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0F56B7F-1C83-4A44-9F80-7D2359C2F3F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49735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A08F-D976-4716-A217-518B17045A9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82217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22F4-A287-4452-B4E6-7CE9DDBB61B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57907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6632-1CF0-4E9E-9381-F5CFC73F494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4878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780B47F-59A5-4F0F-BEEF-C0DE4441F89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81054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11DC-60C4-4023-AEE2-F016D8F2F05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8791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CB35-6DE7-4DCD-AA16-EA14491AF860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20248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DE38-2690-48BA-A8EF-CF5DA60C289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753079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D011-01D3-40B6-8303-5D1E9F9B1FC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53869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65AD-B52A-4C61-9290-E7913F5354A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00575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DF8A60-FFDE-4804-813A-BFE6211258A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0252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F0CF1BDF-C02E-44E3-9BDE-2621F66FBADF}" type="slidenum">
              <a:rPr lang="en-US" smtClean="0">
                <a:latin typeface="Franklin Gothic Book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83722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0.png"/><Relationship Id="rId1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8" Type="http://schemas.openxmlformats.org/officeDocument/2006/relationships/image" Target="../media/image17.png"/><Relationship Id="rId9" Type="http://schemas.openxmlformats.org/officeDocument/2006/relationships/image" Target="../media/image18.png"/><Relationship Id="rId10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6" Type="http://schemas.openxmlformats.org/officeDocument/2006/relationships/image" Target="../media/image26.png"/><Relationship Id="rId7" Type="http://schemas.openxmlformats.org/officeDocument/2006/relationships/image" Target="../media/image27.png"/><Relationship Id="rId8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8.png"/><Relationship Id="rId12" Type="http://schemas.openxmlformats.org/officeDocument/2006/relationships/image" Target="../media/image27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9.png"/><Relationship Id="rId3" Type="http://schemas.openxmlformats.org/officeDocument/2006/relationships/image" Target="../media/image30.png"/><Relationship Id="rId4" Type="http://schemas.openxmlformats.org/officeDocument/2006/relationships/image" Target="../media/image31.png"/><Relationship Id="rId5" Type="http://schemas.openxmlformats.org/officeDocument/2006/relationships/image" Target="../media/image32.png"/><Relationship Id="rId6" Type="http://schemas.openxmlformats.org/officeDocument/2006/relationships/image" Target="../media/image33.png"/><Relationship Id="rId7" Type="http://schemas.openxmlformats.org/officeDocument/2006/relationships/image" Target="../media/image34.png"/><Relationship Id="rId8" Type="http://schemas.openxmlformats.org/officeDocument/2006/relationships/image" Target="../media/image35.png"/><Relationship Id="rId9" Type="http://schemas.openxmlformats.org/officeDocument/2006/relationships/image" Target="../media/image36.png"/><Relationship Id="rId10" Type="http://schemas.openxmlformats.org/officeDocument/2006/relationships/image" Target="../media/image37.png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7.png"/><Relationship Id="rId12" Type="http://schemas.openxmlformats.org/officeDocument/2006/relationships/image" Target="../media/image48.png"/><Relationship Id="rId13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9.png"/><Relationship Id="rId3" Type="http://schemas.openxmlformats.org/officeDocument/2006/relationships/image" Target="../media/image40.png"/><Relationship Id="rId4" Type="http://schemas.openxmlformats.org/officeDocument/2006/relationships/image" Target="../media/image41.png"/><Relationship Id="rId5" Type="http://schemas.openxmlformats.org/officeDocument/2006/relationships/image" Target="../media/image42.png"/><Relationship Id="rId6" Type="http://schemas.openxmlformats.org/officeDocument/2006/relationships/image" Target="../media/image43.png"/><Relationship Id="rId7" Type="http://schemas.openxmlformats.org/officeDocument/2006/relationships/image" Target="../media/image27.png"/><Relationship Id="rId8" Type="http://schemas.openxmlformats.org/officeDocument/2006/relationships/image" Target="../media/image44.png"/><Relationship Id="rId9" Type="http://schemas.openxmlformats.org/officeDocument/2006/relationships/image" Target="../media/image45.png"/><Relationship Id="rId10" Type="http://schemas.openxmlformats.org/officeDocument/2006/relationships/image" Target="../media/image4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4" Type="http://schemas.openxmlformats.org/officeDocument/2006/relationships/image" Target="../media/image52.png"/><Relationship Id="rId5" Type="http://schemas.openxmlformats.org/officeDocument/2006/relationships/image" Target="../media/image46.png"/><Relationship Id="rId6" Type="http://schemas.openxmlformats.org/officeDocument/2006/relationships/image" Target="../media/image47.png"/><Relationship Id="rId7" Type="http://schemas.openxmlformats.org/officeDocument/2006/relationships/image" Target="../media/image48.png"/><Relationship Id="rId8" Type="http://schemas.openxmlformats.org/officeDocument/2006/relationships/image" Target="../media/image53.png"/><Relationship Id="rId9" Type="http://schemas.openxmlformats.org/officeDocument/2006/relationships/image" Target="../media/image27.png"/><Relationship Id="rId10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4" Type="http://schemas.openxmlformats.org/officeDocument/2006/relationships/image" Target="../media/image57.png"/><Relationship Id="rId5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9.png"/><Relationship Id="rId3" Type="http://schemas.openxmlformats.org/officeDocument/2006/relationships/image" Target="../media/image6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4" Type="http://schemas.openxmlformats.org/officeDocument/2006/relationships/image" Target="../media/image63.png"/><Relationship Id="rId5" Type="http://schemas.openxmlformats.org/officeDocument/2006/relationships/image" Target="../media/image64.png"/><Relationship Id="rId6" Type="http://schemas.openxmlformats.org/officeDocument/2006/relationships/image" Target="../media/image65.png"/><Relationship Id="rId7" Type="http://schemas.openxmlformats.org/officeDocument/2006/relationships/image" Target="../media/image66.png"/><Relationship Id="rId8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81400"/>
            <a:ext cx="5638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 smtClean="0">
                <a:solidFill>
                  <a:prstClr val="black"/>
                </a:solidFill>
              </a:rPr>
              <a:t>Manajemen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</a:rPr>
              <a:t>Keuangan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</a:rPr>
              <a:t>Pelayanan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</a:rPr>
              <a:t>Kesehatan</a:t>
            </a:r>
            <a:endParaRPr lang="en-US" sz="2000" b="1" dirty="0" smtClean="0">
              <a:solidFill>
                <a:prstClr val="black"/>
              </a:solidFill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Anggun Nabila, SKM, MKM</a:t>
            </a:r>
            <a:endParaRPr lang="en-US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532509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6572" y="182879"/>
            <a:ext cx="1891271" cy="9022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121407" y="182879"/>
            <a:ext cx="647687" cy="9022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32660" y="182879"/>
            <a:ext cx="1417319" cy="9022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13532" y="182879"/>
            <a:ext cx="649223" cy="9022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6307" y="182879"/>
            <a:ext cx="1958340" cy="90220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48200" y="182879"/>
            <a:ext cx="647687" cy="9022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59452" y="182879"/>
            <a:ext cx="3422904" cy="90220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645907" y="182879"/>
            <a:ext cx="762000" cy="90220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871459" y="182879"/>
            <a:ext cx="649224" cy="9022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69435" y="717804"/>
            <a:ext cx="1496567" cy="56997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2113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009999"/>
                </a:solidFill>
              </a:rPr>
              <a:t>Neraca Bina Wisaha 31 Des. 31,</a:t>
            </a:r>
            <a:r>
              <a:rPr sz="3200" spc="-75" dirty="0">
                <a:solidFill>
                  <a:srgbClr val="009999"/>
                </a:solidFill>
              </a:rPr>
              <a:t> </a:t>
            </a:r>
            <a:r>
              <a:rPr sz="3200" spc="-10" dirty="0">
                <a:solidFill>
                  <a:srgbClr val="009999"/>
                </a:solidFill>
              </a:rPr>
              <a:t>2003</a:t>
            </a:r>
            <a:endParaRPr sz="3200"/>
          </a:p>
          <a:p>
            <a:pPr marL="635" algn="ctr">
              <a:lnSpc>
                <a:spcPct val="100000"/>
              </a:lnSpc>
              <a:spcBef>
                <a:spcPts val="40"/>
              </a:spcBef>
            </a:pPr>
            <a:r>
              <a:rPr sz="2000" dirty="0">
                <a:solidFill>
                  <a:srgbClr val="009999"/>
                </a:solidFill>
              </a:rPr>
              <a:t>(000,000)</a:t>
            </a:r>
            <a:endParaRPr sz="2000"/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374650" y="1441450"/>
          <a:ext cx="8305799" cy="5058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7100"/>
                <a:gridCol w="1013460"/>
                <a:gridCol w="266700"/>
                <a:gridCol w="3815080"/>
                <a:gridCol w="1013459"/>
              </a:tblGrid>
              <a:tr h="361315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Kas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dan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Bank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90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spc="-15" dirty="0">
                          <a:latin typeface="Calibri"/>
                          <a:cs typeface="Calibri"/>
                        </a:rPr>
                        <a:t>Surat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 Dagang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290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315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Piutang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394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Hutang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Dagang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94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315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Persediaan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696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Hutang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Pajak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16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315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Sewa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Dimuka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5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Hutang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Lain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100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315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Uang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Muka</a:t>
                      </a:r>
                      <a:r>
                        <a:rPr sz="2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Pajak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b="1" spc="-5" dirty="0">
                          <a:latin typeface="Calibri"/>
                          <a:cs typeface="Calibri"/>
                        </a:rPr>
                        <a:t>Hutang</a:t>
                      </a:r>
                      <a:r>
                        <a:rPr sz="20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latin typeface="Calibri"/>
                          <a:cs typeface="Calibri"/>
                        </a:rPr>
                        <a:t>Lancar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500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315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b="1" spc="-10" dirty="0">
                          <a:latin typeface="Calibri"/>
                          <a:cs typeface="Calibri"/>
                        </a:rPr>
                        <a:t>Harta</a:t>
                      </a:r>
                      <a:r>
                        <a:rPr sz="2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latin typeface="Calibri"/>
                          <a:cs typeface="Calibri"/>
                        </a:rPr>
                        <a:t>Lancar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1195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Hutang Jk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Panjang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530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315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Harta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45" dirty="0">
                          <a:latin typeface="Calibri"/>
                          <a:cs typeface="Calibri"/>
                        </a:rPr>
                        <a:t>Tetap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1030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315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Depresiasi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329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b="1" spc="-5" dirty="0">
                          <a:latin typeface="Calibri"/>
                          <a:cs typeface="Calibri"/>
                        </a:rPr>
                        <a:t>Shareholder's</a:t>
                      </a:r>
                      <a:r>
                        <a:rPr sz="2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latin typeface="Calibri"/>
                          <a:cs typeface="Calibri"/>
                        </a:rPr>
                        <a:t>Equity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13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701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Saham (Rp 1</a:t>
                      </a:r>
                      <a:r>
                        <a:rPr sz="2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Par)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200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315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spc="-15" dirty="0">
                          <a:latin typeface="Calibri"/>
                          <a:cs typeface="Calibri"/>
                        </a:rPr>
                        <a:t>Investasi</a:t>
                      </a:r>
                      <a:r>
                        <a:rPr sz="20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0" dirty="0">
                          <a:latin typeface="Calibri"/>
                          <a:cs typeface="Calibri"/>
                        </a:rPr>
                        <a:t>LT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50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spc="-20" dirty="0">
                          <a:latin typeface="Calibri"/>
                          <a:cs typeface="Calibri"/>
                        </a:rPr>
                        <a:t>Tambahan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Modal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729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315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Asset lain</a:t>
                      </a:r>
                      <a:r>
                        <a:rPr sz="20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75" dirty="0">
                          <a:latin typeface="Calibri"/>
                          <a:cs typeface="Calibri"/>
                        </a:rPr>
                        <a:t>LT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223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RE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210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3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b="1" spc="-40" dirty="0">
                          <a:latin typeface="Calibri"/>
                          <a:cs typeface="Calibri"/>
                        </a:rPr>
                        <a:t>Total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1139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3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315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b="1" spc="-40" dirty="0">
                          <a:latin typeface="Calibri"/>
                          <a:cs typeface="Calibri"/>
                        </a:rPr>
                        <a:t>Total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2169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b="1" spc="-40" dirty="0">
                          <a:latin typeface="Calibri"/>
                          <a:cs typeface="Calibri"/>
                        </a:rPr>
                        <a:t>Total</a:t>
                      </a:r>
                      <a:r>
                        <a:rPr sz="20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latin typeface="Calibri"/>
                          <a:cs typeface="Calibri"/>
                        </a:rPr>
                        <a:t>Liability/Equity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2169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79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75232" y="381000"/>
            <a:ext cx="1392923" cy="8458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365248" y="381000"/>
            <a:ext cx="608076" cy="8458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70404" y="381000"/>
            <a:ext cx="1350264" cy="8458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17747" y="381000"/>
            <a:ext cx="609600" cy="8458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24428" y="381000"/>
            <a:ext cx="1328927" cy="8458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50435" y="381000"/>
            <a:ext cx="609600" cy="8458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357115" y="381000"/>
            <a:ext cx="1833372" cy="8458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87567" y="381000"/>
            <a:ext cx="608076" cy="8458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92723" y="381000"/>
            <a:ext cx="2237231" cy="84582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527035" y="381000"/>
            <a:ext cx="608076" cy="8458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44723" y="838200"/>
            <a:ext cx="1031748" cy="84582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273552" y="838200"/>
            <a:ext cx="2324100" cy="84582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094732" y="838200"/>
            <a:ext cx="711708" cy="84582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303520" y="838200"/>
            <a:ext cx="1350264" cy="84582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1698434" y="478282"/>
            <a:ext cx="597281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065" marR="5080" indent="-12700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009999"/>
                </a:solidFill>
              </a:rPr>
              <a:t>Laba/Rugi Bina </a:t>
            </a:r>
            <a:r>
              <a:rPr sz="3000" spc="-10" dirty="0">
                <a:solidFill>
                  <a:srgbClr val="009999"/>
                </a:solidFill>
              </a:rPr>
              <a:t>Wisaha </a:t>
            </a:r>
            <a:r>
              <a:rPr sz="3000" spc="-5" dirty="0">
                <a:solidFill>
                  <a:srgbClr val="009999"/>
                </a:solidFill>
              </a:rPr>
              <a:t>(000,000)  31 </a:t>
            </a:r>
            <a:r>
              <a:rPr sz="3000" spc="-25" dirty="0">
                <a:solidFill>
                  <a:srgbClr val="009999"/>
                </a:solidFill>
              </a:rPr>
              <a:t>Desember,</a:t>
            </a:r>
            <a:r>
              <a:rPr sz="3000" spc="-35" dirty="0">
                <a:solidFill>
                  <a:srgbClr val="009999"/>
                </a:solidFill>
              </a:rPr>
              <a:t> </a:t>
            </a:r>
            <a:r>
              <a:rPr sz="3000" spc="-5" dirty="0">
                <a:solidFill>
                  <a:srgbClr val="009999"/>
                </a:solidFill>
              </a:rPr>
              <a:t>2002</a:t>
            </a:r>
            <a:endParaRPr sz="3000"/>
          </a:p>
        </p:txBody>
      </p:sp>
      <p:sp>
        <p:nvSpPr>
          <p:cNvPr id="17" name="object 17"/>
          <p:cNvSpPr/>
          <p:nvPr/>
        </p:nvSpPr>
        <p:spPr>
          <a:xfrm>
            <a:off x="609600" y="1588769"/>
            <a:ext cx="8534400" cy="0"/>
          </a:xfrm>
          <a:custGeom>
            <a:avLst/>
            <a:gdLst/>
            <a:ahLst/>
            <a:cxnLst/>
            <a:rect l="l" t="t" r="r" b="b"/>
            <a:pathLst>
              <a:path w="8534400">
                <a:moveTo>
                  <a:pt x="0" y="0"/>
                </a:moveTo>
                <a:lnTo>
                  <a:pt x="8534400" y="0"/>
                </a:lnTo>
              </a:path>
            </a:pathLst>
          </a:custGeom>
          <a:ln w="342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9600" y="1623060"/>
            <a:ext cx="8534400" cy="0"/>
          </a:xfrm>
          <a:custGeom>
            <a:avLst/>
            <a:gdLst/>
            <a:ahLst/>
            <a:cxnLst/>
            <a:rect l="l" t="t" r="r" b="b"/>
            <a:pathLst>
              <a:path w="8534400">
                <a:moveTo>
                  <a:pt x="0" y="0"/>
                </a:moveTo>
                <a:lnTo>
                  <a:pt x="8534400" y="0"/>
                </a:lnTo>
              </a:path>
            </a:pathLst>
          </a:custGeom>
          <a:ln w="114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1212850" y="1822450"/>
          <a:ext cx="6477635" cy="5026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58895"/>
                <a:gridCol w="2618740"/>
              </a:tblGrid>
              <a:tr h="420370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spc="-15" dirty="0">
                          <a:latin typeface="Calibri"/>
                          <a:cs typeface="Calibri"/>
                        </a:rPr>
                        <a:t>Pendapatan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Netto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299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211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0370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HPP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299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599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0370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Laba</a:t>
                      </a:r>
                      <a:r>
                        <a:rPr sz="24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15" dirty="0">
                          <a:latin typeface="Calibri"/>
                          <a:cs typeface="Calibri"/>
                        </a:rPr>
                        <a:t>Kotor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553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612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0370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Expenses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5539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402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0370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EBIT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5539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210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0370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Beban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Bunga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396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59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0370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spc="-20" dirty="0">
                          <a:latin typeface="Calibri"/>
                          <a:cs typeface="Calibri"/>
                        </a:rPr>
                        <a:t>EBT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553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151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0370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PPh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396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60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0370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spc="-140" dirty="0">
                          <a:latin typeface="Calibri"/>
                          <a:cs typeface="Calibri"/>
                        </a:rPr>
                        <a:t>EAT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396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91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03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0370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Dividen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396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38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1955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spc="-15" dirty="0">
                          <a:latin typeface="Calibri"/>
                          <a:cs typeface="Calibri"/>
                        </a:rPr>
                        <a:t>Kenaikan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RE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20396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53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944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8891" y="278891"/>
            <a:ext cx="4498848" cy="6126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6492" y="217931"/>
            <a:ext cx="4706112" cy="8564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4495800" cy="609600"/>
          </a:xfrm>
          <a:prstGeom prst="rect">
            <a:avLst/>
          </a:prstGeom>
          <a:solidFill>
            <a:srgbClr val="818181"/>
          </a:solidFill>
        </p:spPr>
        <p:txBody>
          <a:bodyPr vert="horz" wrap="square" lIns="0" tIns="48895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385"/>
              </a:spcBef>
            </a:pPr>
            <a:r>
              <a:rPr sz="3200" spc="-5" dirty="0">
                <a:solidFill>
                  <a:srgbClr val="FFFFFF"/>
                </a:solidFill>
              </a:rPr>
              <a:t>Rasio Likuiditas-</a:t>
            </a:r>
            <a:r>
              <a:rPr sz="3200" spc="-80" dirty="0">
                <a:solidFill>
                  <a:srgbClr val="FFFFFF"/>
                </a:solidFill>
              </a:rPr>
              <a:t> </a:t>
            </a:r>
            <a:r>
              <a:rPr sz="3200" spc="-5" dirty="0">
                <a:solidFill>
                  <a:srgbClr val="FFFFFF"/>
                </a:solidFill>
              </a:rPr>
              <a:t>Kas</a:t>
            </a:r>
            <a:endParaRPr sz="3200"/>
          </a:p>
        </p:txBody>
      </p:sp>
      <p:sp>
        <p:nvSpPr>
          <p:cNvPr id="5" name="object 5"/>
          <p:cNvSpPr/>
          <p:nvPr/>
        </p:nvSpPr>
        <p:spPr>
          <a:xfrm>
            <a:off x="381000" y="2660650"/>
            <a:ext cx="3886200" cy="0"/>
          </a:xfrm>
          <a:custGeom>
            <a:avLst/>
            <a:gdLst/>
            <a:ahLst/>
            <a:cxnLst/>
            <a:rect l="l" t="t" r="r" b="b"/>
            <a:pathLst>
              <a:path w="3886200">
                <a:moveTo>
                  <a:pt x="0" y="0"/>
                </a:moveTo>
                <a:lnTo>
                  <a:pt x="38862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7350" y="1841500"/>
            <a:ext cx="0" cy="812800"/>
          </a:xfrm>
          <a:custGeom>
            <a:avLst/>
            <a:gdLst/>
            <a:ahLst/>
            <a:cxnLst/>
            <a:rect l="l" t="t" r="r" b="b"/>
            <a:pathLst>
              <a:path h="812800">
                <a:moveTo>
                  <a:pt x="0" y="0"/>
                </a:moveTo>
                <a:lnTo>
                  <a:pt x="0" y="8128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1000" y="1828800"/>
            <a:ext cx="38100" cy="12700"/>
          </a:xfrm>
          <a:custGeom>
            <a:avLst/>
            <a:gdLst/>
            <a:ahLst/>
            <a:cxnLst/>
            <a:rect l="l" t="t" r="r" b="b"/>
            <a:pathLst>
              <a:path w="38100" h="12700">
                <a:moveTo>
                  <a:pt x="0" y="12700"/>
                </a:moveTo>
                <a:lnTo>
                  <a:pt x="38100" y="12700"/>
                </a:lnTo>
                <a:lnTo>
                  <a:pt x="38100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0850" y="1841500"/>
            <a:ext cx="0" cy="812800"/>
          </a:xfrm>
          <a:custGeom>
            <a:avLst/>
            <a:gdLst/>
            <a:ahLst/>
            <a:cxnLst/>
            <a:rect l="l" t="t" r="r" b="b"/>
            <a:pathLst>
              <a:path h="812800">
                <a:moveTo>
                  <a:pt x="0" y="0"/>
                </a:moveTo>
                <a:lnTo>
                  <a:pt x="0" y="8128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9100" y="1835150"/>
            <a:ext cx="3848100" cy="0"/>
          </a:xfrm>
          <a:custGeom>
            <a:avLst/>
            <a:gdLst/>
            <a:ahLst/>
            <a:cxnLst/>
            <a:rect l="l" t="t" r="r" b="b"/>
            <a:pathLst>
              <a:path w="3848100">
                <a:moveTo>
                  <a:pt x="0" y="0"/>
                </a:moveTo>
                <a:lnTo>
                  <a:pt x="38481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6400" y="2628900"/>
            <a:ext cx="3835400" cy="0"/>
          </a:xfrm>
          <a:custGeom>
            <a:avLst/>
            <a:gdLst/>
            <a:ahLst/>
            <a:cxnLst/>
            <a:rect l="l" t="t" r="r" b="b"/>
            <a:pathLst>
              <a:path w="3835400">
                <a:moveTo>
                  <a:pt x="0" y="0"/>
                </a:moveTo>
                <a:lnTo>
                  <a:pt x="383540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9100" y="1879600"/>
            <a:ext cx="0" cy="736600"/>
          </a:xfrm>
          <a:custGeom>
            <a:avLst/>
            <a:gdLst/>
            <a:ahLst/>
            <a:cxnLst/>
            <a:rect l="l" t="t" r="r" b="b"/>
            <a:pathLst>
              <a:path h="736600">
                <a:moveTo>
                  <a:pt x="0" y="0"/>
                </a:moveTo>
                <a:lnTo>
                  <a:pt x="0" y="7366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06400" y="1866900"/>
            <a:ext cx="3835400" cy="0"/>
          </a:xfrm>
          <a:custGeom>
            <a:avLst/>
            <a:gdLst/>
            <a:ahLst/>
            <a:cxnLst/>
            <a:rect l="l" t="t" r="r" b="b"/>
            <a:pathLst>
              <a:path w="3835400">
                <a:moveTo>
                  <a:pt x="0" y="0"/>
                </a:moveTo>
                <a:lnTo>
                  <a:pt x="383540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29100" y="1879600"/>
            <a:ext cx="0" cy="736600"/>
          </a:xfrm>
          <a:custGeom>
            <a:avLst/>
            <a:gdLst/>
            <a:ahLst/>
            <a:cxnLst/>
            <a:rect l="l" t="t" r="r" b="b"/>
            <a:pathLst>
              <a:path h="736600">
                <a:moveTo>
                  <a:pt x="0" y="0"/>
                </a:moveTo>
                <a:lnTo>
                  <a:pt x="0" y="7366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44500" y="2597150"/>
            <a:ext cx="3759200" cy="0"/>
          </a:xfrm>
          <a:custGeom>
            <a:avLst/>
            <a:gdLst/>
            <a:ahLst/>
            <a:cxnLst/>
            <a:rect l="l" t="t" r="r" b="b"/>
            <a:pathLst>
              <a:path w="3759200">
                <a:moveTo>
                  <a:pt x="0" y="0"/>
                </a:moveTo>
                <a:lnTo>
                  <a:pt x="37592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50850" y="1905000"/>
            <a:ext cx="0" cy="685800"/>
          </a:xfrm>
          <a:custGeom>
            <a:avLst/>
            <a:gdLst/>
            <a:ahLst/>
            <a:cxnLst/>
            <a:rect l="l" t="t" r="r" b="b"/>
            <a:pathLst>
              <a:path h="685800">
                <a:moveTo>
                  <a:pt x="0" y="0"/>
                </a:moveTo>
                <a:lnTo>
                  <a:pt x="0" y="6858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44500" y="1898650"/>
            <a:ext cx="3759200" cy="0"/>
          </a:xfrm>
          <a:custGeom>
            <a:avLst/>
            <a:gdLst/>
            <a:ahLst/>
            <a:cxnLst/>
            <a:rect l="l" t="t" r="r" b="b"/>
            <a:pathLst>
              <a:path w="3759200">
                <a:moveTo>
                  <a:pt x="0" y="0"/>
                </a:moveTo>
                <a:lnTo>
                  <a:pt x="37592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97350" y="1905000"/>
            <a:ext cx="0" cy="685800"/>
          </a:xfrm>
          <a:custGeom>
            <a:avLst/>
            <a:gdLst/>
            <a:ahLst/>
            <a:cxnLst/>
            <a:rect l="l" t="t" r="r" b="b"/>
            <a:pathLst>
              <a:path h="685800">
                <a:moveTo>
                  <a:pt x="0" y="0"/>
                </a:moveTo>
                <a:lnTo>
                  <a:pt x="0" y="6858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31800" y="1879600"/>
            <a:ext cx="3784600" cy="736600"/>
          </a:xfrm>
          <a:prstGeom prst="rect">
            <a:avLst/>
          </a:prstGeom>
          <a:solidFill>
            <a:srgbClr val="BBE0E3"/>
          </a:solidFill>
        </p:spPr>
        <p:txBody>
          <a:bodyPr vert="horz" wrap="square" lIns="0" tIns="120650" rIns="0" bIns="0" rtlCol="0">
            <a:spAutoFit/>
          </a:bodyPr>
          <a:lstStyle/>
          <a:p>
            <a:pPr marL="349250">
              <a:lnSpc>
                <a:spcPct val="100000"/>
              </a:lnSpc>
              <a:spcBef>
                <a:spcPts val="950"/>
              </a:spcBef>
            </a:pPr>
            <a:r>
              <a:rPr sz="2950" b="1" i="1" spc="-80" dirty="0">
                <a:latin typeface="Arial Black"/>
                <a:cs typeface="Arial Black"/>
              </a:rPr>
              <a:t>Current</a:t>
            </a:r>
            <a:r>
              <a:rPr sz="2950" b="1" i="1" spc="-50" dirty="0">
                <a:latin typeface="Arial Black"/>
                <a:cs typeface="Arial Black"/>
              </a:rPr>
              <a:t> </a:t>
            </a:r>
            <a:r>
              <a:rPr sz="2950" b="1" i="1" spc="-105" dirty="0">
                <a:latin typeface="Arial Black"/>
                <a:cs typeface="Arial Black"/>
              </a:rPr>
              <a:t>Ratio</a:t>
            </a:r>
            <a:endParaRPr sz="2950">
              <a:latin typeface="Arial Black"/>
              <a:cs typeface="Arial Black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699759" y="3832859"/>
            <a:ext cx="1572767" cy="6797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867143" y="3832859"/>
            <a:ext cx="492239" cy="6797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870447" y="4198620"/>
            <a:ext cx="1318259" cy="6797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83323" y="4198620"/>
            <a:ext cx="490727" cy="6797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5875744" y="3910329"/>
            <a:ext cx="11931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2880" marR="5080" indent="-170815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Arial"/>
                <a:cs typeface="Arial"/>
              </a:rPr>
              <a:t>R</a:t>
            </a:r>
            <a:r>
              <a:rPr sz="2400" b="1" spc="-5" dirty="0">
                <a:latin typeface="Arial"/>
                <a:cs typeface="Arial"/>
              </a:rPr>
              <a:t>p1</a:t>
            </a:r>
            <a:r>
              <a:rPr sz="2400" b="1" dirty="0">
                <a:latin typeface="Arial"/>
                <a:cs typeface="Arial"/>
              </a:rPr>
              <a:t>,</a:t>
            </a:r>
            <a:r>
              <a:rPr sz="2400" b="1" spc="-10" dirty="0">
                <a:latin typeface="Arial"/>
                <a:cs typeface="Arial"/>
              </a:rPr>
              <a:t>195  Rp500</a:t>
            </a:r>
            <a:endParaRPr sz="24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466076" y="3985272"/>
            <a:ext cx="998220" cy="67969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058911" y="3985272"/>
            <a:ext cx="490727" cy="67969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7380287" y="4062729"/>
            <a:ext cx="88074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=</a:t>
            </a:r>
            <a:r>
              <a:rPr sz="2400" b="1" spc="-90" dirty="0">
                <a:latin typeface="Arial"/>
                <a:cs typeface="Arial"/>
              </a:rPr>
              <a:t> </a:t>
            </a:r>
            <a:r>
              <a:rPr sz="2400" b="1" i="1" spc="-5" dirty="0">
                <a:latin typeface="Arial"/>
                <a:cs typeface="Arial"/>
              </a:rPr>
              <a:t>2.39</a:t>
            </a:r>
            <a:endParaRPr sz="24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945187" y="4327525"/>
            <a:ext cx="1219200" cy="0"/>
          </a:xfrm>
          <a:custGeom>
            <a:avLst/>
            <a:gdLst/>
            <a:ahLst/>
            <a:cxnLst/>
            <a:rect l="l" t="t" r="r" b="b"/>
            <a:pathLst>
              <a:path w="1219200">
                <a:moveTo>
                  <a:pt x="0" y="0"/>
                </a:moveTo>
                <a:lnTo>
                  <a:pt x="121920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410200" y="1600200"/>
            <a:ext cx="2971800" cy="1295400"/>
          </a:xfrm>
          <a:custGeom>
            <a:avLst/>
            <a:gdLst/>
            <a:ahLst/>
            <a:cxnLst/>
            <a:rect l="l" t="t" r="r" b="b"/>
            <a:pathLst>
              <a:path w="2971800" h="1295400">
                <a:moveTo>
                  <a:pt x="0" y="0"/>
                </a:moveTo>
                <a:lnTo>
                  <a:pt x="2971800" y="0"/>
                </a:lnTo>
                <a:lnTo>
                  <a:pt x="2971800" y="1295400"/>
                </a:lnTo>
                <a:lnTo>
                  <a:pt x="0" y="1295400"/>
                </a:lnTo>
                <a:lnTo>
                  <a:pt x="0" y="0"/>
                </a:lnTo>
                <a:close/>
              </a:path>
            </a:pathLst>
          </a:custGeom>
          <a:solidFill>
            <a:srgbClr val="CEC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5410200" y="1600200"/>
            <a:ext cx="2971800" cy="1295400"/>
          </a:xfrm>
          <a:prstGeom prst="rect">
            <a:avLst/>
          </a:prstGeom>
          <a:ln w="25400">
            <a:solidFill>
              <a:srgbClr val="89A4A7"/>
            </a:solidFill>
          </a:ln>
        </p:spPr>
        <p:txBody>
          <a:bodyPr vert="horz" wrap="square" lIns="0" tIns="191770" rIns="0" bIns="0" rtlCol="0">
            <a:spAutoFit/>
          </a:bodyPr>
          <a:lstStyle/>
          <a:p>
            <a:pPr marL="150495" algn="ctr">
              <a:lnSpc>
                <a:spcPct val="100000"/>
              </a:lnSpc>
              <a:spcBef>
                <a:spcPts val="1510"/>
              </a:spcBef>
            </a:pPr>
            <a:r>
              <a:rPr sz="1800" spc="-5" dirty="0">
                <a:latin typeface="Arial"/>
                <a:cs typeface="Arial"/>
              </a:rPr>
              <a:t>Harta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Lancar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Times New Roman"/>
              <a:cs typeface="Times New Roman"/>
            </a:endParaRPr>
          </a:p>
          <a:p>
            <a:pPr marL="78105" algn="ctr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latin typeface="Arial"/>
                <a:cs typeface="Arial"/>
              </a:rPr>
              <a:t>Hutang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Lancar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096000" y="2209800"/>
            <a:ext cx="1828800" cy="1905"/>
          </a:xfrm>
          <a:custGeom>
            <a:avLst/>
            <a:gdLst/>
            <a:ahLst/>
            <a:cxnLst/>
            <a:rect l="l" t="t" r="r" b="b"/>
            <a:pathLst>
              <a:path w="1828800" h="1905">
                <a:moveTo>
                  <a:pt x="0" y="0"/>
                </a:moveTo>
                <a:lnTo>
                  <a:pt x="1828800" y="1587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85800" y="2971800"/>
            <a:ext cx="3962400" cy="3200400"/>
          </a:xfrm>
          <a:custGeom>
            <a:avLst/>
            <a:gdLst/>
            <a:ahLst/>
            <a:cxnLst/>
            <a:rect l="l" t="t" r="r" b="b"/>
            <a:pathLst>
              <a:path w="3962400" h="3200400">
                <a:moveTo>
                  <a:pt x="2362200" y="0"/>
                </a:moveTo>
                <a:lnTo>
                  <a:pt x="2362200" y="800100"/>
                </a:lnTo>
                <a:lnTo>
                  <a:pt x="0" y="800100"/>
                </a:lnTo>
                <a:lnTo>
                  <a:pt x="0" y="2400300"/>
                </a:lnTo>
                <a:lnTo>
                  <a:pt x="2362200" y="2400300"/>
                </a:lnTo>
                <a:lnTo>
                  <a:pt x="2362200" y="3200400"/>
                </a:lnTo>
                <a:lnTo>
                  <a:pt x="3962400" y="1600200"/>
                </a:lnTo>
                <a:lnTo>
                  <a:pt x="2362200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85800" y="2971800"/>
            <a:ext cx="3962400" cy="3200400"/>
          </a:xfrm>
          <a:custGeom>
            <a:avLst/>
            <a:gdLst/>
            <a:ahLst/>
            <a:cxnLst/>
            <a:rect l="l" t="t" r="r" b="b"/>
            <a:pathLst>
              <a:path w="3962400" h="3200400">
                <a:moveTo>
                  <a:pt x="0" y="800100"/>
                </a:moveTo>
                <a:lnTo>
                  <a:pt x="2362200" y="800100"/>
                </a:lnTo>
                <a:lnTo>
                  <a:pt x="2362200" y="0"/>
                </a:lnTo>
                <a:lnTo>
                  <a:pt x="3962400" y="1600200"/>
                </a:lnTo>
                <a:lnTo>
                  <a:pt x="2362200" y="3200400"/>
                </a:lnTo>
                <a:lnTo>
                  <a:pt x="2362200" y="2400300"/>
                </a:lnTo>
                <a:lnTo>
                  <a:pt x="0" y="2400300"/>
                </a:lnTo>
                <a:lnTo>
                  <a:pt x="0" y="8001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764540" y="3858259"/>
            <a:ext cx="2576830" cy="11258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90"/>
              </a:spcBef>
            </a:pPr>
            <a:r>
              <a:rPr sz="1800" b="1" spc="-5" dirty="0">
                <a:latin typeface="Calibri"/>
                <a:cs typeface="Calibri"/>
              </a:rPr>
              <a:t>Menunjukkan</a:t>
            </a:r>
            <a:r>
              <a:rPr sz="1800" b="1" spc="-7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kemampuan  </a:t>
            </a:r>
            <a:r>
              <a:rPr sz="1800" b="1" spc="-5" dirty="0">
                <a:latin typeface="Calibri"/>
                <a:cs typeface="Calibri"/>
              </a:rPr>
              <a:t>institusi untuk menutupi  </a:t>
            </a:r>
            <a:r>
              <a:rPr sz="1800" b="1" spc="-15" dirty="0">
                <a:latin typeface="Calibri"/>
                <a:cs typeface="Calibri"/>
              </a:rPr>
              <a:t>kewajiban </a:t>
            </a:r>
            <a:r>
              <a:rPr sz="1800" b="1" spc="-10" dirty="0">
                <a:latin typeface="Calibri"/>
                <a:cs typeface="Calibri"/>
              </a:rPr>
              <a:t>jangka </a:t>
            </a:r>
            <a:r>
              <a:rPr sz="1800" b="1" spc="-5" dirty="0">
                <a:latin typeface="Calibri"/>
                <a:cs typeface="Calibri"/>
              </a:rPr>
              <a:t>pendek  </a:t>
            </a:r>
            <a:r>
              <a:rPr sz="1800" b="1" spc="-10" dirty="0">
                <a:latin typeface="Calibri"/>
                <a:cs typeface="Calibri"/>
              </a:rPr>
              <a:t>dengan </a:t>
            </a:r>
            <a:r>
              <a:rPr sz="1800" b="1" spc="-5" dirty="0">
                <a:latin typeface="Calibri"/>
                <a:cs typeface="Calibri"/>
              </a:rPr>
              <a:t>harta</a:t>
            </a:r>
            <a:r>
              <a:rPr sz="1800" b="1" spc="-5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lancarnya</a:t>
            </a:r>
            <a:endParaRPr sz="18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14549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8891" y="355104"/>
            <a:ext cx="4727448" cy="6888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6011" y="288036"/>
            <a:ext cx="4887468" cy="9631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28600" y="304800"/>
            <a:ext cx="4724400" cy="685800"/>
          </a:xfrm>
          <a:prstGeom prst="rect">
            <a:avLst/>
          </a:prstGeom>
          <a:solidFill>
            <a:srgbClr val="818181"/>
          </a:solidFill>
        </p:spPr>
        <p:txBody>
          <a:bodyPr vert="horz" wrap="square" lIns="0" tIns="56515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445"/>
              </a:spcBef>
            </a:pPr>
            <a:r>
              <a:rPr sz="3600" spc="-5" dirty="0">
                <a:solidFill>
                  <a:srgbClr val="FFFFFF"/>
                </a:solidFill>
              </a:rPr>
              <a:t>Rasio Likuiditas-</a:t>
            </a:r>
            <a:r>
              <a:rPr sz="3600" spc="-30" dirty="0">
                <a:solidFill>
                  <a:srgbClr val="FFFFFF"/>
                </a:solidFill>
              </a:rPr>
              <a:t> </a:t>
            </a:r>
            <a:r>
              <a:rPr sz="2400" spc="-5" dirty="0">
                <a:solidFill>
                  <a:srgbClr val="FFFFFF"/>
                </a:solidFill>
              </a:rPr>
              <a:t>Kas</a:t>
            </a:r>
            <a:endParaRPr sz="2400"/>
          </a:p>
        </p:txBody>
      </p:sp>
      <p:sp>
        <p:nvSpPr>
          <p:cNvPr id="5" name="object 5"/>
          <p:cNvSpPr/>
          <p:nvPr/>
        </p:nvSpPr>
        <p:spPr>
          <a:xfrm>
            <a:off x="381000" y="2660650"/>
            <a:ext cx="3886200" cy="0"/>
          </a:xfrm>
          <a:custGeom>
            <a:avLst/>
            <a:gdLst/>
            <a:ahLst/>
            <a:cxnLst/>
            <a:rect l="l" t="t" r="r" b="b"/>
            <a:pathLst>
              <a:path w="3886200">
                <a:moveTo>
                  <a:pt x="0" y="0"/>
                </a:moveTo>
                <a:lnTo>
                  <a:pt x="38862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7350" y="1841500"/>
            <a:ext cx="0" cy="812800"/>
          </a:xfrm>
          <a:custGeom>
            <a:avLst/>
            <a:gdLst/>
            <a:ahLst/>
            <a:cxnLst/>
            <a:rect l="l" t="t" r="r" b="b"/>
            <a:pathLst>
              <a:path h="812800">
                <a:moveTo>
                  <a:pt x="0" y="0"/>
                </a:moveTo>
                <a:lnTo>
                  <a:pt x="0" y="8128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1000" y="1828800"/>
            <a:ext cx="38100" cy="12700"/>
          </a:xfrm>
          <a:custGeom>
            <a:avLst/>
            <a:gdLst/>
            <a:ahLst/>
            <a:cxnLst/>
            <a:rect l="l" t="t" r="r" b="b"/>
            <a:pathLst>
              <a:path w="38100" h="12700">
                <a:moveTo>
                  <a:pt x="0" y="12700"/>
                </a:moveTo>
                <a:lnTo>
                  <a:pt x="38100" y="12700"/>
                </a:lnTo>
                <a:lnTo>
                  <a:pt x="38100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0850" y="1841500"/>
            <a:ext cx="0" cy="812800"/>
          </a:xfrm>
          <a:custGeom>
            <a:avLst/>
            <a:gdLst/>
            <a:ahLst/>
            <a:cxnLst/>
            <a:rect l="l" t="t" r="r" b="b"/>
            <a:pathLst>
              <a:path h="812800">
                <a:moveTo>
                  <a:pt x="0" y="0"/>
                </a:moveTo>
                <a:lnTo>
                  <a:pt x="0" y="8128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9100" y="1835150"/>
            <a:ext cx="3848100" cy="0"/>
          </a:xfrm>
          <a:custGeom>
            <a:avLst/>
            <a:gdLst/>
            <a:ahLst/>
            <a:cxnLst/>
            <a:rect l="l" t="t" r="r" b="b"/>
            <a:pathLst>
              <a:path w="3848100">
                <a:moveTo>
                  <a:pt x="0" y="0"/>
                </a:moveTo>
                <a:lnTo>
                  <a:pt x="38481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6400" y="2628900"/>
            <a:ext cx="3835400" cy="0"/>
          </a:xfrm>
          <a:custGeom>
            <a:avLst/>
            <a:gdLst/>
            <a:ahLst/>
            <a:cxnLst/>
            <a:rect l="l" t="t" r="r" b="b"/>
            <a:pathLst>
              <a:path w="3835400">
                <a:moveTo>
                  <a:pt x="0" y="0"/>
                </a:moveTo>
                <a:lnTo>
                  <a:pt x="383540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9100" y="1879600"/>
            <a:ext cx="0" cy="736600"/>
          </a:xfrm>
          <a:custGeom>
            <a:avLst/>
            <a:gdLst/>
            <a:ahLst/>
            <a:cxnLst/>
            <a:rect l="l" t="t" r="r" b="b"/>
            <a:pathLst>
              <a:path h="736600">
                <a:moveTo>
                  <a:pt x="0" y="0"/>
                </a:moveTo>
                <a:lnTo>
                  <a:pt x="0" y="7366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06400" y="1866900"/>
            <a:ext cx="3835400" cy="0"/>
          </a:xfrm>
          <a:custGeom>
            <a:avLst/>
            <a:gdLst/>
            <a:ahLst/>
            <a:cxnLst/>
            <a:rect l="l" t="t" r="r" b="b"/>
            <a:pathLst>
              <a:path w="3835400">
                <a:moveTo>
                  <a:pt x="0" y="0"/>
                </a:moveTo>
                <a:lnTo>
                  <a:pt x="383540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29100" y="1879600"/>
            <a:ext cx="0" cy="736600"/>
          </a:xfrm>
          <a:custGeom>
            <a:avLst/>
            <a:gdLst/>
            <a:ahLst/>
            <a:cxnLst/>
            <a:rect l="l" t="t" r="r" b="b"/>
            <a:pathLst>
              <a:path h="736600">
                <a:moveTo>
                  <a:pt x="0" y="0"/>
                </a:moveTo>
                <a:lnTo>
                  <a:pt x="0" y="7366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44500" y="2597150"/>
            <a:ext cx="3759200" cy="0"/>
          </a:xfrm>
          <a:custGeom>
            <a:avLst/>
            <a:gdLst/>
            <a:ahLst/>
            <a:cxnLst/>
            <a:rect l="l" t="t" r="r" b="b"/>
            <a:pathLst>
              <a:path w="3759200">
                <a:moveTo>
                  <a:pt x="0" y="0"/>
                </a:moveTo>
                <a:lnTo>
                  <a:pt x="37592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50850" y="1905000"/>
            <a:ext cx="0" cy="685800"/>
          </a:xfrm>
          <a:custGeom>
            <a:avLst/>
            <a:gdLst/>
            <a:ahLst/>
            <a:cxnLst/>
            <a:rect l="l" t="t" r="r" b="b"/>
            <a:pathLst>
              <a:path h="685800">
                <a:moveTo>
                  <a:pt x="0" y="0"/>
                </a:moveTo>
                <a:lnTo>
                  <a:pt x="0" y="6858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44500" y="1898650"/>
            <a:ext cx="3759200" cy="0"/>
          </a:xfrm>
          <a:custGeom>
            <a:avLst/>
            <a:gdLst/>
            <a:ahLst/>
            <a:cxnLst/>
            <a:rect l="l" t="t" r="r" b="b"/>
            <a:pathLst>
              <a:path w="3759200">
                <a:moveTo>
                  <a:pt x="0" y="0"/>
                </a:moveTo>
                <a:lnTo>
                  <a:pt x="37592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97350" y="1905000"/>
            <a:ext cx="0" cy="685800"/>
          </a:xfrm>
          <a:custGeom>
            <a:avLst/>
            <a:gdLst/>
            <a:ahLst/>
            <a:cxnLst/>
            <a:rect l="l" t="t" r="r" b="b"/>
            <a:pathLst>
              <a:path h="685800">
                <a:moveTo>
                  <a:pt x="0" y="0"/>
                </a:moveTo>
                <a:lnTo>
                  <a:pt x="0" y="6858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31800" y="1879600"/>
            <a:ext cx="3784600" cy="736600"/>
          </a:xfrm>
          <a:prstGeom prst="rect">
            <a:avLst/>
          </a:prstGeom>
          <a:solidFill>
            <a:srgbClr val="BBE0E3"/>
          </a:solidFill>
        </p:spPr>
        <p:txBody>
          <a:bodyPr vert="horz" wrap="square" lIns="0" tIns="120650" rIns="0" bIns="0" rtlCol="0">
            <a:spAutoFit/>
          </a:bodyPr>
          <a:lstStyle/>
          <a:p>
            <a:pPr marL="248285">
              <a:lnSpc>
                <a:spcPct val="100000"/>
              </a:lnSpc>
              <a:spcBef>
                <a:spcPts val="950"/>
              </a:spcBef>
            </a:pPr>
            <a:r>
              <a:rPr sz="2950" b="1" i="1" spc="-114" dirty="0">
                <a:latin typeface="Arial Black"/>
                <a:cs typeface="Arial Black"/>
              </a:rPr>
              <a:t>Acid-Test</a:t>
            </a:r>
            <a:r>
              <a:rPr sz="2950" b="1" i="1" spc="-45" dirty="0">
                <a:latin typeface="Arial Black"/>
                <a:cs typeface="Arial Black"/>
              </a:rPr>
              <a:t> </a:t>
            </a:r>
            <a:r>
              <a:rPr sz="2950" b="1" i="1" spc="-100" dirty="0">
                <a:latin typeface="Arial Black"/>
                <a:cs typeface="Arial Black"/>
              </a:rPr>
              <a:t>(Quick)</a:t>
            </a:r>
            <a:endParaRPr sz="2950">
              <a:latin typeface="Arial Black"/>
              <a:cs typeface="Arial Black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276088" y="3848112"/>
            <a:ext cx="1318260" cy="5699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252971" y="3848112"/>
            <a:ext cx="408431" cy="569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320028" y="3848112"/>
            <a:ext cx="426720" cy="56996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405359" y="3848112"/>
            <a:ext cx="409956" cy="5699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473952" y="3848112"/>
            <a:ext cx="1176527" cy="56996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5421261" y="3910329"/>
            <a:ext cx="205867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Rp1,195 - Rp</a:t>
            </a:r>
            <a:r>
              <a:rPr sz="2000" b="1" spc="-1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696</a:t>
            </a:r>
            <a:endParaRPr sz="20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784592" y="3909059"/>
            <a:ext cx="829055" cy="67970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208264" y="3909059"/>
            <a:ext cx="574548" cy="67970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377428" y="3909059"/>
            <a:ext cx="574548" cy="67970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546592" y="3909059"/>
            <a:ext cx="490727" cy="67970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7697787" y="3986529"/>
            <a:ext cx="10502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=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b="1" i="1" spc="-5" dirty="0">
                <a:latin typeface="Arial"/>
                <a:cs typeface="Arial"/>
              </a:rPr>
              <a:t>0,998</a:t>
            </a:r>
            <a:endParaRPr sz="24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410200" y="1600200"/>
            <a:ext cx="2971800" cy="1295400"/>
          </a:xfrm>
          <a:custGeom>
            <a:avLst/>
            <a:gdLst/>
            <a:ahLst/>
            <a:cxnLst/>
            <a:rect l="l" t="t" r="r" b="b"/>
            <a:pathLst>
              <a:path w="2971800" h="1295400">
                <a:moveTo>
                  <a:pt x="0" y="0"/>
                </a:moveTo>
                <a:lnTo>
                  <a:pt x="2971800" y="0"/>
                </a:lnTo>
                <a:lnTo>
                  <a:pt x="2971800" y="1295400"/>
                </a:lnTo>
                <a:lnTo>
                  <a:pt x="0" y="1295400"/>
                </a:lnTo>
                <a:lnTo>
                  <a:pt x="0" y="0"/>
                </a:lnTo>
                <a:close/>
              </a:path>
            </a:pathLst>
          </a:custGeom>
          <a:solidFill>
            <a:srgbClr val="CEC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5410200" y="1600200"/>
            <a:ext cx="2971800" cy="1295400"/>
          </a:xfrm>
          <a:prstGeom prst="rect">
            <a:avLst/>
          </a:prstGeom>
          <a:ln w="25400">
            <a:solidFill>
              <a:srgbClr val="89A4A7"/>
            </a:solidFill>
          </a:ln>
        </p:spPr>
        <p:txBody>
          <a:bodyPr vert="horz" wrap="square" lIns="0" tIns="85090" rIns="0" bIns="0" rtlCol="0">
            <a:spAutoFit/>
          </a:bodyPr>
          <a:lstStyle/>
          <a:p>
            <a:pPr marL="776605" marR="179705" indent="-668655">
              <a:lnSpc>
                <a:spcPct val="166700"/>
              </a:lnSpc>
              <a:spcBef>
                <a:spcPts val="670"/>
              </a:spcBef>
            </a:pPr>
            <a:r>
              <a:rPr sz="1800" spc="-5" dirty="0">
                <a:latin typeface="Arial"/>
                <a:cs typeface="Arial"/>
              </a:rPr>
              <a:t>Harta </a:t>
            </a:r>
            <a:r>
              <a:rPr sz="1800" spc="-10" dirty="0">
                <a:latin typeface="Arial"/>
                <a:cs typeface="Arial"/>
              </a:rPr>
              <a:t>Lancar </a:t>
            </a:r>
            <a:r>
              <a:rPr sz="1800" dirty="0">
                <a:latin typeface="Arial"/>
                <a:cs typeface="Arial"/>
              </a:rPr>
              <a:t>- </a:t>
            </a:r>
            <a:r>
              <a:rPr sz="1800" spc="-10" dirty="0">
                <a:latin typeface="Arial"/>
                <a:cs typeface="Arial"/>
              </a:rPr>
              <a:t>Persediaan  Hutang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Lancar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019800" y="2286000"/>
            <a:ext cx="1828800" cy="1905"/>
          </a:xfrm>
          <a:custGeom>
            <a:avLst/>
            <a:gdLst/>
            <a:ahLst/>
            <a:cxnLst/>
            <a:rect l="l" t="t" r="r" b="b"/>
            <a:pathLst>
              <a:path w="1828800" h="1905">
                <a:moveTo>
                  <a:pt x="0" y="0"/>
                </a:moveTo>
                <a:lnTo>
                  <a:pt x="1828800" y="1587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85800" y="2971800"/>
            <a:ext cx="3962400" cy="3200400"/>
          </a:xfrm>
          <a:custGeom>
            <a:avLst/>
            <a:gdLst/>
            <a:ahLst/>
            <a:cxnLst/>
            <a:rect l="l" t="t" r="r" b="b"/>
            <a:pathLst>
              <a:path w="3962400" h="3200400">
                <a:moveTo>
                  <a:pt x="2362200" y="0"/>
                </a:moveTo>
                <a:lnTo>
                  <a:pt x="2362200" y="800100"/>
                </a:lnTo>
                <a:lnTo>
                  <a:pt x="0" y="800100"/>
                </a:lnTo>
                <a:lnTo>
                  <a:pt x="0" y="2400300"/>
                </a:lnTo>
                <a:lnTo>
                  <a:pt x="2362200" y="2400300"/>
                </a:lnTo>
                <a:lnTo>
                  <a:pt x="2362200" y="3200400"/>
                </a:lnTo>
                <a:lnTo>
                  <a:pt x="3962400" y="1600200"/>
                </a:lnTo>
                <a:lnTo>
                  <a:pt x="2362200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85800" y="2971800"/>
            <a:ext cx="3962400" cy="3200400"/>
          </a:xfrm>
          <a:custGeom>
            <a:avLst/>
            <a:gdLst/>
            <a:ahLst/>
            <a:cxnLst/>
            <a:rect l="l" t="t" r="r" b="b"/>
            <a:pathLst>
              <a:path w="3962400" h="3200400">
                <a:moveTo>
                  <a:pt x="0" y="800100"/>
                </a:moveTo>
                <a:lnTo>
                  <a:pt x="2362200" y="800100"/>
                </a:lnTo>
                <a:lnTo>
                  <a:pt x="2362200" y="0"/>
                </a:lnTo>
                <a:lnTo>
                  <a:pt x="3962400" y="1600200"/>
                </a:lnTo>
                <a:lnTo>
                  <a:pt x="2362200" y="3200400"/>
                </a:lnTo>
                <a:lnTo>
                  <a:pt x="2362200" y="2400300"/>
                </a:lnTo>
                <a:lnTo>
                  <a:pt x="0" y="2400300"/>
                </a:lnTo>
                <a:lnTo>
                  <a:pt x="0" y="8001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764540" y="3901694"/>
            <a:ext cx="2879725" cy="128778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>
              <a:lnSpc>
                <a:spcPts val="1939"/>
              </a:lnSpc>
              <a:spcBef>
                <a:spcPts val="345"/>
              </a:spcBef>
            </a:pPr>
            <a:r>
              <a:rPr sz="1800" b="1" spc="-5" dirty="0">
                <a:latin typeface="Arial"/>
                <a:cs typeface="Arial"/>
              </a:rPr>
              <a:t>Menunjukkan </a:t>
            </a:r>
            <a:r>
              <a:rPr sz="1800" b="1" spc="-10" dirty="0">
                <a:latin typeface="Arial"/>
                <a:cs typeface="Arial"/>
              </a:rPr>
              <a:t>kemampuan  perusahaan </a:t>
            </a:r>
            <a:r>
              <a:rPr sz="1800" b="1" spc="-5" dirty="0">
                <a:latin typeface="Arial"/>
                <a:cs typeface="Arial"/>
              </a:rPr>
              <a:t>memenuhi  kewajiban jangka pendek  dengan menggunakan  harta </a:t>
            </a:r>
            <a:r>
              <a:rPr sz="1800" b="1" spc="-10" dirty="0">
                <a:latin typeface="Arial"/>
                <a:cs typeface="Arial"/>
              </a:rPr>
              <a:t>yg </a:t>
            </a:r>
            <a:r>
              <a:rPr sz="1800" b="1" spc="-5" dirty="0">
                <a:latin typeface="Arial"/>
                <a:cs typeface="Arial"/>
              </a:rPr>
              <a:t>paling</a:t>
            </a:r>
            <a:r>
              <a:rPr sz="1800" b="1" spc="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likuid.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022568" y="4446447"/>
            <a:ext cx="7734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Rp</a:t>
            </a:r>
            <a:r>
              <a:rPr sz="1800" b="1" spc="-65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500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410200" y="4343400"/>
            <a:ext cx="2057400" cy="1905"/>
          </a:xfrm>
          <a:custGeom>
            <a:avLst/>
            <a:gdLst/>
            <a:ahLst/>
            <a:cxnLst/>
            <a:rect l="l" t="t" r="r" b="b"/>
            <a:pathLst>
              <a:path w="2057400" h="1904">
                <a:moveTo>
                  <a:pt x="0" y="0"/>
                </a:moveTo>
                <a:lnTo>
                  <a:pt x="2057400" y="1587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93889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5091" y="355091"/>
            <a:ext cx="4194048" cy="6126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2212" y="249948"/>
            <a:ext cx="3956304" cy="9631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4191000" cy="609600"/>
          </a:xfrm>
          <a:prstGeom prst="rect">
            <a:avLst/>
          </a:prstGeom>
          <a:solidFill>
            <a:srgbClr val="818181"/>
          </a:solidFill>
        </p:spPr>
        <p:txBody>
          <a:bodyPr vert="horz" wrap="square" lIns="0" tIns="18415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145"/>
              </a:spcBef>
            </a:pPr>
            <a:r>
              <a:rPr sz="3600" spc="-5" dirty="0">
                <a:solidFill>
                  <a:srgbClr val="FFFFFF"/>
                </a:solidFill>
              </a:rPr>
              <a:t>Ratio</a:t>
            </a:r>
            <a:r>
              <a:rPr sz="3600" spc="-20" dirty="0">
                <a:solidFill>
                  <a:srgbClr val="FFFFFF"/>
                </a:solidFill>
              </a:rPr>
              <a:t> </a:t>
            </a:r>
            <a:r>
              <a:rPr sz="3600" spc="-5" dirty="0">
                <a:solidFill>
                  <a:srgbClr val="FFFFFF"/>
                </a:solidFill>
              </a:rPr>
              <a:t>Leverage</a:t>
            </a:r>
            <a:endParaRPr sz="3600"/>
          </a:p>
        </p:txBody>
      </p:sp>
      <p:sp>
        <p:nvSpPr>
          <p:cNvPr id="5" name="object 5"/>
          <p:cNvSpPr/>
          <p:nvPr/>
        </p:nvSpPr>
        <p:spPr>
          <a:xfrm>
            <a:off x="5099303" y="1817153"/>
            <a:ext cx="3215640" cy="12399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22719" y="3047771"/>
            <a:ext cx="537959" cy="14500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05400" y="1828800"/>
            <a:ext cx="3200400" cy="1219200"/>
          </a:xfrm>
          <a:custGeom>
            <a:avLst/>
            <a:gdLst/>
            <a:ahLst/>
            <a:cxnLst/>
            <a:rect l="l" t="t" r="r" b="b"/>
            <a:pathLst>
              <a:path w="3200400" h="1219200">
                <a:moveTo>
                  <a:pt x="0" y="0"/>
                </a:moveTo>
                <a:lnTo>
                  <a:pt x="3200400" y="0"/>
                </a:lnTo>
                <a:lnTo>
                  <a:pt x="3200400" y="1219200"/>
                </a:lnTo>
                <a:lnTo>
                  <a:pt x="0" y="1219200"/>
                </a:lnTo>
                <a:lnTo>
                  <a:pt x="0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1000" y="2660650"/>
            <a:ext cx="3886200" cy="0"/>
          </a:xfrm>
          <a:custGeom>
            <a:avLst/>
            <a:gdLst/>
            <a:ahLst/>
            <a:cxnLst/>
            <a:rect l="l" t="t" r="r" b="b"/>
            <a:pathLst>
              <a:path w="3886200">
                <a:moveTo>
                  <a:pt x="0" y="0"/>
                </a:moveTo>
                <a:lnTo>
                  <a:pt x="38862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7350" y="1841500"/>
            <a:ext cx="0" cy="812800"/>
          </a:xfrm>
          <a:custGeom>
            <a:avLst/>
            <a:gdLst/>
            <a:ahLst/>
            <a:cxnLst/>
            <a:rect l="l" t="t" r="r" b="b"/>
            <a:pathLst>
              <a:path h="812800">
                <a:moveTo>
                  <a:pt x="0" y="0"/>
                </a:moveTo>
                <a:lnTo>
                  <a:pt x="0" y="8128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1000" y="1828800"/>
            <a:ext cx="38100" cy="12700"/>
          </a:xfrm>
          <a:custGeom>
            <a:avLst/>
            <a:gdLst/>
            <a:ahLst/>
            <a:cxnLst/>
            <a:rect l="l" t="t" r="r" b="b"/>
            <a:pathLst>
              <a:path w="38100" h="12700">
                <a:moveTo>
                  <a:pt x="0" y="12700"/>
                </a:moveTo>
                <a:lnTo>
                  <a:pt x="38100" y="12700"/>
                </a:lnTo>
                <a:lnTo>
                  <a:pt x="38100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60850" y="1841500"/>
            <a:ext cx="0" cy="812800"/>
          </a:xfrm>
          <a:custGeom>
            <a:avLst/>
            <a:gdLst/>
            <a:ahLst/>
            <a:cxnLst/>
            <a:rect l="l" t="t" r="r" b="b"/>
            <a:pathLst>
              <a:path h="812800">
                <a:moveTo>
                  <a:pt x="0" y="0"/>
                </a:moveTo>
                <a:lnTo>
                  <a:pt x="0" y="8128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9100" y="1835150"/>
            <a:ext cx="3848100" cy="0"/>
          </a:xfrm>
          <a:custGeom>
            <a:avLst/>
            <a:gdLst/>
            <a:ahLst/>
            <a:cxnLst/>
            <a:rect l="l" t="t" r="r" b="b"/>
            <a:pathLst>
              <a:path w="3848100">
                <a:moveTo>
                  <a:pt x="0" y="0"/>
                </a:moveTo>
                <a:lnTo>
                  <a:pt x="38481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06400" y="2628900"/>
            <a:ext cx="3835400" cy="0"/>
          </a:xfrm>
          <a:custGeom>
            <a:avLst/>
            <a:gdLst/>
            <a:ahLst/>
            <a:cxnLst/>
            <a:rect l="l" t="t" r="r" b="b"/>
            <a:pathLst>
              <a:path w="3835400">
                <a:moveTo>
                  <a:pt x="0" y="0"/>
                </a:moveTo>
                <a:lnTo>
                  <a:pt x="383540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9100" y="1879600"/>
            <a:ext cx="0" cy="736600"/>
          </a:xfrm>
          <a:custGeom>
            <a:avLst/>
            <a:gdLst/>
            <a:ahLst/>
            <a:cxnLst/>
            <a:rect l="l" t="t" r="r" b="b"/>
            <a:pathLst>
              <a:path h="736600">
                <a:moveTo>
                  <a:pt x="0" y="0"/>
                </a:moveTo>
                <a:lnTo>
                  <a:pt x="0" y="7366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06400" y="1866900"/>
            <a:ext cx="3835400" cy="0"/>
          </a:xfrm>
          <a:custGeom>
            <a:avLst/>
            <a:gdLst/>
            <a:ahLst/>
            <a:cxnLst/>
            <a:rect l="l" t="t" r="r" b="b"/>
            <a:pathLst>
              <a:path w="3835400">
                <a:moveTo>
                  <a:pt x="0" y="0"/>
                </a:moveTo>
                <a:lnTo>
                  <a:pt x="383540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29100" y="1879600"/>
            <a:ext cx="0" cy="736600"/>
          </a:xfrm>
          <a:custGeom>
            <a:avLst/>
            <a:gdLst/>
            <a:ahLst/>
            <a:cxnLst/>
            <a:rect l="l" t="t" r="r" b="b"/>
            <a:pathLst>
              <a:path h="736600">
                <a:moveTo>
                  <a:pt x="0" y="0"/>
                </a:moveTo>
                <a:lnTo>
                  <a:pt x="0" y="7366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44500" y="2597150"/>
            <a:ext cx="3759200" cy="0"/>
          </a:xfrm>
          <a:custGeom>
            <a:avLst/>
            <a:gdLst/>
            <a:ahLst/>
            <a:cxnLst/>
            <a:rect l="l" t="t" r="r" b="b"/>
            <a:pathLst>
              <a:path w="3759200">
                <a:moveTo>
                  <a:pt x="0" y="0"/>
                </a:moveTo>
                <a:lnTo>
                  <a:pt x="37592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0850" y="1905000"/>
            <a:ext cx="0" cy="685800"/>
          </a:xfrm>
          <a:custGeom>
            <a:avLst/>
            <a:gdLst/>
            <a:ahLst/>
            <a:cxnLst/>
            <a:rect l="l" t="t" r="r" b="b"/>
            <a:pathLst>
              <a:path h="685800">
                <a:moveTo>
                  <a:pt x="0" y="0"/>
                </a:moveTo>
                <a:lnTo>
                  <a:pt x="0" y="6858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4500" y="1898650"/>
            <a:ext cx="3759200" cy="0"/>
          </a:xfrm>
          <a:custGeom>
            <a:avLst/>
            <a:gdLst/>
            <a:ahLst/>
            <a:cxnLst/>
            <a:rect l="l" t="t" r="r" b="b"/>
            <a:pathLst>
              <a:path w="3759200">
                <a:moveTo>
                  <a:pt x="0" y="0"/>
                </a:moveTo>
                <a:lnTo>
                  <a:pt x="37592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197350" y="1905000"/>
            <a:ext cx="0" cy="685800"/>
          </a:xfrm>
          <a:custGeom>
            <a:avLst/>
            <a:gdLst/>
            <a:ahLst/>
            <a:cxnLst/>
            <a:rect l="l" t="t" r="r" b="b"/>
            <a:pathLst>
              <a:path h="685800">
                <a:moveTo>
                  <a:pt x="0" y="0"/>
                </a:moveTo>
                <a:lnTo>
                  <a:pt x="0" y="6858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31800" y="1879600"/>
            <a:ext cx="3784600" cy="736600"/>
          </a:xfrm>
          <a:prstGeom prst="rect">
            <a:avLst/>
          </a:prstGeom>
          <a:solidFill>
            <a:srgbClr val="BBE0E3"/>
          </a:solidFill>
        </p:spPr>
        <p:txBody>
          <a:bodyPr vert="horz" wrap="square" lIns="0" tIns="120650" rIns="0" bIns="0" rtlCol="0">
            <a:spAutoFit/>
          </a:bodyPr>
          <a:lstStyle/>
          <a:p>
            <a:pPr marL="664845">
              <a:lnSpc>
                <a:spcPct val="100000"/>
              </a:lnSpc>
              <a:spcBef>
                <a:spcPts val="950"/>
              </a:spcBef>
            </a:pPr>
            <a:r>
              <a:rPr sz="2950" b="1" i="1" spc="-95" dirty="0">
                <a:latin typeface="Arial Black"/>
                <a:cs typeface="Arial Black"/>
              </a:rPr>
              <a:t>Debt-to-Equity</a:t>
            </a:r>
            <a:endParaRPr sz="2950">
              <a:latin typeface="Arial Black"/>
              <a:cs typeface="Arial Black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693664" y="4899672"/>
            <a:ext cx="810767" cy="6796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099047" y="4899672"/>
            <a:ext cx="490727" cy="67969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184391" y="4899672"/>
            <a:ext cx="1167384" cy="67969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946392" y="4899672"/>
            <a:ext cx="490727" cy="67969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5868987" y="4977129"/>
            <a:ext cx="12782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Rp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1,139</a:t>
            </a:r>
            <a:endParaRPr sz="24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720583" y="4503420"/>
            <a:ext cx="964679" cy="78943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215883" y="4503420"/>
            <a:ext cx="568451" cy="78943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7621587" y="4594605"/>
            <a:ext cx="82676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Arial"/>
                <a:cs typeface="Arial"/>
              </a:rPr>
              <a:t>=</a:t>
            </a:r>
            <a:r>
              <a:rPr sz="2800" b="1" spc="-75" dirty="0">
                <a:latin typeface="Arial"/>
                <a:cs typeface="Arial"/>
              </a:rPr>
              <a:t> </a:t>
            </a:r>
            <a:r>
              <a:rPr sz="2800" b="1" i="1" spc="-5" dirty="0">
                <a:latin typeface="Arial"/>
                <a:cs typeface="Arial"/>
              </a:rPr>
              <a:t>.90</a:t>
            </a:r>
            <a:endParaRPr sz="28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81000" y="3200400"/>
            <a:ext cx="3962400" cy="3429000"/>
          </a:xfrm>
          <a:custGeom>
            <a:avLst/>
            <a:gdLst/>
            <a:ahLst/>
            <a:cxnLst/>
            <a:rect l="l" t="t" r="r" b="b"/>
            <a:pathLst>
              <a:path w="3962400" h="3429000">
                <a:moveTo>
                  <a:pt x="2247900" y="0"/>
                </a:moveTo>
                <a:lnTo>
                  <a:pt x="2247900" y="857250"/>
                </a:lnTo>
                <a:lnTo>
                  <a:pt x="0" y="857250"/>
                </a:lnTo>
                <a:lnTo>
                  <a:pt x="0" y="2571750"/>
                </a:lnTo>
                <a:lnTo>
                  <a:pt x="2247900" y="2571750"/>
                </a:lnTo>
                <a:lnTo>
                  <a:pt x="2247900" y="3429000"/>
                </a:lnTo>
                <a:lnTo>
                  <a:pt x="3962400" y="1714500"/>
                </a:lnTo>
                <a:lnTo>
                  <a:pt x="2247900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81000" y="3200400"/>
            <a:ext cx="3962400" cy="3429000"/>
          </a:xfrm>
          <a:custGeom>
            <a:avLst/>
            <a:gdLst/>
            <a:ahLst/>
            <a:cxnLst/>
            <a:rect l="l" t="t" r="r" b="b"/>
            <a:pathLst>
              <a:path w="3962400" h="3429000">
                <a:moveTo>
                  <a:pt x="0" y="857250"/>
                </a:moveTo>
                <a:lnTo>
                  <a:pt x="2247900" y="857250"/>
                </a:lnTo>
                <a:lnTo>
                  <a:pt x="2247900" y="0"/>
                </a:lnTo>
                <a:lnTo>
                  <a:pt x="3962400" y="1714500"/>
                </a:lnTo>
                <a:lnTo>
                  <a:pt x="2247900" y="3429000"/>
                </a:lnTo>
                <a:lnTo>
                  <a:pt x="2247900" y="2571750"/>
                </a:lnTo>
                <a:lnTo>
                  <a:pt x="0" y="2571750"/>
                </a:lnTo>
                <a:lnTo>
                  <a:pt x="0" y="85725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58494" y="4484623"/>
            <a:ext cx="255079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Menunjukkan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seberapa  besar perusahaan </a:t>
            </a:r>
            <a:r>
              <a:rPr sz="1800" b="1" dirty="0">
                <a:latin typeface="Arial"/>
                <a:cs typeface="Arial"/>
              </a:rPr>
              <a:t>ini  </a:t>
            </a:r>
            <a:r>
              <a:rPr sz="1800" b="1" spc="-5" dirty="0">
                <a:latin typeface="Arial"/>
                <a:cs typeface="Arial"/>
              </a:rPr>
              <a:t>dibiayai oleh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hutang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617464" y="4367784"/>
            <a:ext cx="810767" cy="67970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022847" y="4367784"/>
            <a:ext cx="574548" cy="67970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192011" y="4367784"/>
            <a:ext cx="1167384" cy="67970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5793740" y="4445000"/>
            <a:ext cx="13620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6740" algn="l"/>
              </a:tabLst>
            </a:pPr>
            <a:r>
              <a:rPr sz="2400" b="1" spc="-10" dirty="0">
                <a:latin typeface="Arial"/>
                <a:cs typeface="Arial"/>
              </a:rPr>
              <a:t>R</a:t>
            </a:r>
            <a:r>
              <a:rPr sz="2400" b="1" spc="-5" dirty="0">
                <a:latin typeface="Arial"/>
                <a:cs typeface="Arial"/>
              </a:rPr>
              <a:t>p	</a:t>
            </a:r>
            <a:r>
              <a:rPr sz="2400" b="1" spc="-10" dirty="0">
                <a:latin typeface="Arial"/>
                <a:cs typeface="Arial"/>
              </a:rPr>
              <a:t>1</a:t>
            </a:r>
            <a:r>
              <a:rPr sz="2400" b="1" dirty="0">
                <a:latin typeface="Arial"/>
                <a:cs typeface="Arial"/>
              </a:rPr>
              <a:t>,</a:t>
            </a:r>
            <a:r>
              <a:rPr sz="2400" b="1" spc="-10" dirty="0">
                <a:latin typeface="Arial"/>
                <a:cs typeface="Arial"/>
              </a:rPr>
              <a:t>030</a:t>
            </a:r>
            <a:endParaRPr sz="24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791200" y="4876800"/>
            <a:ext cx="1295400" cy="1905"/>
          </a:xfrm>
          <a:custGeom>
            <a:avLst/>
            <a:gdLst/>
            <a:ahLst/>
            <a:cxnLst/>
            <a:rect l="l" t="t" r="r" b="b"/>
            <a:pathLst>
              <a:path w="1295400" h="1904">
                <a:moveTo>
                  <a:pt x="0" y="0"/>
                </a:moveTo>
                <a:lnTo>
                  <a:pt x="1295400" y="1587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38800" y="2514600"/>
            <a:ext cx="2133600" cy="76200"/>
          </a:xfrm>
          <a:custGeom>
            <a:avLst/>
            <a:gdLst/>
            <a:ahLst/>
            <a:cxnLst/>
            <a:rect l="l" t="t" r="r" b="b"/>
            <a:pathLst>
              <a:path w="2133600" h="76200">
                <a:moveTo>
                  <a:pt x="0" y="0"/>
                </a:moveTo>
                <a:lnTo>
                  <a:pt x="2133600" y="76200"/>
                </a:lnTo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5105400" y="1828800"/>
            <a:ext cx="3200400" cy="1219200"/>
          </a:xfrm>
          <a:prstGeom prst="rect">
            <a:avLst/>
          </a:prstGeom>
          <a:ln w="12700">
            <a:solidFill>
              <a:srgbClr val="A3A3E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1005205" marR="1031240" indent="-272415">
              <a:lnSpc>
                <a:spcPts val="4200"/>
              </a:lnSpc>
              <a:spcBef>
                <a:spcPts val="140"/>
              </a:spcBef>
            </a:pPr>
            <a:r>
              <a:rPr sz="2000" spc="-45" dirty="0">
                <a:latin typeface="Arial"/>
                <a:cs typeface="Arial"/>
              </a:rPr>
              <a:t>Total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Hutang  </a:t>
            </a:r>
            <a:r>
              <a:rPr sz="2000" spc="-5" dirty="0">
                <a:latin typeface="Arial"/>
                <a:cs typeface="Arial"/>
              </a:rPr>
              <a:t>Ekuitas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638800" y="2438400"/>
            <a:ext cx="2133600" cy="1905"/>
          </a:xfrm>
          <a:custGeom>
            <a:avLst/>
            <a:gdLst/>
            <a:ahLst/>
            <a:cxnLst/>
            <a:rect l="l" t="t" r="r" b="b"/>
            <a:pathLst>
              <a:path w="2133600" h="1905">
                <a:moveTo>
                  <a:pt x="0" y="0"/>
                </a:moveTo>
                <a:lnTo>
                  <a:pt x="2133600" y="1587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06329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1291" y="278891"/>
            <a:ext cx="5260848" cy="8412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78891" y="332231"/>
            <a:ext cx="5160264" cy="8564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81000" y="228600"/>
            <a:ext cx="5257800" cy="838200"/>
          </a:xfrm>
          <a:prstGeom prst="rect">
            <a:avLst/>
          </a:prstGeom>
          <a:solidFill>
            <a:srgbClr val="818181"/>
          </a:solidFill>
        </p:spPr>
        <p:txBody>
          <a:bodyPr vert="horz" wrap="square" lIns="0" tIns="163195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1285"/>
              </a:spcBef>
            </a:pPr>
            <a:r>
              <a:rPr sz="3200" spc="-5" dirty="0">
                <a:solidFill>
                  <a:srgbClr val="FFFFFF"/>
                </a:solidFill>
              </a:rPr>
              <a:t>Interest Coverage</a:t>
            </a:r>
            <a:r>
              <a:rPr sz="3200" spc="-60" dirty="0">
                <a:solidFill>
                  <a:srgbClr val="FFFFFF"/>
                </a:solidFill>
              </a:rPr>
              <a:t> </a:t>
            </a:r>
            <a:r>
              <a:rPr sz="3200" spc="-5" dirty="0">
                <a:solidFill>
                  <a:srgbClr val="FFFFFF"/>
                </a:solidFill>
              </a:rPr>
              <a:t>Ratio</a:t>
            </a:r>
            <a:endParaRPr sz="3200"/>
          </a:p>
        </p:txBody>
      </p:sp>
      <p:sp>
        <p:nvSpPr>
          <p:cNvPr id="5" name="object 5"/>
          <p:cNvSpPr/>
          <p:nvPr/>
        </p:nvSpPr>
        <p:spPr>
          <a:xfrm>
            <a:off x="381000" y="3041650"/>
            <a:ext cx="4000500" cy="0"/>
          </a:xfrm>
          <a:custGeom>
            <a:avLst/>
            <a:gdLst/>
            <a:ahLst/>
            <a:cxnLst/>
            <a:rect l="l" t="t" r="r" b="b"/>
            <a:pathLst>
              <a:path w="4000500">
                <a:moveTo>
                  <a:pt x="0" y="0"/>
                </a:moveTo>
                <a:lnTo>
                  <a:pt x="40005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7350" y="1841500"/>
            <a:ext cx="0" cy="1193800"/>
          </a:xfrm>
          <a:custGeom>
            <a:avLst/>
            <a:gdLst/>
            <a:ahLst/>
            <a:cxnLst/>
            <a:rect l="l" t="t" r="r" b="b"/>
            <a:pathLst>
              <a:path h="1193800">
                <a:moveTo>
                  <a:pt x="0" y="0"/>
                </a:moveTo>
                <a:lnTo>
                  <a:pt x="0" y="11938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1000" y="1828800"/>
            <a:ext cx="38100" cy="12700"/>
          </a:xfrm>
          <a:custGeom>
            <a:avLst/>
            <a:gdLst/>
            <a:ahLst/>
            <a:cxnLst/>
            <a:rect l="l" t="t" r="r" b="b"/>
            <a:pathLst>
              <a:path w="38100" h="12700">
                <a:moveTo>
                  <a:pt x="0" y="12700"/>
                </a:moveTo>
                <a:lnTo>
                  <a:pt x="38100" y="12700"/>
                </a:lnTo>
                <a:lnTo>
                  <a:pt x="38100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375150" y="1841500"/>
            <a:ext cx="0" cy="1193800"/>
          </a:xfrm>
          <a:custGeom>
            <a:avLst/>
            <a:gdLst/>
            <a:ahLst/>
            <a:cxnLst/>
            <a:rect l="l" t="t" r="r" b="b"/>
            <a:pathLst>
              <a:path h="1193800">
                <a:moveTo>
                  <a:pt x="0" y="0"/>
                </a:moveTo>
                <a:lnTo>
                  <a:pt x="0" y="11938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9100" y="1835150"/>
            <a:ext cx="3962400" cy="0"/>
          </a:xfrm>
          <a:custGeom>
            <a:avLst/>
            <a:gdLst/>
            <a:ahLst/>
            <a:cxnLst/>
            <a:rect l="l" t="t" r="r" b="b"/>
            <a:pathLst>
              <a:path w="3962400">
                <a:moveTo>
                  <a:pt x="0" y="0"/>
                </a:moveTo>
                <a:lnTo>
                  <a:pt x="396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6400" y="3009900"/>
            <a:ext cx="3949700" cy="0"/>
          </a:xfrm>
          <a:custGeom>
            <a:avLst/>
            <a:gdLst/>
            <a:ahLst/>
            <a:cxnLst/>
            <a:rect l="l" t="t" r="r" b="b"/>
            <a:pathLst>
              <a:path w="3949700">
                <a:moveTo>
                  <a:pt x="0" y="0"/>
                </a:moveTo>
                <a:lnTo>
                  <a:pt x="394970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9100" y="1879600"/>
            <a:ext cx="0" cy="1117600"/>
          </a:xfrm>
          <a:custGeom>
            <a:avLst/>
            <a:gdLst/>
            <a:ahLst/>
            <a:cxnLst/>
            <a:rect l="l" t="t" r="r" b="b"/>
            <a:pathLst>
              <a:path h="1117600">
                <a:moveTo>
                  <a:pt x="0" y="0"/>
                </a:moveTo>
                <a:lnTo>
                  <a:pt x="0" y="11176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06400" y="1866900"/>
            <a:ext cx="3949700" cy="0"/>
          </a:xfrm>
          <a:custGeom>
            <a:avLst/>
            <a:gdLst/>
            <a:ahLst/>
            <a:cxnLst/>
            <a:rect l="l" t="t" r="r" b="b"/>
            <a:pathLst>
              <a:path w="3949700">
                <a:moveTo>
                  <a:pt x="0" y="0"/>
                </a:moveTo>
                <a:lnTo>
                  <a:pt x="394970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343400" y="1879600"/>
            <a:ext cx="0" cy="1117600"/>
          </a:xfrm>
          <a:custGeom>
            <a:avLst/>
            <a:gdLst/>
            <a:ahLst/>
            <a:cxnLst/>
            <a:rect l="l" t="t" r="r" b="b"/>
            <a:pathLst>
              <a:path h="1117600">
                <a:moveTo>
                  <a:pt x="0" y="0"/>
                </a:moveTo>
                <a:lnTo>
                  <a:pt x="0" y="11176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44500" y="2978150"/>
            <a:ext cx="3873500" cy="0"/>
          </a:xfrm>
          <a:custGeom>
            <a:avLst/>
            <a:gdLst/>
            <a:ahLst/>
            <a:cxnLst/>
            <a:rect l="l" t="t" r="r" b="b"/>
            <a:pathLst>
              <a:path w="3873500">
                <a:moveTo>
                  <a:pt x="0" y="0"/>
                </a:moveTo>
                <a:lnTo>
                  <a:pt x="38735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50850" y="1905000"/>
            <a:ext cx="0" cy="1066800"/>
          </a:xfrm>
          <a:custGeom>
            <a:avLst/>
            <a:gdLst/>
            <a:ahLst/>
            <a:cxnLst/>
            <a:rect l="l" t="t" r="r" b="b"/>
            <a:pathLst>
              <a:path h="1066800">
                <a:moveTo>
                  <a:pt x="0" y="0"/>
                </a:moveTo>
                <a:lnTo>
                  <a:pt x="0" y="10668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44500" y="1898650"/>
            <a:ext cx="3873500" cy="0"/>
          </a:xfrm>
          <a:custGeom>
            <a:avLst/>
            <a:gdLst/>
            <a:ahLst/>
            <a:cxnLst/>
            <a:rect l="l" t="t" r="r" b="b"/>
            <a:pathLst>
              <a:path w="3873500">
                <a:moveTo>
                  <a:pt x="0" y="0"/>
                </a:moveTo>
                <a:lnTo>
                  <a:pt x="38735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311650" y="1905000"/>
            <a:ext cx="0" cy="1066800"/>
          </a:xfrm>
          <a:custGeom>
            <a:avLst/>
            <a:gdLst/>
            <a:ahLst/>
            <a:cxnLst/>
            <a:rect l="l" t="t" r="r" b="b"/>
            <a:pathLst>
              <a:path h="1066800">
                <a:moveTo>
                  <a:pt x="0" y="0"/>
                </a:moveTo>
                <a:lnTo>
                  <a:pt x="0" y="10668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31800" y="1879600"/>
            <a:ext cx="3898900" cy="1117600"/>
          </a:xfrm>
          <a:prstGeom prst="rect">
            <a:avLst/>
          </a:prstGeom>
          <a:solidFill>
            <a:srgbClr val="BBE0E3"/>
          </a:solidFill>
        </p:spPr>
        <p:txBody>
          <a:bodyPr vert="horz" wrap="square" lIns="0" tIns="257175" rIns="0" bIns="0" rtlCol="0">
            <a:spAutoFit/>
          </a:bodyPr>
          <a:lstStyle/>
          <a:p>
            <a:pPr marL="149860">
              <a:lnSpc>
                <a:spcPct val="100000"/>
              </a:lnSpc>
              <a:spcBef>
                <a:spcPts val="2025"/>
              </a:spcBef>
            </a:pPr>
            <a:r>
              <a:rPr sz="2950" b="1" i="1" spc="-90" dirty="0">
                <a:latin typeface="Arial Black"/>
                <a:cs typeface="Arial Black"/>
              </a:rPr>
              <a:t>Interest</a:t>
            </a:r>
            <a:r>
              <a:rPr sz="2950" b="1" i="1" spc="-55" dirty="0">
                <a:latin typeface="Arial Black"/>
                <a:cs typeface="Arial Black"/>
              </a:rPr>
              <a:t> </a:t>
            </a:r>
            <a:r>
              <a:rPr sz="2950" b="1" i="1" spc="-120" dirty="0">
                <a:latin typeface="Arial Black"/>
                <a:cs typeface="Arial Black"/>
              </a:rPr>
              <a:t>Coverage</a:t>
            </a:r>
            <a:endParaRPr sz="2950">
              <a:latin typeface="Arial Black"/>
              <a:cs typeface="Arial Black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644383" y="4351032"/>
            <a:ext cx="1162812" cy="7894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337804" y="4351032"/>
            <a:ext cx="568451" cy="7894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7545387" y="4442205"/>
            <a:ext cx="10255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Arial"/>
                <a:cs typeface="Arial"/>
              </a:rPr>
              <a:t>=</a:t>
            </a:r>
            <a:r>
              <a:rPr sz="2800" b="1" spc="-65" dirty="0">
                <a:latin typeface="Arial"/>
                <a:cs typeface="Arial"/>
              </a:rPr>
              <a:t> </a:t>
            </a:r>
            <a:r>
              <a:rPr sz="2800" b="1" i="1" spc="-5" dirty="0">
                <a:latin typeface="Arial"/>
                <a:cs typeface="Arial"/>
              </a:rPr>
              <a:t>3.56</a:t>
            </a:r>
            <a:endParaRPr sz="28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57200" y="3429000"/>
            <a:ext cx="3886200" cy="3124200"/>
          </a:xfrm>
          <a:custGeom>
            <a:avLst/>
            <a:gdLst/>
            <a:ahLst/>
            <a:cxnLst/>
            <a:rect l="l" t="t" r="r" b="b"/>
            <a:pathLst>
              <a:path w="3886200" h="3124200">
                <a:moveTo>
                  <a:pt x="2324100" y="0"/>
                </a:moveTo>
                <a:lnTo>
                  <a:pt x="2324100" y="781050"/>
                </a:lnTo>
                <a:lnTo>
                  <a:pt x="0" y="781050"/>
                </a:lnTo>
                <a:lnTo>
                  <a:pt x="0" y="2343150"/>
                </a:lnTo>
                <a:lnTo>
                  <a:pt x="2324100" y="2343150"/>
                </a:lnTo>
                <a:lnTo>
                  <a:pt x="2324100" y="3124200"/>
                </a:lnTo>
                <a:lnTo>
                  <a:pt x="3886200" y="1562100"/>
                </a:lnTo>
                <a:lnTo>
                  <a:pt x="2324100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7200" y="3429000"/>
            <a:ext cx="3886200" cy="3124200"/>
          </a:xfrm>
          <a:custGeom>
            <a:avLst/>
            <a:gdLst/>
            <a:ahLst/>
            <a:cxnLst/>
            <a:rect l="l" t="t" r="r" b="b"/>
            <a:pathLst>
              <a:path w="3886200" h="3124200">
                <a:moveTo>
                  <a:pt x="0" y="781050"/>
                </a:moveTo>
                <a:lnTo>
                  <a:pt x="2324100" y="781050"/>
                </a:lnTo>
                <a:lnTo>
                  <a:pt x="2324100" y="0"/>
                </a:lnTo>
                <a:lnTo>
                  <a:pt x="3886200" y="1562100"/>
                </a:lnTo>
                <a:lnTo>
                  <a:pt x="2324100" y="3124200"/>
                </a:lnTo>
                <a:lnTo>
                  <a:pt x="2324100" y="2343150"/>
                </a:lnTo>
                <a:lnTo>
                  <a:pt x="0" y="2343150"/>
                </a:lnTo>
                <a:lnTo>
                  <a:pt x="0" y="78105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815543" y="4560823"/>
            <a:ext cx="239014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7785" algn="just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Indikasi </a:t>
            </a:r>
            <a:r>
              <a:rPr sz="1800" b="1" spc="-10" dirty="0">
                <a:latin typeface="Arial"/>
                <a:cs typeface="Arial"/>
              </a:rPr>
              <a:t>kemampuan  </a:t>
            </a:r>
            <a:r>
              <a:rPr sz="1800" b="1" spc="-5" dirty="0">
                <a:latin typeface="Arial"/>
                <a:cs typeface="Arial"/>
              </a:rPr>
              <a:t>sebuah </a:t>
            </a:r>
            <a:r>
              <a:rPr sz="1800" b="1" spc="-10" dirty="0">
                <a:latin typeface="Arial"/>
                <a:cs typeface="Arial"/>
              </a:rPr>
              <a:t>perusahaan  </a:t>
            </a:r>
            <a:r>
              <a:rPr sz="1800" b="1" spc="-5" dirty="0">
                <a:latin typeface="Arial"/>
                <a:cs typeface="Arial"/>
              </a:rPr>
              <a:t>menutup </a:t>
            </a:r>
            <a:r>
              <a:rPr sz="1800" b="1" spc="-10" dirty="0">
                <a:latin typeface="Arial"/>
                <a:cs typeface="Arial"/>
              </a:rPr>
              <a:t>biaya</a:t>
            </a:r>
            <a:r>
              <a:rPr sz="1800" b="1" spc="-4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bunga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334000" y="1905000"/>
            <a:ext cx="3048000" cy="1371600"/>
          </a:xfrm>
          <a:custGeom>
            <a:avLst/>
            <a:gdLst/>
            <a:ahLst/>
            <a:cxnLst/>
            <a:rect l="l" t="t" r="r" b="b"/>
            <a:pathLst>
              <a:path w="3048000" h="1371600">
                <a:moveTo>
                  <a:pt x="0" y="0"/>
                </a:moveTo>
                <a:lnTo>
                  <a:pt x="3048000" y="0"/>
                </a:lnTo>
                <a:lnTo>
                  <a:pt x="3048000" y="1371600"/>
                </a:lnTo>
                <a:lnTo>
                  <a:pt x="0" y="137160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5334000" y="1905000"/>
            <a:ext cx="3048000" cy="1371600"/>
          </a:xfrm>
          <a:prstGeom prst="rect">
            <a:avLst/>
          </a:prstGeom>
          <a:ln w="25400">
            <a:solidFill>
              <a:srgbClr val="89A4A7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EBIT</a:t>
            </a:r>
            <a:endParaRPr sz="1800">
              <a:latin typeface="Arial"/>
              <a:cs typeface="Arial"/>
            </a:endParaRPr>
          </a:p>
          <a:p>
            <a:pPr marL="14604" algn="ctr">
              <a:lnSpc>
                <a:spcPct val="100000"/>
              </a:lnSpc>
              <a:spcBef>
                <a:spcPts val="1440"/>
              </a:spcBef>
            </a:pPr>
            <a:r>
              <a:rPr sz="1800" spc="-10" dirty="0">
                <a:latin typeface="Arial"/>
                <a:cs typeface="Arial"/>
              </a:rPr>
              <a:t>Beban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bunga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172200" y="2514600"/>
            <a:ext cx="1447800" cy="1905"/>
          </a:xfrm>
          <a:custGeom>
            <a:avLst/>
            <a:gdLst/>
            <a:ahLst/>
            <a:cxnLst/>
            <a:rect l="l" t="t" r="r" b="b"/>
            <a:pathLst>
              <a:path w="1447800" h="1905">
                <a:moveTo>
                  <a:pt x="0" y="0"/>
                </a:moveTo>
                <a:lnTo>
                  <a:pt x="1447800" y="1587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693664" y="4215384"/>
            <a:ext cx="810767" cy="6797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099047" y="4215384"/>
            <a:ext cx="574535" cy="6797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268211" y="4215384"/>
            <a:ext cx="912863" cy="6797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5869940" y="4292600"/>
            <a:ext cx="11074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6740" algn="l"/>
              </a:tabLst>
            </a:pPr>
            <a:r>
              <a:rPr sz="2400" b="1" spc="-10" dirty="0">
                <a:latin typeface="Arial"/>
                <a:cs typeface="Arial"/>
              </a:rPr>
              <a:t>R</a:t>
            </a:r>
            <a:r>
              <a:rPr sz="2400" b="1" spc="-5" dirty="0">
                <a:latin typeface="Arial"/>
                <a:cs typeface="Arial"/>
              </a:rPr>
              <a:t>p	</a:t>
            </a:r>
            <a:r>
              <a:rPr sz="2400" b="1" spc="-10" dirty="0">
                <a:latin typeface="Arial"/>
                <a:cs typeface="Arial"/>
              </a:rPr>
              <a:t>210</a:t>
            </a:r>
            <a:endParaRPr sz="24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769864" y="4672584"/>
            <a:ext cx="489191" cy="67970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853684" y="4672584"/>
            <a:ext cx="810767" cy="6797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59067" y="4672584"/>
            <a:ext cx="574535" cy="6797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428232" y="4672584"/>
            <a:ext cx="743712" cy="67970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6029959" y="4749800"/>
            <a:ext cx="9385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6740" algn="l"/>
              </a:tabLst>
            </a:pPr>
            <a:r>
              <a:rPr sz="2400" b="1" spc="-10" dirty="0">
                <a:latin typeface="Arial"/>
                <a:cs typeface="Arial"/>
              </a:rPr>
              <a:t>R</a:t>
            </a:r>
            <a:r>
              <a:rPr sz="2400" b="1" spc="-5" dirty="0">
                <a:latin typeface="Arial"/>
                <a:cs typeface="Arial"/>
              </a:rPr>
              <a:t>p	</a:t>
            </a:r>
            <a:r>
              <a:rPr sz="2400" b="1" spc="-10" dirty="0">
                <a:latin typeface="Arial"/>
                <a:cs typeface="Arial"/>
              </a:rPr>
              <a:t>59</a:t>
            </a:r>
            <a:endParaRPr sz="24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791200" y="4724400"/>
            <a:ext cx="1295400" cy="1905"/>
          </a:xfrm>
          <a:custGeom>
            <a:avLst/>
            <a:gdLst/>
            <a:ahLst/>
            <a:cxnLst/>
            <a:rect l="l" t="t" r="r" b="b"/>
            <a:pathLst>
              <a:path w="1295400" h="1904">
                <a:moveTo>
                  <a:pt x="0" y="0"/>
                </a:moveTo>
                <a:lnTo>
                  <a:pt x="1295400" y="1587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24883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8891" y="355091"/>
            <a:ext cx="4422648" cy="12222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5531" y="202692"/>
            <a:ext cx="4588764" cy="16794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28600" y="304800"/>
            <a:ext cx="4419600" cy="1219200"/>
          </a:xfrm>
          <a:prstGeom prst="rect">
            <a:avLst/>
          </a:prstGeom>
          <a:solidFill>
            <a:srgbClr val="FBA3EE"/>
          </a:solidFill>
        </p:spPr>
        <p:txBody>
          <a:bodyPr vert="horz" wrap="square" lIns="0" tIns="5715" rIns="0" bIns="0" rtlCol="0">
            <a:spAutoFit/>
          </a:bodyPr>
          <a:lstStyle/>
          <a:p>
            <a:pPr marL="90170" marR="485775">
              <a:lnSpc>
                <a:spcPts val="4800"/>
              </a:lnSpc>
              <a:spcBef>
                <a:spcPts val="45"/>
              </a:spcBef>
            </a:pPr>
            <a:r>
              <a:rPr spc="-10" dirty="0"/>
              <a:t>Perbandingan  </a:t>
            </a:r>
            <a:r>
              <a:rPr spc="-5" dirty="0"/>
              <a:t>Rasio</a:t>
            </a:r>
            <a:r>
              <a:rPr spc="-50" dirty="0"/>
              <a:t> </a:t>
            </a:r>
            <a:r>
              <a:rPr spc="-10" dirty="0"/>
              <a:t>Coverage</a:t>
            </a:r>
          </a:p>
        </p:txBody>
      </p:sp>
      <p:sp>
        <p:nvSpPr>
          <p:cNvPr id="5" name="object 5"/>
          <p:cNvSpPr/>
          <p:nvPr/>
        </p:nvSpPr>
        <p:spPr>
          <a:xfrm>
            <a:off x="3429000" y="1981200"/>
            <a:ext cx="5408676" cy="35234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75076" y="1854720"/>
            <a:ext cx="4428744" cy="30022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334960" y="2539682"/>
          <a:ext cx="6040120" cy="206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2750"/>
                <a:gridCol w="2198370"/>
                <a:gridCol w="2159000"/>
              </a:tblGrid>
              <a:tr h="495300">
                <a:tc>
                  <a:txBody>
                    <a:bodyPr/>
                    <a:lstStyle/>
                    <a:p>
                      <a:pPr marR="461645" algn="ctr">
                        <a:lnSpc>
                          <a:spcPts val="3540"/>
                        </a:lnSpc>
                      </a:pPr>
                      <a:r>
                        <a:rPr sz="3200" u="heavy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Tahun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1650">
                        <a:lnSpc>
                          <a:spcPts val="3540"/>
                        </a:lnSpc>
                        <a:tabLst>
                          <a:tab pos="1416050" algn="l"/>
                        </a:tabLst>
                      </a:pPr>
                      <a:r>
                        <a:rPr sz="3200" i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BW	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1355">
                        <a:lnSpc>
                          <a:spcPts val="3540"/>
                        </a:lnSpc>
                      </a:pPr>
                      <a:r>
                        <a:rPr sz="3200" i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Industry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535940">
                <a:tc>
                  <a:txBody>
                    <a:bodyPr/>
                    <a:lstStyle/>
                    <a:p>
                      <a:pPr marR="45974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3200" spc="-10" dirty="0">
                          <a:latin typeface="Arial"/>
                          <a:cs typeface="Arial"/>
                        </a:rPr>
                        <a:t>2003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2540" marB="0"/>
                </a:tc>
                <a:tc>
                  <a:txBody>
                    <a:bodyPr/>
                    <a:lstStyle/>
                    <a:p>
                      <a:pPr marR="674370" algn="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32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32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3200" spc="-10" dirty="0">
                          <a:latin typeface="Arial"/>
                          <a:cs typeface="Arial"/>
                        </a:rPr>
                        <a:t>56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2540" marB="0"/>
                </a:tc>
                <a:tc>
                  <a:txBody>
                    <a:bodyPr/>
                    <a:lstStyle/>
                    <a:p>
                      <a:pPr marL="1045844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3200" spc="-10" dirty="0">
                          <a:latin typeface="Arial"/>
                          <a:cs typeface="Arial"/>
                        </a:rPr>
                        <a:t>5.19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2540" marB="0"/>
                </a:tc>
              </a:tr>
              <a:tr h="535940">
                <a:tc>
                  <a:txBody>
                    <a:bodyPr/>
                    <a:lstStyle/>
                    <a:p>
                      <a:pPr marR="45974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3200" spc="-10" dirty="0">
                          <a:latin typeface="Arial"/>
                          <a:cs typeface="Arial"/>
                        </a:rPr>
                        <a:t>2002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2540" marB="0"/>
                </a:tc>
                <a:tc>
                  <a:txBody>
                    <a:bodyPr/>
                    <a:lstStyle/>
                    <a:p>
                      <a:pPr marR="674370" algn="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32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32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3200" spc="-10" dirty="0">
                          <a:latin typeface="Arial"/>
                          <a:cs typeface="Arial"/>
                        </a:rPr>
                        <a:t>35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2540" marB="0"/>
                </a:tc>
                <a:tc>
                  <a:txBody>
                    <a:bodyPr/>
                    <a:lstStyle/>
                    <a:p>
                      <a:pPr marL="1045844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3200" spc="-10" dirty="0">
                          <a:latin typeface="Arial"/>
                          <a:cs typeface="Arial"/>
                        </a:rPr>
                        <a:t>5.02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2540" marB="0"/>
                </a:tc>
              </a:tr>
              <a:tr h="495300">
                <a:tc>
                  <a:txBody>
                    <a:bodyPr/>
                    <a:lstStyle/>
                    <a:p>
                      <a:pPr marR="459740" algn="ctr">
                        <a:lnSpc>
                          <a:spcPts val="3779"/>
                        </a:lnSpc>
                        <a:spcBef>
                          <a:spcPts val="20"/>
                        </a:spcBef>
                      </a:pPr>
                      <a:r>
                        <a:rPr sz="3200" spc="-10" dirty="0">
                          <a:latin typeface="Arial"/>
                          <a:cs typeface="Arial"/>
                        </a:rPr>
                        <a:t>2001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2540" marB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3779"/>
                        </a:lnSpc>
                        <a:spcBef>
                          <a:spcPts val="20"/>
                        </a:spcBef>
                      </a:pPr>
                      <a:r>
                        <a:rPr sz="3200" spc="-10" dirty="0">
                          <a:latin typeface="Arial"/>
                          <a:cs typeface="Arial"/>
                        </a:rPr>
                        <a:t>10.30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2540" marB="0"/>
                </a:tc>
                <a:tc>
                  <a:txBody>
                    <a:bodyPr/>
                    <a:lstStyle/>
                    <a:p>
                      <a:pPr marL="1045210">
                        <a:lnSpc>
                          <a:spcPts val="3779"/>
                        </a:lnSpc>
                        <a:spcBef>
                          <a:spcPts val="20"/>
                        </a:spcBef>
                      </a:pPr>
                      <a:r>
                        <a:rPr sz="3200" spc="-10" dirty="0">
                          <a:latin typeface="Arial"/>
                          <a:cs typeface="Arial"/>
                        </a:rPr>
                        <a:t>4.66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2540" marB="0"/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1367485" y="5553412"/>
            <a:ext cx="6543675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94105" marR="5080" indent="-108204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latin typeface="Arial"/>
                <a:cs typeface="Arial"/>
              </a:rPr>
              <a:t>BW </a:t>
            </a:r>
            <a:r>
              <a:rPr sz="3200" b="1" spc="-5" dirty="0">
                <a:latin typeface="Arial"/>
                <a:cs typeface="Arial"/>
              </a:rPr>
              <a:t>mempunyai interest</a:t>
            </a:r>
            <a:r>
              <a:rPr sz="3200" b="1" spc="-10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coverage  Dibawah rata2</a:t>
            </a:r>
            <a:r>
              <a:rPr sz="3200" b="1" spc="-4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industri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6380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7491" y="355104"/>
            <a:ext cx="6099048" cy="9174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24611" y="128015"/>
            <a:ext cx="5859780" cy="15118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34987" y="188467"/>
            <a:ext cx="520763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Coverage Ratio </a:t>
            </a:r>
            <a:r>
              <a:rPr sz="3600" dirty="0"/>
              <a:t>--</a:t>
            </a:r>
            <a:r>
              <a:rPr sz="3600" spc="-55" dirty="0"/>
              <a:t> </a:t>
            </a:r>
            <a:r>
              <a:rPr sz="3600" spc="-5" dirty="0"/>
              <a:t>Trend  Analysis</a:t>
            </a:r>
            <a:r>
              <a:rPr sz="3600" spc="-10" dirty="0"/>
              <a:t> </a:t>
            </a:r>
            <a:r>
              <a:rPr sz="3600" spc="-5" dirty="0"/>
              <a:t>Comparison</a:t>
            </a:r>
            <a:endParaRPr sz="3600"/>
          </a:p>
        </p:txBody>
      </p:sp>
      <p:sp>
        <p:nvSpPr>
          <p:cNvPr id="5" name="object 5"/>
          <p:cNvSpPr/>
          <p:nvPr/>
        </p:nvSpPr>
        <p:spPr>
          <a:xfrm>
            <a:off x="3007880" y="2656702"/>
            <a:ext cx="0" cy="2503170"/>
          </a:xfrm>
          <a:custGeom>
            <a:avLst/>
            <a:gdLst/>
            <a:ahLst/>
            <a:cxnLst/>
            <a:rect l="l" t="t" r="r" b="b"/>
            <a:pathLst>
              <a:path h="2503170">
                <a:moveTo>
                  <a:pt x="0" y="0"/>
                </a:moveTo>
                <a:lnTo>
                  <a:pt x="0" y="2503060"/>
                </a:lnTo>
              </a:path>
            </a:pathLst>
          </a:custGeom>
          <a:ln w="80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43712" y="5159763"/>
            <a:ext cx="128905" cy="0"/>
          </a:xfrm>
          <a:custGeom>
            <a:avLst/>
            <a:gdLst/>
            <a:ahLst/>
            <a:cxnLst/>
            <a:rect l="l" t="t" r="r" b="b"/>
            <a:pathLst>
              <a:path w="128905">
                <a:moveTo>
                  <a:pt x="0" y="0"/>
                </a:moveTo>
                <a:lnTo>
                  <a:pt x="128336" y="0"/>
                </a:lnTo>
              </a:path>
            </a:pathLst>
          </a:custGeom>
          <a:ln w="79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43712" y="4532011"/>
            <a:ext cx="128905" cy="0"/>
          </a:xfrm>
          <a:custGeom>
            <a:avLst/>
            <a:gdLst/>
            <a:ahLst/>
            <a:cxnLst/>
            <a:rect l="l" t="t" r="r" b="b"/>
            <a:pathLst>
              <a:path w="128905">
                <a:moveTo>
                  <a:pt x="0" y="0"/>
                </a:moveTo>
                <a:lnTo>
                  <a:pt x="128336" y="0"/>
                </a:lnTo>
              </a:path>
            </a:pathLst>
          </a:custGeom>
          <a:ln w="79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43713" y="3912205"/>
            <a:ext cx="128905" cy="0"/>
          </a:xfrm>
          <a:custGeom>
            <a:avLst/>
            <a:gdLst/>
            <a:ahLst/>
            <a:cxnLst/>
            <a:rect l="l" t="t" r="r" b="b"/>
            <a:pathLst>
              <a:path w="128905">
                <a:moveTo>
                  <a:pt x="0" y="0"/>
                </a:moveTo>
                <a:lnTo>
                  <a:pt x="128336" y="0"/>
                </a:lnTo>
              </a:path>
            </a:pathLst>
          </a:custGeom>
          <a:ln w="79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43713" y="3284453"/>
            <a:ext cx="128905" cy="0"/>
          </a:xfrm>
          <a:custGeom>
            <a:avLst/>
            <a:gdLst/>
            <a:ahLst/>
            <a:cxnLst/>
            <a:rect l="l" t="t" r="r" b="b"/>
            <a:pathLst>
              <a:path w="128905">
                <a:moveTo>
                  <a:pt x="0" y="0"/>
                </a:moveTo>
                <a:lnTo>
                  <a:pt x="128336" y="0"/>
                </a:lnTo>
              </a:path>
            </a:pathLst>
          </a:custGeom>
          <a:ln w="79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43713" y="2656701"/>
            <a:ext cx="128905" cy="0"/>
          </a:xfrm>
          <a:custGeom>
            <a:avLst/>
            <a:gdLst/>
            <a:ahLst/>
            <a:cxnLst/>
            <a:rect l="l" t="t" r="r" b="b"/>
            <a:pathLst>
              <a:path w="128905">
                <a:moveTo>
                  <a:pt x="0" y="0"/>
                </a:moveTo>
                <a:lnTo>
                  <a:pt x="128336" y="0"/>
                </a:lnTo>
              </a:path>
            </a:pathLst>
          </a:custGeom>
          <a:ln w="79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07881" y="5159761"/>
            <a:ext cx="3641725" cy="0"/>
          </a:xfrm>
          <a:custGeom>
            <a:avLst/>
            <a:gdLst/>
            <a:ahLst/>
            <a:cxnLst/>
            <a:rect l="l" t="t" r="r" b="b"/>
            <a:pathLst>
              <a:path w="3641725">
                <a:moveTo>
                  <a:pt x="0" y="0"/>
                </a:moveTo>
                <a:lnTo>
                  <a:pt x="3641540" y="0"/>
                </a:lnTo>
              </a:path>
            </a:pathLst>
          </a:custGeom>
          <a:ln w="79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07881" y="5096191"/>
            <a:ext cx="0" cy="127635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127139"/>
                </a:moveTo>
                <a:lnTo>
                  <a:pt x="0" y="0"/>
                </a:lnTo>
              </a:path>
            </a:pathLst>
          </a:custGeom>
          <a:ln w="80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828652" y="5096190"/>
            <a:ext cx="0" cy="127635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127139"/>
                </a:moveTo>
                <a:lnTo>
                  <a:pt x="0" y="0"/>
                </a:lnTo>
              </a:path>
            </a:pathLst>
          </a:custGeom>
          <a:ln w="80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649422" y="5096190"/>
            <a:ext cx="0" cy="127635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127139"/>
                </a:moveTo>
                <a:lnTo>
                  <a:pt x="0" y="0"/>
                </a:lnTo>
              </a:path>
            </a:pathLst>
          </a:custGeom>
          <a:ln w="80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07880" y="2879197"/>
            <a:ext cx="1821180" cy="1859914"/>
          </a:xfrm>
          <a:custGeom>
            <a:avLst/>
            <a:gdLst/>
            <a:ahLst/>
            <a:cxnLst/>
            <a:rect l="l" t="t" r="r" b="b"/>
            <a:pathLst>
              <a:path w="1821179" h="1859914">
                <a:moveTo>
                  <a:pt x="0" y="0"/>
                </a:moveTo>
                <a:lnTo>
                  <a:pt x="1820770" y="1859416"/>
                </a:lnTo>
              </a:path>
            </a:pathLst>
          </a:custGeom>
          <a:ln w="23953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828651" y="4738613"/>
            <a:ext cx="1821180" cy="246379"/>
          </a:xfrm>
          <a:custGeom>
            <a:avLst/>
            <a:gdLst/>
            <a:ahLst/>
            <a:cxnLst/>
            <a:rect l="l" t="t" r="r" b="b"/>
            <a:pathLst>
              <a:path w="1821179" h="246379">
                <a:moveTo>
                  <a:pt x="0" y="0"/>
                </a:moveTo>
                <a:lnTo>
                  <a:pt x="1820770" y="246332"/>
                </a:lnTo>
              </a:path>
            </a:pathLst>
          </a:custGeom>
          <a:ln w="2384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007881" y="4524064"/>
            <a:ext cx="1821180" cy="119380"/>
          </a:xfrm>
          <a:custGeom>
            <a:avLst/>
            <a:gdLst/>
            <a:ahLst/>
            <a:cxnLst/>
            <a:rect l="l" t="t" r="r" b="b"/>
            <a:pathLst>
              <a:path w="1821179" h="119379">
                <a:moveTo>
                  <a:pt x="0" y="119193"/>
                </a:moveTo>
                <a:lnTo>
                  <a:pt x="1820770" y="0"/>
                </a:lnTo>
              </a:path>
            </a:pathLst>
          </a:custGeom>
          <a:ln w="2383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828651" y="4476387"/>
            <a:ext cx="1821180" cy="48260"/>
          </a:xfrm>
          <a:custGeom>
            <a:avLst/>
            <a:gdLst/>
            <a:ahLst/>
            <a:cxnLst/>
            <a:rect l="l" t="t" r="r" b="b"/>
            <a:pathLst>
              <a:path w="1821179" h="48260">
                <a:moveTo>
                  <a:pt x="0" y="47677"/>
                </a:moveTo>
                <a:lnTo>
                  <a:pt x="1820770" y="0"/>
                </a:lnTo>
              </a:path>
            </a:pathLst>
          </a:custGeom>
          <a:ln w="2383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529979" y="4376275"/>
            <a:ext cx="330835" cy="91122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650" b="1" spc="25" dirty="0">
                <a:latin typeface="Arial"/>
                <a:cs typeface="Arial"/>
              </a:rPr>
              <a:t>5</a:t>
            </a:r>
            <a:r>
              <a:rPr sz="1650" b="1" spc="40" dirty="0">
                <a:latin typeface="Arial"/>
                <a:cs typeface="Arial"/>
              </a:rPr>
              <a:t>.</a:t>
            </a:r>
            <a:r>
              <a:rPr sz="1650" b="1" spc="25" dirty="0">
                <a:latin typeface="Arial"/>
                <a:cs typeface="Arial"/>
              </a:rPr>
              <a:t>0</a:t>
            </a:r>
            <a:endParaRPr sz="1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50" b="1" spc="25" dirty="0">
                <a:latin typeface="Arial"/>
                <a:cs typeface="Arial"/>
              </a:rPr>
              <a:t>3</a:t>
            </a:r>
            <a:r>
              <a:rPr sz="1650" b="1" spc="40" dirty="0">
                <a:latin typeface="Arial"/>
                <a:cs typeface="Arial"/>
              </a:rPr>
              <a:t>.</a:t>
            </a:r>
            <a:r>
              <a:rPr sz="1650" b="1" spc="25" dirty="0">
                <a:latin typeface="Arial"/>
                <a:cs typeface="Arial"/>
              </a:rPr>
              <a:t>0</a:t>
            </a:r>
            <a:endParaRPr sz="16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29979" y="3756451"/>
            <a:ext cx="330835" cy="28321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650" b="1" spc="25" dirty="0">
                <a:latin typeface="Arial"/>
                <a:cs typeface="Arial"/>
              </a:rPr>
              <a:t>7</a:t>
            </a:r>
            <a:r>
              <a:rPr sz="1650" b="1" spc="40" dirty="0">
                <a:latin typeface="Arial"/>
                <a:cs typeface="Arial"/>
              </a:rPr>
              <a:t>.</a:t>
            </a:r>
            <a:r>
              <a:rPr sz="1650" b="1" spc="25" dirty="0">
                <a:latin typeface="Arial"/>
                <a:cs typeface="Arial"/>
              </a:rPr>
              <a:t>0</a:t>
            </a:r>
            <a:endParaRPr sz="16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767979" y="1948385"/>
            <a:ext cx="5507355" cy="1463675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150" b="1" u="heavy" spc="0" dirty="0">
                <a:solidFill>
                  <a:srgbClr val="008000"/>
                </a:solidFill>
                <a:uFill>
                  <a:solidFill>
                    <a:srgbClr val="008000"/>
                  </a:solidFill>
                </a:uFill>
                <a:latin typeface="Arial"/>
                <a:cs typeface="Arial"/>
              </a:rPr>
              <a:t>Trend </a:t>
            </a:r>
            <a:r>
              <a:rPr sz="2150" b="1" u="heavy" spc="-20" dirty="0">
                <a:solidFill>
                  <a:srgbClr val="008000"/>
                </a:solidFill>
                <a:uFill>
                  <a:solidFill>
                    <a:srgbClr val="008000"/>
                  </a:solidFill>
                </a:uFill>
                <a:latin typeface="Arial"/>
                <a:cs typeface="Arial"/>
              </a:rPr>
              <a:t>Analysis </a:t>
            </a:r>
            <a:r>
              <a:rPr sz="2150" b="1" u="heavy" spc="10" dirty="0">
                <a:solidFill>
                  <a:srgbClr val="008000"/>
                </a:solidFill>
                <a:uFill>
                  <a:solidFill>
                    <a:srgbClr val="008000"/>
                  </a:solidFill>
                </a:uFill>
                <a:latin typeface="Arial"/>
                <a:cs typeface="Arial"/>
              </a:rPr>
              <a:t>of </a:t>
            </a:r>
            <a:r>
              <a:rPr sz="2150" b="1" u="heavy" dirty="0">
                <a:solidFill>
                  <a:srgbClr val="008000"/>
                </a:solidFill>
                <a:uFill>
                  <a:solidFill>
                    <a:srgbClr val="008000"/>
                  </a:solidFill>
                </a:uFill>
                <a:latin typeface="Arial"/>
                <a:cs typeface="Arial"/>
              </a:rPr>
              <a:t>Interest </a:t>
            </a:r>
            <a:r>
              <a:rPr sz="2150" b="1" u="heavy" spc="10" dirty="0">
                <a:solidFill>
                  <a:srgbClr val="008000"/>
                </a:solidFill>
                <a:uFill>
                  <a:solidFill>
                    <a:srgbClr val="008000"/>
                  </a:solidFill>
                </a:uFill>
                <a:latin typeface="Arial"/>
                <a:cs typeface="Arial"/>
              </a:rPr>
              <a:t>Coverage</a:t>
            </a:r>
            <a:r>
              <a:rPr sz="2150" b="1" u="heavy" spc="150" dirty="0">
                <a:solidFill>
                  <a:srgbClr val="008000"/>
                </a:solidFill>
                <a:uFill>
                  <a:solidFill>
                    <a:srgbClr val="008000"/>
                  </a:solidFill>
                </a:uFill>
                <a:latin typeface="Arial"/>
                <a:cs typeface="Arial"/>
              </a:rPr>
              <a:t> </a:t>
            </a:r>
            <a:r>
              <a:rPr sz="2150" b="1" u="heavy" spc="5" dirty="0">
                <a:solidFill>
                  <a:srgbClr val="008000"/>
                </a:solidFill>
                <a:uFill>
                  <a:solidFill>
                    <a:srgbClr val="008000"/>
                  </a:solidFill>
                </a:uFill>
                <a:latin typeface="Arial"/>
                <a:cs typeface="Arial"/>
              </a:rPr>
              <a:t>Ratio</a:t>
            </a:r>
            <a:endParaRPr sz="2150">
              <a:latin typeface="Arial"/>
              <a:cs typeface="Arial"/>
            </a:endParaRPr>
          </a:p>
          <a:p>
            <a:pPr marR="3765550" algn="ctr">
              <a:lnSpc>
                <a:spcPct val="100000"/>
              </a:lnSpc>
              <a:spcBef>
                <a:spcPts val="800"/>
              </a:spcBef>
            </a:pPr>
            <a:r>
              <a:rPr sz="1650" b="1" spc="25" dirty="0">
                <a:latin typeface="Arial"/>
                <a:cs typeface="Arial"/>
              </a:rPr>
              <a:t>11.0</a:t>
            </a:r>
            <a:endParaRPr sz="1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50">
              <a:latin typeface="Times New Roman"/>
              <a:cs typeface="Times New Roman"/>
            </a:endParaRPr>
          </a:p>
          <a:p>
            <a:pPr marR="3644900" algn="ctr">
              <a:lnSpc>
                <a:spcPct val="100000"/>
              </a:lnSpc>
            </a:pPr>
            <a:r>
              <a:rPr sz="1650" b="1" spc="25" dirty="0">
                <a:latin typeface="Arial"/>
                <a:cs typeface="Arial"/>
              </a:rPr>
              <a:t>9.0</a:t>
            </a:r>
            <a:endParaRPr sz="16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54566" y="5321891"/>
            <a:ext cx="507365" cy="28321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650" b="1" spc="25" dirty="0">
                <a:latin typeface="Arial"/>
                <a:cs typeface="Arial"/>
              </a:rPr>
              <a:t>2001</a:t>
            </a:r>
            <a:endParaRPr sz="16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395935" y="5321891"/>
            <a:ext cx="507365" cy="28321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650" b="1" spc="25" dirty="0">
                <a:latin typeface="Arial"/>
                <a:cs typeface="Arial"/>
              </a:rPr>
              <a:t>2003</a:t>
            </a:r>
            <a:endParaRPr sz="16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102100" y="5189987"/>
            <a:ext cx="1457960" cy="804545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75"/>
              </a:spcBef>
            </a:pPr>
            <a:r>
              <a:rPr sz="1650" b="1" spc="25" dirty="0">
                <a:latin typeface="Arial"/>
                <a:cs typeface="Arial"/>
              </a:rPr>
              <a:t>2002</a:t>
            </a:r>
            <a:endParaRPr sz="16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085"/>
              </a:spcBef>
            </a:pPr>
            <a:r>
              <a:rPr sz="1650" b="1" spc="25" dirty="0">
                <a:latin typeface="Arial"/>
                <a:cs typeface="Arial"/>
              </a:rPr>
              <a:t>Analysis</a:t>
            </a:r>
            <a:r>
              <a:rPr sz="1650" b="1" dirty="0">
                <a:latin typeface="Arial"/>
                <a:cs typeface="Arial"/>
              </a:rPr>
              <a:t> </a:t>
            </a:r>
            <a:r>
              <a:rPr sz="1650" b="1" spc="25" dirty="0">
                <a:latin typeface="Arial"/>
                <a:cs typeface="Arial"/>
              </a:rPr>
              <a:t>Year</a:t>
            </a:r>
            <a:endParaRPr sz="16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53180" y="3291235"/>
            <a:ext cx="267970" cy="122174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b="1" dirty="0">
                <a:latin typeface="Arial"/>
                <a:cs typeface="Arial"/>
              </a:rPr>
              <a:t>Ratio</a:t>
            </a:r>
            <a:r>
              <a:rPr sz="1700" b="1" spc="25" dirty="0">
                <a:latin typeface="Arial"/>
                <a:cs typeface="Arial"/>
              </a:rPr>
              <a:t> </a:t>
            </a:r>
            <a:r>
              <a:rPr sz="1700" b="1" spc="0" dirty="0">
                <a:latin typeface="Arial"/>
                <a:cs typeface="Arial"/>
              </a:rPr>
              <a:t>Value</a:t>
            </a:r>
            <a:endParaRPr sz="17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058493" y="3912206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6567" y="0"/>
                </a:lnTo>
              </a:path>
            </a:pathLst>
          </a:custGeom>
          <a:ln w="2383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058493" y="4214162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6567" y="0"/>
                </a:lnTo>
              </a:path>
            </a:pathLst>
          </a:custGeom>
          <a:ln w="2383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6994325" y="3753282"/>
            <a:ext cx="1251585" cy="604520"/>
          </a:xfrm>
          <a:prstGeom prst="rect">
            <a:avLst/>
          </a:prstGeom>
          <a:ln w="7960">
            <a:solidFill>
              <a:srgbClr val="000000"/>
            </a:solidFill>
          </a:ln>
        </p:spPr>
        <p:txBody>
          <a:bodyPr vert="horz" wrap="square" lIns="0" tIns="28575" rIns="0" bIns="0" rtlCol="0">
            <a:spAutoFit/>
          </a:bodyPr>
          <a:lstStyle/>
          <a:p>
            <a:pPr marL="336550">
              <a:lnSpc>
                <a:spcPct val="100000"/>
              </a:lnSpc>
              <a:spcBef>
                <a:spcPts val="225"/>
              </a:spcBef>
            </a:pPr>
            <a:r>
              <a:rPr sz="1650" b="1" spc="65" dirty="0">
                <a:latin typeface="Arial"/>
                <a:cs typeface="Arial"/>
              </a:rPr>
              <a:t>BW</a:t>
            </a:r>
            <a:endParaRPr sz="1650">
              <a:latin typeface="Arial"/>
              <a:cs typeface="Arial"/>
            </a:endParaRPr>
          </a:p>
          <a:p>
            <a:pPr marL="336550">
              <a:lnSpc>
                <a:spcPct val="100000"/>
              </a:lnSpc>
              <a:spcBef>
                <a:spcPts val="400"/>
              </a:spcBef>
            </a:pPr>
            <a:r>
              <a:rPr sz="1650" b="1" spc="35" dirty="0">
                <a:latin typeface="Arial"/>
                <a:cs typeface="Arial"/>
              </a:rPr>
              <a:t>Industry</a:t>
            </a:r>
            <a:endParaRPr sz="16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16230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8891" y="278891"/>
            <a:ext cx="6403848" cy="7650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6011" y="1523"/>
            <a:ext cx="6597396" cy="14859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6387" y="36067"/>
            <a:ext cx="594487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Ringkasan Coverage Trend  Analysis</a:t>
            </a:r>
            <a:endParaRPr sz="3600"/>
          </a:p>
        </p:txBody>
      </p:sp>
      <p:sp>
        <p:nvSpPr>
          <p:cNvPr id="5" name="object 5"/>
          <p:cNvSpPr/>
          <p:nvPr/>
        </p:nvSpPr>
        <p:spPr>
          <a:xfrm>
            <a:off x="304800" y="4038600"/>
            <a:ext cx="8461235" cy="25176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6595" y="3933444"/>
            <a:ext cx="8336280" cy="23713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" y="1752600"/>
            <a:ext cx="8461235" cy="20604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5552" y="1667255"/>
            <a:ext cx="8628888" cy="23271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505956" y="1667255"/>
            <a:ext cx="1214615" cy="90220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82587" y="1772157"/>
            <a:ext cx="8126095" cy="43205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105"/>
              </a:spcBef>
              <a:buSzPct val="75000"/>
              <a:buFont typeface="Wingdings"/>
              <a:buChar char=""/>
              <a:tabLst>
                <a:tab pos="469900" algn="l"/>
                <a:tab pos="4668520" algn="l"/>
              </a:tabLst>
            </a:pPr>
            <a:r>
              <a:rPr sz="3200" b="1" spc="-5" dirty="0">
                <a:latin typeface="Arial"/>
                <a:cs typeface="Arial"/>
              </a:rPr>
              <a:t>Rasio Interest coverage untuk </a:t>
            </a:r>
            <a:r>
              <a:rPr sz="3200" b="1" i="1" dirty="0">
                <a:latin typeface="Arial"/>
                <a:cs typeface="Arial"/>
              </a:rPr>
              <a:t>BW </a:t>
            </a:r>
            <a:r>
              <a:rPr sz="3200" b="1" spc="-10" dirty="0">
                <a:latin typeface="Arial"/>
                <a:cs typeface="Arial"/>
              </a:rPr>
              <a:t>telah  </a:t>
            </a:r>
            <a:r>
              <a:rPr sz="3200" b="1" spc="-5" dirty="0">
                <a:latin typeface="Arial"/>
                <a:cs typeface="Arial"/>
              </a:rPr>
              <a:t>menurun </a:t>
            </a:r>
            <a:r>
              <a:rPr sz="3200" b="1" spc="-10" dirty="0">
                <a:latin typeface="Arial"/>
                <a:cs typeface="Arial"/>
              </a:rPr>
              <a:t>sejak 2001.	</a:t>
            </a:r>
            <a:r>
              <a:rPr sz="3200" b="1" spc="-5" dirty="0">
                <a:latin typeface="Arial"/>
                <a:cs typeface="Arial"/>
              </a:rPr>
              <a:t>Angka tersebut  dibawah rata2 industri selama </a:t>
            </a:r>
            <a:r>
              <a:rPr sz="3200" b="1" dirty="0">
                <a:latin typeface="Arial"/>
                <a:cs typeface="Arial"/>
              </a:rPr>
              <a:t>2 </a:t>
            </a:r>
            <a:r>
              <a:rPr sz="3200" b="1" spc="-5" dirty="0">
                <a:latin typeface="Arial"/>
                <a:cs typeface="Arial"/>
              </a:rPr>
              <a:t>tahun  </a:t>
            </a:r>
            <a:r>
              <a:rPr sz="3200" b="1" spc="-25" dirty="0">
                <a:latin typeface="Arial"/>
                <a:cs typeface="Arial"/>
              </a:rPr>
              <a:t>terakhir.</a:t>
            </a:r>
            <a:endParaRPr sz="3200">
              <a:latin typeface="Arial"/>
              <a:cs typeface="Arial"/>
            </a:endParaRPr>
          </a:p>
          <a:p>
            <a:pPr marL="469900" marR="495934" indent="-457200" algn="just">
              <a:lnSpc>
                <a:spcPts val="3030"/>
              </a:lnSpc>
              <a:spcBef>
                <a:spcPts val="2695"/>
              </a:spcBef>
              <a:buChar char="•"/>
              <a:tabLst>
                <a:tab pos="470534" algn="l"/>
              </a:tabLst>
            </a:pPr>
            <a:r>
              <a:rPr sz="2800" spc="-5" dirty="0">
                <a:latin typeface="Arial"/>
                <a:cs typeface="Arial"/>
              </a:rPr>
              <a:t>Ini adalah indikasi bahwa </a:t>
            </a:r>
            <a:r>
              <a:rPr sz="2800" spc="-5" dirty="0">
                <a:solidFill>
                  <a:srgbClr val="42B200"/>
                </a:solidFill>
                <a:latin typeface="Arial"/>
                <a:cs typeface="Arial"/>
              </a:rPr>
              <a:t>laba sebelum pajak 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(EBIT) </a:t>
            </a:r>
            <a:r>
              <a:rPr sz="2800" spc="-5" dirty="0">
                <a:latin typeface="Arial"/>
                <a:cs typeface="Arial"/>
              </a:rPr>
              <a:t>mungkin akan menjadi masalah untuk  </a:t>
            </a:r>
            <a:r>
              <a:rPr sz="2800" i="1" spc="-10" dirty="0">
                <a:latin typeface="Arial"/>
                <a:cs typeface="Arial"/>
              </a:rPr>
              <a:t>BW</a:t>
            </a:r>
            <a:r>
              <a:rPr sz="2800" spc="-10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470534" marR="281305" indent="-457200">
              <a:lnSpc>
                <a:spcPts val="3030"/>
              </a:lnSpc>
              <a:spcBef>
                <a:spcPts val="655"/>
              </a:spcBef>
              <a:buChar char="•"/>
              <a:tabLst>
                <a:tab pos="470534" algn="l"/>
                <a:tab pos="471170" algn="l"/>
              </a:tabLst>
            </a:pPr>
            <a:r>
              <a:rPr sz="2800" spc="-5" dirty="0">
                <a:latin typeface="Arial"/>
                <a:cs typeface="Arial"/>
              </a:rPr>
              <a:t>Catatan, kita ketahui bahwa </a:t>
            </a:r>
            <a:r>
              <a:rPr sz="2800" spc="-5" dirty="0">
                <a:solidFill>
                  <a:srgbClr val="42B200"/>
                </a:solidFill>
                <a:latin typeface="Arial"/>
                <a:cs typeface="Arial"/>
              </a:rPr>
              <a:t>debt levels </a:t>
            </a:r>
            <a:r>
              <a:rPr sz="2800" spc="-5" dirty="0">
                <a:latin typeface="Arial"/>
                <a:cs typeface="Arial"/>
              </a:rPr>
              <a:t>sangat  berkaitan dengan rata2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9999"/>
                </a:solidFill>
                <a:latin typeface="Arial"/>
                <a:cs typeface="Arial"/>
              </a:rPr>
              <a:t>industri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7219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868680"/>
          </a:xfrm>
          <a:prstGeom prst="rect">
            <a:avLst/>
          </a:prstGeom>
          <a:solidFill>
            <a:srgbClr val="212121"/>
          </a:solidFill>
        </p:spPr>
        <p:txBody>
          <a:bodyPr vert="horz" wrap="square" lIns="0" tIns="14732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160"/>
              </a:spcBef>
            </a:pPr>
            <a:r>
              <a:rPr sz="3600" dirty="0">
                <a:solidFill>
                  <a:srgbClr val="FFFFFF"/>
                </a:solidFill>
              </a:rPr>
              <a:t>1. </a:t>
            </a:r>
            <a:r>
              <a:rPr sz="3600" spc="-5" dirty="0">
                <a:solidFill>
                  <a:srgbClr val="FFFFFF"/>
                </a:solidFill>
              </a:rPr>
              <a:t>Rasio</a:t>
            </a:r>
            <a:r>
              <a:rPr sz="3600" spc="-35" dirty="0">
                <a:solidFill>
                  <a:srgbClr val="FFFFFF"/>
                </a:solidFill>
              </a:rPr>
              <a:t> </a:t>
            </a:r>
            <a:r>
              <a:rPr sz="3600" spc="-5" dirty="0">
                <a:solidFill>
                  <a:srgbClr val="FFFFFF"/>
                </a:solidFill>
              </a:rPr>
              <a:t>Likuiditas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457200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0" y="0"/>
                </a:moveTo>
                <a:lnTo>
                  <a:pt x="8229600" y="0"/>
                </a:lnTo>
                <a:lnTo>
                  <a:pt x="8229600" y="4525962"/>
                </a:lnTo>
                <a:lnTo>
                  <a:pt x="0" y="4525962"/>
                </a:lnTo>
                <a:lnTo>
                  <a:pt x="0" y="0"/>
                </a:lnTo>
                <a:close/>
              </a:path>
            </a:pathLst>
          </a:custGeom>
          <a:solidFill>
            <a:srgbClr val="E9EC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200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0" y="0"/>
                </a:moveTo>
                <a:lnTo>
                  <a:pt x="8229600" y="0"/>
                </a:lnTo>
                <a:lnTo>
                  <a:pt x="8229600" y="4525962"/>
                </a:lnTo>
                <a:lnTo>
                  <a:pt x="0" y="4525962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D1475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5940" y="1625600"/>
            <a:ext cx="7556500" cy="3756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 marR="5080" indent="-609600">
              <a:lnSpc>
                <a:spcPct val="100000"/>
              </a:lnSpc>
              <a:spcBef>
                <a:spcPts val="100"/>
              </a:spcBef>
              <a:buChar char="•"/>
              <a:tabLst>
                <a:tab pos="621665" algn="l"/>
                <a:tab pos="622300" algn="l"/>
              </a:tabLst>
            </a:pPr>
            <a:r>
              <a:rPr sz="2400" spc="-5" dirty="0">
                <a:latin typeface="Arial"/>
                <a:cs typeface="Arial"/>
              </a:rPr>
              <a:t>Menunjukkan kemampuan perusahaan untuk  membayar kewajiban finansial jangka pendek tepat  pada</a:t>
            </a:r>
            <a:r>
              <a:rPr sz="2400" spc="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waktunya.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buAutoNum type="alphaLcPeriod"/>
              <a:tabLst>
                <a:tab pos="621665" algn="l"/>
                <a:tab pos="622300" algn="l"/>
              </a:tabLst>
            </a:pPr>
            <a:r>
              <a:rPr sz="2400" spc="-5" dirty="0">
                <a:latin typeface="Arial"/>
                <a:cs typeface="Arial"/>
              </a:rPr>
              <a:t>Current Ratio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Current Asset/Aktiva</a:t>
            </a:r>
            <a:r>
              <a:rPr sz="2400" u="heavy" spc="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Lancar</a:t>
            </a:r>
            <a:endParaRPr sz="2400">
              <a:latin typeface="Arial"/>
              <a:cs typeface="Arial"/>
            </a:endParaRPr>
          </a:p>
          <a:p>
            <a:pPr marL="2755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Arial"/>
                <a:cs typeface="Arial"/>
              </a:rPr>
              <a:t>Current Liabilities/Hutang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lancar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buAutoNum type="alphaLcPeriod" startAt="2"/>
              <a:tabLst>
                <a:tab pos="621665" algn="l"/>
                <a:tab pos="622300" algn="l"/>
              </a:tabLst>
            </a:pPr>
            <a:r>
              <a:rPr sz="2400" spc="-5" dirty="0">
                <a:latin typeface="Arial"/>
                <a:cs typeface="Arial"/>
              </a:rPr>
              <a:t>Acid Test Ratio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Current Asset –</a:t>
            </a:r>
            <a:r>
              <a:rPr sz="2400" u="heavy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Inventory</a:t>
            </a:r>
            <a:endParaRPr sz="2400">
              <a:latin typeface="Arial"/>
              <a:cs typeface="Arial"/>
            </a:endParaRPr>
          </a:p>
          <a:p>
            <a:pPr marL="300863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Arial"/>
                <a:cs typeface="Arial"/>
              </a:rPr>
              <a:t>Current</a:t>
            </a:r>
            <a:r>
              <a:rPr sz="2400" spc="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Liabilities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7404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868680"/>
          </a:xfrm>
          <a:prstGeom prst="rect">
            <a:avLst/>
          </a:prstGeom>
          <a:solidFill>
            <a:srgbClr val="212121"/>
          </a:solidFill>
          <a:ln w="9525">
            <a:solidFill>
              <a:srgbClr val="000000"/>
            </a:solidFill>
          </a:ln>
        </p:spPr>
        <p:txBody>
          <a:bodyPr vert="horz" wrap="square" lIns="0" tIns="14732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160"/>
              </a:spcBef>
            </a:pPr>
            <a:r>
              <a:rPr sz="3600" dirty="0">
                <a:solidFill>
                  <a:srgbClr val="FFFFFF"/>
                </a:solidFill>
              </a:rPr>
              <a:t>2. </a:t>
            </a:r>
            <a:r>
              <a:rPr sz="3600" spc="-5" dirty="0">
                <a:solidFill>
                  <a:srgbClr val="FFFFFF"/>
                </a:solidFill>
              </a:rPr>
              <a:t>Rasio Aktivitas </a:t>
            </a:r>
            <a:r>
              <a:rPr sz="3600" i="1" spc="-5" dirty="0">
                <a:solidFill>
                  <a:srgbClr val="FFFFFF"/>
                </a:solidFill>
                <a:latin typeface="Arial"/>
                <a:cs typeface="Arial"/>
              </a:rPr>
              <a:t>(Turnover</a:t>
            </a:r>
            <a:r>
              <a:rPr sz="3600" i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i="1" spc="-5" dirty="0">
                <a:solidFill>
                  <a:srgbClr val="FFFFFF"/>
                </a:solidFill>
                <a:latin typeface="Arial"/>
                <a:cs typeface="Arial"/>
              </a:rPr>
              <a:t>Ratios)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200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0" y="0"/>
                </a:moveTo>
                <a:lnTo>
                  <a:pt x="8229600" y="0"/>
                </a:lnTo>
                <a:lnTo>
                  <a:pt x="8229600" y="4525962"/>
                </a:lnTo>
                <a:lnTo>
                  <a:pt x="0" y="4525962"/>
                </a:lnTo>
                <a:lnTo>
                  <a:pt x="0" y="0"/>
                </a:lnTo>
                <a:close/>
              </a:path>
            </a:pathLst>
          </a:custGeom>
          <a:solidFill>
            <a:srgbClr val="66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200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0" y="0"/>
                </a:moveTo>
                <a:lnTo>
                  <a:pt x="8229600" y="0"/>
                </a:lnTo>
                <a:lnTo>
                  <a:pt x="8229600" y="4525962"/>
                </a:lnTo>
                <a:lnTo>
                  <a:pt x="0" y="4525962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5940" y="1621027"/>
            <a:ext cx="7402830" cy="31464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16839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Arial"/>
                <a:cs typeface="Arial"/>
              </a:rPr>
              <a:t>Menunjukkan </a:t>
            </a:r>
            <a:r>
              <a:rPr sz="3200" spc="-5" dirty="0">
                <a:latin typeface="Arial"/>
                <a:cs typeface="Arial"/>
              </a:rPr>
              <a:t>seberapa besar efisiensi  investasi </a:t>
            </a:r>
            <a:r>
              <a:rPr sz="3200" spc="-10" dirty="0">
                <a:latin typeface="Arial"/>
                <a:cs typeface="Arial"/>
              </a:rPr>
              <a:t>pada berbagai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aktiva.</a:t>
            </a:r>
            <a:endParaRPr sz="3200">
              <a:latin typeface="Arial"/>
              <a:cs typeface="Arial"/>
            </a:endParaRPr>
          </a:p>
          <a:p>
            <a:pPr marL="355600" marR="50165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Arial"/>
                <a:cs typeface="Arial"/>
              </a:rPr>
              <a:t>Menunjukkan bagaimana </a:t>
            </a:r>
            <a:r>
              <a:rPr sz="3200" spc="-5" dirty="0">
                <a:latin typeface="Arial"/>
                <a:cs typeface="Arial"/>
              </a:rPr>
              <a:t>sumber daya  telah </a:t>
            </a:r>
            <a:r>
              <a:rPr sz="3200" spc="-10" dirty="0">
                <a:latin typeface="Arial"/>
                <a:cs typeface="Arial"/>
              </a:rPr>
              <a:t>dimanfaatkan </a:t>
            </a:r>
            <a:r>
              <a:rPr sz="3200" spc="-5" dirty="0">
                <a:latin typeface="Arial"/>
                <a:cs typeface="Arial"/>
              </a:rPr>
              <a:t>secara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optimal.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Arial"/>
                <a:cs typeface="Arial"/>
              </a:rPr>
              <a:t>Membandingkan </a:t>
            </a:r>
            <a:r>
              <a:rPr sz="3200" spc="-5" dirty="0">
                <a:latin typeface="Arial"/>
                <a:cs typeface="Arial"/>
              </a:rPr>
              <a:t>rasio aktivitas </a:t>
            </a:r>
            <a:r>
              <a:rPr sz="3200" spc="-10" dirty="0">
                <a:latin typeface="Arial"/>
                <a:cs typeface="Arial"/>
              </a:rPr>
              <a:t>dengan  </a:t>
            </a:r>
            <a:r>
              <a:rPr sz="3200" spc="-5" dirty="0">
                <a:latin typeface="Arial"/>
                <a:cs typeface="Arial"/>
              </a:rPr>
              <a:t>standar industri/perusahaan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sejenis.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4850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637"/>
            <a:ext cx="8229600" cy="5821680"/>
          </a:xfrm>
          <a:custGeom>
            <a:avLst/>
            <a:gdLst/>
            <a:ahLst/>
            <a:cxnLst/>
            <a:rect l="l" t="t" r="r" b="b"/>
            <a:pathLst>
              <a:path w="8229600" h="5821680">
                <a:moveTo>
                  <a:pt x="0" y="0"/>
                </a:moveTo>
                <a:lnTo>
                  <a:pt x="8229600" y="0"/>
                </a:lnTo>
                <a:lnTo>
                  <a:pt x="8229600" y="5821362"/>
                </a:lnTo>
                <a:lnTo>
                  <a:pt x="0" y="5821362"/>
                </a:lnTo>
                <a:lnTo>
                  <a:pt x="0" y="0"/>
                </a:lnTo>
                <a:close/>
              </a:path>
            </a:pathLst>
          </a:custGeom>
          <a:solidFill>
            <a:srgbClr val="66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274637"/>
            <a:ext cx="8229600" cy="5821680"/>
          </a:xfrm>
          <a:custGeom>
            <a:avLst/>
            <a:gdLst/>
            <a:ahLst/>
            <a:cxnLst/>
            <a:rect l="l" t="t" r="r" b="b"/>
            <a:pathLst>
              <a:path w="8229600" h="5821680">
                <a:moveTo>
                  <a:pt x="0" y="0"/>
                </a:moveTo>
                <a:lnTo>
                  <a:pt x="8229600" y="0"/>
                </a:lnTo>
                <a:lnTo>
                  <a:pt x="8229600" y="5821362"/>
                </a:lnTo>
                <a:lnTo>
                  <a:pt x="0" y="5821362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8181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35940" y="879004"/>
            <a:ext cx="344551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0" dirty="0">
                <a:latin typeface="Arial"/>
                <a:cs typeface="Arial"/>
              </a:rPr>
              <a:t>Periode Pengumpulan</a:t>
            </a:r>
            <a:r>
              <a:rPr sz="2000" b="0" spc="-125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piutang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93730" y="879004"/>
            <a:ext cx="210248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0979" marR="5080" indent="-208915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=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Piutang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x 365 </a:t>
            </a:r>
            <a:r>
              <a:rPr sz="2000" dirty="0">
                <a:latin typeface="Arial"/>
                <a:cs typeface="Arial"/>
              </a:rPr>
              <a:t> Penjualan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Kredit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93222" y="1793595"/>
            <a:ext cx="2913380" cy="1550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1615" marR="808355" indent="-20955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=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Penjualan</a:t>
            </a:r>
            <a:r>
              <a:rPr sz="2000" u="heavy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Kredit 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Piutang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221615" marR="5080" indent="-20955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=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Harga Pokok</a:t>
            </a:r>
            <a:r>
              <a:rPr sz="2000" u="heavy" spc="-1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Penjualan 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Rata-rata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Persediaan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686" y="1793595"/>
            <a:ext cx="2764155" cy="2159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Perputaran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Piutang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300000"/>
              </a:lnSpc>
            </a:pPr>
            <a:r>
              <a:rPr sz="2000" dirty="0">
                <a:latin typeface="Arial"/>
                <a:cs typeface="Arial"/>
              </a:rPr>
              <a:t>Perputaran Persediaan  Perputaran </a:t>
            </a:r>
            <a:r>
              <a:rPr sz="2000" spc="-5" dirty="0">
                <a:latin typeface="Arial"/>
                <a:cs typeface="Arial"/>
              </a:rPr>
              <a:t>Aktiva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Tetap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93476" y="3622395"/>
            <a:ext cx="1647189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1615" marR="5080" indent="-20955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=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Penjualan 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Aktiva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Tetap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4841697"/>
            <a:ext cx="267652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Perputaran </a:t>
            </a:r>
            <a:r>
              <a:rPr sz="2000" spc="-5" dirty="0">
                <a:latin typeface="Arial"/>
                <a:cs typeface="Arial"/>
              </a:rPr>
              <a:t>Total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Aktiva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93476" y="4841697"/>
            <a:ext cx="156210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1615" marR="5080" indent="-20955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=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Penjualan 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Total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Aktiva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9870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304800"/>
            <a:ext cx="8153400" cy="838200"/>
          </a:xfrm>
          <a:prstGeom prst="rect">
            <a:avLst/>
          </a:prstGeom>
          <a:solidFill>
            <a:srgbClr val="212121"/>
          </a:solidFill>
        </p:spPr>
        <p:txBody>
          <a:bodyPr vert="horz" wrap="square" lIns="0" tIns="13271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045"/>
              </a:spcBef>
            </a:pPr>
            <a:r>
              <a:rPr sz="3600" dirty="0">
                <a:solidFill>
                  <a:srgbClr val="FFFFFF"/>
                </a:solidFill>
              </a:rPr>
              <a:t>3. </a:t>
            </a:r>
            <a:r>
              <a:rPr sz="3600" spc="-5" dirty="0">
                <a:solidFill>
                  <a:srgbClr val="FFFFFF"/>
                </a:solidFill>
              </a:rPr>
              <a:t>Financial Leverage</a:t>
            </a:r>
            <a:r>
              <a:rPr sz="3600" spc="-15" dirty="0">
                <a:solidFill>
                  <a:srgbClr val="FFFFFF"/>
                </a:solidFill>
              </a:rPr>
              <a:t> </a:t>
            </a:r>
            <a:r>
              <a:rPr sz="3600" spc="-5" dirty="0">
                <a:solidFill>
                  <a:srgbClr val="FFFFFF"/>
                </a:solidFill>
              </a:rPr>
              <a:t>Ratios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381000" y="1524000"/>
            <a:ext cx="8229600" cy="4602480"/>
          </a:xfrm>
          <a:custGeom>
            <a:avLst/>
            <a:gdLst/>
            <a:ahLst/>
            <a:cxnLst/>
            <a:rect l="l" t="t" r="r" b="b"/>
            <a:pathLst>
              <a:path w="8229600" h="4602480">
                <a:moveTo>
                  <a:pt x="0" y="0"/>
                </a:moveTo>
                <a:lnTo>
                  <a:pt x="8229600" y="0"/>
                </a:lnTo>
                <a:lnTo>
                  <a:pt x="8229600" y="4602162"/>
                </a:lnTo>
                <a:lnTo>
                  <a:pt x="0" y="4602162"/>
                </a:lnTo>
                <a:lnTo>
                  <a:pt x="0" y="0"/>
                </a:lnTo>
                <a:close/>
              </a:path>
            </a:pathLst>
          </a:custGeom>
          <a:solidFill>
            <a:srgbClr val="F6B5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59740" y="1462531"/>
            <a:ext cx="7708900" cy="4036695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622300" marR="299085" indent="-609600">
              <a:lnSpc>
                <a:spcPct val="80000"/>
              </a:lnSpc>
              <a:spcBef>
                <a:spcPts val="765"/>
              </a:spcBef>
              <a:buChar char="•"/>
              <a:tabLst>
                <a:tab pos="622300" algn="l"/>
                <a:tab pos="622935" algn="l"/>
              </a:tabLst>
            </a:pPr>
            <a:r>
              <a:rPr sz="2800" spc="-5" dirty="0">
                <a:latin typeface="Arial"/>
                <a:cs typeface="Arial"/>
              </a:rPr>
              <a:t>Menunjukkan proporsi penggunaan hutang  untuk membiayai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investasinya.</a:t>
            </a:r>
            <a:endParaRPr sz="2800">
              <a:latin typeface="Arial"/>
              <a:cs typeface="Arial"/>
            </a:endParaRPr>
          </a:p>
          <a:p>
            <a:pPr marL="622935" marR="25400" indent="-609600">
              <a:lnSpc>
                <a:spcPct val="80000"/>
              </a:lnSpc>
              <a:spcBef>
                <a:spcPts val="675"/>
              </a:spcBef>
              <a:buChar char="•"/>
              <a:tabLst>
                <a:tab pos="622935" algn="l"/>
                <a:tab pos="623570" algn="l"/>
              </a:tabLst>
            </a:pPr>
            <a:r>
              <a:rPr sz="2800" spc="-5" dirty="0">
                <a:latin typeface="Arial"/>
                <a:cs typeface="Arial"/>
              </a:rPr>
              <a:t>Perusahaan yang tidak mempunyai leverage  berarti menggunakan modal sendiri</a:t>
            </a:r>
            <a:r>
              <a:rPr sz="2800" spc="114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100%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3335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Manfaat menggunakan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Hutang:</a:t>
            </a:r>
            <a:endParaRPr sz="2800">
              <a:latin typeface="Arial"/>
              <a:cs typeface="Arial"/>
            </a:endParaRPr>
          </a:p>
          <a:p>
            <a:pPr marL="622935" marR="5080" indent="-609600">
              <a:lnSpc>
                <a:spcPct val="80000"/>
              </a:lnSpc>
              <a:spcBef>
                <a:spcPts val="675"/>
              </a:spcBef>
              <a:buAutoNum type="arabicPeriod"/>
              <a:tabLst>
                <a:tab pos="622935" algn="l"/>
                <a:tab pos="623570" algn="l"/>
              </a:tabLst>
            </a:pPr>
            <a:r>
              <a:rPr sz="2800" spc="-5" dirty="0">
                <a:latin typeface="Arial"/>
                <a:cs typeface="Arial"/>
              </a:rPr>
              <a:t>Keuntungan bersih lebih besar, karena pajak  lebih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kecil</a:t>
            </a:r>
            <a:endParaRPr sz="2800">
              <a:latin typeface="Arial"/>
              <a:cs typeface="Arial"/>
            </a:endParaRPr>
          </a:p>
          <a:p>
            <a:pPr marL="622935" indent="-609600">
              <a:lnSpc>
                <a:spcPct val="100000"/>
              </a:lnSpc>
              <a:buAutoNum type="arabicPeriod"/>
              <a:tabLst>
                <a:tab pos="622935" algn="l"/>
                <a:tab pos="623570" algn="l"/>
              </a:tabLst>
            </a:pPr>
            <a:r>
              <a:rPr sz="2800" spc="-5" dirty="0">
                <a:latin typeface="Arial"/>
                <a:cs typeface="Arial"/>
              </a:rPr>
              <a:t>Kredibilitas perusahaan diakui oleh</a:t>
            </a:r>
            <a:r>
              <a:rPr sz="2800" spc="1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kreditur</a:t>
            </a:r>
            <a:endParaRPr sz="2800">
              <a:latin typeface="Arial"/>
              <a:cs typeface="Arial"/>
            </a:endParaRPr>
          </a:p>
          <a:p>
            <a:pPr marL="622935" indent="-609600">
              <a:lnSpc>
                <a:spcPct val="100000"/>
              </a:lnSpc>
              <a:buAutoNum type="arabicPeriod"/>
              <a:tabLst>
                <a:tab pos="622935" algn="l"/>
                <a:tab pos="623570" algn="l"/>
              </a:tabLst>
            </a:pPr>
            <a:r>
              <a:rPr sz="2800" spc="-5" dirty="0">
                <a:latin typeface="Arial"/>
                <a:cs typeface="Arial"/>
              </a:rPr>
              <a:t>Pengendalian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perusahaan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1264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400" y="457200"/>
            <a:ext cx="8153400" cy="5641975"/>
          </a:xfrm>
          <a:custGeom>
            <a:avLst/>
            <a:gdLst/>
            <a:ahLst/>
            <a:cxnLst/>
            <a:rect l="l" t="t" r="r" b="b"/>
            <a:pathLst>
              <a:path w="8153400" h="5641975">
                <a:moveTo>
                  <a:pt x="0" y="0"/>
                </a:moveTo>
                <a:lnTo>
                  <a:pt x="8153400" y="0"/>
                </a:lnTo>
                <a:lnTo>
                  <a:pt x="8153400" y="5641975"/>
                </a:lnTo>
                <a:lnTo>
                  <a:pt x="0" y="564197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33400" y="457200"/>
            <a:ext cx="8153400" cy="5641975"/>
          </a:xfrm>
          <a:custGeom>
            <a:avLst/>
            <a:gdLst/>
            <a:ahLst/>
            <a:cxnLst/>
            <a:rect l="l" t="t" r="r" b="b"/>
            <a:pathLst>
              <a:path w="8153400" h="5641975">
                <a:moveTo>
                  <a:pt x="0" y="0"/>
                </a:moveTo>
                <a:lnTo>
                  <a:pt x="8153400" y="0"/>
                </a:lnTo>
                <a:lnTo>
                  <a:pt x="8153400" y="5641975"/>
                </a:lnTo>
                <a:lnTo>
                  <a:pt x="0" y="564197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12140" y="848359"/>
            <a:ext cx="339852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spc="-5" dirty="0">
                <a:latin typeface="Arial"/>
                <a:cs typeface="Arial"/>
              </a:rPr>
              <a:t>Debt ratio </a:t>
            </a:r>
            <a:r>
              <a:rPr sz="2400" b="0" dirty="0">
                <a:latin typeface="Arial"/>
                <a:cs typeface="Arial"/>
              </a:rPr>
              <a:t>= </a:t>
            </a:r>
            <a:r>
              <a:rPr sz="2400" b="0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Total</a:t>
            </a:r>
            <a:r>
              <a:rPr sz="2400" b="0" u="heavy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b="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Hutang</a:t>
            </a:r>
            <a:endParaRPr sz="2400">
              <a:latin typeface="Arial"/>
              <a:cs typeface="Arial"/>
            </a:endParaRPr>
          </a:p>
          <a:p>
            <a:pPr marL="1678305">
              <a:lnSpc>
                <a:spcPct val="100000"/>
              </a:lnSpc>
            </a:pPr>
            <a:r>
              <a:rPr sz="2400" b="0" spc="-60" dirty="0">
                <a:latin typeface="Arial"/>
                <a:cs typeface="Arial"/>
              </a:rPr>
              <a:t>Total</a:t>
            </a:r>
            <a:r>
              <a:rPr sz="2400" b="0" spc="-155" dirty="0">
                <a:latin typeface="Arial"/>
                <a:cs typeface="Arial"/>
              </a:rPr>
              <a:t> </a:t>
            </a:r>
            <a:r>
              <a:rPr sz="2400" b="0" spc="-5" dirty="0">
                <a:latin typeface="Arial"/>
                <a:cs typeface="Arial"/>
              </a:rPr>
              <a:t>Aktiva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2140" y="1579879"/>
            <a:ext cx="7591425" cy="4476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019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Debt ratio menunjukkan seberapa besar total aktiva  dibiayai oleh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hutang.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Debt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equity ratio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Total</a:t>
            </a:r>
            <a:r>
              <a:rPr sz="2400" u="heavy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Hutang</a:t>
            </a:r>
            <a:endParaRPr sz="2400">
              <a:latin typeface="Arial"/>
              <a:cs typeface="Arial"/>
            </a:endParaRPr>
          </a:p>
          <a:p>
            <a:pPr marL="2882265">
              <a:lnSpc>
                <a:spcPct val="100000"/>
              </a:lnSpc>
            </a:pPr>
            <a:r>
              <a:rPr sz="2400" spc="-60" dirty="0">
                <a:latin typeface="Arial"/>
                <a:cs typeface="Arial"/>
              </a:rPr>
              <a:t>Total </a:t>
            </a:r>
            <a:r>
              <a:rPr sz="2400" spc="-5" dirty="0">
                <a:latin typeface="Arial"/>
                <a:cs typeface="Arial"/>
              </a:rPr>
              <a:t>Modal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Sendiri</a:t>
            </a:r>
            <a:endParaRPr sz="2400">
              <a:latin typeface="Arial"/>
              <a:cs typeface="Arial"/>
            </a:endParaRPr>
          </a:p>
          <a:p>
            <a:pPr marL="12700" marR="192405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Rasio ini menunjukkan seberapa besar proporsi modal  sendiri dibandingkan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hutang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spc="-15" dirty="0">
                <a:latin typeface="Arial"/>
                <a:cs typeface="Arial"/>
              </a:rPr>
              <a:t>Time </a:t>
            </a:r>
            <a:r>
              <a:rPr sz="2000" b="1" dirty="0">
                <a:latin typeface="Arial"/>
                <a:cs typeface="Arial"/>
              </a:rPr>
              <a:t>interest earned </a:t>
            </a:r>
            <a:r>
              <a:rPr sz="2000" b="1" spc="-5" dirty="0">
                <a:latin typeface="Arial"/>
                <a:cs typeface="Arial"/>
              </a:rPr>
              <a:t>ratio </a:t>
            </a:r>
            <a:r>
              <a:rPr sz="2000" b="1" dirty="0">
                <a:latin typeface="Arial"/>
                <a:cs typeface="Arial"/>
              </a:rPr>
              <a:t>=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Laba sebelum bunga dan</a:t>
            </a:r>
            <a:r>
              <a:rPr sz="2000" b="1" u="heavy" spc="-1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pajak</a:t>
            </a:r>
            <a:endParaRPr sz="2000">
              <a:latin typeface="Arial"/>
              <a:cs typeface="Arial"/>
            </a:endParaRPr>
          </a:p>
          <a:p>
            <a:pPr marL="3670300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Beban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Bunga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Rasio </a:t>
            </a:r>
            <a:r>
              <a:rPr sz="2000" b="1" spc="-5" dirty="0">
                <a:latin typeface="Arial"/>
                <a:cs typeface="Arial"/>
              </a:rPr>
              <a:t>ini </a:t>
            </a:r>
            <a:r>
              <a:rPr sz="2000" b="1" dirty="0">
                <a:latin typeface="Arial"/>
                <a:cs typeface="Arial"/>
              </a:rPr>
              <a:t>mengukur kemampuan perusahaan memenuhi</a:t>
            </a:r>
            <a:r>
              <a:rPr sz="2000" b="1" spc="-16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beban  </a:t>
            </a:r>
            <a:r>
              <a:rPr sz="2000" b="1" spc="-5" dirty="0">
                <a:latin typeface="Arial"/>
                <a:cs typeface="Arial"/>
              </a:rPr>
              <a:t>tetapnya </a:t>
            </a:r>
            <a:r>
              <a:rPr sz="2000" b="1" dirty="0">
                <a:latin typeface="Arial"/>
                <a:cs typeface="Arial"/>
              </a:rPr>
              <a:t>berupa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bunga.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8625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4488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8542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460"/>
              </a:spcBef>
            </a:pPr>
            <a:r>
              <a:rPr sz="3600" dirty="0">
                <a:solidFill>
                  <a:srgbClr val="FFFFFF"/>
                </a:solidFill>
              </a:rPr>
              <a:t>4. </a:t>
            </a:r>
            <a:r>
              <a:rPr sz="3600" spc="-5" dirty="0">
                <a:solidFill>
                  <a:srgbClr val="FFFFFF"/>
                </a:solidFill>
              </a:rPr>
              <a:t>Rasio</a:t>
            </a:r>
            <a:r>
              <a:rPr sz="3600" spc="-35" dirty="0">
                <a:solidFill>
                  <a:srgbClr val="FFFFFF"/>
                </a:solidFill>
              </a:rPr>
              <a:t> </a:t>
            </a:r>
            <a:r>
              <a:rPr sz="3600" spc="-5" dirty="0">
                <a:solidFill>
                  <a:srgbClr val="FFFFFF"/>
                </a:solidFill>
              </a:rPr>
              <a:t>Profitabilitas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533400" y="3581400"/>
            <a:ext cx="8153400" cy="2362200"/>
          </a:xfrm>
          <a:custGeom>
            <a:avLst/>
            <a:gdLst/>
            <a:ahLst/>
            <a:cxnLst/>
            <a:rect l="l" t="t" r="r" b="b"/>
            <a:pathLst>
              <a:path w="8153400" h="2362200">
                <a:moveTo>
                  <a:pt x="0" y="0"/>
                </a:moveTo>
                <a:lnTo>
                  <a:pt x="8153400" y="0"/>
                </a:lnTo>
                <a:lnTo>
                  <a:pt x="8153400" y="2362200"/>
                </a:lnTo>
                <a:lnTo>
                  <a:pt x="0" y="2362200"/>
                </a:lnTo>
                <a:lnTo>
                  <a:pt x="0" y="0"/>
                </a:lnTo>
                <a:close/>
              </a:path>
            </a:pathLst>
          </a:custGeom>
          <a:solidFill>
            <a:srgbClr val="D0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200" y="1600200"/>
            <a:ext cx="8229600" cy="1447800"/>
          </a:xfrm>
          <a:custGeom>
            <a:avLst/>
            <a:gdLst/>
            <a:ahLst/>
            <a:cxnLst/>
            <a:rect l="l" t="t" r="r" b="b"/>
            <a:pathLst>
              <a:path w="8229600" h="1447800">
                <a:moveTo>
                  <a:pt x="0" y="0"/>
                </a:moveTo>
                <a:lnTo>
                  <a:pt x="8229600" y="0"/>
                </a:lnTo>
                <a:lnTo>
                  <a:pt x="8229600" y="1447800"/>
                </a:lnTo>
                <a:lnTo>
                  <a:pt x="0" y="144780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7200" y="1600200"/>
            <a:ext cx="8229600" cy="1447800"/>
          </a:xfrm>
          <a:custGeom>
            <a:avLst/>
            <a:gdLst/>
            <a:ahLst/>
            <a:cxnLst/>
            <a:rect l="l" t="t" r="r" b="b"/>
            <a:pathLst>
              <a:path w="8229600" h="1447800">
                <a:moveTo>
                  <a:pt x="0" y="0"/>
                </a:moveTo>
                <a:lnTo>
                  <a:pt x="8229600" y="0"/>
                </a:lnTo>
                <a:lnTo>
                  <a:pt x="8229600" y="1447800"/>
                </a:lnTo>
                <a:lnTo>
                  <a:pt x="0" y="14478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89A4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1440" marR="320040">
              <a:lnSpc>
                <a:spcPct val="100000"/>
              </a:lnSpc>
              <a:spcBef>
                <a:spcPts val="95"/>
              </a:spcBef>
              <a:tabLst>
                <a:tab pos="5556250" algn="l"/>
              </a:tabLst>
            </a:pPr>
            <a:r>
              <a:rPr sz="2800" b="0" spc="-5" dirty="0">
                <a:latin typeface="Arial"/>
                <a:cs typeface="Arial"/>
              </a:rPr>
              <a:t>Profitabilitas</a:t>
            </a:r>
            <a:r>
              <a:rPr sz="2800" b="0" spc="40" dirty="0">
                <a:latin typeface="Arial"/>
                <a:cs typeface="Arial"/>
              </a:rPr>
              <a:t> </a:t>
            </a:r>
            <a:r>
              <a:rPr sz="2800" b="0" spc="-5" dirty="0">
                <a:latin typeface="Arial"/>
                <a:cs typeface="Arial"/>
              </a:rPr>
              <a:t>adalah</a:t>
            </a:r>
            <a:r>
              <a:rPr sz="2800" b="0" spc="35" dirty="0">
                <a:latin typeface="Arial"/>
                <a:cs typeface="Arial"/>
              </a:rPr>
              <a:t> </a:t>
            </a:r>
            <a:r>
              <a:rPr sz="2800" b="0" spc="-5" dirty="0">
                <a:latin typeface="Arial"/>
                <a:cs typeface="Arial"/>
              </a:rPr>
              <a:t>kemampuan	memperoleh  laba dalam hubungannya dengan penjualan, total  aktiva maupun modal</a:t>
            </a:r>
            <a:r>
              <a:rPr sz="2800" b="0" spc="40" dirty="0">
                <a:latin typeface="Arial"/>
                <a:cs typeface="Arial"/>
              </a:rPr>
              <a:t> </a:t>
            </a:r>
            <a:r>
              <a:rPr sz="2800" b="0" spc="-5" dirty="0">
                <a:latin typeface="Arial"/>
                <a:cs typeface="Arial"/>
              </a:rPr>
              <a:t>sendiri</a:t>
            </a:r>
            <a:endParaRPr sz="2800">
              <a:latin typeface="Arial"/>
              <a:cs typeface="Arial"/>
            </a:endParaRPr>
          </a:p>
          <a:p>
            <a:pPr marL="76200">
              <a:lnSpc>
                <a:spcPct val="100000"/>
              </a:lnSpc>
            </a:pPr>
            <a:endParaRPr sz="4550">
              <a:latin typeface="Times New Roman"/>
              <a:cs typeface="Times New Roman"/>
            </a:endParaRPr>
          </a:p>
          <a:p>
            <a:pPr marL="579755" indent="-240029">
              <a:lnSpc>
                <a:spcPct val="100000"/>
              </a:lnSpc>
              <a:spcBef>
                <a:spcPts val="5"/>
              </a:spcBef>
              <a:buSzPct val="95833"/>
              <a:buFont typeface="Wingdings"/>
              <a:buChar char=""/>
              <a:tabLst>
                <a:tab pos="580390" algn="l"/>
              </a:tabLst>
            </a:pPr>
            <a:r>
              <a:rPr sz="2400" b="0" spc="-5" dirty="0">
                <a:latin typeface="Arial"/>
                <a:cs typeface="Arial"/>
              </a:rPr>
              <a:t>Net profit margin </a:t>
            </a:r>
            <a:r>
              <a:rPr sz="2400" b="0" dirty="0">
                <a:latin typeface="Arial"/>
                <a:cs typeface="Arial"/>
              </a:rPr>
              <a:t>= </a:t>
            </a:r>
            <a:r>
              <a:rPr sz="2400" b="0" spc="-5" dirty="0">
                <a:latin typeface="Arial"/>
                <a:cs typeface="Arial"/>
              </a:rPr>
              <a:t>Laba setelah</a:t>
            </a:r>
            <a:r>
              <a:rPr sz="2400" b="0" spc="25" dirty="0">
                <a:latin typeface="Arial"/>
                <a:cs typeface="Arial"/>
              </a:rPr>
              <a:t> </a:t>
            </a:r>
            <a:r>
              <a:rPr sz="2400" b="0" spc="-5" dirty="0">
                <a:latin typeface="Arial"/>
                <a:cs typeface="Arial"/>
              </a:rPr>
              <a:t>pajak</a:t>
            </a:r>
            <a:endParaRPr sz="2400">
              <a:latin typeface="Arial"/>
              <a:cs typeface="Arial"/>
            </a:endParaRPr>
          </a:p>
          <a:p>
            <a:pPr marL="774065" algn="ctr">
              <a:lnSpc>
                <a:spcPct val="100000"/>
              </a:lnSpc>
              <a:spcBef>
                <a:spcPts val="575"/>
              </a:spcBef>
            </a:pPr>
            <a:r>
              <a:rPr sz="2400" b="0" spc="-5" dirty="0">
                <a:latin typeface="Arial"/>
                <a:cs typeface="Arial"/>
              </a:rPr>
              <a:t>Penjualan</a:t>
            </a:r>
            <a:endParaRPr sz="2400">
              <a:latin typeface="Arial"/>
              <a:cs typeface="Arial"/>
            </a:endParaRPr>
          </a:p>
          <a:p>
            <a:pPr marL="76200">
              <a:lnSpc>
                <a:spcPct val="100000"/>
              </a:lnSpc>
              <a:spcBef>
                <a:spcPts val="5"/>
              </a:spcBef>
            </a:pPr>
            <a:endParaRPr sz="3500">
              <a:latin typeface="Times New Roman"/>
              <a:cs typeface="Times New Roman"/>
            </a:endParaRPr>
          </a:p>
          <a:p>
            <a:pPr marL="579755" indent="-240029">
              <a:lnSpc>
                <a:spcPct val="100000"/>
              </a:lnSpc>
              <a:buSzPct val="95833"/>
              <a:buFont typeface="Wingdings"/>
              <a:buChar char=""/>
              <a:tabLst>
                <a:tab pos="580390" algn="l"/>
              </a:tabLst>
            </a:pPr>
            <a:r>
              <a:rPr sz="2400" b="0" spc="-5" dirty="0">
                <a:latin typeface="Arial"/>
                <a:cs typeface="Arial"/>
              </a:rPr>
              <a:t>Gross profit margin Penjualan </a:t>
            </a:r>
            <a:r>
              <a:rPr sz="2400" b="0" dirty="0">
                <a:latin typeface="Arial"/>
                <a:cs typeface="Arial"/>
              </a:rPr>
              <a:t>-</a:t>
            </a:r>
            <a:r>
              <a:rPr sz="2400" b="0" spc="25" dirty="0">
                <a:latin typeface="Arial"/>
                <a:cs typeface="Arial"/>
              </a:rPr>
              <a:t> </a:t>
            </a:r>
            <a:r>
              <a:rPr sz="2400" b="0" spc="-5" dirty="0">
                <a:latin typeface="Arial"/>
                <a:cs typeface="Arial"/>
              </a:rPr>
              <a:t>HPP</a:t>
            </a:r>
            <a:endParaRPr sz="2400">
              <a:latin typeface="Arial"/>
              <a:cs typeface="Arial"/>
            </a:endParaRPr>
          </a:p>
          <a:p>
            <a:pPr marL="774065" algn="ctr">
              <a:lnSpc>
                <a:spcPct val="100000"/>
              </a:lnSpc>
              <a:spcBef>
                <a:spcPts val="580"/>
              </a:spcBef>
            </a:pPr>
            <a:r>
              <a:rPr sz="2400" b="0" spc="-5" dirty="0">
                <a:latin typeface="Arial"/>
                <a:cs typeface="Arial"/>
              </a:rPr>
              <a:t>Penjualan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81400" y="5334000"/>
            <a:ext cx="2286000" cy="1905"/>
          </a:xfrm>
          <a:custGeom>
            <a:avLst/>
            <a:gdLst/>
            <a:ahLst/>
            <a:cxnLst/>
            <a:rect l="l" t="t" r="r" b="b"/>
            <a:pathLst>
              <a:path w="2286000" h="1904">
                <a:moveTo>
                  <a:pt x="0" y="0"/>
                </a:moveTo>
                <a:lnTo>
                  <a:pt x="2286000" y="1587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81400" y="4038600"/>
            <a:ext cx="2514600" cy="1905"/>
          </a:xfrm>
          <a:custGeom>
            <a:avLst/>
            <a:gdLst/>
            <a:ahLst/>
            <a:cxnLst/>
            <a:rect l="l" t="t" r="r" b="b"/>
            <a:pathLst>
              <a:path w="2514600" h="1904">
                <a:moveTo>
                  <a:pt x="0" y="0"/>
                </a:moveTo>
                <a:lnTo>
                  <a:pt x="2514600" y="1587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884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09600"/>
            <a:ext cx="8229600" cy="5516880"/>
          </a:xfrm>
          <a:custGeom>
            <a:avLst/>
            <a:gdLst/>
            <a:ahLst/>
            <a:cxnLst/>
            <a:rect l="l" t="t" r="r" b="b"/>
            <a:pathLst>
              <a:path w="8229600" h="5516880">
                <a:moveTo>
                  <a:pt x="0" y="0"/>
                </a:moveTo>
                <a:lnTo>
                  <a:pt x="8229600" y="0"/>
                </a:lnTo>
                <a:lnTo>
                  <a:pt x="8229600" y="5516562"/>
                </a:lnTo>
                <a:lnTo>
                  <a:pt x="0" y="5516562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940" y="1153007"/>
            <a:ext cx="7792084" cy="441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Return on invesment =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Laba setelah</a:t>
            </a:r>
            <a:r>
              <a:rPr sz="2400" u="heavy" spc="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pajak</a:t>
            </a:r>
            <a:endParaRPr sz="2400">
              <a:latin typeface="Arial"/>
              <a:cs typeface="Arial"/>
            </a:endParaRPr>
          </a:p>
          <a:p>
            <a:pPr marL="317627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Total Aktiva</a:t>
            </a:r>
            <a:endParaRPr sz="2400">
              <a:latin typeface="Arial"/>
              <a:cs typeface="Arial"/>
            </a:endParaRPr>
          </a:p>
          <a:p>
            <a:pPr marL="12700" marR="9271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ROI (ROA) menunjukkan kemampuan perusahaan  menghasilkan laba dari aktiva yang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digunakan.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Return on equity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Laba setelah</a:t>
            </a:r>
            <a:r>
              <a:rPr sz="2400" u="heavy" spc="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pajak</a:t>
            </a:r>
            <a:endParaRPr sz="2400">
              <a:latin typeface="Arial"/>
              <a:cs typeface="Arial"/>
            </a:endParaRPr>
          </a:p>
          <a:p>
            <a:pPr marL="259842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Modal</a:t>
            </a:r>
            <a:r>
              <a:rPr sz="2400" spc="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Sendiri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ROE atau Return on net </a:t>
            </a:r>
            <a:r>
              <a:rPr sz="2400" b="1" dirty="0">
                <a:latin typeface="Arial"/>
                <a:cs typeface="Arial"/>
              </a:rPr>
              <a:t>worth </a:t>
            </a:r>
            <a:r>
              <a:rPr sz="2400" b="1" spc="-5" dirty="0">
                <a:latin typeface="Arial"/>
                <a:cs typeface="Arial"/>
              </a:rPr>
              <a:t>mengukur kemampuan  perusahaan memperoleh laba </a:t>
            </a:r>
            <a:r>
              <a:rPr sz="2400" b="1" spc="-10" dirty="0">
                <a:latin typeface="Arial"/>
                <a:cs typeface="Arial"/>
              </a:rPr>
              <a:t>yang </a:t>
            </a:r>
            <a:r>
              <a:rPr sz="2400" b="1" spc="-5" dirty="0">
                <a:latin typeface="Arial"/>
                <a:cs typeface="Arial"/>
              </a:rPr>
              <a:t>tersedia bagi  pemegang saham.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9519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21027"/>
            <a:ext cx="133413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0" dirty="0">
                <a:latin typeface="Arial"/>
                <a:cs typeface="Arial"/>
              </a:rPr>
              <a:t>Contoh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19200" y="2590800"/>
            <a:ext cx="6629400" cy="3048000"/>
          </a:xfrm>
          <a:custGeom>
            <a:avLst/>
            <a:gdLst/>
            <a:ahLst/>
            <a:cxnLst/>
            <a:rect l="l" t="t" r="r" b="b"/>
            <a:pathLst>
              <a:path w="6629400" h="3048000">
                <a:moveTo>
                  <a:pt x="4972050" y="0"/>
                </a:moveTo>
                <a:lnTo>
                  <a:pt x="4972050" y="762000"/>
                </a:lnTo>
                <a:lnTo>
                  <a:pt x="0" y="762000"/>
                </a:lnTo>
                <a:lnTo>
                  <a:pt x="828675" y="1524000"/>
                </a:lnTo>
                <a:lnTo>
                  <a:pt x="0" y="2286000"/>
                </a:lnTo>
                <a:lnTo>
                  <a:pt x="4972050" y="2286000"/>
                </a:lnTo>
                <a:lnTo>
                  <a:pt x="4972050" y="3048000"/>
                </a:lnTo>
                <a:lnTo>
                  <a:pt x="6629400" y="1524000"/>
                </a:lnTo>
                <a:lnTo>
                  <a:pt x="4972050" y="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19200" y="2590800"/>
            <a:ext cx="6629400" cy="3048000"/>
          </a:xfrm>
          <a:custGeom>
            <a:avLst/>
            <a:gdLst/>
            <a:ahLst/>
            <a:cxnLst/>
            <a:rect l="l" t="t" r="r" b="b"/>
            <a:pathLst>
              <a:path w="6629400" h="3048000">
                <a:moveTo>
                  <a:pt x="0" y="762000"/>
                </a:moveTo>
                <a:lnTo>
                  <a:pt x="4972050" y="762000"/>
                </a:lnTo>
                <a:lnTo>
                  <a:pt x="4972050" y="0"/>
                </a:lnTo>
                <a:lnTo>
                  <a:pt x="6629400" y="1524000"/>
                </a:lnTo>
                <a:lnTo>
                  <a:pt x="4972050" y="3048000"/>
                </a:lnTo>
                <a:lnTo>
                  <a:pt x="4972050" y="2286000"/>
                </a:lnTo>
                <a:lnTo>
                  <a:pt x="0" y="2286000"/>
                </a:lnTo>
                <a:lnTo>
                  <a:pt x="828675" y="1524000"/>
                </a:lnTo>
                <a:lnTo>
                  <a:pt x="0" y="7620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440939" y="3817111"/>
            <a:ext cx="383603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10" dirty="0">
                <a:latin typeface="Arial Black"/>
                <a:cs typeface="Arial Black"/>
              </a:rPr>
              <a:t>BINA </a:t>
            </a:r>
            <a:r>
              <a:rPr sz="3200" b="1" dirty="0">
                <a:latin typeface="Arial Black"/>
                <a:cs typeface="Arial Black"/>
              </a:rPr>
              <a:t>WISAHA,</a:t>
            </a:r>
            <a:r>
              <a:rPr sz="3200" b="1" spc="-120" dirty="0">
                <a:latin typeface="Arial Black"/>
                <a:cs typeface="Arial Black"/>
              </a:rPr>
              <a:t> </a:t>
            </a:r>
            <a:r>
              <a:rPr sz="3200" b="1" dirty="0">
                <a:latin typeface="Arial Black"/>
                <a:cs typeface="Arial Black"/>
              </a:rPr>
              <a:t>pt</a:t>
            </a:r>
            <a:endParaRPr sz="320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8249838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583</Words>
  <Application>Microsoft Macintosh PowerPoint</Application>
  <PresentationFormat>On-screen Show (4:3)</PresentationFormat>
  <Paragraphs>199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Equity</vt:lpstr>
      <vt:lpstr>PowerPoint Presentation</vt:lpstr>
      <vt:lpstr>1. Rasio Likuiditas</vt:lpstr>
      <vt:lpstr>2. Rasio Aktivitas (Turnover Ratios)</vt:lpstr>
      <vt:lpstr>Periode Pengumpulan piutang</vt:lpstr>
      <vt:lpstr>3. Financial Leverage Ratios</vt:lpstr>
      <vt:lpstr>Debt ratio = Total Hutang Total Aktiva</vt:lpstr>
      <vt:lpstr>4. Rasio Profitabilitas</vt:lpstr>
      <vt:lpstr>PowerPoint Presentation</vt:lpstr>
      <vt:lpstr>PowerPoint Presentation</vt:lpstr>
      <vt:lpstr>Neraca Bina Wisaha 31 Des. 31, 2003 (000,000)</vt:lpstr>
      <vt:lpstr>Laba/Rugi Bina Wisaha (000,000)  31 Desember, 2002</vt:lpstr>
      <vt:lpstr>Rasio Likuiditas- Kas</vt:lpstr>
      <vt:lpstr>Rasio Likuiditas- Kas</vt:lpstr>
      <vt:lpstr>Ratio Leverage</vt:lpstr>
      <vt:lpstr>Interest Coverage Ratio</vt:lpstr>
      <vt:lpstr>Perbandingan  Rasio Coverage</vt:lpstr>
      <vt:lpstr>Coverage Ratio -- Trend  Analysis Comparison</vt:lpstr>
      <vt:lpstr>Ringkasan Coverage Trend  Analysis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anggun nabila</dc:creator>
  <cp:lastModifiedBy>anggun nabila</cp:lastModifiedBy>
  <cp:revision>4</cp:revision>
  <dcterms:created xsi:type="dcterms:W3CDTF">2017-11-04T16:59:32Z</dcterms:created>
  <dcterms:modified xsi:type="dcterms:W3CDTF">2017-12-08T09:46:21Z</dcterms:modified>
</cp:coreProperties>
</file>