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6" r:id="rId2"/>
    <p:sldId id="399" r:id="rId3"/>
    <p:sldId id="414" r:id="rId4"/>
    <p:sldId id="418" r:id="rId5"/>
    <p:sldId id="419" r:id="rId6"/>
    <p:sldId id="416" r:id="rId7"/>
    <p:sldId id="396" r:id="rId8"/>
    <p:sldId id="257" r:id="rId9"/>
    <p:sldId id="364" r:id="rId10"/>
    <p:sldId id="383" r:id="rId11"/>
    <p:sldId id="407" r:id="rId12"/>
    <p:sldId id="406" r:id="rId13"/>
    <p:sldId id="408" r:id="rId14"/>
    <p:sldId id="409" r:id="rId15"/>
    <p:sldId id="417" r:id="rId16"/>
    <p:sldId id="410" r:id="rId17"/>
    <p:sldId id="412" r:id="rId18"/>
    <p:sldId id="413" r:id="rId19"/>
    <p:sldId id="387" r:id="rId20"/>
    <p:sldId id="404" r:id="rId21"/>
    <p:sldId id="390" r:id="rId22"/>
    <p:sldId id="372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3190" autoAdjust="0"/>
  </p:normalViewPr>
  <p:slideViewPr>
    <p:cSldViewPr>
      <p:cViewPr varScale="1">
        <p:scale>
          <a:sx n="68" d="100"/>
          <a:sy n="68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6EABC-353E-45CA-B44F-9FB2C9AA94DF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3453AB9-139C-4BBE-88A8-2343F4297199}">
      <dgm:prSet phldrT="[Text]"/>
      <dgm:spPr/>
      <dgm:t>
        <a:bodyPr/>
        <a:lstStyle/>
        <a:p>
          <a:r>
            <a:rPr lang="id-ID" dirty="0" smtClean="0"/>
            <a:t>Kompetensi Ahli Kesmas (IAKMI) </a:t>
          </a:r>
          <a:r>
            <a:rPr lang="id-ID" dirty="0" smtClean="0">
              <a:solidFill>
                <a:srgbClr val="FF0000"/>
              </a:solidFill>
            </a:rPr>
            <a:t>AKK</a:t>
          </a:r>
        </a:p>
      </dgm:t>
    </dgm:pt>
    <dgm:pt modelId="{C65B0299-8D5E-4078-9BC5-182FAC040326}" type="parTrans" cxnId="{6C0E69C2-2654-41C7-B8D6-53F7318F08C7}">
      <dgm:prSet/>
      <dgm:spPr/>
      <dgm:t>
        <a:bodyPr/>
        <a:lstStyle/>
        <a:p>
          <a:endParaRPr lang="id-ID"/>
        </a:p>
      </dgm:t>
    </dgm:pt>
    <dgm:pt modelId="{9E566710-A6B1-457B-9C0C-A47766139770}" type="sibTrans" cxnId="{6C0E69C2-2654-41C7-B8D6-53F7318F08C7}">
      <dgm:prSet/>
      <dgm:spPr/>
      <dgm:t>
        <a:bodyPr/>
        <a:lstStyle/>
        <a:p>
          <a:endParaRPr lang="id-ID"/>
        </a:p>
      </dgm:t>
    </dgm:pt>
    <dgm:pt modelId="{24041E47-A452-42A2-8EED-126FBBE82FCF}">
      <dgm:prSet phldrT="[Text]" custT="1"/>
      <dgm:spPr/>
      <dgm:t>
        <a:bodyPr/>
        <a:lstStyle/>
        <a:p>
          <a:r>
            <a:rPr lang="id-ID" sz="2000" b="1" dirty="0" smtClean="0"/>
            <a:t>Mengkaji &amp; menganalisis situasi</a:t>
          </a:r>
          <a:endParaRPr lang="id-ID" sz="2000" b="1" dirty="0"/>
        </a:p>
      </dgm:t>
    </dgm:pt>
    <dgm:pt modelId="{F53D7613-2B16-4D50-BF9C-ABDBF2667E3B}" type="parTrans" cxnId="{1A225BCF-0298-456C-9BD4-CA33FCCA02F4}">
      <dgm:prSet/>
      <dgm:spPr/>
      <dgm:t>
        <a:bodyPr/>
        <a:lstStyle/>
        <a:p>
          <a:endParaRPr lang="id-ID"/>
        </a:p>
      </dgm:t>
    </dgm:pt>
    <dgm:pt modelId="{BF376A5B-EA68-4F96-87D8-76B55DF73330}" type="sibTrans" cxnId="{1A225BCF-0298-456C-9BD4-CA33FCCA02F4}">
      <dgm:prSet/>
      <dgm:spPr/>
      <dgm:t>
        <a:bodyPr/>
        <a:lstStyle/>
        <a:p>
          <a:endParaRPr lang="id-ID"/>
        </a:p>
      </dgm:t>
    </dgm:pt>
    <dgm:pt modelId="{2EFFB600-F7A1-4AFB-AB0D-F801D195FCBA}">
      <dgm:prSet phldrT="[Text]" custT="1"/>
      <dgm:spPr/>
      <dgm:t>
        <a:bodyPr/>
        <a:lstStyle/>
        <a:p>
          <a:r>
            <a:rPr lang="id-ID" sz="1600" b="1" dirty="0" smtClean="0"/>
            <a:t>Mengembangkan perencanaan program &amp; kebijakan</a:t>
          </a:r>
          <a:endParaRPr lang="id-ID" sz="1600" b="1" dirty="0"/>
        </a:p>
      </dgm:t>
    </dgm:pt>
    <dgm:pt modelId="{D2CDBADC-7666-4056-8D12-F28BDDBE2FE0}" type="parTrans" cxnId="{F3B35148-15DA-46CD-9D9F-1107016E9F6A}">
      <dgm:prSet/>
      <dgm:spPr/>
      <dgm:t>
        <a:bodyPr/>
        <a:lstStyle/>
        <a:p>
          <a:endParaRPr lang="id-ID"/>
        </a:p>
      </dgm:t>
    </dgm:pt>
    <dgm:pt modelId="{871511BD-763F-4D8C-94DD-8016677F067D}" type="sibTrans" cxnId="{F3B35148-15DA-46CD-9D9F-1107016E9F6A}">
      <dgm:prSet/>
      <dgm:spPr/>
      <dgm:t>
        <a:bodyPr/>
        <a:lstStyle/>
        <a:p>
          <a:endParaRPr lang="id-ID"/>
        </a:p>
      </dgm:t>
    </dgm:pt>
    <dgm:pt modelId="{E878D88F-6B9E-40EB-A1F5-95BFBF45D55F}">
      <dgm:prSet phldrT="[Text]" custT="1"/>
      <dgm:spPr/>
      <dgm:t>
        <a:bodyPr/>
        <a:lstStyle/>
        <a:p>
          <a:r>
            <a:rPr lang="id-ID" sz="1800" b="1" dirty="0" smtClean="0"/>
            <a:t>Berkomunikasi secara efektif</a:t>
          </a:r>
          <a:endParaRPr lang="id-ID" sz="1800" b="1" dirty="0"/>
        </a:p>
      </dgm:t>
    </dgm:pt>
    <dgm:pt modelId="{E42038DC-A940-4257-AC0E-094E44173932}" type="parTrans" cxnId="{894D8E7C-22B4-4EF0-B068-E96BAB1CACBA}">
      <dgm:prSet/>
      <dgm:spPr/>
      <dgm:t>
        <a:bodyPr/>
        <a:lstStyle/>
        <a:p>
          <a:endParaRPr lang="id-ID"/>
        </a:p>
      </dgm:t>
    </dgm:pt>
    <dgm:pt modelId="{73691F3C-57B8-4D9F-B79D-49E1F26AE5D1}" type="sibTrans" cxnId="{894D8E7C-22B4-4EF0-B068-E96BAB1CACBA}">
      <dgm:prSet/>
      <dgm:spPr/>
      <dgm:t>
        <a:bodyPr/>
        <a:lstStyle/>
        <a:p>
          <a:endParaRPr lang="id-ID"/>
        </a:p>
      </dgm:t>
    </dgm:pt>
    <dgm:pt modelId="{C834664B-067C-4206-BD31-9EDAFC00AE54}">
      <dgm:prSet phldrT="[Text]" custT="1"/>
      <dgm:spPr/>
      <dgm:t>
        <a:bodyPr/>
        <a:lstStyle/>
        <a:p>
          <a:r>
            <a:rPr lang="id-ID" sz="2000" b="1" dirty="0" smtClean="0"/>
            <a:t>Memahami budaya setempat</a:t>
          </a:r>
          <a:endParaRPr lang="id-ID" sz="2000" b="1" dirty="0"/>
        </a:p>
      </dgm:t>
    </dgm:pt>
    <dgm:pt modelId="{A1CEC032-D1ED-4BCD-AD49-D0AAAFEB57A8}" type="parTrans" cxnId="{A51BE2E2-6987-4371-8CCA-0708208C0DD0}">
      <dgm:prSet/>
      <dgm:spPr/>
      <dgm:t>
        <a:bodyPr/>
        <a:lstStyle/>
        <a:p>
          <a:endParaRPr lang="id-ID"/>
        </a:p>
      </dgm:t>
    </dgm:pt>
    <dgm:pt modelId="{995190CC-7497-4A41-BDA3-86C8CC4A322A}" type="sibTrans" cxnId="{A51BE2E2-6987-4371-8CCA-0708208C0DD0}">
      <dgm:prSet/>
      <dgm:spPr/>
      <dgm:t>
        <a:bodyPr/>
        <a:lstStyle/>
        <a:p>
          <a:endParaRPr lang="id-ID"/>
        </a:p>
      </dgm:t>
    </dgm:pt>
    <dgm:pt modelId="{2A4E28CF-7DC6-4922-A18C-6DB79C4B1D24}">
      <dgm:prSet phldrT="[Text]" custT="1"/>
      <dgm:spPr/>
      <dgm:t>
        <a:bodyPr/>
        <a:lstStyle/>
        <a:p>
          <a:r>
            <a:rPr lang="id-ID" sz="2000" b="1" dirty="0" smtClean="0"/>
            <a:t>Merencanakan keuangan &amp; manajerial</a:t>
          </a:r>
          <a:endParaRPr lang="id-ID" sz="2000" b="1" dirty="0"/>
        </a:p>
      </dgm:t>
    </dgm:pt>
    <dgm:pt modelId="{2E0BFF11-ABF5-47BB-B822-30E3A5B80ED8}" type="parTrans" cxnId="{733FB185-330D-4CE0-981F-2D4EFE525997}">
      <dgm:prSet/>
      <dgm:spPr/>
      <dgm:t>
        <a:bodyPr/>
        <a:lstStyle/>
        <a:p>
          <a:endParaRPr lang="id-ID"/>
        </a:p>
      </dgm:t>
    </dgm:pt>
    <dgm:pt modelId="{DDB9A85C-F221-4B36-94CB-69251D9BD0D6}" type="sibTrans" cxnId="{733FB185-330D-4CE0-981F-2D4EFE525997}">
      <dgm:prSet/>
      <dgm:spPr/>
      <dgm:t>
        <a:bodyPr/>
        <a:lstStyle/>
        <a:p>
          <a:endParaRPr lang="id-ID"/>
        </a:p>
      </dgm:t>
    </dgm:pt>
    <dgm:pt modelId="{075FC613-4189-45DB-AFD9-2092E0CA92D2}">
      <dgm:prSet phldrT="[Text]" custT="1"/>
      <dgm:spPr/>
      <dgm:t>
        <a:bodyPr/>
        <a:lstStyle/>
        <a:p>
          <a:r>
            <a:rPr lang="id-ID" sz="2000" b="1" dirty="0" smtClean="0"/>
            <a:t>Memimpin &amp; berfikir sistem</a:t>
          </a:r>
          <a:endParaRPr lang="id-ID" sz="2000" b="1" dirty="0"/>
        </a:p>
      </dgm:t>
    </dgm:pt>
    <dgm:pt modelId="{E3513304-489F-4E82-A5AA-1120AF005681}" type="parTrans" cxnId="{2B43D687-DA73-4100-A7AB-BF6C14DFA7A2}">
      <dgm:prSet/>
      <dgm:spPr/>
      <dgm:t>
        <a:bodyPr/>
        <a:lstStyle/>
        <a:p>
          <a:endParaRPr lang="id-ID"/>
        </a:p>
      </dgm:t>
    </dgm:pt>
    <dgm:pt modelId="{7E9EA00F-D80E-437B-944C-B0DF3FF08DBA}" type="sibTrans" cxnId="{2B43D687-DA73-4100-A7AB-BF6C14DFA7A2}">
      <dgm:prSet/>
      <dgm:spPr/>
      <dgm:t>
        <a:bodyPr/>
        <a:lstStyle/>
        <a:p>
          <a:endParaRPr lang="id-ID"/>
        </a:p>
      </dgm:t>
    </dgm:pt>
    <dgm:pt modelId="{3B05C951-C622-40DC-B274-C44D6652C0AC}">
      <dgm:prSet phldrT="[Text]" custT="1"/>
      <dgm:spPr/>
      <dgm:t>
        <a:bodyPr/>
        <a:lstStyle/>
        <a:p>
          <a:r>
            <a:rPr lang="id-ID" sz="1800" b="1" dirty="0" smtClean="0"/>
            <a:t>Memberdayakan masyarakat</a:t>
          </a:r>
          <a:endParaRPr lang="id-ID" sz="1800" b="1" dirty="0"/>
        </a:p>
      </dgm:t>
    </dgm:pt>
    <dgm:pt modelId="{5B5B1876-983E-4C9F-BD92-E60FE253DC8C}" type="parTrans" cxnId="{A8EF4F9A-5722-476F-B08D-476E921325A8}">
      <dgm:prSet/>
      <dgm:spPr/>
      <dgm:t>
        <a:bodyPr/>
        <a:lstStyle/>
        <a:p>
          <a:endParaRPr lang="id-ID"/>
        </a:p>
      </dgm:t>
    </dgm:pt>
    <dgm:pt modelId="{6A4EB0BA-F31B-41A3-A88A-B0594B683CC4}" type="sibTrans" cxnId="{A8EF4F9A-5722-476F-B08D-476E921325A8}">
      <dgm:prSet/>
      <dgm:spPr/>
      <dgm:t>
        <a:bodyPr/>
        <a:lstStyle/>
        <a:p>
          <a:endParaRPr lang="id-ID"/>
        </a:p>
      </dgm:t>
    </dgm:pt>
    <dgm:pt modelId="{641E427C-B21A-47EB-BDEC-FB33B2DD4CE4}">
      <dgm:prSet phldrT="[Text]" custT="1"/>
      <dgm:spPr/>
      <dgm:t>
        <a:bodyPr/>
        <a:lstStyle/>
        <a:p>
          <a:r>
            <a:rPr lang="id-ID" sz="2000" b="1" dirty="0" smtClean="0"/>
            <a:t>Menguasai dasar2 Ilmu Kesmas</a:t>
          </a:r>
          <a:endParaRPr lang="id-ID" sz="2000" b="1" dirty="0"/>
        </a:p>
      </dgm:t>
    </dgm:pt>
    <dgm:pt modelId="{5C5F8381-1250-4E8D-9181-45B49490A669}" type="parTrans" cxnId="{D1AC2936-8B61-44C5-BBB0-F26DB73BCBF4}">
      <dgm:prSet/>
      <dgm:spPr/>
      <dgm:t>
        <a:bodyPr/>
        <a:lstStyle/>
        <a:p>
          <a:endParaRPr lang="id-ID"/>
        </a:p>
      </dgm:t>
    </dgm:pt>
    <dgm:pt modelId="{A4590C94-4A7E-4475-89FB-8537B3A3A40F}" type="sibTrans" cxnId="{D1AC2936-8B61-44C5-BBB0-F26DB73BCBF4}">
      <dgm:prSet/>
      <dgm:spPr/>
      <dgm:t>
        <a:bodyPr/>
        <a:lstStyle/>
        <a:p>
          <a:endParaRPr lang="id-ID"/>
        </a:p>
      </dgm:t>
    </dgm:pt>
    <dgm:pt modelId="{9ACCD4C0-D0DF-4C95-895D-EAD51775BA52}" type="pres">
      <dgm:prSet presAssocID="{5B86EABC-353E-45CA-B44F-9FB2C9AA94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3F86BE-6225-4320-AECC-BE8EF5FF52A6}" type="pres">
      <dgm:prSet presAssocID="{5B86EABC-353E-45CA-B44F-9FB2C9AA94DF}" presName="radial" presStyleCnt="0">
        <dgm:presLayoutVars>
          <dgm:animLvl val="ctr"/>
        </dgm:presLayoutVars>
      </dgm:prSet>
      <dgm:spPr/>
    </dgm:pt>
    <dgm:pt modelId="{3E2F6EC1-71EE-4F59-ACC3-7D2C6A1A9036}" type="pres">
      <dgm:prSet presAssocID="{63453AB9-139C-4BBE-88A8-2343F4297199}" presName="centerShape" presStyleLbl="vennNode1" presStyleIdx="0" presStyleCnt="9"/>
      <dgm:spPr/>
      <dgm:t>
        <a:bodyPr/>
        <a:lstStyle/>
        <a:p>
          <a:endParaRPr lang="id-ID"/>
        </a:p>
      </dgm:t>
    </dgm:pt>
    <dgm:pt modelId="{2DAE64B7-276B-46AB-BA76-473A2E5BBB60}" type="pres">
      <dgm:prSet presAssocID="{24041E47-A452-42A2-8EED-126FBBE82FCF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60CB1A-76AD-4C93-AB28-DD6AB4E03AA7}" type="pres">
      <dgm:prSet presAssocID="{2EFFB600-F7A1-4AFB-AB0D-F801D195FCB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52D133-3FD8-43EF-A2D0-FD8FF9D2090E}" type="pres">
      <dgm:prSet presAssocID="{E878D88F-6B9E-40EB-A1F5-95BFBF45D55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6B060-1489-4A59-8875-356E20F42350}" type="pres">
      <dgm:prSet presAssocID="{C834664B-067C-4206-BD31-9EDAFC00AE5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6C5FBB-529D-4739-9C75-AB7EFCD5C429}" type="pres">
      <dgm:prSet presAssocID="{3B05C951-C622-40DC-B274-C44D6652C0AC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728145-179C-4F29-A87A-F554DB5D309B}" type="pres">
      <dgm:prSet presAssocID="{641E427C-B21A-47EB-BDEC-FB33B2DD4CE4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5DA464-4594-4F90-B94F-A0E4242227C9}" type="pres">
      <dgm:prSet presAssocID="{2A4E28CF-7DC6-4922-A18C-6DB79C4B1D2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4FCADE-54C9-412C-B6A0-C52398B219E3}" type="pres">
      <dgm:prSet presAssocID="{075FC613-4189-45DB-AFD9-2092E0CA92D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2E66896-C6B9-4ECB-9619-CC360C0A2B3F}" type="presOf" srcId="{5B86EABC-353E-45CA-B44F-9FB2C9AA94DF}" destId="{9ACCD4C0-D0DF-4C95-895D-EAD51775BA52}" srcOrd="0" destOrd="0" presId="urn:microsoft.com/office/officeart/2005/8/layout/radial3"/>
    <dgm:cxn modelId="{D2EE3694-0FDB-4AA4-890D-6A73A80FA6DA}" type="presOf" srcId="{641E427C-B21A-47EB-BDEC-FB33B2DD4CE4}" destId="{1A728145-179C-4F29-A87A-F554DB5D309B}" srcOrd="0" destOrd="0" presId="urn:microsoft.com/office/officeart/2005/8/layout/radial3"/>
    <dgm:cxn modelId="{79323C76-95F0-4C3A-B8AA-EAD486697A90}" type="presOf" srcId="{075FC613-4189-45DB-AFD9-2092E0CA92D2}" destId="{9E4FCADE-54C9-412C-B6A0-C52398B219E3}" srcOrd="0" destOrd="0" presId="urn:microsoft.com/office/officeart/2005/8/layout/radial3"/>
    <dgm:cxn modelId="{045629A2-DA3F-4DC2-8C40-E35290A7BE06}" type="presOf" srcId="{3B05C951-C622-40DC-B274-C44D6652C0AC}" destId="{7F6C5FBB-529D-4739-9C75-AB7EFCD5C429}" srcOrd="0" destOrd="0" presId="urn:microsoft.com/office/officeart/2005/8/layout/radial3"/>
    <dgm:cxn modelId="{7E19D258-38E7-42E2-B7B7-93927E867BE9}" type="presOf" srcId="{24041E47-A452-42A2-8EED-126FBBE82FCF}" destId="{2DAE64B7-276B-46AB-BA76-473A2E5BBB60}" srcOrd="0" destOrd="0" presId="urn:microsoft.com/office/officeart/2005/8/layout/radial3"/>
    <dgm:cxn modelId="{77E82B23-1FBE-4E5C-80DD-4544F610EE36}" type="presOf" srcId="{C834664B-067C-4206-BD31-9EDAFC00AE54}" destId="{4CB6B060-1489-4A59-8875-356E20F42350}" srcOrd="0" destOrd="0" presId="urn:microsoft.com/office/officeart/2005/8/layout/radial3"/>
    <dgm:cxn modelId="{733FB185-330D-4CE0-981F-2D4EFE525997}" srcId="{63453AB9-139C-4BBE-88A8-2343F4297199}" destId="{2A4E28CF-7DC6-4922-A18C-6DB79C4B1D24}" srcOrd="6" destOrd="0" parTransId="{2E0BFF11-ABF5-47BB-B822-30E3A5B80ED8}" sibTransId="{DDB9A85C-F221-4B36-94CB-69251D9BD0D6}"/>
    <dgm:cxn modelId="{F3B35148-15DA-46CD-9D9F-1107016E9F6A}" srcId="{63453AB9-139C-4BBE-88A8-2343F4297199}" destId="{2EFFB600-F7A1-4AFB-AB0D-F801D195FCBA}" srcOrd="1" destOrd="0" parTransId="{D2CDBADC-7666-4056-8D12-F28BDDBE2FE0}" sibTransId="{871511BD-763F-4D8C-94DD-8016677F067D}"/>
    <dgm:cxn modelId="{2B43D687-DA73-4100-A7AB-BF6C14DFA7A2}" srcId="{63453AB9-139C-4BBE-88A8-2343F4297199}" destId="{075FC613-4189-45DB-AFD9-2092E0CA92D2}" srcOrd="7" destOrd="0" parTransId="{E3513304-489F-4E82-A5AA-1120AF005681}" sibTransId="{7E9EA00F-D80E-437B-944C-B0DF3FF08DBA}"/>
    <dgm:cxn modelId="{B8E5C5C3-1283-43FB-A40E-5484198F7490}" type="presOf" srcId="{63453AB9-139C-4BBE-88A8-2343F4297199}" destId="{3E2F6EC1-71EE-4F59-ACC3-7D2C6A1A9036}" srcOrd="0" destOrd="0" presId="urn:microsoft.com/office/officeart/2005/8/layout/radial3"/>
    <dgm:cxn modelId="{D1AC2936-8B61-44C5-BBB0-F26DB73BCBF4}" srcId="{63453AB9-139C-4BBE-88A8-2343F4297199}" destId="{641E427C-B21A-47EB-BDEC-FB33B2DD4CE4}" srcOrd="5" destOrd="0" parTransId="{5C5F8381-1250-4E8D-9181-45B49490A669}" sibTransId="{A4590C94-4A7E-4475-89FB-8537B3A3A40F}"/>
    <dgm:cxn modelId="{CCBF6C1D-70EA-489C-BC93-531EDF9094D9}" type="presOf" srcId="{2EFFB600-F7A1-4AFB-AB0D-F801D195FCBA}" destId="{A960CB1A-76AD-4C93-AB28-DD6AB4E03AA7}" srcOrd="0" destOrd="0" presId="urn:microsoft.com/office/officeart/2005/8/layout/radial3"/>
    <dgm:cxn modelId="{1CD70B89-D814-43D4-9645-01D2A85C4340}" type="presOf" srcId="{E878D88F-6B9E-40EB-A1F5-95BFBF45D55F}" destId="{8D52D133-3FD8-43EF-A2D0-FD8FF9D2090E}" srcOrd="0" destOrd="0" presId="urn:microsoft.com/office/officeart/2005/8/layout/radial3"/>
    <dgm:cxn modelId="{A51BE2E2-6987-4371-8CCA-0708208C0DD0}" srcId="{63453AB9-139C-4BBE-88A8-2343F4297199}" destId="{C834664B-067C-4206-BD31-9EDAFC00AE54}" srcOrd="3" destOrd="0" parTransId="{A1CEC032-D1ED-4BCD-AD49-D0AAAFEB57A8}" sibTransId="{995190CC-7497-4A41-BDA3-86C8CC4A322A}"/>
    <dgm:cxn modelId="{9363E718-3ED7-49D4-8FA3-7B7B604DCFE9}" type="presOf" srcId="{2A4E28CF-7DC6-4922-A18C-6DB79C4B1D24}" destId="{AE5DA464-4594-4F90-B94F-A0E4242227C9}" srcOrd="0" destOrd="0" presId="urn:microsoft.com/office/officeart/2005/8/layout/radial3"/>
    <dgm:cxn modelId="{6C0E69C2-2654-41C7-B8D6-53F7318F08C7}" srcId="{5B86EABC-353E-45CA-B44F-9FB2C9AA94DF}" destId="{63453AB9-139C-4BBE-88A8-2343F4297199}" srcOrd="0" destOrd="0" parTransId="{C65B0299-8D5E-4078-9BC5-182FAC040326}" sibTransId="{9E566710-A6B1-457B-9C0C-A47766139770}"/>
    <dgm:cxn modelId="{A8EF4F9A-5722-476F-B08D-476E921325A8}" srcId="{63453AB9-139C-4BBE-88A8-2343F4297199}" destId="{3B05C951-C622-40DC-B274-C44D6652C0AC}" srcOrd="4" destOrd="0" parTransId="{5B5B1876-983E-4C9F-BD92-E60FE253DC8C}" sibTransId="{6A4EB0BA-F31B-41A3-A88A-B0594B683CC4}"/>
    <dgm:cxn modelId="{1A225BCF-0298-456C-9BD4-CA33FCCA02F4}" srcId="{63453AB9-139C-4BBE-88A8-2343F4297199}" destId="{24041E47-A452-42A2-8EED-126FBBE82FCF}" srcOrd="0" destOrd="0" parTransId="{F53D7613-2B16-4D50-BF9C-ABDBF2667E3B}" sibTransId="{BF376A5B-EA68-4F96-87D8-76B55DF73330}"/>
    <dgm:cxn modelId="{894D8E7C-22B4-4EF0-B068-E96BAB1CACBA}" srcId="{63453AB9-139C-4BBE-88A8-2343F4297199}" destId="{E878D88F-6B9E-40EB-A1F5-95BFBF45D55F}" srcOrd="2" destOrd="0" parTransId="{E42038DC-A940-4257-AC0E-094E44173932}" sibTransId="{73691F3C-57B8-4D9F-B79D-49E1F26AE5D1}"/>
    <dgm:cxn modelId="{06DD6A69-F38F-4B47-A019-6D13241F703F}" type="presParOf" srcId="{9ACCD4C0-D0DF-4C95-895D-EAD51775BA52}" destId="{EB3F86BE-6225-4320-AECC-BE8EF5FF52A6}" srcOrd="0" destOrd="0" presId="urn:microsoft.com/office/officeart/2005/8/layout/radial3"/>
    <dgm:cxn modelId="{27BD8F8C-FD89-4CD0-9744-26B7F5D6B888}" type="presParOf" srcId="{EB3F86BE-6225-4320-AECC-BE8EF5FF52A6}" destId="{3E2F6EC1-71EE-4F59-ACC3-7D2C6A1A9036}" srcOrd="0" destOrd="0" presId="urn:microsoft.com/office/officeart/2005/8/layout/radial3"/>
    <dgm:cxn modelId="{E2D90D95-9656-4372-B9DE-848CF0E3EE62}" type="presParOf" srcId="{EB3F86BE-6225-4320-AECC-BE8EF5FF52A6}" destId="{2DAE64B7-276B-46AB-BA76-473A2E5BBB60}" srcOrd="1" destOrd="0" presId="urn:microsoft.com/office/officeart/2005/8/layout/radial3"/>
    <dgm:cxn modelId="{86F0C50C-97F2-4E30-873E-258FAC26882D}" type="presParOf" srcId="{EB3F86BE-6225-4320-AECC-BE8EF5FF52A6}" destId="{A960CB1A-76AD-4C93-AB28-DD6AB4E03AA7}" srcOrd="2" destOrd="0" presId="urn:microsoft.com/office/officeart/2005/8/layout/radial3"/>
    <dgm:cxn modelId="{079B89F9-4D8A-465D-90AA-E76EC564E3BF}" type="presParOf" srcId="{EB3F86BE-6225-4320-AECC-BE8EF5FF52A6}" destId="{8D52D133-3FD8-43EF-A2D0-FD8FF9D2090E}" srcOrd="3" destOrd="0" presId="urn:microsoft.com/office/officeart/2005/8/layout/radial3"/>
    <dgm:cxn modelId="{CB84B187-7CAF-4127-8B84-7878BDE12A72}" type="presParOf" srcId="{EB3F86BE-6225-4320-AECC-BE8EF5FF52A6}" destId="{4CB6B060-1489-4A59-8875-356E20F42350}" srcOrd="4" destOrd="0" presId="urn:microsoft.com/office/officeart/2005/8/layout/radial3"/>
    <dgm:cxn modelId="{3DD4A881-C714-499B-AE24-7C8CFE628A68}" type="presParOf" srcId="{EB3F86BE-6225-4320-AECC-BE8EF5FF52A6}" destId="{7F6C5FBB-529D-4739-9C75-AB7EFCD5C429}" srcOrd="5" destOrd="0" presId="urn:microsoft.com/office/officeart/2005/8/layout/radial3"/>
    <dgm:cxn modelId="{7C469870-5C1D-4346-8AD1-47DB3EAFCBE7}" type="presParOf" srcId="{EB3F86BE-6225-4320-AECC-BE8EF5FF52A6}" destId="{1A728145-179C-4F29-A87A-F554DB5D309B}" srcOrd="6" destOrd="0" presId="urn:microsoft.com/office/officeart/2005/8/layout/radial3"/>
    <dgm:cxn modelId="{EAB7B1F8-EC9C-4FD4-B06D-2E4917DE95EC}" type="presParOf" srcId="{EB3F86BE-6225-4320-AECC-BE8EF5FF52A6}" destId="{AE5DA464-4594-4F90-B94F-A0E4242227C9}" srcOrd="7" destOrd="0" presId="urn:microsoft.com/office/officeart/2005/8/layout/radial3"/>
    <dgm:cxn modelId="{84D40A65-9754-4D0F-81AA-CB231572CDF8}" type="presParOf" srcId="{EB3F86BE-6225-4320-AECC-BE8EF5FF52A6}" destId="{9E4FCADE-54C9-412C-B6A0-C52398B219E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F6EC1-71EE-4F59-ACC3-7D2C6A1A9036}">
      <dsp:nvSpPr>
        <dsp:cNvPr id="0" name=""/>
        <dsp:cNvSpPr/>
      </dsp:nvSpPr>
      <dsp:spPr>
        <a:xfrm>
          <a:off x="4177676" y="1528592"/>
          <a:ext cx="3808072" cy="38080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 smtClean="0"/>
            <a:t>Kompetensi Ahli Kesmas (IAKMI) </a:t>
          </a:r>
          <a:r>
            <a:rPr lang="id-ID" sz="4200" kern="1200" dirty="0" smtClean="0">
              <a:solidFill>
                <a:srgbClr val="FF0000"/>
              </a:solidFill>
            </a:rPr>
            <a:t>AKK</a:t>
          </a:r>
        </a:p>
      </dsp:txBody>
      <dsp:txXfrm>
        <a:off x="4735355" y="2086271"/>
        <a:ext cx="2692714" cy="2692714"/>
      </dsp:txXfrm>
    </dsp:sp>
    <dsp:sp modelId="{2DAE64B7-276B-46AB-BA76-473A2E5BBB60}">
      <dsp:nvSpPr>
        <dsp:cNvPr id="0" name=""/>
        <dsp:cNvSpPr/>
      </dsp:nvSpPr>
      <dsp:spPr>
        <a:xfrm>
          <a:off x="5129694" y="679"/>
          <a:ext cx="1904036" cy="1904036"/>
        </a:xfrm>
        <a:prstGeom prst="ellipse">
          <a:avLst/>
        </a:prstGeom>
        <a:solidFill>
          <a:schemeClr val="accent4">
            <a:alpha val="50000"/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Mengkaji &amp; menganalisis situasi</a:t>
          </a:r>
          <a:endParaRPr lang="id-ID" sz="2000" b="1" kern="1200" dirty="0"/>
        </a:p>
      </dsp:txBody>
      <dsp:txXfrm>
        <a:off x="5408534" y="279519"/>
        <a:ext cx="1346356" cy="1346356"/>
      </dsp:txXfrm>
    </dsp:sp>
    <dsp:sp modelId="{A960CB1A-76AD-4C93-AB28-DD6AB4E03AA7}">
      <dsp:nvSpPr>
        <dsp:cNvPr id="0" name=""/>
        <dsp:cNvSpPr/>
      </dsp:nvSpPr>
      <dsp:spPr>
        <a:xfrm>
          <a:off x="6883270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Mengembangkan perencanaan program &amp; kebijakan</a:t>
          </a:r>
          <a:endParaRPr lang="id-ID" sz="1600" b="1" kern="1200" dirty="0"/>
        </a:p>
      </dsp:txBody>
      <dsp:txXfrm>
        <a:off x="7162110" y="1005874"/>
        <a:ext cx="1346356" cy="1346356"/>
      </dsp:txXfrm>
    </dsp:sp>
    <dsp:sp modelId="{8D52D133-3FD8-43EF-A2D0-FD8FF9D2090E}">
      <dsp:nvSpPr>
        <dsp:cNvPr id="0" name=""/>
        <dsp:cNvSpPr/>
      </dsp:nvSpPr>
      <dsp:spPr>
        <a:xfrm>
          <a:off x="7609625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Berkomunikasi secara efektif</a:t>
          </a:r>
          <a:endParaRPr lang="id-ID" sz="1800" b="1" kern="1200" dirty="0"/>
        </a:p>
      </dsp:txBody>
      <dsp:txXfrm>
        <a:off x="7888465" y="2759450"/>
        <a:ext cx="1346356" cy="1346356"/>
      </dsp:txXfrm>
    </dsp:sp>
    <dsp:sp modelId="{4CB6B060-1489-4A59-8875-356E20F42350}">
      <dsp:nvSpPr>
        <dsp:cNvPr id="0" name=""/>
        <dsp:cNvSpPr/>
      </dsp:nvSpPr>
      <dsp:spPr>
        <a:xfrm>
          <a:off x="6883270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Memahami budaya setempat</a:t>
          </a:r>
          <a:endParaRPr lang="id-ID" sz="2000" b="1" kern="1200" dirty="0"/>
        </a:p>
      </dsp:txBody>
      <dsp:txXfrm>
        <a:off x="7162110" y="4513026"/>
        <a:ext cx="1346356" cy="1346356"/>
      </dsp:txXfrm>
    </dsp:sp>
    <dsp:sp modelId="{7F6C5FBB-529D-4739-9C75-AB7EFCD5C429}">
      <dsp:nvSpPr>
        <dsp:cNvPr id="0" name=""/>
        <dsp:cNvSpPr/>
      </dsp:nvSpPr>
      <dsp:spPr>
        <a:xfrm>
          <a:off x="5129694" y="4960541"/>
          <a:ext cx="1904036" cy="1904036"/>
        </a:xfrm>
        <a:prstGeom prst="ellipse">
          <a:avLst/>
        </a:prstGeom>
        <a:solidFill>
          <a:schemeClr val="accent4">
            <a:alpha val="50000"/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Memberdayakan masyarakat</a:t>
          </a:r>
          <a:endParaRPr lang="id-ID" sz="1800" b="1" kern="1200" dirty="0"/>
        </a:p>
      </dsp:txBody>
      <dsp:txXfrm>
        <a:off x="5408534" y="5239381"/>
        <a:ext cx="1346356" cy="1346356"/>
      </dsp:txXfrm>
    </dsp:sp>
    <dsp:sp modelId="{1A728145-179C-4F29-A87A-F554DB5D309B}">
      <dsp:nvSpPr>
        <dsp:cNvPr id="0" name=""/>
        <dsp:cNvSpPr/>
      </dsp:nvSpPr>
      <dsp:spPr>
        <a:xfrm>
          <a:off x="3376118" y="4234186"/>
          <a:ext cx="1904036" cy="1904036"/>
        </a:xfrm>
        <a:prstGeom prst="ellipse">
          <a:avLst/>
        </a:prstGeom>
        <a:solidFill>
          <a:schemeClr val="accent4">
            <a:alpha val="50000"/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Menguasai dasar2 Ilmu Kesmas</a:t>
          </a:r>
          <a:endParaRPr lang="id-ID" sz="2000" b="1" kern="1200" dirty="0"/>
        </a:p>
      </dsp:txBody>
      <dsp:txXfrm>
        <a:off x="3654958" y="4513026"/>
        <a:ext cx="1346356" cy="1346356"/>
      </dsp:txXfrm>
    </dsp:sp>
    <dsp:sp modelId="{AE5DA464-4594-4F90-B94F-A0E4242227C9}">
      <dsp:nvSpPr>
        <dsp:cNvPr id="0" name=""/>
        <dsp:cNvSpPr/>
      </dsp:nvSpPr>
      <dsp:spPr>
        <a:xfrm>
          <a:off x="2649763" y="2480610"/>
          <a:ext cx="1904036" cy="1904036"/>
        </a:xfrm>
        <a:prstGeom prst="ellipse">
          <a:avLst/>
        </a:prstGeom>
        <a:solidFill>
          <a:schemeClr val="accent4">
            <a:alpha val="50000"/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Merencanakan keuangan &amp; manajerial</a:t>
          </a:r>
          <a:endParaRPr lang="id-ID" sz="2000" b="1" kern="1200" dirty="0"/>
        </a:p>
      </dsp:txBody>
      <dsp:txXfrm>
        <a:off x="2928603" y="2759450"/>
        <a:ext cx="1346356" cy="1346356"/>
      </dsp:txXfrm>
    </dsp:sp>
    <dsp:sp modelId="{9E4FCADE-54C9-412C-B6A0-C52398B219E3}">
      <dsp:nvSpPr>
        <dsp:cNvPr id="0" name=""/>
        <dsp:cNvSpPr/>
      </dsp:nvSpPr>
      <dsp:spPr>
        <a:xfrm>
          <a:off x="3376118" y="727034"/>
          <a:ext cx="1904036" cy="190403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Memimpin &amp; berfikir sistem</a:t>
          </a:r>
          <a:endParaRPr lang="id-ID" sz="2000" b="1" kern="1200" dirty="0"/>
        </a:p>
      </dsp:txBody>
      <dsp:txXfrm>
        <a:off x="3654958" y="1005874"/>
        <a:ext cx="1346356" cy="1346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07/03/2018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56E0F8-0BB0-4EAC-8976-F8053E5374BD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79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401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9818D5-ECB4-4978-8A54-7ADA100DCA56}" type="slidenum">
              <a:rPr lang="id-ID" smtClean="0"/>
              <a:pPr>
                <a:spcBef>
                  <a:spcPct val="0"/>
                </a:spcBef>
              </a:pPr>
              <a:t>19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8961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C0D9BD-86F8-43BD-8929-53FDD5A15C2F}" type="slidenum">
              <a:rPr lang="id-ID" smtClean="0"/>
              <a:pPr>
                <a:spcBef>
                  <a:spcPct val="0"/>
                </a:spcBef>
              </a:pPr>
              <a:t>21</a:t>
            </a:fld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25767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6EAF0F-5A44-4937-81C8-5C67E65B1005}" type="slidenum">
              <a:rPr lang="id-ID"/>
              <a:pPr>
                <a:spcBef>
                  <a:spcPct val="0"/>
                </a:spcBef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934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Ade%20Heryana_Pembelajaran%20Kepstrat/Ade%20Heryana_RPS_Kepemimpinan%20Berfikir%20Sistem.pdf" TargetMode="External"/><Relationship Id="rId4" Type="http://schemas.openxmlformats.org/officeDocument/2006/relationships/hyperlink" Target="Ade%20Heryana_RPS_Penulisan%20Ilmiah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ade.heryana24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de.heryana24@gmail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6002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876800" y="3437731"/>
            <a:ext cx="56388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MPK BERBASIS MASYARAKAT (MPKBM)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- 1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Ade Heryana, SST, MKM</a:t>
            </a:r>
            <a:endParaRPr lang="en-US" sz="18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2022382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RENCANA PEMBELAJARAN SEMESTER</a:t>
            </a:r>
            <a:endParaRPr lang="id-ID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5" action="ppaction://hlinkfile"/>
            </a:endParaRPr>
          </a:p>
        </p:txBody>
      </p:sp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" y="1813718"/>
            <a:ext cx="11811000" cy="4602163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Nama mata kuliah = MPK Berbasis Masyarakat (MPK-BM)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Bobot mata kuliah = 2 SKS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Jumlah pertemuan = 14 (7 Maret – 20 Juni 2018)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Tatap Muka = 14 kali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UTS +/- 25 April 2018 dan UAS +/- 27 Juni 2018</a:t>
            </a:r>
          </a:p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Metode Student-centered Learning = </a:t>
            </a:r>
            <a:r>
              <a:rPr lang="id-ID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instruction, cooperative learning, dan small group discussion</a:t>
            </a:r>
          </a:p>
          <a:p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69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BOBOT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/>
          <a:lstStyle/>
          <a:p>
            <a:r>
              <a:rPr lang="id-ID" dirty="0" smtClean="0"/>
              <a:t>ABSENSI = 10% (Tapping absensi)</a:t>
            </a:r>
          </a:p>
          <a:p>
            <a:r>
              <a:rPr lang="id-ID" dirty="0" smtClean="0"/>
              <a:t>TUGAS-1 = 10% (Kerajinan dan keaktifan di kelas)</a:t>
            </a:r>
          </a:p>
          <a:p>
            <a:r>
              <a:rPr lang="id-ID" dirty="0" smtClean="0"/>
              <a:t>TUGAS-2 = 30% (Tugas menulis)</a:t>
            </a:r>
          </a:p>
          <a:p>
            <a:r>
              <a:rPr lang="id-ID" dirty="0" smtClean="0"/>
              <a:t>UTS = 25% (Tidak ada perbaikan nilai/remedi)</a:t>
            </a:r>
          </a:p>
          <a:p>
            <a:r>
              <a:rPr lang="id-ID" dirty="0" smtClean="0"/>
              <a:t>UAS = 25% (Tidak ada perbaikan nilai/remedi)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278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ABSENSI (Bobot 10%)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TIDAK ADA TITIP ABSEN</a:t>
            </a:r>
          </a:p>
          <a:p>
            <a:r>
              <a:rPr lang="id-ID" dirty="0" smtClean="0"/>
              <a:t>Absensi dilakukan dengan memanggil mahasiswa</a:t>
            </a:r>
          </a:p>
          <a:p>
            <a:r>
              <a:rPr lang="id-ID" dirty="0" smtClean="0"/>
              <a:t>Hadir = point 1; Sakit = 0,7; Ijin = 0,4</a:t>
            </a:r>
          </a:p>
          <a:p>
            <a:r>
              <a:rPr lang="id-ID" dirty="0" smtClean="0"/>
              <a:t>Sakit dan Ijin = kirim WA ke dosen</a:t>
            </a:r>
          </a:p>
          <a:p>
            <a:r>
              <a:rPr lang="id-ID" dirty="0" smtClean="0"/>
              <a:t>Mahasiswa yang hadir (tidak titip absen) akan mendapat apresiasi tambahan dari dosen dalam bentuk Tugas-1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208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TUGAS-1 (Bobot = 10%)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Tugas-1 adalah bentuk keaktifan mahasiswa di kelas, antara lain berbentuk:</a:t>
            </a:r>
          </a:p>
          <a:p>
            <a:pPr lvl="1"/>
            <a:r>
              <a:rPr lang="id-ID" dirty="0" smtClean="0"/>
              <a:t>Kehadiran di kelas (dosen akan mengabsen kembali untuk memastikan mahasiswa ada di kelas)</a:t>
            </a:r>
          </a:p>
          <a:p>
            <a:pPr lvl="1"/>
            <a:r>
              <a:rPr lang="id-ID" dirty="0" smtClean="0"/>
              <a:t>Keaktifan bertanya saat di kelas (setiap bertanya mendapat 1 point)</a:t>
            </a:r>
          </a:p>
          <a:p>
            <a:pPr lvl="1"/>
            <a:r>
              <a:rPr lang="id-ID" dirty="0" smtClean="0"/>
              <a:t>Keaktifan menjawab/menanggapi di kelas (mendapat point 1)</a:t>
            </a:r>
          </a:p>
          <a:p>
            <a:r>
              <a:rPr lang="id-ID" dirty="0" smtClean="0"/>
              <a:t>Mahasiswa yang rajin HADIR di kelas dan aktif, memiliki kemungkinan mendapat nilai lebih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79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id-ID" dirty="0" smtClean="0"/>
              <a:t>TUGAS-2 (Bobot 30%)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49" y="1066800"/>
            <a:ext cx="7010400" cy="4525963"/>
          </a:xfrm>
        </p:spPr>
        <p:txBody>
          <a:bodyPr/>
          <a:lstStyle/>
          <a:p>
            <a:r>
              <a:rPr lang="id-ID" dirty="0" smtClean="0"/>
              <a:t>Tugas-2 adalah bentuk penugasan oleh dosen selesai mahasiswa mengikuti sesi tatap muka atau praktikum</a:t>
            </a:r>
          </a:p>
          <a:p>
            <a:r>
              <a:rPr lang="id-ID" dirty="0" smtClean="0"/>
              <a:t>Tugas dikumpulkan melalui Email (tidak dalam bentuk hard) ke alamat email </a:t>
            </a:r>
            <a:r>
              <a:rPr lang="id-ID" dirty="0" smtClean="0">
                <a:hlinkClick r:id="rId2"/>
              </a:rPr>
              <a:t>ade.heryana24@gmail.com</a:t>
            </a:r>
            <a:endParaRPr lang="id-ID" dirty="0" smtClean="0"/>
          </a:p>
          <a:p>
            <a:r>
              <a:rPr lang="id-ID" dirty="0" smtClean="0"/>
              <a:t>Tidak boleh PLAGIAT atau </a:t>
            </a:r>
            <a:r>
              <a:rPr lang="id-ID" i="1" dirty="0" smtClean="0"/>
              <a:t>Copy Paste</a:t>
            </a:r>
            <a:r>
              <a:rPr lang="id-ID" dirty="0" smtClean="0"/>
              <a:t>. Tugas yang diketahui PLAGIAT akan mendapat nilai 30 baik (tanpa melihat siapa yang mencontek dan dicontek)</a:t>
            </a:r>
            <a:endParaRPr lang="id-ID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" b="22554"/>
          <a:stretch/>
        </p:blipFill>
        <p:spPr bwMode="auto">
          <a:xfrm>
            <a:off x="7620000" y="3428999"/>
            <a:ext cx="4525963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7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47"/>
            <a:ext cx="10972800" cy="748553"/>
          </a:xfrm>
        </p:spPr>
        <p:txBody>
          <a:bodyPr/>
          <a:lstStyle/>
          <a:p>
            <a:r>
              <a:rPr lang="id-ID" dirty="0" smtClean="0"/>
              <a:t>Bentuk Tugas-2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525963"/>
          </a:xfrm>
        </p:spPr>
        <p:txBody>
          <a:bodyPr/>
          <a:lstStyle/>
          <a:p>
            <a:r>
              <a:rPr lang="id-ID" dirty="0" smtClean="0"/>
              <a:t>Tugas-2 adalah tugas KELOMPOK terdiri dari 6 mahasiwa, melakukan observasi dan wawancara dengan salah satu pelayanan kesehatan berbasis masyarakat</a:t>
            </a:r>
          </a:p>
          <a:p>
            <a:r>
              <a:rPr lang="id-ID" dirty="0" smtClean="0"/>
              <a:t>Pedoman observasi dan wawancara akan diberikan oleh dosen</a:t>
            </a:r>
          </a:p>
          <a:p>
            <a:r>
              <a:rPr lang="id-ID" dirty="0" smtClean="0"/>
              <a:t>Jenis pelayanan kesehatan BM akan ditentukan dosen</a:t>
            </a:r>
          </a:p>
          <a:p>
            <a:r>
              <a:rPr lang="id-ID" dirty="0" smtClean="0"/>
              <a:t>Laporan tugas dalam bentuk paper maksimal 20 halaman (font times news roman 12, kertas A4, 1.5 spasi) dalam bentuk SOFTCOPY di-email ke </a:t>
            </a:r>
            <a:r>
              <a:rPr lang="id-ID" dirty="0" smtClean="0">
                <a:hlinkClick r:id="rId2"/>
              </a:rPr>
              <a:t>ade.heryana24@gmail.com</a:t>
            </a:r>
            <a:endParaRPr lang="id-ID" dirty="0" smtClean="0"/>
          </a:p>
          <a:p>
            <a:r>
              <a:rPr lang="id-ID" dirty="0" smtClean="0"/>
              <a:t>Deadline laporan paling lambat pada pertemuan-12 (6 Juni 2018, jam 16.00)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6730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UTS (Bobot 25%)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Dilakukan pada sekitar 23 April 2018</a:t>
            </a:r>
          </a:p>
          <a:p>
            <a:r>
              <a:rPr lang="id-ID" dirty="0" smtClean="0"/>
              <a:t>Soal berbentuk Pilihan Ganda (40 soal)</a:t>
            </a:r>
          </a:p>
          <a:p>
            <a:r>
              <a:rPr lang="id-ID" dirty="0" smtClean="0"/>
              <a:t>Mahasiswa yang ketahuan menyontek </a:t>
            </a:r>
            <a:r>
              <a:rPr lang="id-ID" dirty="0" smtClean="0">
                <a:sym typeface="Wingdings" panose="05000000000000000000" pitchFamily="2" charset="2"/>
              </a:rPr>
              <a:t> nilai E</a:t>
            </a:r>
          </a:p>
          <a:p>
            <a:r>
              <a:rPr lang="id-ID" dirty="0" smtClean="0"/>
              <a:t>Tidak ada perbaikan nilai/remedial</a:t>
            </a:r>
          </a:p>
          <a:p>
            <a:r>
              <a:rPr lang="id-ID" dirty="0" smtClean="0"/>
              <a:t>Materi: sesi-1 s/d sesi-7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894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UAS (Bobot 25%)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Dilakukan pada sekitar 25 Juni 2018</a:t>
            </a:r>
          </a:p>
          <a:p>
            <a:r>
              <a:rPr lang="id-ID" dirty="0" smtClean="0"/>
              <a:t>Soal berbentuk Pilihan Ganda (40 soal)</a:t>
            </a:r>
          </a:p>
          <a:p>
            <a:r>
              <a:rPr lang="id-ID" dirty="0" smtClean="0"/>
              <a:t>Mahasiswa yang ketahuan menyontek </a:t>
            </a:r>
            <a:r>
              <a:rPr lang="id-ID" dirty="0" smtClean="0">
                <a:sym typeface="Wingdings" panose="05000000000000000000" pitchFamily="2" charset="2"/>
              </a:rPr>
              <a:t> nilai E</a:t>
            </a:r>
          </a:p>
          <a:p>
            <a:r>
              <a:rPr lang="id-ID" dirty="0" smtClean="0"/>
              <a:t>Tidak ada perbaikan nilai/remedial</a:t>
            </a:r>
          </a:p>
          <a:p>
            <a:r>
              <a:rPr lang="id-ID" dirty="0" smtClean="0"/>
              <a:t>Materi dari sesi-8 s/d sesi-14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211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UTS/UAS SUSULAN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Jika sakit dirawat (dibuktikan dengan surat keterangan perawatan dari RS/dokter)</a:t>
            </a:r>
          </a:p>
          <a:p>
            <a:r>
              <a:rPr lang="id-ID" dirty="0" smtClean="0"/>
              <a:t>Jika mendapat penugasan (dibuktikan dengan surat tugas dari instansi/lembaga yang memberikan tugas)</a:t>
            </a:r>
          </a:p>
          <a:p>
            <a:r>
              <a:rPr lang="id-ID" dirty="0" smtClean="0"/>
              <a:t>Jika ada saudara 1 batih/darah meninggal dunia (Ayah, Ibu, Kakak, Adik)</a:t>
            </a:r>
          </a:p>
          <a:p>
            <a:r>
              <a:rPr lang="id-ID" dirty="0" smtClean="0"/>
              <a:t>Jika mengalami bencana alam</a:t>
            </a:r>
          </a:p>
          <a:p>
            <a:r>
              <a:rPr lang="id-ID" dirty="0" smtClean="0"/>
              <a:t>Nilai yang diakui adalah 80% dari hasil ujian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62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smtClean="0">
                <a:latin typeface="Arial" panose="020B0604020202020204" pitchFamily="34" charset="0"/>
                <a:cs typeface="Arial" panose="020B0604020202020204" pitchFamily="34" charset="0"/>
              </a:rPr>
              <a:t>SELAMA PENGAJARAN</a:t>
            </a: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11430000" cy="4602163"/>
          </a:xfrm>
        </p:spPr>
        <p:txBody>
          <a:bodyPr/>
          <a:lstStyle/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Menggunakan metode Student-Centered Learning (SCL):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Diharapkan mahasiswa aktif (Bertanya, Berdiskusi, Menanggapi, dsb)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Dosen hanya memberikan materi secara garis besar, mahasiswa wajib memperdalam materi di luar perkuliahan (membaca literatur, mengerjakan tugas, dan sebagainya)</a:t>
            </a:r>
          </a:p>
          <a:p>
            <a:pPr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MENGGANGGU proses pembelajaran: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mengobrol atau membuat kegiatan yang mengganggu dosen/mahasiswa lain dalam pembelajaran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Tidak melakukan aktivitas makan selama pembelajaran</a:t>
            </a:r>
          </a:p>
          <a:p>
            <a:pPr marL="400050">
              <a:defRPr/>
            </a:pPr>
            <a:r>
              <a:rPr lang="id-ID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Bagi mahasiswa yang ingin melakukan kegiatan di luar pembelajaran, dosen akan memberikan ijin, seperti: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Membicarakan sesuatu dengan teman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Mengantuk (ingin tidur)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Makan (</a:t>
            </a:r>
            <a:r>
              <a:rPr lang="id-ID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ngemil</a:t>
            </a: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Membuat tugas mata kuliah lain</a:t>
            </a:r>
          </a:p>
          <a:p>
            <a:pPr marL="857250" lvl="1" indent="-342900">
              <a:buFont typeface="+mj-lt"/>
              <a:buAutoNum type="arabicPeriod"/>
              <a:defRPr/>
            </a:pPr>
            <a:r>
              <a:rPr lang="id-ID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Menelepon dan sebagainya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04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Kenapa belajar 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MPK BERBASIS MASYARAKAT ?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We need Class Leader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 Kelas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602163"/>
          </a:xfrm>
        </p:spPr>
        <p:txBody>
          <a:bodyPr/>
          <a:lstStyle/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Membantu kelancaran proses kuliah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 komunikasi antara mahasiswa dan dosen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Aktif dalam menyampaikan informasi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Memiliki media komunikasi (minimal WA dan email)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Rajin masuk kuliah</a:t>
            </a:r>
          </a:p>
        </p:txBody>
      </p:sp>
    </p:spTree>
    <p:extLst>
      <p:ext uri="{BB962C8B-B14F-4D97-AF65-F5344CB8AC3E}">
        <p14:creationId xmlns:p14="http://schemas.microsoft.com/office/powerpoint/2010/main" val="26055014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1353800" cy="6840665"/>
          </a:xfrm>
          <a:prstGeom prst="rect">
            <a:avLst/>
          </a:prstGeom>
        </p:spPr>
      </p:pic>
      <p:sp>
        <p:nvSpPr>
          <p:cNvPr id="24580" name="Content Placeholder 5"/>
          <p:cNvSpPr>
            <a:spLocks noGrp="1"/>
          </p:cNvSpPr>
          <p:nvPr>
            <p:ph idx="1"/>
          </p:nvPr>
        </p:nvSpPr>
        <p:spPr>
          <a:xfrm>
            <a:off x="0" y="6324600"/>
            <a:ext cx="12115800" cy="381000"/>
          </a:xfrm>
        </p:spPr>
        <p:txBody>
          <a:bodyPr/>
          <a:lstStyle/>
          <a:p>
            <a:pPr marL="0" indent="0" algn="ctr">
              <a:buNone/>
            </a:pPr>
            <a:r>
              <a:rPr lang="id-ID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SELAMAT MEMPELAJARI MATA KULIAH “MPK BM”</a:t>
            </a:r>
            <a:endParaRPr lang="id-ID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5" y="0"/>
            <a:ext cx="11223885" cy="6858000"/>
          </a:xfrm>
        </p:spPr>
      </p:pic>
    </p:spTree>
    <p:extLst>
      <p:ext uri="{BB962C8B-B14F-4D97-AF65-F5344CB8AC3E}">
        <p14:creationId xmlns:p14="http://schemas.microsoft.com/office/powerpoint/2010/main" val="31961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98" t="21875" r="37336" b="66666"/>
          <a:stretch/>
        </p:blipFill>
        <p:spPr>
          <a:xfrm>
            <a:off x="-1" y="92075"/>
            <a:ext cx="7330927" cy="102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203" t="27083" r="32430" b="12500"/>
          <a:stretch/>
        </p:blipFill>
        <p:spPr>
          <a:xfrm>
            <a:off x="228600" y="1382469"/>
            <a:ext cx="5486400" cy="3700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204" t="22917" r="33602" b="8334"/>
          <a:stretch/>
        </p:blipFill>
        <p:spPr>
          <a:xfrm>
            <a:off x="5791200" y="1828800"/>
            <a:ext cx="640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32" t="27083" r="34187" b="38542"/>
          <a:stretch/>
        </p:blipFill>
        <p:spPr>
          <a:xfrm>
            <a:off x="5588000" y="4267200"/>
            <a:ext cx="6604000" cy="2563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204" t="31250" r="35359" b="11459"/>
          <a:stretch/>
        </p:blipFill>
        <p:spPr>
          <a:xfrm>
            <a:off x="0" y="1905000"/>
            <a:ext cx="5611091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590" t="36459" r="41215" b="43750"/>
          <a:stretch/>
        </p:blipFill>
        <p:spPr>
          <a:xfrm>
            <a:off x="-1" y="0"/>
            <a:ext cx="842210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8"/>
          <a:stretch/>
        </p:blipFill>
        <p:spPr bwMode="auto">
          <a:xfrm>
            <a:off x="1" y="1"/>
            <a:ext cx="525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28575" y="0"/>
          <a:ext cx="12163425" cy="686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9876971" y="76199"/>
            <a:ext cx="2209799" cy="1752601"/>
          </a:xfrm>
          <a:prstGeom prst="borderCallout1">
            <a:avLst>
              <a:gd name="adj1" fmla="val 48682"/>
              <a:gd name="adj2" fmla="val -1765"/>
              <a:gd name="adj3" fmla="val 18548"/>
              <a:gd name="adj4" fmla="val -137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Manajemen mutu,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Rancangan sampel (P)</a:t>
            </a:r>
            <a:r>
              <a:rPr lang="id-ID" sz="1600" dirty="0" smtClean="0"/>
              <a:t>, Sistem Informasi Grafis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Telaah kritis (P)</a:t>
            </a:r>
            <a:r>
              <a:rPr lang="id-ID" sz="1600" dirty="0" smtClean="0"/>
              <a:t>, Standarisasi pelkes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Epid bencana (P)</a:t>
            </a:r>
            <a:r>
              <a:rPr lang="id-ID" sz="1600" dirty="0" smtClean="0"/>
              <a:t>, Penilaian status gizi (P)</a:t>
            </a:r>
            <a:endParaRPr lang="id-ID" sz="1600" dirty="0"/>
          </a:p>
        </p:txBody>
      </p:sp>
      <p:sp>
        <p:nvSpPr>
          <p:cNvPr id="9" name="Line Callout 1 8"/>
          <p:cNvSpPr/>
          <p:nvPr/>
        </p:nvSpPr>
        <p:spPr>
          <a:xfrm>
            <a:off x="9876970" y="1984833"/>
            <a:ext cx="2209800" cy="1378856"/>
          </a:xfrm>
          <a:prstGeom prst="borderCallout1">
            <a:avLst>
              <a:gd name="adj1" fmla="val 48682"/>
              <a:gd name="adj2" fmla="val -1765"/>
              <a:gd name="adj3" fmla="val -10755"/>
              <a:gd name="adj4" fmla="val -488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Peraturan &amp; perund. 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Program</a:t>
            </a:r>
            <a:r>
              <a:rPr lang="id-ID" sz="1600" dirty="0" smtClean="0"/>
              <a:t>, P4-Kesehatan,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Aplikasi penyusunan kebkes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9876970" y="3704772"/>
            <a:ext cx="2209800" cy="1095827"/>
          </a:xfrm>
          <a:prstGeom prst="borderCallout1">
            <a:avLst>
              <a:gd name="adj1" fmla="val 48682"/>
              <a:gd name="adj2" fmla="val -1765"/>
              <a:gd name="adj3" fmla="val -20289"/>
              <a:gd name="adj4" fmla="val -146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chemeClr val="tx1"/>
                </a:solidFill>
              </a:rPr>
              <a:t>Manajemen pemasaran,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Pengembangan media komunikasi kesehatan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9876971" y="5105400"/>
            <a:ext cx="2209800" cy="1034141"/>
          </a:xfrm>
          <a:prstGeom prst="borderCallout1">
            <a:avLst>
              <a:gd name="adj1" fmla="val 48682"/>
              <a:gd name="adj2" fmla="val -1765"/>
              <a:gd name="adj3" fmla="val 14156"/>
              <a:gd name="adj4" fmla="val -500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Sistem pelayanan kesehatan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Pendidikan kesehatan &amp; Ilmu Perilaku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174171" y="4800600"/>
            <a:ext cx="2209800" cy="1143000"/>
          </a:xfrm>
          <a:prstGeom prst="borderCallout1">
            <a:avLst>
              <a:gd name="adj1" fmla="val 48682"/>
              <a:gd name="adj2" fmla="val 101355"/>
              <a:gd name="adj3" fmla="val 38900"/>
              <a:gd name="adj4" fmla="val 1456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Dasar-dasar kulineri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Kespro remaja (P)</a:t>
            </a:r>
            <a:r>
              <a:rPr lang="id-ID" sz="1600" dirty="0" smtClean="0"/>
              <a:t>, Dasar bioteknologi (P),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Gizi perkotaan (P)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174171" y="2210439"/>
            <a:ext cx="2209800" cy="2035630"/>
          </a:xfrm>
          <a:prstGeom prst="borderCallout1">
            <a:avLst>
              <a:gd name="adj1" fmla="val 48682"/>
              <a:gd name="adj2" fmla="val 101355"/>
              <a:gd name="adj3" fmla="val 60383"/>
              <a:gd name="adj4" fmla="val 1134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Dasar &amp; Hukum Asuransi,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logistik</a:t>
            </a:r>
            <a:r>
              <a:rPr lang="id-ID" sz="1600" dirty="0" smtClean="0"/>
              <a:t>, Manajemen keuangan,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Asuransi &amp; managed care</a:t>
            </a:r>
            <a:r>
              <a:rPr lang="id-ID" sz="1600" dirty="0" smtClean="0"/>
              <a:t>, Akuntansi biaya,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Manajemen pelayanan kesehatan</a:t>
            </a:r>
            <a:endParaRPr lang="id-ID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174171" y="830944"/>
            <a:ext cx="2209800" cy="533399"/>
          </a:xfrm>
          <a:prstGeom prst="borderCallout1">
            <a:avLst>
              <a:gd name="adj1" fmla="val 48682"/>
              <a:gd name="adj2" fmla="val 101355"/>
              <a:gd name="adj3" fmla="val 96174"/>
              <a:gd name="adj4" fmla="val 147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Isu terkini AKK (P)</a:t>
            </a:r>
            <a:endParaRPr lang="id-ID" sz="1600" dirty="0"/>
          </a:p>
        </p:txBody>
      </p:sp>
      <p:sp>
        <p:nvSpPr>
          <p:cNvPr id="15" name="Line Callout 1 14"/>
          <p:cNvSpPr/>
          <p:nvPr/>
        </p:nvSpPr>
        <p:spPr>
          <a:xfrm>
            <a:off x="174171" y="6248400"/>
            <a:ext cx="4169229" cy="533400"/>
          </a:xfrm>
          <a:prstGeom prst="borderCallout1">
            <a:avLst>
              <a:gd name="adj1" fmla="val 48682"/>
              <a:gd name="adj2" fmla="val 101355"/>
              <a:gd name="adj3" fmla="val 15261"/>
              <a:gd name="adj4" fmla="val 121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600" dirty="0" smtClean="0"/>
              <a:t>Manajemen SDM, </a:t>
            </a:r>
            <a:r>
              <a:rPr lang="id-ID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Ekonomi kesejahteraan</a:t>
            </a:r>
            <a:r>
              <a:rPr lang="id-ID" sz="1600" dirty="0" smtClean="0"/>
              <a:t>, </a:t>
            </a:r>
            <a:r>
              <a:rPr lang="id-ID" sz="1600" b="1" dirty="0" smtClean="0">
                <a:solidFill>
                  <a:srgbClr val="FF0000"/>
                </a:solidFill>
              </a:rPr>
              <a:t>MPK Berbasis masyarakat </a:t>
            </a:r>
            <a:endParaRPr lang="id-ID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9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Rencana Pembelajaran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Semester</a:t>
            </a:r>
            <a:b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(RPS)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1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7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Pemberdayaan masy. Sektor kesehatan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Pendidikan dan pelatihan pada PKBM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659584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Pelayanan Kesehatan Berbasis Masyarakat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496793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Komunikasi efektif PKBM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2681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Kepuasan publik sebagai konsumen PKBM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Peran SDM Kesehatan di PKBM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49679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Kuliah &amp; Manfaat Matkul MPK-BM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3556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 Intervensi kesehatan berbasis masyarakat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Presentasi Tugas Kelompok 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Kolaborasi dengan pemangku kepentingan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11.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Implementasi PKBM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Indikator dan manajemen mutu PKBM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13.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Presentasi Tugas Kelompok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Pengelolaan dana PKBM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948</Words>
  <Application>Microsoft Office PowerPoint</Application>
  <PresentationFormat>Widescreen</PresentationFormat>
  <Paragraphs>123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Kenapa belajar  MPK BERBASIS MASYARAKAT ?</vt:lpstr>
      <vt:lpstr>PowerPoint Presentation</vt:lpstr>
      <vt:lpstr>PowerPoint Presentation</vt:lpstr>
      <vt:lpstr>PowerPoint Presentation</vt:lpstr>
      <vt:lpstr>PowerPoint Presentation</vt:lpstr>
      <vt:lpstr>Rencana Pembelajaran Semester (RPS)</vt:lpstr>
      <vt:lpstr>PowerPoint Presentation</vt:lpstr>
      <vt:lpstr>PowerPoint Presentation</vt:lpstr>
      <vt:lpstr>RENCANA PEMBELAJARAN SEMESTER</vt:lpstr>
      <vt:lpstr>BOBOT PENILAIAN</vt:lpstr>
      <vt:lpstr>ABSENSI (Bobot 10%)</vt:lpstr>
      <vt:lpstr>TUGAS-1 (Bobot = 10%)</vt:lpstr>
      <vt:lpstr>TUGAS-2 (Bobot 30%)</vt:lpstr>
      <vt:lpstr>Bentuk Tugas-2</vt:lpstr>
      <vt:lpstr>UTS (Bobot 25%)</vt:lpstr>
      <vt:lpstr>UAS (Bobot 25%)</vt:lpstr>
      <vt:lpstr>UTS/UAS SUSULAN</vt:lpstr>
      <vt:lpstr>SELAMA PENGAJARAN</vt:lpstr>
      <vt:lpstr>We need Class Leader</vt:lpstr>
      <vt:lpstr>PJ Kelas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276</cp:revision>
  <dcterms:created xsi:type="dcterms:W3CDTF">2010-08-24T06:47:44Z</dcterms:created>
  <dcterms:modified xsi:type="dcterms:W3CDTF">2018-03-07T02:35:40Z</dcterms:modified>
</cp:coreProperties>
</file>