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59" r:id="rId3"/>
    <p:sldId id="286" r:id="rId4"/>
    <p:sldId id="287" r:id="rId5"/>
    <p:sldId id="271" r:id="rId6"/>
    <p:sldId id="260" r:id="rId7"/>
    <p:sldId id="278" r:id="rId8"/>
    <p:sldId id="272" r:id="rId9"/>
    <p:sldId id="282" r:id="rId10"/>
    <p:sldId id="279" r:id="rId11"/>
    <p:sldId id="290" r:id="rId12"/>
    <p:sldId id="291" r:id="rId13"/>
    <p:sldId id="292" r:id="rId14"/>
    <p:sldId id="293" r:id="rId15"/>
    <p:sldId id="288" r:id="rId16"/>
    <p:sldId id="289" r:id="rId17"/>
    <p:sldId id="294" r:id="rId18"/>
    <p:sldId id="295" r:id="rId19"/>
    <p:sldId id="296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92F045-DAF9-470D-ABC5-D053804D65AB}" type="doc">
      <dgm:prSet loTypeId="urn:microsoft.com/office/officeart/2005/8/layout/vList2" loCatId="list" qsTypeId="urn:microsoft.com/office/officeart/2005/8/quickstyle/3d1" qsCatId="3D" csTypeId="urn:microsoft.com/office/officeart/2005/8/colors/accent1_4" csCatId="accent1" phldr="1"/>
      <dgm:spPr/>
    </dgm:pt>
    <dgm:pt modelId="{031EE797-DF53-4219-AC75-3FAE48E1724D}">
      <dgm:prSet phldrT="[Text]"/>
      <dgm:spPr/>
      <dgm:t>
        <a:bodyPr/>
        <a:lstStyle/>
        <a:p>
          <a:pPr algn="ctr"/>
          <a:r>
            <a:rPr lang="id-ID" dirty="0" smtClean="0"/>
            <a:t>Mahasiswa mampu menguraikan</a:t>
          </a:r>
          <a:r>
            <a:rPr lang="en-US" dirty="0" smtClean="0"/>
            <a:t> </a:t>
          </a:r>
          <a:r>
            <a:rPr lang="en-US" dirty="0" err="1" smtClean="0"/>
            <a:t>pengantar</a:t>
          </a:r>
          <a:r>
            <a:rPr lang="id-ID" dirty="0" smtClean="0"/>
            <a:t> </a:t>
          </a:r>
          <a:r>
            <a:rPr lang="en-US" dirty="0" err="1" smtClean="0"/>
            <a:t>kebijakan</a:t>
          </a:r>
          <a:endParaRPr lang="en-US" dirty="0"/>
        </a:p>
      </dgm:t>
    </dgm:pt>
    <dgm:pt modelId="{B010DD37-1D05-4804-926D-86C704E62EC3}" type="parTrans" cxnId="{70C8D4E8-827C-4270-9188-E52D56401977}">
      <dgm:prSet/>
      <dgm:spPr/>
      <dgm:t>
        <a:bodyPr/>
        <a:lstStyle/>
        <a:p>
          <a:pPr algn="ctr"/>
          <a:endParaRPr lang="en-US"/>
        </a:p>
      </dgm:t>
    </dgm:pt>
    <dgm:pt modelId="{24C06427-E34D-47E4-BE76-9939DA3BED92}" type="sibTrans" cxnId="{70C8D4E8-827C-4270-9188-E52D56401977}">
      <dgm:prSet/>
      <dgm:spPr/>
      <dgm:t>
        <a:bodyPr/>
        <a:lstStyle/>
        <a:p>
          <a:pPr algn="ctr"/>
          <a:endParaRPr lang="en-US"/>
        </a:p>
      </dgm:t>
    </dgm:pt>
    <dgm:pt modelId="{542F87D6-02B1-4D92-A2A4-43886DEF8D49}" type="pres">
      <dgm:prSet presAssocID="{2692F045-DAF9-470D-ABC5-D053804D65AB}" presName="linear" presStyleCnt="0">
        <dgm:presLayoutVars>
          <dgm:animLvl val="lvl"/>
          <dgm:resizeHandles val="exact"/>
        </dgm:presLayoutVars>
      </dgm:prSet>
      <dgm:spPr/>
    </dgm:pt>
    <dgm:pt modelId="{41E11F48-32EF-4182-952E-6FF5F4563A00}" type="pres">
      <dgm:prSet presAssocID="{031EE797-DF53-4219-AC75-3FAE48E1724D}" presName="parentText" presStyleLbl="node1" presStyleIdx="0" presStyleCnt="1" custLinFactNeighborY="-25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68E74A-C133-45A1-B86C-3515A566725A}" type="presOf" srcId="{031EE797-DF53-4219-AC75-3FAE48E1724D}" destId="{41E11F48-32EF-4182-952E-6FF5F4563A00}" srcOrd="0" destOrd="0" presId="urn:microsoft.com/office/officeart/2005/8/layout/vList2"/>
    <dgm:cxn modelId="{70C8D4E8-827C-4270-9188-E52D56401977}" srcId="{2692F045-DAF9-470D-ABC5-D053804D65AB}" destId="{031EE797-DF53-4219-AC75-3FAE48E1724D}" srcOrd="0" destOrd="0" parTransId="{B010DD37-1D05-4804-926D-86C704E62EC3}" sibTransId="{24C06427-E34D-47E4-BE76-9939DA3BED92}"/>
    <dgm:cxn modelId="{CF037675-3B54-4AC4-8148-881D4448A28C}" type="presOf" srcId="{2692F045-DAF9-470D-ABC5-D053804D65AB}" destId="{542F87D6-02B1-4D92-A2A4-43886DEF8D49}" srcOrd="0" destOrd="0" presId="urn:microsoft.com/office/officeart/2005/8/layout/vList2"/>
    <dgm:cxn modelId="{52245C8B-70F2-4F19-84AD-E7794E8DC959}" type="presParOf" srcId="{542F87D6-02B1-4D92-A2A4-43886DEF8D49}" destId="{41E11F48-32EF-4182-952E-6FF5F4563A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1F48-32EF-4182-952E-6FF5F4563A00}">
      <dsp:nvSpPr>
        <dsp:cNvPr id="0" name=""/>
        <dsp:cNvSpPr/>
      </dsp:nvSpPr>
      <dsp:spPr>
        <a:xfrm>
          <a:off x="0" y="213343"/>
          <a:ext cx="5715000" cy="263951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800" kern="1200" dirty="0" smtClean="0"/>
            <a:t>Mahasiswa mampu menguraikan</a:t>
          </a:r>
          <a:r>
            <a:rPr lang="en-US" sz="4800" kern="1200" dirty="0" smtClean="0"/>
            <a:t> </a:t>
          </a:r>
          <a:r>
            <a:rPr lang="en-US" sz="4800" kern="1200" dirty="0" err="1" smtClean="0"/>
            <a:t>pengantar</a:t>
          </a:r>
          <a:r>
            <a:rPr lang="id-ID" sz="4800" kern="1200" dirty="0" smtClean="0"/>
            <a:t> </a:t>
          </a:r>
          <a:r>
            <a:rPr lang="en-US" sz="4800" kern="1200" dirty="0" err="1" smtClean="0"/>
            <a:t>kebijakan</a:t>
          </a:r>
          <a:endParaRPr lang="en-US" sz="4800" kern="1200" dirty="0"/>
        </a:p>
      </dsp:txBody>
      <dsp:txXfrm>
        <a:off x="128851" y="342194"/>
        <a:ext cx="5457298" cy="2381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0D42F-5AAC-4BF4-B682-FF257FF4A604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64177-AE39-43EC-8F2C-7A7106FD55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5061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A5E8FB-4207-4962-9801-6D94BF2E602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7020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5156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72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0873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5749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8654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990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512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379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176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443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925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269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940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585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124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721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3F9EF-AB69-49FD-8C4E-F99848B81E24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5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KEBIJAKAN KESEHATAN</a:t>
            </a:r>
            <a:endParaRPr lang="en-US" sz="1600" b="1" dirty="0">
              <a:solidFill>
                <a:schemeClr val="bg1"/>
              </a:solidFill>
            </a:endParaRPr>
          </a:p>
          <a:p>
            <a:pPr marL="342900" indent="-342900" algn="ctr"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PERTEMUAN  </a:t>
            </a:r>
            <a:r>
              <a:rPr lang="en-US" sz="1400" b="1" dirty="0" smtClean="0">
                <a:solidFill>
                  <a:schemeClr val="bg1"/>
                </a:solidFill>
              </a:rPr>
              <a:t>1</a:t>
            </a:r>
          </a:p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NAURI </a:t>
            </a:r>
            <a:r>
              <a:rPr lang="en-US" sz="1400" b="1" dirty="0">
                <a:solidFill>
                  <a:schemeClr val="bg1"/>
                </a:solidFill>
              </a:rPr>
              <a:t>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  <p:extLst>
      <p:ext uri="{BB962C8B-B14F-4D97-AF65-F5344CB8AC3E}">
        <p14:creationId xmlns:p14="http://schemas.microsoft.com/office/powerpoint/2010/main" val="18012284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1981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id-ID" sz="2800" smtClean="0"/>
              <a:t> 						</a:t>
            </a:r>
            <a:endParaRPr lang="id-ID" sz="2000" smtClean="0"/>
          </a:p>
        </p:txBody>
      </p:sp>
      <p:sp>
        <p:nvSpPr>
          <p:cNvPr id="6" name="Isosceles Triangle 5"/>
          <p:cNvSpPr/>
          <p:nvPr/>
        </p:nvSpPr>
        <p:spPr>
          <a:xfrm>
            <a:off x="2928938" y="1643063"/>
            <a:ext cx="3929062" cy="3214687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>
              <a:solidFill>
                <a:srgbClr val="00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smtClean="0"/>
              <a:t>Segitiga Analisis Kebijakan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57438" y="1428750"/>
            <a:ext cx="4572000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sz="2000" dirty="0">
                <a:latin typeface="Calibri" pitchFamily="34" charset="0"/>
              </a:rPr>
              <a:t>			      </a:t>
            </a:r>
            <a:r>
              <a:rPr lang="id-ID" sz="2000" b="1" dirty="0">
                <a:latin typeface="Calibri" pitchFamily="34" charset="0"/>
              </a:rPr>
              <a:t>Konteks</a:t>
            </a:r>
          </a:p>
          <a:p>
            <a:pPr eaLnBrk="1" hangingPunct="1"/>
            <a:endParaRPr lang="id-ID" sz="1400" dirty="0">
              <a:latin typeface="Calibri" pitchFamily="34" charset="0"/>
            </a:endParaRPr>
          </a:p>
          <a:p>
            <a:pPr eaLnBrk="1" hangingPunct="1"/>
            <a:endParaRPr lang="id-ID" sz="1400" dirty="0">
              <a:latin typeface="Calibri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id-ID" sz="2400" dirty="0">
                <a:latin typeface="Calibri" pitchFamily="34" charset="0"/>
              </a:rPr>
              <a:t>						</a:t>
            </a:r>
            <a:r>
              <a:rPr lang="id-ID" dirty="0">
                <a:latin typeface="Calibri" pitchFamily="34" charset="0"/>
              </a:rPr>
              <a:t>Aktor/ pelaku			• Individu		                  •  Organisasi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357313" y="4572000"/>
            <a:ext cx="1428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2000" b="1"/>
              <a:t>Isi/ Konten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6929438" y="4429125"/>
            <a:ext cx="128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2000" b="1"/>
              <a:t>Proses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1500188" y="5143500"/>
            <a:ext cx="6572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1800"/>
              <a:t>Sumber: Walt and Gilson (1994) </a:t>
            </a:r>
          </a:p>
          <a:p>
            <a:pPr eaLnBrk="1" hangingPunct="1"/>
            <a:endParaRPr lang="id-ID" sz="1800"/>
          </a:p>
        </p:txBody>
      </p:sp>
      <p:sp>
        <p:nvSpPr>
          <p:cNvPr id="12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September 2015</a:t>
            </a:r>
            <a:endParaRPr lang="id-ID"/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E5815456-0CCA-4ACD-91C5-B745410A78A5}" type="slidenum">
              <a:rPr lang="id-ID" sz="1200">
                <a:solidFill>
                  <a:srgbClr val="898989"/>
                </a:solidFill>
              </a:rPr>
              <a:pPr/>
              <a:t>10</a:t>
            </a:fld>
            <a:endParaRPr lang="id-ID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67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d-ID" sz="2800" smtClean="0"/>
              <a:t> 						</a:t>
            </a:r>
            <a:endParaRPr lang="id-ID" sz="2000" smtClean="0"/>
          </a:p>
        </p:txBody>
      </p:sp>
      <p:sp>
        <p:nvSpPr>
          <p:cNvPr id="4" name="Isosceles Triangle 3"/>
          <p:cNvSpPr/>
          <p:nvPr/>
        </p:nvSpPr>
        <p:spPr>
          <a:xfrm>
            <a:off x="2928938" y="1643063"/>
            <a:ext cx="3929062" cy="3214687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>
              <a:solidFill>
                <a:srgbClr val="000000"/>
              </a:solidFill>
            </a:endParaRPr>
          </a:p>
        </p:txBody>
      </p:sp>
      <p:sp>
        <p:nvSpPr>
          <p:cNvPr id="532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smtClean="0"/>
              <a:t>Kasus: ...............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2357438" y="1428750"/>
            <a:ext cx="4572000" cy="318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sz="2000">
                <a:latin typeface="Calibri" pitchFamily="34" charset="0"/>
              </a:rPr>
              <a:t>			      </a:t>
            </a:r>
            <a:r>
              <a:rPr lang="id-ID" sz="2000" b="1">
                <a:latin typeface="Calibri" pitchFamily="34" charset="0"/>
              </a:rPr>
              <a:t>Konteks</a:t>
            </a:r>
          </a:p>
          <a:p>
            <a:pPr eaLnBrk="1" hangingPunct="1"/>
            <a:endParaRPr lang="id-ID" sz="1400">
              <a:latin typeface="Calibri" pitchFamily="34" charset="0"/>
            </a:endParaRPr>
          </a:p>
          <a:p>
            <a:pPr eaLnBrk="1" hangingPunct="1"/>
            <a:endParaRPr lang="id-ID" sz="1400">
              <a:latin typeface="Calibri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id-ID" sz="2400">
                <a:latin typeface="Calibri" pitchFamily="34" charset="0"/>
              </a:rPr>
              <a:t>						</a:t>
            </a:r>
            <a:r>
              <a:rPr lang="id-ID">
                <a:latin typeface="Calibri" pitchFamily="34" charset="0"/>
              </a:rPr>
              <a:t>Aktor/ pelaku			• Individu		                  • Pelaku</a:t>
            </a:r>
          </a:p>
          <a:p>
            <a:pPr eaLnBrk="1" hangingPunct="1">
              <a:lnSpc>
                <a:spcPct val="150000"/>
              </a:lnSpc>
            </a:pPr>
            <a:r>
              <a:rPr lang="id-ID">
                <a:latin typeface="Calibri" pitchFamily="34" charset="0"/>
              </a:rPr>
              <a:t>   		•  Organisasi</a:t>
            </a:r>
          </a:p>
        </p:txBody>
      </p:sp>
      <p:sp>
        <p:nvSpPr>
          <p:cNvPr id="53254" name="TextBox 6"/>
          <p:cNvSpPr txBox="1">
            <a:spLocks noChangeArrowheads="1"/>
          </p:cNvSpPr>
          <p:nvPr/>
        </p:nvSpPr>
        <p:spPr bwMode="auto">
          <a:xfrm>
            <a:off x="1357313" y="4572000"/>
            <a:ext cx="1428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2000" b="1"/>
              <a:t>Isi/ Konten</a:t>
            </a:r>
          </a:p>
        </p:txBody>
      </p:sp>
      <p:sp>
        <p:nvSpPr>
          <p:cNvPr id="53255" name="TextBox 8"/>
          <p:cNvSpPr txBox="1">
            <a:spLocks noChangeArrowheads="1"/>
          </p:cNvSpPr>
          <p:nvPr/>
        </p:nvSpPr>
        <p:spPr bwMode="auto">
          <a:xfrm>
            <a:off x="6929438" y="4429125"/>
            <a:ext cx="128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2000" b="1"/>
              <a:t>Proses</a:t>
            </a:r>
          </a:p>
        </p:txBody>
      </p:sp>
      <p:sp>
        <p:nvSpPr>
          <p:cNvPr id="53256" name="TextBox 9"/>
          <p:cNvSpPr txBox="1">
            <a:spLocks noChangeArrowheads="1"/>
          </p:cNvSpPr>
          <p:nvPr/>
        </p:nvSpPr>
        <p:spPr bwMode="auto">
          <a:xfrm>
            <a:off x="1500188" y="5143500"/>
            <a:ext cx="6572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1800"/>
              <a:t>Sumber: Walt and Gilson (1994) </a:t>
            </a:r>
          </a:p>
          <a:p>
            <a:pPr eaLnBrk="1" hangingPunct="1"/>
            <a:endParaRPr lang="id-ID" sz="1800"/>
          </a:p>
        </p:txBody>
      </p:sp>
    </p:spTree>
    <p:extLst>
      <p:ext uri="{BB962C8B-B14F-4D97-AF65-F5344CB8AC3E}">
        <p14:creationId xmlns:p14="http://schemas.microsoft.com/office/powerpoint/2010/main" val="301646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smtClean="0"/>
              <a:t>Apa Isi Kebijakan?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5892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Siapa aktor/pelaku kebijakan?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id-ID" smtClean="0"/>
              <a:t>• Individu		                  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id-ID" smtClean="0"/>
              <a:t>•  Organisasi</a:t>
            </a:r>
          </a:p>
          <a:p>
            <a:r>
              <a:rPr lang="id-ID" smtClean="0"/>
              <a:t>Negara</a:t>
            </a:r>
          </a:p>
        </p:txBody>
      </p:sp>
    </p:spTree>
    <p:extLst>
      <p:ext uri="{BB962C8B-B14F-4D97-AF65-F5344CB8AC3E}">
        <p14:creationId xmlns:p14="http://schemas.microsoft.com/office/powerpoint/2010/main" val="3535148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334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b="1" dirty="0" smtClean="0">
                <a:ea typeface="+mj-ea"/>
                <a:cs typeface="+mj-cs"/>
              </a:rPr>
              <a:t>Faktor Kontekstual yang Mempengaruhi Kebijakan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id-ID" dirty="0" smtClean="0">
                <a:ea typeface="+mn-ea"/>
                <a:cs typeface="+mn-cs"/>
              </a:rPr>
              <a:t>Faktor situasional: </a:t>
            </a:r>
            <a:r>
              <a:rPr lang="id-ID" sz="2600" dirty="0"/>
              <a:t>Faktor yang tidak permanen atau khusus yang dapat berdampak pada kebijakan (contoh: kekeringan)</a:t>
            </a:r>
            <a:r>
              <a:rPr lang="en-US" sz="2600" dirty="0"/>
              <a:t>; </a:t>
            </a:r>
            <a:r>
              <a:rPr lang="id-ID" sz="2600" dirty="0"/>
              <a:t>terjadinya wabah HIV/AIDS (yang menyita waktu lama untuk diakui sebagai wabah internasional) memicu ditemukannya pengobatan baru dan kebijakan pengawasan pada TBC karena adanya kaitan diantara kedua penyakit tersebut – orang-orang pengidap HIV positif lebih rentan terhadap berbagai penyakit, dan TBC dapat dipicu oleh HIV.</a:t>
            </a:r>
          </a:p>
          <a:p>
            <a:pPr>
              <a:defRPr/>
            </a:pPr>
            <a:r>
              <a:rPr lang="id-ID" dirty="0" smtClean="0">
                <a:ea typeface="+mn-ea"/>
                <a:cs typeface="+mn-cs"/>
              </a:rPr>
              <a:t>Faktor struktural: </a:t>
            </a:r>
            <a:r>
              <a:rPr lang="id-ID" sz="2600" dirty="0"/>
              <a:t>bagian dari masyarakat yang relatif tidak berubah (misal: sistem politik)</a:t>
            </a:r>
            <a:r>
              <a:rPr lang="en-US" sz="2600" dirty="0"/>
              <a:t>. </a:t>
            </a:r>
            <a:r>
              <a:rPr lang="en-US" sz="2600" dirty="0" err="1"/>
              <a:t>Contoh</a:t>
            </a:r>
            <a:r>
              <a:rPr lang="en-US" sz="2600" dirty="0"/>
              <a:t>: </a:t>
            </a:r>
            <a:r>
              <a:rPr lang="id-ID" sz="2600" dirty="0"/>
              <a:t>negara dengan populasi lansia yang tinggi memiliki lebih banyak rumah sakit dan obat-obatan bagi para lansianya, karena kebutuhan mereka akan meningkat seiring bertambahnya usia. </a:t>
            </a:r>
          </a:p>
          <a:p>
            <a:pPr>
              <a:defRPr/>
            </a:pPr>
            <a:r>
              <a:rPr lang="id-ID" dirty="0" smtClean="0">
                <a:ea typeface="+mn-ea"/>
                <a:cs typeface="+mn-cs"/>
              </a:rPr>
              <a:t>Faktor Budaya: </a:t>
            </a:r>
            <a:r>
              <a:rPr lang="id-ID" sz="2600" dirty="0"/>
              <a:t>Faktor yang dapat berpengaruh seperti hirarki, gender, stigma terhadap penyakit tertentu</a:t>
            </a:r>
            <a:r>
              <a:rPr lang="en-US" sz="2600" dirty="0"/>
              <a:t>. </a:t>
            </a:r>
            <a:r>
              <a:rPr lang="en-US" sz="2600" dirty="0" err="1"/>
              <a:t>Contoh</a:t>
            </a:r>
            <a:r>
              <a:rPr lang="en-US" sz="2600" dirty="0"/>
              <a:t>: </a:t>
            </a:r>
            <a:r>
              <a:rPr lang="id-ID" sz="2600" dirty="0"/>
              <a:t>Di beberapa negara dimana para wanita tidak dapat dengan mudah mengunjungi fasilitas kesehatan (karena harus ditemani oleh suami) atau dimana terdapat stigma tentang suatu penyakit (missal: TBC atau HIV), pihak yang berwenang harus mengembangkan sistem kunjungan rumah atau kunjungan pintu ke pintu.</a:t>
            </a:r>
          </a:p>
          <a:p>
            <a:pPr>
              <a:defRPr/>
            </a:pPr>
            <a:r>
              <a:rPr lang="id-ID" dirty="0" smtClean="0">
                <a:ea typeface="+mn-ea"/>
                <a:cs typeface="+mn-cs"/>
              </a:rPr>
              <a:t>Faktor Internasional atau eksogen:</a:t>
            </a:r>
            <a:r>
              <a:rPr lang="id-ID" sz="2600" dirty="0"/>
              <a:t> faktor ini menyebabkan meningkatnya ketergantungan antar negara dan mempengaruhi kemandirian dan kerja sama internasional dalam kesehatan</a:t>
            </a:r>
            <a:r>
              <a:rPr lang="en-US" sz="2600" dirty="0"/>
              <a:t>. </a:t>
            </a:r>
            <a:r>
              <a:rPr lang="id-ID" sz="2600" dirty="0"/>
              <a:t>pemberantasan polio telah dilaksanakan hampir di seluruh dunia melalui gerakan nasional atau regional, kadang dengan bantuan badan internasional seperti WHO.</a:t>
            </a:r>
          </a:p>
        </p:txBody>
      </p:sp>
    </p:spTree>
    <p:extLst>
      <p:ext uri="{BB962C8B-B14F-4D97-AF65-F5344CB8AC3E}">
        <p14:creationId xmlns:p14="http://schemas.microsoft.com/office/powerpoint/2010/main" val="150332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</a:t>
            </a:r>
            <a:r>
              <a:rPr lang="en-US" dirty="0" smtClean="0"/>
              <a:t> 1</a:t>
            </a:r>
            <a:r>
              <a:rPr lang="id-ID" dirty="0" smtClean="0"/>
              <a:t> </a:t>
            </a:r>
            <a:r>
              <a:rPr lang="id-ID" dirty="0"/>
              <a:t>penggunaan Analisis 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id-ID" sz="4400" b="1" dirty="0"/>
              <a:t>Kasus</a:t>
            </a:r>
            <a:r>
              <a:rPr lang="id-ID" sz="4400" dirty="0"/>
              <a:t>:  </a:t>
            </a:r>
            <a:r>
              <a:rPr lang="id-ID" sz="2800" dirty="0"/>
              <a:t>Kebijakan Tarif RS untuk meningkatkan efisiensi di pelayanan     kesehatan</a:t>
            </a:r>
          </a:p>
          <a:p>
            <a:pPr>
              <a:lnSpc>
                <a:spcPct val="80000"/>
              </a:lnSpc>
              <a:buNone/>
            </a:pPr>
            <a:r>
              <a:rPr lang="id-ID" sz="2800" b="1" dirty="0"/>
              <a:t>Konteks</a:t>
            </a:r>
            <a:r>
              <a:rPr lang="id-ID" sz="2800" dirty="0"/>
              <a:t>: kondisi ekonomi, ideologi, dan budaya</a:t>
            </a:r>
          </a:p>
          <a:p>
            <a:pPr>
              <a:lnSpc>
                <a:spcPct val="80000"/>
              </a:lnSpc>
              <a:buNone/>
            </a:pPr>
            <a:r>
              <a:rPr lang="id-ID" sz="2800" b="1" dirty="0"/>
              <a:t>Konten/ Isi</a:t>
            </a:r>
            <a:r>
              <a:rPr lang="id-ID" sz="2800" dirty="0"/>
              <a:t>: Apa tujuan yang ingin dicapai?Apakah ada pengecualian?</a:t>
            </a:r>
          </a:p>
          <a:p>
            <a:pPr>
              <a:lnSpc>
                <a:spcPct val="80000"/>
              </a:lnSpc>
              <a:buNone/>
            </a:pPr>
            <a:r>
              <a:rPr lang="id-ID" sz="4400" b="1" dirty="0"/>
              <a:t>Aktor/ Pelaku: </a:t>
            </a:r>
            <a:r>
              <a:rPr lang="id-ID" sz="2800" dirty="0"/>
              <a:t>Siapa yang mendukung dan menolak kebijakan tarif RS?</a:t>
            </a:r>
          </a:p>
          <a:p>
            <a:pPr>
              <a:lnSpc>
                <a:spcPct val="80000"/>
              </a:lnSpc>
              <a:buNone/>
            </a:pPr>
            <a:r>
              <a:rPr lang="id-ID" sz="4400" b="1" dirty="0"/>
              <a:t>Proses : </a:t>
            </a:r>
            <a:r>
              <a:rPr lang="id-ID" sz="2800" dirty="0"/>
              <a:t>Pendekatan Top- Down? Bagaimana kebijakan ditetapkan dan bagaimana kebijakan ini akan dikomunikasikan</a:t>
            </a:r>
          </a:p>
          <a:p>
            <a:pPr>
              <a:lnSpc>
                <a:spcPct val="80000"/>
              </a:lnSpc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01159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/>
              <a:t>Contoh </a:t>
            </a:r>
            <a:r>
              <a:rPr lang="en-US" dirty="0" smtClean="0"/>
              <a:t>2 </a:t>
            </a:r>
            <a:r>
              <a:rPr lang="id-ID" dirty="0" smtClean="0"/>
              <a:t>penggunaan </a:t>
            </a:r>
            <a:r>
              <a:rPr lang="id-ID" dirty="0"/>
              <a:t>Analisis 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id-ID" sz="4400" b="1" dirty="0"/>
              <a:t>Kasus</a:t>
            </a:r>
            <a:r>
              <a:rPr lang="id-ID" sz="4400" dirty="0"/>
              <a:t>:  </a:t>
            </a:r>
            <a:r>
              <a:rPr lang="en-US" sz="2800" dirty="0" err="1" smtClean="0"/>
              <a:t>Penyusunan</a:t>
            </a:r>
            <a:r>
              <a:rPr lang="en-US" sz="2800" dirty="0" smtClean="0"/>
              <a:t> RUU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endParaRPr lang="id-ID" sz="2800" dirty="0"/>
          </a:p>
          <a:p>
            <a:pPr marL="0" indent="0">
              <a:buNone/>
            </a:pPr>
            <a:r>
              <a:rPr lang="id-ID" sz="2800" b="1" dirty="0"/>
              <a:t>Konteks</a:t>
            </a:r>
            <a:r>
              <a:rPr lang="id-ID" sz="2800" dirty="0"/>
              <a:t>: konteks budaya, sosial, politik, ekonomi </a:t>
            </a:r>
            <a:r>
              <a:rPr lang="id-ID" sz="2800" dirty="0" smtClean="0"/>
              <a:t>dan</a:t>
            </a:r>
            <a:r>
              <a:rPr lang="en-US" sz="2800" dirty="0" smtClean="0"/>
              <a:t> </a:t>
            </a:r>
            <a:r>
              <a:rPr lang="id-ID" sz="2800" dirty="0" smtClean="0"/>
              <a:t>hukum</a:t>
            </a:r>
            <a:endParaRPr lang="id-ID" sz="2800" dirty="0"/>
          </a:p>
          <a:p>
            <a:pPr marL="0" indent="0">
              <a:buNone/>
            </a:pPr>
            <a:r>
              <a:rPr lang="id-ID" sz="2800" b="1" dirty="0"/>
              <a:t>Konten/ Isi</a:t>
            </a:r>
            <a:r>
              <a:rPr lang="id-ID" sz="2800" dirty="0"/>
              <a:t>: </a:t>
            </a:r>
            <a:r>
              <a:rPr lang="fi-FI" sz="2800" dirty="0"/>
              <a:t>kesehatan, organisasi profesi, tenaga </a:t>
            </a:r>
            <a:r>
              <a:rPr lang="fi-FI" sz="2800" dirty="0" smtClean="0"/>
              <a:t>kesehatan </a:t>
            </a:r>
            <a:r>
              <a:rPr lang="it-IT" sz="2800" dirty="0" smtClean="0"/>
              <a:t>warga </a:t>
            </a:r>
            <a:r>
              <a:rPr lang="it-IT" sz="2800" dirty="0"/>
              <a:t>negara Indonesia lulusan luar negeri </a:t>
            </a:r>
            <a:r>
              <a:rPr lang="it-IT" sz="2800" dirty="0" smtClean="0"/>
              <a:t>dan </a:t>
            </a:r>
            <a:r>
              <a:rPr lang="id-ID" sz="2800" dirty="0" smtClean="0"/>
              <a:t>tenaga </a:t>
            </a:r>
            <a:r>
              <a:rPr lang="id-ID" sz="2800" dirty="0"/>
              <a:t>kesehatan warga negara asing, hak </a:t>
            </a:r>
            <a:r>
              <a:rPr lang="id-ID" sz="2800" dirty="0" smtClean="0"/>
              <a:t>dan</a:t>
            </a:r>
            <a:r>
              <a:rPr lang="en-US" sz="2800" dirty="0" smtClean="0"/>
              <a:t> </a:t>
            </a:r>
            <a:r>
              <a:rPr lang="id-ID" sz="2800" dirty="0" smtClean="0"/>
              <a:t>kewajiban </a:t>
            </a:r>
            <a:r>
              <a:rPr lang="id-ID" sz="2800" dirty="0"/>
              <a:t>tenaga kesehatan, </a:t>
            </a:r>
            <a:r>
              <a:rPr lang="id-ID" sz="2800" dirty="0" smtClean="0"/>
              <a:t>penyelenggaraan</a:t>
            </a:r>
            <a:r>
              <a:rPr lang="en-US" sz="2800" dirty="0" smtClean="0"/>
              <a:t> </a:t>
            </a:r>
            <a:r>
              <a:rPr lang="id-ID" sz="2800" dirty="0" smtClean="0"/>
              <a:t>keprofesian</a:t>
            </a:r>
            <a:r>
              <a:rPr lang="id-ID" sz="2800" dirty="0"/>
              <a:t>, penyelesaian perselisihan, </a:t>
            </a:r>
            <a:r>
              <a:rPr lang="id-ID" sz="2800" dirty="0" smtClean="0"/>
              <a:t>pembinaan</a:t>
            </a:r>
            <a:r>
              <a:rPr lang="en-US" sz="2800" dirty="0" smtClean="0"/>
              <a:t> </a:t>
            </a:r>
            <a:r>
              <a:rPr lang="id-ID" sz="2800" dirty="0" smtClean="0"/>
              <a:t>dan </a:t>
            </a:r>
            <a:r>
              <a:rPr lang="id-ID" sz="2800" dirty="0"/>
              <a:t>pengawasan, sanksi administratif, </a:t>
            </a:r>
            <a:r>
              <a:rPr lang="id-ID" sz="2800" dirty="0" smtClean="0"/>
              <a:t>sanksi</a:t>
            </a:r>
            <a:r>
              <a:rPr lang="en-US" sz="2800" dirty="0" smtClean="0"/>
              <a:t> </a:t>
            </a:r>
            <a:r>
              <a:rPr lang="fi-FI" sz="2800" dirty="0" smtClean="0"/>
              <a:t>pidana</a:t>
            </a:r>
            <a:r>
              <a:rPr lang="fi-FI" sz="2800" dirty="0"/>
              <a:t>, ketentuan peralihan dan </a:t>
            </a:r>
            <a:r>
              <a:rPr lang="fi-FI" sz="2800" dirty="0" smtClean="0"/>
              <a:t>ketentuan </a:t>
            </a:r>
            <a:r>
              <a:rPr lang="id-ID" sz="2800" dirty="0" smtClean="0"/>
              <a:t>penutup.</a:t>
            </a:r>
            <a:endParaRPr lang="en-US" sz="2800" dirty="0" smtClean="0"/>
          </a:p>
          <a:p>
            <a:pPr marL="0" indent="0">
              <a:buNone/>
            </a:pPr>
            <a:r>
              <a:rPr lang="id-ID" sz="4400" b="1" dirty="0" smtClean="0"/>
              <a:t>Aktor</a:t>
            </a:r>
            <a:r>
              <a:rPr lang="id-ID" sz="4400" b="1" dirty="0"/>
              <a:t>/ Pelaku: </a:t>
            </a:r>
            <a:r>
              <a:rPr lang="id-ID" sz="2400" dirty="0" smtClean="0"/>
              <a:t>pemerintah,</a:t>
            </a:r>
            <a:r>
              <a:rPr lang="en-US" sz="2400" dirty="0" smtClean="0"/>
              <a:t> </a:t>
            </a:r>
            <a:r>
              <a:rPr lang="id-ID" sz="2400" dirty="0" smtClean="0"/>
              <a:t>presiden</a:t>
            </a:r>
            <a:r>
              <a:rPr lang="id-ID" sz="2400" dirty="0"/>
              <a:t>, anggota legislatif, kelompok </a:t>
            </a:r>
            <a:r>
              <a:rPr lang="id-ID" sz="2400" dirty="0" smtClean="0"/>
              <a:t>kepentingan</a:t>
            </a:r>
            <a:r>
              <a:rPr lang="en-US" sz="2400" dirty="0" smtClean="0"/>
              <a:t> </a:t>
            </a:r>
            <a:r>
              <a:rPr lang="id-ID" sz="2400" dirty="0" smtClean="0"/>
              <a:t>dan </a:t>
            </a:r>
            <a:r>
              <a:rPr lang="id-ID" sz="2400" dirty="0"/>
              <a:t>partai </a:t>
            </a:r>
            <a:r>
              <a:rPr lang="id-ID" sz="2400" dirty="0" smtClean="0"/>
              <a:t>politik</a:t>
            </a:r>
            <a:endParaRPr lang="en-US" sz="2400" dirty="0" smtClean="0"/>
          </a:p>
          <a:p>
            <a:pPr marL="0" indent="0">
              <a:buNone/>
            </a:pPr>
            <a:r>
              <a:rPr lang="id-ID" sz="4400" b="1" dirty="0" smtClean="0"/>
              <a:t>Proses </a:t>
            </a:r>
            <a:r>
              <a:rPr lang="id-ID" sz="4400" b="1" dirty="0"/>
              <a:t>: </a:t>
            </a:r>
            <a:r>
              <a:rPr lang="id-ID" sz="2400" dirty="0"/>
              <a:t>prosesnya dimulai tahun </a:t>
            </a:r>
            <a:r>
              <a:rPr lang="id-ID" sz="2400" dirty="0" smtClean="0"/>
              <a:t>2010</a:t>
            </a:r>
            <a:r>
              <a:rPr lang="en-US" sz="2400" dirty="0" smtClean="0"/>
              <a:t> </a:t>
            </a:r>
            <a:r>
              <a:rPr lang="id-ID" sz="2400" dirty="0" smtClean="0"/>
              <a:t>hingga </a:t>
            </a:r>
            <a:r>
              <a:rPr lang="id-ID" sz="2400" dirty="0"/>
              <a:t>selesai tahun 2014.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690771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smtClean="0"/>
              <a:t>Proses Penyusunan Kebijakan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id-ID" smtClean="0"/>
              <a:t>Identifikasi Masalah dan Isu</a:t>
            </a:r>
          </a:p>
          <a:p>
            <a:pPr eaLnBrk="1" hangingPunct="1">
              <a:lnSpc>
                <a:spcPct val="150000"/>
              </a:lnSpc>
            </a:pPr>
            <a:r>
              <a:rPr lang="id-ID" smtClean="0"/>
              <a:t>Perumusan Kebijakan</a:t>
            </a:r>
          </a:p>
          <a:p>
            <a:pPr eaLnBrk="1" hangingPunct="1">
              <a:lnSpc>
                <a:spcPct val="150000"/>
              </a:lnSpc>
            </a:pPr>
            <a:r>
              <a:rPr lang="id-ID" smtClean="0"/>
              <a:t>Pelaksanaan Kebijakan</a:t>
            </a:r>
          </a:p>
          <a:p>
            <a:pPr eaLnBrk="1" hangingPunct="1">
              <a:lnSpc>
                <a:spcPct val="150000"/>
              </a:lnSpc>
            </a:pPr>
            <a:r>
              <a:rPr lang="id-ID" smtClean="0"/>
              <a:t>Monitoring dan Evaluasi Kebijakan</a:t>
            </a:r>
          </a:p>
        </p:txBody>
      </p:sp>
    </p:spTree>
    <p:extLst>
      <p:ext uri="{BB962C8B-B14F-4D97-AF65-F5344CB8AC3E}">
        <p14:creationId xmlns:p14="http://schemas.microsoft.com/office/powerpoint/2010/main" val="37650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457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ea typeface="+mj-ea"/>
                <a:cs typeface="+mj-cs"/>
              </a:rPr>
              <a:t>Menggunakan Segitiga Kebijakan Kesehatan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d-ID" sz="2800" smtClean="0"/>
              <a:t>Segitiga kebijakan kesehatan digunakan untuk memahami kebijakan tertentu dan menerapkan untuk merencanakan kebijakan khusus dan dapat bersifat:</a:t>
            </a:r>
          </a:p>
          <a:p>
            <a:pPr eaLnBrk="1" hangingPunct="1"/>
            <a:r>
              <a:rPr lang="id-ID" sz="2800" b="1" smtClean="0"/>
              <a:t>Retrospektif</a:t>
            </a:r>
            <a:r>
              <a:rPr lang="id-ID" sz="2800" smtClean="0"/>
              <a:t> (meliputi evaluasi dan monitoring kebijakan)</a:t>
            </a:r>
          </a:p>
          <a:p>
            <a:pPr eaLnBrk="1" hangingPunct="1"/>
            <a:r>
              <a:rPr lang="id-ID" sz="2800" b="1" smtClean="0"/>
              <a:t>Prospektif</a:t>
            </a:r>
            <a:r>
              <a:rPr lang="id-ID" sz="2800" smtClean="0"/>
              <a:t> (Memberi pemikiran strategis, advokasi dan lobi kebijakan)</a:t>
            </a:r>
          </a:p>
          <a:p>
            <a:pPr eaLnBrk="1" hangingPunct="1">
              <a:buFont typeface="Arial" charset="0"/>
              <a:buNone/>
            </a:pPr>
            <a:endParaRPr lang="id-ID" sz="2800" smtClean="0"/>
          </a:p>
        </p:txBody>
      </p:sp>
    </p:spTree>
    <p:extLst>
      <p:ext uri="{BB962C8B-B14F-4D97-AF65-F5344CB8AC3E}">
        <p14:creationId xmlns:p14="http://schemas.microsoft.com/office/powerpoint/2010/main" val="41965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457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Tugas</a:t>
            </a:r>
            <a:endParaRPr lang="id-ID" dirty="0" smtClean="0">
              <a:ea typeface="+mj-ea"/>
              <a:cs typeface="+mj-cs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dirty="0" err="1" smtClean="0"/>
              <a:t>Buat</a:t>
            </a:r>
            <a:r>
              <a:rPr lang="en-US" sz="2800" dirty="0" smtClean="0"/>
              <a:t> 2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!</a:t>
            </a:r>
          </a:p>
          <a:p>
            <a:pPr eaLnBrk="1" hangingPunct="1">
              <a:buFont typeface="Arial" charset="0"/>
              <a:buNone/>
            </a:pPr>
            <a:endParaRPr lang="en-US" sz="2800" dirty="0"/>
          </a:p>
          <a:p>
            <a:pPr marL="0" indent="0" eaLnBrk="1" hangingPunct="1">
              <a:buFont typeface="Arial" charset="0"/>
              <a:buNone/>
            </a:pPr>
            <a:r>
              <a:rPr lang="en-US" sz="2800" dirty="0" err="1" smtClean="0"/>
              <a:t>Tugas</a:t>
            </a:r>
            <a:r>
              <a:rPr lang="en-US" sz="2800" dirty="0" smtClean="0"/>
              <a:t>: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PMIK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segitiga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smtClean="0"/>
              <a:t>kebijakan, </a:t>
            </a:r>
            <a:r>
              <a:rPr lang="en-US" sz="2800" dirty="0" err="1" smtClean="0"/>
              <a:t>minggu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 </a:t>
            </a:r>
            <a:r>
              <a:rPr lang="en-US" sz="2800" dirty="0" err="1" smtClean="0"/>
              <a:t>dipresentasikan</a:t>
            </a:r>
            <a:r>
              <a:rPr lang="en-US" sz="2800" dirty="0" smtClean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92847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93436"/>
              </p:ext>
            </p:extLst>
          </p:nvPr>
        </p:nvGraphicFramePr>
        <p:xfrm>
          <a:off x="1905000" y="1905000"/>
          <a:ext cx="57150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838478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i="1" dirty="0" smtClean="0"/>
              <a:t>(Policy)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+mj-lt"/>
              </a:rPr>
              <a:t>Menurut</a:t>
            </a:r>
            <a:r>
              <a:rPr lang="en-US" dirty="0" smtClean="0">
                <a:latin typeface="+mj-lt"/>
              </a:rPr>
              <a:t> Anderson </a:t>
            </a:r>
            <a:r>
              <a:rPr lang="en-US" dirty="0">
                <a:latin typeface="+mj-lt"/>
              </a:rPr>
              <a:t>(</a:t>
            </a:r>
            <a:r>
              <a:rPr lang="en-US" dirty="0" smtClean="0">
                <a:latin typeface="+mj-lt"/>
              </a:rPr>
              <a:t>2006),  </a:t>
            </a:r>
            <a:r>
              <a:rPr lang="en-US" dirty="0" err="1" smtClean="0">
                <a:latin typeface="+mj-lt"/>
              </a:rPr>
              <a:t>kebijakan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dapat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didefinisikan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sebagai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tindakan</a:t>
            </a:r>
            <a:r>
              <a:rPr lang="en-US" dirty="0">
                <a:latin typeface="+mj-lt"/>
              </a:rPr>
              <a:t> yang </a:t>
            </a:r>
            <a:r>
              <a:rPr lang="en-US" dirty="0" err="1">
                <a:latin typeface="+mj-lt"/>
              </a:rPr>
              <a:t>didesain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secara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sengaja</a:t>
            </a:r>
            <a:r>
              <a:rPr lang="en-US" dirty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relatif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stabil</a:t>
            </a:r>
            <a:r>
              <a:rPr lang="en-US" dirty="0">
                <a:latin typeface="+mj-lt"/>
              </a:rPr>
              <a:t> yang </a:t>
            </a:r>
            <a:r>
              <a:rPr lang="en-US" dirty="0" err="1">
                <a:latin typeface="+mj-lt"/>
              </a:rPr>
              <a:t>dilakukan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oleh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aktor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atau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sejumlah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aktor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untuk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menyelesaikan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masalah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atau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hal-hal</a:t>
            </a:r>
            <a:r>
              <a:rPr lang="en-US" dirty="0">
                <a:latin typeface="+mj-lt"/>
              </a:rPr>
              <a:t> yang </a:t>
            </a:r>
            <a:r>
              <a:rPr lang="en-US" dirty="0" err="1">
                <a:latin typeface="+mj-lt"/>
              </a:rPr>
              <a:t>menjadi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perhatian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bersama</a:t>
            </a:r>
            <a:r>
              <a:rPr lang="en-US" dirty="0">
                <a:latin typeface="+mj-lt"/>
              </a:rPr>
              <a:t>.</a:t>
            </a:r>
          </a:p>
          <a:p>
            <a:pPr marL="0" indent="0">
              <a:buNone/>
            </a:pPr>
            <a:endParaRPr lang="id-ID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5021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i="1" dirty="0" smtClean="0"/>
              <a:t>(Policy)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b="1" dirty="0"/>
              <a:t>Menurut  Lasswell (1970):</a:t>
            </a:r>
            <a:r>
              <a:rPr lang="id-ID" dirty="0"/>
              <a:t> kebijakan adalah sebagai suatu program pencapaian tujuan, nilai-nilai dan praktik-praktik yang terarah </a:t>
            </a:r>
            <a:r>
              <a:rPr lang="id-ID" i="1" dirty="0"/>
              <a:t>(a projected program of goals values and practices</a:t>
            </a:r>
            <a:r>
              <a:rPr lang="id-ID" i="1" dirty="0" smtClean="0"/>
              <a:t>).</a:t>
            </a:r>
            <a:endParaRPr lang="en-US" i="1" dirty="0" smtClean="0"/>
          </a:p>
          <a:p>
            <a:pPr marL="0" indent="0">
              <a:buNone/>
            </a:pPr>
            <a:r>
              <a:rPr lang="id-ID" b="1" dirty="0"/>
              <a:t>Menurut  Budiardjo (1988):</a:t>
            </a:r>
            <a:r>
              <a:rPr lang="id-ID" dirty="0"/>
              <a:t> kebijakan adalah sekumpulan keputusan yang diambil oleh seorang pelaku atau kelompok politik dalam usaha memilih tujuan-tujuan dan cara-cara untuk mencapai tujuan tersebut. </a:t>
            </a:r>
            <a:endParaRPr lang="en-US" dirty="0" smtClean="0"/>
          </a:p>
          <a:p>
            <a:pPr marL="0" indent="0">
              <a:buNone/>
            </a:pPr>
            <a:r>
              <a:rPr lang="id-ID" b="1" dirty="0" smtClean="0"/>
              <a:t>Menurut</a:t>
            </a:r>
            <a:r>
              <a:rPr lang="id-ID" b="1" dirty="0"/>
              <a:t>  Carter V. Good (1959):</a:t>
            </a:r>
            <a:r>
              <a:rPr lang="id-ID" dirty="0"/>
              <a:t> kebijakan adalah sebuah pertimbangan yang didasarkan atas suatu nilai dan beberapa penilaian terhadap faktor-faktor yang bersifat situasional, untuk mengoperasikan perencanaan yang bersifat umum dan memberikan bimbingan dalam pengambilan keputusan demi tercapainya tujuan.</a:t>
            </a:r>
            <a:endParaRPr lang="id-ID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69058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K</a:t>
            </a:r>
            <a:r>
              <a:rPr lang="id-ID" b="1" dirty="0"/>
              <a:t>ebijakan </a:t>
            </a:r>
            <a:r>
              <a:rPr lang="id-ID" dirty="0" smtClean="0"/>
              <a:t>berarti </a:t>
            </a:r>
            <a:r>
              <a:rPr lang="id-ID" dirty="0"/>
              <a:t>sebagai rangkaian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id-ID" dirty="0" smtClean="0"/>
              <a:t>dan </a:t>
            </a:r>
            <a:r>
              <a:rPr lang="id-ID" dirty="0"/>
              <a:t>asas yang menjadi garis pelaksanaan suatu pekerjaan, </a:t>
            </a:r>
            <a:r>
              <a:rPr lang="en-US" dirty="0" err="1" smtClean="0"/>
              <a:t>kepemimpinan</a:t>
            </a:r>
            <a:r>
              <a:rPr lang="id-ID" dirty="0" smtClean="0"/>
              <a:t>, </a:t>
            </a:r>
            <a:r>
              <a:rPr lang="id-ID" dirty="0"/>
              <a:t>dan cara bertindak</a:t>
            </a:r>
          </a:p>
        </p:txBody>
      </p:sp>
    </p:spTree>
    <p:extLst>
      <p:ext uri="{BB962C8B-B14F-4D97-AF65-F5344CB8AC3E}">
        <p14:creationId xmlns:p14="http://schemas.microsoft.com/office/powerpoint/2010/main" val="38140138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Definisi Kebijakan publik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Dye (</a:t>
            </a:r>
            <a:r>
              <a:rPr lang="id-ID" dirty="0" smtClean="0"/>
              <a:t>1992)</a:t>
            </a:r>
            <a:endParaRPr lang="id-ID" dirty="0"/>
          </a:p>
          <a:p>
            <a:pPr>
              <a:buFont typeface="Wingdings 2" pitchFamily="18" charset="2"/>
              <a:buNone/>
            </a:pPr>
            <a:r>
              <a:rPr lang="id-ID" dirty="0"/>
              <a:t>	</a:t>
            </a:r>
            <a:r>
              <a:rPr lang="id-ID" i="1" dirty="0"/>
              <a:t>“whatever governments choose to do or not to do”</a:t>
            </a:r>
          </a:p>
          <a:p>
            <a:r>
              <a:rPr lang="id-ID" dirty="0"/>
              <a:t>Edward II dan Sharkansky dalam Islami (</a:t>
            </a:r>
            <a:r>
              <a:rPr lang="id-ID" dirty="0" smtClean="0"/>
              <a:t>1984)</a:t>
            </a:r>
            <a:endParaRPr lang="id-ID" dirty="0"/>
          </a:p>
          <a:p>
            <a:pPr>
              <a:buFont typeface="Wingdings 2" pitchFamily="18" charset="2"/>
              <a:buNone/>
            </a:pPr>
            <a:r>
              <a:rPr lang="id-ID" dirty="0"/>
              <a:t> 	</a:t>
            </a:r>
            <a:r>
              <a:rPr lang="id-ID" i="1" dirty="0"/>
              <a:t>“what government say and do, or not to do. It is the goals or purpose of government programs</a:t>
            </a:r>
            <a:r>
              <a:rPr lang="id-ID" i="1" dirty="0" smtClean="0"/>
              <a:t>.</a:t>
            </a:r>
            <a:r>
              <a:rPr lang="en-US" i="1" dirty="0" smtClean="0"/>
              <a:t>”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25564191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id-ID" dirty="0"/>
              <a:t>Pengertian kebijakan ini menurut Kartasasmita (1997:142) merupakan upaya untuk memahami dan mengartikan </a:t>
            </a:r>
          </a:p>
          <a:p>
            <a:pPr marL="514350" indent="-239713">
              <a:buFont typeface="+mj-lt"/>
              <a:buAutoNum type="arabicPeriod"/>
              <a:tabLst>
                <a:tab pos="617538" algn="l"/>
              </a:tabLst>
              <a:defRPr/>
            </a:pPr>
            <a:r>
              <a:rPr lang="id-ID" dirty="0"/>
              <a:t>	Apa yang dilakukan (atau tidak dilakukan) oleh pemerintah mengenai suatu masalah</a:t>
            </a:r>
          </a:p>
          <a:p>
            <a:pPr marL="514350" indent="-239713">
              <a:buFont typeface="+mj-lt"/>
              <a:buAutoNum type="arabicPeriod"/>
              <a:tabLst>
                <a:tab pos="617538" algn="l"/>
              </a:tabLst>
              <a:defRPr/>
            </a:pPr>
            <a:r>
              <a:rPr lang="id-ID" dirty="0"/>
              <a:t>	 Apa yang menyebabkan atau yang mempengaruhinya</a:t>
            </a:r>
          </a:p>
          <a:p>
            <a:pPr marL="514350" indent="-239713">
              <a:buFont typeface="+mj-lt"/>
              <a:buAutoNum type="arabicPeriod"/>
              <a:tabLst>
                <a:tab pos="617538" algn="l"/>
              </a:tabLst>
              <a:defRPr/>
            </a:pPr>
            <a:r>
              <a:rPr lang="id-ID" dirty="0"/>
              <a:t>	 Apa pengaruh dan dampak dari kebijakan publik tersebut.</a:t>
            </a:r>
          </a:p>
        </p:txBody>
      </p:sp>
    </p:spTree>
    <p:extLst>
      <p:ext uri="{BB962C8B-B14F-4D97-AF65-F5344CB8AC3E}">
        <p14:creationId xmlns:p14="http://schemas.microsoft.com/office/powerpoint/2010/main" val="21459106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(Health Policy)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Segala sesuatu untuk mempengaruhi faktor – faktor penentu di sektor kesehatan agar dapat meningkatkan kualitas kesehatan masyarakat; dan bagi seorang dokter kebijakan merupakan segala sesuatu yang berhubungan dengan layanan kesehatan (Walt, </a:t>
            </a:r>
            <a:r>
              <a:rPr lang="id-ID" dirty="0" smtClean="0"/>
              <a:t>1994</a:t>
            </a:r>
            <a:r>
              <a:rPr lang="en-US" dirty="0" smtClean="0"/>
              <a:t>)</a:t>
            </a:r>
            <a:r>
              <a:rPr lang="id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047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Mengapa Kebijakan kesehatan penting?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sz="2800" dirty="0"/>
              <a:t>Sektor kesehatan merupakan bagian penting perekonomian di berbagai negara</a:t>
            </a:r>
          </a:p>
          <a:p>
            <a:pPr>
              <a:defRPr/>
            </a:pPr>
            <a:r>
              <a:rPr lang="id-ID" sz="2800" dirty="0"/>
              <a:t>Kesehatan mempunyai posisi yang lebih istimewa dibanding dengan masalah sosial yang lainnya</a:t>
            </a:r>
          </a:p>
          <a:p>
            <a:pPr>
              <a:defRPr/>
            </a:pPr>
            <a:r>
              <a:rPr lang="id-ID" sz="2800" dirty="0"/>
              <a:t>Kesehatan dapat dipengaruhi oleh sejumlah keputusan yang tidak ada kaitannya dengan pelayanan kesehatan (misal: kemiskinan, polusi)</a:t>
            </a:r>
          </a:p>
          <a:p>
            <a:pPr>
              <a:defRPr/>
            </a:pPr>
            <a:r>
              <a:rPr lang="id-ID" sz="2800" dirty="0"/>
              <a:t>Memberi arahan dalam pemilihan teknologi kesehatan </a:t>
            </a:r>
          </a:p>
        </p:txBody>
      </p:sp>
    </p:spTree>
    <p:extLst>
      <p:ext uri="{BB962C8B-B14F-4D97-AF65-F5344CB8AC3E}">
        <p14:creationId xmlns:p14="http://schemas.microsoft.com/office/powerpoint/2010/main" val="1914885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724</Words>
  <Application>Microsoft Office PowerPoint</Application>
  <PresentationFormat>On-screen Show (4:3)</PresentationFormat>
  <Paragraphs>93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MS PGothic</vt:lpstr>
      <vt:lpstr>Arial</vt:lpstr>
      <vt:lpstr>Calibri</vt:lpstr>
      <vt:lpstr>Wingdings 2</vt:lpstr>
      <vt:lpstr>Office Theme</vt:lpstr>
      <vt:lpstr>PowerPoint Presentation</vt:lpstr>
      <vt:lpstr>KEMAMPUAN AKHIR YANG DIHARAPKAN</vt:lpstr>
      <vt:lpstr>Kebijakan (Policy)</vt:lpstr>
      <vt:lpstr>Kebijakan (Policy)</vt:lpstr>
      <vt:lpstr>PowerPoint Presentation</vt:lpstr>
      <vt:lpstr>Definisi Kebijakan publik</vt:lpstr>
      <vt:lpstr>PowerPoint Presentation</vt:lpstr>
      <vt:lpstr>Kebijakan Kesehatan (Health Policy)</vt:lpstr>
      <vt:lpstr>Mengapa Kebijakan kesehatan penting?</vt:lpstr>
      <vt:lpstr>PowerPoint Presentation</vt:lpstr>
      <vt:lpstr>Kasus: ...............</vt:lpstr>
      <vt:lpstr>Apa Isi Kebijakan?</vt:lpstr>
      <vt:lpstr>Siapa aktor/pelaku kebijakan?</vt:lpstr>
      <vt:lpstr>Faktor Kontekstual yang Mempengaruhi Kebijakan</vt:lpstr>
      <vt:lpstr>Contoh 1 penggunaan Analisis Kebijakan</vt:lpstr>
      <vt:lpstr>Contoh 2 penggunaan Analisis Kebijakan</vt:lpstr>
      <vt:lpstr>Proses Penyusunan Kebijakan</vt:lpstr>
      <vt:lpstr>Menggunakan Segitiga Kebijakan Kesehatan</vt:lpstr>
      <vt:lpstr>Tugas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Staff</dc:creator>
  <cp:lastModifiedBy>anggi.nauri</cp:lastModifiedBy>
  <cp:revision>32</cp:revision>
  <dcterms:created xsi:type="dcterms:W3CDTF">2017-10-27T04:04:42Z</dcterms:created>
  <dcterms:modified xsi:type="dcterms:W3CDTF">2018-06-03T21:18:26Z</dcterms:modified>
</cp:coreProperties>
</file>