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706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88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100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8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858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009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559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52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416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186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28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46526-1B4C-4ABE-8935-A83C01CD2C6E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510B1-2AAF-4ABF-AB69-3CB18B880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48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334871" y="3725069"/>
            <a:ext cx="56388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fi-FI" sz="1600" b="1" dirty="0" smtClean="0">
                <a:solidFill>
                  <a:schemeClr val="bg1"/>
                </a:solidFill>
              </a:rPr>
              <a:t>PEMBUATAN KEBIJAKAN KESEHATAN: </a:t>
            </a:r>
            <a:r>
              <a:rPr lang="fi-FI" sz="1600" b="1" dirty="0" smtClean="0">
                <a:solidFill>
                  <a:schemeClr val="bg1"/>
                </a:solidFill>
              </a:rPr>
              <a:t>ANALISA KEBIJAKAN</a:t>
            </a:r>
            <a:endParaRPr lang="fi-FI" sz="1600" b="1" dirty="0" smtClean="0">
              <a:solidFill>
                <a:schemeClr val="bg1"/>
              </a:solidFill>
            </a:endParaRPr>
          </a:p>
          <a:p>
            <a:pPr marL="342900" indent="-342900" algn="ctr">
              <a:defRPr/>
            </a:pPr>
            <a:endParaRPr lang="en-US" b="1" dirty="0" smtClean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1400" b="1" dirty="0" smtClean="0">
                <a:solidFill>
                  <a:schemeClr val="bg1"/>
                </a:solidFill>
              </a:rPr>
              <a:t>NAURI </a:t>
            </a:r>
            <a:r>
              <a:rPr lang="en-US" sz="1400" b="1" dirty="0">
                <a:solidFill>
                  <a:schemeClr val="bg1"/>
                </a:solidFill>
              </a:rPr>
              <a:t>ANGGITA TEMESVARI, SKM., MKM</a:t>
            </a:r>
          </a:p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</a:rPr>
              <a:t>PRODI MIK, FIKES</a:t>
            </a:r>
          </a:p>
        </p:txBody>
      </p:sp>
    </p:spTree>
    <p:extLst>
      <p:ext uri="{BB962C8B-B14F-4D97-AF65-F5344CB8AC3E}">
        <p14:creationId xmlns:p14="http://schemas.microsoft.com/office/powerpoint/2010/main" val="193724430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z="4000" b="1" smtClean="0"/>
              <a:t>Proses Penyusunan Kebijakan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id-ID" smtClean="0"/>
              <a:t>Identifikasi Masalah dan Isu</a:t>
            </a:r>
          </a:p>
          <a:p>
            <a:pPr eaLnBrk="1" hangingPunct="1">
              <a:lnSpc>
                <a:spcPct val="150000"/>
              </a:lnSpc>
            </a:pPr>
            <a:r>
              <a:rPr lang="id-ID" smtClean="0"/>
              <a:t>Perumusan Kebijakan</a:t>
            </a:r>
          </a:p>
          <a:p>
            <a:pPr eaLnBrk="1" hangingPunct="1">
              <a:lnSpc>
                <a:spcPct val="150000"/>
              </a:lnSpc>
            </a:pPr>
            <a:r>
              <a:rPr lang="id-ID" smtClean="0"/>
              <a:t>Pelaksanaan Kebijakan</a:t>
            </a:r>
          </a:p>
          <a:p>
            <a:pPr eaLnBrk="1" hangingPunct="1">
              <a:lnSpc>
                <a:spcPct val="150000"/>
              </a:lnSpc>
            </a:pPr>
            <a:r>
              <a:rPr lang="id-ID" smtClean="0"/>
              <a:t>Monitoring dan Evaluasi Kebijakan</a:t>
            </a:r>
          </a:p>
        </p:txBody>
      </p:sp>
    </p:spTree>
    <p:extLst>
      <p:ext uri="{BB962C8B-B14F-4D97-AF65-F5344CB8AC3E}">
        <p14:creationId xmlns:p14="http://schemas.microsoft.com/office/powerpoint/2010/main" val="327367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4572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>
                <a:ea typeface="+mj-ea"/>
                <a:cs typeface="+mj-cs"/>
              </a:rPr>
              <a:t>Menggunakan Segitiga Kebijakan Kesehatan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id-ID" sz="2800" smtClean="0"/>
              <a:t>Segitiga kebijakan kesehatan digunakan untuk memahami kebijakan tertentu dan menerapkan untuk merencanakan kebijakan khusus dan dapat bersifat:</a:t>
            </a:r>
          </a:p>
          <a:p>
            <a:pPr eaLnBrk="1" hangingPunct="1"/>
            <a:r>
              <a:rPr lang="id-ID" sz="2800" b="1" smtClean="0"/>
              <a:t>Retrospektif</a:t>
            </a:r>
            <a:r>
              <a:rPr lang="id-ID" sz="2800" smtClean="0"/>
              <a:t> (meliputi evaluasi dan monitoring kebijakan)</a:t>
            </a:r>
          </a:p>
          <a:p>
            <a:pPr eaLnBrk="1" hangingPunct="1"/>
            <a:r>
              <a:rPr lang="id-ID" sz="2800" b="1" smtClean="0"/>
              <a:t>Prospektif</a:t>
            </a:r>
            <a:r>
              <a:rPr lang="id-ID" sz="2800" smtClean="0"/>
              <a:t> (Memberi pemikiran strategis, advokasi dan lobi kebijakan)</a:t>
            </a:r>
          </a:p>
          <a:p>
            <a:pPr eaLnBrk="1" hangingPunct="1">
              <a:buFont typeface="Arial" charset="0"/>
              <a:buNone/>
            </a:pPr>
            <a:endParaRPr lang="id-ID" sz="2800" smtClean="0"/>
          </a:p>
        </p:txBody>
      </p:sp>
    </p:spTree>
    <p:extLst>
      <p:ext uri="{BB962C8B-B14F-4D97-AF65-F5344CB8AC3E}">
        <p14:creationId xmlns:p14="http://schemas.microsoft.com/office/powerpoint/2010/main" val="352183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3075"/>
            <a:ext cx="8229600" cy="1143000"/>
          </a:xfrm>
        </p:spPr>
        <p:txBody>
          <a:bodyPr/>
          <a:lstStyle/>
          <a:p>
            <a:pPr algn="ctr"/>
            <a:r>
              <a:rPr lang="en-US" b="1" dirty="0" err="1" smtClean="0"/>
              <a:t>Kemampuan</a:t>
            </a:r>
            <a:r>
              <a:rPr lang="en-US" b="1" dirty="0" smtClean="0"/>
              <a:t> </a:t>
            </a:r>
            <a:r>
              <a:rPr lang="en-US" b="1" dirty="0" err="1" smtClean="0"/>
              <a:t>Akhir</a:t>
            </a:r>
            <a:endParaRPr lang="en-US" b="1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 marL="0" indent="0" algn="ctr" eaLnBrk="1" hangingPunct="1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r>
              <a:rPr lang="en-US" dirty="0"/>
              <a:t> </a:t>
            </a:r>
            <a:r>
              <a:rPr lang="en-US" dirty="0" smtClean="0"/>
              <a:t>draft </a:t>
            </a:r>
            <a:r>
              <a:rPr lang="en-US" dirty="0" err="1" smtClean="0"/>
              <a:t>perundang-undangan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9309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7" y="1981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d-ID" sz="2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id-ID" sz="2800" smtClean="0"/>
              <a:t> 						</a:t>
            </a:r>
            <a:endParaRPr lang="id-ID" sz="2000" smtClean="0"/>
          </a:p>
        </p:txBody>
      </p:sp>
      <p:sp>
        <p:nvSpPr>
          <p:cNvPr id="6" name="Isosceles Triangle 5"/>
          <p:cNvSpPr/>
          <p:nvPr/>
        </p:nvSpPr>
        <p:spPr>
          <a:xfrm>
            <a:off x="2928938" y="1643063"/>
            <a:ext cx="3929062" cy="3214687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d-ID">
              <a:solidFill>
                <a:srgbClr val="00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b="1" smtClean="0"/>
              <a:t>Segitiga Analisis Kebijakan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357438" y="1428750"/>
            <a:ext cx="4572000" cy="277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id-ID" sz="2000" dirty="0">
                <a:latin typeface="Calibri" pitchFamily="34" charset="0"/>
              </a:rPr>
              <a:t>			      </a:t>
            </a:r>
            <a:r>
              <a:rPr lang="id-ID" sz="2000" b="1" dirty="0">
                <a:latin typeface="Calibri" pitchFamily="34" charset="0"/>
              </a:rPr>
              <a:t>Konteks</a:t>
            </a:r>
          </a:p>
          <a:p>
            <a:pPr eaLnBrk="1" hangingPunct="1"/>
            <a:endParaRPr lang="id-ID" sz="1400" dirty="0">
              <a:latin typeface="Calibri" pitchFamily="34" charset="0"/>
            </a:endParaRPr>
          </a:p>
          <a:p>
            <a:pPr eaLnBrk="1" hangingPunct="1"/>
            <a:endParaRPr lang="id-ID" sz="1400" dirty="0">
              <a:latin typeface="Calibri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id-ID" sz="2400" dirty="0">
                <a:latin typeface="Calibri" pitchFamily="34" charset="0"/>
              </a:rPr>
              <a:t>						</a:t>
            </a:r>
            <a:r>
              <a:rPr lang="id-ID" dirty="0">
                <a:latin typeface="Calibri" pitchFamily="34" charset="0"/>
              </a:rPr>
              <a:t>Aktor/ pelaku			• Individu		                  •  Organisasi</a:t>
            </a: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357313" y="4572000"/>
            <a:ext cx="1428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id-ID" sz="2000" b="1"/>
              <a:t>Isi/ Konten</a:t>
            </a:r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6929438" y="4429125"/>
            <a:ext cx="1285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id-ID" sz="2000" b="1"/>
              <a:t>Proses</a:t>
            </a:r>
          </a:p>
        </p:txBody>
      </p:sp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1500188" y="5143500"/>
            <a:ext cx="6572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id-ID" sz="1800"/>
              <a:t>Sumber: Walt and Gilson (1994) </a:t>
            </a:r>
          </a:p>
          <a:p>
            <a:pPr eaLnBrk="1" hangingPunct="1"/>
            <a:endParaRPr lang="id-ID" sz="1800"/>
          </a:p>
        </p:txBody>
      </p:sp>
      <p:sp>
        <p:nvSpPr>
          <p:cNvPr id="12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September 2015</a:t>
            </a:r>
            <a:endParaRPr lang="id-ID"/>
          </a:p>
        </p:txBody>
      </p:sp>
      <p:sp>
        <p:nvSpPr>
          <p:cNvPr id="13" name="Slide Number Placeholder 9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E5815456-0CCA-4ACD-91C5-B745410A78A5}" type="slidenum">
              <a:rPr lang="id-ID" sz="1200">
                <a:solidFill>
                  <a:srgbClr val="898989"/>
                </a:solidFill>
              </a:rPr>
              <a:pPr/>
              <a:t>3</a:t>
            </a:fld>
            <a:endParaRPr lang="id-ID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928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id-ID" sz="2800" smtClean="0"/>
              <a:t> 						</a:t>
            </a:r>
            <a:endParaRPr lang="id-ID" sz="2000" smtClean="0"/>
          </a:p>
        </p:txBody>
      </p:sp>
      <p:sp>
        <p:nvSpPr>
          <p:cNvPr id="4" name="Isosceles Triangle 3"/>
          <p:cNvSpPr/>
          <p:nvPr/>
        </p:nvSpPr>
        <p:spPr>
          <a:xfrm>
            <a:off x="2928938" y="1643063"/>
            <a:ext cx="3929062" cy="3214687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d-ID">
              <a:solidFill>
                <a:srgbClr val="000000"/>
              </a:solidFill>
            </a:endParaRPr>
          </a:p>
        </p:txBody>
      </p:sp>
      <p:sp>
        <p:nvSpPr>
          <p:cNvPr id="5325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b="1" smtClean="0"/>
              <a:t>Kasus: ...............</a:t>
            </a:r>
          </a:p>
        </p:txBody>
      </p:sp>
      <p:sp>
        <p:nvSpPr>
          <p:cNvPr id="53253" name="Rectangle 4"/>
          <p:cNvSpPr>
            <a:spLocks noChangeArrowheads="1"/>
          </p:cNvSpPr>
          <p:nvPr/>
        </p:nvSpPr>
        <p:spPr bwMode="auto">
          <a:xfrm>
            <a:off x="2357438" y="1428750"/>
            <a:ext cx="4572000" cy="318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id-ID" sz="2000">
                <a:latin typeface="Calibri" pitchFamily="34" charset="0"/>
              </a:rPr>
              <a:t>			      </a:t>
            </a:r>
            <a:r>
              <a:rPr lang="id-ID" sz="2000" b="1">
                <a:latin typeface="Calibri" pitchFamily="34" charset="0"/>
              </a:rPr>
              <a:t>Konteks</a:t>
            </a:r>
          </a:p>
          <a:p>
            <a:pPr eaLnBrk="1" hangingPunct="1"/>
            <a:endParaRPr lang="id-ID" sz="1400">
              <a:latin typeface="Calibri" pitchFamily="34" charset="0"/>
            </a:endParaRPr>
          </a:p>
          <a:p>
            <a:pPr eaLnBrk="1" hangingPunct="1"/>
            <a:endParaRPr lang="id-ID" sz="1400">
              <a:latin typeface="Calibri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id-ID" sz="2400">
                <a:latin typeface="Calibri" pitchFamily="34" charset="0"/>
              </a:rPr>
              <a:t>						</a:t>
            </a:r>
            <a:r>
              <a:rPr lang="id-ID">
                <a:latin typeface="Calibri" pitchFamily="34" charset="0"/>
              </a:rPr>
              <a:t>Aktor/ pelaku			• Individu		                  • Pelaku</a:t>
            </a:r>
          </a:p>
          <a:p>
            <a:pPr eaLnBrk="1" hangingPunct="1">
              <a:lnSpc>
                <a:spcPct val="150000"/>
              </a:lnSpc>
            </a:pPr>
            <a:r>
              <a:rPr lang="id-ID">
                <a:latin typeface="Calibri" pitchFamily="34" charset="0"/>
              </a:rPr>
              <a:t>   		•  Organisasi</a:t>
            </a:r>
          </a:p>
        </p:txBody>
      </p:sp>
      <p:sp>
        <p:nvSpPr>
          <p:cNvPr id="53254" name="TextBox 6"/>
          <p:cNvSpPr txBox="1">
            <a:spLocks noChangeArrowheads="1"/>
          </p:cNvSpPr>
          <p:nvPr/>
        </p:nvSpPr>
        <p:spPr bwMode="auto">
          <a:xfrm>
            <a:off x="1357313" y="4572000"/>
            <a:ext cx="1428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id-ID" sz="2000" b="1"/>
              <a:t>Isi/ Konten</a:t>
            </a:r>
          </a:p>
        </p:txBody>
      </p:sp>
      <p:sp>
        <p:nvSpPr>
          <p:cNvPr id="53255" name="TextBox 8"/>
          <p:cNvSpPr txBox="1">
            <a:spLocks noChangeArrowheads="1"/>
          </p:cNvSpPr>
          <p:nvPr/>
        </p:nvSpPr>
        <p:spPr bwMode="auto">
          <a:xfrm>
            <a:off x="6929438" y="4429125"/>
            <a:ext cx="1285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id-ID" sz="2000" b="1"/>
              <a:t>Proses</a:t>
            </a:r>
          </a:p>
        </p:txBody>
      </p:sp>
      <p:sp>
        <p:nvSpPr>
          <p:cNvPr id="53256" name="TextBox 9"/>
          <p:cNvSpPr txBox="1">
            <a:spLocks noChangeArrowheads="1"/>
          </p:cNvSpPr>
          <p:nvPr/>
        </p:nvSpPr>
        <p:spPr bwMode="auto">
          <a:xfrm>
            <a:off x="1500188" y="5143500"/>
            <a:ext cx="6572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id-ID" sz="1800"/>
              <a:t>Sumber: Walt and Gilson (1994) </a:t>
            </a:r>
          </a:p>
          <a:p>
            <a:pPr eaLnBrk="1" hangingPunct="1"/>
            <a:endParaRPr lang="id-ID" sz="1800"/>
          </a:p>
        </p:txBody>
      </p:sp>
    </p:spTree>
    <p:extLst>
      <p:ext uri="{BB962C8B-B14F-4D97-AF65-F5344CB8AC3E}">
        <p14:creationId xmlns:p14="http://schemas.microsoft.com/office/powerpoint/2010/main" val="253643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smtClean="0"/>
              <a:t>Apa Isi Kebijakan?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86936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Siapa aktor/pelaku kebijakan?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Arial" charset="0"/>
              <a:buNone/>
            </a:pPr>
            <a:r>
              <a:rPr lang="id-ID" smtClean="0"/>
              <a:t>• Individu		                  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r>
              <a:rPr lang="id-ID" smtClean="0"/>
              <a:t>•  Organisasi</a:t>
            </a:r>
          </a:p>
          <a:p>
            <a:r>
              <a:rPr lang="id-ID" smtClean="0"/>
              <a:t>Negara</a:t>
            </a:r>
          </a:p>
        </p:txBody>
      </p:sp>
    </p:spTree>
    <p:extLst>
      <p:ext uri="{BB962C8B-B14F-4D97-AF65-F5344CB8AC3E}">
        <p14:creationId xmlns:p14="http://schemas.microsoft.com/office/powerpoint/2010/main" val="1457393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5334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b="1" dirty="0" smtClean="0">
                <a:ea typeface="+mj-ea"/>
                <a:cs typeface="+mj-cs"/>
              </a:rPr>
              <a:t>Faktor Kontekstual yang Mempengaruhi Kebijakan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>
              <a:defRPr/>
            </a:pPr>
            <a:r>
              <a:rPr lang="id-ID" dirty="0" smtClean="0">
                <a:ea typeface="+mn-ea"/>
                <a:cs typeface="+mn-cs"/>
              </a:rPr>
              <a:t>Faktor situasional: </a:t>
            </a:r>
            <a:r>
              <a:rPr lang="id-ID" sz="2600" dirty="0"/>
              <a:t>Faktor yang tidak permanen atau khusus yang dapat berdampak pada kebijakan (contoh: kekeringan)</a:t>
            </a:r>
            <a:r>
              <a:rPr lang="en-US" sz="2600" dirty="0"/>
              <a:t>; </a:t>
            </a:r>
            <a:r>
              <a:rPr lang="id-ID" sz="2600" dirty="0"/>
              <a:t>terjadinya wabah HIV/AIDS (yang menyita waktu lama untuk diakui sebagai wabah internasional) memicu ditemukannya pengobatan baru dan kebijakan pengawasan pada TBC karena adanya kaitan diantara kedua penyakit tersebut – orang-orang pengidap HIV positif lebih rentan terhadap berbagai penyakit, dan TBC dapat dipicu oleh HIV.</a:t>
            </a:r>
          </a:p>
          <a:p>
            <a:pPr>
              <a:defRPr/>
            </a:pPr>
            <a:r>
              <a:rPr lang="id-ID" dirty="0" smtClean="0">
                <a:ea typeface="+mn-ea"/>
                <a:cs typeface="+mn-cs"/>
              </a:rPr>
              <a:t>Faktor struktural: </a:t>
            </a:r>
            <a:r>
              <a:rPr lang="id-ID" sz="2600" dirty="0"/>
              <a:t>bagian dari masyarakat yang relatif tidak berubah (misal: sistem politik)</a:t>
            </a:r>
            <a:r>
              <a:rPr lang="en-US" sz="2600" dirty="0"/>
              <a:t>. </a:t>
            </a:r>
            <a:r>
              <a:rPr lang="en-US" sz="2600" dirty="0" err="1"/>
              <a:t>Contoh</a:t>
            </a:r>
            <a:r>
              <a:rPr lang="en-US" sz="2600" dirty="0"/>
              <a:t>: </a:t>
            </a:r>
            <a:r>
              <a:rPr lang="id-ID" sz="2600" dirty="0"/>
              <a:t>negara dengan populasi lansia yang tinggi memiliki lebih banyak rumah sakit dan obat-obatan bagi para lansianya, karena kebutuhan mereka akan meningkat seiring bertambahnya usia. </a:t>
            </a:r>
          </a:p>
          <a:p>
            <a:pPr>
              <a:defRPr/>
            </a:pPr>
            <a:r>
              <a:rPr lang="id-ID" dirty="0" smtClean="0">
                <a:ea typeface="+mn-ea"/>
                <a:cs typeface="+mn-cs"/>
              </a:rPr>
              <a:t>Faktor Budaya: </a:t>
            </a:r>
            <a:r>
              <a:rPr lang="id-ID" sz="2600" dirty="0"/>
              <a:t>Faktor yang dapat berpengaruh seperti hirarki, gender, stigma terhadap penyakit tertentu</a:t>
            </a:r>
            <a:r>
              <a:rPr lang="en-US" sz="2600" dirty="0"/>
              <a:t>. </a:t>
            </a:r>
            <a:r>
              <a:rPr lang="en-US" sz="2600" dirty="0" err="1"/>
              <a:t>Contoh</a:t>
            </a:r>
            <a:r>
              <a:rPr lang="en-US" sz="2600" dirty="0"/>
              <a:t>: </a:t>
            </a:r>
            <a:r>
              <a:rPr lang="id-ID" sz="2600" dirty="0"/>
              <a:t>Di beberapa negara dimana para wanita tidak dapat dengan mudah mengunjungi fasilitas kesehatan (karena harus ditemani oleh suami) atau dimana terdapat stigma tentang suatu penyakit (missal: TBC atau HIV), pihak yang berwenang harus mengembangkan sistem kunjungan rumah atau kunjungan pintu ke pintu.</a:t>
            </a:r>
          </a:p>
          <a:p>
            <a:pPr>
              <a:defRPr/>
            </a:pPr>
            <a:r>
              <a:rPr lang="id-ID" dirty="0" smtClean="0">
                <a:ea typeface="+mn-ea"/>
                <a:cs typeface="+mn-cs"/>
              </a:rPr>
              <a:t>Faktor Internasional atau eksogen:</a:t>
            </a:r>
            <a:r>
              <a:rPr lang="id-ID" sz="2600" dirty="0"/>
              <a:t> faktor ini menyebabkan meningkatnya ketergantungan antar negara dan mempengaruhi kemandirian dan kerja sama internasional dalam kesehatan</a:t>
            </a:r>
            <a:r>
              <a:rPr lang="en-US" sz="2600" dirty="0"/>
              <a:t>. </a:t>
            </a:r>
            <a:r>
              <a:rPr lang="id-ID" sz="2600" dirty="0"/>
              <a:t>pemberantasan polio telah dilaksanakan hampir di seluruh dunia melalui gerakan nasional atau regional, kadang dengan bantuan badan internasional seperti WHO.</a:t>
            </a:r>
          </a:p>
        </p:txBody>
      </p:sp>
    </p:spTree>
    <p:extLst>
      <p:ext uri="{BB962C8B-B14F-4D97-AF65-F5344CB8AC3E}">
        <p14:creationId xmlns:p14="http://schemas.microsoft.com/office/powerpoint/2010/main" val="213355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Contoh</a:t>
            </a:r>
            <a:r>
              <a:rPr lang="en-US" dirty="0" smtClean="0"/>
              <a:t> 1</a:t>
            </a:r>
            <a:r>
              <a:rPr lang="id-ID" dirty="0" smtClean="0"/>
              <a:t> </a:t>
            </a:r>
            <a:r>
              <a:rPr lang="id-ID" dirty="0"/>
              <a:t>penggunaan Analisis Kebijakan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id-ID" sz="4400" b="1" dirty="0"/>
              <a:t>Kasus</a:t>
            </a:r>
            <a:r>
              <a:rPr lang="id-ID" sz="4400" dirty="0"/>
              <a:t>:  </a:t>
            </a:r>
            <a:r>
              <a:rPr lang="id-ID" sz="2800" dirty="0"/>
              <a:t>Kebijakan Tarif RS untuk meningkatkan efisiensi di pelayanan     kesehatan</a:t>
            </a:r>
          </a:p>
          <a:p>
            <a:pPr>
              <a:lnSpc>
                <a:spcPct val="80000"/>
              </a:lnSpc>
              <a:buNone/>
            </a:pPr>
            <a:r>
              <a:rPr lang="id-ID" sz="2800" b="1" dirty="0"/>
              <a:t>Konteks</a:t>
            </a:r>
            <a:r>
              <a:rPr lang="id-ID" sz="2800" dirty="0"/>
              <a:t>: kondisi ekonomi, ideologi, dan budaya</a:t>
            </a:r>
          </a:p>
          <a:p>
            <a:pPr>
              <a:lnSpc>
                <a:spcPct val="80000"/>
              </a:lnSpc>
              <a:buNone/>
            </a:pPr>
            <a:r>
              <a:rPr lang="id-ID" sz="2800" b="1" dirty="0"/>
              <a:t>Konten/ Isi</a:t>
            </a:r>
            <a:r>
              <a:rPr lang="id-ID" sz="2800" dirty="0"/>
              <a:t>: Apa tujuan yang ingin dicapai?Apakah ada pengecualian?</a:t>
            </a:r>
          </a:p>
          <a:p>
            <a:pPr>
              <a:lnSpc>
                <a:spcPct val="80000"/>
              </a:lnSpc>
              <a:buNone/>
            </a:pPr>
            <a:r>
              <a:rPr lang="id-ID" sz="4400" b="1" dirty="0"/>
              <a:t>Aktor/ Pelaku: </a:t>
            </a:r>
            <a:r>
              <a:rPr lang="id-ID" sz="2800" dirty="0"/>
              <a:t>Siapa yang mendukung dan menolak kebijakan tarif RS?</a:t>
            </a:r>
          </a:p>
          <a:p>
            <a:pPr>
              <a:lnSpc>
                <a:spcPct val="80000"/>
              </a:lnSpc>
              <a:buNone/>
            </a:pPr>
            <a:r>
              <a:rPr lang="id-ID" sz="4400" b="1" dirty="0"/>
              <a:t>Proses : </a:t>
            </a:r>
            <a:r>
              <a:rPr lang="id-ID" sz="2800" dirty="0"/>
              <a:t>Pendekatan Top- Down? Bagaimana kebijakan ditetapkan dan bagaimana kebijakan ini akan dikomunikasikan</a:t>
            </a:r>
          </a:p>
          <a:p>
            <a:pPr>
              <a:lnSpc>
                <a:spcPct val="80000"/>
              </a:lnSpc>
            </a:pP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1219084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dirty="0"/>
              <a:t>Contoh </a:t>
            </a:r>
            <a:r>
              <a:rPr lang="en-US" dirty="0" smtClean="0"/>
              <a:t>2 </a:t>
            </a:r>
            <a:r>
              <a:rPr lang="id-ID" dirty="0" smtClean="0"/>
              <a:t>penggunaan </a:t>
            </a:r>
            <a:r>
              <a:rPr lang="id-ID" dirty="0"/>
              <a:t>Analisis Kebijakan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id-ID" sz="4400" b="1" dirty="0"/>
              <a:t>Kasus</a:t>
            </a:r>
            <a:r>
              <a:rPr lang="id-ID" sz="4400" dirty="0"/>
              <a:t>:  </a:t>
            </a:r>
            <a:r>
              <a:rPr lang="en-US" sz="2800" dirty="0" err="1" smtClean="0"/>
              <a:t>Penyusunan</a:t>
            </a:r>
            <a:r>
              <a:rPr lang="en-US" sz="2800" dirty="0" smtClean="0"/>
              <a:t> RUU </a:t>
            </a:r>
            <a:r>
              <a:rPr lang="en-US" sz="2800" dirty="0" err="1" smtClean="0"/>
              <a:t>Tenaga</a:t>
            </a:r>
            <a:r>
              <a:rPr lang="en-US" sz="2800" dirty="0" smtClean="0"/>
              <a:t> </a:t>
            </a:r>
            <a:r>
              <a:rPr lang="en-US" sz="2800" dirty="0" err="1" smtClean="0"/>
              <a:t>Kesehatan</a:t>
            </a:r>
            <a:endParaRPr lang="id-ID" sz="2800" dirty="0"/>
          </a:p>
          <a:p>
            <a:pPr marL="0" indent="0">
              <a:buNone/>
            </a:pPr>
            <a:r>
              <a:rPr lang="id-ID" sz="2800" b="1" dirty="0"/>
              <a:t>Konteks</a:t>
            </a:r>
            <a:r>
              <a:rPr lang="id-ID" sz="2800" dirty="0"/>
              <a:t>: konteks budaya, sosial, politik, ekonomi </a:t>
            </a:r>
            <a:r>
              <a:rPr lang="id-ID" sz="2800" dirty="0" smtClean="0"/>
              <a:t>dan</a:t>
            </a:r>
            <a:r>
              <a:rPr lang="en-US" sz="2800" dirty="0" smtClean="0"/>
              <a:t> </a:t>
            </a:r>
            <a:r>
              <a:rPr lang="id-ID" sz="2800" dirty="0" smtClean="0"/>
              <a:t>hukum</a:t>
            </a:r>
            <a:endParaRPr lang="id-ID" sz="2800" dirty="0"/>
          </a:p>
          <a:p>
            <a:pPr marL="0" indent="0">
              <a:buNone/>
            </a:pPr>
            <a:r>
              <a:rPr lang="id-ID" sz="2800" b="1" dirty="0"/>
              <a:t>Konten/ Isi</a:t>
            </a:r>
            <a:r>
              <a:rPr lang="id-ID" sz="2800" dirty="0"/>
              <a:t>: </a:t>
            </a:r>
            <a:r>
              <a:rPr lang="fi-FI" sz="2800" dirty="0"/>
              <a:t>kesehatan, organisasi profesi, tenaga </a:t>
            </a:r>
            <a:r>
              <a:rPr lang="fi-FI" sz="2800" dirty="0" smtClean="0"/>
              <a:t>kesehatan </a:t>
            </a:r>
            <a:r>
              <a:rPr lang="it-IT" sz="2800" dirty="0" smtClean="0"/>
              <a:t>warga </a:t>
            </a:r>
            <a:r>
              <a:rPr lang="it-IT" sz="2800" dirty="0"/>
              <a:t>negara Indonesia lulusan luar negeri </a:t>
            </a:r>
            <a:r>
              <a:rPr lang="it-IT" sz="2800" dirty="0" smtClean="0"/>
              <a:t>dan </a:t>
            </a:r>
            <a:r>
              <a:rPr lang="id-ID" sz="2800" dirty="0" smtClean="0"/>
              <a:t>tenaga </a:t>
            </a:r>
            <a:r>
              <a:rPr lang="id-ID" sz="2800" dirty="0"/>
              <a:t>kesehatan warga negara asing, hak </a:t>
            </a:r>
            <a:r>
              <a:rPr lang="id-ID" sz="2800" dirty="0" smtClean="0"/>
              <a:t>dan</a:t>
            </a:r>
            <a:r>
              <a:rPr lang="en-US" sz="2800" dirty="0" smtClean="0"/>
              <a:t> </a:t>
            </a:r>
            <a:r>
              <a:rPr lang="id-ID" sz="2800" dirty="0" smtClean="0"/>
              <a:t>kewajiban </a:t>
            </a:r>
            <a:r>
              <a:rPr lang="id-ID" sz="2800" dirty="0"/>
              <a:t>tenaga kesehatan, </a:t>
            </a:r>
            <a:r>
              <a:rPr lang="id-ID" sz="2800" dirty="0" smtClean="0"/>
              <a:t>penyelenggaraan</a:t>
            </a:r>
            <a:r>
              <a:rPr lang="en-US" sz="2800" dirty="0" smtClean="0"/>
              <a:t> </a:t>
            </a:r>
            <a:r>
              <a:rPr lang="id-ID" sz="2800" dirty="0" smtClean="0"/>
              <a:t>keprofesian</a:t>
            </a:r>
            <a:r>
              <a:rPr lang="id-ID" sz="2800" dirty="0"/>
              <a:t>, penyelesaian perselisihan, </a:t>
            </a:r>
            <a:r>
              <a:rPr lang="id-ID" sz="2800" dirty="0" smtClean="0"/>
              <a:t>pembinaan</a:t>
            </a:r>
            <a:r>
              <a:rPr lang="en-US" sz="2800" dirty="0" smtClean="0"/>
              <a:t> </a:t>
            </a:r>
            <a:r>
              <a:rPr lang="id-ID" sz="2800" dirty="0" smtClean="0"/>
              <a:t>dan </a:t>
            </a:r>
            <a:r>
              <a:rPr lang="id-ID" sz="2800" dirty="0"/>
              <a:t>pengawasan, sanksi administratif, </a:t>
            </a:r>
            <a:r>
              <a:rPr lang="id-ID" sz="2800" dirty="0" smtClean="0"/>
              <a:t>sanksi</a:t>
            </a:r>
            <a:r>
              <a:rPr lang="en-US" sz="2800" dirty="0" smtClean="0"/>
              <a:t> </a:t>
            </a:r>
            <a:r>
              <a:rPr lang="fi-FI" sz="2800" dirty="0" smtClean="0"/>
              <a:t>pidana</a:t>
            </a:r>
            <a:r>
              <a:rPr lang="fi-FI" sz="2800" dirty="0"/>
              <a:t>, ketentuan peralihan dan </a:t>
            </a:r>
            <a:r>
              <a:rPr lang="fi-FI" sz="2800" dirty="0" smtClean="0"/>
              <a:t>ketentuan </a:t>
            </a:r>
            <a:r>
              <a:rPr lang="id-ID" sz="2800" dirty="0" smtClean="0"/>
              <a:t>penutup.</a:t>
            </a:r>
            <a:endParaRPr lang="en-US" sz="2800" dirty="0" smtClean="0"/>
          </a:p>
          <a:p>
            <a:pPr marL="0" indent="0">
              <a:buNone/>
            </a:pPr>
            <a:r>
              <a:rPr lang="id-ID" sz="4400" b="1" dirty="0" smtClean="0"/>
              <a:t>Aktor</a:t>
            </a:r>
            <a:r>
              <a:rPr lang="id-ID" sz="4400" b="1" dirty="0"/>
              <a:t>/ Pelaku: </a:t>
            </a:r>
            <a:r>
              <a:rPr lang="id-ID" sz="2400" dirty="0" smtClean="0"/>
              <a:t>pemerintah,</a:t>
            </a:r>
            <a:r>
              <a:rPr lang="en-US" sz="2400" dirty="0" smtClean="0"/>
              <a:t> </a:t>
            </a:r>
            <a:r>
              <a:rPr lang="id-ID" sz="2400" dirty="0" smtClean="0"/>
              <a:t>presiden</a:t>
            </a:r>
            <a:r>
              <a:rPr lang="id-ID" sz="2400" dirty="0"/>
              <a:t>, anggota legislatif, kelompok </a:t>
            </a:r>
            <a:r>
              <a:rPr lang="id-ID" sz="2400" dirty="0" smtClean="0"/>
              <a:t>kepentingan</a:t>
            </a:r>
            <a:r>
              <a:rPr lang="en-US" sz="2400" dirty="0" smtClean="0"/>
              <a:t> </a:t>
            </a:r>
            <a:r>
              <a:rPr lang="id-ID" sz="2400" dirty="0" smtClean="0"/>
              <a:t>dan </a:t>
            </a:r>
            <a:r>
              <a:rPr lang="id-ID" sz="2400" dirty="0"/>
              <a:t>partai </a:t>
            </a:r>
            <a:r>
              <a:rPr lang="id-ID" sz="2400" dirty="0" smtClean="0"/>
              <a:t>politik</a:t>
            </a:r>
            <a:endParaRPr lang="en-US" sz="2400" dirty="0" smtClean="0"/>
          </a:p>
          <a:p>
            <a:pPr marL="0" indent="0">
              <a:buNone/>
            </a:pPr>
            <a:r>
              <a:rPr lang="id-ID" sz="4400" b="1" dirty="0" smtClean="0"/>
              <a:t>Proses </a:t>
            </a:r>
            <a:r>
              <a:rPr lang="id-ID" sz="4400" b="1" dirty="0"/>
              <a:t>: </a:t>
            </a:r>
            <a:r>
              <a:rPr lang="id-ID" sz="2400" dirty="0"/>
              <a:t>prosesnya dimulai tahun </a:t>
            </a:r>
            <a:r>
              <a:rPr lang="id-ID" sz="2400" dirty="0" smtClean="0"/>
              <a:t>2010</a:t>
            </a:r>
            <a:r>
              <a:rPr lang="en-US" sz="2400" dirty="0" smtClean="0"/>
              <a:t> </a:t>
            </a:r>
            <a:r>
              <a:rPr lang="id-ID" sz="2400" dirty="0" smtClean="0"/>
              <a:t>hingga </a:t>
            </a:r>
            <a:r>
              <a:rPr lang="id-ID" sz="2400" dirty="0"/>
              <a:t>selesai tahun 2014.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501262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528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MS PGothic</vt:lpstr>
      <vt:lpstr>Arial</vt:lpstr>
      <vt:lpstr>Calibri</vt:lpstr>
      <vt:lpstr>Calibri Light</vt:lpstr>
      <vt:lpstr>Office Theme</vt:lpstr>
      <vt:lpstr>PowerPoint Presentation</vt:lpstr>
      <vt:lpstr>Kemampuan Akhir</vt:lpstr>
      <vt:lpstr>PowerPoint Presentation</vt:lpstr>
      <vt:lpstr>Kasus: ...............</vt:lpstr>
      <vt:lpstr>Apa Isi Kebijakan?</vt:lpstr>
      <vt:lpstr>Siapa aktor/pelaku kebijakan?</vt:lpstr>
      <vt:lpstr>Faktor Kontekstual yang Mempengaruhi Kebijakan</vt:lpstr>
      <vt:lpstr>Contoh 1 penggunaan Analisis Kebijakan</vt:lpstr>
      <vt:lpstr>Contoh 2 penggunaan Analisis Kebijakan</vt:lpstr>
      <vt:lpstr>Proses Penyusunan Kebijakan</vt:lpstr>
      <vt:lpstr>Menggunakan Segitiga Kebijakan Kesehatan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anggi.nauri</dc:creator>
  <cp:lastModifiedBy>anggi.nauri</cp:lastModifiedBy>
  <cp:revision>10</cp:revision>
  <dcterms:created xsi:type="dcterms:W3CDTF">2018-07-23T09:10:46Z</dcterms:created>
  <dcterms:modified xsi:type="dcterms:W3CDTF">2018-07-23T11:04:07Z</dcterms:modified>
</cp:coreProperties>
</file>