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87AABD-68BF-47C0-9D5B-54DE5FA3172A}" type="datetimeFigureOut">
              <a:rPr lang="id-ID" smtClean="0"/>
              <a:t>23/07/2018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0F5B3-AA1C-465A-AB84-17294BA1A2EC}" type="slidenum">
              <a:rPr lang="id-ID" smtClean="0"/>
              <a:t>‹#›</a:t>
            </a:fld>
            <a:endParaRPr lang="id-ID"/>
          </a:p>
        </p:txBody>
      </p:sp>
    </p:spTree>
    <p:extLst>
      <p:ext uri="{BB962C8B-B14F-4D97-AF65-F5344CB8AC3E}">
        <p14:creationId xmlns:p14="http://schemas.microsoft.com/office/powerpoint/2010/main" val="2722079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2429EA2-89AA-4464-A3F9-CCF31BA8055E}" type="datetimeFigureOut">
              <a:rPr lang="id-ID" smtClean="0"/>
              <a:t>23/07/2018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122635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429EA2-89AA-4464-A3F9-CCF31BA8055E}" type="datetimeFigureOut">
              <a:rPr lang="id-ID" smtClean="0"/>
              <a:t>23/07/2018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90637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429EA2-89AA-4464-A3F9-CCF31BA8055E}" type="datetimeFigureOut">
              <a:rPr lang="id-ID" smtClean="0"/>
              <a:t>23/07/2018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267363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429EA2-89AA-4464-A3F9-CCF31BA8055E}" type="datetimeFigureOut">
              <a:rPr lang="id-ID" smtClean="0"/>
              <a:t>23/07/2018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380090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29EA2-89AA-4464-A3F9-CCF31BA8055E}" type="datetimeFigureOut">
              <a:rPr lang="id-ID" smtClean="0"/>
              <a:t>23/07/2018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169595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2429EA2-89AA-4464-A3F9-CCF31BA8055E}" type="datetimeFigureOut">
              <a:rPr lang="id-ID" smtClean="0"/>
              <a:t>23/07/2018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378809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2429EA2-89AA-4464-A3F9-CCF31BA8055E}" type="datetimeFigureOut">
              <a:rPr lang="id-ID" smtClean="0"/>
              <a:t>23/07/2018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4088127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2429EA2-89AA-4464-A3F9-CCF31BA8055E}" type="datetimeFigureOut">
              <a:rPr lang="id-ID" smtClean="0"/>
              <a:t>23/07/2018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3595998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29EA2-89AA-4464-A3F9-CCF31BA8055E}" type="datetimeFigureOut">
              <a:rPr lang="id-ID" smtClean="0"/>
              <a:t>23/07/2018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99168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29EA2-89AA-4464-A3F9-CCF31BA8055E}" type="datetimeFigureOut">
              <a:rPr lang="id-ID" smtClean="0"/>
              <a:t>23/07/2018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309741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29EA2-89AA-4464-A3F9-CCF31BA8055E}" type="datetimeFigureOut">
              <a:rPr lang="id-ID" smtClean="0"/>
              <a:t>23/07/2018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54738EF-5C87-460D-8DCA-5B0A8C2F8B4B}" type="slidenum">
              <a:rPr lang="id-ID" smtClean="0"/>
              <a:t>‹#›</a:t>
            </a:fld>
            <a:endParaRPr lang="id-ID"/>
          </a:p>
        </p:txBody>
      </p:sp>
    </p:spTree>
    <p:extLst>
      <p:ext uri="{BB962C8B-B14F-4D97-AF65-F5344CB8AC3E}">
        <p14:creationId xmlns:p14="http://schemas.microsoft.com/office/powerpoint/2010/main" val="173963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29EA2-89AA-4464-A3F9-CCF31BA8055E}" type="datetimeFigureOut">
              <a:rPr lang="id-ID" smtClean="0"/>
              <a:t>23/07/2018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738EF-5C87-460D-8DCA-5B0A8C2F8B4B}" type="slidenum">
              <a:rPr lang="id-ID" smtClean="0"/>
              <a:t>‹#›</a:t>
            </a:fld>
            <a:endParaRPr lang="id-ID"/>
          </a:p>
        </p:txBody>
      </p:sp>
    </p:spTree>
    <p:extLst>
      <p:ext uri="{BB962C8B-B14F-4D97-AF65-F5344CB8AC3E}">
        <p14:creationId xmlns:p14="http://schemas.microsoft.com/office/powerpoint/2010/main" val="2526444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92662"/>
          </a:xfrm>
          <a:prstGeom prst="rect">
            <a:avLst/>
          </a:prstGeom>
          <a:noFill/>
          <a:ln w="9525">
            <a:noFill/>
            <a:miter lim="800000"/>
            <a:headEnd/>
            <a:tailEnd/>
          </a:ln>
        </p:spPr>
        <p:txBody>
          <a:bodyPr>
            <a:spAutoFit/>
          </a:bodyPr>
          <a:lstStyle/>
          <a:p>
            <a:pPr marL="342900" indent="-342900" algn="ctr">
              <a:defRPr/>
            </a:pPr>
            <a:r>
              <a:rPr lang="en-US" sz="1600" b="1" dirty="0" smtClean="0">
                <a:solidFill>
                  <a:schemeClr val="bg1"/>
                </a:solidFill>
              </a:rPr>
              <a:t>REVIEW NASKAH </a:t>
            </a:r>
            <a:r>
              <a:rPr lang="en-US" sz="1600" b="1" dirty="0" smtClean="0">
                <a:solidFill>
                  <a:schemeClr val="bg1"/>
                </a:solidFill>
              </a:rPr>
              <a:t>AKADEMIK DALAM PEMBENTUKAN</a:t>
            </a:r>
          </a:p>
          <a:p>
            <a:pPr marL="342900" indent="-342900" algn="ctr">
              <a:defRPr/>
            </a:pPr>
            <a:r>
              <a:rPr lang="en-US" sz="1600" b="1" dirty="0" smtClean="0">
                <a:solidFill>
                  <a:schemeClr val="bg1"/>
                </a:solidFill>
              </a:rPr>
              <a:t>PERATURAN PERUNDANG-UNDANGAN</a:t>
            </a:r>
            <a:endParaRPr lang="en-US" sz="1600" b="1" dirty="0">
              <a:solidFill>
                <a:schemeClr val="bg1"/>
              </a:solidFill>
            </a:endParaRPr>
          </a:p>
          <a:p>
            <a:pPr marL="342900" indent="-342900" algn="ctr">
              <a:defRPr/>
            </a:pPr>
            <a:endParaRPr lang="en-US" b="1" dirty="0">
              <a:solidFill>
                <a:schemeClr val="bg1"/>
              </a:solidFill>
            </a:endParaRPr>
          </a:p>
          <a:p>
            <a:pPr algn="ctr">
              <a:defRPr/>
            </a:pPr>
            <a:r>
              <a:rPr lang="en-US" sz="1400" b="1" dirty="0">
                <a:solidFill>
                  <a:schemeClr val="bg1"/>
                </a:solidFill>
              </a:rPr>
              <a:t>NAURI 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350622993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530225" y="1600200"/>
            <a:ext cx="8308975" cy="5029200"/>
          </a:xfrm>
        </p:spPr>
        <p:txBody>
          <a:bodyPr>
            <a:normAutofit lnSpcReduction="10000"/>
          </a:bodyPr>
          <a:lstStyle/>
          <a:p>
            <a:pPr algn="just" eaLnBrk="1" fontAlgn="auto" hangingPunct="1">
              <a:spcAft>
                <a:spcPts val="0"/>
              </a:spcAft>
              <a:buClr>
                <a:schemeClr val="accent3"/>
              </a:buClr>
              <a:buFont typeface="Wingdings 2"/>
              <a:buNone/>
              <a:defRPr/>
            </a:pPr>
            <a:r>
              <a:rPr lang="id-ID" sz="2800" b="1" dirty="0" smtClean="0">
                <a:solidFill>
                  <a:srgbClr val="FF0000"/>
                </a:solidFill>
              </a:rPr>
              <a:t>Proses penyusunan Naskah Akademik terdiri dari beberapa tahap</a:t>
            </a:r>
            <a:r>
              <a:rPr lang="en-US" sz="2800" b="1" dirty="0" smtClean="0">
                <a:solidFill>
                  <a:srgbClr val="FF0000"/>
                </a:solidFill>
              </a:rPr>
              <a:t>:</a:t>
            </a:r>
            <a:r>
              <a:rPr lang="id-ID" sz="2800" b="1" dirty="0" smtClean="0">
                <a:solidFill>
                  <a:srgbClr val="FF0000"/>
                </a:solidFill>
              </a:rPr>
              <a:t> </a:t>
            </a:r>
            <a:endParaRPr lang="en-US" sz="2800" b="1" dirty="0" smtClean="0">
              <a:solidFill>
                <a:srgbClr val="FF0000"/>
              </a:solidFill>
            </a:endParaRPr>
          </a:p>
          <a:p>
            <a:pPr algn="just" eaLnBrk="1" fontAlgn="auto" hangingPunct="1">
              <a:spcAft>
                <a:spcPts val="0"/>
              </a:spcAft>
              <a:buClr>
                <a:schemeClr val="accent3"/>
              </a:buClr>
              <a:buFont typeface="Wingdings" pitchFamily="2" charset="2"/>
              <a:buChar char="Ø"/>
              <a:defRPr/>
            </a:pPr>
            <a:r>
              <a:rPr lang="en-US" sz="2800" b="1" dirty="0" smtClean="0">
                <a:solidFill>
                  <a:schemeClr val="tx1"/>
                </a:solidFill>
              </a:rPr>
              <a:t>T</a:t>
            </a:r>
            <a:r>
              <a:rPr lang="id-ID" sz="2800" b="1" dirty="0" smtClean="0">
                <a:solidFill>
                  <a:schemeClr val="tx1"/>
                </a:solidFill>
              </a:rPr>
              <a:t>ahap pertama diawali dengan melakukan persiapa</a:t>
            </a:r>
            <a:r>
              <a:rPr lang="en-US" sz="2800" b="1" dirty="0" smtClean="0">
                <a:solidFill>
                  <a:schemeClr val="tx1"/>
                </a:solidFill>
              </a:rPr>
              <a:t>n</a:t>
            </a:r>
          </a:p>
          <a:p>
            <a:pPr algn="just" eaLnBrk="1" fontAlgn="auto" hangingPunct="1">
              <a:spcAft>
                <a:spcPts val="0"/>
              </a:spcAft>
              <a:buClr>
                <a:schemeClr val="accent3"/>
              </a:buClr>
              <a:buFont typeface="Wingdings" pitchFamily="2" charset="2"/>
              <a:buChar char="Ø"/>
              <a:defRPr/>
            </a:pPr>
            <a:r>
              <a:rPr lang="en-US" sz="2800" b="1" dirty="0" smtClean="0">
                <a:solidFill>
                  <a:schemeClr val="tx1"/>
                </a:solidFill>
              </a:rPr>
              <a:t>T</a:t>
            </a:r>
            <a:r>
              <a:rPr lang="id-ID" sz="2800" b="1" dirty="0" smtClean="0">
                <a:solidFill>
                  <a:schemeClr val="tx1"/>
                </a:solidFill>
              </a:rPr>
              <a:t>ahap pelaksanaan penyusunan Naskah Akademik, </a:t>
            </a:r>
            <a:endParaRPr lang="en-US" sz="2800" b="1" dirty="0" smtClean="0">
              <a:solidFill>
                <a:schemeClr val="tx1"/>
              </a:solidFill>
            </a:endParaRPr>
          </a:p>
          <a:p>
            <a:pPr algn="just" eaLnBrk="1" fontAlgn="auto" hangingPunct="1">
              <a:spcAft>
                <a:spcPts val="0"/>
              </a:spcAft>
              <a:buClr>
                <a:schemeClr val="accent3"/>
              </a:buClr>
              <a:buFont typeface="Wingdings" pitchFamily="2" charset="2"/>
              <a:buChar char="Ø"/>
              <a:defRPr/>
            </a:pPr>
            <a:r>
              <a:rPr lang="en-US" sz="2800" b="1" dirty="0" smtClean="0">
                <a:solidFill>
                  <a:schemeClr val="tx1"/>
                </a:solidFill>
              </a:rPr>
              <a:t>D</a:t>
            </a:r>
            <a:r>
              <a:rPr lang="id-ID" sz="2800" b="1" dirty="0" smtClean="0">
                <a:solidFill>
                  <a:schemeClr val="tx1"/>
                </a:solidFill>
              </a:rPr>
              <a:t>iskusi publik draft awal Naskah Akademik, </a:t>
            </a:r>
            <a:endParaRPr lang="en-US" sz="2800" b="1" dirty="0" smtClean="0">
              <a:solidFill>
                <a:schemeClr val="tx1"/>
              </a:solidFill>
            </a:endParaRPr>
          </a:p>
          <a:p>
            <a:pPr algn="just" eaLnBrk="1" fontAlgn="auto" hangingPunct="1">
              <a:spcAft>
                <a:spcPts val="0"/>
              </a:spcAft>
              <a:buClr>
                <a:schemeClr val="accent3"/>
              </a:buClr>
              <a:buFont typeface="Wingdings" pitchFamily="2" charset="2"/>
              <a:buChar char="Ø"/>
              <a:defRPr/>
            </a:pPr>
            <a:r>
              <a:rPr lang="en-US" sz="2800" b="1" dirty="0" smtClean="0">
                <a:solidFill>
                  <a:schemeClr val="tx1"/>
                </a:solidFill>
              </a:rPr>
              <a:t>E</a:t>
            </a:r>
            <a:r>
              <a:rPr lang="id-ID" sz="2800" b="1" dirty="0" smtClean="0">
                <a:solidFill>
                  <a:schemeClr val="tx1"/>
                </a:solidFill>
              </a:rPr>
              <a:t>valuasi draft Naskah Akademik, penyempurnaan atau finalisasi penyusunan Naskah Akademik, dan </a:t>
            </a:r>
            <a:endParaRPr lang="en-US" sz="2800" b="1" dirty="0" smtClean="0">
              <a:solidFill>
                <a:schemeClr val="tx1"/>
              </a:solidFill>
            </a:endParaRPr>
          </a:p>
          <a:p>
            <a:pPr algn="just" eaLnBrk="1" fontAlgn="auto" hangingPunct="1">
              <a:spcAft>
                <a:spcPts val="0"/>
              </a:spcAft>
              <a:buClr>
                <a:schemeClr val="accent3"/>
              </a:buClr>
              <a:buFont typeface="Wingdings" pitchFamily="2" charset="2"/>
              <a:buChar char="Ø"/>
              <a:defRPr/>
            </a:pPr>
            <a:r>
              <a:rPr lang="en-US" sz="2800" b="1" dirty="0" smtClean="0">
                <a:solidFill>
                  <a:schemeClr val="tx1"/>
                </a:solidFill>
              </a:rPr>
              <a:t>P</a:t>
            </a:r>
            <a:r>
              <a:rPr lang="id-ID" sz="2800" b="1" dirty="0" smtClean="0">
                <a:solidFill>
                  <a:schemeClr val="tx1"/>
                </a:solidFill>
              </a:rPr>
              <a:t>enyerahan Naskah Akademik kepada pemerintah daerah dan Dewan Perwakilan Daerah sebagai bahan masukan dalam proses pembentukan peraturan daerah.</a:t>
            </a:r>
            <a:endParaRPr lang="en-US" sz="2800" dirty="0" smtClean="0">
              <a:solidFill>
                <a:schemeClr val="tx1"/>
              </a:solidFill>
            </a:endParaRPr>
          </a:p>
          <a:p>
            <a:pPr eaLnBrk="1" fontAlgn="auto" hangingPunct="1">
              <a:spcAft>
                <a:spcPts val="0"/>
              </a:spcAft>
              <a:buClr>
                <a:schemeClr val="accent3"/>
              </a:buClr>
              <a:buFont typeface="Wingdings 2"/>
              <a:buNone/>
              <a:defRPr/>
            </a:pPr>
            <a:endParaRPr lang="en-US" dirty="0"/>
          </a:p>
        </p:txBody>
      </p:sp>
      <p:sp>
        <p:nvSpPr>
          <p:cNvPr id="2" name="Title 1"/>
          <p:cNvSpPr>
            <a:spLocks noGrp="1"/>
          </p:cNvSpPr>
          <p:nvPr>
            <p:ph type="title"/>
          </p:nvPr>
        </p:nvSpPr>
        <p:spPr>
          <a:xfrm>
            <a:off x="455612" y="914400"/>
            <a:ext cx="8458200" cy="685800"/>
          </a:xfrm>
          <a:ln>
            <a:miter lim="800000"/>
            <a:headEnd/>
            <a:tailEnd/>
          </a:ln>
          <a:extLst/>
        </p:spPr>
        <p:txBody>
          <a:bodyPr>
            <a:normAutofit fontScale="90000"/>
          </a:bodyPr>
          <a:lstStyle/>
          <a:p>
            <a:pPr algn="ctr" eaLnBrk="1" fontAlgn="auto" hangingPunct="1">
              <a:spcAft>
                <a:spcPts val="0"/>
              </a:spcAft>
              <a:defRPr/>
            </a:pPr>
            <a:r>
              <a:rPr sz="4000" dirty="0" smtClean="0">
                <a:solidFill>
                  <a:srgbClr val="000099"/>
                </a:solidFill>
              </a:rPr>
              <a:t>TAHAPAN PROSES PENYUSUNAN N.A</a:t>
            </a:r>
            <a:endParaRPr sz="4000" dirty="0">
              <a:solidFill>
                <a:srgbClr val="000099"/>
              </a:solidFill>
            </a:endParaRPr>
          </a:p>
        </p:txBody>
      </p:sp>
    </p:spTree>
    <p:extLst>
      <p:ext uri="{BB962C8B-B14F-4D97-AF65-F5344CB8AC3E}">
        <p14:creationId xmlns:p14="http://schemas.microsoft.com/office/powerpoint/2010/main" val="56188997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530225" y="1143000"/>
            <a:ext cx="8308975" cy="5181600"/>
          </a:xfrm>
        </p:spPr>
        <p:txBody>
          <a:bodyPr/>
          <a:lstStyle/>
          <a:p>
            <a:pPr eaLnBrk="1" hangingPunct="1"/>
            <a:r>
              <a:rPr lang="en-US" sz="1800" b="1" dirty="0" smtClean="0"/>
              <a:t>JUDUL NASKAH AKADEMIK</a:t>
            </a:r>
          </a:p>
          <a:p>
            <a:pPr eaLnBrk="1" hangingPunct="1"/>
            <a:r>
              <a:rPr lang="id-ID" sz="1800" b="1" dirty="0" smtClean="0"/>
              <a:t> </a:t>
            </a:r>
            <a:endParaRPr lang="en-US" sz="1800" b="1" dirty="0" smtClean="0"/>
          </a:p>
          <a:p>
            <a:pPr eaLnBrk="1" hangingPunct="1"/>
            <a:r>
              <a:rPr lang="id-ID" sz="1800" b="1" dirty="0" smtClean="0"/>
              <a:t>BAB</a:t>
            </a:r>
            <a:r>
              <a:rPr lang="en-US" sz="1800" b="1" dirty="0" smtClean="0"/>
              <a:t> </a:t>
            </a:r>
            <a:r>
              <a:rPr lang="id-ID" sz="1800" b="1" dirty="0" smtClean="0"/>
              <a:t> </a:t>
            </a:r>
            <a:r>
              <a:rPr lang="en-US" sz="1800" b="1" dirty="0" smtClean="0"/>
              <a:t> </a:t>
            </a:r>
            <a:r>
              <a:rPr lang="id-ID" sz="1800" b="1" dirty="0" smtClean="0"/>
              <a:t>I	PENDAHULUAN</a:t>
            </a:r>
            <a:endParaRPr lang="en-US" sz="1800" b="1" dirty="0" smtClean="0"/>
          </a:p>
          <a:p>
            <a:pPr eaLnBrk="1" hangingPunct="1"/>
            <a:r>
              <a:rPr lang="en-US" sz="1800" b="1" dirty="0" smtClean="0"/>
              <a:t>	A. </a:t>
            </a:r>
            <a:r>
              <a:rPr lang="id-ID" sz="1800" b="1" dirty="0" smtClean="0"/>
              <a:t>LATAR BELAKANG  </a:t>
            </a:r>
            <a:endParaRPr lang="en-US" sz="1800" b="1" dirty="0" smtClean="0"/>
          </a:p>
          <a:p>
            <a:pPr eaLnBrk="1" hangingPunct="1"/>
            <a:r>
              <a:rPr lang="en-US" sz="1800" b="1" dirty="0" smtClean="0"/>
              <a:t>	B. </a:t>
            </a:r>
            <a:r>
              <a:rPr lang="id-ID" sz="1800" b="1" dirty="0" smtClean="0"/>
              <a:t>IDENTIFIKASI MASALAH</a:t>
            </a:r>
            <a:endParaRPr lang="en-US" sz="1800" b="1" dirty="0" smtClean="0"/>
          </a:p>
          <a:p>
            <a:pPr eaLnBrk="1" hangingPunct="1"/>
            <a:r>
              <a:rPr lang="en-US" sz="1800" b="1" dirty="0" smtClean="0"/>
              <a:t>	C. </a:t>
            </a:r>
            <a:r>
              <a:rPr lang="id-ID" sz="1800" b="1" dirty="0" smtClean="0"/>
              <a:t>MAKSUD DAN TUJUAN </a:t>
            </a:r>
            <a:endParaRPr lang="en-US" sz="1800" b="1" dirty="0" smtClean="0"/>
          </a:p>
          <a:p>
            <a:pPr eaLnBrk="1" hangingPunct="1"/>
            <a:r>
              <a:rPr lang="en-US" sz="1800" b="1" dirty="0" smtClean="0"/>
              <a:t>	D. </a:t>
            </a:r>
            <a:r>
              <a:rPr lang="id-ID" sz="1800" b="1" dirty="0" smtClean="0"/>
              <a:t>METODE PENELITIAN</a:t>
            </a:r>
            <a:endParaRPr lang="en-US" sz="1800" b="1" dirty="0" smtClean="0"/>
          </a:p>
          <a:p>
            <a:pPr eaLnBrk="1" hangingPunct="1"/>
            <a:endParaRPr lang="en-US" sz="1800" b="1" dirty="0" smtClean="0"/>
          </a:p>
          <a:p>
            <a:pPr eaLnBrk="1" hangingPunct="1"/>
            <a:r>
              <a:rPr lang="id-ID" sz="1800" b="1" dirty="0" smtClean="0"/>
              <a:t>BAB II	ASAS-ASAS SEBAGAI LANDASAN FILOSOFIS</a:t>
            </a:r>
            <a:r>
              <a:rPr lang="en-US" sz="1800" b="1" dirty="0" smtClean="0"/>
              <a:t>,</a:t>
            </a:r>
            <a:r>
              <a:rPr lang="id-ID" sz="1800" b="1" dirty="0" smtClean="0"/>
              <a:t> YURIDIS, DAN SOSIOLOGIS</a:t>
            </a:r>
            <a:endParaRPr lang="en-US" sz="1800" b="1" dirty="0" smtClean="0"/>
          </a:p>
          <a:p>
            <a:pPr eaLnBrk="1" hangingPunct="1"/>
            <a:endParaRPr lang="en-US" sz="1800" b="1" dirty="0" smtClean="0"/>
          </a:p>
          <a:p>
            <a:pPr eaLnBrk="1" hangingPunct="1"/>
            <a:r>
              <a:rPr lang="id-ID" sz="1800" b="1" dirty="0" smtClean="0"/>
              <a:t>BAB III	MODEL PENGATURAN, MATERI MUATAN RUU</a:t>
            </a:r>
            <a:r>
              <a:rPr lang="en-US" sz="1800" b="1" dirty="0" smtClean="0"/>
              <a:t>/RAPERDA,</a:t>
            </a:r>
            <a:r>
              <a:rPr lang="id-ID" sz="1800" b="1" dirty="0" smtClean="0"/>
              <a:t> DAN </a:t>
            </a:r>
            <a:r>
              <a:rPr lang="en-US" sz="1800" b="1" dirty="0" smtClean="0"/>
              <a:t>	</a:t>
            </a:r>
            <a:r>
              <a:rPr lang="id-ID" sz="1800" b="1" dirty="0" smtClean="0"/>
              <a:t>KETERKAITANNYA DENGAN HUKUM POSITIF</a:t>
            </a:r>
            <a:endParaRPr lang="en-US" sz="1800" b="1" dirty="0" smtClean="0"/>
          </a:p>
          <a:p>
            <a:pPr eaLnBrk="1" hangingPunct="1"/>
            <a:r>
              <a:rPr lang="id-ID" sz="1800" b="1" dirty="0" smtClean="0"/>
              <a:t> </a:t>
            </a:r>
            <a:endParaRPr lang="en-US" sz="1800" b="1" dirty="0" smtClean="0"/>
          </a:p>
          <a:p>
            <a:pPr eaLnBrk="1" hangingPunct="1"/>
            <a:r>
              <a:rPr lang="id-ID" sz="1800" b="1" dirty="0" smtClean="0"/>
              <a:t>BAB IV	PENUTUP</a:t>
            </a:r>
            <a:endParaRPr lang="en-US" sz="1800" b="1" dirty="0" smtClean="0"/>
          </a:p>
        </p:txBody>
      </p:sp>
      <p:sp>
        <p:nvSpPr>
          <p:cNvPr id="4" name="Title 1"/>
          <p:cNvSpPr txBox="1">
            <a:spLocks/>
          </p:cNvSpPr>
          <p:nvPr/>
        </p:nvSpPr>
        <p:spPr>
          <a:xfrm>
            <a:off x="381000" y="666750"/>
            <a:ext cx="8458200" cy="685800"/>
          </a:xfrm>
          <a:prstGeom prst="rect">
            <a:avLst/>
          </a:prstGeom>
          <a:ln>
            <a:miter lim="800000"/>
            <a:headEnd/>
            <a:tailEnd/>
          </a:ln>
          <a:extLst/>
        </p:spPr>
        <p:txBody>
          <a:bodyPr vert="horz" lIns="91440" tIns="45720" rIns="91440" bIns="45720" rtlCol="0" anchor="t">
            <a:normAutofit fontScale="97500"/>
          </a:bodyPr>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defRPr/>
            </a:pPr>
            <a:r>
              <a:rPr lang="en-US" dirty="0" smtClean="0">
                <a:solidFill>
                  <a:srgbClr val="000099"/>
                </a:solidFill>
              </a:rPr>
              <a:t>TAHAPAN PROSES PENYUSUNAN N.A</a:t>
            </a:r>
            <a:endParaRPr lang="en-US" dirty="0">
              <a:solidFill>
                <a:srgbClr val="000099"/>
              </a:solidFill>
            </a:endParaRPr>
          </a:p>
        </p:txBody>
      </p:sp>
    </p:spTree>
    <p:extLst>
      <p:ext uri="{BB962C8B-B14F-4D97-AF65-F5344CB8AC3E}">
        <p14:creationId xmlns:p14="http://schemas.microsoft.com/office/powerpoint/2010/main" val="2422415274"/>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20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2000"/>
                                        <p:tgtEl>
                                          <p:spTgt spid="3">
                                            <p:txEl>
                                              <p:pRg st="10" end="1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2000"/>
                                        <p:tgtEl>
                                          <p:spTgt spid="3">
                                            <p:txEl>
                                              <p:pRg st="11" end="11"/>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4300" y="809625"/>
            <a:ext cx="8686800" cy="762000"/>
          </a:xfrm>
          <a:ln>
            <a:miter lim="800000"/>
            <a:headEnd/>
            <a:tailEnd/>
          </a:ln>
          <a:extLst/>
        </p:spPr>
        <p:txBody>
          <a:bodyPr>
            <a:normAutofit fontScale="90000"/>
          </a:bodyPr>
          <a:lstStyle/>
          <a:p>
            <a:pPr algn="ctr" eaLnBrk="1" hangingPunct="1">
              <a:defRPr/>
            </a:pPr>
            <a:r>
              <a:rPr sz="5400" dirty="0" smtClean="0">
                <a:solidFill>
                  <a:srgbClr val="00B0F0"/>
                </a:solidFill>
              </a:rPr>
              <a:t>PENJELASAN SISTEMATIKA</a:t>
            </a:r>
            <a:endParaRPr sz="5400" dirty="0">
              <a:solidFill>
                <a:srgbClr val="00B0F0"/>
              </a:solidFill>
            </a:endParaRPr>
          </a:p>
        </p:txBody>
      </p:sp>
      <p:sp>
        <p:nvSpPr>
          <p:cNvPr id="3" name="Text Placeholder 2"/>
          <p:cNvSpPr>
            <a:spLocks noGrp="1"/>
          </p:cNvSpPr>
          <p:nvPr>
            <p:ph type="body" idx="1"/>
          </p:nvPr>
        </p:nvSpPr>
        <p:spPr>
          <a:xfrm>
            <a:off x="228600" y="838200"/>
            <a:ext cx="8458200" cy="5791200"/>
          </a:xfrm>
        </p:spPr>
        <p:txBody>
          <a:bodyPr/>
          <a:lstStyle/>
          <a:p>
            <a:pPr eaLnBrk="1" hangingPunct="1"/>
            <a:r>
              <a:rPr lang="en-US" b="1" dirty="0" smtClean="0">
                <a:solidFill>
                  <a:schemeClr val="bg1"/>
                </a:solidFill>
              </a:rPr>
              <a:t>JUDUL NASKAH AKADEMIK</a:t>
            </a:r>
            <a:endParaRPr lang="en-US" dirty="0" smtClean="0">
              <a:solidFill>
                <a:schemeClr val="bg1"/>
              </a:solidFill>
            </a:endParaRPr>
          </a:p>
          <a:p>
            <a:pPr eaLnBrk="1" hangingPunct="1"/>
            <a:r>
              <a:rPr lang="en-US" dirty="0" err="1" smtClean="0">
                <a:solidFill>
                  <a:schemeClr val="accent2"/>
                </a:solidFill>
              </a:rPr>
              <a:t>Memuat</a:t>
            </a:r>
            <a:r>
              <a:rPr lang="en-US" dirty="0" smtClean="0">
                <a:solidFill>
                  <a:schemeClr val="accent2"/>
                </a:solidFill>
              </a:rPr>
              <a:t> </a:t>
            </a:r>
            <a:r>
              <a:rPr lang="en-US" dirty="0" err="1" smtClean="0">
                <a:solidFill>
                  <a:schemeClr val="accent2"/>
                </a:solidFill>
              </a:rPr>
              <a:t>jenis</a:t>
            </a:r>
            <a:r>
              <a:rPr lang="en-US" dirty="0" smtClean="0">
                <a:solidFill>
                  <a:schemeClr val="accent2"/>
                </a:solidFill>
              </a:rPr>
              <a:t> </a:t>
            </a:r>
            <a:r>
              <a:rPr lang="en-US" dirty="0" err="1" smtClean="0">
                <a:solidFill>
                  <a:schemeClr val="accent2"/>
                </a:solidFill>
              </a:rPr>
              <a:t>dan</a:t>
            </a:r>
            <a:r>
              <a:rPr lang="en-US" dirty="0" smtClean="0">
                <a:solidFill>
                  <a:schemeClr val="accent2"/>
                </a:solidFill>
              </a:rPr>
              <a:t> </a:t>
            </a:r>
            <a:r>
              <a:rPr lang="en-US" dirty="0" err="1" smtClean="0">
                <a:solidFill>
                  <a:schemeClr val="accent2"/>
                </a:solidFill>
              </a:rPr>
              <a:t>nama</a:t>
            </a:r>
            <a:r>
              <a:rPr lang="en-US" dirty="0" smtClean="0">
                <a:solidFill>
                  <a:schemeClr val="accent2"/>
                </a:solidFill>
              </a:rPr>
              <a:t> </a:t>
            </a:r>
            <a:r>
              <a:rPr lang="en-US" dirty="0" err="1" smtClean="0">
                <a:solidFill>
                  <a:schemeClr val="accent2"/>
                </a:solidFill>
              </a:rPr>
              <a:t>peraturan</a:t>
            </a:r>
            <a:r>
              <a:rPr lang="en-US" dirty="0" smtClean="0">
                <a:solidFill>
                  <a:schemeClr val="accent2"/>
                </a:solidFill>
              </a:rPr>
              <a:t> </a:t>
            </a:r>
            <a:r>
              <a:rPr lang="en-US" dirty="0" err="1" smtClean="0">
                <a:solidFill>
                  <a:schemeClr val="accent2"/>
                </a:solidFill>
              </a:rPr>
              <a:t>perundang-undangan</a:t>
            </a:r>
            <a:endParaRPr lang="en-US" dirty="0" smtClean="0">
              <a:solidFill>
                <a:schemeClr val="accent2"/>
              </a:solidFill>
            </a:endParaRPr>
          </a:p>
          <a:p>
            <a:pPr eaLnBrk="1" hangingPunct="1"/>
            <a:r>
              <a:rPr lang="en-US" dirty="0" smtClean="0">
                <a:solidFill>
                  <a:schemeClr val="accent2"/>
                </a:solidFill>
              </a:rPr>
              <a:t> </a:t>
            </a:r>
          </a:p>
          <a:p>
            <a:pPr eaLnBrk="1" hangingPunct="1"/>
            <a:r>
              <a:rPr lang="en-US" b="1" dirty="0" smtClean="0">
                <a:solidFill>
                  <a:schemeClr val="accent2">
                    <a:lumMod val="75000"/>
                  </a:schemeClr>
                </a:solidFill>
              </a:rPr>
              <a:t>BAB I	 PENDAHULUAN</a:t>
            </a:r>
            <a:endParaRPr lang="en-US" dirty="0" smtClean="0">
              <a:solidFill>
                <a:schemeClr val="accent2">
                  <a:lumMod val="75000"/>
                </a:schemeClr>
              </a:solidFill>
            </a:endParaRPr>
          </a:p>
          <a:p>
            <a:pPr eaLnBrk="1" hangingPunct="1"/>
            <a:r>
              <a:rPr lang="en-US" b="1" dirty="0" smtClean="0">
                <a:solidFill>
                  <a:schemeClr val="accent2">
                    <a:lumMod val="75000"/>
                  </a:schemeClr>
                </a:solidFill>
              </a:rPr>
              <a:t>A. </a:t>
            </a:r>
            <a:r>
              <a:rPr lang="en-US" b="1" dirty="0" err="1" smtClean="0">
                <a:solidFill>
                  <a:schemeClr val="accent2">
                    <a:lumMod val="75000"/>
                  </a:schemeClr>
                </a:solidFill>
              </a:rPr>
              <a:t>Latar</a:t>
            </a:r>
            <a:r>
              <a:rPr lang="en-US" b="1" dirty="0" smtClean="0">
                <a:solidFill>
                  <a:schemeClr val="accent2">
                    <a:lumMod val="75000"/>
                  </a:schemeClr>
                </a:solidFill>
              </a:rPr>
              <a:t> </a:t>
            </a:r>
            <a:r>
              <a:rPr lang="en-US" b="1" dirty="0" err="1" smtClean="0">
                <a:solidFill>
                  <a:schemeClr val="accent2">
                    <a:lumMod val="75000"/>
                  </a:schemeClr>
                </a:solidFill>
              </a:rPr>
              <a:t>Belakang</a:t>
            </a:r>
            <a:endParaRPr lang="en-US" dirty="0" smtClean="0">
              <a:solidFill>
                <a:schemeClr val="accent2">
                  <a:lumMod val="75000"/>
                </a:schemeClr>
              </a:solidFill>
            </a:endParaRPr>
          </a:p>
          <a:p>
            <a:pPr algn="just" eaLnBrk="1" hangingPunct="1"/>
            <a:r>
              <a:rPr lang="en-US" sz="2400" dirty="0" err="1" smtClean="0">
                <a:solidFill>
                  <a:schemeClr val="accent2"/>
                </a:solidFill>
              </a:rPr>
              <a:t>Pemikiran</a:t>
            </a:r>
            <a:r>
              <a:rPr lang="en-US" sz="2400" dirty="0" smtClean="0">
                <a:solidFill>
                  <a:schemeClr val="accent2"/>
                </a:solidFill>
              </a:rPr>
              <a:t> </a:t>
            </a:r>
            <a:r>
              <a:rPr lang="en-US" sz="2400" dirty="0" err="1" smtClean="0">
                <a:solidFill>
                  <a:schemeClr val="accent2"/>
                </a:solidFill>
              </a:rPr>
              <a:t>mengenai</a:t>
            </a:r>
            <a:r>
              <a:rPr lang="en-US" sz="2400" dirty="0" smtClean="0">
                <a:solidFill>
                  <a:schemeClr val="accent2"/>
                </a:solidFill>
              </a:rPr>
              <a:t> </a:t>
            </a:r>
            <a:r>
              <a:rPr lang="en-US" sz="2400" dirty="0" err="1" smtClean="0">
                <a:solidFill>
                  <a:schemeClr val="accent2"/>
                </a:solidFill>
              </a:rPr>
              <a:t>alasan-alasan</a:t>
            </a:r>
            <a:r>
              <a:rPr lang="en-US" sz="2400" dirty="0" smtClean="0">
                <a:solidFill>
                  <a:schemeClr val="accent2"/>
                </a:solidFill>
              </a:rPr>
              <a:t> </a:t>
            </a:r>
            <a:r>
              <a:rPr lang="en-US" sz="2400" dirty="0" err="1" smtClean="0">
                <a:solidFill>
                  <a:schemeClr val="accent2"/>
                </a:solidFill>
              </a:rPr>
              <a:t>filosofis</a:t>
            </a:r>
            <a:r>
              <a:rPr lang="en-US" sz="2400" dirty="0" smtClean="0">
                <a:solidFill>
                  <a:schemeClr val="accent2"/>
                </a:solidFill>
              </a:rPr>
              <a:t>, </a:t>
            </a:r>
            <a:r>
              <a:rPr lang="en-US" sz="2400" dirty="0" err="1" smtClean="0">
                <a:solidFill>
                  <a:schemeClr val="accent2"/>
                </a:solidFill>
              </a:rPr>
              <a:t>sosiologis</a:t>
            </a:r>
            <a:r>
              <a:rPr lang="en-US" sz="2400" dirty="0" smtClean="0">
                <a:solidFill>
                  <a:schemeClr val="accent2"/>
                </a:solidFill>
              </a:rPr>
              <a:t>, </a:t>
            </a:r>
            <a:r>
              <a:rPr lang="en-US" sz="2400" dirty="0" err="1" smtClean="0">
                <a:solidFill>
                  <a:schemeClr val="accent2"/>
                </a:solidFill>
              </a:rPr>
              <a:t>yuridis</a:t>
            </a:r>
            <a:r>
              <a:rPr lang="en-US" sz="2400" dirty="0" smtClean="0">
                <a:solidFill>
                  <a:schemeClr val="accent2"/>
                </a:solidFill>
              </a:rPr>
              <a:t>,  yang </a:t>
            </a:r>
            <a:r>
              <a:rPr lang="en-US" sz="2400" dirty="0" err="1" smtClean="0">
                <a:solidFill>
                  <a:schemeClr val="accent2"/>
                </a:solidFill>
              </a:rPr>
              <a:t>mendasari</a:t>
            </a:r>
            <a:r>
              <a:rPr lang="en-US" sz="2400" dirty="0" smtClean="0">
                <a:solidFill>
                  <a:schemeClr val="accent2"/>
                </a:solidFill>
              </a:rPr>
              <a:t> </a:t>
            </a:r>
            <a:r>
              <a:rPr lang="en-US" sz="2400" dirty="0" err="1" smtClean="0">
                <a:solidFill>
                  <a:schemeClr val="accent2"/>
                </a:solidFill>
              </a:rPr>
              <a:t>pentingnya</a:t>
            </a:r>
            <a:r>
              <a:rPr lang="en-US" sz="2400" dirty="0" smtClean="0">
                <a:solidFill>
                  <a:schemeClr val="accent2"/>
                </a:solidFill>
              </a:rPr>
              <a:t> </a:t>
            </a:r>
            <a:r>
              <a:rPr lang="en-US" sz="2400" dirty="0" err="1" smtClean="0">
                <a:solidFill>
                  <a:schemeClr val="accent2"/>
                </a:solidFill>
              </a:rPr>
              <a:t>materi</a:t>
            </a:r>
            <a:r>
              <a:rPr lang="en-US" sz="2400" dirty="0" smtClean="0">
                <a:solidFill>
                  <a:schemeClr val="accent2"/>
                </a:solidFill>
              </a:rPr>
              <a:t> </a:t>
            </a:r>
            <a:r>
              <a:rPr lang="en-US" sz="2400" dirty="0" err="1" smtClean="0">
                <a:solidFill>
                  <a:schemeClr val="accent2"/>
                </a:solidFill>
              </a:rPr>
              <a:t>hukum</a:t>
            </a:r>
            <a:r>
              <a:rPr lang="en-US" sz="2400" dirty="0" smtClean="0">
                <a:solidFill>
                  <a:schemeClr val="accent2"/>
                </a:solidFill>
              </a:rPr>
              <a:t> yang </a:t>
            </a:r>
            <a:r>
              <a:rPr lang="en-US" sz="2400" dirty="0" err="1" smtClean="0">
                <a:solidFill>
                  <a:schemeClr val="accent2"/>
                </a:solidFill>
              </a:rPr>
              <a:t>bersangkutan</a:t>
            </a:r>
            <a:r>
              <a:rPr lang="en-US" sz="2400" dirty="0" smtClean="0">
                <a:solidFill>
                  <a:schemeClr val="accent2"/>
                </a:solidFill>
              </a:rPr>
              <a:t> </a:t>
            </a:r>
            <a:r>
              <a:rPr lang="en-US" sz="2400" dirty="0" err="1" smtClean="0">
                <a:solidFill>
                  <a:schemeClr val="accent2"/>
                </a:solidFill>
              </a:rPr>
              <a:t>segera</a:t>
            </a:r>
            <a:r>
              <a:rPr lang="en-US" sz="2400" dirty="0" smtClean="0">
                <a:solidFill>
                  <a:schemeClr val="accent2"/>
                </a:solidFill>
              </a:rPr>
              <a:t> </a:t>
            </a:r>
            <a:r>
              <a:rPr lang="en-US" sz="2400" dirty="0" err="1" smtClean="0">
                <a:solidFill>
                  <a:schemeClr val="accent2"/>
                </a:solidFill>
              </a:rPr>
              <a:t>diatur</a:t>
            </a:r>
            <a:r>
              <a:rPr lang="en-US" sz="2400" dirty="0" smtClean="0">
                <a:solidFill>
                  <a:schemeClr val="accent2"/>
                </a:solidFill>
              </a:rPr>
              <a:t> </a:t>
            </a:r>
            <a:r>
              <a:rPr lang="en-US" sz="2400" dirty="0" err="1" smtClean="0">
                <a:solidFill>
                  <a:schemeClr val="accent2"/>
                </a:solidFill>
              </a:rPr>
              <a:t>dengan</a:t>
            </a:r>
            <a:r>
              <a:rPr lang="en-US" sz="2400" dirty="0" smtClean="0">
                <a:solidFill>
                  <a:schemeClr val="accent2"/>
                </a:solidFill>
              </a:rPr>
              <a:t> </a:t>
            </a:r>
            <a:r>
              <a:rPr lang="en-US" sz="2400" dirty="0" err="1" smtClean="0">
                <a:solidFill>
                  <a:schemeClr val="accent2"/>
                </a:solidFill>
              </a:rPr>
              <a:t>peraturan</a:t>
            </a:r>
            <a:r>
              <a:rPr lang="en-US" sz="2400" dirty="0" smtClean="0">
                <a:solidFill>
                  <a:schemeClr val="accent2"/>
                </a:solidFill>
              </a:rPr>
              <a:t> </a:t>
            </a:r>
            <a:r>
              <a:rPr lang="en-US" sz="2400" dirty="0" err="1" smtClean="0">
                <a:solidFill>
                  <a:schemeClr val="accent2"/>
                </a:solidFill>
              </a:rPr>
              <a:t>perundang-undangan</a:t>
            </a:r>
            <a:r>
              <a:rPr lang="en-US" sz="2400" dirty="0" smtClean="0">
                <a:solidFill>
                  <a:schemeClr val="accent2"/>
                </a:solidFill>
              </a:rPr>
              <a:t>.</a:t>
            </a:r>
          </a:p>
          <a:p>
            <a:pPr eaLnBrk="1" hangingPunct="1"/>
            <a:r>
              <a:rPr lang="en-US" dirty="0" smtClean="0">
                <a:solidFill>
                  <a:schemeClr val="accent2">
                    <a:lumMod val="75000"/>
                  </a:schemeClr>
                </a:solidFill>
              </a:rPr>
              <a:t> </a:t>
            </a:r>
          </a:p>
          <a:p>
            <a:pPr eaLnBrk="1" hangingPunct="1"/>
            <a:r>
              <a:rPr lang="en-US" b="1" dirty="0" smtClean="0">
                <a:solidFill>
                  <a:schemeClr val="accent2">
                    <a:lumMod val="75000"/>
                  </a:schemeClr>
                </a:solidFill>
              </a:rPr>
              <a:t>B.  </a:t>
            </a:r>
            <a:r>
              <a:rPr lang="en-US" b="1" dirty="0" err="1" smtClean="0">
                <a:solidFill>
                  <a:schemeClr val="accent2">
                    <a:lumMod val="75000"/>
                  </a:schemeClr>
                </a:solidFill>
              </a:rPr>
              <a:t>Identifikasi</a:t>
            </a:r>
            <a:r>
              <a:rPr lang="en-US" b="1" dirty="0" smtClean="0">
                <a:solidFill>
                  <a:schemeClr val="accent2">
                    <a:lumMod val="75000"/>
                  </a:schemeClr>
                </a:solidFill>
              </a:rPr>
              <a:t> </a:t>
            </a:r>
            <a:r>
              <a:rPr lang="en-US" b="1" dirty="0" err="1" smtClean="0">
                <a:solidFill>
                  <a:schemeClr val="accent2">
                    <a:lumMod val="75000"/>
                  </a:schemeClr>
                </a:solidFill>
              </a:rPr>
              <a:t>Masalah</a:t>
            </a:r>
            <a:endParaRPr lang="en-US" sz="2400" dirty="0" smtClean="0">
              <a:solidFill>
                <a:schemeClr val="accent2">
                  <a:lumMod val="75000"/>
                </a:schemeClr>
              </a:solidFill>
            </a:endParaRPr>
          </a:p>
          <a:p>
            <a:pPr algn="just" eaLnBrk="1" hangingPunct="1"/>
            <a:r>
              <a:rPr lang="en-US" sz="2400" dirty="0" smtClean="0">
                <a:solidFill>
                  <a:schemeClr val="accent2"/>
                </a:solidFill>
              </a:rPr>
              <a:t>Pointer </a:t>
            </a:r>
            <a:r>
              <a:rPr lang="en-US" sz="2400" dirty="0" err="1" smtClean="0">
                <a:solidFill>
                  <a:schemeClr val="accent2"/>
                </a:solidFill>
              </a:rPr>
              <a:t>permasalahan</a:t>
            </a:r>
            <a:r>
              <a:rPr lang="en-US" sz="2400" dirty="0" smtClean="0">
                <a:solidFill>
                  <a:schemeClr val="accent2"/>
                </a:solidFill>
              </a:rPr>
              <a:t> yang </a:t>
            </a:r>
            <a:r>
              <a:rPr lang="en-US" sz="2400" dirty="0" err="1" smtClean="0">
                <a:solidFill>
                  <a:schemeClr val="accent2"/>
                </a:solidFill>
              </a:rPr>
              <a:t>akan</a:t>
            </a:r>
            <a:r>
              <a:rPr lang="en-US" sz="2400" dirty="0" smtClean="0">
                <a:solidFill>
                  <a:schemeClr val="accent2"/>
                </a:solidFill>
              </a:rPr>
              <a:t> </a:t>
            </a:r>
            <a:r>
              <a:rPr lang="en-US" sz="2400" dirty="0" err="1" smtClean="0">
                <a:solidFill>
                  <a:schemeClr val="accent2"/>
                </a:solidFill>
              </a:rPr>
              <a:t>dituangkan</a:t>
            </a:r>
            <a:r>
              <a:rPr lang="en-US" sz="2400" dirty="0" smtClean="0">
                <a:solidFill>
                  <a:schemeClr val="accent2"/>
                </a:solidFill>
              </a:rPr>
              <a:t> </a:t>
            </a:r>
            <a:r>
              <a:rPr lang="en-US" sz="2400" dirty="0" err="1" smtClean="0">
                <a:solidFill>
                  <a:schemeClr val="accent2"/>
                </a:solidFill>
              </a:rPr>
              <a:t>dalam</a:t>
            </a:r>
            <a:r>
              <a:rPr lang="en-US" sz="2400" dirty="0" smtClean="0">
                <a:solidFill>
                  <a:schemeClr val="accent2"/>
                </a:solidFill>
              </a:rPr>
              <a:t> </a:t>
            </a:r>
            <a:r>
              <a:rPr lang="en-US" sz="2400" dirty="0" err="1" smtClean="0">
                <a:solidFill>
                  <a:schemeClr val="accent2"/>
                </a:solidFill>
              </a:rPr>
              <a:t>ruang</a:t>
            </a:r>
            <a:r>
              <a:rPr lang="en-US" sz="2400" dirty="0" smtClean="0">
                <a:solidFill>
                  <a:schemeClr val="accent2"/>
                </a:solidFill>
              </a:rPr>
              <a:t> </a:t>
            </a:r>
            <a:r>
              <a:rPr lang="en-US" sz="2400" dirty="0" err="1" smtClean="0">
                <a:solidFill>
                  <a:schemeClr val="accent2"/>
                </a:solidFill>
              </a:rPr>
              <a:t>lingkup</a:t>
            </a:r>
            <a:r>
              <a:rPr lang="en-US" sz="2400" dirty="0" smtClean="0">
                <a:solidFill>
                  <a:schemeClr val="accent2"/>
                </a:solidFill>
              </a:rPr>
              <a:t> </a:t>
            </a:r>
            <a:r>
              <a:rPr lang="en-US" sz="2400" dirty="0" err="1" smtClean="0">
                <a:solidFill>
                  <a:schemeClr val="accent2"/>
                </a:solidFill>
              </a:rPr>
              <a:t>naskah</a:t>
            </a:r>
            <a:r>
              <a:rPr lang="en-US" sz="2400" dirty="0" smtClean="0">
                <a:solidFill>
                  <a:schemeClr val="accent2"/>
                </a:solidFill>
              </a:rPr>
              <a:t> </a:t>
            </a:r>
            <a:r>
              <a:rPr lang="en-US" sz="2400" dirty="0" err="1" smtClean="0">
                <a:solidFill>
                  <a:schemeClr val="accent2"/>
                </a:solidFill>
              </a:rPr>
              <a:t>akademik</a:t>
            </a:r>
            <a:endParaRPr lang="en-US" dirty="0" smtClean="0">
              <a:solidFill>
                <a:schemeClr val="accent2"/>
              </a:solidFill>
            </a:endParaRPr>
          </a:p>
          <a:p>
            <a:pPr eaLnBrk="1" hangingPunct="1"/>
            <a:endParaRPr lang="en-US" dirty="0" smtClean="0"/>
          </a:p>
        </p:txBody>
      </p:sp>
    </p:spTree>
    <p:extLst>
      <p:ext uri="{BB962C8B-B14F-4D97-AF65-F5344CB8AC3E}">
        <p14:creationId xmlns:p14="http://schemas.microsoft.com/office/powerpoint/2010/main" val="1466420792"/>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4763"/>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866775"/>
            <a:ext cx="7772400" cy="685800"/>
          </a:xfrm>
          <a:ln>
            <a:miter lim="800000"/>
            <a:headEnd/>
            <a:tailEnd/>
          </a:ln>
          <a:extLst/>
        </p:spPr>
        <p:txBody>
          <a:bodyPr>
            <a:normAutofit fontScale="90000"/>
          </a:bodyPr>
          <a:lstStyle/>
          <a:p>
            <a:pPr eaLnBrk="1" hangingPunct="1">
              <a:defRPr/>
            </a:pPr>
            <a:r>
              <a:rPr sz="4400" i="1" dirty="0" smtClean="0">
                <a:solidFill>
                  <a:srgbClr val="00B0F0"/>
                </a:solidFill>
              </a:rPr>
              <a:t>LANJUTAN:</a:t>
            </a:r>
            <a:endParaRPr i="1" dirty="0">
              <a:solidFill>
                <a:srgbClr val="00B0F0"/>
              </a:solidFill>
            </a:endParaRPr>
          </a:p>
        </p:txBody>
      </p:sp>
      <p:sp>
        <p:nvSpPr>
          <p:cNvPr id="3" name="Text Placeholder 2"/>
          <p:cNvSpPr>
            <a:spLocks noGrp="1"/>
          </p:cNvSpPr>
          <p:nvPr>
            <p:ph type="body" idx="1"/>
          </p:nvPr>
        </p:nvSpPr>
        <p:spPr>
          <a:xfrm>
            <a:off x="228600" y="2286000"/>
            <a:ext cx="7772400" cy="4267200"/>
          </a:xfrm>
        </p:spPr>
        <p:txBody>
          <a:bodyPr>
            <a:normAutofit fontScale="92500" lnSpcReduction="10000"/>
          </a:bodyPr>
          <a:lstStyle/>
          <a:p>
            <a:pPr eaLnBrk="1" hangingPunct="1"/>
            <a:r>
              <a:rPr lang="en-US" sz="2400" b="1" dirty="0" smtClean="0">
                <a:solidFill>
                  <a:schemeClr val="accent2"/>
                </a:solidFill>
                <a:latin typeface="Arial Black" panose="020B0A04020102020204" pitchFamily="34" charset="0"/>
              </a:rPr>
              <a:t>C. </a:t>
            </a:r>
            <a:r>
              <a:rPr lang="en-US" sz="2400" b="1" dirty="0" err="1" smtClean="0">
                <a:solidFill>
                  <a:schemeClr val="accent2"/>
                </a:solidFill>
                <a:latin typeface="Arial Black" panose="020B0A04020102020204" pitchFamily="34" charset="0"/>
              </a:rPr>
              <a:t>Maksud</a:t>
            </a:r>
            <a:r>
              <a:rPr lang="en-US" sz="2400" b="1" dirty="0" smtClean="0">
                <a:solidFill>
                  <a:schemeClr val="accent2"/>
                </a:solidFill>
                <a:latin typeface="Arial Black" panose="020B0A04020102020204" pitchFamily="34" charset="0"/>
              </a:rPr>
              <a:t> </a:t>
            </a:r>
            <a:r>
              <a:rPr lang="en-US" sz="2400" b="1" dirty="0" err="1" smtClean="0">
                <a:solidFill>
                  <a:schemeClr val="accent2"/>
                </a:solidFill>
                <a:latin typeface="Arial Black" panose="020B0A04020102020204" pitchFamily="34" charset="0"/>
              </a:rPr>
              <a:t>dan</a:t>
            </a:r>
            <a:r>
              <a:rPr lang="en-US" sz="2400" b="1" dirty="0" smtClean="0">
                <a:solidFill>
                  <a:schemeClr val="accent2"/>
                </a:solidFill>
                <a:latin typeface="Arial Black" panose="020B0A04020102020204" pitchFamily="34" charset="0"/>
              </a:rPr>
              <a:t> </a:t>
            </a:r>
            <a:r>
              <a:rPr lang="en-US" sz="2400" b="1" dirty="0" err="1" smtClean="0">
                <a:solidFill>
                  <a:schemeClr val="accent2"/>
                </a:solidFill>
                <a:latin typeface="Arial Black" panose="020B0A04020102020204" pitchFamily="34" charset="0"/>
              </a:rPr>
              <a:t>Tujuan</a:t>
            </a:r>
            <a:r>
              <a:rPr lang="en-US" sz="2400" b="1" dirty="0" smtClean="0">
                <a:solidFill>
                  <a:schemeClr val="accent2"/>
                </a:solidFill>
                <a:latin typeface="Arial Black" panose="020B0A04020102020204" pitchFamily="34" charset="0"/>
              </a:rPr>
              <a:t> </a:t>
            </a:r>
            <a:endParaRPr lang="en-US" sz="2800" b="1" dirty="0" smtClean="0">
              <a:solidFill>
                <a:schemeClr val="accent2"/>
              </a:solidFill>
              <a:latin typeface="Arial Black" panose="020B0A04020102020204" pitchFamily="34" charset="0"/>
            </a:endParaRPr>
          </a:p>
          <a:p>
            <a:pPr algn="just" eaLnBrk="1" hangingPunct="1"/>
            <a:r>
              <a:rPr lang="en-US" sz="2400" dirty="0" err="1" smtClean="0">
                <a:solidFill>
                  <a:schemeClr val="accent2"/>
                </a:solidFill>
              </a:rPr>
              <a:t>Uraian</a:t>
            </a:r>
            <a:r>
              <a:rPr lang="en-US" sz="2400" dirty="0" smtClean="0">
                <a:solidFill>
                  <a:schemeClr val="accent2"/>
                </a:solidFill>
              </a:rPr>
              <a:t> </a:t>
            </a:r>
            <a:r>
              <a:rPr lang="en-US" sz="2400" dirty="0" err="1" smtClean="0">
                <a:solidFill>
                  <a:schemeClr val="accent2"/>
                </a:solidFill>
              </a:rPr>
              <a:t>tentang</a:t>
            </a:r>
            <a:r>
              <a:rPr lang="en-US" sz="2400" dirty="0" smtClean="0">
                <a:solidFill>
                  <a:schemeClr val="accent2"/>
                </a:solidFill>
              </a:rPr>
              <a:t> </a:t>
            </a:r>
            <a:r>
              <a:rPr lang="en-US" sz="2400" dirty="0" err="1" smtClean="0">
                <a:solidFill>
                  <a:schemeClr val="accent2"/>
                </a:solidFill>
              </a:rPr>
              <a:t>maksud</a:t>
            </a:r>
            <a:r>
              <a:rPr lang="en-US" sz="2400" dirty="0" smtClean="0">
                <a:solidFill>
                  <a:schemeClr val="accent2"/>
                </a:solidFill>
              </a:rPr>
              <a:t> </a:t>
            </a:r>
            <a:r>
              <a:rPr lang="en-US" sz="2400" dirty="0" err="1" smtClean="0">
                <a:solidFill>
                  <a:schemeClr val="accent2"/>
                </a:solidFill>
              </a:rPr>
              <a:t>dan</a:t>
            </a:r>
            <a:r>
              <a:rPr lang="en-US" sz="2400" dirty="0" smtClean="0">
                <a:solidFill>
                  <a:schemeClr val="accent2"/>
                </a:solidFill>
              </a:rPr>
              <a:t> </a:t>
            </a:r>
            <a:r>
              <a:rPr lang="en-US" sz="2400" dirty="0" err="1" smtClean="0">
                <a:solidFill>
                  <a:schemeClr val="accent2"/>
                </a:solidFill>
              </a:rPr>
              <a:t>tujuan</a:t>
            </a:r>
            <a:r>
              <a:rPr lang="en-US" sz="2400" dirty="0" smtClean="0">
                <a:solidFill>
                  <a:schemeClr val="accent2"/>
                </a:solidFill>
              </a:rPr>
              <a:t> </a:t>
            </a:r>
            <a:r>
              <a:rPr lang="en-US" sz="2400" dirty="0" err="1" smtClean="0">
                <a:solidFill>
                  <a:schemeClr val="accent2"/>
                </a:solidFill>
              </a:rPr>
              <a:t>penyusunan</a:t>
            </a:r>
            <a:r>
              <a:rPr lang="en-US" sz="2400" dirty="0" smtClean="0">
                <a:solidFill>
                  <a:schemeClr val="accent2"/>
                </a:solidFill>
              </a:rPr>
              <a:t> </a:t>
            </a:r>
            <a:r>
              <a:rPr lang="en-US" sz="2400" dirty="0" err="1" smtClean="0">
                <a:solidFill>
                  <a:schemeClr val="accent2"/>
                </a:solidFill>
              </a:rPr>
              <a:t>naskah</a:t>
            </a:r>
            <a:r>
              <a:rPr lang="en-US" sz="2400" dirty="0" smtClean="0">
                <a:solidFill>
                  <a:schemeClr val="accent2"/>
                </a:solidFill>
              </a:rPr>
              <a:t> </a:t>
            </a:r>
            <a:r>
              <a:rPr lang="en-US" sz="2400" dirty="0" err="1" smtClean="0">
                <a:solidFill>
                  <a:schemeClr val="accent2"/>
                </a:solidFill>
              </a:rPr>
              <a:t>akademik</a:t>
            </a:r>
            <a:r>
              <a:rPr lang="en-US" sz="2400" dirty="0" smtClean="0">
                <a:solidFill>
                  <a:schemeClr val="accent2"/>
                </a:solidFill>
              </a:rPr>
              <a:t>.</a:t>
            </a:r>
          </a:p>
          <a:p>
            <a:pPr algn="just" eaLnBrk="1" hangingPunct="1"/>
            <a:r>
              <a:rPr lang="en-US" sz="2400" dirty="0" err="1" smtClean="0">
                <a:solidFill>
                  <a:schemeClr val="accent2"/>
                </a:solidFill>
              </a:rPr>
              <a:t>Maksud</a:t>
            </a:r>
            <a:r>
              <a:rPr lang="en-US" sz="2400" dirty="0" smtClean="0">
                <a:solidFill>
                  <a:schemeClr val="accent2"/>
                </a:solidFill>
              </a:rPr>
              <a:t> </a:t>
            </a:r>
            <a:r>
              <a:rPr lang="en-US" sz="2400" dirty="0" err="1" smtClean="0">
                <a:solidFill>
                  <a:schemeClr val="accent2"/>
                </a:solidFill>
              </a:rPr>
              <a:t>penyusunan</a:t>
            </a:r>
            <a:r>
              <a:rPr lang="en-US" sz="2400" dirty="0" smtClean="0">
                <a:solidFill>
                  <a:schemeClr val="accent2"/>
                </a:solidFill>
              </a:rPr>
              <a:t> </a:t>
            </a:r>
            <a:r>
              <a:rPr lang="en-US" sz="2400" dirty="0" err="1" smtClean="0">
                <a:solidFill>
                  <a:schemeClr val="accent2"/>
                </a:solidFill>
              </a:rPr>
              <a:t>naskah</a:t>
            </a:r>
            <a:r>
              <a:rPr lang="en-US" sz="2400" dirty="0" smtClean="0">
                <a:solidFill>
                  <a:schemeClr val="accent2"/>
                </a:solidFill>
              </a:rPr>
              <a:t> </a:t>
            </a:r>
            <a:r>
              <a:rPr lang="en-US" sz="2400" dirty="0" err="1" smtClean="0">
                <a:solidFill>
                  <a:schemeClr val="accent2"/>
                </a:solidFill>
              </a:rPr>
              <a:t>akademik</a:t>
            </a:r>
            <a:r>
              <a:rPr lang="en-US" sz="2400" dirty="0" smtClean="0">
                <a:solidFill>
                  <a:schemeClr val="accent2"/>
                </a:solidFill>
              </a:rPr>
              <a:t> </a:t>
            </a:r>
            <a:r>
              <a:rPr lang="en-US" sz="2400" dirty="0" err="1" smtClean="0">
                <a:solidFill>
                  <a:schemeClr val="accent2"/>
                </a:solidFill>
              </a:rPr>
              <a:t>adalah</a:t>
            </a:r>
            <a:r>
              <a:rPr lang="en-US" sz="2400" dirty="0" smtClean="0">
                <a:solidFill>
                  <a:schemeClr val="accent2"/>
                </a:solidFill>
              </a:rPr>
              <a:t> </a:t>
            </a:r>
            <a:r>
              <a:rPr lang="en-US" sz="2400" dirty="0" err="1" smtClean="0">
                <a:solidFill>
                  <a:schemeClr val="accent2"/>
                </a:solidFill>
              </a:rPr>
              <a:t>sebagai</a:t>
            </a:r>
            <a:r>
              <a:rPr lang="en-US" sz="2400" dirty="0" smtClean="0">
                <a:solidFill>
                  <a:schemeClr val="accent2"/>
                </a:solidFill>
              </a:rPr>
              <a:t> </a:t>
            </a:r>
            <a:r>
              <a:rPr lang="en-US" sz="2400" dirty="0" err="1" smtClean="0">
                <a:solidFill>
                  <a:schemeClr val="accent2"/>
                </a:solidFill>
              </a:rPr>
              <a:t>landasan</a:t>
            </a:r>
            <a:r>
              <a:rPr lang="en-US" sz="2400" dirty="0" smtClean="0">
                <a:solidFill>
                  <a:schemeClr val="accent2"/>
                </a:solidFill>
              </a:rPr>
              <a:t> </a:t>
            </a:r>
            <a:r>
              <a:rPr lang="en-US" sz="2400" dirty="0" err="1" smtClean="0">
                <a:solidFill>
                  <a:schemeClr val="accent2"/>
                </a:solidFill>
              </a:rPr>
              <a:t>ilmiah</a:t>
            </a:r>
            <a:r>
              <a:rPr lang="en-US" sz="2400" dirty="0" smtClean="0">
                <a:solidFill>
                  <a:schemeClr val="accent2"/>
                </a:solidFill>
              </a:rPr>
              <a:t> </a:t>
            </a:r>
            <a:r>
              <a:rPr lang="en-US" sz="2400" dirty="0" err="1" smtClean="0">
                <a:solidFill>
                  <a:schemeClr val="accent2"/>
                </a:solidFill>
              </a:rPr>
              <a:t>bagi</a:t>
            </a:r>
            <a:r>
              <a:rPr lang="en-US" sz="2400" dirty="0" smtClean="0">
                <a:solidFill>
                  <a:schemeClr val="accent2"/>
                </a:solidFill>
              </a:rPr>
              <a:t> </a:t>
            </a:r>
            <a:r>
              <a:rPr lang="en-US" sz="2400" dirty="0" err="1" smtClean="0">
                <a:solidFill>
                  <a:schemeClr val="accent2"/>
                </a:solidFill>
              </a:rPr>
              <a:t>penyusunan</a:t>
            </a:r>
            <a:r>
              <a:rPr lang="en-US" sz="2400" dirty="0" smtClean="0">
                <a:solidFill>
                  <a:schemeClr val="accent2"/>
                </a:solidFill>
              </a:rPr>
              <a:t> </a:t>
            </a:r>
            <a:r>
              <a:rPr lang="en-US" sz="2400" dirty="0" err="1" smtClean="0">
                <a:solidFill>
                  <a:schemeClr val="accent2"/>
                </a:solidFill>
              </a:rPr>
              <a:t>rancangan</a:t>
            </a:r>
            <a:r>
              <a:rPr lang="en-US" sz="2400" dirty="0" smtClean="0">
                <a:solidFill>
                  <a:schemeClr val="accent2"/>
                </a:solidFill>
              </a:rPr>
              <a:t> </a:t>
            </a:r>
            <a:r>
              <a:rPr lang="en-US" sz="2400" dirty="0" err="1" smtClean="0">
                <a:solidFill>
                  <a:schemeClr val="accent2"/>
                </a:solidFill>
              </a:rPr>
              <a:t>undang-undang</a:t>
            </a:r>
            <a:r>
              <a:rPr lang="en-US" sz="2400" dirty="0" smtClean="0">
                <a:solidFill>
                  <a:schemeClr val="accent2"/>
                </a:solidFill>
              </a:rPr>
              <a:t>. </a:t>
            </a:r>
            <a:r>
              <a:rPr lang="en-US" sz="2400" dirty="0" err="1" smtClean="0">
                <a:solidFill>
                  <a:schemeClr val="accent2"/>
                </a:solidFill>
              </a:rPr>
              <a:t>Tujuan</a:t>
            </a:r>
            <a:r>
              <a:rPr lang="en-US" sz="2400" dirty="0" smtClean="0">
                <a:solidFill>
                  <a:schemeClr val="accent2"/>
                </a:solidFill>
              </a:rPr>
              <a:t> </a:t>
            </a:r>
            <a:r>
              <a:rPr lang="en-US" sz="2400" dirty="0" err="1" smtClean="0">
                <a:solidFill>
                  <a:schemeClr val="accent2"/>
                </a:solidFill>
              </a:rPr>
              <a:t>penyusunan</a:t>
            </a:r>
            <a:r>
              <a:rPr lang="en-US" sz="2400" dirty="0" smtClean="0">
                <a:solidFill>
                  <a:schemeClr val="accent2"/>
                </a:solidFill>
              </a:rPr>
              <a:t> </a:t>
            </a:r>
            <a:r>
              <a:rPr lang="en-US" sz="2400" dirty="0" err="1" smtClean="0">
                <a:solidFill>
                  <a:schemeClr val="accent2"/>
                </a:solidFill>
              </a:rPr>
              <a:t>naskah</a:t>
            </a:r>
            <a:r>
              <a:rPr lang="en-US" sz="2400" dirty="0" smtClean="0">
                <a:solidFill>
                  <a:schemeClr val="accent2"/>
                </a:solidFill>
              </a:rPr>
              <a:t> </a:t>
            </a:r>
            <a:r>
              <a:rPr lang="en-US" sz="2400" dirty="0" err="1" smtClean="0">
                <a:solidFill>
                  <a:schemeClr val="accent2"/>
                </a:solidFill>
              </a:rPr>
              <a:t>akademik</a:t>
            </a:r>
            <a:r>
              <a:rPr lang="en-US" sz="2400" dirty="0" smtClean="0">
                <a:solidFill>
                  <a:schemeClr val="accent2"/>
                </a:solidFill>
              </a:rPr>
              <a:t> </a:t>
            </a:r>
            <a:r>
              <a:rPr lang="en-US" sz="2400" dirty="0" err="1" smtClean="0">
                <a:solidFill>
                  <a:schemeClr val="accent2"/>
                </a:solidFill>
              </a:rPr>
              <a:t>adalah</a:t>
            </a:r>
            <a:r>
              <a:rPr lang="en-US" sz="2400" dirty="0" smtClean="0">
                <a:solidFill>
                  <a:schemeClr val="accent2"/>
                </a:solidFill>
              </a:rPr>
              <a:t> </a:t>
            </a:r>
            <a:r>
              <a:rPr lang="en-US" sz="2400" dirty="0" err="1" smtClean="0">
                <a:solidFill>
                  <a:schemeClr val="accent2"/>
                </a:solidFill>
              </a:rPr>
              <a:t>untuk</a:t>
            </a:r>
            <a:r>
              <a:rPr lang="en-US" sz="2400" dirty="0" smtClean="0">
                <a:solidFill>
                  <a:schemeClr val="accent2"/>
                </a:solidFill>
              </a:rPr>
              <a:t> </a:t>
            </a:r>
            <a:r>
              <a:rPr lang="en-US" sz="2400" dirty="0" err="1" smtClean="0">
                <a:solidFill>
                  <a:schemeClr val="accent2"/>
                </a:solidFill>
              </a:rPr>
              <a:t>memberikan</a:t>
            </a:r>
            <a:r>
              <a:rPr lang="en-US" sz="2400" dirty="0" smtClean="0">
                <a:solidFill>
                  <a:schemeClr val="accent2"/>
                </a:solidFill>
              </a:rPr>
              <a:t> </a:t>
            </a:r>
            <a:r>
              <a:rPr lang="en-US" sz="2400" dirty="0" err="1" smtClean="0">
                <a:solidFill>
                  <a:schemeClr val="accent2"/>
                </a:solidFill>
              </a:rPr>
              <a:t>arah</a:t>
            </a:r>
            <a:r>
              <a:rPr lang="en-US" sz="2400" dirty="0" smtClean="0">
                <a:solidFill>
                  <a:schemeClr val="accent2"/>
                </a:solidFill>
              </a:rPr>
              <a:t>, </a:t>
            </a:r>
            <a:r>
              <a:rPr lang="en-US" sz="2400" dirty="0" err="1" smtClean="0">
                <a:solidFill>
                  <a:schemeClr val="accent2"/>
                </a:solidFill>
              </a:rPr>
              <a:t>dan</a:t>
            </a:r>
            <a:r>
              <a:rPr lang="en-US" sz="2400" dirty="0" smtClean="0">
                <a:solidFill>
                  <a:schemeClr val="accent2"/>
                </a:solidFill>
              </a:rPr>
              <a:t> </a:t>
            </a:r>
            <a:r>
              <a:rPr lang="en-US" sz="2400" dirty="0" err="1" smtClean="0">
                <a:solidFill>
                  <a:schemeClr val="accent2"/>
                </a:solidFill>
              </a:rPr>
              <a:t>menetapkan</a:t>
            </a:r>
            <a:r>
              <a:rPr lang="en-US" sz="2400" dirty="0" smtClean="0">
                <a:solidFill>
                  <a:schemeClr val="accent2"/>
                </a:solidFill>
              </a:rPr>
              <a:t> </a:t>
            </a:r>
            <a:r>
              <a:rPr lang="en-US" sz="2400" dirty="0" err="1" smtClean="0">
                <a:solidFill>
                  <a:schemeClr val="accent2"/>
                </a:solidFill>
              </a:rPr>
              <a:t>ruang</a:t>
            </a:r>
            <a:r>
              <a:rPr lang="en-US" sz="2400" dirty="0" smtClean="0">
                <a:solidFill>
                  <a:schemeClr val="accent2"/>
                </a:solidFill>
              </a:rPr>
              <a:t> </a:t>
            </a:r>
            <a:r>
              <a:rPr lang="en-US" sz="2400" dirty="0" err="1" smtClean="0">
                <a:solidFill>
                  <a:schemeClr val="accent2"/>
                </a:solidFill>
              </a:rPr>
              <a:t>lingkup</a:t>
            </a:r>
            <a:r>
              <a:rPr lang="en-US" sz="2400" dirty="0" smtClean="0">
                <a:solidFill>
                  <a:schemeClr val="accent2"/>
                </a:solidFill>
              </a:rPr>
              <a:t> </a:t>
            </a:r>
            <a:r>
              <a:rPr lang="en-US" sz="2400" dirty="0" err="1" smtClean="0">
                <a:solidFill>
                  <a:schemeClr val="accent2"/>
                </a:solidFill>
              </a:rPr>
              <a:t>pengaturan</a:t>
            </a:r>
            <a:r>
              <a:rPr lang="en-US" sz="2400" dirty="0" smtClean="0">
                <a:solidFill>
                  <a:schemeClr val="accent2"/>
                </a:solidFill>
              </a:rPr>
              <a:t>.</a:t>
            </a:r>
          </a:p>
          <a:p>
            <a:pPr eaLnBrk="1" hangingPunct="1"/>
            <a:r>
              <a:rPr lang="en-US" dirty="0" smtClean="0">
                <a:solidFill>
                  <a:schemeClr val="accent2"/>
                </a:solidFill>
              </a:rPr>
              <a:t> </a:t>
            </a:r>
          </a:p>
          <a:p>
            <a:pPr eaLnBrk="1" hangingPunct="1"/>
            <a:r>
              <a:rPr lang="en-US" b="1" dirty="0" smtClean="0">
                <a:solidFill>
                  <a:schemeClr val="accent2"/>
                </a:solidFill>
                <a:latin typeface="Arial Black" panose="020B0A04020102020204" pitchFamily="34" charset="0"/>
              </a:rPr>
              <a:t>D.  </a:t>
            </a:r>
            <a:r>
              <a:rPr lang="en-US" b="1" dirty="0" err="1" smtClean="0">
                <a:solidFill>
                  <a:schemeClr val="accent2"/>
                </a:solidFill>
                <a:latin typeface="Arial Black" panose="020B0A04020102020204" pitchFamily="34" charset="0"/>
              </a:rPr>
              <a:t>Metode</a:t>
            </a:r>
            <a:r>
              <a:rPr lang="en-US" b="1" dirty="0" smtClean="0">
                <a:solidFill>
                  <a:schemeClr val="accent2"/>
                </a:solidFill>
                <a:latin typeface="Arial Black" panose="020B0A04020102020204" pitchFamily="34" charset="0"/>
              </a:rPr>
              <a:t> </a:t>
            </a:r>
            <a:r>
              <a:rPr lang="en-US" b="1" dirty="0" err="1" smtClean="0">
                <a:solidFill>
                  <a:schemeClr val="accent2"/>
                </a:solidFill>
                <a:latin typeface="Arial Black" panose="020B0A04020102020204" pitchFamily="34" charset="0"/>
              </a:rPr>
              <a:t>Penelitian</a:t>
            </a:r>
            <a:endParaRPr lang="en-US" dirty="0" smtClean="0">
              <a:solidFill>
                <a:schemeClr val="accent2"/>
              </a:solidFill>
              <a:latin typeface="Arial Black" panose="020B0A04020102020204" pitchFamily="34" charset="0"/>
            </a:endParaRPr>
          </a:p>
          <a:p>
            <a:pPr algn="just" eaLnBrk="1" hangingPunct="1"/>
            <a:r>
              <a:rPr lang="en-US" sz="2400" dirty="0" err="1" smtClean="0">
                <a:solidFill>
                  <a:schemeClr val="accent2"/>
                </a:solidFill>
              </a:rPr>
              <a:t>Uraian</a:t>
            </a:r>
            <a:r>
              <a:rPr lang="en-US" sz="2400" dirty="0" smtClean="0">
                <a:solidFill>
                  <a:schemeClr val="accent2"/>
                </a:solidFill>
              </a:rPr>
              <a:t> </a:t>
            </a:r>
            <a:r>
              <a:rPr lang="en-US" sz="2400" dirty="0" err="1" smtClean="0">
                <a:solidFill>
                  <a:schemeClr val="accent2"/>
                </a:solidFill>
              </a:rPr>
              <a:t>tentang</a:t>
            </a:r>
            <a:r>
              <a:rPr lang="en-US" sz="2400" dirty="0" smtClean="0">
                <a:solidFill>
                  <a:schemeClr val="accent2"/>
                </a:solidFill>
              </a:rPr>
              <a:t> </a:t>
            </a:r>
            <a:r>
              <a:rPr lang="en-US" sz="2400" dirty="0" err="1" smtClean="0">
                <a:solidFill>
                  <a:schemeClr val="accent2"/>
                </a:solidFill>
              </a:rPr>
              <a:t>metode</a:t>
            </a:r>
            <a:r>
              <a:rPr lang="en-US" sz="2400" dirty="0" smtClean="0">
                <a:solidFill>
                  <a:schemeClr val="accent2"/>
                </a:solidFill>
              </a:rPr>
              <a:t> </a:t>
            </a:r>
            <a:r>
              <a:rPr lang="en-US" sz="2400" dirty="0" err="1" smtClean="0">
                <a:solidFill>
                  <a:schemeClr val="accent2"/>
                </a:solidFill>
              </a:rPr>
              <a:t>penelitian</a:t>
            </a:r>
            <a:r>
              <a:rPr lang="en-US" sz="2400" dirty="0" smtClean="0">
                <a:solidFill>
                  <a:schemeClr val="accent2"/>
                </a:solidFill>
              </a:rPr>
              <a:t> yang </a:t>
            </a:r>
            <a:r>
              <a:rPr lang="en-US" sz="2400" dirty="0" err="1" smtClean="0">
                <a:solidFill>
                  <a:schemeClr val="accent2"/>
                </a:solidFill>
              </a:rPr>
              <a:t>digunakan</a:t>
            </a:r>
            <a:r>
              <a:rPr lang="en-US" sz="2400" dirty="0" smtClean="0">
                <a:solidFill>
                  <a:schemeClr val="accent2"/>
                </a:solidFill>
              </a:rPr>
              <a:t> </a:t>
            </a:r>
            <a:r>
              <a:rPr lang="en-US" sz="2400" dirty="0" err="1" smtClean="0">
                <a:solidFill>
                  <a:schemeClr val="accent2"/>
                </a:solidFill>
              </a:rPr>
              <a:t>dalam</a:t>
            </a:r>
            <a:r>
              <a:rPr lang="en-US" sz="2400" dirty="0" smtClean="0">
                <a:solidFill>
                  <a:schemeClr val="accent2"/>
                </a:solidFill>
              </a:rPr>
              <a:t> </a:t>
            </a:r>
            <a:r>
              <a:rPr lang="en-US" sz="2400" dirty="0" err="1" smtClean="0">
                <a:solidFill>
                  <a:schemeClr val="accent2"/>
                </a:solidFill>
              </a:rPr>
              <a:t>melakukan</a:t>
            </a:r>
            <a:r>
              <a:rPr lang="en-US" sz="2400" dirty="0" smtClean="0">
                <a:solidFill>
                  <a:schemeClr val="accent2"/>
                </a:solidFill>
              </a:rPr>
              <a:t> </a:t>
            </a:r>
            <a:r>
              <a:rPr lang="en-US" sz="2400" dirty="0" err="1" smtClean="0">
                <a:solidFill>
                  <a:schemeClr val="accent2"/>
                </a:solidFill>
              </a:rPr>
              <a:t>penelitian</a:t>
            </a:r>
            <a:r>
              <a:rPr lang="en-US" sz="2400" dirty="0" smtClean="0">
                <a:solidFill>
                  <a:schemeClr val="accent2"/>
                </a:solidFill>
              </a:rPr>
              <a:t> </a:t>
            </a:r>
            <a:r>
              <a:rPr lang="en-US" sz="2400" dirty="0" err="1" smtClean="0">
                <a:solidFill>
                  <a:schemeClr val="accent2"/>
                </a:solidFill>
              </a:rPr>
              <a:t>sebagai</a:t>
            </a:r>
            <a:r>
              <a:rPr lang="en-US" sz="2400" dirty="0" smtClean="0">
                <a:solidFill>
                  <a:schemeClr val="accent2"/>
                </a:solidFill>
              </a:rPr>
              <a:t> </a:t>
            </a:r>
            <a:r>
              <a:rPr lang="en-US" sz="2400" dirty="0" err="1" smtClean="0">
                <a:solidFill>
                  <a:schemeClr val="accent2"/>
                </a:solidFill>
              </a:rPr>
              <a:t>bahan</a:t>
            </a:r>
            <a:r>
              <a:rPr lang="en-US" sz="2400" dirty="0" smtClean="0">
                <a:solidFill>
                  <a:schemeClr val="accent2"/>
                </a:solidFill>
              </a:rPr>
              <a:t> </a:t>
            </a:r>
            <a:r>
              <a:rPr lang="en-US" sz="2400" dirty="0" err="1" smtClean="0">
                <a:solidFill>
                  <a:schemeClr val="accent2"/>
                </a:solidFill>
              </a:rPr>
              <a:t>penunjang</a:t>
            </a:r>
            <a:r>
              <a:rPr lang="en-US" sz="2400" dirty="0" smtClean="0">
                <a:solidFill>
                  <a:schemeClr val="accent2"/>
                </a:solidFill>
              </a:rPr>
              <a:t> </a:t>
            </a:r>
            <a:r>
              <a:rPr lang="en-US" sz="2400" dirty="0" err="1" smtClean="0">
                <a:solidFill>
                  <a:schemeClr val="accent2"/>
                </a:solidFill>
              </a:rPr>
              <a:t>penyusunan</a:t>
            </a:r>
            <a:r>
              <a:rPr lang="en-US" sz="2400" dirty="0" smtClean="0">
                <a:solidFill>
                  <a:schemeClr val="accent2"/>
                </a:solidFill>
              </a:rPr>
              <a:t> </a:t>
            </a:r>
            <a:r>
              <a:rPr lang="en-US" sz="2400" dirty="0" err="1" smtClean="0">
                <a:solidFill>
                  <a:schemeClr val="accent2"/>
                </a:solidFill>
              </a:rPr>
              <a:t>naskah</a:t>
            </a:r>
            <a:r>
              <a:rPr lang="en-US" sz="2400" dirty="0" smtClean="0">
                <a:solidFill>
                  <a:schemeClr val="accent2"/>
                </a:solidFill>
              </a:rPr>
              <a:t> </a:t>
            </a:r>
            <a:r>
              <a:rPr lang="en-US" sz="2400" dirty="0" err="1" smtClean="0">
                <a:solidFill>
                  <a:schemeClr val="accent2"/>
                </a:solidFill>
              </a:rPr>
              <a:t>akademik</a:t>
            </a:r>
            <a:r>
              <a:rPr lang="en-US" sz="2400" dirty="0" smtClean="0">
                <a:solidFill>
                  <a:schemeClr val="accent2"/>
                </a:solidFill>
              </a:rPr>
              <a:t>. </a:t>
            </a:r>
            <a:r>
              <a:rPr lang="en-US" sz="2400" dirty="0" err="1" smtClean="0">
                <a:solidFill>
                  <a:schemeClr val="accent2"/>
                </a:solidFill>
              </a:rPr>
              <a:t>Metode</a:t>
            </a:r>
            <a:r>
              <a:rPr lang="en-US" sz="2400" dirty="0" smtClean="0">
                <a:solidFill>
                  <a:schemeClr val="accent2"/>
                </a:solidFill>
              </a:rPr>
              <a:t> </a:t>
            </a:r>
            <a:r>
              <a:rPr lang="en-US" sz="2400" dirty="0" err="1" smtClean="0">
                <a:solidFill>
                  <a:schemeClr val="accent2"/>
                </a:solidFill>
              </a:rPr>
              <a:t>ini</a:t>
            </a:r>
            <a:r>
              <a:rPr lang="en-US" sz="2400" dirty="0" smtClean="0">
                <a:solidFill>
                  <a:schemeClr val="accent2"/>
                </a:solidFill>
              </a:rPr>
              <a:t> </a:t>
            </a:r>
            <a:r>
              <a:rPr lang="en-US" sz="2400" dirty="0" err="1" smtClean="0">
                <a:solidFill>
                  <a:schemeClr val="accent2"/>
                </a:solidFill>
              </a:rPr>
              <a:t>terdiri</a:t>
            </a:r>
            <a:r>
              <a:rPr lang="en-US" sz="2400" dirty="0" smtClean="0">
                <a:solidFill>
                  <a:schemeClr val="accent2"/>
                </a:solidFill>
              </a:rPr>
              <a:t> </a:t>
            </a:r>
            <a:r>
              <a:rPr lang="en-US" sz="2400" dirty="0" err="1" smtClean="0">
                <a:solidFill>
                  <a:schemeClr val="accent2"/>
                </a:solidFill>
              </a:rPr>
              <a:t>dari</a:t>
            </a:r>
            <a:r>
              <a:rPr lang="en-US" sz="2400" dirty="0" smtClean="0">
                <a:solidFill>
                  <a:schemeClr val="accent2"/>
                </a:solidFill>
              </a:rPr>
              <a:t> </a:t>
            </a:r>
            <a:r>
              <a:rPr lang="en-US" sz="2400" dirty="0" err="1" smtClean="0">
                <a:solidFill>
                  <a:schemeClr val="accent2"/>
                </a:solidFill>
              </a:rPr>
              <a:t>metode</a:t>
            </a:r>
            <a:r>
              <a:rPr lang="en-US" sz="2400" dirty="0" smtClean="0">
                <a:solidFill>
                  <a:schemeClr val="accent2"/>
                </a:solidFill>
              </a:rPr>
              <a:t> </a:t>
            </a:r>
            <a:r>
              <a:rPr lang="en-US" sz="2400" dirty="0" err="1" smtClean="0">
                <a:solidFill>
                  <a:schemeClr val="accent2"/>
                </a:solidFill>
              </a:rPr>
              <a:t>pendekatan</a:t>
            </a:r>
            <a:r>
              <a:rPr lang="en-US" sz="2400" dirty="0" smtClean="0">
                <a:solidFill>
                  <a:schemeClr val="accent2"/>
                </a:solidFill>
              </a:rPr>
              <a:t> </a:t>
            </a:r>
            <a:r>
              <a:rPr lang="en-US" sz="2400" dirty="0" err="1" smtClean="0">
                <a:solidFill>
                  <a:schemeClr val="accent2"/>
                </a:solidFill>
              </a:rPr>
              <a:t>dan</a:t>
            </a:r>
            <a:r>
              <a:rPr lang="en-US" sz="2400" dirty="0" smtClean="0">
                <a:solidFill>
                  <a:schemeClr val="accent2"/>
                </a:solidFill>
              </a:rPr>
              <a:t> </a:t>
            </a:r>
            <a:r>
              <a:rPr lang="en-US" sz="2400" dirty="0" err="1" smtClean="0">
                <a:solidFill>
                  <a:schemeClr val="accent2"/>
                </a:solidFill>
              </a:rPr>
              <a:t>metode</a:t>
            </a:r>
            <a:r>
              <a:rPr lang="en-US" sz="2400" dirty="0" smtClean="0">
                <a:solidFill>
                  <a:schemeClr val="accent2"/>
                </a:solidFill>
              </a:rPr>
              <a:t> </a:t>
            </a:r>
            <a:r>
              <a:rPr lang="en-US" sz="2400" dirty="0" err="1" smtClean="0">
                <a:solidFill>
                  <a:schemeClr val="accent2"/>
                </a:solidFill>
              </a:rPr>
              <a:t>analisis</a:t>
            </a:r>
            <a:r>
              <a:rPr lang="en-US" sz="2400" dirty="0" smtClean="0">
                <a:solidFill>
                  <a:schemeClr val="accent2"/>
                </a:solidFill>
              </a:rPr>
              <a:t> data.</a:t>
            </a:r>
          </a:p>
          <a:p>
            <a:pPr eaLnBrk="1" hangingPunct="1"/>
            <a:endParaRPr lang="en-US" dirty="0" smtClean="0">
              <a:solidFill>
                <a:schemeClr val="accent2"/>
              </a:solidFill>
            </a:endParaRPr>
          </a:p>
        </p:txBody>
      </p:sp>
    </p:spTree>
    <p:extLst>
      <p:ext uri="{BB962C8B-B14F-4D97-AF65-F5344CB8AC3E}">
        <p14:creationId xmlns:p14="http://schemas.microsoft.com/office/powerpoint/2010/main" val="94935392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1937" y="685800"/>
            <a:ext cx="7772400" cy="609600"/>
          </a:xfrm>
          <a:ln>
            <a:miter lim="800000"/>
            <a:headEnd/>
            <a:tailEnd/>
          </a:ln>
          <a:extLst/>
        </p:spPr>
        <p:txBody>
          <a:bodyPr>
            <a:normAutofit fontScale="90000"/>
          </a:bodyPr>
          <a:lstStyle/>
          <a:p>
            <a:pPr eaLnBrk="1" hangingPunct="1">
              <a:defRPr/>
            </a:pPr>
            <a:r>
              <a:rPr sz="4400" i="1" dirty="0" smtClean="0">
                <a:solidFill>
                  <a:srgbClr val="00B0F0"/>
                </a:solidFill>
              </a:rPr>
              <a:t>LANJUTAN</a:t>
            </a:r>
            <a:endParaRPr i="1" dirty="0">
              <a:solidFill>
                <a:srgbClr val="00B0F0"/>
              </a:solidFill>
            </a:endParaRPr>
          </a:p>
        </p:txBody>
      </p:sp>
      <p:sp>
        <p:nvSpPr>
          <p:cNvPr id="3" name="Text Placeholder 2"/>
          <p:cNvSpPr>
            <a:spLocks noGrp="1"/>
          </p:cNvSpPr>
          <p:nvPr>
            <p:ph type="body" idx="1"/>
          </p:nvPr>
        </p:nvSpPr>
        <p:spPr>
          <a:xfrm>
            <a:off x="228600" y="1752600"/>
            <a:ext cx="8915400" cy="4572000"/>
          </a:xfrm>
        </p:spPr>
        <p:txBody>
          <a:bodyPr>
            <a:normAutofit fontScale="92500" lnSpcReduction="10000"/>
          </a:bodyPr>
          <a:lstStyle/>
          <a:p>
            <a:pPr algn="just" eaLnBrk="1" hangingPunct="1"/>
            <a:r>
              <a:rPr lang="en-US" b="1" dirty="0" smtClean="0">
                <a:solidFill>
                  <a:schemeClr val="accent2"/>
                </a:solidFill>
                <a:latin typeface="Arial Black" panose="020B0A04020102020204" pitchFamily="34" charset="0"/>
              </a:rPr>
              <a:t>BAB II   ASAS-ASAS SEBAGAI LANDASAN FILOSOFIS,     	      YURIDIS, DAN SOSIOLOGIS </a:t>
            </a:r>
          </a:p>
          <a:p>
            <a:pPr algn="just" eaLnBrk="1" hangingPunct="1"/>
            <a:r>
              <a:rPr lang="en-US" sz="2400" b="1" dirty="0" err="1" smtClean="0">
                <a:solidFill>
                  <a:schemeClr val="accent2"/>
                </a:solidFill>
              </a:rPr>
              <a:t>Memuat</a:t>
            </a:r>
            <a:r>
              <a:rPr lang="en-US" sz="2400" b="1" dirty="0" smtClean="0">
                <a:solidFill>
                  <a:schemeClr val="accent2"/>
                </a:solidFill>
              </a:rPr>
              <a:t> </a:t>
            </a:r>
            <a:r>
              <a:rPr lang="en-US" sz="2400" b="1" dirty="0" err="1" smtClean="0">
                <a:solidFill>
                  <a:schemeClr val="accent2"/>
                </a:solidFill>
              </a:rPr>
              <a:t>berbagai</a:t>
            </a:r>
            <a:r>
              <a:rPr lang="en-US" sz="2400" b="1" dirty="0" smtClean="0">
                <a:solidFill>
                  <a:schemeClr val="accent2"/>
                </a:solidFill>
              </a:rPr>
              <a:t> </a:t>
            </a:r>
            <a:r>
              <a:rPr lang="en-US" sz="2400" b="1" dirty="0" err="1" smtClean="0">
                <a:solidFill>
                  <a:schemeClr val="accent2"/>
                </a:solidFill>
              </a:rPr>
              <a:t>asas-asas</a:t>
            </a:r>
            <a:r>
              <a:rPr lang="en-US" sz="2400" b="1" dirty="0" smtClean="0">
                <a:solidFill>
                  <a:schemeClr val="accent2"/>
                </a:solidFill>
              </a:rPr>
              <a:t> </a:t>
            </a:r>
            <a:r>
              <a:rPr lang="en-US" sz="2400" b="1" dirty="0" err="1" smtClean="0">
                <a:solidFill>
                  <a:schemeClr val="accent2"/>
                </a:solidFill>
              </a:rPr>
              <a:t>filosofis</a:t>
            </a:r>
            <a:r>
              <a:rPr lang="en-US" sz="2400" b="1" dirty="0" smtClean="0">
                <a:solidFill>
                  <a:schemeClr val="accent2"/>
                </a:solidFill>
              </a:rPr>
              <a:t>, </a:t>
            </a:r>
            <a:r>
              <a:rPr lang="en-US" sz="2400" b="1" dirty="0" err="1" smtClean="0">
                <a:solidFill>
                  <a:schemeClr val="accent2"/>
                </a:solidFill>
              </a:rPr>
              <a:t>yuridis</a:t>
            </a:r>
            <a:r>
              <a:rPr lang="en-US" sz="2400" b="1" dirty="0" smtClean="0">
                <a:solidFill>
                  <a:schemeClr val="accent2"/>
                </a:solidFill>
              </a:rPr>
              <a:t>, </a:t>
            </a:r>
            <a:r>
              <a:rPr lang="en-US" sz="2400" b="1" dirty="0" err="1" smtClean="0">
                <a:solidFill>
                  <a:schemeClr val="accent2"/>
                </a:solidFill>
              </a:rPr>
              <a:t>dan</a:t>
            </a:r>
            <a:r>
              <a:rPr lang="en-US" sz="2400" b="1" dirty="0" smtClean="0">
                <a:solidFill>
                  <a:schemeClr val="accent2"/>
                </a:solidFill>
              </a:rPr>
              <a:t> </a:t>
            </a:r>
            <a:r>
              <a:rPr lang="en-US" sz="2400" b="1" dirty="0" err="1" smtClean="0">
                <a:solidFill>
                  <a:schemeClr val="accent2"/>
                </a:solidFill>
              </a:rPr>
              <a:t>sosiologis</a:t>
            </a:r>
            <a:r>
              <a:rPr lang="en-US" sz="2400" b="1" dirty="0" smtClean="0">
                <a:solidFill>
                  <a:schemeClr val="accent2"/>
                </a:solidFill>
              </a:rPr>
              <a:t> </a:t>
            </a:r>
            <a:r>
              <a:rPr lang="en-US" sz="2400" b="1" dirty="0" err="1" smtClean="0">
                <a:solidFill>
                  <a:schemeClr val="accent2"/>
                </a:solidFill>
              </a:rPr>
              <a:t>dari</a:t>
            </a:r>
            <a:r>
              <a:rPr lang="en-US" sz="2400" b="1" dirty="0" smtClean="0">
                <a:solidFill>
                  <a:schemeClr val="accent2"/>
                </a:solidFill>
              </a:rPr>
              <a:t> </a:t>
            </a:r>
            <a:r>
              <a:rPr lang="en-US" sz="2400" b="1" dirty="0" err="1" smtClean="0">
                <a:solidFill>
                  <a:schemeClr val="accent2"/>
                </a:solidFill>
              </a:rPr>
              <a:t>ruang</a:t>
            </a:r>
            <a:r>
              <a:rPr lang="en-US" sz="2400" b="1" dirty="0" smtClean="0">
                <a:solidFill>
                  <a:schemeClr val="accent2"/>
                </a:solidFill>
              </a:rPr>
              <a:t> </a:t>
            </a:r>
            <a:r>
              <a:rPr lang="en-US" sz="2400" b="1" dirty="0" err="1" smtClean="0">
                <a:solidFill>
                  <a:schemeClr val="accent2"/>
                </a:solidFill>
              </a:rPr>
              <a:t>lingkup</a:t>
            </a:r>
            <a:r>
              <a:rPr lang="en-US" sz="2400" b="1" dirty="0" smtClean="0">
                <a:solidFill>
                  <a:schemeClr val="accent2"/>
                </a:solidFill>
              </a:rPr>
              <a:t> yang </a:t>
            </a:r>
            <a:r>
              <a:rPr lang="en-US" sz="2400" b="1" dirty="0" err="1" smtClean="0">
                <a:solidFill>
                  <a:schemeClr val="accent2"/>
                </a:solidFill>
              </a:rPr>
              <a:t>akan</a:t>
            </a:r>
            <a:r>
              <a:rPr lang="en-US" sz="2400" b="1" dirty="0" smtClean="0">
                <a:solidFill>
                  <a:schemeClr val="accent2"/>
                </a:solidFill>
              </a:rPr>
              <a:t> </a:t>
            </a:r>
            <a:r>
              <a:rPr lang="en-US" sz="2400" b="1" dirty="0" err="1" smtClean="0">
                <a:solidFill>
                  <a:schemeClr val="accent2"/>
                </a:solidFill>
              </a:rPr>
              <a:t>diatur</a:t>
            </a:r>
            <a:r>
              <a:rPr lang="en-US" sz="2400" b="1" dirty="0" smtClean="0">
                <a:solidFill>
                  <a:schemeClr val="accent2"/>
                </a:solidFill>
              </a:rPr>
              <a:t>.</a:t>
            </a:r>
            <a:endParaRPr lang="en-US" dirty="0" smtClean="0">
              <a:solidFill>
                <a:schemeClr val="accent2"/>
              </a:solidFill>
            </a:endParaRPr>
          </a:p>
          <a:p>
            <a:pPr eaLnBrk="1" hangingPunct="1"/>
            <a:r>
              <a:rPr lang="en-US" dirty="0" smtClean="0">
                <a:solidFill>
                  <a:schemeClr val="accent2"/>
                </a:solidFill>
              </a:rPr>
              <a:t> </a:t>
            </a:r>
          </a:p>
          <a:p>
            <a:pPr eaLnBrk="1" hangingPunct="1"/>
            <a:r>
              <a:rPr lang="en-US" b="1" dirty="0" smtClean="0">
                <a:solidFill>
                  <a:schemeClr val="accent2"/>
                </a:solidFill>
                <a:latin typeface="Arial Black" panose="020B0A04020102020204" pitchFamily="34" charset="0"/>
              </a:rPr>
              <a:t>BAB III     MODEL PENGATURAN, MATERI MUATAN 	   	       RUU, DAN KETERKAITANNYA DENGAN  HUKUM POSITIF</a:t>
            </a:r>
            <a:r>
              <a:rPr lang="en-US" dirty="0" smtClean="0">
                <a:solidFill>
                  <a:schemeClr val="accent2"/>
                </a:solidFill>
                <a:latin typeface="Arial Black" panose="020B0A04020102020204" pitchFamily="34" charset="0"/>
              </a:rPr>
              <a:t> </a:t>
            </a:r>
          </a:p>
          <a:p>
            <a:pPr algn="just" eaLnBrk="1" hangingPunct="1"/>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Berisi</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analisis</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terhadap</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identifikasi</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masalah</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berdasarkan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teori</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asas-asas</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hukum</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positif</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terkait</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untuk</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menetapkan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model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pengaturan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materi</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muatan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rancangan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undang-undang</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eaLnBrk="1" hangingPunct="1"/>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Analisis</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disajikan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dalam</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bentuk</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uraian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secara</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sistematis</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dapat</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dikuatkan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dengan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data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kuantitatif</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Jika</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perlu</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keterkaitan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dengan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hukum</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positif</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diperlukan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pembahasannya</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sebagai</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langkah</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harmonisasi</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dan</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b="1" dirty="0" err="1"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sinkronisasi</a:t>
            </a:r>
            <a:r>
              <a:rPr lang="en-US" sz="2400" b="1"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eaLnBrk="1" hangingPunct="1"/>
            <a:endParaRPr lang="en-US" dirty="0" smtClean="0">
              <a:solidFill>
                <a:schemeClr val="accent2"/>
              </a:solidFill>
            </a:endParaRPr>
          </a:p>
        </p:txBody>
      </p:sp>
    </p:spTree>
    <p:extLst>
      <p:ext uri="{BB962C8B-B14F-4D97-AF65-F5344CB8AC3E}">
        <p14:creationId xmlns:p14="http://schemas.microsoft.com/office/powerpoint/2010/main" val="3050779616"/>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0225" y="976312"/>
            <a:ext cx="7772400" cy="685800"/>
          </a:xfrm>
          <a:ln>
            <a:miter lim="800000"/>
            <a:headEnd/>
            <a:tailEnd/>
          </a:ln>
          <a:extLst/>
        </p:spPr>
        <p:txBody>
          <a:bodyPr>
            <a:normAutofit fontScale="90000"/>
          </a:bodyPr>
          <a:lstStyle/>
          <a:p>
            <a:pPr eaLnBrk="1" hangingPunct="1">
              <a:defRPr/>
            </a:pPr>
            <a:r>
              <a:rPr sz="4400" i="1" dirty="0" smtClean="0">
                <a:solidFill>
                  <a:srgbClr val="00B0F0"/>
                </a:solidFill>
              </a:rPr>
              <a:t>LANJUTAN</a:t>
            </a:r>
            <a:endParaRPr i="1" dirty="0">
              <a:solidFill>
                <a:srgbClr val="00B0F0"/>
              </a:solidFill>
            </a:endParaRPr>
          </a:p>
        </p:txBody>
      </p:sp>
      <p:sp>
        <p:nvSpPr>
          <p:cNvPr id="3" name="Text Placeholder 2"/>
          <p:cNvSpPr>
            <a:spLocks noGrp="1"/>
          </p:cNvSpPr>
          <p:nvPr>
            <p:ph type="body" idx="1"/>
          </p:nvPr>
        </p:nvSpPr>
        <p:spPr>
          <a:xfrm>
            <a:off x="530225" y="2133600"/>
            <a:ext cx="7772400" cy="3657600"/>
          </a:xfrm>
        </p:spPr>
        <p:txBody>
          <a:bodyPr/>
          <a:lstStyle/>
          <a:p>
            <a:pPr eaLnBrk="1" hangingPunct="1"/>
            <a:r>
              <a:rPr lang="en-US" b="1" dirty="0" smtClean="0">
                <a:solidFill>
                  <a:schemeClr val="accent2"/>
                </a:solidFill>
                <a:latin typeface="Arial Black" panose="020B0A04020102020204" pitchFamily="34" charset="0"/>
              </a:rPr>
              <a:t>BAB   </a:t>
            </a:r>
            <a:r>
              <a:rPr lang="en-US" b="1" dirty="0" smtClean="0">
                <a:solidFill>
                  <a:schemeClr val="accent2"/>
                </a:solidFill>
                <a:latin typeface="Arial Black" panose="020B0A04020102020204" pitchFamily="34" charset="0"/>
              </a:rPr>
              <a:t>IV   PENUTUP</a:t>
            </a:r>
          </a:p>
          <a:p>
            <a:pPr eaLnBrk="1" hangingPunct="1"/>
            <a:endParaRPr lang="en-US" dirty="0" smtClean="0">
              <a:solidFill>
                <a:schemeClr val="accent2"/>
              </a:solidFill>
            </a:endParaRPr>
          </a:p>
          <a:p>
            <a:pPr algn="just" eaLnBrk="1" hangingPunct="1"/>
            <a:r>
              <a:rPr lang="en-US" sz="2800" dirty="0" err="1" smtClean="0">
                <a:solidFill>
                  <a:schemeClr val="accent2"/>
                </a:solidFill>
              </a:rPr>
              <a:t>Berisi</a:t>
            </a:r>
            <a:r>
              <a:rPr lang="en-US" sz="2800" dirty="0" smtClean="0">
                <a:solidFill>
                  <a:schemeClr val="accent2"/>
                </a:solidFill>
              </a:rPr>
              <a:t> </a:t>
            </a:r>
            <a:r>
              <a:rPr lang="en-US" sz="2800" dirty="0" err="1" smtClean="0">
                <a:solidFill>
                  <a:schemeClr val="accent2"/>
                </a:solidFill>
              </a:rPr>
              <a:t>jawaban</a:t>
            </a:r>
            <a:r>
              <a:rPr lang="en-US" sz="2800" dirty="0" smtClean="0">
                <a:solidFill>
                  <a:schemeClr val="accent2"/>
                </a:solidFill>
              </a:rPr>
              <a:t> </a:t>
            </a:r>
            <a:r>
              <a:rPr lang="en-US" sz="2800" dirty="0" err="1" smtClean="0">
                <a:solidFill>
                  <a:schemeClr val="accent2"/>
                </a:solidFill>
              </a:rPr>
              <a:t>terhadap</a:t>
            </a:r>
            <a:r>
              <a:rPr lang="en-US" sz="2800" dirty="0" smtClean="0">
                <a:solidFill>
                  <a:schemeClr val="accent2"/>
                </a:solidFill>
              </a:rPr>
              <a:t> </a:t>
            </a:r>
            <a:r>
              <a:rPr lang="en-US" sz="2800" dirty="0" err="1" smtClean="0">
                <a:solidFill>
                  <a:schemeClr val="accent2"/>
                </a:solidFill>
              </a:rPr>
              <a:t>identifikasi</a:t>
            </a:r>
            <a:r>
              <a:rPr lang="en-US" sz="2800" dirty="0" smtClean="0">
                <a:solidFill>
                  <a:schemeClr val="accent2"/>
                </a:solidFill>
              </a:rPr>
              <a:t> </a:t>
            </a:r>
            <a:r>
              <a:rPr lang="en-US" sz="2800" dirty="0" err="1" smtClean="0">
                <a:solidFill>
                  <a:schemeClr val="accent2"/>
                </a:solidFill>
              </a:rPr>
              <a:t>masalah</a:t>
            </a:r>
            <a:r>
              <a:rPr lang="en-US" sz="2800" dirty="0" smtClean="0">
                <a:solidFill>
                  <a:schemeClr val="accent2"/>
                </a:solidFill>
              </a:rPr>
              <a:t> yang </a:t>
            </a:r>
            <a:r>
              <a:rPr lang="en-US" sz="2800" dirty="0" err="1" smtClean="0">
                <a:solidFill>
                  <a:schemeClr val="accent2"/>
                </a:solidFill>
              </a:rPr>
              <a:t>telah</a:t>
            </a:r>
            <a:r>
              <a:rPr lang="en-US" sz="2800" dirty="0" smtClean="0">
                <a:solidFill>
                  <a:schemeClr val="accent2"/>
                </a:solidFill>
              </a:rPr>
              <a:t> </a:t>
            </a:r>
            <a:r>
              <a:rPr lang="en-US" sz="2800" dirty="0" err="1" smtClean="0">
                <a:solidFill>
                  <a:schemeClr val="accent2"/>
                </a:solidFill>
              </a:rPr>
              <a:t>ditetapkan</a:t>
            </a:r>
            <a:r>
              <a:rPr lang="en-US" sz="2800" dirty="0" smtClean="0">
                <a:solidFill>
                  <a:schemeClr val="accent2"/>
                </a:solidFill>
              </a:rPr>
              <a:t> yang </a:t>
            </a:r>
            <a:r>
              <a:rPr lang="en-US" sz="2800" dirty="0" err="1" smtClean="0">
                <a:solidFill>
                  <a:schemeClr val="accent2"/>
                </a:solidFill>
              </a:rPr>
              <a:t>menjadi</a:t>
            </a:r>
            <a:r>
              <a:rPr lang="en-US" sz="2800" dirty="0" smtClean="0">
                <a:solidFill>
                  <a:schemeClr val="accent2"/>
                </a:solidFill>
              </a:rPr>
              <a:t> </a:t>
            </a:r>
            <a:r>
              <a:rPr lang="en-US" sz="2800" dirty="0" err="1" smtClean="0">
                <a:solidFill>
                  <a:schemeClr val="accent2"/>
                </a:solidFill>
              </a:rPr>
              <a:t>pertimbangan</a:t>
            </a:r>
            <a:r>
              <a:rPr lang="en-US" sz="2800" dirty="0" smtClean="0">
                <a:solidFill>
                  <a:schemeClr val="accent2"/>
                </a:solidFill>
              </a:rPr>
              <a:t> </a:t>
            </a:r>
            <a:r>
              <a:rPr lang="en-US" sz="2800" dirty="0" err="1" smtClean="0">
                <a:solidFill>
                  <a:schemeClr val="accent2"/>
                </a:solidFill>
              </a:rPr>
              <a:t>penyusunan</a:t>
            </a:r>
            <a:r>
              <a:rPr lang="en-US" sz="2800" dirty="0" smtClean="0">
                <a:solidFill>
                  <a:schemeClr val="accent2"/>
                </a:solidFill>
              </a:rPr>
              <a:t> </a:t>
            </a:r>
            <a:r>
              <a:rPr lang="en-US" sz="2800" dirty="0" err="1" smtClean="0">
                <a:solidFill>
                  <a:schemeClr val="accent2"/>
                </a:solidFill>
              </a:rPr>
              <a:t>materi</a:t>
            </a:r>
            <a:r>
              <a:rPr lang="en-US" sz="2800" dirty="0" smtClean="0">
                <a:solidFill>
                  <a:schemeClr val="accent2"/>
                </a:solidFill>
              </a:rPr>
              <a:t> </a:t>
            </a:r>
            <a:r>
              <a:rPr lang="en-US" sz="2800" dirty="0" err="1" smtClean="0">
                <a:solidFill>
                  <a:schemeClr val="accent2"/>
                </a:solidFill>
              </a:rPr>
              <a:t>muatan</a:t>
            </a:r>
            <a:r>
              <a:rPr lang="en-US" sz="2800" dirty="0" smtClean="0">
                <a:solidFill>
                  <a:schemeClr val="accent2"/>
                </a:solidFill>
              </a:rPr>
              <a:t> </a:t>
            </a:r>
            <a:r>
              <a:rPr lang="en-US" sz="2800" dirty="0" err="1" smtClean="0">
                <a:solidFill>
                  <a:schemeClr val="accent2"/>
                </a:solidFill>
              </a:rPr>
              <a:t>dan</a:t>
            </a:r>
            <a:r>
              <a:rPr lang="en-US" sz="2800" dirty="0" smtClean="0">
                <a:solidFill>
                  <a:schemeClr val="accent2"/>
                </a:solidFill>
              </a:rPr>
              <a:t> </a:t>
            </a:r>
            <a:r>
              <a:rPr lang="en-US" sz="2800" dirty="0" err="1" smtClean="0">
                <a:solidFill>
                  <a:schemeClr val="accent2"/>
                </a:solidFill>
              </a:rPr>
              <a:t>rekomendasi</a:t>
            </a:r>
            <a:r>
              <a:rPr lang="en-US" sz="2800" dirty="0" smtClean="0">
                <a:solidFill>
                  <a:schemeClr val="accent2"/>
                </a:solidFill>
              </a:rPr>
              <a:t> </a:t>
            </a:r>
            <a:r>
              <a:rPr lang="en-US" sz="2800" dirty="0" err="1" smtClean="0">
                <a:solidFill>
                  <a:schemeClr val="accent2"/>
                </a:solidFill>
              </a:rPr>
              <a:t>terkait</a:t>
            </a:r>
            <a:r>
              <a:rPr lang="en-US" sz="2800" dirty="0" smtClean="0">
                <a:solidFill>
                  <a:schemeClr val="accent2"/>
                </a:solidFill>
              </a:rPr>
              <a:t> </a:t>
            </a:r>
            <a:r>
              <a:rPr lang="en-US" sz="2800" dirty="0" err="1" smtClean="0">
                <a:solidFill>
                  <a:schemeClr val="accent2"/>
                </a:solidFill>
              </a:rPr>
              <a:t>dengan</a:t>
            </a:r>
            <a:r>
              <a:rPr lang="en-US" sz="2800" dirty="0" smtClean="0">
                <a:solidFill>
                  <a:schemeClr val="accent2"/>
                </a:solidFill>
              </a:rPr>
              <a:t> </a:t>
            </a:r>
            <a:r>
              <a:rPr lang="en-US" sz="2800" dirty="0" err="1" smtClean="0">
                <a:solidFill>
                  <a:schemeClr val="accent2"/>
                </a:solidFill>
              </a:rPr>
              <a:t>pentingnya</a:t>
            </a:r>
            <a:r>
              <a:rPr lang="en-US" sz="2800" dirty="0" smtClean="0">
                <a:solidFill>
                  <a:schemeClr val="accent2"/>
                </a:solidFill>
              </a:rPr>
              <a:t> </a:t>
            </a:r>
            <a:r>
              <a:rPr lang="en-US" sz="2800" dirty="0" err="1" smtClean="0">
                <a:solidFill>
                  <a:schemeClr val="accent2"/>
                </a:solidFill>
              </a:rPr>
              <a:t>penyusunan</a:t>
            </a:r>
            <a:r>
              <a:rPr lang="en-US" sz="2800" dirty="0" smtClean="0">
                <a:solidFill>
                  <a:schemeClr val="accent2"/>
                </a:solidFill>
              </a:rPr>
              <a:t> </a:t>
            </a:r>
            <a:r>
              <a:rPr lang="en-US" sz="2800" dirty="0" err="1" smtClean="0">
                <a:solidFill>
                  <a:schemeClr val="accent2"/>
                </a:solidFill>
              </a:rPr>
              <a:t>regulasi</a:t>
            </a:r>
            <a:r>
              <a:rPr lang="en-US" sz="2800" dirty="0" smtClean="0">
                <a:solidFill>
                  <a:schemeClr val="accent2"/>
                </a:solidFill>
              </a:rPr>
              <a:t> </a:t>
            </a:r>
            <a:r>
              <a:rPr lang="en-US" sz="2800" dirty="0" err="1" smtClean="0">
                <a:solidFill>
                  <a:schemeClr val="accent2"/>
                </a:solidFill>
              </a:rPr>
              <a:t>dimaksud</a:t>
            </a:r>
            <a:r>
              <a:rPr lang="en-US" sz="2800" dirty="0" smtClean="0">
                <a:solidFill>
                  <a:schemeClr val="accent2"/>
                </a:solidFill>
              </a:rPr>
              <a:t>.</a:t>
            </a:r>
          </a:p>
          <a:p>
            <a:pPr eaLnBrk="1" hangingPunct="1"/>
            <a:endParaRPr lang="en-US" dirty="0" smtClean="0">
              <a:solidFill>
                <a:schemeClr val="accent2"/>
              </a:solidFill>
            </a:endParaRPr>
          </a:p>
        </p:txBody>
      </p:sp>
    </p:spTree>
    <p:extLst>
      <p:ext uri="{BB962C8B-B14F-4D97-AF65-F5344CB8AC3E}">
        <p14:creationId xmlns:p14="http://schemas.microsoft.com/office/powerpoint/2010/main" val="205923023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059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7657" y="609600"/>
            <a:ext cx="8610600" cy="1066800"/>
          </a:xfrm>
          <a:extLst/>
        </p:spPr>
        <p:txBody>
          <a:bodyPr>
            <a:normAutofit fontScale="90000"/>
          </a:bodyPr>
          <a:lstStyle/>
          <a:p>
            <a:pPr algn="ctr">
              <a:defRPr/>
            </a:pPr>
            <a:r>
              <a:rPr sz="3600" dirty="0" smtClean="0">
                <a:solidFill>
                  <a:schemeClr val="accent2"/>
                </a:solidFill>
              </a:rPr>
              <a:t>SISTEMATIKA PERATURAN PERUNDANG-UNDANGAN</a:t>
            </a:r>
            <a:endParaRPr sz="3600" dirty="0">
              <a:solidFill>
                <a:schemeClr val="accent2"/>
              </a:solidFill>
            </a:endParaRPr>
          </a:p>
        </p:txBody>
      </p:sp>
      <p:sp>
        <p:nvSpPr>
          <p:cNvPr id="3" name="Text Placeholder 2"/>
          <p:cNvSpPr>
            <a:spLocks noGrp="1"/>
          </p:cNvSpPr>
          <p:nvPr>
            <p:ph type="body" idx="1"/>
          </p:nvPr>
        </p:nvSpPr>
        <p:spPr>
          <a:xfrm>
            <a:off x="530225" y="1371600"/>
            <a:ext cx="8232775" cy="5257800"/>
          </a:xfrm>
        </p:spPr>
        <p:txBody>
          <a:bodyPr>
            <a:normAutofit lnSpcReduction="10000"/>
          </a:bodyPr>
          <a:lstStyle/>
          <a:p>
            <a:pPr>
              <a:defRPr/>
            </a:pPr>
            <a:r>
              <a:rPr lang="en-US" sz="1600" b="1" dirty="0" smtClean="0">
                <a:solidFill>
                  <a:schemeClr val="accent2"/>
                </a:solidFill>
              </a:rPr>
              <a:t>JUDUL</a:t>
            </a:r>
            <a:endParaRPr lang="en-US" sz="1600" b="1" dirty="0">
              <a:solidFill>
                <a:schemeClr val="accent2"/>
              </a:solidFill>
            </a:endParaRPr>
          </a:p>
          <a:p>
            <a:pPr>
              <a:defRPr/>
            </a:pPr>
            <a:r>
              <a:rPr lang="en-US" sz="1600" b="1" dirty="0" smtClean="0">
                <a:solidFill>
                  <a:schemeClr val="accent2"/>
                </a:solidFill>
              </a:rPr>
              <a:t>PEMBUKAAN</a:t>
            </a:r>
          </a:p>
          <a:p>
            <a:pPr marL="457200" indent="-457200">
              <a:buFont typeface="Wingdings 2" panose="05020102010507070707" pitchFamily="18" charset="2"/>
              <a:buAutoNum type="arabicPeriod"/>
              <a:defRPr/>
            </a:pPr>
            <a:r>
              <a:rPr lang="en-US" sz="1600" dirty="0" smtClean="0">
                <a:solidFill>
                  <a:schemeClr val="accent2"/>
                </a:solidFill>
              </a:rPr>
              <a:t>FRASA DENGAN RAHMAT TUHAN YANG MAHA ESA</a:t>
            </a:r>
          </a:p>
          <a:p>
            <a:pPr marL="457200" indent="-457200">
              <a:buFont typeface="Wingdings 2" panose="05020102010507070707" pitchFamily="18" charset="2"/>
              <a:buAutoNum type="arabicPeriod"/>
              <a:defRPr/>
            </a:pPr>
            <a:r>
              <a:rPr lang="en-US" sz="1600" dirty="0" smtClean="0">
                <a:solidFill>
                  <a:schemeClr val="accent2"/>
                </a:solidFill>
              </a:rPr>
              <a:t>JABATAN PEMBENTUK PERATURAN PER-UU-AN</a:t>
            </a:r>
          </a:p>
          <a:p>
            <a:pPr marL="457200" indent="-457200">
              <a:buFont typeface="Wingdings 2" panose="05020102010507070707" pitchFamily="18" charset="2"/>
              <a:buAutoNum type="arabicPeriod"/>
              <a:defRPr/>
            </a:pPr>
            <a:r>
              <a:rPr lang="en-US" sz="1600" dirty="0" smtClean="0">
                <a:solidFill>
                  <a:schemeClr val="accent2"/>
                </a:solidFill>
              </a:rPr>
              <a:t>KONSIDERAN</a:t>
            </a:r>
          </a:p>
          <a:p>
            <a:pPr marL="457200" indent="-457200">
              <a:buFont typeface="Wingdings 2" panose="05020102010507070707" pitchFamily="18" charset="2"/>
              <a:buAutoNum type="arabicPeriod"/>
              <a:defRPr/>
            </a:pPr>
            <a:r>
              <a:rPr lang="en-US" sz="1600" dirty="0" smtClean="0">
                <a:solidFill>
                  <a:schemeClr val="accent2"/>
                </a:solidFill>
              </a:rPr>
              <a:t>DASAR HUKUM</a:t>
            </a:r>
          </a:p>
          <a:p>
            <a:pPr marL="457200" indent="-457200">
              <a:buFont typeface="Wingdings 2" panose="05020102010507070707" pitchFamily="18" charset="2"/>
              <a:buAutoNum type="arabicPeriod"/>
              <a:defRPr/>
            </a:pPr>
            <a:r>
              <a:rPr lang="en-US" sz="1600" dirty="0" smtClean="0">
                <a:solidFill>
                  <a:schemeClr val="accent2"/>
                </a:solidFill>
              </a:rPr>
              <a:t>DIKTUM</a:t>
            </a:r>
          </a:p>
          <a:p>
            <a:pPr>
              <a:defRPr/>
            </a:pPr>
            <a:endParaRPr lang="en-US" sz="1600" b="1" dirty="0" smtClean="0">
              <a:solidFill>
                <a:schemeClr val="accent2"/>
              </a:solidFill>
            </a:endParaRPr>
          </a:p>
          <a:p>
            <a:pPr>
              <a:defRPr/>
            </a:pPr>
            <a:r>
              <a:rPr lang="en-US" sz="1600" b="1" dirty="0" smtClean="0">
                <a:solidFill>
                  <a:schemeClr val="accent2"/>
                </a:solidFill>
              </a:rPr>
              <a:t>BATANG TUBUH</a:t>
            </a:r>
          </a:p>
          <a:p>
            <a:pPr marL="342900" indent="-342900">
              <a:buFont typeface="Wingdings 2" panose="05020102010507070707" pitchFamily="18" charset="2"/>
              <a:buAutoNum type="arabicPeriod"/>
              <a:defRPr/>
            </a:pPr>
            <a:r>
              <a:rPr lang="en-US" sz="1600" dirty="0" smtClean="0">
                <a:solidFill>
                  <a:schemeClr val="accent2"/>
                </a:solidFill>
              </a:rPr>
              <a:t>KETENTUAN UMUM</a:t>
            </a:r>
          </a:p>
          <a:p>
            <a:pPr marL="342900" indent="-342900">
              <a:buFont typeface="Wingdings 2" panose="05020102010507070707" pitchFamily="18" charset="2"/>
              <a:buAutoNum type="arabicPeriod"/>
              <a:defRPr/>
            </a:pPr>
            <a:r>
              <a:rPr lang="en-US" sz="1600" dirty="0" smtClean="0">
                <a:solidFill>
                  <a:schemeClr val="accent2"/>
                </a:solidFill>
              </a:rPr>
              <a:t>MATERI YANG DIATUR</a:t>
            </a:r>
          </a:p>
          <a:p>
            <a:pPr marL="342900" indent="-342900">
              <a:buFont typeface="Wingdings 2" panose="05020102010507070707" pitchFamily="18" charset="2"/>
              <a:buAutoNum type="arabicPeriod"/>
              <a:defRPr/>
            </a:pPr>
            <a:r>
              <a:rPr lang="en-US" sz="1600" dirty="0" smtClean="0">
                <a:solidFill>
                  <a:schemeClr val="accent2"/>
                </a:solidFill>
              </a:rPr>
              <a:t>KETENTUAN PIDANA (</a:t>
            </a:r>
            <a:r>
              <a:rPr lang="en-US" sz="1600" b="1" i="1" dirty="0" err="1" smtClean="0">
                <a:solidFill>
                  <a:schemeClr val="accent2"/>
                </a:solidFill>
              </a:rPr>
              <a:t>Jika</a:t>
            </a:r>
            <a:r>
              <a:rPr lang="en-US" sz="1600" b="1" i="1" dirty="0" smtClean="0">
                <a:solidFill>
                  <a:schemeClr val="accent2"/>
                </a:solidFill>
              </a:rPr>
              <a:t> </a:t>
            </a:r>
            <a:r>
              <a:rPr lang="en-US" sz="1600" b="1" i="1" dirty="0" err="1" smtClean="0">
                <a:solidFill>
                  <a:schemeClr val="accent2"/>
                </a:solidFill>
              </a:rPr>
              <a:t>Diperlukan</a:t>
            </a:r>
            <a:r>
              <a:rPr lang="en-US" sz="1600" b="1" i="1" dirty="0" smtClean="0">
                <a:solidFill>
                  <a:schemeClr val="accent2"/>
                </a:solidFill>
              </a:rPr>
              <a:t> </a:t>
            </a:r>
            <a:r>
              <a:rPr lang="en-US" sz="1600" i="1" dirty="0" smtClean="0">
                <a:solidFill>
                  <a:schemeClr val="accent2"/>
                </a:solidFill>
              </a:rPr>
              <a:t>)</a:t>
            </a:r>
            <a:endParaRPr lang="en-US" sz="1600" dirty="0" smtClean="0">
              <a:solidFill>
                <a:schemeClr val="accent2"/>
              </a:solidFill>
            </a:endParaRPr>
          </a:p>
          <a:p>
            <a:pPr marL="342900" indent="-342900">
              <a:buFont typeface="Wingdings 2" panose="05020102010507070707" pitchFamily="18" charset="2"/>
              <a:buAutoNum type="arabicPeriod"/>
              <a:defRPr/>
            </a:pPr>
            <a:r>
              <a:rPr lang="en-US" sz="1600" dirty="0" smtClean="0">
                <a:solidFill>
                  <a:schemeClr val="accent2"/>
                </a:solidFill>
              </a:rPr>
              <a:t>KETENTUAN PERALIHAN (</a:t>
            </a:r>
            <a:r>
              <a:rPr lang="en-US" sz="1600" b="1" i="1" dirty="0" err="1" smtClean="0">
                <a:solidFill>
                  <a:schemeClr val="accent2"/>
                </a:solidFill>
              </a:rPr>
              <a:t>Jika</a:t>
            </a:r>
            <a:r>
              <a:rPr lang="en-US" sz="1600" b="1" i="1" dirty="0" smtClean="0">
                <a:solidFill>
                  <a:schemeClr val="accent2"/>
                </a:solidFill>
              </a:rPr>
              <a:t> </a:t>
            </a:r>
            <a:r>
              <a:rPr lang="en-US" sz="1600" b="1" i="1" dirty="0" err="1" smtClean="0">
                <a:solidFill>
                  <a:schemeClr val="accent2"/>
                </a:solidFill>
              </a:rPr>
              <a:t>Diperlukan</a:t>
            </a:r>
            <a:r>
              <a:rPr lang="en-US" sz="1600" b="1" i="1" dirty="0" smtClean="0">
                <a:solidFill>
                  <a:schemeClr val="accent2"/>
                </a:solidFill>
              </a:rPr>
              <a:t> </a:t>
            </a:r>
            <a:r>
              <a:rPr lang="en-US" sz="1600" i="1" dirty="0" smtClean="0">
                <a:solidFill>
                  <a:schemeClr val="accent2"/>
                </a:solidFill>
              </a:rPr>
              <a:t>)</a:t>
            </a:r>
            <a:endParaRPr lang="en-US" sz="1600" dirty="0" smtClean="0">
              <a:solidFill>
                <a:schemeClr val="accent2"/>
              </a:solidFill>
            </a:endParaRPr>
          </a:p>
          <a:p>
            <a:pPr marL="342900" indent="-342900">
              <a:buFont typeface="Wingdings 2" panose="05020102010507070707" pitchFamily="18" charset="2"/>
              <a:buAutoNum type="arabicPeriod"/>
              <a:defRPr/>
            </a:pPr>
            <a:r>
              <a:rPr lang="en-US" sz="1600" dirty="0" smtClean="0">
                <a:solidFill>
                  <a:schemeClr val="accent2"/>
                </a:solidFill>
              </a:rPr>
              <a:t>KETENTUAN PENUTUP</a:t>
            </a:r>
          </a:p>
          <a:p>
            <a:pPr>
              <a:defRPr/>
            </a:pPr>
            <a:endParaRPr lang="en-US" sz="1600" dirty="0" smtClean="0">
              <a:solidFill>
                <a:schemeClr val="accent2"/>
              </a:solidFill>
            </a:endParaRPr>
          </a:p>
          <a:p>
            <a:pPr>
              <a:defRPr/>
            </a:pPr>
            <a:r>
              <a:rPr lang="en-US" sz="1600" b="1" dirty="0" smtClean="0">
                <a:solidFill>
                  <a:schemeClr val="accent2"/>
                </a:solidFill>
              </a:rPr>
              <a:t>PENUTUP</a:t>
            </a:r>
          </a:p>
          <a:p>
            <a:pPr>
              <a:defRPr/>
            </a:pPr>
            <a:r>
              <a:rPr lang="en-US" sz="1600" b="1" dirty="0" smtClean="0">
                <a:solidFill>
                  <a:schemeClr val="accent2"/>
                </a:solidFill>
              </a:rPr>
              <a:t>PENJELASAN</a:t>
            </a:r>
            <a:r>
              <a:rPr lang="en-US" sz="1600" dirty="0" smtClean="0">
                <a:solidFill>
                  <a:schemeClr val="accent2"/>
                </a:solidFill>
              </a:rPr>
              <a:t> ( </a:t>
            </a:r>
            <a:r>
              <a:rPr lang="en-US" sz="1600" b="1" i="1" dirty="0" err="1" smtClean="0">
                <a:solidFill>
                  <a:schemeClr val="accent2"/>
                </a:solidFill>
              </a:rPr>
              <a:t>jika</a:t>
            </a:r>
            <a:r>
              <a:rPr lang="en-US" sz="1600" b="1" i="1" dirty="0" smtClean="0">
                <a:solidFill>
                  <a:schemeClr val="accent2"/>
                </a:solidFill>
              </a:rPr>
              <a:t> </a:t>
            </a:r>
            <a:r>
              <a:rPr lang="en-US" sz="1600" b="1" i="1" dirty="0" err="1" smtClean="0">
                <a:solidFill>
                  <a:schemeClr val="accent2"/>
                </a:solidFill>
              </a:rPr>
              <a:t>diperlukan</a:t>
            </a:r>
            <a:r>
              <a:rPr lang="en-US" sz="1600" b="1" i="1" dirty="0" smtClean="0">
                <a:solidFill>
                  <a:schemeClr val="accent2"/>
                </a:solidFill>
              </a:rPr>
              <a:t> </a:t>
            </a:r>
            <a:r>
              <a:rPr lang="en-US" sz="1600" i="1" dirty="0" smtClean="0">
                <a:solidFill>
                  <a:schemeClr val="accent2"/>
                </a:solidFill>
              </a:rPr>
              <a:t>)</a:t>
            </a:r>
            <a:endParaRPr lang="en-US" sz="1600" dirty="0" smtClean="0">
              <a:solidFill>
                <a:schemeClr val="accent2"/>
              </a:solidFill>
            </a:endParaRPr>
          </a:p>
          <a:p>
            <a:pPr>
              <a:defRPr/>
            </a:pPr>
            <a:r>
              <a:rPr lang="en-US" sz="1600" b="1" dirty="0" smtClean="0">
                <a:solidFill>
                  <a:schemeClr val="accent2"/>
                </a:solidFill>
              </a:rPr>
              <a:t>LAMPIRAN</a:t>
            </a:r>
            <a:r>
              <a:rPr lang="en-US" sz="1600" dirty="0" smtClean="0">
                <a:solidFill>
                  <a:schemeClr val="accent2"/>
                </a:solidFill>
              </a:rPr>
              <a:t> (</a:t>
            </a:r>
            <a:r>
              <a:rPr lang="en-US" sz="1600" b="1" i="1" dirty="0" err="1" smtClean="0">
                <a:solidFill>
                  <a:schemeClr val="accent2"/>
                </a:solidFill>
              </a:rPr>
              <a:t>Jika</a:t>
            </a:r>
            <a:r>
              <a:rPr lang="en-US" sz="1600" b="1" i="1" dirty="0" smtClean="0">
                <a:solidFill>
                  <a:schemeClr val="accent2"/>
                </a:solidFill>
              </a:rPr>
              <a:t> </a:t>
            </a:r>
            <a:r>
              <a:rPr lang="en-US" sz="1600" b="1" i="1" dirty="0" err="1" smtClean="0">
                <a:solidFill>
                  <a:schemeClr val="accent2"/>
                </a:solidFill>
              </a:rPr>
              <a:t>diperlukan</a:t>
            </a:r>
            <a:r>
              <a:rPr lang="en-US" sz="1600" b="1" i="1" dirty="0" smtClean="0">
                <a:solidFill>
                  <a:schemeClr val="accent2"/>
                </a:solidFill>
              </a:rPr>
              <a:t> </a:t>
            </a:r>
            <a:r>
              <a:rPr lang="en-US" sz="1600" i="1" dirty="0" smtClean="0">
                <a:solidFill>
                  <a:schemeClr val="accent2"/>
                </a:solidFill>
              </a:rPr>
              <a:t>)</a:t>
            </a:r>
            <a:endParaRPr lang="en-US" sz="1600" dirty="0" smtClean="0">
              <a:solidFill>
                <a:schemeClr val="accent2"/>
              </a:solidFill>
            </a:endParaRPr>
          </a:p>
          <a:p>
            <a:pPr marL="457200" indent="-457200">
              <a:buFont typeface="Wingdings 2" panose="05020102010507070707" pitchFamily="18" charset="2"/>
              <a:buAutoNum type="arabicPeriod"/>
              <a:defRPr/>
            </a:pPr>
            <a:endParaRPr lang="en-US" dirty="0">
              <a:solidFill>
                <a:schemeClr val="accent2"/>
              </a:solidFill>
            </a:endParaRPr>
          </a:p>
        </p:txBody>
      </p:sp>
    </p:spTree>
    <p:extLst>
      <p:ext uri="{BB962C8B-B14F-4D97-AF65-F5344CB8AC3E}">
        <p14:creationId xmlns:p14="http://schemas.microsoft.com/office/powerpoint/2010/main" val="381480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fade">
                                      <p:cBhvr>
                                        <p:cTn id="77" dur="1000"/>
                                        <p:tgtEl>
                                          <p:spTgt spid="3">
                                            <p:txEl>
                                              <p:pRg st="12" end="12"/>
                                            </p:txEl>
                                          </p:spTgt>
                                        </p:tgtEl>
                                      </p:cBhvr>
                                    </p:animEffect>
                                    <p:anim calcmode="lin" valueType="num">
                                      <p:cBhvr>
                                        <p:cTn id="7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Effect transition="in" filter="fade">
                                      <p:cBhvr>
                                        <p:cTn id="84" dur="1000"/>
                                        <p:tgtEl>
                                          <p:spTgt spid="3">
                                            <p:txEl>
                                              <p:pRg st="13" end="13"/>
                                            </p:txEl>
                                          </p:spTgt>
                                        </p:tgtEl>
                                      </p:cBhvr>
                                    </p:animEffect>
                                    <p:anim calcmode="lin" valueType="num">
                                      <p:cBhvr>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Effect transition="in" filter="fade">
                                      <p:cBhvr>
                                        <p:cTn id="91" dur="1000"/>
                                        <p:tgtEl>
                                          <p:spTgt spid="3">
                                            <p:txEl>
                                              <p:pRg st="15" end="15"/>
                                            </p:txEl>
                                          </p:spTgt>
                                        </p:tgtEl>
                                      </p:cBhvr>
                                    </p:animEffect>
                                    <p:anim calcmode="lin" valueType="num">
                                      <p:cBhvr>
                                        <p:cTn id="92"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6" end="16"/>
                                            </p:txEl>
                                          </p:spTgt>
                                        </p:tgtEl>
                                        <p:attrNameLst>
                                          <p:attrName>style.visibility</p:attrName>
                                        </p:attrNameLst>
                                      </p:cBhvr>
                                      <p:to>
                                        <p:strVal val="visible"/>
                                      </p:to>
                                    </p:set>
                                    <p:animEffect transition="in" filter="fade">
                                      <p:cBhvr>
                                        <p:cTn id="98" dur="1000"/>
                                        <p:tgtEl>
                                          <p:spTgt spid="3">
                                            <p:txEl>
                                              <p:pRg st="16" end="16"/>
                                            </p:txEl>
                                          </p:spTgt>
                                        </p:tgtEl>
                                      </p:cBhvr>
                                    </p:animEffect>
                                    <p:anim calcmode="lin" valueType="num">
                                      <p:cBhvr>
                                        <p:cTn id="99"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7" end="17"/>
                                            </p:txEl>
                                          </p:spTgt>
                                        </p:tgtEl>
                                        <p:attrNameLst>
                                          <p:attrName>style.visibility</p:attrName>
                                        </p:attrNameLst>
                                      </p:cBhvr>
                                      <p:to>
                                        <p:strVal val="visible"/>
                                      </p:to>
                                    </p:set>
                                    <p:animEffect transition="in" filter="fade">
                                      <p:cBhvr>
                                        <p:cTn id="105" dur="1000"/>
                                        <p:tgtEl>
                                          <p:spTgt spid="3">
                                            <p:txEl>
                                              <p:pRg st="17" end="17"/>
                                            </p:txEl>
                                          </p:spTgt>
                                        </p:tgtEl>
                                      </p:cBhvr>
                                    </p:animEffect>
                                    <p:anim calcmode="lin" valueType="num">
                                      <p:cBhvr>
                                        <p:cTn id="106"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73075"/>
            <a:ext cx="8229600" cy="1143000"/>
          </a:xfrm>
        </p:spPr>
        <p:txBody>
          <a:bodyPr/>
          <a:lstStyle/>
          <a:p>
            <a:r>
              <a:rPr lang="en-US" b="1" dirty="0" err="1" smtClean="0"/>
              <a:t>Kemampuan</a:t>
            </a:r>
            <a:r>
              <a:rPr lang="en-US" b="1" dirty="0" smtClean="0"/>
              <a:t> </a:t>
            </a:r>
            <a:r>
              <a:rPr lang="en-US" b="1" dirty="0" err="1" smtClean="0"/>
              <a:t>Akhir</a:t>
            </a:r>
            <a:endParaRPr lang="en-US" b="1" dirty="0"/>
          </a:p>
        </p:txBody>
      </p:sp>
      <p:sp>
        <p:nvSpPr>
          <p:cNvPr id="5" name="Rectangle 1"/>
          <p:cNvSpPr>
            <a:spLocks noGrp="1" noChangeArrowheads="1"/>
          </p:cNvSpPr>
          <p:nvPr>
            <p:ph idx="1"/>
          </p:nvPr>
        </p:nvSpPr>
        <p:spPr>
          <a:xfrm>
            <a:off x="457200" y="1798637"/>
            <a:ext cx="8229600" cy="4525963"/>
          </a:xfrm>
        </p:spPr>
        <p:txBody>
          <a:bodyPr/>
          <a:lstStyle/>
          <a:p>
            <a:pPr marL="0" indent="0" algn="ctr" eaLnBrk="1" hangingPunct="1">
              <a:buNone/>
              <a:tabLst>
                <a:tab pos="723900" algn="l"/>
                <a:tab pos="1447800" algn="l"/>
                <a:tab pos="2171700" algn="l"/>
                <a:tab pos="2895600" algn="l"/>
                <a:tab pos="3619500" algn="l"/>
                <a:tab pos="4343400" algn="l"/>
                <a:tab pos="5067300" algn="l"/>
                <a:tab pos="5791200" algn="l"/>
                <a:tab pos="6515100" algn="l"/>
                <a:tab pos="7239000" algn="l"/>
              </a:tabLst>
            </a:pPr>
            <a:r>
              <a:rPr lang="en-US" dirty="0" err="1" smtClean="0"/>
              <a:t>Mahasiswa</a:t>
            </a:r>
            <a:r>
              <a:rPr lang="en-US" dirty="0" smtClean="0"/>
              <a:t> </a:t>
            </a:r>
            <a:r>
              <a:rPr lang="en-US" dirty="0" err="1" smtClean="0"/>
              <a:t>diharapkan</a:t>
            </a:r>
            <a:r>
              <a:rPr lang="en-US" dirty="0" smtClean="0"/>
              <a:t> </a:t>
            </a:r>
            <a:r>
              <a:rPr lang="en-US" dirty="0" err="1" smtClean="0"/>
              <a:t>mampu</a:t>
            </a:r>
            <a:r>
              <a:rPr lang="en-US" dirty="0" smtClean="0"/>
              <a:t> </a:t>
            </a:r>
            <a:r>
              <a:rPr lang="en-US" dirty="0" err="1" smtClean="0"/>
              <a:t>menguraikan</a:t>
            </a:r>
            <a:r>
              <a:rPr lang="en-US" dirty="0" smtClean="0"/>
              <a:t> </a:t>
            </a:r>
            <a:r>
              <a:rPr lang="en-US" dirty="0" err="1" smtClean="0"/>
              <a:t>naskah</a:t>
            </a:r>
            <a:r>
              <a:rPr lang="en-US" dirty="0" smtClean="0"/>
              <a:t> </a:t>
            </a:r>
            <a:r>
              <a:rPr lang="en-US" dirty="0" err="1" smtClean="0"/>
              <a:t>akademik</a:t>
            </a:r>
            <a:r>
              <a:rPr lang="en-US" dirty="0"/>
              <a:t> </a:t>
            </a:r>
            <a:r>
              <a:rPr lang="en-US" dirty="0" smtClean="0"/>
              <a:t>draft </a:t>
            </a:r>
            <a:r>
              <a:rPr lang="en-US" dirty="0" err="1" smtClean="0"/>
              <a:t>perundang-undangan</a:t>
            </a:r>
            <a:r>
              <a:rPr lang="en-US" dirty="0" smtClean="0"/>
              <a:t>.</a:t>
            </a:r>
          </a:p>
        </p:txBody>
      </p:sp>
    </p:spTree>
    <p:extLst>
      <p:ext uri="{BB962C8B-B14F-4D97-AF65-F5344CB8AC3E}">
        <p14:creationId xmlns:p14="http://schemas.microsoft.com/office/powerpoint/2010/main" val="2846421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5924550"/>
          </a:xfrm>
        </p:spPr>
        <p:txBody>
          <a:bodyPr/>
          <a:lstStyle/>
          <a:p>
            <a:pPr eaLnBrk="1" hangingPunct="1"/>
            <a:r>
              <a:rPr lang="en-US" smtClean="0"/>
              <a:t> </a:t>
            </a:r>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2400" y="304800"/>
            <a:ext cx="8763000" cy="6324600"/>
          </a:xfrm>
        </p:spPr>
        <p:txBody>
          <a:bodyPr>
            <a:normAutofit fontScale="92500" lnSpcReduction="20000"/>
          </a:bodyPr>
          <a:lstStyle/>
          <a:p>
            <a:pPr marL="274320" indent="-274320" algn="ctr" eaLnBrk="1" fontAlgn="auto" hangingPunct="1">
              <a:spcAft>
                <a:spcPts val="0"/>
              </a:spcAft>
              <a:buClr>
                <a:schemeClr val="accent3"/>
              </a:buClr>
              <a:buFont typeface="Wingdings 2"/>
              <a:buNone/>
              <a:defRPr/>
            </a:pPr>
            <a:endParaRPr lang="en-US" sz="3200" b="1" dirty="0" smtClean="0">
              <a:solidFill>
                <a:srgbClr val="6600FF"/>
              </a:solidFill>
            </a:endParaRPr>
          </a:p>
          <a:p>
            <a:pPr marL="274320" indent="-274320" algn="ctr" eaLnBrk="1" fontAlgn="auto" hangingPunct="1">
              <a:spcAft>
                <a:spcPts val="0"/>
              </a:spcAft>
              <a:buClr>
                <a:schemeClr val="accent3"/>
              </a:buClr>
              <a:buFont typeface="Wingdings 2"/>
              <a:buNone/>
              <a:defRPr/>
            </a:pPr>
            <a:r>
              <a:rPr lang="en-US" sz="3200" b="1" dirty="0" smtClean="0">
                <a:solidFill>
                  <a:srgbClr val="6600FF"/>
                </a:solidFill>
              </a:rPr>
              <a:t>ARTI PENTING NASKAH AKADEMIK   </a:t>
            </a:r>
          </a:p>
          <a:p>
            <a:pPr marL="274320" indent="-274320" algn="just" eaLnBrk="1" fontAlgn="auto" hangingPunct="1">
              <a:spcAft>
                <a:spcPts val="0"/>
              </a:spcAft>
              <a:buClr>
                <a:schemeClr val="accent3"/>
              </a:buClr>
              <a:buFont typeface="Wingdings 2"/>
              <a:buNone/>
              <a:defRPr/>
            </a:pPr>
            <a:endParaRPr lang="en-US" sz="2800" b="1" dirty="0" smtClean="0">
              <a:solidFill>
                <a:srgbClr val="FF0000"/>
              </a:solidFill>
            </a:endParaRPr>
          </a:p>
          <a:p>
            <a:pPr marL="274320" indent="-274320" algn="just" eaLnBrk="1" fontAlgn="auto" hangingPunct="1">
              <a:spcAft>
                <a:spcPts val="0"/>
              </a:spcAft>
              <a:buClr>
                <a:schemeClr val="accent3"/>
              </a:buClr>
              <a:buFont typeface="Wingdings 2"/>
              <a:buNone/>
              <a:defRPr/>
            </a:pPr>
            <a:r>
              <a:rPr lang="en-US" sz="2800" b="1" dirty="0" smtClean="0">
                <a:solidFill>
                  <a:srgbClr val="FF0000"/>
                </a:solidFill>
              </a:rPr>
              <a:t>   </a:t>
            </a:r>
            <a:r>
              <a:rPr lang="id-ID" sz="2800" b="1" dirty="0" smtClean="0">
                <a:solidFill>
                  <a:srgbClr val="FF0000"/>
                </a:solidFill>
              </a:rPr>
              <a:t>Keberadaan Naskah Akademik memang sangat</a:t>
            </a:r>
            <a:r>
              <a:rPr lang="en-US" sz="2800" b="1" dirty="0" smtClean="0">
                <a:solidFill>
                  <a:srgbClr val="FF0000"/>
                </a:solidFill>
              </a:rPr>
              <a:t> </a:t>
            </a:r>
            <a:r>
              <a:rPr lang="id-ID" sz="2800" b="1" dirty="0" smtClean="0">
                <a:solidFill>
                  <a:srgbClr val="FF0000"/>
                </a:solidFill>
              </a:rPr>
              <a:t>diperlukan dalam rangka pembentukan peraturan perundang-undangan yang bertujuan agar peraturan perundang-undangan yang dihasilkan nantinya akan sesuai dengan sistem hukum nasional dan kehidupan masyarakat.</a:t>
            </a:r>
            <a:r>
              <a:rPr lang="en-US" sz="2800" dirty="0" smtClean="0">
                <a:solidFill>
                  <a:srgbClr val="FF0000"/>
                </a:solidFill>
              </a:rPr>
              <a:t> </a:t>
            </a:r>
            <a:endParaRPr lang="en-US" dirty="0" smtClean="0">
              <a:solidFill>
                <a:srgbClr val="FF0000"/>
              </a:solidFill>
            </a:endParaRPr>
          </a:p>
          <a:p>
            <a:pPr marL="274320" indent="-274320" algn="just" eaLnBrk="1" fontAlgn="auto" hangingPunct="1">
              <a:spcAft>
                <a:spcPts val="0"/>
              </a:spcAft>
              <a:buClr>
                <a:schemeClr val="accent3"/>
              </a:buClr>
              <a:buFont typeface="Wingdings 2"/>
              <a:buNone/>
              <a:defRPr/>
            </a:pPr>
            <a:endParaRPr lang="en-US" dirty="0" smtClean="0"/>
          </a:p>
          <a:p>
            <a:pPr marL="274320" indent="-274320" algn="just" eaLnBrk="1" fontAlgn="auto" hangingPunct="1">
              <a:spcAft>
                <a:spcPts val="0"/>
              </a:spcAft>
              <a:buClr>
                <a:schemeClr val="accent3"/>
              </a:buClr>
              <a:buFont typeface="Wingdings 2"/>
              <a:buNone/>
              <a:defRPr/>
            </a:pPr>
            <a:r>
              <a:rPr lang="en-US" b="1" dirty="0" smtClean="0"/>
              <a:t>   </a:t>
            </a:r>
            <a:r>
              <a:rPr lang="id-ID" b="1" dirty="0" smtClean="0"/>
              <a:t>Dengan digunakannya Naskah Akademik dalam proses pembentukan peraturan perundang-undangan, diharapkan peraturan perundang-undangan yang dihasilkan tidak menghadapi masalah (misalnya dimintakan </a:t>
            </a:r>
            <a:r>
              <a:rPr lang="id-ID" b="1" i="1" dirty="0" smtClean="0"/>
              <a:t>judicial review) </a:t>
            </a:r>
            <a:r>
              <a:rPr lang="id-ID" b="1" dirty="0" smtClean="0"/>
              <a:t>di kemudian hari.</a:t>
            </a:r>
            <a:endParaRPr lang="en-US" dirty="0"/>
          </a:p>
        </p:txBody>
      </p:sp>
    </p:spTree>
    <p:extLst>
      <p:ext uri="{BB962C8B-B14F-4D97-AF65-F5344CB8AC3E}">
        <p14:creationId xmlns:p14="http://schemas.microsoft.com/office/powerpoint/2010/main" val="305136532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eaLnBrk="1" fontAlgn="auto" hangingPunct="1">
              <a:spcAft>
                <a:spcPts val="0"/>
              </a:spcAft>
              <a:defRPr/>
            </a:pPr>
            <a:r>
              <a:rPr lang="en-US" b="1" dirty="0" smtClean="0">
                <a:solidFill>
                  <a:srgbClr val="7030A0"/>
                </a:solidFill>
              </a:rPr>
              <a:t>PENGERTIAN NASKAH AKADEMIK</a:t>
            </a:r>
            <a:endParaRPr lang="en-US" b="1" dirty="0">
              <a:solidFill>
                <a:srgbClr val="7030A0"/>
              </a:solidFill>
            </a:endParaRPr>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95400"/>
            <a:ext cx="8229600" cy="5029200"/>
          </a:xfrm>
        </p:spPr>
        <p:txBody>
          <a:bodyPr/>
          <a:lstStyle/>
          <a:p>
            <a:pPr algn="just" eaLnBrk="1" hangingPunct="1">
              <a:buFont typeface="Wingdings 2" panose="05020102010507070707" pitchFamily="18" charset="2"/>
              <a:buNone/>
            </a:pPr>
            <a:r>
              <a:rPr lang="en-US" smtClean="0"/>
              <a:t>   </a:t>
            </a:r>
            <a:r>
              <a:rPr lang="id-ID" sz="3200" b="1" smtClean="0"/>
              <a:t>Naskah Akademik adalah </a:t>
            </a:r>
            <a:r>
              <a:rPr lang="id-ID" sz="3200" b="1" smtClean="0">
                <a:solidFill>
                  <a:schemeClr val="tx2"/>
                </a:solidFill>
              </a:rPr>
              <a:t>“</a:t>
            </a:r>
            <a:r>
              <a:rPr lang="id-ID" sz="3200" b="1" i="1" smtClean="0">
                <a:solidFill>
                  <a:schemeClr val="tx2"/>
                </a:solidFill>
              </a:rPr>
              <a:t>naskah yang dapat dipertanggung jawabkan secara ilmiah mengenai konsepsi yang berisi latar belakang, tujuan penyusunan, sasaran yang ingin diwujudkan dan lingkup, jangkauan, objek, atau arah pengaturan Rancangan Peraturan Perundang-undangan</a:t>
            </a:r>
            <a:r>
              <a:rPr lang="id-ID" sz="3200" b="1" smtClean="0">
                <a:solidFill>
                  <a:schemeClr val="tx2"/>
                </a:solidFill>
              </a:rPr>
              <a:t>”</a:t>
            </a:r>
            <a:r>
              <a:rPr lang="id-ID" sz="3200" b="1" smtClean="0"/>
              <a:t>.</a:t>
            </a:r>
            <a:endParaRPr lang="en-US" sz="3200" smtClean="0"/>
          </a:p>
        </p:txBody>
      </p:sp>
    </p:spTree>
    <p:extLst>
      <p:ext uri="{BB962C8B-B14F-4D97-AF65-F5344CB8AC3E}">
        <p14:creationId xmlns:p14="http://schemas.microsoft.com/office/powerpoint/2010/main" val="3071677229"/>
      </p:ext>
    </p:extLst>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914400"/>
          </a:xfrm>
        </p:spPr>
        <p:txBody>
          <a:bodyPr/>
          <a:lstStyle/>
          <a:p>
            <a:pPr algn="ctr" eaLnBrk="1" hangingPunct="1"/>
            <a:r>
              <a:rPr lang="en-US" b="1" smtClean="0"/>
              <a:t>ISI NASKAH AKADEMIK</a:t>
            </a:r>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143000"/>
            <a:ext cx="8229600" cy="5486400"/>
          </a:xfrm>
        </p:spPr>
        <p:txBody>
          <a:bodyPr>
            <a:normAutofit fontScale="77500" lnSpcReduction="20000"/>
          </a:bodyPr>
          <a:lstStyle/>
          <a:p>
            <a:pPr marL="274320" indent="-274320" eaLnBrk="1" fontAlgn="auto" hangingPunct="1">
              <a:spcAft>
                <a:spcPts val="0"/>
              </a:spcAft>
              <a:buClr>
                <a:schemeClr val="accent3"/>
              </a:buClr>
              <a:buFont typeface="Wingdings 2"/>
              <a:buNone/>
              <a:defRPr/>
            </a:pPr>
            <a:r>
              <a:rPr lang="en-US" b="1" dirty="0" smtClean="0"/>
              <a:t>	</a:t>
            </a:r>
            <a:r>
              <a:rPr lang="id-ID" sz="5100" b="1" dirty="0" smtClean="0">
                <a:solidFill>
                  <a:srgbClr val="D60093"/>
                </a:solidFill>
              </a:rPr>
              <a:t>Naskah Akademik </a:t>
            </a:r>
            <a:r>
              <a:rPr lang="id-ID" sz="5100" dirty="0" smtClean="0"/>
              <a:t>berisikan rekomendasi tentang urgensi (dasar pemikiran perlunya suatu peraturan perundang-undangan), konsepsi, asas hukum, ruang lingkup, dan materi muatan, dilengkapi dengan pemikiran dan penarikan norma-norma yang akan menjadi tuntunan dalam menyusun suatu rancangan peraturan perundang-undangan. </a:t>
            </a:r>
            <a:endParaRPr lang="en-US" dirty="0" smtClean="0"/>
          </a:p>
          <a:p>
            <a:pPr marL="274320" indent="-274320" eaLnBrk="1" fontAlgn="auto" hangingPunct="1">
              <a:spcAft>
                <a:spcPts val="0"/>
              </a:spcAft>
              <a:buClr>
                <a:schemeClr val="accent3"/>
              </a:buClr>
              <a:buFont typeface="Wingdings 2"/>
              <a:buNone/>
              <a:defRPr/>
            </a:pPr>
            <a:r>
              <a:rPr lang="en-US" dirty="0" smtClean="0"/>
              <a:t> </a:t>
            </a:r>
            <a:endParaRPr lang="en-US" dirty="0"/>
          </a:p>
        </p:txBody>
      </p:sp>
    </p:spTree>
    <p:extLst>
      <p:ext uri="{BB962C8B-B14F-4D97-AF65-F5344CB8AC3E}">
        <p14:creationId xmlns:p14="http://schemas.microsoft.com/office/powerpoint/2010/main" val="165517982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95400"/>
            <a:ext cx="8229600" cy="5029200"/>
          </a:xfrm>
        </p:spPr>
        <p:txBody>
          <a:bodyPr>
            <a:normAutofit fontScale="92500"/>
          </a:bodyPr>
          <a:lstStyle/>
          <a:p>
            <a:pPr marL="274320" indent="-274320" algn="just" eaLnBrk="1" fontAlgn="auto" hangingPunct="1">
              <a:spcAft>
                <a:spcPts val="0"/>
              </a:spcAft>
              <a:buClr>
                <a:schemeClr val="accent3"/>
              </a:buClr>
              <a:buFont typeface="Wingdings 2"/>
              <a:buChar char=""/>
              <a:defRPr/>
            </a:pPr>
            <a:r>
              <a:rPr lang="en-US" sz="3200" dirty="0" smtClean="0"/>
              <a:t> </a:t>
            </a:r>
            <a:r>
              <a:rPr lang="id-ID" sz="3200" dirty="0" smtClean="0">
                <a:solidFill>
                  <a:srgbClr val="CC3300"/>
                </a:solidFill>
              </a:rPr>
              <a:t>Konsep awal yang memuat gagasan-gagasan tentang dasar pemikiran perlunya disusun suatu rancangan peraturan perundang-undangan, asas-asas hukum, ruang lingkup, dan materi muatan peraturan perundang-undangan dimaksud;</a:t>
            </a:r>
            <a:endParaRPr lang="en-US" sz="3200" dirty="0" smtClean="0">
              <a:solidFill>
                <a:srgbClr val="CC3300"/>
              </a:solidFill>
            </a:endParaRPr>
          </a:p>
          <a:p>
            <a:pPr marL="274320" indent="-274320" algn="just" eaLnBrk="1" fontAlgn="auto" hangingPunct="1">
              <a:spcAft>
                <a:spcPts val="0"/>
              </a:spcAft>
              <a:buClr>
                <a:schemeClr val="accent3"/>
              </a:buClr>
              <a:buFont typeface="Wingdings 2"/>
              <a:buChar char=""/>
              <a:defRPr/>
            </a:pPr>
            <a:r>
              <a:rPr lang="id-ID" sz="3200" dirty="0" smtClean="0"/>
              <a:t>Bahan pertimbangan yang dipergunakan dalam permohonan izin prakarsa penyusunan rancangan peraturan perundang-undangan.</a:t>
            </a:r>
            <a:endParaRPr lang="en-US" sz="3200" dirty="0" smtClean="0"/>
          </a:p>
          <a:p>
            <a:pPr marL="274320" indent="-274320" algn="just" eaLnBrk="1" fontAlgn="auto" hangingPunct="1">
              <a:spcAft>
                <a:spcPts val="0"/>
              </a:spcAft>
              <a:buClr>
                <a:schemeClr val="accent3"/>
              </a:buClr>
              <a:buFont typeface="Wingdings 2"/>
              <a:buChar char=""/>
              <a:defRPr/>
            </a:pPr>
            <a:r>
              <a:rPr lang="id-ID" sz="3200" dirty="0" smtClean="0">
                <a:solidFill>
                  <a:srgbClr val="D60093"/>
                </a:solidFill>
              </a:rPr>
              <a:t>Bahan dasar bagi penyusunan Rancangan Undang-Undang.</a:t>
            </a:r>
            <a:endParaRPr lang="en-US" sz="3200" dirty="0" smtClean="0">
              <a:solidFill>
                <a:srgbClr val="D60093"/>
              </a:solidFill>
            </a:endParaRPr>
          </a:p>
          <a:p>
            <a:pPr marL="274320" indent="-274320" eaLnBrk="1" fontAlgn="auto" hangingPunct="1">
              <a:spcAft>
                <a:spcPts val="0"/>
              </a:spcAft>
              <a:buClr>
                <a:schemeClr val="accent3"/>
              </a:buClr>
              <a:buFont typeface="Wingdings 2"/>
              <a:buNone/>
              <a:defRPr/>
            </a:pPr>
            <a:endParaRPr lang="en-US" dirty="0"/>
          </a:p>
        </p:txBody>
      </p:sp>
      <p:sp>
        <p:nvSpPr>
          <p:cNvPr id="2" name="Title 1"/>
          <p:cNvSpPr>
            <a:spLocks noGrp="1"/>
          </p:cNvSpPr>
          <p:nvPr>
            <p:ph type="title"/>
          </p:nvPr>
        </p:nvSpPr>
        <p:spPr>
          <a:xfrm>
            <a:off x="457200" y="609600"/>
            <a:ext cx="8229600" cy="838200"/>
          </a:xfrm>
        </p:spPr>
        <p:txBody>
          <a:bodyPr>
            <a:normAutofit/>
          </a:bodyPr>
          <a:lstStyle/>
          <a:p>
            <a:pPr algn="ctr" eaLnBrk="1" fontAlgn="auto" hangingPunct="1">
              <a:spcAft>
                <a:spcPts val="0"/>
              </a:spcAft>
              <a:defRPr/>
            </a:pPr>
            <a:r>
              <a:rPr lang="en-US" b="1" dirty="0" smtClean="0">
                <a:solidFill>
                  <a:srgbClr val="FF0000"/>
                </a:solidFill>
              </a:rPr>
              <a:t>KEGUNAAN NASKAH AKADEMIK</a:t>
            </a:r>
            <a:endParaRPr lang="en-US" b="1" dirty="0">
              <a:solidFill>
                <a:srgbClr val="FF0000"/>
              </a:solidFill>
            </a:endParaRPr>
          </a:p>
        </p:txBody>
      </p:sp>
    </p:spTree>
    <p:extLst>
      <p:ext uri="{BB962C8B-B14F-4D97-AF65-F5344CB8AC3E}">
        <p14:creationId xmlns:p14="http://schemas.microsoft.com/office/powerpoint/2010/main" val="2070032085"/>
      </p:ext>
    </p:extLst>
  </p:cSld>
  <p:clrMapOvr>
    <a:masterClrMapping/>
  </p:clrMapOvr>
  <p:transition spd="slow">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0"/>
            <a:ext cx="91725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28800"/>
            <a:ext cx="8229600" cy="4495800"/>
          </a:xfrm>
        </p:spPr>
        <p:txBody>
          <a:bodyPr>
            <a:normAutofit fontScale="92500" lnSpcReduction="10000"/>
          </a:bodyPr>
          <a:lstStyle/>
          <a:p>
            <a:pPr marL="274320" indent="-274320" algn="just" eaLnBrk="1" fontAlgn="auto" hangingPunct="1">
              <a:spcAft>
                <a:spcPts val="0"/>
              </a:spcAft>
              <a:buClr>
                <a:schemeClr val="accent3"/>
              </a:buClr>
              <a:buFont typeface="Wingdings 2"/>
              <a:buChar char=""/>
              <a:defRPr/>
            </a:pPr>
            <a:r>
              <a:rPr lang="en-US" sz="3200" dirty="0" smtClean="0">
                <a:solidFill>
                  <a:srgbClr val="006600"/>
                </a:solidFill>
              </a:rPr>
              <a:t> </a:t>
            </a:r>
            <a:r>
              <a:rPr lang="id-ID" sz="3200" dirty="0" smtClean="0">
                <a:solidFill>
                  <a:srgbClr val="006600"/>
                </a:solidFill>
              </a:rPr>
              <a:t>Pedoman dari sudut pandang akademik dalam menjelaskan alasan-alasan penarikan rumusan norma tertentu di dalam rancangan peraturan perundang-undangan di setiap tingkat pembahasan rancangan peraturan perundang-undangan terkait.</a:t>
            </a:r>
            <a:endParaRPr lang="en-US" sz="3200" dirty="0" smtClean="0">
              <a:solidFill>
                <a:srgbClr val="006600"/>
              </a:solidFill>
            </a:endParaRPr>
          </a:p>
          <a:p>
            <a:pPr marL="274320" indent="-274320" algn="just" eaLnBrk="1" fontAlgn="auto" hangingPunct="1">
              <a:spcAft>
                <a:spcPts val="0"/>
              </a:spcAft>
              <a:buClr>
                <a:schemeClr val="accent3"/>
              </a:buClr>
              <a:buFont typeface="Wingdings 2"/>
              <a:buChar char=""/>
              <a:defRPr/>
            </a:pPr>
            <a:r>
              <a:rPr lang="id-ID" sz="3200" dirty="0" smtClean="0"/>
              <a:t>Bahan dasar Keterangan Pemerintah mengenai rancangan peraturan perundang-undangan yang disiapkan Pemrakarsa untuk disampaikan kepada </a:t>
            </a:r>
            <a:r>
              <a:rPr lang="en-US" sz="3200" dirty="0" err="1" smtClean="0"/>
              <a:t>Pihak</a:t>
            </a:r>
            <a:r>
              <a:rPr lang="en-US" sz="3200" dirty="0" smtClean="0"/>
              <a:t> </a:t>
            </a:r>
            <a:r>
              <a:rPr lang="en-US" sz="3200" dirty="0" err="1" smtClean="0"/>
              <a:t>Legistatif</a:t>
            </a:r>
            <a:r>
              <a:rPr lang="en-US" sz="3200" dirty="0" smtClean="0"/>
              <a:t> </a:t>
            </a:r>
            <a:r>
              <a:rPr lang="en-US" sz="3200" dirty="0" err="1" smtClean="0"/>
              <a:t>dan</a:t>
            </a:r>
            <a:r>
              <a:rPr lang="en-US" sz="3200" dirty="0" smtClean="0"/>
              <a:t> </a:t>
            </a:r>
            <a:r>
              <a:rPr lang="en-US" sz="3200" dirty="0" err="1" smtClean="0"/>
              <a:t>sebaliknya</a:t>
            </a:r>
            <a:r>
              <a:rPr lang="id-ID" sz="3200" dirty="0" smtClean="0"/>
              <a:t>.</a:t>
            </a:r>
            <a:endParaRPr lang="en-US" sz="3200" dirty="0" smtClean="0"/>
          </a:p>
          <a:p>
            <a:pPr marL="274320" indent="-274320" eaLnBrk="1" fontAlgn="auto" hangingPunct="1">
              <a:spcAft>
                <a:spcPts val="0"/>
              </a:spcAft>
              <a:buClr>
                <a:schemeClr val="accent3"/>
              </a:buClr>
              <a:buFont typeface="Wingdings 2"/>
              <a:buChar char=""/>
              <a:defRPr/>
            </a:pPr>
            <a:endParaRPr lang="en-US" dirty="0"/>
          </a:p>
        </p:txBody>
      </p:sp>
      <p:sp>
        <p:nvSpPr>
          <p:cNvPr id="10242" name="Title 1"/>
          <p:cNvSpPr>
            <a:spLocks noGrp="1"/>
          </p:cNvSpPr>
          <p:nvPr>
            <p:ph type="title"/>
          </p:nvPr>
        </p:nvSpPr>
        <p:spPr>
          <a:xfrm>
            <a:off x="442912" y="838200"/>
            <a:ext cx="8229600" cy="533400"/>
          </a:xfrm>
        </p:spPr>
        <p:txBody>
          <a:bodyPr>
            <a:normAutofit fontScale="90000"/>
          </a:bodyPr>
          <a:lstStyle/>
          <a:p>
            <a:pPr eaLnBrk="1" hangingPunct="1"/>
            <a:r>
              <a:rPr lang="en-US" sz="3600" b="1" i="1" dirty="0" smtClean="0"/>
              <a:t>LANJUTAN: KEGUNAAN N.A.</a:t>
            </a:r>
          </a:p>
        </p:txBody>
      </p:sp>
    </p:spTree>
    <p:extLst>
      <p:ext uri="{BB962C8B-B14F-4D97-AF65-F5344CB8AC3E}">
        <p14:creationId xmlns:p14="http://schemas.microsoft.com/office/powerpoint/2010/main" val="16113976"/>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828800"/>
            <a:ext cx="8229600" cy="4495800"/>
          </a:xfrm>
        </p:spPr>
        <p:txBody>
          <a:bodyPr>
            <a:normAutofit fontScale="92500" lnSpcReduction="10000"/>
          </a:bodyPr>
          <a:lstStyle/>
          <a:p>
            <a:pPr marL="274320" indent="-274320" algn="just" eaLnBrk="1" fontAlgn="auto" hangingPunct="1">
              <a:spcAft>
                <a:spcPts val="0"/>
              </a:spcAft>
              <a:buClr>
                <a:schemeClr val="accent3"/>
              </a:buClr>
              <a:buFont typeface="Wingdings 2"/>
              <a:buNone/>
              <a:defRPr/>
            </a:pPr>
            <a:r>
              <a:rPr lang="en-US" sz="2800" b="1" dirty="0" smtClean="0"/>
              <a:t>   </a:t>
            </a:r>
            <a:r>
              <a:rPr lang="id-ID" sz="2800" b="1" dirty="0" smtClean="0"/>
              <a:t>Naskah Akademik memaparkan alasan-alasan, fakta atau latar belakang tentang hal-hal yang mendorong disusunnya suatu masalah atau urusan sehingga dipandang sangat penting dan mendesak diatur dalam peraturan daerah</a:t>
            </a:r>
            <a:r>
              <a:rPr lang="id-ID" sz="2800" dirty="0" smtClean="0"/>
              <a:t>. </a:t>
            </a:r>
            <a:endParaRPr lang="en-US" sz="2800" dirty="0" smtClean="0"/>
          </a:p>
          <a:p>
            <a:pPr marL="274320" indent="-274320" algn="just" eaLnBrk="1" fontAlgn="auto" hangingPunct="1">
              <a:spcAft>
                <a:spcPts val="0"/>
              </a:spcAft>
              <a:buClr>
                <a:schemeClr val="accent3"/>
              </a:buClr>
              <a:buFont typeface="Wingdings 2"/>
              <a:buNone/>
              <a:defRPr/>
            </a:pPr>
            <a:r>
              <a:rPr lang="en-US" sz="2800" dirty="0" smtClean="0"/>
              <a:t>  </a:t>
            </a:r>
            <a:r>
              <a:rPr lang="en-US" sz="2800" dirty="0" smtClean="0">
                <a:solidFill>
                  <a:srgbClr val="CC3300"/>
                </a:solidFill>
              </a:rPr>
              <a:t> </a:t>
            </a:r>
            <a:r>
              <a:rPr lang="id-ID" sz="2800" dirty="0" smtClean="0">
                <a:solidFill>
                  <a:srgbClr val="CC3300"/>
                </a:solidFill>
              </a:rPr>
              <a:t>Manfaat dari data atau informasi yang dituangkan dalam latar belakang bagi pembentuk peraturan daerah itu adalah bahwa mereka dapat mengetahui dengan pasti tentang mengapa perlunya dibuat sebuah peraturan daerah dan apakah peraturan daerah tersebut memang diperlukan oleh masyarakat</a:t>
            </a:r>
            <a:r>
              <a:rPr lang="id-ID" dirty="0" smtClean="0">
                <a:solidFill>
                  <a:srgbClr val="CC3300"/>
                </a:solidFill>
              </a:rPr>
              <a:t>.</a:t>
            </a:r>
            <a:r>
              <a:rPr lang="en-US" dirty="0" smtClean="0">
                <a:solidFill>
                  <a:srgbClr val="CC3300"/>
                </a:solidFill>
              </a:rPr>
              <a:t> </a:t>
            </a:r>
            <a:endParaRPr lang="en-US" dirty="0">
              <a:solidFill>
                <a:srgbClr val="CC3300"/>
              </a:solidFill>
            </a:endParaRPr>
          </a:p>
        </p:txBody>
      </p:sp>
      <p:sp>
        <p:nvSpPr>
          <p:cNvPr id="11266" name="Title 1"/>
          <p:cNvSpPr>
            <a:spLocks noGrp="1"/>
          </p:cNvSpPr>
          <p:nvPr>
            <p:ph type="title"/>
          </p:nvPr>
        </p:nvSpPr>
        <p:spPr>
          <a:xfrm>
            <a:off x="457200" y="457200"/>
            <a:ext cx="8229600" cy="1219200"/>
          </a:xfrm>
        </p:spPr>
        <p:txBody>
          <a:bodyPr>
            <a:normAutofit fontScale="90000"/>
          </a:bodyPr>
          <a:lstStyle/>
          <a:p>
            <a:pPr algn="ctr" eaLnBrk="1" hangingPunct="1"/>
            <a:r>
              <a:rPr lang="en-US" sz="4000" b="1" dirty="0" smtClean="0">
                <a:solidFill>
                  <a:srgbClr val="D60093"/>
                </a:solidFill>
              </a:rPr>
              <a:t>NASKAH AKADEMIK DALAM PEMBENTUKAN PERDA</a:t>
            </a:r>
          </a:p>
        </p:txBody>
      </p:sp>
    </p:spTree>
    <p:extLst>
      <p:ext uri="{BB962C8B-B14F-4D97-AF65-F5344CB8AC3E}">
        <p14:creationId xmlns:p14="http://schemas.microsoft.com/office/powerpoint/2010/main" val="2636275519"/>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304800" y="2362200"/>
            <a:ext cx="8686800" cy="5715000"/>
          </a:xfrm>
        </p:spPr>
        <p:txBody>
          <a:bodyPr>
            <a:normAutofit lnSpcReduction="10000"/>
          </a:bodyPr>
          <a:lstStyle/>
          <a:p>
            <a:pPr algn="just" eaLnBrk="1" fontAlgn="auto" hangingPunct="1">
              <a:spcAft>
                <a:spcPts val="0"/>
              </a:spcAft>
              <a:buClr>
                <a:schemeClr val="accent3"/>
              </a:buClr>
              <a:buFont typeface="Wingdings 2"/>
              <a:buNone/>
              <a:defRPr/>
            </a:pPr>
            <a:r>
              <a:rPr lang="id-ID" sz="2400" b="1" dirty="0" smtClean="0"/>
              <a:t>Naskah Akademik menjelaskan objektivitas tujuan dibentuknya peraturan perundang-undangan, karena didasarkan atas hasil kajian dan/atau penelitian, yang menampung aspirasi serta mengakomodasi kepentingan dan keinginan masyarakat, serta didukung oleh kebijakan politik dan peraturan perundang-undangan.</a:t>
            </a:r>
            <a:endParaRPr lang="en-US" sz="2400" b="1" dirty="0" smtClean="0"/>
          </a:p>
          <a:p>
            <a:pPr algn="just" eaLnBrk="1" fontAlgn="auto" hangingPunct="1">
              <a:spcAft>
                <a:spcPts val="0"/>
              </a:spcAft>
              <a:buClr>
                <a:schemeClr val="accent3"/>
              </a:buClr>
              <a:buFont typeface="Wingdings 2"/>
              <a:buNone/>
              <a:defRPr/>
            </a:pPr>
            <a:r>
              <a:rPr lang="id-ID" sz="2400" b="1" dirty="0" smtClean="0">
                <a:solidFill>
                  <a:schemeClr val="tx2"/>
                </a:solidFill>
              </a:rPr>
              <a:t>Dengan digunakannya Naskah Akademik sebagai bagian dari proses pembentukan peraturan daerah, maka diharapkan akan tercipta peraturan-peraturan daerah yang berbasis akademik-ilmiah, tidak semata-mata kumpulan pasal-pasal yang ketika diterapkan ternyata tidak efektif.  Jika demikian halnya, maka kerugian besar, baik berkaitan dengan waktu, materi maupun pikiran, harus ditanggung oleh daerah.  Apalagi jika kemudian akibat dari adanya peraturan daerah itu muncul gejolak di masyarakat.</a:t>
            </a:r>
            <a:endParaRPr lang="en-US" sz="2400" b="1" dirty="0" smtClean="0">
              <a:solidFill>
                <a:schemeClr val="tx2"/>
              </a:solidFill>
            </a:endParaRPr>
          </a:p>
          <a:p>
            <a:pPr eaLnBrk="1" fontAlgn="auto" hangingPunct="1">
              <a:spcAft>
                <a:spcPts val="0"/>
              </a:spcAft>
              <a:buClr>
                <a:schemeClr val="accent3"/>
              </a:buClr>
              <a:buFont typeface="Wingdings 2"/>
              <a:buNone/>
              <a:defRPr/>
            </a:pPr>
            <a:r>
              <a:rPr lang="id-ID" sz="2400" dirty="0" smtClean="0"/>
              <a:t> </a:t>
            </a:r>
            <a:endParaRPr lang="en-US" sz="2400" dirty="0" smtClean="0"/>
          </a:p>
          <a:p>
            <a:pPr algn="just" eaLnBrk="1" fontAlgn="auto" hangingPunct="1">
              <a:spcAft>
                <a:spcPts val="0"/>
              </a:spcAft>
              <a:buClr>
                <a:schemeClr val="accent3"/>
              </a:buClr>
              <a:buFont typeface="Wingdings 2"/>
              <a:buNone/>
              <a:defRPr/>
            </a:pPr>
            <a:endParaRPr lang="en-US" sz="2400" b="1" dirty="0" smtClean="0"/>
          </a:p>
          <a:p>
            <a:pPr algn="just" eaLnBrk="1" fontAlgn="auto" hangingPunct="1">
              <a:spcAft>
                <a:spcPts val="0"/>
              </a:spcAft>
              <a:buClr>
                <a:schemeClr val="accent3"/>
              </a:buClr>
              <a:buFont typeface="Wingdings 2"/>
              <a:buNone/>
              <a:defRPr/>
            </a:pPr>
            <a:endParaRPr lang="en-US" sz="2400" b="1" dirty="0" smtClean="0"/>
          </a:p>
          <a:p>
            <a:pPr algn="just" eaLnBrk="1" fontAlgn="auto" hangingPunct="1">
              <a:spcAft>
                <a:spcPts val="0"/>
              </a:spcAft>
              <a:buClr>
                <a:schemeClr val="accent3"/>
              </a:buClr>
              <a:buFont typeface="Wingdings 2"/>
              <a:buNone/>
              <a:defRPr/>
            </a:pPr>
            <a:endParaRPr lang="en-US" sz="2400" dirty="0"/>
          </a:p>
        </p:txBody>
      </p:sp>
      <p:sp>
        <p:nvSpPr>
          <p:cNvPr id="2" name="Title 1"/>
          <p:cNvSpPr>
            <a:spLocks noGrp="1"/>
          </p:cNvSpPr>
          <p:nvPr>
            <p:ph type="title"/>
          </p:nvPr>
        </p:nvSpPr>
        <p:spPr>
          <a:xfrm>
            <a:off x="533400" y="723900"/>
            <a:ext cx="7772400" cy="838200"/>
          </a:xfrm>
          <a:ln>
            <a:miter lim="800000"/>
            <a:headEnd/>
            <a:tailEnd/>
          </a:ln>
          <a:extLst/>
        </p:spPr>
        <p:txBody>
          <a:bodyPr/>
          <a:lstStyle/>
          <a:p>
            <a:pPr eaLnBrk="1" fontAlgn="auto" hangingPunct="1">
              <a:spcAft>
                <a:spcPts val="0"/>
              </a:spcAft>
              <a:defRPr/>
            </a:pPr>
            <a:r>
              <a:rPr dirty="0" smtClean="0"/>
              <a:t> </a:t>
            </a:r>
            <a:r>
              <a:rPr i="1" dirty="0" err="1" smtClean="0"/>
              <a:t>Lanjutan</a:t>
            </a:r>
            <a:endParaRPr i="1" dirty="0"/>
          </a:p>
        </p:txBody>
      </p:sp>
    </p:spTree>
    <p:extLst>
      <p:ext uri="{BB962C8B-B14F-4D97-AF65-F5344CB8AC3E}">
        <p14:creationId xmlns:p14="http://schemas.microsoft.com/office/powerpoint/2010/main" val="151257682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643</Words>
  <Application>Microsoft Office PowerPoint</Application>
  <PresentationFormat>On-screen Show (4:3)</PresentationFormat>
  <Paragraphs>102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 Unicode MS</vt:lpstr>
      <vt:lpstr>Arial</vt:lpstr>
      <vt:lpstr>Arial Black</vt:lpstr>
      <vt:lpstr>Calibri</vt:lpstr>
      <vt:lpstr>Wingdings</vt:lpstr>
      <vt:lpstr>Wingdings 2</vt:lpstr>
      <vt:lpstr>Office Theme</vt:lpstr>
      <vt:lpstr>PowerPoint Presentation</vt:lpstr>
      <vt:lpstr>Kemampuan Akhir</vt:lpstr>
      <vt:lpstr> </vt:lpstr>
      <vt:lpstr>PENGERTIAN NASKAH AKADEMIK</vt:lpstr>
      <vt:lpstr>ISI NASKAH AKADEMIK</vt:lpstr>
      <vt:lpstr>KEGUNAAN NASKAH AKADEMIK</vt:lpstr>
      <vt:lpstr>LANJUTAN: KEGUNAAN N.A.</vt:lpstr>
      <vt:lpstr>NASKAH AKADEMIK DALAM PEMBENTUKAN PERDA</vt:lpstr>
      <vt:lpstr> Lanjutan</vt:lpstr>
      <vt:lpstr>TAHAPAN PROSES PENYUSUNAN N.A</vt:lpstr>
      <vt:lpstr>PowerPoint Presentation</vt:lpstr>
      <vt:lpstr>PENJELASAN SISTEMATIKA</vt:lpstr>
      <vt:lpstr>LANJUTAN:</vt:lpstr>
      <vt:lpstr>LANJUTAN</vt:lpstr>
      <vt:lpstr>LANJUTAN</vt:lpstr>
      <vt:lpstr>SISTEMATIKA PERATURAN PERUNDANG-UNDANGAN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anggi.nauri</cp:lastModifiedBy>
  <cp:revision>44</cp:revision>
  <dcterms:created xsi:type="dcterms:W3CDTF">2017-12-13T08:08:59Z</dcterms:created>
  <dcterms:modified xsi:type="dcterms:W3CDTF">2018-07-23T11:09:24Z</dcterms:modified>
</cp:coreProperties>
</file>