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6" r:id="rId4"/>
    <p:sldId id="268" r:id="rId5"/>
    <p:sldId id="269" r:id="rId6"/>
    <p:sldId id="270" r:id="rId7"/>
    <p:sldId id="271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5974FD-AE36-45D1-B882-36B87D043203}" type="doc">
      <dgm:prSet loTypeId="urn:microsoft.com/office/officeart/2005/8/layout/arrow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4817FE0-E20B-41CF-A490-770EECCE4289}">
      <dgm:prSet phldrT="[Text]"/>
      <dgm:spPr/>
      <dgm:t>
        <a:bodyPr/>
        <a:lstStyle/>
        <a:p>
          <a:endParaRPr lang="en-US" dirty="0"/>
        </a:p>
      </dgm:t>
    </dgm:pt>
    <dgm:pt modelId="{74976E49-7440-4DD8-90EF-7D0E4DFB063D}" type="parTrans" cxnId="{C2F76F64-AB83-4ED3-A931-9C346F40197A}">
      <dgm:prSet/>
      <dgm:spPr/>
      <dgm:t>
        <a:bodyPr/>
        <a:lstStyle/>
        <a:p>
          <a:endParaRPr lang="en-US"/>
        </a:p>
      </dgm:t>
    </dgm:pt>
    <dgm:pt modelId="{43DA5716-C10C-45EE-9420-04B14ECCFA66}" type="sibTrans" cxnId="{C2F76F64-AB83-4ED3-A931-9C346F40197A}">
      <dgm:prSet/>
      <dgm:spPr/>
      <dgm:t>
        <a:bodyPr/>
        <a:lstStyle/>
        <a:p>
          <a:endParaRPr lang="en-US"/>
        </a:p>
      </dgm:t>
    </dgm:pt>
    <dgm:pt modelId="{9C6E8DEE-7D6C-47F0-84CA-AEB148914ECD}">
      <dgm:prSet phldrT="[Text]"/>
      <dgm:spPr/>
      <dgm:t>
        <a:bodyPr/>
        <a:lstStyle/>
        <a:p>
          <a:r>
            <a:rPr lang="en-US" dirty="0" err="1" smtClean="0"/>
            <a:t>Kurang</a:t>
          </a:r>
          <a:r>
            <a:rPr lang="en-US" dirty="0" smtClean="0"/>
            <a:t> </a:t>
          </a:r>
          <a:r>
            <a:rPr lang="en-US" dirty="0" err="1" smtClean="0"/>
            <a:t>Efektif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Efisien</a:t>
          </a:r>
          <a:endParaRPr lang="en-US" dirty="0"/>
        </a:p>
      </dgm:t>
    </dgm:pt>
    <dgm:pt modelId="{B0AAF8AD-67BA-4BDC-B22B-936D383F785F}" type="parTrans" cxnId="{96F194F7-C587-4BF5-B376-4DFFC05013B6}">
      <dgm:prSet/>
      <dgm:spPr/>
      <dgm:t>
        <a:bodyPr/>
        <a:lstStyle/>
        <a:p>
          <a:endParaRPr lang="en-US"/>
        </a:p>
      </dgm:t>
    </dgm:pt>
    <dgm:pt modelId="{D6E0F7A7-7DAC-4DEC-A878-8AEE225A2806}" type="sibTrans" cxnId="{96F194F7-C587-4BF5-B376-4DFFC05013B6}">
      <dgm:prSet/>
      <dgm:spPr/>
      <dgm:t>
        <a:bodyPr/>
        <a:lstStyle/>
        <a:p>
          <a:endParaRPr lang="en-US"/>
        </a:p>
      </dgm:t>
    </dgm:pt>
    <dgm:pt modelId="{BA1EFF27-0C28-481A-ABA0-E19E722C4ACD}" type="pres">
      <dgm:prSet presAssocID="{FF5974FD-AE36-45D1-B882-36B87D04320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61065A-37B5-40F2-94C4-CA4B0F532EF3}" type="pres">
      <dgm:prSet presAssocID="{FF5974FD-AE36-45D1-B882-36B87D043203}" presName="divider" presStyleLbl="fgShp" presStyleIdx="0" presStyleCnt="1"/>
      <dgm:spPr/>
    </dgm:pt>
    <dgm:pt modelId="{A77D204B-0AD7-4D4E-9E81-E0B46A309D99}" type="pres">
      <dgm:prSet presAssocID="{44817FE0-E20B-41CF-A490-770EECCE4289}" presName="downArrow" presStyleLbl="node1" presStyleIdx="0" presStyleCnt="2"/>
      <dgm:spPr/>
    </dgm:pt>
    <dgm:pt modelId="{1220A5D8-A58B-473F-80EC-33527CB6E032}" type="pres">
      <dgm:prSet presAssocID="{44817FE0-E20B-41CF-A490-770EECCE4289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06EFE-71C0-45D3-AE3E-2F3E6EA81804}" type="pres">
      <dgm:prSet presAssocID="{9C6E8DEE-7D6C-47F0-84CA-AEB148914ECD}" presName="upArrow" presStyleLbl="node1" presStyleIdx="1" presStyleCnt="2"/>
      <dgm:spPr/>
    </dgm:pt>
    <dgm:pt modelId="{6E77BDE8-2324-486C-B35D-A492D9A2A43C}" type="pres">
      <dgm:prSet presAssocID="{9C6E8DEE-7D6C-47F0-84CA-AEB148914ECD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F76F64-AB83-4ED3-A931-9C346F40197A}" srcId="{FF5974FD-AE36-45D1-B882-36B87D043203}" destId="{44817FE0-E20B-41CF-A490-770EECCE4289}" srcOrd="0" destOrd="0" parTransId="{74976E49-7440-4DD8-90EF-7D0E4DFB063D}" sibTransId="{43DA5716-C10C-45EE-9420-04B14ECCFA66}"/>
    <dgm:cxn modelId="{48143A4C-C028-4FA0-BABB-71F09B50D7BA}" type="presOf" srcId="{FF5974FD-AE36-45D1-B882-36B87D043203}" destId="{BA1EFF27-0C28-481A-ABA0-E19E722C4ACD}" srcOrd="0" destOrd="0" presId="urn:microsoft.com/office/officeart/2005/8/layout/arrow3"/>
    <dgm:cxn modelId="{96F194F7-C587-4BF5-B376-4DFFC05013B6}" srcId="{FF5974FD-AE36-45D1-B882-36B87D043203}" destId="{9C6E8DEE-7D6C-47F0-84CA-AEB148914ECD}" srcOrd="1" destOrd="0" parTransId="{B0AAF8AD-67BA-4BDC-B22B-936D383F785F}" sibTransId="{D6E0F7A7-7DAC-4DEC-A878-8AEE225A2806}"/>
    <dgm:cxn modelId="{E31D6C94-2949-4ADF-B01C-8D72B3DF73DA}" type="presOf" srcId="{9C6E8DEE-7D6C-47F0-84CA-AEB148914ECD}" destId="{6E77BDE8-2324-486C-B35D-A492D9A2A43C}" srcOrd="0" destOrd="0" presId="urn:microsoft.com/office/officeart/2005/8/layout/arrow3"/>
    <dgm:cxn modelId="{9DCDEE2F-826A-404E-B1AC-42623A733C73}" type="presOf" srcId="{44817FE0-E20B-41CF-A490-770EECCE4289}" destId="{1220A5D8-A58B-473F-80EC-33527CB6E032}" srcOrd="0" destOrd="0" presId="urn:microsoft.com/office/officeart/2005/8/layout/arrow3"/>
    <dgm:cxn modelId="{CA0A752C-CE23-40F8-B001-94F31C6119BD}" type="presParOf" srcId="{BA1EFF27-0C28-481A-ABA0-E19E722C4ACD}" destId="{9E61065A-37B5-40F2-94C4-CA4B0F532EF3}" srcOrd="0" destOrd="0" presId="urn:microsoft.com/office/officeart/2005/8/layout/arrow3"/>
    <dgm:cxn modelId="{FCFA8E49-9330-4BE7-AB93-81AE4F4A9679}" type="presParOf" srcId="{BA1EFF27-0C28-481A-ABA0-E19E722C4ACD}" destId="{A77D204B-0AD7-4D4E-9E81-E0B46A309D99}" srcOrd="1" destOrd="0" presId="urn:microsoft.com/office/officeart/2005/8/layout/arrow3"/>
    <dgm:cxn modelId="{C5F984BC-23C3-4D86-8202-407689D3B05C}" type="presParOf" srcId="{BA1EFF27-0C28-481A-ABA0-E19E722C4ACD}" destId="{1220A5D8-A58B-473F-80EC-33527CB6E032}" srcOrd="2" destOrd="0" presId="urn:microsoft.com/office/officeart/2005/8/layout/arrow3"/>
    <dgm:cxn modelId="{6CC9F5C7-CDAF-4D61-9606-1B98B5A2E33F}" type="presParOf" srcId="{BA1EFF27-0C28-481A-ABA0-E19E722C4ACD}" destId="{90406EFE-71C0-45D3-AE3E-2F3E6EA81804}" srcOrd="3" destOrd="0" presId="urn:microsoft.com/office/officeart/2005/8/layout/arrow3"/>
    <dgm:cxn modelId="{9E39A0C4-ADEB-4A9D-AC6B-67875FED6666}" type="presParOf" srcId="{BA1EFF27-0C28-481A-ABA0-E19E722C4ACD}" destId="{6E77BDE8-2324-486C-B35D-A492D9A2A43C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61065A-37B5-40F2-94C4-CA4B0F532EF3}">
      <dsp:nvSpPr>
        <dsp:cNvPr id="0" name=""/>
        <dsp:cNvSpPr/>
      </dsp:nvSpPr>
      <dsp:spPr>
        <a:xfrm rot="21300000">
          <a:off x="14965" y="1513180"/>
          <a:ext cx="4846868" cy="555039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7D204B-0AD7-4D4E-9E81-E0B46A309D99}">
      <dsp:nvSpPr>
        <dsp:cNvPr id="0" name=""/>
        <dsp:cNvSpPr/>
      </dsp:nvSpPr>
      <dsp:spPr>
        <a:xfrm>
          <a:off x="585216" y="179070"/>
          <a:ext cx="1463040" cy="1432560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20A5D8-A58B-473F-80EC-33527CB6E032}">
      <dsp:nvSpPr>
        <dsp:cNvPr id="0" name=""/>
        <dsp:cNvSpPr/>
      </dsp:nvSpPr>
      <dsp:spPr>
        <a:xfrm>
          <a:off x="2584704" y="0"/>
          <a:ext cx="1560576" cy="1504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>
        <a:off x="2584704" y="0"/>
        <a:ext cx="1560576" cy="1504188"/>
      </dsp:txXfrm>
    </dsp:sp>
    <dsp:sp modelId="{90406EFE-71C0-45D3-AE3E-2F3E6EA81804}">
      <dsp:nvSpPr>
        <dsp:cNvPr id="0" name=""/>
        <dsp:cNvSpPr/>
      </dsp:nvSpPr>
      <dsp:spPr>
        <a:xfrm>
          <a:off x="2828543" y="1969770"/>
          <a:ext cx="1463040" cy="1432560"/>
        </a:xfrm>
        <a:prstGeom prst="up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77BDE8-2324-486C-B35D-A492D9A2A43C}">
      <dsp:nvSpPr>
        <dsp:cNvPr id="0" name=""/>
        <dsp:cNvSpPr/>
      </dsp:nvSpPr>
      <dsp:spPr>
        <a:xfrm>
          <a:off x="731520" y="2077212"/>
          <a:ext cx="1560576" cy="1504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Kurang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Efektif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dan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Efisien</a:t>
          </a:r>
          <a:endParaRPr lang="en-US" sz="2200" kern="1200" dirty="0"/>
        </a:p>
      </dsp:txBody>
      <dsp:txXfrm>
        <a:off x="731520" y="2077212"/>
        <a:ext cx="1560576" cy="1504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7AABD-68BF-47C0-9D5B-54DE5FA3172A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0F5B3-AA1C-465A-AB84-17294BA1A2E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2079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635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637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363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090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595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809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812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599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168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7416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EA2-89AA-4464-A3F9-CCF31BA8055E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3963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29EA2-89AA-4464-A3F9-CCF31BA8055E}" type="datetimeFigureOut">
              <a:rPr lang="id-ID" smtClean="0"/>
              <a:t>16/07/2018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738EF-5C87-460D-8DCA-5B0A8C2F8B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644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NEGARA DAN SEKTOR SWASTA DALAM</a:t>
            </a:r>
          </a:p>
          <a:p>
            <a:pPr marL="342900" indent="-342900" algn="ctr">
              <a:defRPr/>
            </a:pPr>
            <a:r>
              <a:rPr lang="en-US" sz="1600" b="1" smtClean="0">
                <a:solidFill>
                  <a:schemeClr val="bg1"/>
                </a:solidFill>
              </a:rPr>
              <a:t>KEBIJAKAN </a:t>
            </a:r>
            <a:r>
              <a:rPr lang="en-US" sz="1600" b="1" smtClean="0">
                <a:solidFill>
                  <a:schemeClr val="bg1"/>
                </a:solidFill>
              </a:rPr>
              <a:t>KESEHATAN</a:t>
            </a:r>
            <a:endParaRPr lang="en-US" sz="1600" b="1" dirty="0">
              <a:solidFill>
                <a:schemeClr val="bg1"/>
              </a:solidFill>
            </a:endParaRPr>
          </a:p>
          <a:p>
            <a:pPr marL="342900" indent="-342900" algn="ctr"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NAURI ANGGITA TEMESVARI, SKM., MKM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PRODI MIK, FIKES</a:t>
            </a:r>
          </a:p>
        </p:txBody>
      </p:sp>
    </p:spTree>
    <p:extLst>
      <p:ext uri="{BB962C8B-B14F-4D97-AF65-F5344CB8AC3E}">
        <p14:creationId xmlns:p14="http://schemas.microsoft.com/office/powerpoint/2010/main" val="35062299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1"/>
            <a:ext cx="8229600" cy="990599"/>
          </a:xfrm>
        </p:spPr>
        <p:txBody>
          <a:bodyPr>
            <a:norm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b="1" dirty="0" err="1" smtClean="0"/>
              <a:t>Latihan</a:t>
            </a:r>
            <a:endParaRPr lang="en-US" b="1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476250" y="2309019"/>
            <a:ext cx="8229600" cy="3863181"/>
          </a:xfrm>
        </p:spPr>
        <p:txBody>
          <a:bodyPr>
            <a:norm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berkolaborasi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/>
              <a:t>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318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Kemampuan</a:t>
            </a:r>
            <a:r>
              <a:rPr lang="en-US" b="1" dirty="0" smtClean="0"/>
              <a:t> </a:t>
            </a:r>
            <a:r>
              <a:rPr lang="en-US" b="1" dirty="0" err="1" smtClean="0"/>
              <a:t>Akhir</a:t>
            </a:r>
            <a:endParaRPr lang="en-US" b="1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0" indent="0" eaLnBrk="1" hangingPunct="1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smtClean="0"/>
              <a:t> membahas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b="1" dirty="0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Sektor</a:t>
            </a:r>
            <a:r>
              <a:rPr lang="en-US" b="1" dirty="0" smtClean="0"/>
              <a:t> </a:t>
            </a:r>
            <a:r>
              <a:rPr lang="en-US" b="1" dirty="0" err="1" smtClean="0"/>
              <a:t>Swasta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642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4161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Apakah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regulasi</a:t>
            </a:r>
            <a:r>
              <a:rPr lang="en-US" b="1" dirty="0" smtClean="0"/>
              <a:t> yang </a:t>
            </a:r>
            <a:r>
              <a:rPr lang="en-US" b="1" dirty="0" err="1" smtClean="0"/>
              <a:t>telah</a:t>
            </a:r>
            <a:r>
              <a:rPr lang="en-US" b="1" dirty="0" smtClean="0"/>
              <a:t> </a:t>
            </a:r>
            <a:r>
              <a:rPr lang="en-US" b="1" dirty="0" err="1" smtClean="0"/>
              <a:t>dibuat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Pemerintah</a:t>
            </a:r>
            <a:r>
              <a:rPr lang="en-US" b="1" dirty="0" smtClean="0"/>
              <a:t> </a:t>
            </a:r>
            <a:r>
              <a:rPr lang="en-US" b="1" dirty="0" err="1" smtClean="0"/>
              <a:t>tsb</a:t>
            </a:r>
            <a:r>
              <a:rPr lang="en-US" b="1" dirty="0" smtClean="0"/>
              <a:t> </a:t>
            </a:r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 smtClean="0"/>
              <a:t>Pelayanan</a:t>
            </a:r>
            <a:r>
              <a:rPr lang="en-US" b="1" dirty="0" smtClean="0"/>
              <a:t> </a:t>
            </a:r>
            <a:r>
              <a:rPr lang="en-US" b="1" dirty="0" err="1" smtClean="0"/>
              <a:t>Kesehatan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chemeClr val="accent5"/>
                </a:solidFill>
              </a:rPr>
              <a:t>Efektif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Efisien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1284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1"/>
            <a:ext cx="8229600" cy="9905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476250" y="2156619"/>
            <a:ext cx="8229600" cy="3863181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optimal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dikonsumsi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eksternalitas</a:t>
            </a:r>
            <a:r>
              <a:rPr lang="en-US" dirty="0" smtClean="0"/>
              <a:t> (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)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b="1" dirty="0" err="1" smtClean="0"/>
              <a:t>konsumen</a:t>
            </a:r>
            <a:r>
              <a:rPr lang="en-US" b="1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produsen</a:t>
            </a:r>
            <a:endParaRPr lang="en-US" dirty="0" smtClean="0"/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orang </a:t>
            </a:r>
            <a:r>
              <a:rPr lang="en-US" dirty="0" err="1" smtClean="0"/>
              <a:t>tua</a:t>
            </a:r>
            <a:r>
              <a:rPr lang="en-US" dirty="0" smtClean="0"/>
              <a:t> dg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imunisasi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sebanding</a:t>
            </a:r>
            <a:r>
              <a:rPr lang="en-US" dirty="0" smtClean="0"/>
              <a:t> dg </a:t>
            </a:r>
            <a:r>
              <a:rPr lang="en-US" dirty="0" err="1" smtClean="0"/>
              <a:t>manfaat</a:t>
            </a:r>
            <a:r>
              <a:rPr lang="en-US" dirty="0" smtClean="0"/>
              <a:t> yang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5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1"/>
            <a:ext cx="8229600" cy="9905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476250" y="2156619"/>
            <a:ext cx="8229600" cy="3863181"/>
          </a:xfrm>
        </p:spPr>
        <p:txBody>
          <a:bodyPr>
            <a:normAutofit lnSpcReduction="10000"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/>
              <a:t>barang</a:t>
            </a:r>
            <a:r>
              <a:rPr lang="en-US" b="1" dirty="0" smtClean="0"/>
              <a:t> </a:t>
            </a:r>
            <a:r>
              <a:rPr lang="en-US" b="1" dirty="0" err="1" smtClean="0"/>
              <a:t>publik</a:t>
            </a:r>
            <a:r>
              <a:rPr lang="en-US" b="1" dirty="0" smtClean="0"/>
              <a:t> </a:t>
            </a:r>
            <a:r>
              <a:rPr lang="en-US" b="1" i="1" dirty="0" smtClean="0"/>
              <a:t>(non rival-non excludable)</a:t>
            </a:r>
            <a:r>
              <a:rPr lang="en-US" b="1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insentif</a:t>
            </a:r>
            <a:r>
              <a:rPr lang="en-US" dirty="0" smtClean="0"/>
              <a:t>.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memeriksakan</a:t>
            </a:r>
            <a:r>
              <a:rPr lang="en-US" dirty="0" smtClean="0"/>
              <a:t> </a:t>
            </a:r>
            <a:r>
              <a:rPr lang="en-US" dirty="0" err="1" smtClean="0"/>
              <a:t>kehamilannya</a:t>
            </a:r>
            <a:r>
              <a:rPr lang="en-US" dirty="0" smtClean="0"/>
              <a:t>,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gratis. </a:t>
            </a:r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menempuh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 4 jam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faskes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28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1"/>
            <a:ext cx="8229600" cy="9905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476250" y="2156619"/>
            <a:ext cx="8229600" cy="3863181"/>
          </a:xfrm>
        </p:spPr>
        <p:txBody>
          <a:bodyPr>
            <a:norm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monopoli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endParaRPr lang="en-US" dirty="0" smtClean="0"/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monopoli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, industry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999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914400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disediakan</a:t>
            </a:r>
            <a:r>
              <a:rPr lang="en-US" dirty="0" smtClean="0"/>
              <a:t> Negara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116015"/>
              </p:ext>
            </p:extLst>
          </p:nvPr>
        </p:nvGraphicFramePr>
        <p:xfrm>
          <a:off x="457200" y="1981201"/>
          <a:ext cx="48768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ight Arrow 7"/>
          <p:cNvSpPr/>
          <p:nvPr/>
        </p:nvSpPr>
        <p:spPr>
          <a:xfrm>
            <a:off x="5181600" y="2971800"/>
            <a:ext cx="990600" cy="914400"/>
          </a:xfrm>
          <a:prstGeom prst="rightArrow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77000" y="2438400"/>
            <a:ext cx="2362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Peluang</a:t>
            </a:r>
            <a:r>
              <a:rPr lang="en-US" sz="2800" b="1" dirty="0" smtClean="0"/>
              <a:t> </a:t>
            </a:r>
            <a:r>
              <a:rPr lang="en-US" sz="2800" dirty="0" err="1" smtClean="0"/>
              <a:t>swasta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917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1"/>
            <a:ext cx="8229600" cy="9905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476250" y="2156619"/>
            <a:ext cx="8229600" cy="3863181"/>
          </a:xfrm>
        </p:spPr>
        <p:txBody>
          <a:bodyPr>
            <a:norm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para </a:t>
            </a:r>
            <a:r>
              <a:rPr lang="en-US" dirty="0" err="1" smtClean="0"/>
              <a:t>pemiliknya</a:t>
            </a:r>
            <a:endParaRPr lang="en-US" dirty="0" smtClean="0"/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err="1" smtClean="0"/>
              <a:t>klinik</a:t>
            </a:r>
            <a:r>
              <a:rPr lang="en-US" dirty="0" smtClean="0"/>
              <a:t>,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, </a:t>
            </a:r>
            <a:r>
              <a:rPr lang="en-US" dirty="0" err="1" smtClean="0"/>
              <a:t>farmasi</a:t>
            </a:r>
            <a:r>
              <a:rPr lang="en-US" dirty="0" smtClean="0"/>
              <a:t>, </a:t>
            </a:r>
            <a:r>
              <a:rPr lang="en-US" dirty="0" err="1" smtClean="0"/>
              <a:t>produsen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generic, </a:t>
            </a: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,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endParaRPr lang="en-US" dirty="0" smtClean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658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1"/>
            <a:ext cx="8229600" cy="990599"/>
          </a:xfrm>
        </p:spPr>
        <p:txBody>
          <a:bodyPr>
            <a:normAutofit fontScale="90000"/>
          </a:bodyPr>
          <a:lstStyle/>
          <a:p>
            <a:pPr algn="l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>
          <a:xfrm>
            <a:off x="476250" y="2309019"/>
            <a:ext cx="8229600" cy="3863181"/>
          </a:xfrm>
        </p:spPr>
        <p:txBody>
          <a:bodyPr>
            <a:norm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di Indonesia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BPJS </a:t>
            </a:r>
            <a:r>
              <a:rPr lang="en-US" dirty="0" err="1" smtClean="0"/>
              <a:t>Ksehatan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di </a:t>
            </a:r>
            <a:r>
              <a:rPr lang="en-US" dirty="0" err="1" smtClean="0"/>
              <a:t>klinik</a:t>
            </a:r>
            <a:endParaRPr lang="en-US" dirty="0" smtClean="0"/>
          </a:p>
          <a:p>
            <a:pPr marL="0" indent="0"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533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305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Kemampuan Akhir</vt:lpstr>
      <vt:lpstr>Apakah dengan regulasi yang telah dibuat oleh Pemerintah tsb membuat Pelayanan Kesehatan Efektif dan Efisien?</vt:lpstr>
      <vt:lpstr>Kondisi tersebut sering tidak terpenuhi karena:</vt:lpstr>
      <vt:lpstr>Kondisi tersebut sering tidak terpenuhi karena:</vt:lpstr>
      <vt:lpstr>Kondisi tersebut sering tidak terpenuhi karena:</vt:lpstr>
      <vt:lpstr>Pasar Kesehatan yang disediakan Negara</vt:lpstr>
      <vt:lpstr>Sektor Swasta dalam Pelayanan Kesehatan</vt:lpstr>
      <vt:lpstr>Upaya pemerintah dan sektor swasta dalam pelayanan kesehatan</vt:lpstr>
      <vt:lpstr>Latihan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anggi.nauri</cp:lastModifiedBy>
  <cp:revision>35</cp:revision>
  <dcterms:created xsi:type="dcterms:W3CDTF">2017-12-13T08:08:59Z</dcterms:created>
  <dcterms:modified xsi:type="dcterms:W3CDTF">2018-07-16T08:37:51Z</dcterms:modified>
</cp:coreProperties>
</file>