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77" r:id="rId4"/>
    <p:sldId id="285" r:id="rId5"/>
    <p:sldId id="278" r:id="rId6"/>
    <p:sldId id="279" r:id="rId7"/>
    <p:sldId id="282" r:id="rId8"/>
    <p:sldId id="283" r:id="rId9"/>
    <p:sldId id="260" r:id="rId10"/>
    <p:sldId id="284" r:id="rId11"/>
    <p:sldId id="288" r:id="rId12"/>
    <p:sldId id="300" r:id="rId13"/>
    <p:sldId id="301" r:id="rId14"/>
    <p:sldId id="296" r:id="rId15"/>
    <p:sldId id="29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C22F65-70D8-4A98-9F1A-B873529E46B6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70FDE11-7772-414D-81A2-3A653E34CEF5}">
      <dgm:prSet phldrT="[Text]"/>
      <dgm:spPr/>
      <dgm:t>
        <a:bodyPr/>
        <a:lstStyle/>
        <a:p>
          <a:r>
            <a:rPr lang="en-US" dirty="0" err="1" smtClean="0"/>
            <a:t>Pemerintah</a:t>
          </a:r>
          <a:endParaRPr lang="en-US" dirty="0"/>
        </a:p>
      </dgm:t>
    </dgm:pt>
    <dgm:pt modelId="{69FD83DD-3BFD-4045-9FBC-65212C001778}" type="parTrans" cxnId="{C4A4FE48-95F2-4BE5-839A-057DEA2E6150}">
      <dgm:prSet/>
      <dgm:spPr/>
      <dgm:t>
        <a:bodyPr/>
        <a:lstStyle/>
        <a:p>
          <a:endParaRPr lang="en-US"/>
        </a:p>
      </dgm:t>
    </dgm:pt>
    <dgm:pt modelId="{E867513E-4AEF-46D9-B45D-5415571E36AA}" type="sibTrans" cxnId="{C4A4FE48-95F2-4BE5-839A-057DEA2E6150}">
      <dgm:prSet/>
      <dgm:spPr/>
      <dgm:t>
        <a:bodyPr/>
        <a:lstStyle/>
        <a:p>
          <a:endParaRPr lang="en-US"/>
        </a:p>
      </dgm:t>
    </dgm:pt>
    <dgm:pt modelId="{13BA3543-7A1D-4A2B-A3BB-DB50EA18EFF2}">
      <dgm:prSet phldrT="[Text]"/>
      <dgm:spPr/>
      <dgm:t>
        <a:bodyPr/>
        <a:lstStyle/>
        <a:p>
          <a:r>
            <a:rPr lang="en-US" dirty="0" smtClean="0"/>
            <a:t>DPR</a:t>
          </a:r>
          <a:endParaRPr lang="en-US" dirty="0"/>
        </a:p>
      </dgm:t>
    </dgm:pt>
    <dgm:pt modelId="{0C745E24-8D00-45EC-9D93-C1228AE23743}" type="parTrans" cxnId="{FBB9F670-FD14-49CE-94C1-86DA9494CD67}">
      <dgm:prSet/>
      <dgm:spPr/>
      <dgm:t>
        <a:bodyPr/>
        <a:lstStyle/>
        <a:p>
          <a:endParaRPr lang="en-US"/>
        </a:p>
      </dgm:t>
    </dgm:pt>
    <dgm:pt modelId="{5F139A7C-9E5C-4F8F-891F-D266799600B7}" type="sibTrans" cxnId="{FBB9F670-FD14-49CE-94C1-86DA9494CD67}">
      <dgm:prSet/>
      <dgm:spPr/>
      <dgm:t>
        <a:bodyPr/>
        <a:lstStyle/>
        <a:p>
          <a:endParaRPr lang="en-US"/>
        </a:p>
      </dgm:t>
    </dgm:pt>
    <dgm:pt modelId="{D652337A-5677-4A58-B336-75D0DDAA6F4B}">
      <dgm:prSet phldrT="[Text]"/>
      <dgm:spPr/>
      <dgm:t>
        <a:bodyPr/>
        <a:lstStyle/>
        <a:p>
          <a:r>
            <a:rPr lang="en-US" dirty="0" err="1" smtClean="0"/>
            <a:t>Anggota</a:t>
          </a:r>
          <a:r>
            <a:rPr lang="en-US" dirty="0" smtClean="0"/>
            <a:t> DPR</a:t>
          </a:r>
          <a:endParaRPr lang="en-US" dirty="0"/>
        </a:p>
      </dgm:t>
    </dgm:pt>
    <dgm:pt modelId="{D92F91BC-FAFB-41FE-A045-B15A9B3168A5}" type="parTrans" cxnId="{1B711667-C4B9-4BA9-B055-6F4D886D4E4E}">
      <dgm:prSet/>
      <dgm:spPr/>
      <dgm:t>
        <a:bodyPr/>
        <a:lstStyle/>
        <a:p>
          <a:endParaRPr lang="en-US"/>
        </a:p>
      </dgm:t>
    </dgm:pt>
    <dgm:pt modelId="{8D76113C-E53D-490C-B25B-FDA57014B28F}" type="sibTrans" cxnId="{1B711667-C4B9-4BA9-B055-6F4D886D4E4E}">
      <dgm:prSet/>
      <dgm:spPr/>
      <dgm:t>
        <a:bodyPr/>
        <a:lstStyle/>
        <a:p>
          <a:endParaRPr lang="en-US"/>
        </a:p>
      </dgm:t>
    </dgm:pt>
    <dgm:pt modelId="{3623EB92-A104-47F6-B339-6F8A1910D5E4}">
      <dgm:prSet phldrT="[Text]"/>
      <dgm:spPr/>
      <dgm:t>
        <a:bodyPr/>
        <a:lstStyle/>
        <a:p>
          <a:r>
            <a:rPr lang="en-US" dirty="0" smtClean="0"/>
            <a:t>DPD</a:t>
          </a:r>
          <a:endParaRPr lang="en-US" dirty="0"/>
        </a:p>
      </dgm:t>
    </dgm:pt>
    <dgm:pt modelId="{882ED10F-7C3E-4AFB-9C66-775F534E9661}" type="parTrans" cxnId="{0FF9B927-4B23-4B39-98FD-6F70521A505D}">
      <dgm:prSet/>
      <dgm:spPr/>
      <dgm:t>
        <a:bodyPr/>
        <a:lstStyle/>
        <a:p>
          <a:endParaRPr lang="en-US"/>
        </a:p>
      </dgm:t>
    </dgm:pt>
    <dgm:pt modelId="{0024E5C3-A180-4999-AAE0-812A58FE916C}" type="sibTrans" cxnId="{0FF9B927-4B23-4B39-98FD-6F70521A505D}">
      <dgm:prSet/>
      <dgm:spPr/>
      <dgm:t>
        <a:bodyPr/>
        <a:lstStyle/>
        <a:p>
          <a:endParaRPr lang="en-US"/>
        </a:p>
      </dgm:t>
    </dgm:pt>
    <dgm:pt modelId="{CA17C612-7549-4708-A9E2-775219815DF6}" type="pres">
      <dgm:prSet presAssocID="{85C22F65-70D8-4A98-9F1A-B873529E46B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3A5DCA-61BF-4AC0-A982-CF0F3B326F79}" type="pres">
      <dgm:prSet presAssocID="{85C22F65-70D8-4A98-9F1A-B873529E46B6}" presName="diamond" presStyleLbl="bgShp" presStyleIdx="0" presStyleCnt="1"/>
      <dgm:spPr/>
    </dgm:pt>
    <dgm:pt modelId="{3FB5022B-2C09-4A04-912E-AF6F3C9DBB07}" type="pres">
      <dgm:prSet presAssocID="{85C22F65-70D8-4A98-9F1A-B873529E46B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95635-8EC9-4C83-A3AB-7AEC330ABFB7}" type="pres">
      <dgm:prSet presAssocID="{85C22F65-70D8-4A98-9F1A-B873529E46B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7EE8C-8764-4C30-A770-FF51F0BBF378}" type="pres">
      <dgm:prSet presAssocID="{85C22F65-70D8-4A98-9F1A-B873529E46B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A1F7A-EEC4-4BE2-8304-5EED2BBCC76A}" type="pres">
      <dgm:prSet presAssocID="{85C22F65-70D8-4A98-9F1A-B873529E46B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B9F670-FD14-49CE-94C1-86DA9494CD67}" srcId="{85C22F65-70D8-4A98-9F1A-B873529E46B6}" destId="{13BA3543-7A1D-4A2B-A3BB-DB50EA18EFF2}" srcOrd="1" destOrd="0" parTransId="{0C745E24-8D00-45EC-9D93-C1228AE23743}" sibTransId="{5F139A7C-9E5C-4F8F-891F-D266799600B7}"/>
    <dgm:cxn modelId="{2FC74282-E35C-4A6D-8BA2-E32287364F07}" type="presOf" srcId="{85C22F65-70D8-4A98-9F1A-B873529E46B6}" destId="{CA17C612-7549-4708-A9E2-775219815DF6}" srcOrd="0" destOrd="0" presId="urn:microsoft.com/office/officeart/2005/8/layout/matrix3"/>
    <dgm:cxn modelId="{C4A4FE48-95F2-4BE5-839A-057DEA2E6150}" srcId="{85C22F65-70D8-4A98-9F1A-B873529E46B6}" destId="{070FDE11-7772-414D-81A2-3A653E34CEF5}" srcOrd="0" destOrd="0" parTransId="{69FD83DD-3BFD-4045-9FBC-65212C001778}" sibTransId="{E867513E-4AEF-46D9-B45D-5415571E36AA}"/>
    <dgm:cxn modelId="{D34FA353-8E44-4BC6-BF01-97ADE7CB8BD5}" type="presOf" srcId="{3623EB92-A104-47F6-B339-6F8A1910D5E4}" destId="{C0CA1F7A-EEC4-4BE2-8304-5EED2BBCC76A}" srcOrd="0" destOrd="0" presId="urn:microsoft.com/office/officeart/2005/8/layout/matrix3"/>
    <dgm:cxn modelId="{0FF9B927-4B23-4B39-98FD-6F70521A505D}" srcId="{85C22F65-70D8-4A98-9F1A-B873529E46B6}" destId="{3623EB92-A104-47F6-B339-6F8A1910D5E4}" srcOrd="3" destOrd="0" parTransId="{882ED10F-7C3E-4AFB-9C66-775F534E9661}" sibTransId="{0024E5C3-A180-4999-AAE0-812A58FE916C}"/>
    <dgm:cxn modelId="{3A77C9DD-71D8-4BB2-B2F9-B253A44B9FF8}" type="presOf" srcId="{13BA3543-7A1D-4A2B-A3BB-DB50EA18EFF2}" destId="{13D95635-8EC9-4C83-A3AB-7AEC330ABFB7}" srcOrd="0" destOrd="0" presId="urn:microsoft.com/office/officeart/2005/8/layout/matrix3"/>
    <dgm:cxn modelId="{9B89C757-55C4-4A97-AC7B-ED0CE9C1DFC8}" type="presOf" srcId="{D652337A-5677-4A58-B336-75D0DDAA6F4B}" destId="{68C7EE8C-8764-4C30-A770-FF51F0BBF378}" srcOrd="0" destOrd="0" presId="urn:microsoft.com/office/officeart/2005/8/layout/matrix3"/>
    <dgm:cxn modelId="{40AFE372-A5C1-4B48-9E93-A49E5840A87D}" type="presOf" srcId="{070FDE11-7772-414D-81A2-3A653E34CEF5}" destId="{3FB5022B-2C09-4A04-912E-AF6F3C9DBB07}" srcOrd="0" destOrd="0" presId="urn:microsoft.com/office/officeart/2005/8/layout/matrix3"/>
    <dgm:cxn modelId="{1B711667-C4B9-4BA9-B055-6F4D886D4E4E}" srcId="{85C22F65-70D8-4A98-9F1A-B873529E46B6}" destId="{D652337A-5677-4A58-B336-75D0DDAA6F4B}" srcOrd="2" destOrd="0" parTransId="{D92F91BC-FAFB-41FE-A045-B15A9B3168A5}" sibTransId="{8D76113C-E53D-490C-B25B-FDA57014B28F}"/>
    <dgm:cxn modelId="{F9BDD2FC-289D-4DC7-80B9-C2644A1D99CB}" type="presParOf" srcId="{CA17C612-7549-4708-A9E2-775219815DF6}" destId="{EE3A5DCA-61BF-4AC0-A982-CF0F3B326F79}" srcOrd="0" destOrd="0" presId="urn:microsoft.com/office/officeart/2005/8/layout/matrix3"/>
    <dgm:cxn modelId="{E3628156-58F9-419C-AF0E-A7F7F0F7EAB3}" type="presParOf" srcId="{CA17C612-7549-4708-A9E2-775219815DF6}" destId="{3FB5022B-2C09-4A04-912E-AF6F3C9DBB07}" srcOrd="1" destOrd="0" presId="urn:microsoft.com/office/officeart/2005/8/layout/matrix3"/>
    <dgm:cxn modelId="{089A616F-4926-4CE5-B6BB-4A4CB6E05EC9}" type="presParOf" srcId="{CA17C612-7549-4708-A9E2-775219815DF6}" destId="{13D95635-8EC9-4C83-A3AB-7AEC330ABFB7}" srcOrd="2" destOrd="0" presId="urn:microsoft.com/office/officeart/2005/8/layout/matrix3"/>
    <dgm:cxn modelId="{302B50C1-35E1-4D0E-B3CB-9E689A660969}" type="presParOf" srcId="{CA17C612-7549-4708-A9E2-775219815DF6}" destId="{68C7EE8C-8764-4C30-A770-FF51F0BBF378}" srcOrd="3" destOrd="0" presId="urn:microsoft.com/office/officeart/2005/8/layout/matrix3"/>
    <dgm:cxn modelId="{7148FCF8-1117-4D92-A241-83EFEB087EDC}" type="presParOf" srcId="{CA17C612-7549-4708-A9E2-775219815DF6}" destId="{C0CA1F7A-EEC4-4BE2-8304-5EED2BBCC76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A5DCA-61BF-4AC0-A982-CF0F3B326F79}">
      <dsp:nvSpPr>
        <dsp:cNvPr id="0" name=""/>
        <dsp:cNvSpPr/>
      </dsp:nvSpPr>
      <dsp:spPr>
        <a:xfrm>
          <a:off x="2309018" y="0"/>
          <a:ext cx="4068763" cy="4068763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5022B-2C09-4A04-912E-AF6F3C9DBB07}">
      <dsp:nvSpPr>
        <dsp:cNvPr id="0" name=""/>
        <dsp:cNvSpPr/>
      </dsp:nvSpPr>
      <dsp:spPr>
        <a:xfrm>
          <a:off x="2695550" y="386532"/>
          <a:ext cx="1586817" cy="15868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Pemerintah</a:t>
          </a:r>
          <a:endParaRPr lang="en-US" sz="2100" kern="1200" dirty="0"/>
        </a:p>
      </dsp:txBody>
      <dsp:txXfrm>
        <a:off x="2773012" y="463994"/>
        <a:ext cx="1431893" cy="1431893"/>
      </dsp:txXfrm>
    </dsp:sp>
    <dsp:sp modelId="{13D95635-8EC9-4C83-A3AB-7AEC330ABFB7}">
      <dsp:nvSpPr>
        <dsp:cNvPr id="0" name=""/>
        <dsp:cNvSpPr/>
      </dsp:nvSpPr>
      <dsp:spPr>
        <a:xfrm>
          <a:off x="4404431" y="386532"/>
          <a:ext cx="1586817" cy="1586817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DPR</a:t>
          </a:r>
          <a:endParaRPr lang="en-US" sz="2100" kern="1200" dirty="0"/>
        </a:p>
      </dsp:txBody>
      <dsp:txXfrm>
        <a:off x="4481893" y="463994"/>
        <a:ext cx="1431893" cy="1431893"/>
      </dsp:txXfrm>
    </dsp:sp>
    <dsp:sp modelId="{68C7EE8C-8764-4C30-A770-FF51F0BBF378}">
      <dsp:nvSpPr>
        <dsp:cNvPr id="0" name=""/>
        <dsp:cNvSpPr/>
      </dsp:nvSpPr>
      <dsp:spPr>
        <a:xfrm>
          <a:off x="2695550" y="2095412"/>
          <a:ext cx="1586817" cy="1586817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Anggota</a:t>
          </a:r>
          <a:r>
            <a:rPr lang="en-US" sz="2100" kern="1200" dirty="0" smtClean="0"/>
            <a:t> DPR</a:t>
          </a:r>
          <a:endParaRPr lang="en-US" sz="2100" kern="1200" dirty="0"/>
        </a:p>
      </dsp:txBody>
      <dsp:txXfrm>
        <a:off x="2773012" y="2172874"/>
        <a:ext cx="1431893" cy="1431893"/>
      </dsp:txXfrm>
    </dsp:sp>
    <dsp:sp modelId="{C0CA1F7A-EEC4-4BE2-8304-5EED2BBCC76A}">
      <dsp:nvSpPr>
        <dsp:cNvPr id="0" name=""/>
        <dsp:cNvSpPr/>
      </dsp:nvSpPr>
      <dsp:spPr>
        <a:xfrm>
          <a:off x="4404431" y="2095412"/>
          <a:ext cx="1586817" cy="1586817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DPD</a:t>
          </a:r>
          <a:endParaRPr lang="en-US" sz="2100" kern="1200" dirty="0"/>
        </a:p>
      </dsp:txBody>
      <dsp:txXfrm>
        <a:off x="4481893" y="2172874"/>
        <a:ext cx="1431893" cy="1431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7AABD-68BF-47C0-9D5B-54DE5FA3172A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0F5B3-AA1C-465A-AB84-17294BA1A2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207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35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37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36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09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95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809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812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59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16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41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963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9EA2-89AA-4464-A3F9-CCF31BA8055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44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Show%20Presentations%20MTPU.ppt#-1,5,Slide 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UU </a:t>
            </a:r>
            <a:r>
              <a:rPr lang="en-US" sz="1600" b="1" dirty="0" smtClean="0">
                <a:solidFill>
                  <a:schemeClr val="bg1"/>
                </a:solidFill>
              </a:rPr>
              <a:t>No. </a:t>
            </a:r>
            <a:r>
              <a:rPr lang="en-US" sz="1600" b="1" dirty="0" smtClean="0">
                <a:solidFill>
                  <a:schemeClr val="bg1"/>
                </a:solidFill>
              </a:rPr>
              <a:t>12 TAHUN </a:t>
            </a:r>
            <a:r>
              <a:rPr lang="en-US" sz="1600" b="1" dirty="0" smtClean="0">
                <a:solidFill>
                  <a:schemeClr val="bg1"/>
                </a:solidFill>
              </a:rPr>
              <a:t>2011</a:t>
            </a:r>
          </a:p>
          <a:p>
            <a:pPr marL="342900" indent="-342900" algn="ctr"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3506229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Persiapan</a:t>
            </a:r>
            <a:endParaRPr lang="id-ID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211512"/>
              </p:ext>
            </p:extLst>
          </p:nvPr>
        </p:nvGraphicFramePr>
        <p:xfrm>
          <a:off x="457200" y="2057400"/>
          <a:ext cx="8686800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01567" y="1433514"/>
            <a:ext cx="4403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RUU </a:t>
            </a:r>
            <a:r>
              <a:rPr lang="en-US" sz="3200" b="1" dirty="0" err="1"/>
              <a:t>dapat</a:t>
            </a:r>
            <a:r>
              <a:rPr lang="en-US" sz="3200" b="1" dirty="0"/>
              <a:t> </a:t>
            </a:r>
            <a:r>
              <a:rPr lang="en-US" sz="3200" b="1" dirty="0" err="1"/>
              <a:t>berasal</a:t>
            </a:r>
            <a:r>
              <a:rPr lang="en-US" sz="3200" b="1" dirty="0"/>
              <a:t> </a:t>
            </a:r>
            <a:r>
              <a:rPr lang="en-US" sz="3200" b="1" dirty="0" err="1"/>
              <a:t>dari</a:t>
            </a:r>
            <a:r>
              <a:rPr lang="en-US" sz="3200" b="1" dirty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392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Pengajuan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endParaRPr lang="en-US" b="1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PROLEGNAS</a:t>
            </a:r>
          </a:p>
          <a:p>
            <a:pPr eaLnBrk="1" hangingPunct="1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PROLEGNAS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3(1) </a:t>
            </a:r>
            <a:r>
              <a:rPr lang="en-US" dirty="0" err="1" smtClean="0"/>
              <a:t>Perpres</a:t>
            </a:r>
            <a:r>
              <a:rPr lang="en-US" dirty="0" smtClean="0"/>
              <a:t> 68/2005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prakarsa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1.urgensi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   2.sasaran yang </a:t>
            </a:r>
            <a:r>
              <a:rPr lang="en-US" dirty="0" err="1" smtClean="0"/>
              <a:t>diwujudkan</a:t>
            </a: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   3.pokok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   4.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4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Pengajuan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DPD</a:t>
            </a:r>
            <a:endParaRPr lang="en-US" b="1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pemekaran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Pengajuan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DPR</a:t>
            </a:r>
            <a:endParaRPr lang="en-US" b="1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sekurang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13 </a:t>
            </a:r>
            <a:r>
              <a:rPr lang="en-US" dirty="0" err="1"/>
              <a:t>anggota</a:t>
            </a:r>
            <a:endParaRPr lang="en-US" dirty="0"/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,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legislasi</a:t>
            </a:r>
            <a:endParaRPr lang="en-US" dirty="0"/>
          </a:p>
          <a:p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pengusul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fraksinya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,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membagikan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RUU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</a:t>
            </a:r>
          </a:p>
        </p:txBody>
      </p:sp>
    </p:spTree>
    <p:extLst>
      <p:ext uri="{BB962C8B-B14F-4D97-AF65-F5344CB8AC3E}">
        <p14:creationId xmlns:p14="http://schemas.microsoft.com/office/powerpoint/2010/main" val="37328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paripurna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RUU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RUU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DPR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fraksi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pendapatnya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:</a:t>
            </a:r>
          </a:p>
          <a:p>
            <a:pPr marL="685800">
              <a:buFont typeface="+mj-lt"/>
              <a:buAutoNum type="alphaLcPeriod"/>
            </a:pPr>
            <a:r>
              <a:rPr lang="en-US" dirty="0" err="1"/>
              <a:t>d</a:t>
            </a:r>
            <a:r>
              <a:rPr lang="en-US" dirty="0" err="1" smtClean="0"/>
              <a:t>itolak</a:t>
            </a:r>
            <a:endParaRPr lang="en-US" dirty="0" smtClean="0"/>
          </a:p>
          <a:p>
            <a:pPr marL="685800">
              <a:buFont typeface="+mj-lt"/>
              <a:buAutoNum type="alphaLcPeriod"/>
            </a:pP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 marL="685800">
              <a:buFont typeface="+mj-lt"/>
              <a:buAutoNum type="alphaLcPeriod"/>
            </a:pP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276600" y="1066800"/>
            <a:ext cx="2212975" cy="685800"/>
          </a:xfrm>
          <a:prstGeom prst="roundRect">
            <a:avLst>
              <a:gd name="adj" fmla="val 9770"/>
            </a:avLst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960000"/>
                </a:solidFill>
                <a:latin typeface="+mj-lt"/>
              </a:rPr>
              <a:t>Perencanaan</a:t>
            </a:r>
            <a:endParaRPr lang="en-US" b="1" dirty="0">
              <a:solidFill>
                <a:srgbClr val="960000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 err="1">
                <a:solidFill>
                  <a:srgbClr val="960000"/>
                </a:solidFill>
                <a:latin typeface="+mj-lt"/>
              </a:rPr>
              <a:t>Pembentukan</a:t>
            </a:r>
            <a:r>
              <a:rPr lang="en-US" b="1" dirty="0">
                <a:solidFill>
                  <a:srgbClr val="960000"/>
                </a:solidFill>
                <a:latin typeface="+mj-lt"/>
              </a:rPr>
              <a:t> UU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2133600"/>
            <a:ext cx="2239963" cy="6858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Penyiapan Rancangan UU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29200" y="2133600"/>
            <a:ext cx="2239963" cy="6858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Penyiapan Rancangan UU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14600" y="3276600"/>
            <a:ext cx="3657600" cy="6858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Pembahasan Rancangan UU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95400" y="4419600"/>
            <a:ext cx="2057400" cy="6858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Pengesahan &amp; Pengundangan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95400" y="5486400"/>
            <a:ext cx="2057400" cy="6858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960000"/>
                </a:solidFill>
                <a:latin typeface="+mj-lt"/>
              </a:rPr>
              <a:t>Penyebarluasan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66800" y="1066800"/>
            <a:ext cx="1508125" cy="6858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  <a:latin typeface="+mj-lt"/>
              </a:rPr>
              <a:t>Pemerintah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72200" y="1066800"/>
            <a:ext cx="1508125" cy="685800"/>
          </a:xfrm>
          <a:prstGeom prst="roundRect">
            <a:avLst/>
          </a:prstGeom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  <a:latin typeface="+mj-lt"/>
              </a:rPr>
              <a:t>DPR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90800" y="1295400"/>
            <a:ext cx="7016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486400" y="1295400"/>
            <a:ext cx="6556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486400" y="1524000"/>
            <a:ext cx="7016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590800" y="1524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3" idx="2"/>
            <a:endCxn id="8" idx="0"/>
          </p:cNvCxnSpPr>
          <p:nvPr/>
        </p:nvCxnSpPr>
        <p:spPr>
          <a:xfrm rot="16200000" flipH="1">
            <a:off x="1966119" y="1607344"/>
            <a:ext cx="381000" cy="6715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4" idx="2"/>
            <a:endCxn id="9" idx="0"/>
          </p:cNvCxnSpPr>
          <p:nvPr/>
        </p:nvCxnSpPr>
        <p:spPr>
          <a:xfrm rot="5400000">
            <a:off x="6347619" y="1554956"/>
            <a:ext cx="381000" cy="7762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8" idx="2"/>
            <a:endCxn id="10" idx="0"/>
          </p:cNvCxnSpPr>
          <p:nvPr/>
        </p:nvCxnSpPr>
        <p:spPr>
          <a:xfrm rot="16200000" flipH="1">
            <a:off x="3189288" y="2122487"/>
            <a:ext cx="457200" cy="18510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9" idx="2"/>
            <a:endCxn id="10" idx="0"/>
          </p:cNvCxnSpPr>
          <p:nvPr/>
        </p:nvCxnSpPr>
        <p:spPr>
          <a:xfrm rot="5400000">
            <a:off x="5018088" y="2144712"/>
            <a:ext cx="457200" cy="18065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2"/>
            <a:endCxn id="11" idx="0"/>
          </p:cNvCxnSpPr>
          <p:nvPr/>
        </p:nvCxnSpPr>
        <p:spPr>
          <a:xfrm rot="5400000">
            <a:off x="3105150" y="3181350"/>
            <a:ext cx="457200" cy="2019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1" idx="2"/>
            <a:endCxn id="12" idx="0"/>
          </p:cNvCxnSpPr>
          <p:nvPr/>
        </p:nvCxnSpPr>
        <p:spPr>
          <a:xfrm rot="5400000">
            <a:off x="2133601" y="5295900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19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smtClean="0"/>
              <a:t>UU No 12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/>
              <a:t>2011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64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181600" y="5074186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METODA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06725" y="5074186"/>
            <a:ext cx="1284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PROSES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467600" y="5044023"/>
            <a:ext cx="1343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TEKNIK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6681" y="3328401"/>
            <a:ext cx="3513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  BERORIENTASI MENCARI PENJELASAN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085556" y="3270566"/>
            <a:ext cx="3262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BERORIENTASI MELAKUKAN PERBUATAN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590800" y="5348823"/>
            <a:ext cx="220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b="1">
                <a:latin typeface="+mn-lt"/>
              </a:rPr>
              <a:t>PERUNDANG-UNDANGAN</a:t>
            </a:r>
            <a:endParaRPr lang="en-US" b="1">
              <a:latin typeface="+mn-lt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832350" y="5348823"/>
            <a:ext cx="2087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b="1">
                <a:latin typeface="+mn-lt"/>
              </a:rPr>
              <a:t>PERUNDANG-UNDANGAN</a:t>
            </a:r>
            <a:endParaRPr lang="en-US" b="1">
              <a:latin typeface="+mn-lt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059613" y="5348823"/>
            <a:ext cx="23860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b="1">
                <a:latin typeface="+mn-lt"/>
              </a:rPr>
              <a:t>PERUNDANG-UNDANGAN</a:t>
            </a:r>
            <a:endParaRPr lang="en-US" b="1">
              <a:latin typeface="+mn-lt"/>
            </a:endParaRPr>
          </a:p>
        </p:txBody>
      </p:sp>
      <p:sp>
        <p:nvSpPr>
          <p:cNvPr id="22538" name="AutoShape 10">
            <a:hlinkClick r:id="rId3" action="ppaction://hlinkpres?slideindex=5&amp;slidetitle=Slide 5" highlightClick="1"/>
          </p:cNvPr>
          <p:cNvSpPr>
            <a:spLocks noChangeArrowheads="1"/>
          </p:cNvSpPr>
          <p:nvPr/>
        </p:nvSpPr>
        <p:spPr bwMode="auto">
          <a:xfrm>
            <a:off x="6677025" y="6118145"/>
            <a:ext cx="2133600" cy="369332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00006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en-US" dirty="0" err="1">
                <a:solidFill>
                  <a:srgbClr val="00006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Burkhardt</a:t>
            </a:r>
            <a:r>
              <a:rPr lang="en-US" dirty="0">
                <a:solidFill>
                  <a:srgbClr val="00006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en-US" dirty="0" err="1">
                <a:solidFill>
                  <a:srgbClr val="00006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Krems</a:t>
            </a:r>
            <a:endParaRPr lang="en-US" dirty="0">
              <a:solidFill>
                <a:srgbClr val="000064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819400" y="2072223"/>
            <a:ext cx="396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400" b="1" dirty="0">
                <a:latin typeface="+mn-lt"/>
              </a:rPr>
              <a:t>   BERSIFAT INTERDISIPLINER</a:t>
            </a:r>
            <a:endParaRPr lang="en-US" sz="1400" b="1" dirty="0">
              <a:latin typeface="+mn-lt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495800" y="1996023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934200" y="199602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2209800" y="1996023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209800" y="199602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4495800" y="184362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873125" y="5074186"/>
            <a:ext cx="1284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DASAR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57200" y="5348823"/>
            <a:ext cx="220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b="1">
                <a:latin typeface="+mn-lt"/>
              </a:rPr>
              <a:t>PERUNDANG-UNDANGAN</a:t>
            </a:r>
            <a:endParaRPr lang="en-US" b="1">
              <a:latin typeface="+mn-lt"/>
            </a:endParaRP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295400" y="4586823"/>
            <a:ext cx="0" cy="5334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657600" y="4586823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5791200" y="4586823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8153400" y="4586823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6934200" y="390102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3657600" y="4586823"/>
            <a:ext cx="449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1295400" y="4586823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1371600" y="838200"/>
            <a:ext cx="66294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1" dirty="0">
                <a:solidFill>
                  <a:schemeClr val="tx2"/>
                </a:solidFill>
                <a:latin typeface="+mn-lt"/>
              </a:rPr>
              <a:t>   ILMU PENGETAHUAN PERUNDANG-UNDANGAN</a:t>
            </a:r>
          </a:p>
          <a:p>
            <a:r>
              <a:rPr lang="en-US" b="1" dirty="0">
                <a:solidFill>
                  <a:schemeClr val="tx2"/>
                </a:solidFill>
                <a:latin typeface="+mn-lt"/>
              </a:rPr>
              <a:t>                                [ DALAM ARTI LUAS ]</a:t>
            </a:r>
          </a:p>
          <a:p>
            <a:r>
              <a:rPr lang="en-US" sz="2000" b="1" i="1" dirty="0">
                <a:solidFill>
                  <a:schemeClr val="tx2"/>
                </a:solidFill>
                <a:latin typeface="+mn-lt"/>
              </a:rPr>
              <a:t>                     (</a:t>
            </a:r>
            <a:r>
              <a:rPr lang="en-US" sz="2000" b="1" i="1" dirty="0" err="1">
                <a:solidFill>
                  <a:schemeClr val="tx2"/>
                </a:solidFill>
                <a:latin typeface="+mn-lt"/>
              </a:rPr>
              <a:t>Gesetzgebungswissenschaft</a:t>
            </a:r>
            <a:r>
              <a:rPr lang="en-US" sz="2000" b="1" i="1" dirty="0">
                <a:solidFill>
                  <a:schemeClr val="tx2"/>
                </a:solidFill>
                <a:latin typeface="+mn-lt"/>
              </a:rPr>
              <a:t>)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4800600" y="2605623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>
                <a:latin typeface="+mn-lt"/>
              </a:rPr>
              <a:t>   ILMU PERUNDANG-UNDANGAN</a:t>
            </a:r>
          </a:p>
          <a:p>
            <a:r>
              <a:rPr lang="fr-FR" b="1" i="1">
                <a:latin typeface="+mn-lt"/>
              </a:rPr>
              <a:t>           </a:t>
            </a:r>
            <a:r>
              <a:rPr lang="en-US" i="1">
                <a:latin typeface="+mn-lt"/>
              </a:rPr>
              <a:t>    (Gesetzgebungslehre)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228600" y="2605623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>
                <a:latin typeface="+mn-lt"/>
              </a:rPr>
              <a:t>TEORI PERUNDANG-UNDANGAN</a:t>
            </a:r>
          </a:p>
          <a:p>
            <a:r>
              <a:rPr lang="en-US" i="1">
                <a:latin typeface="+mn-lt"/>
              </a:rPr>
              <a:t>        (Gesetzgebungstheorie)</a:t>
            </a:r>
          </a:p>
        </p:txBody>
      </p:sp>
    </p:spTree>
    <p:extLst>
      <p:ext uri="{BB962C8B-B14F-4D97-AF65-F5344CB8AC3E}">
        <p14:creationId xmlns:p14="http://schemas.microsoft.com/office/powerpoint/2010/main" val="31473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  <p:bldP spid="22535" grpId="0"/>
      <p:bldP spid="22536" grpId="0"/>
      <p:bldP spid="22537" grpId="0"/>
      <p:bldP spid="22538" grpId="0" animBg="1"/>
      <p:bldP spid="22545" grpId="0"/>
      <p:bldP spid="225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1487" y="23320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5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Pemerintah</a:t>
            </a:r>
            <a:endParaRPr lang="en-US" sz="4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b="1" dirty="0" smtClean="0">
                <a:latin typeface="+mj-lt"/>
              </a:rPr>
              <a:t>DASAR HUKUM</a:t>
            </a: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endParaRPr lang="en-US" sz="2800" b="1" dirty="0" smtClean="0">
              <a:latin typeface="+mj-lt"/>
            </a:endParaRP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AutoNum type="arabicPeriod"/>
              <a:defRPr/>
            </a:pPr>
            <a:r>
              <a:rPr lang="en-US" sz="2800" b="1" dirty="0" err="1" smtClean="0">
                <a:latin typeface="+mj-lt"/>
              </a:rPr>
              <a:t>Undang-Undang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Nomor</a:t>
            </a:r>
            <a:r>
              <a:rPr lang="en-US" sz="2800" b="1" dirty="0" smtClean="0">
                <a:latin typeface="+mj-lt"/>
              </a:rPr>
              <a:t> 12 </a:t>
            </a:r>
            <a:r>
              <a:rPr lang="en-US" sz="2800" b="1" dirty="0" err="1" smtClean="0">
                <a:latin typeface="+mj-lt"/>
              </a:rPr>
              <a:t>Tahun</a:t>
            </a:r>
            <a:r>
              <a:rPr lang="en-US" sz="2800" b="1" dirty="0" smtClean="0">
                <a:latin typeface="+mj-lt"/>
              </a:rPr>
              <a:t> 2011</a:t>
            </a:r>
          </a:p>
          <a:p>
            <a:pPr marL="346075" indent="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None/>
              <a:defRPr/>
            </a:pPr>
            <a:r>
              <a:rPr lang="en-US" sz="2800" dirty="0" err="1" smtClean="0">
                <a:latin typeface="+mj-lt"/>
              </a:rPr>
              <a:t>tentang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Pembentukan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Peraturan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Perundang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undangan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346075" indent="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None/>
              <a:defRPr/>
            </a:pPr>
            <a:endParaRPr lang="en-US" sz="2800" dirty="0" smtClean="0">
              <a:latin typeface="+mj-lt"/>
            </a:endParaRP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AutoNum type="arabicPeriod" startAt="2"/>
              <a:defRPr/>
            </a:pPr>
            <a:r>
              <a:rPr lang="en-US" sz="2800" b="1" dirty="0" err="1" smtClean="0">
                <a:latin typeface="+mj-lt"/>
              </a:rPr>
              <a:t>Peraturan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Presiden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Nomor</a:t>
            </a:r>
            <a:r>
              <a:rPr lang="en-US" sz="2800" b="1" dirty="0" smtClean="0">
                <a:latin typeface="+mj-lt"/>
              </a:rPr>
              <a:t> 61 </a:t>
            </a:r>
            <a:r>
              <a:rPr lang="en-US" sz="2800" b="1" dirty="0" err="1" smtClean="0">
                <a:latin typeface="+mj-lt"/>
              </a:rPr>
              <a:t>Tahun</a:t>
            </a:r>
            <a:r>
              <a:rPr lang="en-US" sz="2800" b="1" dirty="0" smtClean="0">
                <a:latin typeface="+mj-lt"/>
              </a:rPr>
              <a:t> 2005</a:t>
            </a:r>
          </a:p>
          <a:p>
            <a:pPr marL="346075" indent="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None/>
              <a:defRPr/>
            </a:pPr>
            <a:r>
              <a:rPr lang="en-US" sz="2800" dirty="0" err="1" smtClean="0">
                <a:latin typeface="+mj-lt"/>
              </a:rPr>
              <a:t>tentang</a:t>
            </a:r>
            <a:r>
              <a:rPr lang="en-US" sz="2800" dirty="0" smtClean="0">
                <a:latin typeface="+mj-lt"/>
              </a:rPr>
              <a:t> Tata Cara </a:t>
            </a:r>
            <a:r>
              <a:rPr lang="en-US" sz="2800" dirty="0" err="1" smtClean="0">
                <a:latin typeface="+mj-lt"/>
              </a:rPr>
              <a:t>Penyusunan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Pengelolaan</a:t>
            </a:r>
            <a:r>
              <a:rPr lang="en-US" sz="2800" dirty="0" smtClean="0">
                <a:latin typeface="+mj-lt"/>
              </a:rPr>
              <a:t> Program </a:t>
            </a:r>
            <a:r>
              <a:rPr lang="en-US" sz="2800" dirty="0" err="1" smtClean="0">
                <a:latin typeface="+mj-lt"/>
              </a:rPr>
              <a:t>Legislasi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Nasional</a:t>
            </a:r>
            <a:r>
              <a:rPr lang="en-US" sz="28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6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z="3200" smtClean="0">
                <a:solidFill>
                  <a:srgbClr val="960000"/>
                </a:solidFill>
                <a:latin typeface="Copperplate Gothic Light" pitchFamily="34" charset="0"/>
              </a:rPr>
              <a:t>…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5181600"/>
          </a:xfrm>
        </p:spPr>
        <p:txBody>
          <a:bodyPr/>
          <a:lstStyle/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AutoNum type="arabicPeriod" startAt="3"/>
              <a:defRPr/>
            </a:pPr>
            <a:r>
              <a:rPr lang="en-US" sz="2800" b="1" dirty="0" err="1" smtClean="0">
                <a:latin typeface="+mj-lt"/>
              </a:rPr>
              <a:t>Peraturan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Presiden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Nomor</a:t>
            </a:r>
            <a:r>
              <a:rPr lang="en-US" sz="2800" b="1" dirty="0" smtClean="0">
                <a:latin typeface="+mj-lt"/>
              </a:rPr>
              <a:t> 68 </a:t>
            </a:r>
            <a:r>
              <a:rPr lang="en-US" sz="2800" b="1" dirty="0" err="1" smtClean="0">
                <a:latin typeface="+mj-lt"/>
              </a:rPr>
              <a:t>Tahun</a:t>
            </a:r>
            <a:r>
              <a:rPr lang="en-US" sz="2800" b="1" dirty="0" smtClean="0">
                <a:latin typeface="+mj-lt"/>
              </a:rPr>
              <a:t> 2005</a:t>
            </a:r>
          </a:p>
          <a:p>
            <a:pPr marL="346075" indent="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None/>
              <a:defRPr/>
            </a:pPr>
            <a:r>
              <a:rPr lang="en-US" sz="2800" dirty="0" err="1" smtClean="0">
                <a:latin typeface="+mj-lt"/>
              </a:rPr>
              <a:t>tentang</a:t>
            </a:r>
            <a:r>
              <a:rPr lang="en-US" sz="2800" dirty="0" smtClean="0">
                <a:latin typeface="+mj-lt"/>
              </a:rPr>
              <a:t> Tata Cara </a:t>
            </a:r>
            <a:r>
              <a:rPr lang="en-US" sz="2800" dirty="0" err="1" smtClean="0">
                <a:latin typeface="+mj-lt"/>
              </a:rPr>
              <a:t>Mempersiapkan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Rancangan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Undang-Undang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Rancangan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Peraturan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Peme-rintah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Pengganti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Undang-Undang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Rancangan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Peraturan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Pemerintah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Rancangan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Peraturan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Presiden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juncto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Peraturan</a:t>
            </a:r>
            <a:r>
              <a:rPr lang="en-US" sz="2800" b="1" dirty="0" smtClean="0">
                <a:latin typeface="+mj-lt"/>
              </a:rPr>
              <a:t> DPR-RI </a:t>
            </a:r>
            <a:r>
              <a:rPr lang="en-US" sz="2800" b="1" dirty="0" err="1" smtClean="0">
                <a:latin typeface="+mj-lt"/>
              </a:rPr>
              <a:t>Nomor</a:t>
            </a:r>
            <a:r>
              <a:rPr lang="en-US" sz="2800" b="1" dirty="0" smtClean="0">
                <a:latin typeface="+mj-lt"/>
              </a:rPr>
              <a:t> 1 </a:t>
            </a:r>
            <a:r>
              <a:rPr lang="en-US" sz="2800" b="1" dirty="0" err="1" smtClean="0">
                <a:latin typeface="+mj-lt"/>
              </a:rPr>
              <a:t>Tahun</a:t>
            </a:r>
            <a:r>
              <a:rPr lang="en-US" sz="2800" b="1" dirty="0" smtClean="0">
                <a:latin typeface="+mj-lt"/>
              </a:rPr>
              <a:t> 2009 </a:t>
            </a:r>
            <a:r>
              <a:rPr lang="en-US" sz="2800" dirty="0" err="1" smtClean="0">
                <a:latin typeface="+mj-lt"/>
              </a:rPr>
              <a:t>tentang</a:t>
            </a:r>
            <a:r>
              <a:rPr lang="en-US" sz="2800" dirty="0" smtClean="0">
                <a:latin typeface="+mj-lt"/>
              </a:rPr>
              <a:t> Tata </a:t>
            </a:r>
            <a:r>
              <a:rPr lang="en-US" sz="2800" dirty="0" err="1" smtClean="0">
                <a:latin typeface="+mj-lt"/>
              </a:rPr>
              <a:t>Tertib</a:t>
            </a:r>
            <a:r>
              <a:rPr lang="en-US" sz="2800" dirty="0" smtClean="0">
                <a:latin typeface="+mj-lt"/>
              </a:rPr>
              <a:t> .</a:t>
            </a:r>
          </a:p>
          <a:p>
            <a:pPr marL="346075" indent="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None/>
              <a:defRPr/>
            </a:pPr>
            <a:endParaRPr lang="en-US" sz="2800" dirty="0" smtClean="0">
              <a:latin typeface="+mj-lt"/>
            </a:endParaRP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AutoNum type="arabicPeriod" startAt="4"/>
              <a:defRPr/>
            </a:pPr>
            <a:r>
              <a:rPr lang="en-US" sz="2800" b="1" dirty="0" err="1" smtClean="0">
                <a:latin typeface="+mj-lt"/>
              </a:rPr>
              <a:t>Peraturan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Presiden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Nomor</a:t>
            </a:r>
            <a:r>
              <a:rPr lang="en-US" sz="2800" b="1" dirty="0" smtClean="0">
                <a:latin typeface="+mj-lt"/>
              </a:rPr>
              <a:t> 1 </a:t>
            </a:r>
            <a:r>
              <a:rPr lang="en-US" sz="2800" b="1" dirty="0" err="1" smtClean="0">
                <a:latin typeface="+mj-lt"/>
              </a:rPr>
              <a:t>Tahun</a:t>
            </a:r>
            <a:r>
              <a:rPr lang="en-US" sz="2800" b="1" dirty="0" smtClean="0">
                <a:latin typeface="+mj-lt"/>
              </a:rPr>
              <a:t> 2007</a:t>
            </a:r>
          </a:p>
          <a:p>
            <a:pPr marL="346075" indent="0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dirty="0" err="1" smtClean="0">
                <a:latin typeface="+mj-lt"/>
              </a:rPr>
              <a:t>tentang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Pengesahan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Pengundangan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Penye-barluasan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Peraturan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Perundang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undangan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346075" indent="-346075"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None/>
              <a:defRPr/>
            </a:pPr>
            <a:endParaRPr lang="en-US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18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DPR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b="1" dirty="0">
                <a:latin typeface="+mj-lt"/>
              </a:rPr>
              <a:t>DASAR HUKUM</a:t>
            </a: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endParaRPr lang="en-US" sz="2800" b="1" dirty="0">
              <a:latin typeface="+mj-lt"/>
            </a:endParaRP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b="1" dirty="0" err="1">
                <a:latin typeface="+mj-lt"/>
              </a:rPr>
              <a:t>Undang-Undang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Nomor</a:t>
            </a:r>
            <a:r>
              <a:rPr lang="en-US" sz="2800" b="1" dirty="0">
                <a:latin typeface="+mj-lt"/>
              </a:rPr>
              <a:t> 12 </a:t>
            </a:r>
            <a:r>
              <a:rPr lang="en-US" sz="2800" b="1" dirty="0" err="1">
                <a:latin typeface="+mj-lt"/>
              </a:rPr>
              <a:t>Tahun</a:t>
            </a:r>
            <a:r>
              <a:rPr lang="en-US" sz="2800" b="1" dirty="0">
                <a:latin typeface="+mj-lt"/>
              </a:rPr>
              <a:t> 2011</a:t>
            </a: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dirty="0" err="1">
                <a:latin typeface="+mj-lt"/>
              </a:rPr>
              <a:t>tentang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Pembentukan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Peraturan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Perundang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undangan</a:t>
            </a:r>
            <a:r>
              <a:rPr lang="en-US" sz="2800" dirty="0">
                <a:latin typeface="+mj-lt"/>
              </a:rPr>
              <a:t>.</a:t>
            </a: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endParaRPr lang="en-US" sz="2800" b="1" dirty="0">
              <a:latin typeface="+mj-lt"/>
            </a:endParaRP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b="1" dirty="0" err="1">
                <a:latin typeface="+mj-lt"/>
              </a:rPr>
              <a:t>Peraturan</a:t>
            </a:r>
            <a:r>
              <a:rPr lang="en-US" sz="2800" b="1" dirty="0">
                <a:latin typeface="+mj-lt"/>
              </a:rPr>
              <a:t> DPR-RI </a:t>
            </a:r>
            <a:r>
              <a:rPr lang="en-US" sz="2800" b="1" dirty="0" err="1">
                <a:latin typeface="+mj-lt"/>
              </a:rPr>
              <a:t>Nomor</a:t>
            </a:r>
            <a:r>
              <a:rPr lang="en-US" sz="2800" b="1" dirty="0">
                <a:latin typeface="+mj-lt"/>
              </a:rPr>
              <a:t> 1 </a:t>
            </a:r>
            <a:r>
              <a:rPr lang="en-US" sz="2800" b="1" dirty="0" err="1">
                <a:latin typeface="+mj-lt"/>
              </a:rPr>
              <a:t>Tahun</a:t>
            </a:r>
            <a:r>
              <a:rPr lang="en-US" sz="2800" b="1" dirty="0">
                <a:latin typeface="+mj-lt"/>
              </a:rPr>
              <a:t> 2009</a:t>
            </a: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dirty="0" err="1">
                <a:latin typeface="+mj-lt"/>
              </a:rPr>
              <a:t>tentang</a:t>
            </a:r>
            <a:r>
              <a:rPr lang="en-US" sz="2800" dirty="0">
                <a:latin typeface="+mj-lt"/>
              </a:rPr>
              <a:t> Tata </a:t>
            </a:r>
            <a:r>
              <a:rPr lang="en-US" sz="2800" dirty="0" err="1">
                <a:latin typeface="+mj-lt"/>
              </a:rPr>
              <a:t>Tertib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juncto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Keputusan</a:t>
            </a:r>
            <a:r>
              <a:rPr lang="en-US" sz="2800" dirty="0">
                <a:latin typeface="+mj-lt"/>
              </a:rPr>
              <a:t> DPD-RI </a:t>
            </a:r>
            <a:r>
              <a:rPr lang="en-US" sz="2800" dirty="0" err="1">
                <a:latin typeface="+mj-lt"/>
              </a:rPr>
              <a:t>Nomor</a:t>
            </a:r>
            <a:r>
              <a:rPr lang="en-US" sz="2800" dirty="0">
                <a:latin typeface="+mj-lt"/>
              </a:rPr>
              <a:t> 2/DPD/2004 </a:t>
            </a:r>
            <a:r>
              <a:rPr lang="en-US" sz="2800" dirty="0" err="1">
                <a:latin typeface="+mj-lt"/>
              </a:rPr>
              <a:t>tentang</a:t>
            </a:r>
            <a:r>
              <a:rPr lang="en-US" sz="2800" dirty="0">
                <a:latin typeface="+mj-lt"/>
              </a:rPr>
              <a:t> Tata </a:t>
            </a:r>
            <a:r>
              <a:rPr lang="en-US" sz="2800" dirty="0" err="1">
                <a:latin typeface="+mj-lt"/>
              </a:rPr>
              <a:t>Tertib</a:t>
            </a:r>
            <a:r>
              <a:rPr lang="en-US" sz="2800" dirty="0">
                <a:latin typeface="+mj-lt"/>
              </a:rPr>
              <a:t>.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096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DPD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b="1" dirty="0">
                <a:latin typeface="+mj-lt"/>
              </a:rPr>
              <a:t>DASAR HUKUM</a:t>
            </a: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endParaRPr lang="en-US" sz="2800" b="1" dirty="0" smtClean="0">
              <a:latin typeface="+mj-lt"/>
            </a:endParaRP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b="1" dirty="0" err="1">
                <a:latin typeface="+mj-lt"/>
              </a:rPr>
              <a:t>Undang-Undang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Nomor</a:t>
            </a:r>
            <a:r>
              <a:rPr lang="en-US" sz="2800" b="1" dirty="0">
                <a:latin typeface="+mj-lt"/>
              </a:rPr>
              <a:t> 12 </a:t>
            </a:r>
            <a:r>
              <a:rPr lang="en-US" sz="2800" b="1" dirty="0" err="1">
                <a:latin typeface="+mj-lt"/>
              </a:rPr>
              <a:t>Tahun</a:t>
            </a:r>
            <a:r>
              <a:rPr lang="en-US" sz="2800" b="1" dirty="0">
                <a:latin typeface="+mj-lt"/>
              </a:rPr>
              <a:t> 2011</a:t>
            </a: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dirty="0" err="1">
                <a:latin typeface="+mj-lt"/>
              </a:rPr>
              <a:t>tentang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Pembentukan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Peraturan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Perundang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undangan</a:t>
            </a:r>
            <a:r>
              <a:rPr lang="en-US" sz="2800" dirty="0">
                <a:latin typeface="+mj-lt"/>
              </a:rPr>
              <a:t>.</a:t>
            </a: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endParaRPr lang="en-US" sz="2800" b="1" dirty="0">
              <a:latin typeface="+mj-lt"/>
            </a:endParaRP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b="1" dirty="0" err="1">
                <a:latin typeface="+mj-lt"/>
              </a:rPr>
              <a:t>Keputusan</a:t>
            </a:r>
            <a:r>
              <a:rPr lang="en-US" sz="2800" b="1" dirty="0">
                <a:latin typeface="+mj-lt"/>
              </a:rPr>
              <a:t> DPD-RI </a:t>
            </a:r>
            <a:r>
              <a:rPr lang="en-US" sz="2800" b="1" dirty="0" err="1">
                <a:latin typeface="+mj-lt"/>
              </a:rPr>
              <a:t>Nomor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2/DPD/2004</a:t>
            </a: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sz="2800" dirty="0" err="1" smtClean="0">
                <a:latin typeface="+mj-lt"/>
              </a:rPr>
              <a:t>tentang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Tata </a:t>
            </a:r>
            <a:r>
              <a:rPr lang="en-US" sz="2800" dirty="0" err="1">
                <a:latin typeface="+mj-lt"/>
              </a:rPr>
              <a:t>Tertib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juncto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Peraturan</a:t>
            </a:r>
            <a:r>
              <a:rPr lang="en-US" sz="2800" dirty="0">
                <a:latin typeface="+mj-lt"/>
              </a:rPr>
              <a:t> DPR-RI </a:t>
            </a:r>
            <a:r>
              <a:rPr lang="en-US" sz="2800" dirty="0" err="1">
                <a:latin typeface="+mj-lt"/>
              </a:rPr>
              <a:t>Nomor</a:t>
            </a:r>
            <a:r>
              <a:rPr lang="en-US" sz="2800" dirty="0">
                <a:latin typeface="+mj-lt"/>
              </a:rPr>
              <a:t> 1 </a:t>
            </a:r>
            <a:r>
              <a:rPr lang="en-US" sz="2800" dirty="0" err="1">
                <a:latin typeface="+mj-lt"/>
              </a:rPr>
              <a:t>Tahun</a:t>
            </a:r>
            <a:r>
              <a:rPr lang="en-US" sz="2800" dirty="0">
                <a:latin typeface="+mj-lt"/>
              </a:rPr>
              <a:t> 2009 </a:t>
            </a:r>
            <a:r>
              <a:rPr lang="en-US" sz="2800" dirty="0" err="1">
                <a:latin typeface="+mj-lt"/>
              </a:rPr>
              <a:t>tentang</a:t>
            </a:r>
            <a:r>
              <a:rPr lang="en-US" sz="2800" dirty="0">
                <a:latin typeface="+mj-lt"/>
              </a:rPr>
              <a:t> Tata </a:t>
            </a:r>
            <a:r>
              <a:rPr lang="en-US" sz="2800" dirty="0" err="1">
                <a:latin typeface="+mj-lt"/>
              </a:rPr>
              <a:t>Tertib</a:t>
            </a:r>
            <a:endParaRPr lang="en-US" sz="2800" dirty="0">
              <a:latin typeface="+mj-lt"/>
            </a:endParaRPr>
          </a:p>
          <a:p>
            <a:pPr marL="346075" indent="-346075" algn="just">
              <a:lnSpc>
                <a:spcPct val="95000"/>
              </a:lnSpc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79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Proses </a:t>
            </a:r>
            <a:r>
              <a:rPr lang="en-US" b="1" dirty="0" err="1"/>
              <a:t>Pembentukan</a:t>
            </a:r>
            <a:r>
              <a:rPr lang="en-US" b="1" dirty="0"/>
              <a:t> UU</a:t>
            </a:r>
            <a:endParaRPr lang="id-ID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b="1" dirty="0" err="1"/>
              <a:t>Pasal</a:t>
            </a:r>
            <a:r>
              <a:rPr lang="en-US" b="1" dirty="0"/>
              <a:t> 1 </a:t>
            </a:r>
            <a:r>
              <a:rPr lang="en-US" b="1" dirty="0" err="1"/>
              <a:t>angka</a:t>
            </a:r>
            <a:r>
              <a:rPr lang="en-US" b="1" dirty="0"/>
              <a:t> 1 UU no.12 </a:t>
            </a:r>
            <a:r>
              <a:rPr lang="en-US" b="1" dirty="0" err="1"/>
              <a:t>tahun</a:t>
            </a:r>
            <a:r>
              <a:rPr lang="en-US" b="1" dirty="0"/>
              <a:t> 2011 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 smtClean="0"/>
              <a:t>“</a:t>
            </a:r>
            <a:r>
              <a:rPr lang="en-US" i="1" dirty="0" err="1" smtClean="0"/>
              <a:t>pembuatan</a:t>
            </a:r>
            <a:r>
              <a:rPr lang="en-US" i="1" dirty="0" smtClean="0"/>
              <a:t> </a:t>
            </a:r>
            <a:r>
              <a:rPr lang="en-US" i="1" dirty="0" err="1"/>
              <a:t>peraturan</a:t>
            </a:r>
            <a:r>
              <a:rPr lang="en-US" i="1" dirty="0"/>
              <a:t> </a:t>
            </a:r>
            <a:r>
              <a:rPr lang="en-US" i="1" dirty="0" err="1"/>
              <a:t>perundang-undangan</a:t>
            </a:r>
            <a:r>
              <a:rPr lang="en-US" i="1" dirty="0"/>
              <a:t> yang </a:t>
            </a:r>
            <a:r>
              <a:rPr lang="en-US" i="1" dirty="0" err="1"/>
              <a:t>mencakup</a:t>
            </a:r>
            <a:r>
              <a:rPr lang="en-US" i="1" dirty="0"/>
              <a:t> </a:t>
            </a:r>
            <a:r>
              <a:rPr lang="en-US" i="1" dirty="0" err="1"/>
              <a:t>tahapan</a:t>
            </a:r>
            <a:r>
              <a:rPr lang="en-US" i="1" dirty="0"/>
              <a:t> </a:t>
            </a:r>
            <a:r>
              <a:rPr lang="en-US" b="1" i="1" dirty="0" err="1"/>
              <a:t>perencanaan</a:t>
            </a:r>
            <a:r>
              <a:rPr lang="en-US" b="1" i="1" dirty="0"/>
              <a:t>, </a:t>
            </a:r>
            <a:r>
              <a:rPr lang="en-US" b="1" i="1" dirty="0" err="1"/>
              <a:t>penyusunan</a:t>
            </a:r>
            <a:r>
              <a:rPr lang="en-US" b="1" i="1" dirty="0"/>
              <a:t>, </a:t>
            </a:r>
            <a:r>
              <a:rPr lang="en-US" b="1" i="1" dirty="0" err="1"/>
              <a:t>pembahasan</a:t>
            </a:r>
            <a:r>
              <a:rPr lang="en-US" b="1" i="1" dirty="0"/>
              <a:t>, </a:t>
            </a:r>
            <a:r>
              <a:rPr lang="en-US" b="1" i="1" dirty="0" err="1"/>
              <a:t>pengesahan</a:t>
            </a:r>
            <a:r>
              <a:rPr lang="en-US" b="1" i="1" dirty="0"/>
              <a:t> </a:t>
            </a:r>
            <a:r>
              <a:rPr lang="en-US" b="1" i="1" dirty="0" err="1"/>
              <a:t>atau</a:t>
            </a:r>
            <a:r>
              <a:rPr lang="en-US" b="1" i="1" dirty="0"/>
              <a:t> </a:t>
            </a:r>
            <a:r>
              <a:rPr lang="en-US" b="1" i="1" dirty="0" err="1"/>
              <a:t>penetapan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pengundangan</a:t>
            </a:r>
            <a:r>
              <a:rPr lang="en-US" i="1" dirty="0" smtClean="0"/>
              <a:t>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86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422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Copperplate Gothic Light</vt:lpstr>
      <vt:lpstr>Wingdings 2</vt:lpstr>
      <vt:lpstr>Wingdings 3</vt:lpstr>
      <vt:lpstr>Office Theme</vt:lpstr>
      <vt:lpstr>PowerPoint Presentation</vt:lpstr>
      <vt:lpstr>Kemampuan Akhir</vt:lpstr>
      <vt:lpstr>PowerPoint Presentation</vt:lpstr>
      <vt:lpstr>PowerPoint Presentation</vt:lpstr>
      <vt:lpstr>Di Lingkungan Pemerintah</vt:lpstr>
      <vt:lpstr>…</vt:lpstr>
      <vt:lpstr>Di Lingkungan DPR</vt:lpstr>
      <vt:lpstr>Di Lingkungan DPD</vt:lpstr>
      <vt:lpstr>Proses Pembentukan UU</vt:lpstr>
      <vt:lpstr>Persiapan</vt:lpstr>
      <vt:lpstr>Jika Pengajuan dari Pemerintah</vt:lpstr>
      <vt:lpstr>Jika Pengajuan dari DPD</vt:lpstr>
      <vt:lpstr>Jika Pengajuan dari DPR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anggi.nauri</cp:lastModifiedBy>
  <cp:revision>39</cp:revision>
  <dcterms:created xsi:type="dcterms:W3CDTF">2017-12-13T08:08:59Z</dcterms:created>
  <dcterms:modified xsi:type="dcterms:W3CDTF">2018-04-10T23:02:04Z</dcterms:modified>
</cp:coreProperties>
</file>