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9" r:id="rId5"/>
    <p:sldId id="281" r:id="rId6"/>
    <p:sldId id="282" r:id="rId7"/>
    <p:sldId id="280" r:id="rId8"/>
    <p:sldId id="284" r:id="rId9"/>
    <p:sldId id="283" r:id="rId10"/>
    <p:sldId id="28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1" autoAdjust="0"/>
    <p:restoredTop sz="94660"/>
  </p:normalViewPr>
  <p:slideViewPr>
    <p:cSldViewPr>
      <p:cViewPr varScale="1">
        <p:scale>
          <a:sx n="67" d="100"/>
          <a:sy n="67" d="100"/>
        </p:scale>
        <p:origin x="15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7AABD-68BF-47C0-9D5B-54DE5FA3172A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0F5B3-AA1C-465A-AB84-17294BA1A2E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2079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635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637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363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090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595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809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812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599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168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741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963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644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smtClean="0">
                <a:solidFill>
                  <a:schemeClr val="bg1"/>
                </a:solidFill>
              </a:rPr>
              <a:t>HIRARKI </a:t>
            </a:r>
            <a:r>
              <a:rPr lang="en-US" sz="1600" b="1" dirty="0" smtClean="0">
                <a:solidFill>
                  <a:schemeClr val="bg1"/>
                </a:solidFill>
              </a:rPr>
              <a:t>PERUNDANGAN</a:t>
            </a:r>
            <a:endParaRPr lang="en-US" sz="1600" b="1" dirty="0">
              <a:solidFill>
                <a:schemeClr val="bg1"/>
              </a:solidFill>
            </a:endParaRPr>
          </a:p>
          <a:p>
            <a:pPr marL="342900" indent="-342900" algn="ctr"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NAURI ANGGITA TEMESVARI, SKM., MKM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PRODI MIK, FIKES</a:t>
            </a:r>
          </a:p>
        </p:txBody>
      </p:sp>
    </p:spTree>
    <p:extLst>
      <p:ext uri="{BB962C8B-B14F-4D97-AF65-F5344CB8AC3E}">
        <p14:creationId xmlns:p14="http://schemas.microsoft.com/office/powerpoint/2010/main" val="35062299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Latihan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b="1" dirty="0" err="1" smtClean="0"/>
              <a:t>Undang-Undang</a:t>
            </a:r>
            <a:r>
              <a:rPr lang="en-US" b="1" dirty="0" smtClean="0"/>
              <a:t> </a:t>
            </a:r>
            <a:r>
              <a:rPr lang="en-US" b="1" dirty="0"/>
              <a:t>Formal </a:t>
            </a:r>
            <a:r>
              <a:rPr lang="en-US" b="1" i="1" dirty="0"/>
              <a:t>(</a:t>
            </a:r>
            <a:r>
              <a:rPr lang="en-US" b="1" i="1" dirty="0" err="1" smtClean="0"/>
              <a:t>Formell</a:t>
            </a:r>
            <a:r>
              <a:rPr lang="en-US" b="1" i="1" dirty="0" smtClean="0"/>
              <a:t> </a:t>
            </a:r>
            <a:r>
              <a:rPr lang="en-US" b="1" i="1" dirty="0" err="1" smtClean="0"/>
              <a:t>Gesetz</a:t>
            </a:r>
            <a:r>
              <a:rPr lang="en-US" b="1" i="1" dirty="0" smtClean="0"/>
              <a:t>)</a:t>
            </a:r>
            <a:r>
              <a:rPr lang="en-US" i="1" dirty="0" smtClean="0"/>
              <a:t> </a:t>
            </a:r>
            <a:r>
              <a:rPr lang="en-US" dirty="0" err="1" smtClean="0"/>
              <a:t>dan</a:t>
            </a:r>
            <a:r>
              <a:rPr lang="en-US" i="1" dirty="0"/>
              <a:t> </a:t>
            </a:r>
            <a:r>
              <a:rPr lang="en-US" b="1" dirty="0" err="1" smtClean="0"/>
              <a:t>Peraturan</a:t>
            </a:r>
            <a:r>
              <a:rPr lang="en-US" b="1" dirty="0" smtClean="0"/>
              <a:t> </a:t>
            </a:r>
            <a:r>
              <a:rPr lang="en-US" b="1" dirty="0" err="1" smtClean="0"/>
              <a:t>Pelaksanaan</a:t>
            </a:r>
            <a:r>
              <a:rPr lang="en-US" b="1" dirty="0" smtClean="0"/>
              <a:t> </a:t>
            </a:r>
            <a:r>
              <a:rPr lang="en-US" b="1" i="1" dirty="0" smtClean="0"/>
              <a:t>(</a:t>
            </a:r>
            <a:r>
              <a:rPr lang="en-US" b="1" i="1" dirty="0" err="1"/>
              <a:t>Verordnung</a:t>
            </a:r>
            <a:r>
              <a:rPr lang="en-US" b="1" i="1" dirty="0"/>
              <a:t> </a:t>
            </a:r>
            <a:r>
              <a:rPr lang="en-US" b="1" i="1" dirty="0" err="1" smtClean="0"/>
              <a:t>Satzung</a:t>
            </a:r>
            <a:r>
              <a:rPr lang="en-US" b="1" i="1" dirty="0" smtClean="0"/>
              <a:t>) </a:t>
            </a:r>
            <a:r>
              <a:rPr lang="en-US" b="1" dirty="0" err="1" smtClean="0">
                <a:solidFill>
                  <a:srgbClr val="FF0000"/>
                </a:solidFill>
              </a:rPr>
              <a:t>masing-masing</a:t>
            </a:r>
            <a:r>
              <a:rPr lang="en-US" b="1" dirty="0" smtClean="0">
                <a:solidFill>
                  <a:srgbClr val="FF0000"/>
                </a:solidFill>
              </a:rPr>
              <a:t> 3 </a:t>
            </a:r>
            <a:r>
              <a:rPr lang="en-US" b="1" dirty="0" err="1" smtClean="0">
                <a:solidFill>
                  <a:srgbClr val="FF0000"/>
                </a:solidFill>
              </a:rPr>
              <a:t>kebijakan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78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Akhir</a:t>
            </a:r>
            <a:endParaRPr lang="en-US" b="1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0" indent="0" algn="ctr" eaLnBrk="1" hangingPunct="1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enjelaskan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</a:t>
            </a:r>
            <a:r>
              <a:rPr lang="en-US" dirty="0" err="1" smtClean="0"/>
              <a:t>perundangan</a:t>
            </a:r>
            <a:r>
              <a:rPr lang="en-US" dirty="0" smtClean="0"/>
              <a:t> di Indonesia</a:t>
            </a:r>
          </a:p>
        </p:txBody>
      </p:sp>
    </p:spTree>
    <p:extLst>
      <p:ext uri="{BB962C8B-B14F-4D97-AF65-F5344CB8AC3E}">
        <p14:creationId xmlns:p14="http://schemas.microsoft.com/office/powerpoint/2010/main" val="284642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Norma </a:t>
            </a:r>
            <a:r>
              <a:rPr lang="en-US" b="1" dirty="0" err="1" smtClean="0"/>
              <a:t>Hukum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berlapis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yang </a:t>
            </a:r>
            <a:r>
              <a:rPr lang="en-US" dirty="0" err="1"/>
              <a:t>berjenjang</a:t>
            </a:r>
            <a:r>
              <a:rPr lang="en-US" dirty="0"/>
              <a:t> (</a:t>
            </a:r>
            <a:r>
              <a:rPr lang="en-US" dirty="0" err="1"/>
              <a:t>hirarkhis</a:t>
            </a:r>
            <a:r>
              <a:rPr lang="en-US" dirty="0"/>
              <a:t>). </a:t>
            </a:r>
          </a:p>
          <a:p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norma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,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yang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pembentukannya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ditelusuri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96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Norma </a:t>
            </a:r>
            <a:r>
              <a:rPr lang="en-US" b="1" dirty="0" err="1" smtClean="0"/>
              <a:t>Hukum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berjenjang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berlapis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hierarkis</a:t>
            </a:r>
            <a:r>
              <a:rPr lang="en-US" dirty="0"/>
              <a:t>,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4 (</a:t>
            </a:r>
            <a:r>
              <a:rPr lang="en-US" dirty="0" err="1"/>
              <a:t>empat</a:t>
            </a:r>
            <a:r>
              <a:rPr lang="en-US" dirty="0"/>
              <a:t>)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 </a:t>
            </a:r>
          </a:p>
          <a:p>
            <a:pPr marL="514350" indent="-171450">
              <a:buFont typeface="+mj-lt"/>
              <a:buAutoNum type="arabicPeriod"/>
            </a:pPr>
            <a:r>
              <a:rPr lang="en-US" dirty="0" smtClean="0"/>
              <a:t>Norma Fundamental Negara</a:t>
            </a:r>
          </a:p>
          <a:p>
            <a:pPr marL="514350" indent="-171450">
              <a:buFont typeface="+mj-lt"/>
              <a:buAutoNum type="arabicPeriod"/>
            </a:pP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</a:t>
            </a:r>
          </a:p>
          <a:p>
            <a:pPr marL="514350" indent="-171450">
              <a:buFont typeface="+mj-lt"/>
              <a:buAutoNum type="arabicPeriod"/>
            </a:pPr>
            <a:r>
              <a:rPr lang="en-US" dirty="0" err="1" smtClean="0"/>
              <a:t>Undang-Undang</a:t>
            </a:r>
            <a:r>
              <a:rPr lang="en-US" dirty="0" smtClean="0"/>
              <a:t> Formal</a:t>
            </a:r>
          </a:p>
          <a:p>
            <a:pPr marL="514350" indent="-171450">
              <a:buFont typeface="+mj-lt"/>
              <a:buAutoNum type="arabicPeriod"/>
            </a:pP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&amp; </a:t>
            </a:r>
            <a:r>
              <a:rPr lang="en-US" dirty="0" err="1" smtClean="0"/>
              <a:t>Otonom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56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i="1" dirty="0" smtClean="0"/>
              <a:t>STAATSFUNDAMENTALNORM</a:t>
            </a:r>
            <a:r>
              <a:rPr lang="en-US" b="1" i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Norma Fundamental </a:t>
            </a:r>
            <a:r>
              <a:rPr lang="en-US" b="1" dirty="0" smtClean="0"/>
              <a:t>Negara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6783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hipotetik</a:t>
            </a:r>
            <a:r>
              <a:rPr lang="en-US" dirty="0"/>
              <a:t> </a:t>
            </a:r>
            <a:r>
              <a:rPr lang="en-US" i="1" dirty="0"/>
              <a:t>(presupposed)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apa-adanya</a:t>
            </a:r>
            <a:r>
              <a:rPr lang="en-US" dirty="0"/>
              <a:t> 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i="1" dirty="0"/>
              <a:t>(axiomatic</a:t>
            </a:r>
            <a:r>
              <a:rPr lang="en-US" i="1" dirty="0" smtClean="0"/>
              <a:t>)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;</a:t>
            </a:r>
          </a:p>
          <a:p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filosofis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;</a:t>
            </a:r>
          </a:p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/>
              <a:t>: </a:t>
            </a:r>
            <a:r>
              <a:rPr lang="en-US" dirty="0" err="1"/>
              <a:t>Pembukaan</a:t>
            </a:r>
            <a:r>
              <a:rPr lang="en-US" dirty="0"/>
              <a:t> UUD 1945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10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i="1" dirty="0"/>
              <a:t>STAATSGRUDGESETZ</a:t>
            </a:r>
            <a:br>
              <a:rPr lang="en-US" sz="4000" b="1" i="1" dirty="0"/>
            </a:br>
            <a:r>
              <a:rPr lang="en-US" b="1" dirty="0" err="1" smtClean="0"/>
              <a:t>Aturan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Negara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bersifat</a:t>
            </a:r>
            <a:r>
              <a:rPr lang="en-US" dirty="0"/>
              <a:t> general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;</a:t>
            </a:r>
          </a:p>
          <a:p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;</a:t>
            </a:r>
          </a:p>
          <a:p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;</a:t>
            </a:r>
          </a:p>
          <a:p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;</a:t>
            </a:r>
          </a:p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Formal.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Batang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UUD 1945, </a:t>
            </a:r>
            <a:r>
              <a:rPr lang="en-US" dirty="0" err="1"/>
              <a:t>Ketetapan</a:t>
            </a:r>
            <a:r>
              <a:rPr lang="en-US" dirty="0"/>
              <a:t> MPR,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Konvensi</a:t>
            </a:r>
            <a:r>
              <a:rPr lang="en-US" dirty="0"/>
              <a:t> </a:t>
            </a:r>
            <a:r>
              <a:rPr lang="en-US" dirty="0" err="1"/>
              <a:t>Ketatanegaraan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39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i="1" dirty="0"/>
              <a:t>FORMELL GESETZ </a:t>
            </a:r>
            <a:br>
              <a:rPr lang="en-US" sz="4000" b="1" i="1" dirty="0"/>
            </a:br>
            <a:r>
              <a:rPr lang="en-US" b="1" dirty="0" err="1" smtClean="0"/>
              <a:t>Undang-Undang</a:t>
            </a:r>
            <a:r>
              <a:rPr lang="en-US" b="1" dirty="0" smtClean="0"/>
              <a:t> Formal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rinci</a:t>
            </a:r>
            <a:r>
              <a:rPr lang="en-US" dirty="0"/>
              <a:t>;</a:t>
            </a:r>
          </a:p>
          <a:p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berpasangan</a:t>
            </a:r>
            <a:r>
              <a:rPr lang="en-US" dirty="0"/>
              <a:t>;</a:t>
            </a:r>
          </a:p>
          <a:p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legislatif</a:t>
            </a:r>
            <a:r>
              <a:rPr lang="en-US" dirty="0"/>
              <a:t>;</a:t>
            </a:r>
          </a:p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Otonom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 smtClean="0"/>
              <a:t>Undang-Undang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74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i="1" dirty="0"/>
              <a:t>VERORDNUNG SATZUNG </a:t>
            </a:r>
            <a:br>
              <a:rPr lang="en-US" sz="4000" b="1" i="1" dirty="0"/>
            </a:br>
            <a:r>
              <a:rPr lang="en-US" b="1" dirty="0" err="1" smtClean="0"/>
              <a:t>Peraturan</a:t>
            </a:r>
            <a:r>
              <a:rPr lang="en-US" b="1" dirty="0" smtClean="0"/>
              <a:t> </a:t>
            </a:r>
            <a:r>
              <a:rPr lang="en-US" b="1" dirty="0" err="1" smtClean="0"/>
              <a:t>Pelaksanaan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Peraturan</a:t>
            </a:r>
            <a:r>
              <a:rPr lang="en-US" dirty="0" smtClean="0"/>
              <a:t> per-</a:t>
            </a:r>
            <a:r>
              <a:rPr lang="en-US" dirty="0" err="1" smtClean="0"/>
              <a:t>uu</a:t>
            </a:r>
            <a:r>
              <a:rPr lang="en-US" dirty="0" smtClean="0"/>
              <a:t>-an </a:t>
            </a:r>
            <a:r>
              <a:rPr lang="en-US" dirty="0"/>
              <a:t>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pelimpah</a:t>
            </a:r>
            <a:r>
              <a:rPr lang="en-US" dirty="0"/>
              <a:t>-an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i="1" dirty="0"/>
              <a:t>(delegated legislation) </a:t>
            </a:r>
            <a:r>
              <a:rPr lang="en-US" dirty="0" err="1"/>
              <a:t>dari</a:t>
            </a:r>
            <a:r>
              <a:rPr lang="en-US" dirty="0"/>
              <a:t> UU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per-</a:t>
            </a:r>
            <a:r>
              <a:rPr lang="en-US" dirty="0" err="1"/>
              <a:t>uu</a:t>
            </a:r>
            <a:r>
              <a:rPr lang="en-US" dirty="0"/>
              <a:t>-an </a:t>
            </a:r>
            <a:r>
              <a:rPr lang="en-US" dirty="0" smtClean="0"/>
              <a:t>di </a:t>
            </a:r>
            <a:r>
              <a:rPr lang="en-US" dirty="0" err="1"/>
              <a:t>atasnya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per-</a:t>
            </a:r>
            <a:r>
              <a:rPr lang="en-US" dirty="0" err="1"/>
              <a:t>uu</a:t>
            </a:r>
            <a:r>
              <a:rPr lang="en-US" dirty="0"/>
              <a:t>-an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bersangkutan</a:t>
            </a:r>
            <a:r>
              <a:rPr lang="en-US" dirty="0"/>
              <a:t>. </a:t>
            </a:r>
          </a:p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pelimpahan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agar ketentuan2 </a:t>
            </a:r>
            <a:r>
              <a:rPr lang="en-US" dirty="0" err="1"/>
              <a:t>dalam</a:t>
            </a:r>
            <a:r>
              <a:rPr lang="en-US" dirty="0"/>
              <a:t> UU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di </a:t>
            </a:r>
            <a:r>
              <a:rPr lang="en-US" dirty="0" err="1"/>
              <a:t>atasnya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implementatif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/>
              <a:t>: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,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smtClean="0"/>
              <a:t>dl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PP </a:t>
            </a:r>
            <a:r>
              <a:rPr lang="en-US" dirty="0"/>
              <a:t>15/2010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Penataan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pelimpah</a:t>
            </a:r>
            <a:r>
              <a:rPr lang="en-US" dirty="0"/>
              <a:t>-an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UU 26/2007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Penataan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561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i="1" dirty="0"/>
              <a:t>AUTONOME SATZUNG </a:t>
            </a:r>
            <a:br>
              <a:rPr lang="en-US" sz="4000" b="1" i="1" dirty="0"/>
            </a:br>
            <a:r>
              <a:rPr lang="en-US" b="1" dirty="0" err="1" smtClean="0"/>
              <a:t>Peraturan</a:t>
            </a:r>
            <a:r>
              <a:rPr lang="en-US" b="1" dirty="0" smtClean="0"/>
              <a:t> </a:t>
            </a:r>
            <a:r>
              <a:rPr lang="en-US" b="1" dirty="0" err="1" smtClean="0"/>
              <a:t>Otonom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Peraturan</a:t>
            </a:r>
            <a:r>
              <a:rPr lang="en-US" dirty="0"/>
              <a:t> per-</a:t>
            </a:r>
            <a:r>
              <a:rPr lang="en-US" dirty="0" err="1"/>
              <a:t>uu</a:t>
            </a:r>
            <a:r>
              <a:rPr lang="en-US" dirty="0"/>
              <a:t>-an </a:t>
            </a:r>
            <a:r>
              <a:rPr lang="en-US" dirty="0" smtClean="0"/>
              <a:t>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i="1" dirty="0"/>
              <a:t>(</a:t>
            </a:r>
            <a:r>
              <a:rPr lang="en-US" i="1" dirty="0" err="1"/>
              <a:t>atributive</a:t>
            </a:r>
            <a:r>
              <a:rPr lang="en-US" i="1" dirty="0"/>
              <a:t> legislation)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UU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 </a:t>
            </a:r>
          </a:p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yang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UU </a:t>
            </a:r>
            <a:r>
              <a:rPr lang="en-US" dirty="0" err="1"/>
              <a:t>itu</a:t>
            </a:r>
            <a:r>
              <a:rPr lang="en-US" dirty="0"/>
              <a:t>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  <a:r>
              <a:rPr lang="it-IT" dirty="0"/>
              <a:t>Peraturan BI, Peraturan KPU, Peraturan Daerah </a:t>
            </a:r>
            <a:r>
              <a:rPr lang="it-IT" dirty="0" smtClean="0"/>
              <a:t>dll.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/>
              <a:t>Perda</a:t>
            </a:r>
            <a:r>
              <a:rPr lang="en-US" dirty="0" smtClean="0"/>
              <a:t> </a:t>
            </a:r>
            <a:r>
              <a:rPr lang="en-US" dirty="0" err="1"/>
              <a:t>Provinsi</a:t>
            </a:r>
            <a:r>
              <a:rPr lang="en-US" dirty="0"/>
              <a:t> DKI Jakarta 8/2007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Ketertiban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UU 32/2004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Gubernur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DPRD </a:t>
            </a:r>
            <a:r>
              <a:rPr lang="en-US" dirty="0" err="1"/>
              <a:t>Provinsi</a:t>
            </a:r>
            <a:r>
              <a:rPr lang="en-US" dirty="0"/>
              <a:t> DKI Jakarta.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37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453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PowerPoint Presentation</vt:lpstr>
      <vt:lpstr>Kemampuan Akhir</vt:lpstr>
      <vt:lpstr>Norma Hukum</vt:lpstr>
      <vt:lpstr>Norma Hukum</vt:lpstr>
      <vt:lpstr>STAATSFUNDAMENTALNORM  Norma Fundamental Negara</vt:lpstr>
      <vt:lpstr>STAATSGRUDGESETZ Aturan Dasar Negara</vt:lpstr>
      <vt:lpstr>FORMELL GESETZ  Undang-Undang Formal</vt:lpstr>
      <vt:lpstr>VERORDNUNG SATZUNG  Peraturan Pelaksanaan</vt:lpstr>
      <vt:lpstr>AUTONOME SATZUNG  Peraturan Otonom</vt:lpstr>
      <vt:lpstr>Latihan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anggi.nauri</cp:lastModifiedBy>
  <cp:revision>43</cp:revision>
  <dcterms:created xsi:type="dcterms:W3CDTF">2017-12-13T08:08:59Z</dcterms:created>
  <dcterms:modified xsi:type="dcterms:W3CDTF">2018-06-03T21:21:02Z</dcterms:modified>
</cp:coreProperties>
</file>