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316" r:id="rId2"/>
    <p:sldId id="379" r:id="rId3"/>
    <p:sldId id="335" r:id="rId4"/>
    <p:sldId id="366" r:id="rId5"/>
    <p:sldId id="386" r:id="rId6"/>
    <p:sldId id="387" r:id="rId7"/>
    <p:sldId id="388" r:id="rId8"/>
    <p:sldId id="378" r:id="rId9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2" autoAdjust="0"/>
    <p:restoredTop sz="93190" autoAdjust="0"/>
  </p:normalViewPr>
  <p:slideViewPr>
    <p:cSldViewPr>
      <p:cViewPr varScale="1">
        <p:scale>
          <a:sx n="66" d="100"/>
          <a:sy n="66" d="100"/>
        </p:scale>
        <p:origin x="816" y="6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9E5A480-98D3-4BE9-B27A-4880A857E3B0}" type="doc">
      <dgm:prSet loTypeId="urn:microsoft.com/office/officeart/2005/8/layout/arrow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d-ID"/>
        </a:p>
      </dgm:t>
    </dgm:pt>
    <dgm:pt modelId="{2F695F15-FD99-4FF5-8E1B-1214BD666337}">
      <dgm:prSet phldrT="[Text]"/>
      <dgm:spPr/>
      <dgm:t>
        <a:bodyPr/>
        <a:lstStyle/>
        <a:p>
          <a:r>
            <a:rPr lang="id-ID" dirty="0" smtClean="0"/>
            <a:t>Risk aversion</a:t>
          </a:r>
          <a:endParaRPr lang="id-ID" dirty="0"/>
        </a:p>
      </dgm:t>
    </dgm:pt>
    <dgm:pt modelId="{D54E168C-E82A-449F-800A-874BE06D051D}" type="parTrans" cxnId="{37DCE9AD-325E-4F36-8150-EDC1ABBA1D90}">
      <dgm:prSet/>
      <dgm:spPr/>
      <dgm:t>
        <a:bodyPr/>
        <a:lstStyle/>
        <a:p>
          <a:endParaRPr lang="id-ID"/>
        </a:p>
      </dgm:t>
    </dgm:pt>
    <dgm:pt modelId="{C251FAD1-3830-4361-A5A0-97C319608924}" type="sibTrans" cxnId="{37DCE9AD-325E-4F36-8150-EDC1ABBA1D90}">
      <dgm:prSet/>
      <dgm:spPr/>
      <dgm:t>
        <a:bodyPr/>
        <a:lstStyle/>
        <a:p>
          <a:endParaRPr lang="id-ID"/>
        </a:p>
      </dgm:t>
    </dgm:pt>
    <dgm:pt modelId="{E63C3311-7BBC-4EA0-8D11-1466FA4A721A}">
      <dgm:prSet phldrT="[Text]"/>
      <dgm:spPr/>
      <dgm:t>
        <a:bodyPr/>
        <a:lstStyle/>
        <a:p>
          <a:r>
            <a:rPr lang="id-ID" dirty="0" smtClean="0"/>
            <a:t>Risk taker</a:t>
          </a:r>
          <a:endParaRPr lang="id-ID" dirty="0"/>
        </a:p>
      </dgm:t>
    </dgm:pt>
    <dgm:pt modelId="{4E8D1FA9-F7CC-478E-8110-0E0AED50BEE9}" type="parTrans" cxnId="{C50A6AAA-BFB6-43B1-8EB1-0EB958C6306E}">
      <dgm:prSet/>
      <dgm:spPr/>
      <dgm:t>
        <a:bodyPr/>
        <a:lstStyle/>
        <a:p>
          <a:endParaRPr lang="id-ID"/>
        </a:p>
      </dgm:t>
    </dgm:pt>
    <dgm:pt modelId="{F6A9F968-7E07-463E-8219-41C9F83B4094}" type="sibTrans" cxnId="{C50A6AAA-BFB6-43B1-8EB1-0EB958C6306E}">
      <dgm:prSet/>
      <dgm:spPr/>
      <dgm:t>
        <a:bodyPr/>
        <a:lstStyle/>
        <a:p>
          <a:endParaRPr lang="id-ID"/>
        </a:p>
      </dgm:t>
    </dgm:pt>
    <dgm:pt modelId="{F77328B2-F0BF-4800-AADC-184E0D8B8044}" type="pres">
      <dgm:prSet presAssocID="{99E5A480-98D3-4BE9-B27A-4880A857E3B0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F0FE6388-C64E-493A-B3DD-817BD4D1B6C3}" type="pres">
      <dgm:prSet presAssocID="{2F695F15-FD99-4FF5-8E1B-1214BD666337}" presName="upArrow" presStyleLbl="node1" presStyleIdx="0" presStyleCnt="2"/>
      <dgm:spPr/>
    </dgm:pt>
    <dgm:pt modelId="{E6D92AA2-D285-49BD-B337-97D975B78A01}" type="pres">
      <dgm:prSet presAssocID="{2F695F15-FD99-4FF5-8E1B-1214BD666337}" presName="upArrowText" presStyleLbl="revTx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214D27E7-DE3A-4399-A9DE-8E468A607ED3}" type="pres">
      <dgm:prSet presAssocID="{E63C3311-7BBC-4EA0-8D11-1466FA4A721A}" presName="downArrow" presStyleLbl="node1" presStyleIdx="1" presStyleCnt="2"/>
      <dgm:spPr/>
    </dgm:pt>
    <dgm:pt modelId="{B9759D23-2F58-4876-AD93-1BAC176FA1F0}" type="pres">
      <dgm:prSet presAssocID="{E63C3311-7BBC-4EA0-8D11-1466FA4A721A}" presName="downArrowText" presStyleLbl="revTx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378271CA-DD5C-4225-B190-423F908E6AEC}" type="presOf" srcId="{99E5A480-98D3-4BE9-B27A-4880A857E3B0}" destId="{F77328B2-F0BF-4800-AADC-184E0D8B8044}" srcOrd="0" destOrd="0" presId="urn:microsoft.com/office/officeart/2005/8/layout/arrow4"/>
    <dgm:cxn modelId="{37DCE9AD-325E-4F36-8150-EDC1ABBA1D90}" srcId="{99E5A480-98D3-4BE9-B27A-4880A857E3B0}" destId="{2F695F15-FD99-4FF5-8E1B-1214BD666337}" srcOrd="0" destOrd="0" parTransId="{D54E168C-E82A-449F-800A-874BE06D051D}" sibTransId="{C251FAD1-3830-4361-A5A0-97C319608924}"/>
    <dgm:cxn modelId="{7389239A-C110-4267-B21A-C18973D596B8}" type="presOf" srcId="{E63C3311-7BBC-4EA0-8D11-1466FA4A721A}" destId="{B9759D23-2F58-4876-AD93-1BAC176FA1F0}" srcOrd="0" destOrd="0" presId="urn:microsoft.com/office/officeart/2005/8/layout/arrow4"/>
    <dgm:cxn modelId="{3DED2498-EB31-4A0C-84A4-3E8642FBCD1F}" type="presOf" srcId="{2F695F15-FD99-4FF5-8E1B-1214BD666337}" destId="{E6D92AA2-D285-49BD-B337-97D975B78A01}" srcOrd="0" destOrd="0" presId="urn:microsoft.com/office/officeart/2005/8/layout/arrow4"/>
    <dgm:cxn modelId="{C50A6AAA-BFB6-43B1-8EB1-0EB958C6306E}" srcId="{99E5A480-98D3-4BE9-B27A-4880A857E3B0}" destId="{E63C3311-7BBC-4EA0-8D11-1466FA4A721A}" srcOrd="1" destOrd="0" parTransId="{4E8D1FA9-F7CC-478E-8110-0E0AED50BEE9}" sibTransId="{F6A9F968-7E07-463E-8219-41C9F83B4094}"/>
    <dgm:cxn modelId="{A445A84E-ABD5-4D45-83E5-CAE375D49FDC}" type="presParOf" srcId="{F77328B2-F0BF-4800-AADC-184E0D8B8044}" destId="{F0FE6388-C64E-493A-B3DD-817BD4D1B6C3}" srcOrd="0" destOrd="0" presId="urn:microsoft.com/office/officeart/2005/8/layout/arrow4"/>
    <dgm:cxn modelId="{EB329B6C-7BB5-4DF9-9635-EC7165148936}" type="presParOf" srcId="{F77328B2-F0BF-4800-AADC-184E0D8B8044}" destId="{E6D92AA2-D285-49BD-B337-97D975B78A01}" srcOrd="1" destOrd="0" presId="urn:microsoft.com/office/officeart/2005/8/layout/arrow4"/>
    <dgm:cxn modelId="{51816B7D-6994-4348-A67E-0913390E89A1}" type="presParOf" srcId="{F77328B2-F0BF-4800-AADC-184E0D8B8044}" destId="{214D27E7-DE3A-4399-A9DE-8E468A607ED3}" srcOrd="2" destOrd="0" presId="urn:microsoft.com/office/officeart/2005/8/layout/arrow4"/>
    <dgm:cxn modelId="{4C6790BA-4FBE-49FD-A5DD-E809EB67059E}" type="presParOf" srcId="{F77328B2-F0BF-4800-AADC-184E0D8B8044}" destId="{B9759D23-2F58-4876-AD93-1BAC176FA1F0}" srcOrd="3" destOrd="0" presId="urn:microsoft.com/office/officeart/2005/8/layout/arrow4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33859DE-1B7D-4D23-9142-93AB491123B7}" type="doc">
      <dgm:prSet loTypeId="urn:microsoft.com/office/officeart/2005/8/layout/b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d-ID"/>
        </a:p>
      </dgm:t>
    </dgm:pt>
    <dgm:pt modelId="{F7D4A4AA-5062-4F89-86EE-C77B7A0D3E4E}">
      <dgm:prSet phldrT="[Text]"/>
      <dgm:spPr/>
      <dgm:t>
        <a:bodyPr/>
        <a:lstStyle/>
        <a:p>
          <a:r>
            <a:rPr lang="id-ID" dirty="0" smtClean="0"/>
            <a:t>Orang sakit</a:t>
          </a:r>
          <a:endParaRPr lang="id-ID" dirty="0"/>
        </a:p>
      </dgm:t>
    </dgm:pt>
    <dgm:pt modelId="{0502D0AC-DC54-4C48-BF28-5C0A6715E702}" type="parTrans" cxnId="{2EB3908A-8437-4318-A388-4DFB73ECBB39}">
      <dgm:prSet/>
      <dgm:spPr/>
      <dgm:t>
        <a:bodyPr/>
        <a:lstStyle/>
        <a:p>
          <a:endParaRPr lang="id-ID"/>
        </a:p>
      </dgm:t>
    </dgm:pt>
    <dgm:pt modelId="{03A4EE28-F6FB-4CE8-938E-F097922B9B2D}" type="sibTrans" cxnId="{2EB3908A-8437-4318-A388-4DFB73ECBB39}">
      <dgm:prSet/>
      <dgm:spPr/>
      <dgm:t>
        <a:bodyPr/>
        <a:lstStyle/>
        <a:p>
          <a:endParaRPr lang="id-ID"/>
        </a:p>
      </dgm:t>
    </dgm:pt>
    <dgm:pt modelId="{DCF16908-D25B-4054-B2DE-547114170F5F}">
      <dgm:prSet phldrT="[Text]"/>
      <dgm:spPr/>
      <dgm:t>
        <a:bodyPr/>
        <a:lstStyle/>
        <a:p>
          <a:r>
            <a:rPr lang="id-ID" dirty="0" smtClean="0"/>
            <a:t>Produktivitas turun</a:t>
          </a:r>
          <a:endParaRPr lang="id-ID" dirty="0"/>
        </a:p>
      </dgm:t>
    </dgm:pt>
    <dgm:pt modelId="{006119C8-29CD-4E40-90C2-309F1C5EFD82}" type="parTrans" cxnId="{150BF1BA-5482-4E17-8645-26BA9338A30C}">
      <dgm:prSet/>
      <dgm:spPr/>
      <dgm:t>
        <a:bodyPr/>
        <a:lstStyle/>
        <a:p>
          <a:endParaRPr lang="id-ID"/>
        </a:p>
      </dgm:t>
    </dgm:pt>
    <dgm:pt modelId="{76D22DDC-6AB2-4D87-81F8-2B1511EF2999}" type="sibTrans" cxnId="{150BF1BA-5482-4E17-8645-26BA9338A30C}">
      <dgm:prSet/>
      <dgm:spPr/>
      <dgm:t>
        <a:bodyPr/>
        <a:lstStyle/>
        <a:p>
          <a:endParaRPr lang="id-ID"/>
        </a:p>
      </dgm:t>
    </dgm:pt>
    <dgm:pt modelId="{1B5D761D-B079-4A8E-A972-384F65652C0E}">
      <dgm:prSet phldrT="[Text]"/>
      <dgm:spPr/>
      <dgm:t>
        <a:bodyPr/>
        <a:lstStyle/>
        <a:p>
          <a:r>
            <a:rPr lang="id-ID" dirty="0" smtClean="0"/>
            <a:t>Kehilangan pendapatan</a:t>
          </a:r>
          <a:endParaRPr lang="id-ID" dirty="0"/>
        </a:p>
      </dgm:t>
    </dgm:pt>
    <dgm:pt modelId="{791FAC7B-E0D9-4D82-AE98-3413C60F0832}" type="parTrans" cxnId="{1E951131-1C6E-4864-A7BA-41A5B14650B1}">
      <dgm:prSet/>
      <dgm:spPr/>
      <dgm:t>
        <a:bodyPr/>
        <a:lstStyle/>
        <a:p>
          <a:endParaRPr lang="id-ID"/>
        </a:p>
      </dgm:t>
    </dgm:pt>
    <dgm:pt modelId="{8CDBADDE-C033-449B-B07C-5CEFD0AA826F}" type="sibTrans" cxnId="{1E951131-1C6E-4864-A7BA-41A5B14650B1}">
      <dgm:prSet/>
      <dgm:spPr/>
      <dgm:t>
        <a:bodyPr/>
        <a:lstStyle/>
        <a:p>
          <a:endParaRPr lang="id-ID"/>
        </a:p>
      </dgm:t>
    </dgm:pt>
    <dgm:pt modelId="{DCB2628B-5FCC-4381-B9D9-8E8FB63F3FA1}">
      <dgm:prSet phldrT="[Text]"/>
      <dgm:spPr/>
      <dgm:t>
        <a:bodyPr/>
        <a:lstStyle/>
        <a:p>
          <a:r>
            <a:rPr lang="id-ID" dirty="0" smtClean="0"/>
            <a:t>Berobat</a:t>
          </a:r>
          <a:endParaRPr lang="id-ID" dirty="0"/>
        </a:p>
      </dgm:t>
    </dgm:pt>
    <dgm:pt modelId="{DB7AE43F-542B-4A0D-B79B-FAA6AD1005C8}" type="parTrans" cxnId="{F4B992B7-516C-4739-AC69-E2A541901254}">
      <dgm:prSet/>
      <dgm:spPr/>
      <dgm:t>
        <a:bodyPr/>
        <a:lstStyle/>
        <a:p>
          <a:endParaRPr lang="id-ID"/>
        </a:p>
      </dgm:t>
    </dgm:pt>
    <dgm:pt modelId="{777D5F73-149A-4ECA-A9E9-2167A9ABABC2}" type="sibTrans" cxnId="{F4B992B7-516C-4739-AC69-E2A541901254}">
      <dgm:prSet/>
      <dgm:spPr/>
      <dgm:t>
        <a:bodyPr/>
        <a:lstStyle/>
        <a:p>
          <a:endParaRPr lang="id-ID"/>
        </a:p>
      </dgm:t>
    </dgm:pt>
    <dgm:pt modelId="{5B6BE11C-4FB4-4372-A1BD-0AB0123A301E}">
      <dgm:prSet phldrT="[Text]"/>
      <dgm:spPr/>
      <dgm:t>
        <a:bodyPr/>
        <a:lstStyle/>
        <a:p>
          <a:r>
            <a:rPr lang="id-ID" dirty="0" smtClean="0"/>
            <a:t>Sembuh</a:t>
          </a:r>
          <a:endParaRPr lang="id-ID" dirty="0"/>
        </a:p>
      </dgm:t>
    </dgm:pt>
    <dgm:pt modelId="{5AC6E5EF-7018-4B67-9D6A-8C9B5DCF0DC0}" type="parTrans" cxnId="{EC868C10-389C-4599-8676-80AF875D0583}">
      <dgm:prSet/>
      <dgm:spPr/>
      <dgm:t>
        <a:bodyPr/>
        <a:lstStyle/>
        <a:p>
          <a:endParaRPr lang="id-ID"/>
        </a:p>
      </dgm:t>
    </dgm:pt>
    <dgm:pt modelId="{7D4C18BE-1AB2-4B36-A5B3-4550C639EB29}" type="sibTrans" cxnId="{EC868C10-389C-4599-8676-80AF875D0583}">
      <dgm:prSet/>
      <dgm:spPr/>
      <dgm:t>
        <a:bodyPr/>
        <a:lstStyle/>
        <a:p>
          <a:endParaRPr lang="id-ID"/>
        </a:p>
      </dgm:t>
    </dgm:pt>
    <dgm:pt modelId="{00892B6F-ADDE-4146-B381-A752F3BBFCBE}">
      <dgm:prSet phldrT="[Text]"/>
      <dgm:spPr/>
      <dgm:t>
        <a:bodyPr/>
        <a:lstStyle/>
        <a:p>
          <a:r>
            <a:rPr lang="id-ID" dirty="0" smtClean="0"/>
            <a:t>Sehat</a:t>
          </a:r>
          <a:endParaRPr lang="id-ID" dirty="0"/>
        </a:p>
      </dgm:t>
    </dgm:pt>
    <dgm:pt modelId="{166E3D56-FDA8-4090-BBB8-AF81C1718229}" type="parTrans" cxnId="{AF625B71-1F96-4D4D-B5C5-A165EE59E909}">
      <dgm:prSet/>
      <dgm:spPr/>
      <dgm:t>
        <a:bodyPr/>
        <a:lstStyle/>
        <a:p>
          <a:endParaRPr lang="id-ID"/>
        </a:p>
      </dgm:t>
    </dgm:pt>
    <dgm:pt modelId="{FE587B84-6C6E-49AC-86A5-3882061B1BF8}" type="sibTrans" cxnId="{AF625B71-1F96-4D4D-B5C5-A165EE59E909}">
      <dgm:prSet/>
      <dgm:spPr/>
      <dgm:t>
        <a:bodyPr/>
        <a:lstStyle/>
        <a:p>
          <a:endParaRPr lang="id-ID"/>
        </a:p>
      </dgm:t>
    </dgm:pt>
    <dgm:pt modelId="{48BE5F80-DC3A-4D13-A13B-7605C2B9C087}" type="pres">
      <dgm:prSet presAssocID="{433859DE-1B7D-4D23-9142-93AB491123B7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4C8807EA-1DC2-41BE-9D3D-7D5F5794AAD9}" type="pres">
      <dgm:prSet presAssocID="{F7D4A4AA-5062-4F89-86EE-C77B7A0D3E4E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9F86163B-C0AA-4576-8904-4E2BA7C4F687}" type="pres">
      <dgm:prSet presAssocID="{03A4EE28-F6FB-4CE8-938E-F097922B9B2D}" presName="sibTrans" presStyleLbl="sibTrans1D1" presStyleIdx="0" presStyleCnt="5"/>
      <dgm:spPr/>
      <dgm:t>
        <a:bodyPr/>
        <a:lstStyle/>
        <a:p>
          <a:endParaRPr lang="id-ID"/>
        </a:p>
      </dgm:t>
    </dgm:pt>
    <dgm:pt modelId="{BB09B7BE-427E-4D53-95C7-791ABC3149C5}" type="pres">
      <dgm:prSet presAssocID="{03A4EE28-F6FB-4CE8-938E-F097922B9B2D}" presName="connectorText" presStyleLbl="sibTrans1D1" presStyleIdx="0" presStyleCnt="5"/>
      <dgm:spPr/>
      <dgm:t>
        <a:bodyPr/>
        <a:lstStyle/>
        <a:p>
          <a:endParaRPr lang="id-ID"/>
        </a:p>
      </dgm:t>
    </dgm:pt>
    <dgm:pt modelId="{AFDCF751-CA96-45D0-8EAE-6C8A7F80DA50}" type="pres">
      <dgm:prSet presAssocID="{DCF16908-D25B-4054-B2DE-547114170F5F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7ED18BF0-82A9-4089-91E8-998DAD0F6870}" type="pres">
      <dgm:prSet presAssocID="{76D22DDC-6AB2-4D87-81F8-2B1511EF2999}" presName="sibTrans" presStyleLbl="sibTrans1D1" presStyleIdx="1" presStyleCnt="5"/>
      <dgm:spPr/>
      <dgm:t>
        <a:bodyPr/>
        <a:lstStyle/>
        <a:p>
          <a:endParaRPr lang="id-ID"/>
        </a:p>
      </dgm:t>
    </dgm:pt>
    <dgm:pt modelId="{55404D5C-D651-4874-A4BC-0E25B248F089}" type="pres">
      <dgm:prSet presAssocID="{76D22DDC-6AB2-4D87-81F8-2B1511EF2999}" presName="connectorText" presStyleLbl="sibTrans1D1" presStyleIdx="1" presStyleCnt="5"/>
      <dgm:spPr/>
      <dgm:t>
        <a:bodyPr/>
        <a:lstStyle/>
        <a:p>
          <a:endParaRPr lang="id-ID"/>
        </a:p>
      </dgm:t>
    </dgm:pt>
    <dgm:pt modelId="{B4A570F1-B71D-4112-ACFB-2880D3FF515B}" type="pres">
      <dgm:prSet presAssocID="{1B5D761D-B079-4A8E-A972-384F65652C0E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5C7BC1C2-3B37-4961-9E7D-C424C26A2B44}" type="pres">
      <dgm:prSet presAssocID="{8CDBADDE-C033-449B-B07C-5CEFD0AA826F}" presName="sibTrans" presStyleLbl="sibTrans1D1" presStyleIdx="2" presStyleCnt="5"/>
      <dgm:spPr/>
      <dgm:t>
        <a:bodyPr/>
        <a:lstStyle/>
        <a:p>
          <a:endParaRPr lang="id-ID"/>
        </a:p>
      </dgm:t>
    </dgm:pt>
    <dgm:pt modelId="{CA508A8E-3B94-4D91-B39C-7A86E173E147}" type="pres">
      <dgm:prSet presAssocID="{8CDBADDE-C033-449B-B07C-5CEFD0AA826F}" presName="connectorText" presStyleLbl="sibTrans1D1" presStyleIdx="2" presStyleCnt="5"/>
      <dgm:spPr/>
      <dgm:t>
        <a:bodyPr/>
        <a:lstStyle/>
        <a:p>
          <a:endParaRPr lang="id-ID"/>
        </a:p>
      </dgm:t>
    </dgm:pt>
    <dgm:pt modelId="{3DB25F57-12E3-4F75-9FCA-C37CAB90FE32}" type="pres">
      <dgm:prSet presAssocID="{DCB2628B-5FCC-4381-B9D9-8E8FB63F3FA1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AD275BAB-E1C7-411A-94D4-5D1C63EF8CBD}" type="pres">
      <dgm:prSet presAssocID="{777D5F73-149A-4ECA-A9E9-2167A9ABABC2}" presName="sibTrans" presStyleLbl="sibTrans1D1" presStyleIdx="3" presStyleCnt="5"/>
      <dgm:spPr/>
      <dgm:t>
        <a:bodyPr/>
        <a:lstStyle/>
        <a:p>
          <a:endParaRPr lang="id-ID"/>
        </a:p>
      </dgm:t>
    </dgm:pt>
    <dgm:pt modelId="{67CA84B1-1ADC-40F7-BEB3-7AF5F15FDB3F}" type="pres">
      <dgm:prSet presAssocID="{777D5F73-149A-4ECA-A9E9-2167A9ABABC2}" presName="connectorText" presStyleLbl="sibTrans1D1" presStyleIdx="3" presStyleCnt="5"/>
      <dgm:spPr/>
      <dgm:t>
        <a:bodyPr/>
        <a:lstStyle/>
        <a:p>
          <a:endParaRPr lang="id-ID"/>
        </a:p>
      </dgm:t>
    </dgm:pt>
    <dgm:pt modelId="{D90EDC6F-4F6B-4EA5-8CA3-66799DC47ECB}" type="pres">
      <dgm:prSet presAssocID="{5B6BE11C-4FB4-4372-A1BD-0AB0123A301E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75433021-7A0C-4FAE-9C05-427BF6984789}" type="pres">
      <dgm:prSet presAssocID="{7D4C18BE-1AB2-4B36-A5B3-4550C639EB29}" presName="sibTrans" presStyleLbl="sibTrans1D1" presStyleIdx="4" presStyleCnt="5"/>
      <dgm:spPr/>
      <dgm:t>
        <a:bodyPr/>
        <a:lstStyle/>
        <a:p>
          <a:endParaRPr lang="id-ID"/>
        </a:p>
      </dgm:t>
    </dgm:pt>
    <dgm:pt modelId="{1E443B71-858D-4B37-A617-BFEA8E7B39ED}" type="pres">
      <dgm:prSet presAssocID="{7D4C18BE-1AB2-4B36-A5B3-4550C639EB29}" presName="connectorText" presStyleLbl="sibTrans1D1" presStyleIdx="4" presStyleCnt="5"/>
      <dgm:spPr/>
      <dgm:t>
        <a:bodyPr/>
        <a:lstStyle/>
        <a:p>
          <a:endParaRPr lang="id-ID"/>
        </a:p>
      </dgm:t>
    </dgm:pt>
    <dgm:pt modelId="{593866E0-3664-4F4E-80DF-C7B91D2AF966}" type="pres">
      <dgm:prSet presAssocID="{00892B6F-ADDE-4146-B381-A752F3BBFCBE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1DAF0FFB-ACD3-4C9D-A02F-396F22A0A731}" type="presOf" srcId="{777D5F73-149A-4ECA-A9E9-2167A9ABABC2}" destId="{AD275BAB-E1C7-411A-94D4-5D1C63EF8CBD}" srcOrd="0" destOrd="0" presId="urn:microsoft.com/office/officeart/2005/8/layout/bProcess3"/>
    <dgm:cxn modelId="{AC67001A-4DEF-4264-AFA3-701B281F49DC}" type="presOf" srcId="{433859DE-1B7D-4D23-9142-93AB491123B7}" destId="{48BE5F80-DC3A-4D13-A13B-7605C2B9C087}" srcOrd="0" destOrd="0" presId="urn:microsoft.com/office/officeart/2005/8/layout/bProcess3"/>
    <dgm:cxn modelId="{150BF1BA-5482-4E17-8645-26BA9338A30C}" srcId="{433859DE-1B7D-4D23-9142-93AB491123B7}" destId="{DCF16908-D25B-4054-B2DE-547114170F5F}" srcOrd="1" destOrd="0" parTransId="{006119C8-29CD-4E40-90C2-309F1C5EFD82}" sibTransId="{76D22DDC-6AB2-4D87-81F8-2B1511EF2999}"/>
    <dgm:cxn modelId="{F4B992B7-516C-4739-AC69-E2A541901254}" srcId="{433859DE-1B7D-4D23-9142-93AB491123B7}" destId="{DCB2628B-5FCC-4381-B9D9-8E8FB63F3FA1}" srcOrd="3" destOrd="0" parTransId="{DB7AE43F-542B-4A0D-B79B-FAA6AD1005C8}" sibTransId="{777D5F73-149A-4ECA-A9E9-2167A9ABABC2}"/>
    <dgm:cxn modelId="{C5752AAE-7865-46C7-9348-960F208500CF}" type="presOf" srcId="{1B5D761D-B079-4A8E-A972-384F65652C0E}" destId="{B4A570F1-B71D-4112-ACFB-2880D3FF515B}" srcOrd="0" destOrd="0" presId="urn:microsoft.com/office/officeart/2005/8/layout/bProcess3"/>
    <dgm:cxn modelId="{EC868C10-389C-4599-8676-80AF875D0583}" srcId="{433859DE-1B7D-4D23-9142-93AB491123B7}" destId="{5B6BE11C-4FB4-4372-A1BD-0AB0123A301E}" srcOrd="4" destOrd="0" parTransId="{5AC6E5EF-7018-4B67-9D6A-8C9B5DCF0DC0}" sibTransId="{7D4C18BE-1AB2-4B36-A5B3-4550C639EB29}"/>
    <dgm:cxn modelId="{49D87E4D-1AF4-4440-8634-B97356325EE7}" type="presOf" srcId="{DCF16908-D25B-4054-B2DE-547114170F5F}" destId="{AFDCF751-CA96-45D0-8EAE-6C8A7F80DA50}" srcOrd="0" destOrd="0" presId="urn:microsoft.com/office/officeart/2005/8/layout/bProcess3"/>
    <dgm:cxn modelId="{33CA9834-90A5-4765-8A34-7C395E2CA6F5}" type="presOf" srcId="{7D4C18BE-1AB2-4B36-A5B3-4550C639EB29}" destId="{1E443B71-858D-4B37-A617-BFEA8E7B39ED}" srcOrd="1" destOrd="0" presId="urn:microsoft.com/office/officeart/2005/8/layout/bProcess3"/>
    <dgm:cxn modelId="{9AE422C2-F55D-422B-8678-A1A2CBB61508}" type="presOf" srcId="{8CDBADDE-C033-449B-B07C-5CEFD0AA826F}" destId="{5C7BC1C2-3B37-4961-9E7D-C424C26A2B44}" srcOrd="0" destOrd="0" presId="urn:microsoft.com/office/officeart/2005/8/layout/bProcess3"/>
    <dgm:cxn modelId="{1A9DAC4B-AA51-4D7E-AC70-6491770CE6B7}" type="presOf" srcId="{76D22DDC-6AB2-4D87-81F8-2B1511EF2999}" destId="{7ED18BF0-82A9-4089-91E8-998DAD0F6870}" srcOrd="0" destOrd="0" presId="urn:microsoft.com/office/officeart/2005/8/layout/bProcess3"/>
    <dgm:cxn modelId="{57007736-549A-4D9C-A0BA-CC8FA985ADF5}" type="presOf" srcId="{7D4C18BE-1AB2-4B36-A5B3-4550C639EB29}" destId="{75433021-7A0C-4FAE-9C05-427BF6984789}" srcOrd="0" destOrd="0" presId="urn:microsoft.com/office/officeart/2005/8/layout/bProcess3"/>
    <dgm:cxn modelId="{9DF6BA17-7C8D-4E91-B28B-4D36D6F8ADF1}" type="presOf" srcId="{F7D4A4AA-5062-4F89-86EE-C77B7A0D3E4E}" destId="{4C8807EA-1DC2-41BE-9D3D-7D5F5794AAD9}" srcOrd="0" destOrd="0" presId="urn:microsoft.com/office/officeart/2005/8/layout/bProcess3"/>
    <dgm:cxn modelId="{08FE09FB-94F0-4125-B609-7621F8F9AEBD}" type="presOf" srcId="{00892B6F-ADDE-4146-B381-A752F3BBFCBE}" destId="{593866E0-3664-4F4E-80DF-C7B91D2AF966}" srcOrd="0" destOrd="0" presId="urn:microsoft.com/office/officeart/2005/8/layout/bProcess3"/>
    <dgm:cxn modelId="{DA216E09-D6F4-43F8-8370-6130E7665117}" type="presOf" srcId="{76D22DDC-6AB2-4D87-81F8-2B1511EF2999}" destId="{55404D5C-D651-4874-A4BC-0E25B248F089}" srcOrd="1" destOrd="0" presId="urn:microsoft.com/office/officeart/2005/8/layout/bProcess3"/>
    <dgm:cxn modelId="{2EB3908A-8437-4318-A388-4DFB73ECBB39}" srcId="{433859DE-1B7D-4D23-9142-93AB491123B7}" destId="{F7D4A4AA-5062-4F89-86EE-C77B7A0D3E4E}" srcOrd="0" destOrd="0" parTransId="{0502D0AC-DC54-4C48-BF28-5C0A6715E702}" sibTransId="{03A4EE28-F6FB-4CE8-938E-F097922B9B2D}"/>
    <dgm:cxn modelId="{0DB4E4FD-2E42-4413-BBE6-1B1BF771B369}" type="presOf" srcId="{03A4EE28-F6FB-4CE8-938E-F097922B9B2D}" destId="{BB09B7BE-427E-4D53-95C7-791ABC3149C5}" srcOrd="1" destOrd="0" presId="urn:microsoft.com/office/officeart/2005/8/layout/bProcess3"/>
    <dgm:cxn modelId="{1E951131-1C6E-4864-A7BA-41A5B14650B1}" srcId="{433859DE-1B7D-4D23-9142-93AB491123B7}" destId="{1B5D761D-B079-4A8E-A972-384F65652C0E}" srcOrd="2" destOrd="0" parTransId="{791FAC7B-E0D9-4D82-AE98-3413C60F0832}" sibTransId="{8CDBADDE-C033-449B-B07C-5CEFD0AA826F}"/>
    <dgm:cxn modelId="{314DB806-7A2D-4168-BA68-64FB67DBE71B}" type="presOf" srcId="{777D5F73-149A-4ECA-A9E9-2167A9ABABC2}" destId="{67CA84B1-1ADC-40F7-BEB3-7AF5F15FDB3F}" srcOrd="1" destOrd="0" presId="urn:microsoft.com/office/officeart/2005/8/layout/bProcess3"/>
    <dgm:cxn modelId="{64EB3BDE-7B82-4AE6-80E4-A65BD1FAB4C8}" type="presOf" srcId="{8CDBADDE-C033-449B-B07C-5CEFD0AA826F}" destId="{CA508A8E-3B94-4D91-B39C-7A86E173E147}" srcOrd="1" destOrd="0" presId="urn:microsoft.com/office/officeart/2005/8/layout/bProcess3"/>
    <dgm:cxn modelId="{AF625B71-1F96-4D4D-B5C5-A165EE59E909}" srcId="{433859DE-1B7D-4D23-9142-93AB491123B7}" destId="{00892B6F-ADDE-4146-B381-A752F3BBFCBE}" srcOrd="5" destOrd="0" parTransId="{166E3D56-FDA8-4090-BBB8-AF81C1718229}" sibTransId="{FE587B84-6C6E-49AC-86A5-3882061B1BF8}"/>
    <dgm:cxn modelId="{736AFC09-209D-4F38-A6D5-B15925314553}" type="presOf" srcId="{DCB2628B-5FCC-4381-B9D9-8E8FB63F3FA1}" destId="{3DB25F57-12E3-4F75-9FCA-C37CAB90FE32}" srcOrd="0" destOrd="0" presId="urn:microsoft.com/office/officeart/2005/8/layout/bProcess3"/>
    <dgm:cxn modelId="{297CBDFC-6F7B-4364-B301-CA8544234313}" type="presOf" srcId="{03A4EE28-F6FB-4CE8-938E-F097922B9B2D}" destId="{9F86163B-C0AA-4576-8904-4E2BA7C4F687}" srcOrd="0" destOrd="0" presId="urn:microsoft.com/office/officeart/2005/8/layout/bProcess3"/>
    <dgm:cxn modelId="{952C08D6-8167-4224-A09C-23FE535EA1F2}" type="presOf" srcId="{5B6BE11C-4FB4-4372-A1BD-0AB0123A301E}" destId="{D90EDC6F-4F6B-4EA5-8CA3-66799DC47ECB}" srcOrd="0" destOrd="0" presId="urn:microsoft.com/office/officeart/2005/8/layout/bProcess3"/>
    <dgm:cxn modelId="{A0FF1134-AD37-4F72-82D6-F0AD407FE739}" type="presParOf" srcId="{48BE5F80-DC3A-4D13-A13B-7605C2B9C087}" destId="{4C8807EA-1DC2-41BE-9D3D-7D5F5794AAD9}" srcOrd="0" destOrd="0" presId="urn:microsoft.com/office/officeart/2005/8/layout/bProcess3"/>
    <dgm:cxn modelId="{689DD2B8-0ACA-4802-853F-8ADA62584ADD}" type="presParOf" srcId="{48BE5F80-DC3A-4D13-A13B-7605C2B9C087}" destId="{9F86163B-C0AA-4576-8904-4E2BA7C4F687}" srcOrd="1" destOrd="0" presId="urn:microsoft.com/office/officeart/2005/8/layout/bProcess3"/>
    <dgm:cxn modelId="{C18DFE18-5D10-4F1C-B4F5-85D9DF1C6C25}" type="presParOf" srcId="{9F86163B-C0AA-4576-8904-4E2BA7C4F687}" destId="{BB09B7BE-427E-4D53-95C7-791ABC3149C5}" srcOrd="0" destOrd="0" presId="urn:microsoft.com/office/officeart/2005/8/layout/bProcess3"/>
    <dgm:cxn modelId="{290FFD2F-1C85-4827-86E6-81B60CECF979}" type="presParOf" srcId="{48BE5F80-DC3A-4D13-A13B-7605C2B9C087}" destId="{AFDCF751-CA96-45D0-8EAE-6C8A7F80DA50}" srcOrd="2" destOrd="0" presId="urn:microsoft.com/office/officeart/2005/8/layout/bProcess3"/>
    <dgm:cxn modelId="{10BA86F3-11C4-4C5C-AF9C-DBEAFD59E56D}" type="presParOf" srcId="{48BE5F80-DC3A-4D13-A13B-7605C2B9C087}" destId="{7ED18BF0-82A9-4089-91E8-998DAD0F6870}" srcOrd="3" destOrd="0" presId="urn:microsoft.com/office/officeart/2005/8/layout/bProcess3"/>
    <dgm:cxn modelId="{4810FACA-6BCF-4B96-B557-93445550FAEA}" type="presParOf" srcId="{7ED18BF0-82A9-4089-91E8-998DAD0F6870}" destId="{55404D5C-D651-4874-A4BC-0E25B248F089}" srcOrd="0" destOrd="0" presId="urn:microsoft.com/office/officeart/2005/8/layout/bProcess3"/>
    <dgm:cxn modelId="{4AFF6B6C-83F2-4F13-8D0E-A118D58E6807}" type="presParOf" srcId="{48BE5F80-DC3A-4D13-A13B-7605C2B9C087}" destId="{B4A570F1-B71D-4112-ACFB-2880D3FF515B}" srcOrd="4" destOrd="0" presId="urn:microsoft.com/office/officeart/2005/8/layout/bProcess3"/>
    <dgm:cxn modelId="{FCA374D8-537A-4C7F-B4BE-A1A160096493}" type="presParOf" srcId="{48BE5F80-DC3A-4D13-A13B-7605C2B9C087}" destId="{5C7BC1C2-3B37-4961-9E7D-C424C26A2B44}" srcOrd="5" destOrd="0" presId="urn:microsoft.com/office/officeart/2005/8/layout/bProcess3"/>
    <dgm:cxn modelId="{24F202D8-D55F-4046-B5DD-A2ADE60B1871}" type="presParOf" srcId="{5C7BC1C2-3B37-4961-9E7D-C424C26A2B44}" destId="{CA508A8E-3B94-4D91-B39C-7A86E173E147}" srcOrd="0" destOrd="0" presId="urn:microsoft.com/office/officeart/2005/8/layout/bProcess3"/>
    <dgm:cxn modelId="{45F7DE82-50C1-4331-BC05-87CD69D2B805}" type="presParOf" srcId="{48BE5F80-DC3A-4D13-A13B-7605C2B9C087}" destId="{3DB25F57-12E3-4F75-9FCA-C37CAB90FE32}" srcOrd="6" destOrd="0" presId="urn:microsoft.com/office/officeart/2005/8/layout/bProcess3"/>
    <dgm:cxn modelId="{D590182A-B713-41D8-BA6F-A005F1460713}" type="presParOf" srcId="{48BE5F80-DC3A-4D13-A13B-7605C2B9C087}" destId="{AD275BAB-E1C7-411A-94D4-5D1C63EF8CBD}" srcOrd="7" destOrd="0" presId="urn:microsoft.com/office/officeart/2005/8/layout/bProcess3"/>
    <dgm:cxn modelId="{C2D6D4DC-1179-4F5C-B525-C6CBF1CC8720}" type="presParOf" srcId="{AD275BAB-E1C7-411A-94D4-5D1C63EF8CBD}" destId="{67CA84B1-1ADC-40F7-BEB3-7AF5F15FDB3F}" srcOrd="0" destOrd="0" presId="urn:microsoft.com/office/officeart/2005/8/layout/bProcess3"/>
    <dgm:cxn modelId="{E472C9D4-4B44-4C87-B520-AC43E3DB1CF9}" type="presParOf" srcId="{48BE5F80-DC3A-4D13-A13B-7605C2B9C087}" destId="{D90EDC6F-4F6B-4EA5-8CA3-66799DC47ECB}" srcOrd="8" destOrd="0" presId="urn:microsoft.com/office/officeart/2005/8/layout/bProcess3"/>
    <dgm:cxn modelId="{A4460C9E-0F2C-408F-AAE8-06405DE941E1}" type="presParOf" srcId="{48BE5F80-DC3A-4D13-A13B-7605C2B9C087}" destId="{75433021-7A0C-4FAE-9C05-427BF6984789}" srcOrd="9" destOrd="0" presId="urn:microsoft.com/office/officeart/2005/8/layout/bProcess3"/>
    <dgm:cxn modelId="{C4F1E4BC-05F3-44B7-B2B8-E12B3E3F2800}" type="presParOf" srcId="{75433021-7A0C-4FAE-9C05-427BF6984789}" destId="{1E443B71-858D-4B37-A617-BFEA8E7B39ED}" srcOrd="0" destOrd="0" presId="urn:microsoft.com/office/officeart/2005/8/layout/bProcess3"/>
    <dgm:cxn modelId="{0E64B0C2-D96E-4937-8D36-1980D83FE241}" type="presParOf" srcId="{48BE5F80-DC3A-4D13-A13B-7605C2B9C087}" destId="{593866E0-3664-4F4E-80DF-C7B91D2AF966}" srcOrd="10" destOrd="0" presId="urn:microsoft.com/office/officeart/2005/8/layout/bProcess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0FE6388-C64E-493A-B3DD-817BD4D1B6C3}">
      <dsp:nvSpPr>
        <dsp:cNvPr id="0" name=""/>
        <dsp:cNvSpPr/>
      </dsp:nvSpPr>
      <dsp:spPr>
        <a:xfrm>
          <a:off x="2654" y="0"/>
          <a:ext cx="1592580" cy="1556511"/>
        </a:xfrm>
        <a:prstGeom prst="up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6D92AA2-D285-49BD-B337-97D975B78A01}">
      <dsp:nvSpPr>
        <dsp:cNvPr id="0" name=""/>
        <dsp:cNvSpPr/>
      </dsp:nvSpPr>
      <dsp:spPr>
        <a:xfrm>
          <a:off x="1643011" y="0"/>
          <a:ext cx="2702560" cy="15565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2928" tIns="0" rIns="312928" bIns="312928" numCol="1" spcCol="1270" anchor="ctr" anchorCtr="0">
          <a:noAutofit/>
        </a:bodyPr>
        <a:lstStyle/>
        <a:p>
          <a:pPr lvl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4400" kern="1200" dirty="0" smtClean="0"/>
            <a:t>Risk aversion</a:t>
          </a:r>
          <a:endParaRPr lang="id-ID" sz="4400" kern="1200" dirty="0"/>
        </a:p>
      </dsp:txBody>
      <dsp:txXfrm>
        <a:off x="1643011" y="0"/>
        <a:ext cx="2702560" cy="1556511"/>
      </dsp:txXfrm>
    </dsp:sp>
    <dsp:sp modelId="{214D27E7-DE3A-4399-A9DE-8E468A607ED3}">
      <dsp:nvSpPr>
        <dsp:cNvPr id="0" name=""/>
        <dsp:cNvSpPr/>
      </dsp:nvSpPr>
      <dsp:spPr>
        <a:xfrm>
          <a:off x="480428" y="1686221"/>
          <a:ext cx="1592580" cy="1556511"/>
        </a:xfrm>
        <a:prstGeom prst="down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9759D23-2F58-4876-AD93-1BAC176FA1F0}">
      <dsp:nvSpPr>
        <dsp:cNvPr id="0" name=""/>
        <dsp:cNvSpPr/>
      </dsp:nvSpPr>
      <dsp:spPr>
        <a:xfrm>
          <a:off x="2120785" y="1686221"/>
          <a:ext cx="2702560" cy="15565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2928" tIns="0" rIns="312928" bIns="312928" numCol="1" spcCol="1270" anchor="ctr" anchorCtr="0">
          <a:noAutofit/>
        </a:bodyPr>
        <a:lstStyle/>
        <a:p>
          <a:pPr lvl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4400" kern="1200" dirty="0" smtClean="0"/>
            <a:t>Risk taker</a:t>
          </a:r>
          <a:endParaRPr lang="id-ID" sz="4400" kern="1200" dirty="0"/>
        </a:p>
      </dsp:txBody>
      <dsp:txXfrm>
        <a:off x="2120785" y="1686221"/>
        <a:ext cx="2702560" cy="155651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F86163B-C0AA-4576-8904-4E2BA7C4F687}">
      <dsp:nvSpPr>
        <dsp:cNvPr id="0" name=""/>
        <dsp:cNvSpPr/>
      </dsp:nvSpPr>
      <dsp:spPr>
        <a:xfrm>
          <a:off x="2048642" y="820100"/>
          <a:ext cx="43975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39752" y="45720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500" kern="1200"/>
        </a:p>
      </dsp:txBody>
      <dsp:txXfrm>
        <a:off x="2256760" y="863469"/>
        <a:ext cx="23517" cy="4703"/>
      </dsp:txXfrm>
    </dsp:sp>
    <dsp:sp modelId="{4C8807EA-1DC2-41BE-9D3D-7D5F5794AAD9}">
      <dsp:nvSpPr>
        <dsp:cNvPr id="0" name=""/>
        <dsp:cNvSpPr/>
      </dsp:nvSpPr>
      <dsp:spPr>
        <a:xfrm>
          <a:off x="5432" y="252317"/>
          <a:ext cx="2045010" cy="122700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500" kern="1200" dirty="0" smtClean="0"/>
            <a:t>Orang sakit</a:t>
          </a:r>
          <a:endParaRPr lang="id-ID" sz="2500" kern="1200" dirty="0"/>
        </a:p>
      </dsp:txBody>
      <dsp:txXfrm>
        <a:off x="5432" y="252317"/>
        <a:ext cx="2045010" cy="1227006"/>
      </dsp:txXfrm>
    </dsp:sp>
    <dsp:sp modelId="{7ED18BF0-82A9-4089-91E8-998DAD0F6870}">
      <dsp:nvSpPr>
        <dsp:cNvPr id="0" name=""/>
        <dsp:cNvSpPr/>
      </dsp:nvSpPr>
      <dsp:spPr>
        <a:xfrm>
          <a:off x="4564005" y="820100"/>
          <a:ext cx="43975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39752" y="45720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500" kern="1200"/>
        </a:p>
      </dsp:txBody>
      <dsp:txXfrm>
        <a:off x="4772122" y="863469"/>
        <a:ext cx="23517" cy="4703"/>
      </dsp:txXfrm>
    </dsp:sp>
    <dsp:sp modelId="{AFDCF751-CA96-45D0-8EAE-6C8A7F80DA50}">
      <dsp:nvSpPr>
        <dsp:cNvPr id="0" name=""/>
        <dsp:cNvSpPr/>
      </dsp:nvSpPr>
      <dsp:spPr>
        <a:xfrm>
          <a:off x="2520794" y="252317"/>
          <a:ext cx="2045010" cy="122700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500" kern="1200" dirty="0" smtClean="0"/>
            <a:t>Produktivitas turun</a:t>
          </a:r>
          <a:endParaRPr lang="id-ID" sz="2500" kern="1200" dirty="0"/>
        </a:p>
      </dsp:txBody>
      <dsp:txXfrm>
        <a:off x="2520794" y="252317"/>
        <a:ext cx="2045010" cy="1227006"/>
      </dsp:txXfrm>
    </dsp:sp>
    <dsp:sp modelId="{5C7BC1C2-3B37-4961-9E7D-C424C26A2B44}">
      <dsp:nvSpPr>
        <dsp:cNvPr id="0" name=""/>
        <dsp:cNvSpPr/>
      </dsp:nvSpPr>
      <dsp:spPr>
        <a:xfrm>
          <a:off x="1027937" y="1477523"/>
          <a:ext cx="5030724" cy="439752"/>
        </a:xfrm>
        <a:custGeom>
          <a:avLst/>
          <a:gdLst/>
          <a:ahLst/>
          <a:cxnLst/>
          <a:rect l="0" t="0" r="0" b="0"/>
          <a:pathLst>
            <a:path>
              <a:moveTo>
                <a:pt x="5030724" y="0"/>
              </a:moveTo>
              <a:lnTo>
                <a:pt x="5030724" y="236976"/>
              </a:lnTo>
              <a:lnTo>
                <a:pt x="0" y="236976"/>
              </a:lnTo>
              <a:lnTo>
                <a:pt x="0" y="439752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500" kern="1200"/>
        </a:p>
      </dsp:txBody>
      <dsp:txXfrm>
        <a:off x="3416983" y="1695048"/>
        <a:ext cx="252633" cy="4703"/>
      </dsp:txXfrm>
    </dsp:sp>
    <dsp:sp modelId="{B4A570F1-B71D-4112-ACFB-2880D3FF515B}">
      <dsp:nvSpPr>
        <dsp:cNvPr id="0" name=""/>
        <dsp:cNvSpPr/>
      </dsp:nvSpPr>
      <dsp:spPr>
        <a:xfrm>
          <a:off x="5036157" y="252317"/>
          <a:ext cx="2045010" cy="122700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500" kern="1200" dirty="0" smtClean="0"/>
            <a:t>Kehilangan pendapatan</a:t>
          </a:r>
          <a:endParaRPr lang="id-ID" sz="2500" kern="1200" dirty="0"/>
        </a:p>
      </dsp:txBody>
      <dsp:txXfrm>
        <a:off x="5036157" y="252317"/>
        <a:ext cx="2045010" cy="1227006"/>
      </dsp:txXfrm>
    </dsp:sp>
    <dsp:sp modelId="{AD275BAB-E1C7-411A-94D4-5D1C63EF8CBD}">
      <dsp:nvSpPr>
        <dsp:cNvPr id="0" name=""/>
        <dsp:cNvSpPr/>
      </dsp:nvSpPr>
      <dsp:spPr>
        <a:xfrm>
          <a:off x="2048642" y="2517459"/>
          <a:ext cx="43975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39752" y="45720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500" kern="1200"/>
        </a:p>
      </dsp:txBody>
      <dsp:txXfrm>
        <a:off x="2256760" y="2560827"/>
        <a:ext cx="23517" cy="4703"/>
      </dsp:txXfrm>
    </dsp:sp>
    <dsp:sp modelId="{3DB25F57-12E3-4F75-9FCA-C37CAB90FE32}">
      <dsp:nvSpPr>
        <dsp:cNvPr id="0" name=""/>
        <dsp:cNvSpPr/>
      </dsp:nvSpPr>
      <dsp:spPr>
        <a:xfrm>
          <a:off x="5432" y="1949676"/>
          <a:ext cx="2045010" cy="122700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500" kern="1200" dirty="0" smtClean="0"/>
            <a:t>Berobat</a:t>
          </a:r>
          <a:endParaRPr lang="id-ID" sz="2500" kern="1200" dirty="0"/>
        </a:p>
      </dsp:txBody>
      <dsp:txXfrm>
        <a:off x="5432" y="1949676"/>
        <a:ext cx="2045010" cy="1227006"/>
      </dsp:txXfrm>
    </dsp:sp>
    <dsp:sp modelId="{75433021-7A0C-4FAE-9C05-427BF6984789}">
      <dsp:nvSpPr>
        <dsp:cNvPr id="0" name=""/>
        <dsp:cNvSpPr/>
      </dsp:nvSpPr>
      <dsp:spPr>
        <a:xfrm>
          <a:off x="4564005" y="2517459"/>
          <a:ext cx="43975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39752" y="45720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500" kern="1200"/>
        </a:p>
      </dsp:txBody>
      <dsp:txXfrm>
        <a:off x="4772122" y="2560827"/>
        <a:ext cx="23517" cy="4703"/>
      </dsp:txXfrm>
    </dsp:sp>
    <dsp:sp modelId="{D90EDC6F-4F6B-4EA5-8CA3-66799DC47ECB}">
      <dsp:nvSpPr>
        <dsp:cNvPr id="0" name=""/>
        <dsp:cNvSpPr/>
      </dsp:nvSpPr>
      <dsp:spPr>
        <a:xfrm>
          <a:off x="2520794" y="1949676"/>
          <a:ext cx="2045010" cy="122700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500" kern="1200" dirty="0" smtClean="0"/>
            <a:t>Sembuh</a:t>
          </a:r>
          <a:endParaRPr lang="id-ID" sz="2500" kern="1200" dirty="0"/>
        </a:p>
      </dsp:txBody>
      <dsp:txXfrm>
        <a:off x="2520794" y="1949676"/>
        <a:ext cx="2045010" cy="1227006"/>
      </dsp:txXfrm>
    </dsp:sp>
    <dsp:sp modelId="{593866E0-3664-4F4E-80DF-C7B91D2AF966}">
      <dsp:nvSpPr>
        <dsp:cNvPr id="0" name=""/>
        <dsp:cNvSpPr/>
      </dsp:nvSpPr>
      <dsp:spPr>
        <a:xfrm>
          <a:off x="5036157" y="1949676"/>
          <a:ext cx="2045010" cy="122700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500" kern="1200" dirty="0" smtClean="0"/>
            <a:t>Sehat</a:t>
          </a:r>
          <a:endParaRPr lang="id-ID" sz="2500" kern="1200" dirty="0"/>
        </a:p>
      </dsp:txBody>
      <dsp:txXfrm>
        <a:off x="5036157" y="1949676"/>
        <a:ext cx="2045010" cy="122700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4">
  <dgm:title val=""/>
  <dgm:desc val=""/>
  <dgm:catLst>
    <dgm:cat type="relationship" pri="8000"/>
    <dgm:cat type="process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b" for="ch" forName="upArrowText" refType="h" fact="0.48"/>
              <dgm:constr type="l" for="ch" forName="upArrowText" refType="w" refFor="ch" refForName="upArrow" fact="1.03"/>
            </dgm:constrLst>
          </dgm:if>
          <dgm:else name="Name4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b" for="ch" forName="upArrowText" refType="h" fact="0.48"/>
              <dgm:constr type="l" for="ch" forName="upArrowText" refType="w" refFor="ch" refForName="upArrow" fact="1.03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refFor="ch" refForName="downArrow" fact="0.3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 refType="w" refFor="ch" refForName="downArrow" fact="1.33"/>
            </dgm:constrLst>
          </dgm:else>
        </dgm:choose>
      </dgm:if>
      <dgm:else name="Name5">
        <dgm:choose name="Name6">
          <dgm:if name="Name7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t" for="ch" forName="upArrowText"/>
              <dgm:constr type="l" for="ch" forName="upArrowText" refType="w" fact="0.1"/>
            </dgm:constrLst>
          </dgm:if>
          <dgm:else name="Name8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t" for="ch" forName="upArrowText"/>
              <dgm:constr type="l" for="ch" forName="upArrowText" refType="w" fact="0.1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fact="0.57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/>
            </dgm:constrLst>
          </dgm:else>
        </dgm:choose>
      </dgm:else>
    </dgm:choose>
    <dgm:ruleLst/>
    <dgm:forEach name="Name9" axis="ch" ptType="node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chMax val="0"/>
          <dgm:bulletEnabled val="1"/>
        </dgm:varLst>
        <dgm:choose name="Name10">
          <dgm:if name="Name1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2">
            <dgm:choose name="Name13">
              <dgm:if name="Name14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15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  <dgm:forEach name="Name16" axis="ch" ptType="node" st="2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chMax val="0"/>
          <dgm:bulletEnabled val="1"/>
        </dgm:varLst>
        <dgm:choose name="Name17">
          <dgm:if name="Name18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9">
            <dgm:choose name="Name20">
              <dgm:if name="Name21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22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bProcess3">
  <dgm:title val=""/>
  <dgm:desc val=""/>
  <dgm:catLst>
    <dgm:cat type="process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643B656-D412-4DFB-9FD6-2E278C0FF5BC}" type="datetimeFigureOut">
              <a:rPr lang="id-ID"/>
              <a:pPr>
                <a:defRPr/>
              </a:pPr>
              <a:t>03/10/2017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d-ID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id-ID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C38A31C9-4BE0-4E38-A6DE-B07EB3C7D8DF}" type="slidenum">
              <a:rPr lang="id-ID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66741959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0C3345A6-66BE-4A19-B751-922A27DD3023}" type="slidenum">
              <a:rPr lang="id-ID">
                <a:latin typeface="Calibri" panose="020F0502020204030204" pitchFamily="34" charset="0"/>
              </a:rPr>
              <a:pPr eaLnBrk="1" hangingPunct="1"/>
              <a:t>2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42246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0C3345A6-66BE-4A19-B751-922A27DD3023}" type="slidenum">
              <a:rPr lang="id-ID">
                <a:latin typeface="Calibri" panose="020F0502020204030204" pitchFamily="34" charset="0"/>
              </a:rPr>
              <a:pPr eaLnBrk="1" hangingPunct="1"/>
              <a:t>3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56431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BF0CEA95-3631-4B1A-9108-AA3D61205C7E}" type="slidenum">
              <a:rPr lang="id-ID">
                <a:latin typeface="Calibri" panose="020F0502020204030204" pitchFamily="34" charset="0"/>
              </a:rPr>
              <a:pPr eaLnBrk="1" hangingPunct="1"/>
              <a:t>4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49906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BF0CEA95-3631-4B1A-9108-AA3D61205C7E}" type="slidenum">
              <a:rPr lang="id-ID">
                <a:latin typeface="Calibri" panose="020F0502020204030204" pitchFamily="34" charset="0"/>
              </a:rPr>
              <a:pPr eaLnBrk="1" hangingPunct="1"/>
              <a:t>5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43648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BF0CEA95-3631-4B1A-9108-AA3D61205C7E}" type="slidenum">
              <a:rPr lang="id-ID">
                <a:latin typeface="Calibri" panose="020F0502020204030204" pitchFamily="34" charset="0"/>
              </a:rPr>
              <a:pPr eaLnBrk="1" hangingPunct="1"/>
              <a:t>6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56214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BF0CEA95-3631-4B1A-9108-AA3D61205C7E}" type="slidenum">
              <a:rPr lang="id-ID">
                <a:latin typeface="Calibri" panose="020F0502020204030204" pitchFamily="34" charset="0"/>
              </a:rPr>
              <a:pPr eaLnBrk="1" hangingPunct="1"/>
              <a:t>7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60075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843FABC4-BC4F-4ACC-99CB-6C738C0BC9BD}" type="slidenum">
              <a:rPr lang="id-ID">
                <a:latin typeface="Calibri" panose="020F0502020204030204" pitchFamily="34" charset="0"/>
              </a:rPr>
              <a:pPr eaLnBrk="1" hangingPunct="1"/>
              <a:t>8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63902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3527D0-F08A-4D9D-99CD-3629C30D7A84}" type="datetime1">
              <a:rPr lang="en-US"/>
              <a:pPr>
                <a:defRPr/>
              </a:pPr>
              <a:t>10/3/2017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1427D8-B701-4C28-96DD-F5F89E69AC9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0139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428233-F6AD-4EED-8CB7-297AAB7D4317}" type="datetime1">
              <a:rPr lang="en-US"/>
              <a:pPr>
                <a:defRPr/>
              </a:pPr>
              <a:t>10/3/2017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31497D-F402-4761-BC5B-101D718EA38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947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EF4196-A3DA-413B-842D-57E56044DDEB}" type="datetime1">
              <a:rPr lang="en-US"/>
              <a:pPr>
                <a:defRPr/>
              </a:pPr>
              <a:t>10/3/2017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6EB658-3CF1-4167-8F14-6A242907112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3565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F0E15C-DF92-4951-B342-FD5A1B6B9261}" type="datetime1">
              <a:rPr lang="en-US"/>
              <a:pPr>
                <a:defRPr/>
              </a:pPr>
              <a:t>10/3/2017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407446-8BEF-43D0-AA73-6542A2B25D4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9643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A22E98-FD6D-46FD-BD53-8EA1D0240ED6}" type="datetime1">
              <a:rPr lang="en-US"/>
              <a:pPr>
                <a:defRPr/>
              </a:pPr>
              <a:t>10/3/2017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4A4339-90CC-4D9E-B850-4B7BA87A6AF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8810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A033DD-4586-44EB-98E2-ED84BCC6EEBD}" type="datetime1">
              <a:rPr lang="en-US"/>
              <a:pPr>
                <a:defRPr/>
              </a:pPr>
              <a:t>10/3/2017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B099B9-0A81-455A-AE4B-163A281AFC7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7362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037649-967C-43BA-BE80-21AF693D2EFB}" type="datetime1">
              <a:rPr lang="en-US"/>
              <a:pPr>
                <a:defRPr/>
              </a:pPr>
              <a:t>10/3/2017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0A572F-9892-4BE5-AA2D-C1323E83D1E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3968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D428B4-B29A-4AAF-91C4-1B5E912CEF06}" type="datetime1">
              <a:rPr lang="en-US"/>
              <a:pPr>
                <a:defRPr/>
              </a:pPr>
              <a:t>10/3/2017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99826E-507D-481F-AB2D-723B3522B2F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0793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C76229-8738-46CC-A655-BA66485333C5}" type="datetime1">
              <a:rPr lang="en-US"/>
              <a:pPr>
                <a:defRPr/>
              </a:pPr>
              <a:t>10/3/2017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752918-4E12-4F3E-8F9C-690ECEDABA5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7114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F866B4-A3E4-41BD-ABB3-50F4BDDCF966}" type="datetime1">
              <a:rPr lang="en-US"/>
              <a:pPr>
                <a:defRPr/>
              </a:pPr>
              <a:t>10/3/2017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299505-0D9C-4B3B-BD3A-FE043FDBB4C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9974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D12979-B716-4151-8491-A4160DA28CD8}" type="datetime1">
              <a:rPr lang="en-US"/>
              <a:pPr>
                <a:defRPr/>
              </a:pPr>
              <a:t>10/3/2017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5562FD-D5A3-4536-930D-568CFE75E37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9281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CD6F3DE-15B7-496C-AF80-C3F6DBE3C188}" type="datetime1">
              <a:rPr lang="en-US"/>
              <a:pPr>
                <a:defRPr/>
              </a:pPr>
              <a:t>10/3/2017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Calibri" panose="020F0502020204030204" pitchFamily="34" charset="0"/>
              </a:defRPr>
            </a:lvl1pPr>
          </a:lstStyle>
          <a:p>
            <a:fld id="{B484B007-826B-4F5D-9C0F-48F64785F66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1524000" y="304800"/>
            <a:ext cx="9144000" cy="684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4114800" y="3657600"/>
            <a:ext cx="6553200" cy="1631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id-ID" sz="2000" b="1" dirty="0" smtClean="0">
                <a:solidFill>
                  <a:srgbClr val="FFFF00"/>
                </a:solidFill>
              </a:rPr>
              <a:t>Konsep Dasar Asuransi Kesehatan &amp; Managed Care</a:t>
            </a:r>
            <a:endParaRPr lang="en-US" sz="2000" b="1" dirty="0">
              <a:solidFill>
                <a:srgbClr val="FFFF00"/>
              </a:solidFill>
            </a:endParaRPr>
          </a:p>
          <a:p>
            <a:pPr algn="ctr" eaLnBrk="1" hangingPunct="1"/>
            <a:r>
              <a:rPr lang="id-ID" sz="2000" b="1" dirty="0">
                <a:solidFill>
                  <a:schemeClr val="bg1"/>
                </a:solidFill>
              </a:rPr>
              <a:t>SESI-2</a:t>
            </a:r>
            <a:endParaRPr lang="en-US" sz="2000" b="1" dirty="0">
              <a:solidFill>
                <a:schemeClr val="bg1"/>
              </a:solidFill>
            </a:endParaRPr>
          </a:p>
          <a:p>
            <a:pPr algn="ctr" eaLnBrk="1" hangingPunct="1"/>
            <a:r>
              <a:rPr lang="id-ID" sz="2000" b="1" dirty="0">
                <a:solidFill>
                  <a:schemeClr val="bg1"/>
                </a:solidFill>
              </a:rPr>
              <a:t>Ade Heryana</a:t>
            </a:r>
            <a:endParaRPr lang="en-US" sz="2000" b="1" dirty="0">
              <a:solidFill>
                <a:schemeClr val="bg1"/>
              </a:solidFill>
            </a:endParaRPr>
          </a:p>
          <a:p>
            <a:pPr algn="ctr" eaLnBrk="1" hangingPunct="1"/>
            <a:r>
              <a:rPr lang="id-ID" sz="2000" b="1" dirty="0">
                <a:solidFill>
                  <a:schemeClr val="bg1"/>
                </a:solidFill>
              </a:rPr>
              <a:t>Prodi Kesmas, FIKES Univ. Esa Unggul</a:t>
            </a:r>
            <a:endParaRPr lang="en-US" sz="2000" b="1" dirty="0">
              <a:solidFill>
                <a:schemeClr val="bg1"/>
              </a:solidFill>
            </a:endParaRPr>
          </a:p>
          <a:p>
            <a:pPr algn="ctr" eaLnBrk="1" hangingPunct="1"/>
            <a:endParaRPr lang="en-US" sz="2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1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1995488" y="412977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id-ID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Kepustakaan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76" name="Content Placeholder 5"/>
          <p:cNvSpPr>
            <a:spLocks noGrp="1"/>
          </p:cNvSpPr>
          <p:nvPr>
            <p:ph idx="1"/>
          </p:nvPr>
        </p:nvSpPr>
        <p:spPr>
          <a:xfrm>
            <a:off x="547688" y="990600"/>
            <a:ext cx="11125200" cy="4602163"/>
          </a:xfrm>
        </p:spPr>
        <p:txBody>
          <a:bodyPr/>
          <a:lstStyle/>
          <a:p>
            <a:pPr lvl="0"/>
            <a:r>
              <a:rPr lang="id-ID" sz="2000" dirty="0"/>
              <a:t>Morissey, Michael A. 2008. </a:t>
            </a:r>
            <a:r>
              <a:rPr lang="id-ID" sz="2000" i="1" dirty="0"/>
              <a:t>Health Insurance</a:t>
            </a:r>
            <a:r>
              <a:rPr lang="id-ID" sz="2000" dirty="0"/>
              <a:t>. Washington: AUPHA Press [e-book] </a:t>
            </a:r>
            <a:r>
              <a:rPr lang="id-ID" sz="2000" dirty="0" smtClean="0"/>
              <a:t>Hal. 21-60, 217-252, 287-302</a:t>
            </a:r>
            <a:endParaRPr lang="id-ID" sz="2000" dirty="0"/>
          </a:p>
          <a:p>
            <a:pPr lvl="0"/>
            <a:r>
              <a:rPr lang="id-ID" sz="2000" dirty="0"/>
              <a:t>Dione, Georges (editor). 2013.</a:t>
            </a:r>
            <a:r>
              <a:rPr lang="id-ID" sz="2000" i="1" dirty="0"/>
              <a:t>Handbook of Insurance, 2nd edition</a:t>
            </a:r>
            <a:r>
              <a:rPr lang="id-ID" sz="2000" dirty="0"/>
              <a:t>. New York: Springer Science and Business Media [e-book</a:t>
            </a:r>
            <a:r>
              <a:rPr lang="id-ID" sz="2000" dirty="0" smtClean="0"/>
              <a:t>] </a:t>
            </a:r>
            <a:r>
              <a:rPr lang="id-ID" sz="2000" dirty="0"/>
              <a:t>Hal. 20-24, 69-78, 167-184, 192-196, 399-422</a:t>
            </a:r>
          </a:p>
          <a:p>
            <a:pPr lvl="0"/>
            <a:r>
              <a:rPr lang="id-ID" sz="2000" dirty="0"/>
              <a:t>Samuel, David I. 2012. </a:t>
            </a:r>
            <a:r>
              <a:rPr lang="id-ID" sz="2000" i="1" dirty="0"/>
              <a:t>Managed Healthcare in the New Millenium: Innovative Financial Modeling for the 21</a:t>
            </a:r>
            <a:r>
              <a:rPr lang="id-ID" sz="2000" i="1" baseline="30000" dirty="0"/>
              <a:t>st</a:t>
            </a:r>
            <a:r>
              <a:rPr lang="id-ID" sz="2000" i="1" dirty="0"/>
              <a:t> Century</a:t>
            </a:r>
            <a:r>
              <a:rPr lang="id-ID" sz="2000" dirty="0"/>
              <a:t>. CRC Press [e-book</a:t>
            </a:r>
            <a:r>
              <a:rPr lang="id-ID" sz="2000" dirty="0" smtClean="0"/>
              <a:t>] </a:t>
            </a:r>
            <a:r>
              <a:rPr lang="id-ID" sz="2000" dirty="0"/>
              <a:t>Hal. 32-34, 97-100</a:t>
            </a:r>
          </a:p>
          <a:p>
            <a:pPr lvl="0"/>
            <a:r>
              <a:rPr lang="id-ID" sz="2000" dirty="0"/>
              <a:t>Todd, Maria K. 2009. </a:t>
            </a:r>
            <a:r>
              <a:rPr lang="id-ID" sz="2000" i="1" dirty="0"/>
              <a:t>The Managed Care Contracting Handbook: Planning and Negotiating the Managed Care Relationship, 2nd edition</a:t>
            </a:r>
            <a:r>
              <a:rPr lang="id-ID" sz="2000" dirty="0"/>
              <a:t>. New York: Productivity Press. [e-book</a:t>
            </a:r>
            <a:r>
              <a:rPr lang="id-ID" sz="2000" dirty="0" smtClean="0"/>
              <a:t>] </a:t>
            </a:r>
            <a:r>
              <a:rPr lang="id-ID" sz="2000" dirty="0"/>
              <a:t>Hal. 63-74, 97-121</a:t>
            </a:r>
          </a:p>
          <a:p>
            <a:pPr lvl="0"/>
            <a:r>
              <a:rPr lang="id-ID" sz="2000" dirty="0"/>
              <a:t>Vaughan, Emmett J. dan Therese M. Vaughan. 2014. Fundamentals of Risk and Insurance, 11th edition. John Willey &amp; Sons. [</a:t>
            </a:r>
            <a:r>
              <a:rPr lang="id-ID" sz="2000" dirty="0" smtClean="0"/>
              <a:t>e-book] </a:t>
            </a:r>
            <a:r>
              <a:rPr lang="id-ID" sz="2000" dirty="0"/>
              <a:t>Hal. 370-373, 348-415</a:t>
            </a:r>
          </a:p>
          <a:p>
            <a:pPr lvl="0"/>
            <a:r>
              <a:rPr lang="id-ID" sz="2000" dirty="0"/>
              <a:t>Pauly, Mark V., Thomas G. McGuire, dan Pedro Pita Baros (editor). 2012. </a:t>
            </a:r>
            <a:r>
              <a:rPr lang="id-ID" sz="2000" i="1" dirty="0"/>
              <a:t>Handbook of Health Economics, volume 2</a:t>
            </a:r>
            <a:r>
              <a:rPr lang="id-ID" sz="2000" dirty="0"/>
              <a:t>. Elsevier [e-book] Hal. 319-367, 597-610, 713-720</a:t>
            </a:r>
          </a:p>
          <a:p>
            <a:pPr lvl="0"/>
            <a:r>
              <a:rPr lang="id-ID" sz="2000" dirty="0"/>
              <a:t>Wonderling, David, Reinhold Gruen, dan Nick Black. 2005. Introduction to Health Economics. Open University Press [e-book</a:t>
            </a:r>
            <a:r>
              <a:rPr lang="id-ID" sz="2000" dirty="0" smtClean="0"/>
              <a:t>]</a:t>
            </a:r>
            <a:endParaRPr lang="id-ID" sz="2000" dirty="0"/>
          </a:p>
        </p:txBody>
      </p:sp>
    </p:spTree>
    <p:extLst>
      <p:ext uri="{BB962C8B-B14F-4D97-AF65-F5344CB8AC3E}">
        <p14:creationId xmlns:p14="http://schemas.microsoft.com/office/powerpoint/2010/main" val="381215876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1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1995488" y="12954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KEMAMPUAN AKHIR YANG DIHARAPKAN</a:t>
            </a:r>
          </a:p>
        </p:txBody>
      </p:sp>
      <p:sp>
        <p:nvSpPr>
          <p:cNvPr id="3076" name="Content Placeholder 5"/>
          <p:cNvSpPr>
            <a:spLocks noGrp="1"/>
          </p:cNvSpPr>
          <p:nvPr>
            <p:ph idx="1"/>
          </p:nvPr>
        </p:nvSpPr>
        <p:spPr>
          <a:xfrm>
            <a:off x="1524000" y="3124200"/>
            <a:ext cx="9172575" cy="1447799"/>
          </a:xfrm>
        </p:spPr>
        <p:txBody>
          <a:bodyPr/>
          <a:lstStyle/>
          <a:p>
            <a:r>
              <a:rPr lang="id-ID" sz="2200" dirty="0">
                <a:latin typeface="Arial" panose="020B0604020202020204" pitchFamily="34" charset="0"/>
                <a:cs typeface="Arial" panose="020B0604020202020204" pitchFamily="34" charset="0"/>
              </a:rPr>
              <a:t>Mahasiswa mampu menjelaskan </a:t>
            </a:r>
            <a:r>
              <a:rPr lang="id-ID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Permintaan Asuransi Kesehatan</a:t>
            </a:r>
            <a:endParaRPr lang="id-ID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d-ID" sz="2200" dirty="0">
                <a:latin typeface="Arial" panose="020B0604020202020204" pitchFamily="34" charset="0"/>
                <a:cs typeface="Arial" panose="020B0604020202020204" pitchFamily="34" charset="0"/>
              </a:rPr>
              <a:t>Mahasiswa mampu </a:t>
            </a:r>
            <a:r>
              <a:rPr lang="id-ID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menjelaskan Pasar Asuransi Kesehatan</a:t>
            </a:r>
            <a:endParaRPr lang="id-ID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d-ID" sz="2200" dirty="0">
                <a:latin typeface="Arial" panose="020B0604020202020204" pitchFamily="34" charset="0"/>
                <a:cs typeface="Arial" panose="020B0604020202020204" pitchFamily="34" charset="0"/>
              </a:rPr>
              <a:t>Mahasiswa mampu menjelaskan </a:t>
            </a:r>
            <a:r>
              <a:rPr lang="id-ID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Kepesertaan Asuransi Kesehatan</a:t>
            </a:r>
            <a:endParaRPr lang="id-ID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Title 5"/>
          <p:cNvSpPr>
            <a:spLocks noGrp="1"/>
          </p:cNvSpPr>
          <p:nvPr>
            <p:ph type="title"/>
          </p:nvPr>
        </p:nvSpPr>
        <p:spPr>
          <a:xfrm>
            <a:off x="-29029" y="533400"/>
            <a:ext cx="10439400" cy="685800"/>
          </a:xfrm>
        </p:spPr>
        <p:txBody>
          <a:bodyPr/>
          <a:lstStyle/>
          <a:p>
            <a:pPr algn="l">
              <a:spcBef>
                <a:spcPct val="50000"/>
              </a:spcBef>
            </a:pPr>
            <a:r>
              <a:rPr lang="id-ID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Teori Permintaan Asuransi Kesehatan - 1</a:t>
            </a:r>
            <a:endParaRPr lang="id-ID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29029" y="1219200"/>
            <a:ext cx="12202886" cy="4691743"/>
          </a:xfrm>
        </p:spPr>
        <p:txBody>
          <a:bodyPr/>
          <a:lstStyle/>
          <a:p>
            <a:r>
              <a:rPr lang="id-ID" sz="2800" dirty="0" smtClean="0"/>
              <a:t>Semakin tinggi tingkat seseorang untuk </a:t>
            </a:r>
            <a:r>
              <a:rPr lang="id-ID" sz="2800" b="1" dirty="0" smtClean="0"/>
              <a:t>menghindari risiko</a:t>
            </a:r>
            <a:r>
              <a:rPr lang="id-ID" sz="2800" dirty="0" smtClean="0"/>
              <a:t> </a:t>
            </a:r>
            <a:r>
              <a:rPr lang="id-ID" sz="2800" i="1" dirty="0" smtClean="0"/>
              <a:t>(risk aversion)</a:t>
            </a:r>
            <a:r>
              <a:rPr lang="id-ID" sz="2800" dirty="0" smtClean="0"/>
              <a:t>, maka kemungkinan seseorang membeli asuransi semakin tinggi, dan kemungkinan premi yang dibayar semakin tinggi. </a:t>
            </a:r>
          </a:p>
          <a:p>
            <a:r>
              <a:rPr lang="id-ID" sz="2800" dirty="0" smtClean="0"/>
              <a:t>Risk aversion </a:t>
            </a:r>
            <a:r>
              <a:rPr lang="id-ID" sz="2800" dirty="0" smtClean="0">
                <a:sym typeface="Wingdings" panose="05000000000000000000" pitchFamily="2" charset="2"/>
              </a:rPr>
              <a:t> peduli dengan kesehatan</a:t>
            </a:r>
            <a:r>
              <a:rPr lang="id-ID" sz="2800" dirty="0" smtClean="0"/>
              <a:t> </a:t>
            </a:r>
            <a:endParaRPr lang="id-ID" sz="2400" dirty="0" smtClean="0"/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755036528"/>
              </p:ext>
            </p:extLst>
          </p:nvPr>
        </p:nvGraphicFramePr>
        <p:xfrm>
          <a:off x="6680200" y="2362200"/>
          <a:ext cx="4826000" cy="32427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4" name="Oval 3"/>
          <p:cNvSpPr/>
          <p:nvPr/>
        </p:nvSpPr>
        <p:spPr>
          <a:xfrm>
            <a:off x="6172200" y="5715000"/>
            <a:ext cx="2971800" cy="609600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2400" b="1" dirty="0" smtClean="0"/>
              <a:t>RISK</a:t>
            </a:r>
            <a:endParaRPr lang="id-ID" sz="2400" b="1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Title 5"/>
          <p:cNvSpPr>
            <a:spLocks noGrp="1"/>
          </p:cNvSpPr>
          <p:nvPr>
            <p:ph type="title"/>
          </p:nvPr>
        </p:nvSpPr>
        <p:spPr>
          <a:xfrm>
            <a:off x="-29029" y="533400"/>
            <a:ext cx="10439400" cy="685800"/>
          </a:xfrm>
        </p:spPr>
        <p:txBody>
          <a:bodyPr/>
          <a:lstStyle/>
          <a:p>
            <a:pPr algn="l">
              <a:spcBef>
                <a:spcPct val="50000"/>
              </a:spcBef>
            </a:pPr>
            <a:r>
              <a:rPr lang="id-ID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Teori Permintaan Asuransi Kesehatan - 2</a:t>
            </a:r>
            <a:endParaRPr lang="id-ID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29029" y="1219200"/>
            <a:ext cx="12202886" cy="4691743"/>
          </a:xfrm>
        </p:spPr>
        <p:txBody>
          <a:bodyPr/>
          <a:lstStyle/>
          <a:p>
            <a:r>
              <a:rPr lang="id-ID" sz="2800" dirty="0" smtClean="0"/>
              <a:t>Semakin tinggi </a:t>
            </a:r>
            <a:r>
              <a:rPr lang="id-ID" sz="2800" b="1" dirty="0" smtClean="0"/>
              <a:t>potensi kerugian</a:t>
            </a:r>
            <a:r>
              <a:rPr lang="id-ID" sz="2800" dirty="0" smtClean="0"/>
              <a:t>, maka kemungkinan seseorang membeli asuransi semakin tinggi, dan risiko premi semakin tinggi. </a:t>
            </a:r>
          </a:p>
          <a:p>
            <a:r>
              <a:rPr lang="id-ID" sz="2800" dirty="0" smtClean="0"/>
              <a:t>Potensi kerugian </a:t>
            </a:r>
            <a:r>
              <a:rPr lang="id-ID" sz="2800" dirty="0" smtClean="0">
                <a:sym typeface="Wingdings" panose="05000000000000000000" pitchFamily="2" charset="2"/>
              </a:rPr>
              <a:t> tingkat keparahan penyakit, memiliki riwayat penyakit tertentu </a:t>
            </a:r>
            <a:r>
              <a:rPr lang="id-ID" sz="2800" dirty="0" smtClean="0"/>
              <a:t> </a:t>
            </a:r>
            <a:r>
              <a:rPr lang="id-ID" sz="2800" dirty="0" smtClean="0">
                <a:sym typeface="Wingdings" panose="05000000000000000000" pitchFamily="2" charset="2"/>
              </a:rPr>
              <a:t> kemungkinan sakit</a:t>
            </a:r>
            <a:endParaRPr lang="id-ID" sz="2400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8800" y="3207899"/>
            <a:ext cx="5059680" cy="26703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506620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Title 5"/>
          <p:cNvSpPr>
            <a:spLocks noGrp="1"/>
          </p:cNvSpPr>
          <p:nvPr>
            <p:ph type="title"/>
          </p:nvPr>
        </p:nvSpPr>
        <p:spPr>
          <a:xfrm>
            <a:off x="-29029" y="533400"/>
            <a:ext cx="10439400" cy="685800"/>
          </a:xfrm>
        </p:spPr>
        <p:txBody>
          <a:bodyPr/>
          <a:lstStyle/>
          <a:p>
            <a:pPr algn="l">
              <a:spcBef>
                <a:spcPct val="50000"/>
              </a:spcBef>
            </a:pPr>
            <a:r>
              <a:rPr lang="id-ID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Teori Permintaan Asuransi Kesehatan - 3</a:t>
            </a:r>
            <a:endParaRPr lang="id-ID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29029" y="1219200"/>
            <a:ext cx="12202886" cy="4691743"/>
          </a:xfrm>
        </p:spPr>
        <p:txBody>
          <a:bodyPr/>
          <a:lstStyle/>
          <a:p>
            <a:r>
              <a:rPr lang="id-ID" sz="2800" dirty="0" smtClean="0"/>
              <a:t>Semakin tinggi </a:t>
            </a:r>
            <a:r>
              <a:rPr lang="id-ID" sz="2800" b="1" dirty="0" smtClean="0"/>
              <a:t>kemungkinan kehilangan pendapatan akibat sakit</a:t>
            </a:r>
            <a:r>
              <a:rPr lang="id-ID" sz="2800" dirty="0" smtClean="0"/>
              <a:t>, maka kemungkinan seseorang membeli asuransi semakin tinggi namun kemudian menurun, dan risiko premi semakin tinggi kemudian menurun. </a:t>
            </a:r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627194420"/>
              </p:ext>
            </p:extLst>
          </p:nvPr>
        </p:nvGraphicFramePr>
        <p:xfrm>
          <a:off x="2525258" y="2819400"/>
          <a:ext cx="7086600" cy="3429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52400" y="3191470"/>
            <a:ext cx="2362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d-ID" dirty="0" smtClean="0"/>
              <a:t>Kemungkinan membeli asuransi kesehatan tinggi</a:t>
            </a:r>
            <a:endParaRPr lang="id-ID" dirty="0"/>
          </a:p>
        </p:txBody>
      </p:sp>
      <p:sp>
        <p:nvSpPr>
          <p:cNvPr id="8" name="TextBox 7"/>
          <p:cNvSpPr txBox="1"/>
          <p:nvPr/>
        </p:nvSpPr>
        <p:spPr>
          <a:xfrm>
            <a:off x="9601200" y="4944070"/>
            <a:ext cx="2362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Kemungkinan membeli asuransi kesehatan rendah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869867881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Title 5"/>
          <p:cNvSpPr>
            <a:spLocks noGrp="1"/>
          </p:cNvSpPr>
          <p:nvPr>
            <p:ph type="title"/>
          </p:nvPr>
        </p:nvSpPr>
        <p:spPr>
          <a:xfrm>
            <a:off x="-29029" y="533400"/>
            <a:ext cx="10439400" cy="685800"/>
          </a:xfrm>
        </p:spPr>
        <p:txBody>
          <a:bodyPr/>
          <a:lstStyle/>
          <a:p>
            <a:pPr algn="l">
              <a:spcBef>
                <a:spcPct val="50000"/>
              </a:spcBef>
            </a:pPr>
            <a:r>
              <a:rPr lang="id-ID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Teori Permintaan Asuransi Kesehatan - 4</a:t>
            </a:r>
            <a:endParaRPr lang="id-ID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29029" y="1219200"/>
            <a:ext cx="12202886" cy="4691743"/>
          </a:xfrm>
        </p:spPr>
        <p:txBody>
          <a:bodyPr/>
          <a:lstStyle/>
          <a:p>
            <a:r>
              <a:rPr lang="id-ID" sz="2800" dirty="0" smtClean="0"/>
              <a:t>Semakin tinggi </a:t>
            </a:r>
            <a:r>
              <a:rPr lang="id-ID" sz="2800" b="1" dirty="0" smtClean="0"/>
              <a:t>tingkat pendapatan seseorang</a:t>
            </a:r>
            <a:r>
              <a:rPr lang="id-ID" sz="2800" dirty="0" smtClean="0"/>
              <a:t>, maka kemungkinan seseorang membeli asuransi semakin tinggi, dan risiko premi semakin tinggi</a:t>
            </a:r>
          </a:p>
        </p:txBody>
      </p:sp>
    </p:spTree>
    <p:extLst>
      <p:ext uri="{BB962C8B-B14F-4D97-AF65-F5344CB8AC3E}">
        <p14:creationId xmlns:p14="http://schemas.microsoft.com/office/powerpoint/2010/main" val="100321064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1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1" name="Title 5"/>
          <p:cNvSpPr>
            <a:spLocks noGrp="1"/>
          </p:cNvSpPr>
          <p:nvPr>
            <p:ph type="title"/>
          </p:nvPr>
        </p:nvSpPr>
        <p:spPr>
          <a:xfrm>
            <a:off x="2057400" y="31242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id-ID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TERIMA KASIH</a:t>
            </a:r>
            <a:endParaRPr lang="id-ID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1705</TotalTime>
  <Words>436</Words>
  <Application>Microsoft Office PowerPoint</Application>
  <PresentationFormat>Widescreen</PresentationFormat>
  <Paragraphs>45</Paragraphs>
  <Slides>8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Wingdings</vt:lpstr>
      <vt:lpstr>Office Theme</vt:lpstr>
      <vt:lpstr>PowerPoint Presentation</vt:lpstr>
      <vt:lpstr>Kepustakaan</vt:lpstr>
      <vt:lpstr>KEMAMPUAN AKHIR YANG DIHARAPKAN</vt:lpstr>
      <vt:lpstr>Teori Permintaan Asuransi Kesehatan - 1</vt:lpstr>
      <vt:lpstr>Teori Permintaan Asuransi Kesehatan - 2</vt:lpstr>
      <vt:lpstr>Teori Permintaan Asuransi Kesehatan - 3</vt:lpstr>
      <vt:lpstr>Teori Permintaan Asuransi Kesehatan - 4</vt:lpstr>
      <vt:lpstr>TERIMA KASIH</vt:lpstr>
    </vt:vector>
  </TitlesOfParts>
  <Company>signDesign Communications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rimba</dc:creator>
  <cp:lastModifiedBy>ASUS</cp:lastModifiedBy>
  <cp:revision>253</cp:revision>
  <dcterms:created xsi:type="dcterms:W3CDTF">2010-08-24T06:47:44Z</dcterms:created>
  <dcterms:modified xsi:type="dcterms:W3CDTF">2017-10-03T14:10:09Z</dcterms:modified>
</cp:coreProperties>
</file>