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8" r:id="rId11"/>
    <p:sldId id="269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FDCE-6A41-4560-82DD-C839E3C85D6C}" type="datetimeFigureOut">
              <a:rPr lang="en-US" smtClean="0"/>
              <a:pPr/>
              <a:t>5/24/2015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1C6B-B726-438E-9C8B-8F68122AC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FDCE-6A41-4560-82DD-C839E3C85D6C}" type="datetimeFigureOut">
              <a:rPr lang="en-US" smtClean="0"/>
              <a:pPr/>
              <a:t>5/24/2015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1C6B-B726-438E-9C8B-8F68122AC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FDCE-6A41-4560-82DD-C839E3C85D6C}" type="datetimeFigureOut">
              <a:rPr lang="en-US" smtClean="0"/>
              <a:pPr/>
              <a:t>5/24/2015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1C6B-B726-438E-9C8B-8F68122AC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FDCE-6A41-4560-82DD-C839E3C85D6C}" type="datetimeFigureOut">
              <a:rPr lang="en-US" smtClean="0"/>
              <a:pPr/>
              <a:t>5/24/2015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1C6B-B726-438E-9C8B-8F68122AC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FDCE-6A41-4560-82DD-C839E3C85D6C}" type="datetimeFigureOut">
              <a:rPr lang="en-US" smtClean="0"/>
              <a:pPr/>
              <a:t>5/24/2015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1C6B-B726-438E-9C8B-8F68122AC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FDCE-6A41-4560-82DD-C839E3C85D6C}" type="datetimeFigureOut">
              <a:rPr lang="en-US" smtClean="0"/>
              <a:pPr/>
              <a:t>5/24/2015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1C6B-B726-438E-9C8B-8F68122AC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FDCE-6A41-4560-82DD-C839E3C85D6C}" type="datetimeFigureOut">
              <a:rPr lang="en-US" smtClean="0"/>
              <a:pPr/>
              <a:t>5/24/2015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1C6B-B726-438E-9C8B-8F68122AC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FDCE-6A41-4560-82DD-C839E3C85D6C}" type="datetimeFigureOut">
              <a:rPr lang="en-US" smtClean="0"/>
              <a:pPr/>
              <a:t>5/24/2015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1C6B-B726-438E-9C8B-8F68122AC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FDCE-6A41-4560-82DD-C839E3C85D6C}" type="datetimeFigureOut">
              <a:rPr lang="en-US" smtClean="0"/>
              <a:pPr/>
              <a:t>5/24/2015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1C6B-B726-438E-9C8B-8F68122AC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FDCE-6A41-4560-82DD-C839E3C85D6C}" type="datetimeFigureOut">
              <a:rPr lang="en-US" smtClean="0"/>
              <a:pPr/>
              <a:t>5/24/2015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1C6B-B726-438E-9C8B-8F68122AC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FDCE-6A41-4560-82DD-C839E3C85D6C}" type="datetimeFigureOut">
              <a:rPr lang="en-US" smtClean="0"/>
              <a:pPr/>
              <a:t>5/24/2015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1C6B-B726-438E-9C8B-8F68122AC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9FDCE-6A41-4560-82DD-C839E3C85D6C}" type="datetimeFigureOut">
              <a:rPr lang="en-US" smtClean="0"/>
              <a:pPr/>
              <a:t>5/24/2015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1C6B-B726-438E-9C8B-8F68122AC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Euis Nurul\Local Settings\Temp\MP9004389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Teknik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Metoda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Pengawasan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Euis</a:t>
            </a:r>
            <a:r>
              <a:rPr lang="en-US" dirty="0" smtClean="0"/>
              <a:t> </a:t>
            </a:r>
            <a:r>
              <a:rPr lang="en-US" dirty="0" err="1" smtClean="0"/>
              <a:t>Nurul</a:t>
            </a:r>
            <a:r>
              <a:rPr lang="en-US" dirty="0" smtClean="0"/>
              <a:t> B, </a:t>
            </a:r>
            <a:r>
              <a:rPr lang="en-US" dirty="0" err="1" smtClean="0"/>
              <a:t>M.Si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4763"/>
            <a:ext cx="9163050" cy="687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Jenis-jenis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Anggaran</a:t>
            </a:r>
            <a:r>
              <a:rPr lang="en-US" dirty="0" smtClean="0"/>
              <a:t> </a:t>
            </a:r>
            <a:r>
              <a:rPr lang="en-US" dirty="0" err="1" smtClean="0"/>
              <a:t>Operasional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yang </a:t>
            </a:r>
            <a:r>
              <a:rPr lang="en-US" dirty="0" err="1" smtClean="0"/>
              <a:t>dipekirakan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dikonsumsi</a:t>
            </a:r>
            <a:r>
              <a:rPr lang="en-US" dirty="0" smtClean="0"/>
              <a:t> ole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Dinyaakan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kuantitas</a:t>
            </a:r>
            <a:r>
              <a:rPr lang="en-US" dirty="0" smtClean="0"/>
              <a:t> </a:t>
            </a:r>
            <a:r>
              <a:rPr lang="en-US" dirty="0" err="1" smtClean="0"/>
              <a:t>phisik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Anggaran</a:t>
            </a:r>
            <a:r>
              <a:rPr lang="en-US" dirty="0" smtClean="0"/>
              <a:t> </a:t>
            </a:r>
            <a:r>
              <a:rPr lang="en-US" dirty="0" err="1" smtClean="0"/>
              <a:t>Finansial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Memuat</a:t>
            </a:r>
            <a:r>
              <a:rPr lang="en-US" dirty="0" smtClean="0"/>
              <a:t> </a:t>
            </a:r>
            <a:r>
              <a:rPr lang="en-US" dirty="0" err="1" smtClean="0"/>
              <a:t>perincian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dikeluarkan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darimana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4763"/>
            <a:ext cx="9163050" cy="687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Jenis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Tujuan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Anggaran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371600"/>
            <a:ext cx="8077200" cy="475456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Anggaran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Penjualan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memberikan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estimasi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jumlah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sumber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penerimaan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diperkirakan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Anggaran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Produksi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menunjukkan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kebuthan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produksi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diperkirakan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tenaga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kerja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bahan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baku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Anggaran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Biaya</a:t>
            </a:r>
            <a:r>
              <a:rPr lang="en-US" b="1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memberikan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perincian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alokasi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bermacam-macam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biaya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periklanan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penjualan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administrasi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penelitian</a:t>
            </a:r>
            <a:r>
              <a:rPr lang="en-US" dirty="0" smtClean="0">
                <a:solidFill>
                  <a:schemeClr val="bg1"/>
                </a:solidFill>
              </a:rPr>
              <a:t>, manufacturing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Anggaran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Kas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meramalkan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aliran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penerimaan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pengeluaran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kas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Anggaran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Pembelanjaan</a:t>
            </a:r>
            <a:r>
              <a:rPr lang="en-US" b="1" dirty="0" smtClean="0">
                <a:solidFill>
                  <a:srgbClr val="FF0000"/>
                </a:solidFill>
              </a:rPr>
              <a:t> modal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garis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besar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pengeluaran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khusu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bagai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perusahaan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seperti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pabrik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peralatan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mesin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dll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Anggaran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Neraca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meramal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kondisi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keuangan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aktiva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hutang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modal </a:t>
            </a:r>
            <a:r>
              <a:rPr lang="en-US" dirty="0" err="1" smtClean="0">
                <a:solidFill>
                  <a:schemeClr val="bg1"/>
                </a:solidFill>
              </a:rPr>
              <a:t>akhir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periode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anggaran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Anggaran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endParaRPr lang="en-US" dirty="0"/>
          </a:p>
        </p:txBody>
      </p:sp>
      <p:pic>
        <p:nvPicPr>
          <p:cNvPr id="11266" name="Picture 2" descr="C:\Documents and Settings\Euis Nurul\Local Settings\Temp\MP9102209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810000"/>
            <a:ext cx="3733800" cy="3048000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/>
        </p:nvSpPr>
        <p:spPr>
          <a:xfrm>
            <a:off x="2895600" y="1600200"/>
            <a:ext cx="5791200" cy="4091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Anggaran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i="1" dirty="0" smtClean="0"/>
              <a:t>flexible budget, step budget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pengawasan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Anggaran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endParaRPr lang="en-US" dirty="0"/>
          </a:p>
        </p:txBody>
      </p:sp>
      <p:pic>
        <p:nvPicPr>
          <p:cNvPr id="4098" name="Picture 2" descr="C:\Documents and Settings\Euis Nurul\Local Settings\Temp\MM90033654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39000" y="5257800"/>
            <a:ext cx="1209675" cy="857250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/>
        </p:nvSpPr>
        <p:spPr>
          <a:xfrm>
            <a:off x="1676400" y="1383109"/>
            <a:ext cx="5791200" cy="4091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/>
              <a:t>Anggaran</a:t>
            </a:r>
            <a:r>
              <a:rPr lang="en-US" sz="3600" dirty="0" smtClean="0"/>
              <a:t> </a:t>
            </a:r>
            <a:r>
              <a:rPr lang="en-US" sz="3600" dirty="0" err="1" smtClean="0"/>
              <a:t>Tetap</a:t>
            </a:r>
            <a:r>
              <a:rPr lang="en-US" sz="3600" dirty="0" smtClean="0"/>
              <a:t> </a:t>
            </a:r>
            <a:r>
              <a:rPr lang="en-US" sz="3600" dirty="0" err="1" smtClean="0"/>
              <a:t>disebut</a:t>
            </a:r>
            <a:r>
              <a:rPr lang="en-US" sz="3600" dirty="0" smtClean="0"/>
              <a:t> </a:t>
            </a:r>
            <a:r>
              <a:rPr lang="en-US" sz="3600" dirty="0" err="1" smtClean="0"/>
              <a:t>juga</a:t>
            </a:r>
            <a:r>
              <a:rPr lang="en-US" sz="3600" dirty="0" smtClean="0"/>
              <a:t> </a:t>
            </a:r>
            <a:r>
              <a:rPr lang="en-US" sz="3600" i="1" dirty="0" smtClean="0"/>
              <a:t>fixed budget, </a:t>
            </a:r>
            <a:r>
              <a:rPr lang="en-US" sz="3600" dirty="0" err="1" smtClean="0"/>
              <a:t>menunjukkan</a:t>
            </a:r>
            <a:r>
              <a:rPr lang="en-US" sz="3600" dirty="0" smtClean="0"/>
              <a:t> </a:t>
            </a:r>
            <a:r>
              <a:rPr lang="en-US" sz="3600" dirty="0" err="1" smtClean="0"/>
              <a:t>perkiraan</a:t>
            </a:r>
            <a:r>
              <a:rPr lang="en-US" sz="3600" dirty="0" smtClean="0"/>
              <a:t> </a:t>
            </a:r>
            <a:r>
              <a:rPr lang="en-US" sz="3600" dirty="0" err="1" smtClean="0"/>
              <a:t>jumlah</a:t>
            </a:r>
            <a:r>
              <a:rPr lang="en-US" sz="3600" dirty="0" smtClean="0"/>
              <a:t> </a:t>
            </a:r>
            <a:r>
              <a:rPr lang="en-US" sz="3600" dirty="0" err="1" smtClean="0"/>
              <a:t>biaya</a:t>
            </a:r>
            <a:r>
              <a:rPr lang="en-US" sz="3600" dirty="0" smtClean="0"/>
              <a:t> </a:t>
            </a:r>
            <a:r>
              <a:rPr lang="en-US" sz="3600" dirty="0" err="1" smtClean="0"/>
              <a:t>pada</a:t>
            </a:r>
            <a:r>
              <a:rPr lang="en-US" sz="3600" dirty="0" smtClean="0"/>
              <a:t> </a:t>
            </a:r>
            <a:r>
              <a:rPr lang="en-US" sz="3600" dirty="0" err="1" smtClean="0"/>
              <a:t>suatu</a:t>
            </a:r>
            <a:r>
              <a:rPr lang="en-US" sz="3600" dirty="0" smtClean="0"/>
              <a:t> </a:t>
            </a:r>
            <a:r>
              <a:rPr lang="en-US" sz="3600" dirty="0" err="1" smtClean="0"/>
              <a:t>tingkat</a:t>
            </a:r>
            <a:r>
              <a:rPr lang="en-US" sz="3600" dirty="0" smtClean="0"/>
              <a:t> volume </a:t>
            </a:r>
            <a:r>
              <a:rPr lang="en-US" sz="3600" dirty="0" err="1" smtClean="0"/>
              <a:t>tertentu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3 </a:t>
            </a:r>
            <a:r>
              <a:rPr lang="en-US" sz="3600" dirty="0" err="1" smtClean="0"/>
              <a:t>pertimbangan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err="1" smtClean="0"/>
              <a:t>penyusunan</a:t>
            </a:r>
            <a:r>
              <a:rPr lang="en-US" sz="3600" dirty="0" smtClean="0"/>
              <a:t> </a:t>
            </a:r>
            <a:r>
              <a:rPr lang="en-US" sz="3600" dirty="0" err="1" smtClean="0"/>
              <a:t>biaya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yang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totalnya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volume </a:t>
            </a:r>
            <a:r>
              <a:rPr lang="en-US" dirty="0" err="1" smtClean="0"/>
              <a:t>kegiatan</a:t>
            </a:r>
            <a:endParaRPr lang="en-US" dirty="0" smtClean="0"/>
          </a:p>
          <a:p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yang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sebanding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volume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endParaRPr lang="en-US" dirty="0" smtClean="0"/>
          </a:p>
          <a:p>
            <a:r>
              <a:rPr lang="en-US" dirty="0" err="1" smtClean="0"/>
              <a:t>Biaya</a:t>
            </a:r>
            <a:r>
              <a:rPr lang="en-US" dirty="0" smtClean="0"/>
              <a:t> semi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yang </a:t>
            </a:r>
            <a:r>
              <a:rPr lang="en-US" dirty="0" err="1" smtClean="0"/>
              <a:t>bervariasi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volume </a:t>
            </a:r>
            <a:r>
              <a:rPr lang="en-US" dirty="0" err="1" smtClean="0"/>
              <a:t>kegiatan</a:t>
            </a:r>
            <a:r>
              <a:rPr lang="en-US" dirty="0" smtClean="0"/>
              <a:t> yang </a:t>
            </a:r>
            <a:r>
              <a:rPr lang="en-US" dirty="0" err="1" smtClean="0"/>
              <a:t>dilaksanakan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proporsi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 descr="C:\Documents and Settings\Euis Nurul\Local Settings\Temp\MM90023627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228600"/>
            <a:ext cx="1752600" cy="1415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Euis Nurul\Local Settings\Temp\MP9003154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685800"/>
            <a:ext cx="7543800" cy="59100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Metoda</a:t>
            </a:r>
            <a:r>
              <a:rPr lang="en-US" dirty="0" smtClean="0"/>
              <a:t> </a:t>
            </a:r>
            <a:r>
              <a:rPr lang="en-US" dirty="0" err="1" smtClean="0"/>
              <a:t>pengawasan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PPBS = </a:t>
            </a:r>
            <a:r>
              <a:rPr lang="en-US" i="1" dirty="0" smtClean="0"/>
              <a:t>planning programming – budgeting system </a:t>
            </a:r>
          </a:p>
          <a:p>
            <a:pPr marL="514350" indent="-514350">
              <a:buAutoNum type="arabicPeriod"/>
            </a:pPr>
            <a:r>
              <a:rPr lang="en-US" dirty="0" smtClean="0"/>
              <a:t>ZBB = </a:t>
            </a:r>
            <a:r>
              <a:rPr lang="en-US" i="1" dirty="0" smtClean="0"/>
              <a:t>zero – base – budgeting</a:t>
            </a:r>
          </a:p>
          <a:p>
            <a:pPr marL="514350" indent="-514350">
              <a:buAutoNum type="arabicPeriod"/>
            </a:pPr>
            <a:r>
              <a:rPr lang="en-US" dirty="0" smtClean="0"/>
              <a:t>HRA = </a:t>
            </a:r>
            <a:r>
              <a:rPr lang="en-US" i="1" dirty="0" smtClean="0"/>
              <a:t>human – resources accounting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Unsur</a:t>
            </a:r>
            <a:r>
              <a:rPr lang="en-US" dirty="0" smtClean="0"/>
              <a:t>- </a:t>
            </a:r>
            <a:r>
              <a:rPr lang="en-US" dirty="0" err="1" smtClean="0"/>
              <a:t>unsur</a:t>
            </a:r>
            <a:r>
              <a:rPr lang="en-US" dirty="0" smtClean="0"/>
              <a:t> PPBS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penghapusan</a:t>
            </a:r>
            <a:r>
              <a:rPr lang="en-US" dirty="0" smtClean="0"/>
              <a:t> program-program yang </a:t>
            </a:r>
            <a:r>
              <a:rPr lang="en-US" dirty="0" err="1" smtClean="0"/>
              <a:t>memakan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yang </a:t>
            </a:r>
            <a:r>
              <a:rPr lang="en-US" dirty="0" err="1" smtClean="0"/>
              <a:t>cenderung</a:t>
            </a:r>
            <a:r>
              <a:rPr lang="en-US" dirty="0" smtClean="0"/>
              <a:t> </a:t>
            </a:r>
            <a:r>
              <a:rPr lang="en-US" dirty="0" err="1" smtClean="0"/>
              <a:t>menyalin</a:t>
            </a:r>
            <a:r>
              <a:rPr lang="en-US" dirty="0" smtClean="0"/>
              <a:t> program=program lain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analisa</a:t>
            </a:r>
            <a:r>
              <a:rPr lang="en-US" dirty="0" smtClean="0"/>
              <a:t> benefits </a:t>
            </a:r>
            <a:r>
              <a:rPr lang="en-US" dirty="0" err="1" smtClean="0"/>
              <a:t>dan</a:t>
            </a:r>
            <a:r>
              <a:rPr lang="en-US" dirty="0" smtClean="0"/>
              <a:t> costs </a:t>
            </a:r>
            <a:r>
              <a:rPr lang="en-US" dirty="0" err="1" smtClean="0"/>
              <a:t>setiap</a:t>
            </a:r>
            <a:r>
              <a:rPr lang="en-US" dirty="0" smtClean="0"/>
              <a:t> program.</a:t>
            </a:r>
            <a:endParaRPr lang="en-US" dirty="0"/>
          </a:p>
        </p:txBody>
      </p:sp>
      <p:pic>
        <p:nvPicPr>
          <p:cNvPr id="5122" name="Picture 2" descr="C:\Documents and Settings\Euis Nurul\Local Settings\Temp\MP9003154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206240"/>
            <a:ext cx="3657600" cy="2651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Euis Nurul\Local Settings\Temp\MP9003154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267712"/>
            <a:ext cx="5029200" cy="31424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Unsur-unsur</a:t>
            </a:r>
            <a:r>
              <a:rPr lang="en-US" dirty="0" smtClean="0"/>
              <a:t> PPBS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err="1" smtClean="0"/>
              <a:t>Analisa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spesifikasi</a:t>
            </a:r>
            <a:r>
              <a:rPr lang="en-US" dirty="0" smtClean="0"/>
              <a:t> </a:t>
            </a:r>
            <a:r>
              <a:rPr lang="en-US" dirty="0" err="1" smtClean="0"/>
              <a:t>tujuan-tujuan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Analisa</a:t>
            </a:r>
            <a:r>
              <a:rPr lang="en-US" dirty="0" smtClean="0"/>
              <a:t> </a:t>
            </a:r>
            <a:r>
              <a:rPr lang="en-US" dirty="0" err="1" smtClean="0"/>
              <a:t>keluaran</a:t>
            </a:r>
            <a:r>
              <a:rPr lang="en-US" dirty="0" smtClean="0"/>
              <a:t> program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tujuan-tujuan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total program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alternatif</a:t>
            </a:r>
            <a:r>
              <a:rPr lang="en-US" dirty="0" smtClean="0"/>
              <a:t> yang paling </a:t>
            </a:r>
            <a:r>
              <a:rPr lang="en-US" dirty="0" err="1" smtClean="0"/>
              <a:t>efektif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Implementasi</a:t>
            </a:r>
            <a:r>
              <a:rPr lang="en-US" dirty="0" smtClean="0"/>
              <a:t> PPBS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sistematik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teratur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ZBB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Perumusan</a:t>
            </a:r>
            <a:r>
              <a:rPr lang="en-US" dirty="0" smtClean="0"/>
              <a:t> </a:t>
            </a:r>
            <a:r>
              <a:rPr lang="en-US" dirty="0" err="1" smtClean="0"/>
              <a:t>paket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,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kegunaan</a:t>
            </a:r>
            <a:endParaRPr lang="en-US" dirty="0" smtClean="0"/>
          </a:p>
          <a:p>
            <a:r>
              <a:rPr lang="en-US" dirty="0" err="1" smtClean="0"/>
              <a:t>Penyusunan</a:t>
            </a:r>
            <a:r>
              <a:rPr lang="en-US" dirty="0" smtClean="0"/>
              <a:t> ranking </a:t>
            </a:r>
            <a:r>
              <a:rPr lang="en-US" dirty="0" err="1" smtClean="0"/>
              <a:t>kegiatan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 smtClean="0"/>
          </a:p>
          <a:p>
            <a:r>
              <a:rPr lang="en-US" dirty="0" err="1" smtClean="0"/>
              <a:t>Pengalokasian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rangking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endParaRPr lang="en-US" dirty="0"/>
          </a:p>
        </p:txBody>
      </p:sp>
      <p:pic>
        <p:nvPicPr>
          <p:cNvPr id="8194" name="Picture 2" descr="C:\Documents and Settings\Euis Nurul\Local Settings\Temp\MM9002837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5334000"/>
            <a:ext cx="9906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Euis Nurul\Local Settings\Temp\MP9003154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329690"/>
            <a:ext cx="4724400" cy="342519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Biaya</a:t>
            </a:r>
            <a:r>
              <a:rPr lang="en-US" dirty="0" smtClean="0"/>
              <a:t> yang </a:t>
            </a:r>
            <a:r>
              <a:rPr lang="en-US" dirty="0" err="1" smtClean="0"/>
              <a:t>dikeluarkan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penarikan</a:t>
            </a:r>
            <a:r>
              <a:rPr lang="en-US" dirty="0" smtClean="0"/>
              <a:t>, </a:t>
            </a:r>
            <a:r>
              <a:rPr lang="en-US" dirty="0" err="1" smtClean="0"/>
              <a:t>latihan</a:t>
            </a:r>
            <a:r>
              <a:rPr lang="en-US" dirty="0" smtClean="0"/>
              <a:t>, </a:t>
            </a:r>
            <a:r>
              <a:rPr lang="en-US" dirty="0" err="1" smtClean="0"/>
              <a:t>pelayanan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HRA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mencakup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aktiva</a:t>
            </a:r>
            <a:r>
              <a:rPr lang="en-US" dirty="0" smtClean="0"/>
              <a:t>, </a:t>
            </a: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, </a:t>
            </a:r>
            <a:r>
              <a:rPr lang="en-US" dirty="0" err="1" smtClean="0"/>
              <a:t>biaya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Euis Nurul\Local Settings\Temp\MP9004308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3438"/>
            <a:ext cx="8229600" cy="2925762"/>
          </a:xfrm>
        </p:spPr>
        <p:txBody>
          <a:bodyPr/>
          <a:lstStyle/>
          <a:p>
            <a:r>
              <a:rPr lang="en-US" dirty="0" err="1" smtClean="0"/>
              <a:t>Metoda</a:t>
            </a:r>
            <a:r>
              <a:rPr lang="en-US" dirty="0" smtClean="0"/>
              <a:t> </a:t>
            </a:r>
            <a:r>
              <a:rPr lang="en-US" dirty="0" err="1" smtClean="0"/>
              <a:t>Pengawasan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* Non </a:t>
            </a:r>
            <a:r>
              <a:rPr lang="en-US" dirty="0" err="1" smtClean="0"/>
              <a:t>Kuantitatif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 </a:t>
            </a:r>
            <a:r>
              <a:rPr lang="en-US" dirty="0" err="1" smtClean="0"/>
              <a:t>Kuantitatif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Menganalisa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, volume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penghasilan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volume </a:t>
            </a:r>
            <a:r>
              <a:rPr lang="en-US" dirty="0" err="1" smtClean="0"/>
              <a:t>berapa</a:t>
            </a:r>
            <a:r>
              <a:rPr lang="en-US" dirty="0" smtClean="0"/>
              <a:t> agar </a:t>
            </a:r>
            <a:r>
              <a:rPr lang="en-US" dirty="0" err="1" smtClean="0"/>
              <a:t>biaya</a:t>
            </a:r>
            <a:r>
              <a:rPr lang="en-US" dirty="0" smtClean="0"/>
              <a:t> total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penghasilan</a:t>
            </a:r>
            <a:r>
              <a:rPr lang="en-US" dirty="0" smtClean="0"/>
              <a:t> total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X </a:t>
            </a:r>
            <a:r>
              <a:rPr lang="en-US" dirty="0" err="1" smtClean="0"/>
              <a:t>Rp</a:t>
            </a:r>
            <a:r>
              <a:rPr lang="en-US" dirty="0" smtClean="0"/>
              <a:t>. 10.000/unit.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tahunan</a:t>
            </a:r>
            <a:r>
              <a:rPr lang="en-US" dirty="0" smtClean="0"/>
              <a:t> </a:t>
            </a:r>
            <a:r>
              <a:rPr lang="en-US" dirty="0" err="1" smtClean="0"/>
              <a:t>Rp</a:t>
            </a:r>
            <a:r>
              <a:rPr lang="en-US" dirty="0" smtClean="0"/>
              <a:t>. 40 </a:t>
            </a:r>
            <a:r>
              <a:rPr lang="en-US" dirty="0" err="1" smtClean="0"/>
              <a:t>jt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Rp</a:t>
            </a:r>
            <a:r>
              <a:rPr lang="en-US" dirty="0" smtClean="0"/>
              <a:t>. 5.250/unit, BEP ?</a:t>
            </a:r>
          </a:p>
          <a:p>
            <a:r>
              <a:rPr lang="en-US" dirty="0" err="1" smtClean="0"/>
              <a:t>fc</a:t>
            </a:r>
            <a:r>
              <a:rPr lang="en-US" dirty="0" smtClean="0"/>
              <a:t>/@</a:t>
            </a:r>
            <a:r>
              <a:rPr lang="en-US" dirty="0" err="1" smtClean="0"/>
              <a:t>perunit</a:t>
            </a:r>
            <a:r>
              <a:rPr lang="en-US" dirty="0" smtClean="0"/>
              <a:t> - </a:t>
            </a:r>
            <a:r>
              <a:rPr lang="en-US" dirty="0" err="1" smtClean="0"/>
              <a:t>vc</a:t>
            </a:r>
            <a:endParaRPr lang="en-US" dirty="0"/>
          </a:p>
        </p:txBody>
      </p:sp>
      <p:pic>
        <p:nvPicPr>
          <p:cNvPr id="10242" name="Picture 2" descr="C:\Documents and Settings\Euis Nurul\Local Settings\Temp\MM90028367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81000"/>
            <a:ext cx="1295400" cy="1357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Kegunaan</a:t>
            </a:r>
            <a:r>
              <a:rPr lang="en-US" dirty="0" smtClean="0"/>
              <a:t> BEP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Penentuan</a:t>
            </a:r>
            <a:r>
              <a:rPr lang="en-US" dirty="0" smtClean="0"/>
              <a:t> volume </a:t>
            </a:r>
            <a:r>
              <a:rPr lang="en-US" dirty="0" err="1" smtClean="0"/>
              <a:t>penjualan</a:t>
            </a:r>
            <a:r>
              <a:rPr lang="en-US" dirty="0" smtClean="0"/>
              <a:t> minimum yang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Penentuan</a:t>
            </a:r>
            <a:r>
              <a:rPr lang="en-US" dirty="0" smtClean="0"/>
              <a:t> volume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minimum yang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pencapaian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endParaRPr lang="en-US" dirty="0" smtClean="0"/>
          </a:p>
          <a:p>
            <a:r>
              <a:rPr lang="en-US" dirty="0" err="1" smtClean="0"/>
              <a:t>Penyediaan</a:t>
            </a:r>
            <a:r>
              <a:rPr lang="en-US" dirty="0" smtClean="0"/>
              <a:t> data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penambahan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pengurangan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218" name="Picture 2" descr="C:\Documents and Settings\Euis Nurul\Local Settings\Temp\MM90028392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5334000"/>
            <a:ext cx="990600" cy="1316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Metoda</a:t>
            </a:r>
            <a:r>
              <a:rPr lang="en-US" dirty="0" smtClean="0"/>
              <a:t> Non </a:t>
            </a:r>
            <a:r>
              <a:rPr lang="en-US" dirty="0" err="1" smtClean="0"/>
              <a:t>Kuantitatif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Metoda</a:t>
            </a:r>
            <a:r>
              <a:rPr lang="en-US" dirty="0" smtClean="0"/>
              <a:t> </a:t>
            </a:r>
            <a:r>
              <a:rPr lang="en-US" dirty="0" err="1" smtClean="0"/>
              <a:t>pengawasan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manajer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pengawasan</a:t>
            </a:r>
            <a:r>
              <a:rPr lang="en-US" dirty="0" smtClean="0"/>
              <a:t> </a:t>
            </a:r>
            <a:r>
              <a:rPr lang="en-US" dirty="0" err="1" smtClean="0"/>
              <a:t>fungsi-fungsi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performance </a:t>
            </a:r>
            <a:r>
              <a:rPr lang="en-US" dirty="0" err="1" smtClean="0"/>
              <a:t>organisasi</a:t>
            </a:r>
            <a:r>
              <a:rPr lang="en-US" dirty="0" smtClean="0"/>
              <a:t>,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performance </a:t>
            </a:r>
            <a:r>
              <a:rPr lang="en-US" dirty="0" err="1" smtClean="0"/>
              <a:t>karyawan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Teknik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Pengamatan</a:t>
            </a:r>
            <a:r>
              <a:rPr lang="en-US" dirty="0" smtClean="0"/>
              <a:t> (</a:t>
            </a:r>
            <a:r>
              <a:rPr lang="en-US" i="1" dirty="0" smtClean="0"/>
              <a:t>control by observation</a:t>
            </a:r>
            <a:r>
              <a:rPr lang="en-US" dirty="0" smtClean="0"/>
              <a:t>)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Inspeksi</a:t>
            </a:r>
            <a:r>
              <a:rPr lang="en-US" dirty="0" smtClean="0"/>
              <a:t> </a:t>
            </a:r>
            <a:r>
              <a:rPr lang="en-US" dirty="0" err="1" smtClean="0"/>
              <a:t>teratur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(</a:t>
            </a:r>
            <a:r>
              <a:rPr lang="en-US" i="1" dirty="0" smtClean="0"/>
              <a:t>control by regular and spot inspection</a:t>
            </a:r>
            <a:r>
              <a:rPr lang="en-US" dirty="0" smtClean="0"/>
              <a:t>)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Pelaporan</a:t>
            </a:r>
            <a:r>
              <a:rPr lang="en-US" dirty="0" smtClean="0"/>
              <a:t> </a:t>
            </a:r>
            <a:r>
              <a:rPr lang="en-US" dirty="0" err="1" smtClean="0"/>
              <a:t>lisan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tertulis</a:t>
            </a:r>
            <a:r>
              <a:rPr lang="en-US" dirty="0" smtClean="0"/>
              <a:t> (</a:t>
            </a:r>
            <a:r>
              <a:rPr lang="en-US" i="1" dirty="0" smtClean="0"/>
              <a:t>control by report</a:t>
            </a:r>
            <a:r>
              <a:rPr lang="en-US" dirty="0" smtClean="0"/>
              <a:t>)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Diskusi</a:t>
            </a:r>
            <a:r>
              <a:rPr lang="en-US" dirty="0" smtClean="0"/>
              <a:t> </a:t>
            </a:r>
            <a:r>
              <a:rPr lang="en-US" dirty="0" err="1" smtClean="0"/>
              <a:t>manajer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bawahan</a:t>
            </a:r>
            <a:r>
              <a:rPr lang="en-US" dirty="0" smtClean="0"/>
              <a:t> </a:t>
            </a:r>
            <a:r>
              <a:rPr lang="en-US" dirty="0" err="1" smtClean="0"/>
              <a:t>ttg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3074" name="Picture 2" descr="C:\Documents and Settings\Euis Nurul\Local Settings\Temp\MM90023627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228600"/>
            <a:ext cx="1752600" cy="1415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Metoda</a:t>
            </a:r>
            <a:r>
              <a:rPr lang="en-US" dirty="0" smtClean="0"/>
              <a:t> </a:t>
            </a:r>
            <a:r>
              <a:rPr lang="en-US" dirty="0" err="1" smtClean="0"/>
              <a:t>Kuantitatif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Cenderung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data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mengukur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memeriksa</a:t>
            </a:r>
            <a:r>
              <a:rPr lang="en-US" dirty="0" smtClean="0"/>
              <a:t> </a:t>
            </a:r>
            <a:r>
              <a:rPr lang="en-US" dirty="0" err="1" smtClean="0"/>
              <a:t>kuantitas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lualitas</a:t>
            </a:r>
            <a:r>
              <a:rPr lang="en-US" dirty="0" smtClean="0"/>
              <a:t> </a:t>
            </a:r>
            <a:r>
              <a:rPr lang="en-US" dirty="0" err="1" smtClean="0"/>
              <a:t>keluaran</a:t>
            </a:r>
            <a:endParaRPr lang="en-US" dirty="0" smtClean="0"/>
          </a:p>
          <a:p>
            <a:r>
              <a:rPr lang="en-US" dirty="0" err="1" smtClean="0"/>
              <a:t>Teknik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Anggaran</a:t>
            </a:r>
            <a:r>
              <a:rPr lang="en-US" dirty="0" smtClean="0"/>
              <a:t> </a:t>
            </a:r>
          </a:p>
          <a:p>
            <a:pPr marL="514350" indent="-514350">
              <a:buAutoNum type="arabicPeriod"/>
            </a:pPr>
            <a:r>
              <a:rPr lang="en-US" dirty="0" smtClean="0"/>
              <a:t>Audit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Analisa</a:t>
            </a:r>
            <a:r>
              <a:rPr lang="en-US" dirty="0" smtClean="0"/>
              <a:t> BEP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Analisa</a:t>
            </a:r>
            <a:r>
              <a:rPr lang="en-US" dirty="0" smtClean="0"/>
              <a:t> </a:t>
            </a:r>
            <a:r>
              <a:rPr lang="en-US" dirty="0" err="1" smtClean="0"/>
              <a:t>Rasio</a:t>
            </a:r>
            <a:endParaRPr lang="en-US" dirty="0"/>
          </a:p>
        </p:txBody>
      </p:sp>
      <p:pic>
        <p:nvPicPr>
          <p:cNvPr id="4098" name="Picture 2" descr="C:\Documents and Settings\Euis Nurul\Local Settings\Temp\MM90028399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4800600"/>
            <a:ext cx="1600200" cy="1240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Pengawasan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Anggaran</a:t>
            </a:r>
            <a:r>
              <a:rPr lang="en-US" dirty="0" smtClean="0"/>
              <a:t> (</a:t>
            </a:r>
            <a:r>
              <a:rPr lang="en-US" i="1" dirty="0" smtClean="0"/>
              <a:t>Budget)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pengawasan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meluas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pemerintahan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Penyiapan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integral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Anggaran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laporan-laporan</a:t>
            </a:r>
            <a:r>
              <a:rPr lang="en-US" dirty="0" smtClean="0"/>
              <a:t> formal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yang </a:t>
            </a:r>
            <a:r>
              <a:rPr lang="en-US" dirty="0" err="1" smtClean="0"/>
              <a:t>disisihkan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ditetapkan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Anggaran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fundamental program </a:t>
            </a:r>
            <a:r>
              <a:rPr lang="en-US" dirty="0" err="1" smtClean="0"/>
              <a:t>pengawasan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122" name="Picture 2" descr="C:\Documents and Settings\Euis Nurul\Local Settings\Temp\MM90028380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381000"/>
            <a:ext cx="1143000" cy="1092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Euis Nurul\Local Settings\Temp\MC900438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Pengawasan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 </a:t>
            </a:r>
            <a:r>
              <a:rPr lang="en-US" dirty="0" err="1" smtClean="0"/>
              <a:t>dihubungkan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Pengawasan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bentuk-bentuk</a:t>
            </a:r>
            <a:r>
              <a:rPr lang="en-US" dirty="0" smtClean="0"/>
              <a:t> </a:t>
            </a:r>
            <a:r>
              <a:rPr lang="en-US" dirty="0" err="1" smtClean="0"/>
              <a:t>sasaran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ditetapkan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mengawasi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manajerial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membandingkan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nyata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yang </a:t>
            </a:r>
            <a:r>
              <a:rPr lang="en-US" dirty="0" err="1" smtClean="0"/>
              <a:t>direncanakan</a:t>
            </a:r>
            <a:endParaRPr lang="en-US" dirty="0" smtClean="0"/>
          </a:p>
          <a:p>
            <a:r>
              <a:rPr lang="en-US" dirty="0" err="1" smtClean="0"/>
              <a:t>Pengawasan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prinsip-prinsip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pengawasan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manajer</a:t>
            </a:r>
            <a:r>
              <a:rPr lang="en-US" dirty="0" smtClean="0"/>
              <a:t>: 1. </a:t>
            </a:r>
            <a:r>
              <a:rPr lang="en-US" dirty="0" err="1" smtClean="0"/>
              <a:t>menaikkan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, 2.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3. </a:t>
            </a:r>
            <a:r>
              <a:rPr lang="en-US" dirty="0" err="1" smtClean="0"/>
              <a:t>memperbaiki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Euis Nurul\Local Settings\Temp\MP910221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Pengawasn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Anggaran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Pusat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Tanggung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Jawab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Pusat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tanggung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jawab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i="1" dirty="0" smtClean="0">
                <a:solidFill>
                  <a:srgbClr val="FF0000"/>
                </a:solidFill>
              </a:rPr>
              <a:t>responsibility center)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merupakan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satuan</a:t>
            </a:r>
            <a:r>
              <a:rPr lang="en-US" dirty="0" smtClean="0">
                <a:solidFill>
                  <a:srgbClr val="FF0000"/>
                </a:solidFill>
              </a:rPr>
              <a:t> unit </a:t>
            </a:r>
            <a:r>
              <a:rPr lang="en-US" dirty="0" err="1" smtClean="0">
                <a:solidFill>
                  <a:srgbClr val="FF0000"/>
                </a:solidFill>
              </a:rPr>
              <a:t>organisasional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atau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fungsional</a:t>
            </a:r>
            <a:r>
              <a:rPr lang="en-US" dirty="0" smtClean="0">
                <a:solidFill>
                  <a:srgbClr val="FF0000"/>
                </a:solidFill>
              </a:rPr>
              <a:t> yang </a:t>
            </a:r>
            <a:r>
              <a:rPr lang="en-US" dirty="0" err="1" smtClean="0">
                <a:solidFill>
                  <a:srgbClr val="FF0000"/>
                </a:solidFill>
              </a:rPr>
              <a:t>dipimpin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oleh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manajer</a:t>
            </a:r>
            <a:r>
              <a:rPr lang="en-US" dirty="0" smtClean="0">
                <a:solidFill>
                  <a:srgbClr val="FF0000"/>
                </a:solidFill>
              </a:rPr>
              <a:t> yang </a:t>
            </a:r>
            <a:r>
              <a:rPr lang="en-US" dirty="0" err="1" smtClean="0">
                <a:solidFill>
                  <a:srgbClr val="FF0000"/>
                </a:solidFill>
              </a:rPr>
              <a:t>bertanggung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jawab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atas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kegiatan-kegiatan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satuan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Pusat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tanggung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jawab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menggunakan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sumber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untuk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menghasilkan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sesuatu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Euis Nurul\Local Settings\Temp\MP9102208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Autofit/>
          </a:bodyPr>
          <a:lstStyle/>
          <a:p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Pusat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Penghasilan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adalah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satuan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organisasi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dimana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keluaran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diukur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dalam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bentuk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moneter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tetapi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tidak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secara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langsung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dibandingkan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biaya-biaya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masukan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Pusat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Biaya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mana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masukan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melalui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sistem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pengawasn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dalam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ukuran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moneter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tetapi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keluarannya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tidak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Pusat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Penghasil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Laba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mana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pelaksanaan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kegiatan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diukur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atas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dasar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perbedaan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kuantitatif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antara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penghasilan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biaya</a:t>
            </a:r>
            <a:endParaRPr lang="en-US" sz="25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Pusat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Investasi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mana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sistem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pengawasan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tidak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hanya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mengukur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nilai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moneter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masukan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keluaran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tetapi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juga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menilai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bagaimana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keluaran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bila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dibandingkan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aktiva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digunakan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memproduksinya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Euis Nurul\Local Settings\Temp\MP9004394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47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Proses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Penyusunan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Anggaran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Dimulai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ketika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manajer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menerima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hasil</a:t>
            </a:r>
            <a:r>
              <a:rPr lang="en-US" dirty="0" smtClean="0">
                <a:solidFill>
                  <a:schemeClr val="bg1"/>
                </a:solidFill>
              </a:rPr>
              <a:t> forecast </a:t>
            </a:r>
            <a:r>
              <a:rPr lang="en-US" dirty="0" err="1" smtClean="0">
                <a:solidFill>
                  <a:schemeClr val="bg1"/>
                </a:solidFill>
              </a:rPr>
              <a:t>ekonomi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penjualan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sasaran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laba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tahun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datang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manajemen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puncak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Penyusunan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diatas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disebut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juga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bottom up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Kebaikan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bottom up, </a:t>
            </a:r>
            <a:r>
              <a:rPr lang="en-US" dirty="0" err="1" smtClean="0">
                <a:solidFill>
                  <a:schemeClr val="bg1"/>
                </a:solidFill>
              </a:rPr>
              <a:t>anggaran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lebih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realistik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menaikkan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partisipasi</a:t>
            </a:r>
            <a:r>
              <a:rPr lang="en-US" dirty="0" smtClean="0">
                <a:solidFill>
                  <a:schemeClr val="bg1"/>
                </a:solidFill>
              </a:rPr>
              <a:t>, moral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kepuasan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kerja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karyawan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858</Words>
  <Application>Microsoft Office PowerPoint</Application>
  <PresentationFormat>On-screen Show (4:3)</PresentationFormat>
  <Paragraphs>90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Teknik dan Metoda Pengawasan</vt:lpstr>
      <vt:lpstr>Metoda Pengawasan  * Non Kuantitatif * Kuantitatif </vt:lpstr>
      <vt:lpstr>Metoda Non Kuantitatif</vt:lpstr>
      <vt:lpstr>Metoda Kuantitatif</vt:lpstr>
      <vt:lpstr>Penggunaan Anggaran dalam Pengawasan</vt:lpstr>
      <vt:lpstr>Pengawasan anggaran dihubungkan dengan perencanaan</vt:lpstr>
      <vt:lpstr>Pengawasn Anggaran dan Pusat Tanggung Jawab</vt:lpstr>
      <vt:lpstr>4 tipe utama pusat tanggung jawab</vt:lpstr>
      <vt:lpstr>Proses Penyusunan Anggaran </vt:lpstr>
      <vt:lpstr>Jenis-jenis Anggaran</vt:lpstr>
      <vt:lpstr>Jenis dan Tujuan Anggaran</vt:lpstr>
      <vt:lpstr>Anggaran Variabel</vt:lpstr>
      <vt:lpstr>Anggaran Tetap</vt:lpstr>
      <vt:lpstr>3 pertimbangan dalam  penyusunan biaya</vt:lpstr>
      <vt:lpstr>Metoda pengawasan anggaran khusus</vt:lpstr>
      <vt:lpstr>Unsur- unsur PPBS</vt:lpstr>
      <vt:lpstr>Unsur-unsur PPBS</vt:lpstr>
      <vt:lpstr>3 hal utama dalam ZBB</vt:lpstr>
      <vt:lpstr>HRA</vt:lpstr>
      <vt:lpstr>BEP</vt:lpstr>
      <vt:lpstr>Kegunaan BEP</vt:lpstr>
    </vt:vector>
  </TitlesOfParts>
  <Company>UIEU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euis.nurul</dc:creator>
  <cp:lastModifiedBy>May</cp:lastModifiedBy>
  <cp:revision>20</cp:revision>
  <dcterms:created xsi:type="dcterms:W3CDTF">2012-12-11T07:33:44Z</dcterms:created>
  <dcterms:modified xsi:type="dcterms:W3CDTF">2015-05-24T03:19:28Z</dcterms:modified>
</cp:coreProperties>
</file>