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1" r:id="rId4"/>
    <p:sldId id="262" r:id="rId5"/>
    <p:sldId id="263" r:id="rId6"/>
    <p:sldId id="264" r:id="rId7"/>
    <p:sldId id="258" r:id="rId8"/>
    <p:sldId id="265" r:id="rId9"/>
    <p:sldId id="266" r:id="rId10"/>
    <p:sldId id="267" r:id="rId11"/>
    <p:sldId id="268" r:id="rId12"/>
    <p:sldId id="259" r:id="rId13"/>
    <p:sldId id="269" r:id="rId14"/>
    <p:sldId id="270" r:id="rId15"/>
    <p:sldId id="271" r:id="rId16"/>
  </p:sldIdLst>
  <p:sldSz cx="6858000" cy="9906000" type="A4"/>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2181" autoAdjust="0"/>
    <p:restoredTop sz="94660"/>
  </p:normalViewPr>
  <p:slideViewPr>
    <p:cSldViewPr>
      <p:cViewPr>
        <p:scale>
          <a:sx n="50" d="100"/>
          <a:sy n="50" d="100"/>
        </p:scale>
        <p:origin x="-1554" y="-138"/>
      </p:cViewPr>
      <p:guideLst>
        <p:guide orient="horz" pos="312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3"/>
            <a:ext cx="5829300" cy="2123369"/>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DCAFE8-CE55-4C44-878E-28212337545E}" type="datetimeFigureOut">
              <a:rPr lang="en-US" smtClean="0"/>
              <a:pPr/>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EC7DB-11D1-4547-8C9F-FBD489642C4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DCAFE8-CE55-4C44-878E-28212337545E}" type="datetimeFigureOut">
              <a:rPr lang="en-US" smtClean="0"/>
              <a:pPr/>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EC7DB-11D1-4547-8C9F-FBD489642C4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29697"/>
            <a:ext cx="1157288" cy="112680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6" y="529697"/>
            <a:ext cx="3357563" cy="11268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DCAFE8-CE55-4C44-878E-28212337545E}" type="datetimeFigureOut">
              <a:rPr lang="en-US" smtClean="0"/>
              <a:pPr/>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EC7DB-11D1-4547-8C9F-FBD489642C4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DCAFE8-CE55-4C44-878E-28212337545E}" type="datetimeFigureOut">
              <a:rPr lang="en-US" smtClean="0"/>
              <a:pPr/>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EC7DB-11D1-4547-8C9F-FBD489642C4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2"/>
            <a:ext cx="5829300" cy="196744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DCAFE8-CE55-4C44-878E-28212337545E}" type="datetimeFigureOut">
              <a:rPr lang="en-US" smtClean="0"/>
              <a:pPr/>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EC7DB-11D1-4547-8C9F-FBD489642C4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DCAFE8-CE55-4C44-878E-28212337545E}" type="datetimeFigureOut">
              <a:rPr lang="en-US" smtClean="0"/>
              <a:pPr/>
              <a:t>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3EC7DB-11D1-4547-8C9F-FBD489642C4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DCAFE8-CE55-4C44-878E-28212337545E}" type="datetimeFigureOut">
              <a:rPr lang="en-US" smtClean="0"/>
              <a:pPr/>
              <a:t>7/10/2014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3EC7DB-11D1-4547-8C9F-FBD489642C4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DCAFE8-CE55-4C44-878E-28212337545E}" type="datetimeFigureOut">
              <a:rPr lang="en-US" smtClean="0"/>
              <a:pPr/>
              <a:t>7/10/2014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3EC7DB-11D1-4547-8C9F-FBD489642C4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DCAFE8-CE55-4C44-878E-28212337545E}" type="datetimeFigureOut">
              <a:rPr lang="en-US" smtClean="0"/>
              <a:pPr/>
              <a:t>7/10/2014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3EC7DB-11D1-4547-8C9F-FBD489642C4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94406"/>
            <a:ext cx="2256235" cy="167851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DCAFE8-CE55-4C44-878E-28212337545E}" type="datetimeFigureOut">
              <a:rPr lang="en-US" smtClean="0"/>
              <a:pPr/>
              <a:t>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3EC7DB-11D1-4547-8C9F-FBD489642C4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1"/>
            <a:ext cx="4114800" cy="81862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DCAFE8-CE55-4C44-878E-28212337545E}" type="datetimeFigureOut">
              <a:rPr lang="en-US" smtClean="0"/>
              <a:pPr/>
              <a:t>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3EC7DB-11D1-4547-8C9F-FBD489642C4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E2DCAFE8-CE55-4C44-878E-28212337545E}" type="datetimeFigureOut">
              <a:rPr lang="en-US" smtClean="0"/>
              <a:pPr/>
              <a:t>7/10/2014</a:t>
            </a:fld>
            <a:endParaRPr lang="en-US"/>
          </a:p>
        </p:txBody>
      </p:sp>
      <p:sp>
        <p:nvSpPr>
          <p:cNvPr id="5" name="Footer Placeholder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893EC7DB-11D1-4547-8C9F-FBD489642C4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0848" y="4324348"/>
            <a:ext cx="5829300" cy="2305052"/>
          </a:xfrm>
        </p:spPr>
        <p:txBody>
          <a:bodyPr>
            <a:normAutofit/>
          </a:bodyPr>
          <a:lstStyle/>
          <a:p>
            <a:pPr marL="457200" indent="-457200"/>
            <a:r>
              <a:rPr lang="en-US" sz="4000" b="1" dirty="0" smtClean="0">
                <a:solidFill>
                  <a:srgbClr val="0000FF"/>
                </a:solidFill>
              </a:rPr>
              <a:t>THEORIES ABOUT MEANING IN RELATIONSHIPS</a:t>
            </a:r>
            <a:endParaRPr lang="en-US" sz="4000" dirty="0">
              <a:solidFill>
                <a:srgbClr val="0000FF"/>
              </a:solidFill>
            </a:endParaRPr>
          </a:p>
        </p:txBody>
      </p:sp>
      <p:pic>
        <p:nvPicPr>
          <p:cNvPr id="4" name="Picture 3" descr="logo-ke-bwh.jpg"/>
          <p:cNvPicPr>
            <a:picLocks noChangeAspect="1"/>
          </p:cNvPicPr>
          <p:nvPr/>
        </p:nvPicPr>
        <p:blipFill>
          <a:blip r:embed="rId2"/>
          <a:stretch>
            <a:fillRect/>
          </a:stretch>
        </p:blipFill>
        <p:spPr>
          <a:xfrm>
            <a:off x="2269998" y="476250"/>
            <a:ext cx="2282952" cy="2298625"/>
          </a:xfrm>
          <a:prstGeom prst="rect">
            <a:avLst/>
          </a:prstGeom>
        </p:spPr>
      </p:pic>
      <p:sp>
        <p:nvSpPr>
          <p:cNvPr id="5" name="Title 1"/>
          <p:cNvSpPr txBox="1">
            <a:spLocks/>
          </p:cNvSpPr>
          <p:nvPr/>
        </p:nvSpPr>
        <p:spPr>
          <a:xfrm>
            <a:off x="304800" y="2971800"/>
            <a:ext cx="61722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400" b="1" dirty="0" smtClean="0">
                <a:latin typeface="+mj-lt"/>
                <a:ea typeface="+mj-ea"/>
                <a:cs typeface="+mj-cs"/>
              </a:rPr>
              <a:t>Interpersonal Communication, Session 03</a:t>
            </a:r>
            <a:endParaRPr kumimoji="0" lang="en-US" sz="2400" b="0" i="0" u="none" strike="noStrike" kern="1200" cap="none" spc="0" normalizeH="0" baseline="0" noProof="0" dirty="0">
              <a:ln>
                <a:noFill/>
              </a:ln>
              <a:effectLst/>
              <a:uLnTx/>
              <a:uFillTx/>
              <a:latin typeface="+mj-lt"/>
              <a:ea typeface="+mj-ea"/>
              <a:cs typeface="+mj-cs"/>
            </a:endParaRPr>
          </a:p>
        </p:txBody>
      </p:sp>
      <p:sp>
        <p:nvSpPr>
          <p:cNvPr id="6"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03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
        <p:nvSpPr>
          <p:cNvPr id="7" name="Slide Number Placeholder 6"/>
          <p:cNvSpPr>
            <a:spLocks noGrp="1"/>
          </p:cNvSpPr>
          <p:nvPr>
            <p:ph type="sldNum" sz="quarter" idx="12"/>
          </p:nvPr>
        </p:nvSpPr>
        <p:spPr/>
        <p:txBody>
          <a:bodyPr/>
          <a:lstStyle/>
          <a:p>
            <a:fld id="{D76F6BD8-439E-4D12-8347-1C28F71E4669}" type="slidenum">
              <a:rPr lang="en-US" smtClean="0"/>
              <a:pPr/>
              <a:t>1</a:t>
            </a:fld>
            <a:endParaRPr lang="en-US"/>
          </a:p>
        </p:txBody>
      </p:sp>
      <p:sp>
        <p:nvSpPr>
          <p:cNvPr id="8" name="Subtitle 2"/>
          <p:cNvSpPr>
            <a:spLocks noGrp="1"/>
          </p:cNvSpPr>
          <p:nvPr>
            <p:ph type="subTitle" idx="1"/>
          </p:nvPr>
        </p:nvSpPr>
        <p:spPr>
          <a:xfrm>
            <a:off x="762000" y="7010400"/>
            <a:ext cx="5410200" cy="1905000"/>
          </a:xfrm>
        </p:spPr>
        <p:txBody>
          <a:bodyPr>
            <a:noAutofit/>
          </a:bodyPr>
          <a:lstStyle/>
          <a:p>
            <a:pPr marL="336550" indent="-336550">
              <a:spcBef>
                <a:spcPts val="600"/>
              </a:spcBef>
              <a:spcAft>
                <a:spcPts val="600"/>
              </a:spcAft>
              <a:buFont typeface="Arial" pitchFamily="34" charset="0"/>
              <a:buChar char="•"/>
            </a:pPr>
            <a:r>
              <a:rPr lang="en-US" sz="2400" b="1" dirty="0" smtClean="0">
                <a:solidFill>
                  <a:srgbClr val="C00000"/>
                </a:solidFill>
              </a:rPr>
              <a:t>Constructivism</a:t>
            </a:r>
          </a:p>
          <a:p>
            <a:pPr marL="336550" indent="-336550">
              <a:spcBef>
                <a:spcPts val="600"/>
              </a:spcBef>
              <a:spcAft>
                <a:spcPts val="600"/>
              </a:spcAft>
              <a:buFont typeface="Arial" pitchFamily="34" charset="0"/>
              <a:buChar char="•"/>
            </a:pPr>
            <a:r>
              <a:rPr lang="en-US" sz="2400" b="1" dirty="0" smtClean="0">
                <a:solidFill>
                  <a:srgbClr val="C00000"/>
                </a:solidFill>
              </a:rPr>
              <a:t>Coordinated Management </a:t>
            </a:r>
            <a:r>
              <a:rPr lang="en-US" sz="2400" b="1" dirty="0">
                <a:solidFill>
                  <a:srgbClr val="C00000"/>
                </a:solidFill>
              </a:rPr>
              <a:t>of </a:t>
            </a:r>
            <a:r>
              <a:rPr lang="en-US" sz="2400" b="1" dirty="0" smtClean="0">
                <a:solidFill>
                  <a:srgbClr val="C00000"/>
                </a:solidFill>
              </a:rPr>
              <a:t>Meaning </a:t>
            </a:r>
          </a:p>
          <a:p>
            <a:pPr marL="336550" indent="-336550">
              <a:spcBef>
                <a:spcPts val="600"/>
              </a:spcBef>
              <a:spcAft>
                <a:spcPts val="600"/>
              </a:spcAft>
              <a:buFont typeface="Arial" pitchFamily="34" charset="0"/>
              <a:buChar char="•"/>
            </a:pPr>
            <a:r>
              <a:rPr lang="en-US" sz="2400" b="1" dirty="0" smtClean="0">
                <a:solidFill>
                  <a:srgbClr val="C00000"/>
                </a:solidFill>
              </a:rPr>
              <a:t>Symbolic </a:t>
            </a:r>
            <a:r>
              <a:rPr lang="en-US" sz="2400" b="1" dirty="0" err="1" smtClean="0">
                <a:solidFill>
                  <a:srgbClr val="C00000"/>
                </a:solidFill>
              </a:rPr>
              <a:t>Interactionism</a:t>
            </a:r>
            <a:r>
              <a:rPr lang="en-US" sz="2400" b="1" dirty="0" smtClean="0">
                <a:solidFill>
                  <a:srgbClr val="C00000"/>
                </a:solidFill>
              </a:rPr>
              <a:t> </a:t>
            </a:r>
            <a:endParaRPr lang="en-US" sz="2400"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42900" y="1524000"/>
            <a:ext cx="6172200" cy="7467600"/>
          </a:xfrm>
        </p:spPr>
        <p:txBody>
          <a:bodyPr>
            <a:normAutofit/>
          </a:bodyPr>
          <a:lstStyle/>
          <a:p>
            <a:pPr>
              <a:spcBef>
                <a:spcPts val="600"/>
              </a:spcBef>
              <a:spcAft>
                <a:spcPts val="600"/>
              </a:spcAft>
            </a:pPr>
            <a:r>
              <a:rPr lang="en-US" b="1" dirty="0" smtClean="0"/>
              <a:t>The second key concept</a:t>
            </a:r>
            <a:r>
              <a:rPr lang="en-US" sz="2000" dirty="0" smtClean="0"/>
              <a:t> in CMM, </a:t>
            </a:r>
            <a:r>
              <a:rPr lang="en-US" sz="2000" i="1" dirty="0" smtClean="0"/>
              <a:t>coordination, is </a:t>
            </a:r>
            <a:r>
              <a:rPr lang="en-US" sz="2000" dirty="0" smtClean="0"/>
              <a:t>the process in which two or more communicators organize their meanings and action into some kind of pattern that makes sense to them.</a:t>
            </a:r>
          </a:p>
          <a:p>
            <a:pPr>
              <a:spcBef>
                <a:spcPts val="600"/>
              </a:spcBef>
              <a:spcAft>
                <a:spcPts val="600"/>
              </a:spcAft>
            </a:pPr>
            <a:r>
              <a:rPr lang="en-US" b="1" dirty="0" smtClean="0"/>
              <a:t>When one person acts, </a:t>
            </a:r>
            <a:r>
              <a:rPr lang="en-US" sz="2000" dirty="0" smtClean="0"/>
              <a:t>the other person must interpret the action. The second person then will act or respond on the basis of this meaning. The first person must then interpret and act.</a:t>
            </a:r>
          </a:p>
          <a:p>
            <a:pPr>
              <a:spcBef>
                <a:spcPts val="600"/>
              </a:spcBef>
              <a:spcAft>
                <a:spcPts val="600"/>
              </a:spcAft>
            </a:pPr>
            <a:r>
              <a:rPr lang="en-US" b="1" dirty="0" smtClean="0"/>
              <a:t>The participants will feel </a:t>
            </a:r>
            <a:r>
              <a:rPr lang="en-US" sz="2000" dirty="0" smtClean="0"/>
              <a:t>that their interaction is coordinated or that it has some kind of logical pattern to it. In highly socialized situations in which standard patterns can be used, coordination is not a problem.</a:t>
            </a:r>
          </a:p>
          <a:p>
            <a:r>
              <a:rPr lang="en-US" b="1" dirty="0" smtClean="0"/>
              <a:t>The basic task of all </a:t>
            </a:r>
            <a:r>
              <a:rPr lang="en-US" sz="2000" b="1" dirty="0" smtClean="0"/>
              <a:t>communication </a:t>
            </a:r>
            <a:r>
              <a:rPr lang="en-US" sz="2000" dirty="0" smtClean="0"/>
              <a:t>is to maintain some level of coordination.</a:t>
            </a:r>
          </a:p>
          <a:p>
            <a:r>
              <a:rPr lang="en-US" b="1" dirty="0" smtClean="0"/>
              <a:t>A lack of coordination occurs </a:t>
            </a:r>
            <a:r>
              <a:rPr lang="en-US" sz="2000" dirty="0" smtClean="0"/>
              <a:t>when communicators cannot seem to mesh their actions in a meaningful way.</a:t>
            </a:r>
            <a:endParaRPr lang="en-US" sz="2000" dirty="0"/>
          </a:p>
        </p:txBody>
      </p:sp>
      <p:sp>
        <p:nvSpPr>
          <p:cNvPr id="7" name="Title 6"/>
          <p:cNvSpPr>
            <a:spLocks noGrp="1"/>
          </p:cNvSpPr>
          <p:nvPr>
            <p:ph type="title"/>
          </p:nvPr>
        </p:nvSpPr>
        <p:spPr>
          <a:xfrm>
            <a:off x="342900" y="396699"/>
            <a:ext cx="6172200" cy="1127301"/>
          </a:xfrm>
        </p:spPr>
        <p:txBody>
          <a:bodyPr>
            <a:normAutofit/>
          </a:bodyPr>
          <a:lstStyle/>
          <a:p>
            <a:r>
              <a:rPr lang="en-US" sz="3600" b="1" dirty="0" smtClean="0">
                <a:solidFill>
                  <a:srgbClr val="FF0000"/>
                </a:solidFill>
              </a:rPr>
              <a:t>Coordination</a:t>
            </a:r>
            <a:endParaRPr lang="en-US" sz="3600" dirty="0">
              <a:solidFill>
                <a:srgbClr val="FF0000"/>
              </a:solidFill>
            </a:endParaRPr>
          </a:p>
        </p:txBody>
      </p:sp>
      <p:sp>
        <p:nvSpPr>
          <p:cNvPr id="8"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03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974901"/>
          </a:xfrm>
        </p:spPr>
        <p:txBody>
          <a:bodyPr>
            <a:normAutofit/>
          </a:bodyPr>
          <a:lstStyle/>
          <a:p>
            <a:r>
              <a:rPr lang="en-US" sz="3600" b="1" dirty="0" smtClean="0">
                <a:solidFill>
                  <a:srgbClr val="FF0000"/>
                </a:solidFill>
              </a:rPr>
              <a:t>Story Telling</a:t>
            </a:r>
            <a:endParaRPr lang="en-US" sz="3600" dirty="0">
              <a:solidFill>
                <a:srgbClr val="FF0000"/>
              </a:solidFill>
            </a:endParaRPr>
          </a:p>
        </p:txBody>
      </p:sp>
      <p:sp>
        <p:nvSpPr>
          <p:cNvPr id="3" name="Content Placeholder 2"/>
          <p:cNvSpPr>
            <a:spLocks noGrp="1"/>
          </p:cNvSpPr>
          <p:nvPr>
            <p:ph idx="1"/>
          </p:nvPr>
        </p:nvSpPr>
        <p:spPr>
          <a:xfrm>
            <a:off x="342900" y="1676400"/>
            <a:ext cx="6172200" cy="7172504"/>
          </a:xfrm>
        </p:spPr>
        <p:txBody>
          <a:bodyPr>
            <a:normAutofit/>
          </a:bodyPr>
          <a:lstStyle/>
          <a:p>
            <a:pPr>
              <a:spcBef>
                <a:spcPts val="600"/>
              </a:spcBef>
              <a:spcAft>
                <a:spcPts val="600"/>
              </a:spcAft>
            </a:pPr>
            <a:r>
              <a:rPr lang="en-US" b="1" dirty="0" smtClean="0"/>
              <a:t>Providing a way to frame </a:t>
            </a:r>
            <a:r>
              <a:rPr lang="en-US" sz="2000" b="1" dirty="0" smtClean="0"/>
              <a:t>experience</a:t>
            </a:r>
            <a:r>
              <a:rPr lang="en-US" sz="2000" dirty="0" smtClean="0"/>
              <a:t>, </a:t>
            </a:r>
            <a:r>
              <a:rPr lang="en-US" sz="2000" i="1" dirty="0" smtClean="0"/>
              <a:t>stories are </a:t>
            </a:r>
            <a:r>
              <a:rPr lang="en-US" sz="2000" dirty="0" smtClean="0"/>
              <a:t>the means for achieving coherence in a situation. We create contexts, establish meanings, and define actions through story telling. </a:t>
            </a:r>
          </a:p>
          <a:p>
            <a:pPr>
              <a:spcBef>
                <a:spcPts val="600"/>
              </a:spcBef>
              <a:spcAft>
                <a:spcPts val="600"/>
              </a:spcAft>
            </a:pPr>
            <a:r>
              <a:rPr lang="en-US" b="1" dirty="0" smtClean="0"/>
              <a:t>Through stories, we codify </a:t>
            </a:r>
            <a:r>
              <a:rPr lang="en-US" sz="2000" dirty="0" smtClean="0"/>
              <a:t>our logics of meaning and action and explore our own and others’ social worlds.</a:t>
            </a:r>
          </a:p>
          <a:p>
            <a:r>
              <a:rPr lang="en-US" b="1" i="1" dirty="0" smtClean="0"/>
              <a:t>Story telling</a:t>
            </a:r>
            <a:r>
              <a:rPr lang="en-US" b="1" dirty="0" smtClean="0"/>
              <a:t>,</a:t>
            </a:r>
            <a:r>
              <a:rPr lang="en-US" sz="2000" dirty="0" smtClean="0"/>
              <a:t> then, provides the resources with which our social worlds are made—the rules of meaning and action and context that give life to these.</a:t>
            </a:r>
            <a:endParaRPr lang="en-US" sz="2000" dirty="0"/>
          </a:p>
        </p:txBody>
      </p:sp>
      <p:sp>
        <p:nvSpPr>
          <p:cNvPr id="4"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03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533400"/>
            <a:ext cx="6172200" cy="1600200"/>
          </a:xfrm>
        </p:spPr>
        <p:txBody>
          <a:bodyPr>
            <a:normAutofit/>
          </a:bodyPr>
          <a:lstStyle/>
          <a:p>
            <a:pPr marL="336550" indent="-336550">
              <a:lnSpc>
                <a:spcPct val="110000"/>
              </a:lnSpc>
              <a:spcBef>
                <a:spcPts val="1200"/>
              </a:spcBef>
              <a:spcAft>
                <a:spcPts val="1200"/>
              </a:spcAft>
            </a:pPr>
            <a:r>
              <a:rPr lang="en-US" sz="4000" b="1" dirty="0" smtClean="0">
                <a:solidFill>
                  <a:srgbClr val="C00000"/>
                </a:solidFill>
              </a:rPr>
              <a:t>SYMBOLIC INTERACTIONISM</a:t>
            </a:r>
            <a:endParaRPr lang="en-US" sz="4000" dirty="0">
              <a:solidFill>
                <a:srgbClr val="C00000"/>
              </a:solidFill>
            </a:endParaRPr>
          </a:p>
        </p:txBody>
      </p:sp>
      <p:sp>
        <p:nvSpPr>
          <p:cNvPr id="3" name="Content Placeholder 2"/>
          <p:cNvSpPr>
            <a:spLocks noGrp="1"/>
          </p:cNvSpPr>
          <p:nvPr>
            <p:ph idx="1"/>
          </p:nvPr>
        </p:nvSpPr>
        <p:spPr>
          <a:xfrm>
            <a:off x="342900" y="2362200"/>
            <a:ext cx="6172200" cy="3276600"/>
          </a:xfrm>
        </p:spPr>
        <p:txBody>
          <a:bodyPr>
            <a:normAutofit/>
          </a:bodyPr>
          <a:lstStyle/>
          <a:p>
            <a:pPr>
              <a:spcBef>
                <a:spcPts val="600"/>
              </a:spcBef>
              <a:spcAft>
                <a:spcPts val="600"/>
              </a:spcAft>
            </a:pPr>
            <a:r>
              <a:rPr lang="en-US" b="1" dirty="0" smtClean="0"/>
              <a:t>Symbolic </a:t>
            </a:r>
            <a:r>
              <a:rPr lang="en-US" b="1" dirty="0" err="1" smtClean="0"/>
              <a:t>interactionism</a:t>
            </a:r>
            <a:r>
              <a:rPr lang="en-US" sz="2000" dirty="0" smtClean="0"/>
              <a:t>, a theory most commonly associated with George Herbert Mead, has influenced generations of scholars in a number of fields in the humanities and social sciences. </a:t>
            </a:r>
          </a:p>
          <a:p>
            <a:pPr>
              <a:spcBef>
                <a:spcPts val="600"/>
              </a:spcBef>
              <a:spcAft>
                <a:spcPts val="600"/>
              </a:spcAft>
            </a:pPr>
            <a:r>
              <a:rPr lang="en-US" b="1" dirty="0" smtClean="0"/>
              <a:t>This theory has been especially </a:t>
            </a:r>
            <a:r>
              <a:rPr lang="en-US" sz="2000" dirty="0" smtClean="0"/>
              <a:t>well received in the field of communication, however, because it places communication at the forefront of the study of human social existence.</a:t>
            </a:r>
            <a:endParaRPr lang="en-US" sz="2000" dirty="0"/>
          </a:p>
        </p:txBody>
      </p:sp>
      <p:sp>
        <p:nvSpPr>
          <p:cNvPr id="4"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03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472899"/>
            <a:ext cx="6172200" cy="1051101"/>
          </a:xfrm>
        </p:spPr>
        <p:txBody>
          <a:bodyPr>
            <a:normAutofit/>
          </a:bodyPr>
          <a:lstStyle/>
          <a:p>
            <a:r>
              <a:rPr lang="en-US" sz="3600" b="1" dirty="0" smtClean="0">
                <a:solidFill>
                  <a:srgbClr val="FF0000"/>
                </a:solidFill>
              </a:rPr>
              <a:t>Symbolic Interaction</a:t>
            </a:r>
            <a:endParaRPr lang="en-US" sz="3600" dirty="0">
              <a:solidFill>
                <a:srgbClr val="FF0000"/>
              </a:solidFill>
            </a:endParaRPr>
          </a:p>
        </p:txBody>
      </p:sp>
      <p:sp>
        <p:nvSpPr>
          <p:cNvPr id="3" name="Content Placeholder 2"/>
          <p:cNvSpPr>
            <a:spLocks noGrp="1"/>
          </p:cNvSpPr>
          <p:nvPr>
            <p:ph idx="1"/>
          </p:nvPr>
        </p:nvSpPr>
        <p:spPr>
          <a:xfrm>
            <a:off x="342900" y="1600200"/>
            <a:ext cx="6172200" cy="7239000"/>
          </a:xfrm>
        </p:spPr>
        <p:txBody>
          <a:bodyPr>
            <a:normAutofit/>
          </a:bodyPr>
          <a:lstStyle/>
          <a:p>
            <a:pPr>
              <a:spcBef>
                <a:spcPts val="600"/>
              </a:spcBef>
              <a:spcAft>
                <a:spcPts val="600"/>
              </a:spcAft>
            </a:pPr>
            <a:r>
              <a:rPr lang="en-US" b="1" dirty="0" smtClean="0"/>
              <a:t>Symbolic </a:t>
            </a:r>
            <a:r>
              <a:rPr lang="en-US" b="1" dirty="0" err="1" smtClean="0"/>
              <a:t>interactionism</a:t>
            </a:r>
            <a:r>
              <a:rPr lang="en-US" b="1" dirty="0" smtClean="0"/>
              <a:t> </a:t>
            </a:r>
            <a:r>
              <a:rPr lang="en-US" sz="2000" dirty="0" smtClean="0"/>
              <a:t>is unique in its emphasis upon the primacy of human action and interaction and in its analysis of social life; it places symbolic interaction at the heart of all human social existence.</a:t>
            </a:r>
          </a:p>
          <a:p>
            <a:pPr>
              <a:spcBef>
                <a:spcPts val="600"/>
              </a:spcBef>
              <a:spcAft>
                <a:spcPts val="600"/>
              </a:spcAft>
            </a:pPr>
            <a:r>
              <a:rPr lang="en-US" b="1" dirty="0" smtClean="0"/>
              <a:t>Interaction must instead </a:t>
            </a:r>
            <a:r>
              <a:rPr lang="en-US" sz="2000" dirty="0" smtClean="0"/>
              <a:t>be understood as a dynamic, evolving process of mutual coordination and role taking. Each actor’s conduct cannot be separated from the response of the other, or from the pattern formed by their interaction as a whole.</a:t>
            </a:r>
          </a:p>
          <a:p>
            <a:pPr>
              <a:spcBef>
                <a:spcPts val="600"/>
              </a:spcBef>
              <a:spcAft>
                <a:spcPts val="600"/>
              </a:spcAft>
            </a:pPr>
            <a:r>
              <a:rPr lang="en-US" b="1" dirty="0" smtClean="0"/>
              <a:t>The most basic interaction </a:t>
            </a:r>
            <a:r>
              <a:rPr lang="en-US" sz="2000" dirty="0" smtClean="0"/>
              <a:t>is a process of ongoing mutual orientation rather than a series of stimuli and responses.</a:t>
            </a:r>
          </a:p>
          <a:p>
            <a:pPr>
              <a:spcBef>
                <a:spcPts val="600"/>
              </a:spcBef>
              <a:spcAft>
                <a:spcPts val="600"/>
              </a:spcAft>
            </a:pPr>
            <a:r>
              <a:rPr lang="en-US" b="1" dirty="0" smtClean="0"/>
              <a:t>According to Mead, </a:t>
            </a:r>
            <a:r>
              <a:rPr lang="en-US" sz="2000" dirty="0" smtClean="0"/>
              <a:t>a central characteristic of human interaction is that throughout this process of indication and interpretation, the actors are engaged in a continual process of role taking.</a:t>
            </a:r>
            <a:endParaRPr lang="en-US" sz="2000" dirty="0"/>
          </a:p>
        </p:txBody>
      </p:sp>
      <p:sp>
        <p:nvSpPr>
          <p:cNvPr id="4"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03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472899"/>
            <a:ext cx="6172200" cy="1051101"/>
          </a:xfrm>
        </p:spPr>
        <p:txBody>
          <a:bodyPr>
            <a:normAutofit/>
          </a:bodyPr>
          <a:lstStyle/>
          <a:p>
            <a:r>
              <a:rPr lang="en-US" sz="3200" b="1" dirty="0" smtClean="0">
                <a:solidFill>
                  <a:srgbClr val="FF0000"/>
                </a:solidFill>
              </a:rPr>
              <a:t>The Relation of Meaning and Mind</a:t>
            </a:r>
            <a:endParaRPr lang="en-US" sz="3200" dirty="0">
              <a:solidFill>
                <a:srgbClr val="FF0000"/>
              </a:solidFill>
            </a:endParaRPr>
          </a:p>
        </p:txBody>
      </p:sp>
      <p:sp>
        <p:nvSpPr>
          <p:cNvPr id="3" name="Content Placeholder 2"/>
          <p:cNvSpPr>
            <a:spLocks noGrp="1"/>
          </p:cNvSpPr>
          <p:nvPr>
            <p:ph idx="1"/>
          </p:nvPr>
        </p:nvSpPr>
        <p:spPr>
          <a:xfrm>
            <a:off x="342900" y="1905000"/>
            <a:ext cx="6172200" cy="6943904"/>
          </a:xfrm>
        </p:spPr>
        <p:txBody>
          <a:bodyPr>
            <a:normAutofit/>
          </a:bodyPr>
          <a:lstStyle/>
          <a:p>
            <a:pPr>
              <a:spcBef>
                <a:spcPts val="600"/>
              </a:spcBef>
              <a:spcAft>
                <a:spcPts val="600"/>
              </a:spcAft>
            </a:pPr>
            <a:r>
              <a:rPr lang="en-US" b="1" dirty="0" smtClean="0"/>
              <a:t>Since symbolic </a:t>
            </a:r>
            <a:r>
              <a:rPr lang="en-US" b="1" dirty="0" err="1" smtClean="0"/>
              <a:t>interactionism</a:t>
            </a:r>
            <a:r>
              <a:rPr lang="en-US" b="1" dirty="0" smtClean="0"/>
              <a:t> </a:t>
            </a:r>
            <a:r>
              <a:rPr lang="en-US" sz="2000" dirty="0" smtClean="0"/>
              <a:t>begins its account of the social world with interaction, it offers a distinctive account of the origin of meaning. </a:t>
            </a:r>
          </a:p>
          <a:p>
            <a:pPr>
              <a:spcBef>
                <a:spcPts val="600"/>
              </a:spcBef>
              <a:spcAft>
                <a:spcPts val="600"/>
              </a:spcAft>
            </a:pPr>
            <a:r>
              <a:rPr lang="en-US" b="1" dirty="0" smtClean="0"/>
              <a:t>In sharp contrast to theories </a:t>
            </a:r>
            <a:r>
              <a:rPr lang="en-US" sz="2000" dirty="0" smtClean="0"/>
              <a:t>that locate the origin of meaning in the human mind or in the essence of objects, symbolic </a:t>
            </a:r>
            <a:r>
              <a:rPr lang="en-US" sz="2000" dirty="0" err="1" smtClean="0"/>
              <a:t>interactionism</a:t>
            </a:r>
            <a:r>
              <a:rPr lang="en-US" sz="2000" dirty="0" smtClean="0"/>
              <a:t> asserts that meanings arise in and through the processes of social interaction described above.</a:t>
            </a:r>
          </a:p>
          <a:p>
            <a:r>
              <a:rPr lang="en-US" b="1" dirty="0" smtClean="0"/>
              <a:t>For symbolic </a:t>
            </a:r>
            <a:r>
              <a:rPr lang="en-US" b="1" dirty="0" err="1" smtClean="0"/>
              <a:t>interactionism</a:t>
            </a:r>
            <a:r>
              <a:rPr lang="en-US" b="1" dirty="0" smtClean="0"/>
              <a:t>, </a:t>
            </a:r>
            <a:r>
              <a:rPr lang="en-US" sz="2000" dirty="0" smtClean="0"/>
              <a:t>mind is also not a strictly individual, psychic phenomenon.</a:t>
            </a:r>
            <a:endParaRPr lang="en-US" sz="2000" dirty="0"/>
          </a:p>
        </p:txBody>
      </p:sp>
      <p:sp>
        <p:nvSpPr>
          <p:cNvPr id="4"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03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051101"/>
          </a:xfrm>
        </p:spPr>
        <p:txBody>
          <a:bodyPr>
            <a:normAutofit/>
          </a:bodyPr>
          <a:lstStyle/>
          <a:p>
            <a:r>
              <a:rPr lang="en-US" sz="3200" b="1" dirty="0" smtClean="0">
                <a:solidFill>
                  <a:srgbClr val="FF0000"/>
                </a:solidFill>
              </a:rPr>
              <a:t>The Nature of Selfhood</a:t>
            </a:r>
            <a:endParaRPr lang="en-US" sz="3200" dirty="0">
              <a:solidFill>
                <a:srgbClr val="FF0000"/>
              </a:solidFill>
            </a:endParaRPr>
          </a:p>
        </p:txBody>
      </p:sp>
      <p:sp>
        <p:nvSpPr>
          <p:cNvPr id="3" name="Content Placeholder 2"/>
          <p:cNvSpPr>
            <a:spLocks noGrp="1"/>
          </p:cNvSpPr>
          <p:nvPr>
            <p:ph idx="1"/>
          </p:nvPr>
        </p:nvSpPr>
        <p:spPr>
          <a:xfrm>
            <a:off x="342900" y="1600200"/>
            <a:ext cx="6172200" cy="7467600"/>
          </a:xfrm>
        </p:spPr>
        <p:txBody>
          <a:bodyPr>
            <a:normAutofit lnSpcReduction="10000"/>
          </a:bodyPr>
          <a:lstStyle/>
          <a:p>
            <a:pPr>
              <a:spcBef>
                <a:spcPts val="600"/>
              </a:spcBef>
              <a:spcAft>
                <a:spcPts val="600"/>
              </a:spcAft>
            </a:pPr>
            <a:r>
              <a:rPr lang="en-US" b="1" dirty="0" smtClean="0"/>
              <a:t>For symbolic </a:t>
            </a:r>
            <a:r>
              <a:rPr lang="en-US" b="1" dirty="0" err="1" smtClean="0"/>
              <a:t>interactionism</a:t>
            </a:r>
            <a:r>
              <a:rPr lang="en-US" sz="2000" dirty="0" smtClean="0"/>
              <a:t>, selves separate human beings from other creatures; although, like animals, humans engage in the embodied conversation of gestures, they are uniquely able to reflect upon their own activity. </a:t>
            </a:r>
          </a:p>
          <a:p>
            <a:pPr>
              <a:spcBef>
                <a:spcPts val="600"/>
              </a:spcBef>
              <a:spcAft>
                <a:spcPts val="600"/>
              </a:spcAft>
            </a:pPr>
            <a:r>
              <a:rPr lang="en-US" b="1" dirty="0" smtClean="0"/>
              <a:t>Human beings are therefore </a:t>
            </a:r>
            <a:r>
              <a:rPr lang="en-US" sz="2000" dirty="0" smtClean="0"/>
              <a:t>characterized by both consciousness and self-consciousness—the ability to make oneself into an object of reflection.</a:t>
            </a:r>
          </a:p>
          <a:p>
            <a:r>
              <a:rPr lang="en-US" b="1" dirty="0" smtClean="0"/>
              <a:t>Two forms of human selfhood</a:t>
            </a:r>
            <a:r>
              <a:rPr lang="en-US" sz="2000" dirty="0" smtClean="0"/>
              <a:t>: the self-as-process and the self-as-object.</a:t>
            </a:r>
          </a:p>
          <a:p>
            <a:r>
              <a:rPr lang="en-US" b="1" dirty="0" smtClean="0"/>
              <a:t>Cooley referred to the </a:t>
            </a:r>
            <a:r>
              <a:rPr lang="en-US" sz="2000" b="1" dirty="0" smtClean="0"/>
              <a:t>self-as-object </a:t>
            </a:r>
            <a:r>
              <a:rPr lang="en-US" sz="2000" dirty="0" smtClean="0"/>
              <a:t>as the looking-glass self</a:t>
            </a:r>
            <a:r>
              <a:rPr lang="en-US" sz="2000" i="1" dirty="0" smtClean="0"/>
              <a:t>. </a:t>
            </a:r>
            <a:r>
              <a:rPr lang="en-US" sz="2000" dirty="0" smtClean="0"/>
              <a:t>Cooley’s term emphasizes the process of role taking central to the constitution of the self-as-object.</a:t>
            </a:r>
          </a:p>
          <a:p>
            <a:r>
              <a:rPr lang="en-US" b="1" dirty="0" smtClean="0"/>
              <a:t>Mead examines the socializing </a:t>
            </a:r>
            <a:r>
              <a:rPr lang="en-US" sz="2000" b="1" dirty="0" smtClean="0"/>
              <a:t>processes </a:t>
            </a:r>
            <a:r>
              <a:rPr lang="en-US" sz="2000" dirty="0" smtClean="0"/>
              <a:t>that produce this uniquely human phenomenon and traces three steps in the development of the self: play, game, and the generalized other</a:t>
            </a:r>
            <a:r>
              <a:rPr lang="en-US" sz="2000" i="1" dirty="0" smtClean="0"/>
              <a:t>.</a:t>
            </a:r>
            <a:endParaRPr lang="en-US" sz="2000" dirty="0"/>
          </a:p>
        </p:txBody>
      </p:sp>
      <p:sp>
        <p:nvSpPr>
          <p:cNvPr id="4"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03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6172200" cy="1651000"/>
          </a:xfrm>
        </p:spPr>
        <p:txBody>
          <a:bodyPr>
            <a:normAutofit/>
          </a:bodyPr>
          <a:lstStyle/>
          <a:p>
            <a:r>
              <a:rPr lang="en-US" sz="4000" b="1" dirty="0" smtClean="0">
                <a:solidFill>
                  <a:srgbClr val="C00000"/>
                </a:solidFill>
              </a:rPr>
              <a:t>CONSTRUCTIVISM</a:t>
            </a:r>
            <a:endParaRPr lang="en-US" sz="4000" dirty="0">
              <a:solidFill>
                <a:srgbClr val="C00000"/>
              </a:solidFill>
            </a:endParaRPr>
          </a:p>
        </p:txBody>
      </p:sp>
      <p:sp>
        <p:nvSpPr>
          <p:cNvPr id="3" name="Content Placeholder 2"/>
          <p:cNvSpPr>
            <a:spLocks noGrp="1"/>
          </p:cNvSpPr>
          <p:nvPr>
            <p:ph idx="1"/>
          </p:nvPr>
        </p:nvSpPr>
        <p:spPr>
          <a:xfrm>
            <a:off x="342900" y="2590801"/>
            <a:ext cx="6172200" cy="6248399"/>
          </a:xfrm>
        </p:spPr>
        <p:txBody>
          <a:bodyPr>
            <a:normAutofit/>
          </a:bodyPr>
          <a:lstStyle/>
          <a:p>
            <a:pPr>
              <a:spcBef>
                <a:spcPts val="600"/>
              </a:spcBef>
              <a:spcAft>
                <a:spcPts val="600"/>
              </a:spcAft>
            </a:pPr>
            <a:r>
              <a:rPr lang="en-US" b="1" dirty="0" smtClean="0"/>
              <a:t>Constructivism </a:t>
            </a:r>
            <a:r>
              <a:rPr lang="en-US" b="1" dirty="0"/>
              <a:t>refers </a:t>
            </a:r>
            <a:r>
              <a:rPr lang="en-US" sz="2000" dirty="0"/>
              <a:t>to </a:t>
            </a:r>
            <a:r>
              <a:rPr lang="en-US" sz="2000" dirty="0" smtClean="0"/>
              <a:t>the study </a:t>
            </a:r>
            <a:r>
              <a:rPr lang="en-US" sz="2000" dirty="0"/>
              <a:t>of how individual human mental </a:t>
            </a:r>
            <a:r>
              <a:rPr lang="en-US" sz="2000" dirty="0" smtClean="0"/>
              <a:t>structures are </a:t>
            </a:r>
            <a:r>
              <a:rPr lang="en-US" sz="2000" dirty="0"/>
              <a:t>constructed over time and how neuronal </a:t>
            </a:r>
            <a:r>
              <a:rPr lang="en-US" sz="2000" dirty="0" smtClean="0"/>
              <a:t>networks previously </a:t>
            </a:r>
            <a:r>
              <a:rPr lang="en-US" sz="2000" dirty="0"/>
              <a:t>trained to perform given </a:t>
            </a:r>
            <a:r>
              <a:rPr lang="en-US" sz="2000" dirty="0" smtClean="0"/>
              <a:t>symbolic actions </a:t>
            </a:r>
            <a:r>
              <a:rPr lang="en-US" sz="2000" dirty="0"/>
              <a:t>become conditions to </a:t>
            </a:r>
            <a:r>
              <a:rPr lang="en-US" sz="2000" dirty="0" smtClean="0"/>
              <a:t>subsequent ones.</a:t>
            </a:r>
          </a:p>
          <a:p>
            <a:pPr>
              <a:spcBef>
                <a:spcPts val="600"/>
              </a:spcBef>
              <a:spcAft>
                <a:spcPts val="600"/>
              </a:spcAft>
            </a:pPr>
            <a:r>
              <a:rPr lang="en-US" b="1" dirty="0"/>
              <a:t>As mental structures develop</a:t>
            </a:r>
            <a:r>
              <a:rPr lang="en-US" sz="2000" dirty="0"/>
              <a:t>, they define </a:t>
            </a:r>
            <a:r>
              <a:rPr lang="en-US" sz="2000" dirty="0" smtClean="0"/>
              <a:t>a person’s </a:t>
            </a:r>
            <a:r>
              <a:rPr lang="en-US" sz="2000" dirty="0"/>
              <a:t>ability to engage in other actions in </a:t>
            </a:r>
            <a:r>
              <a:rPr lang="en-US" sz="2000" dirty="0" smtClean="0"/>
              <a:t>the future</a:t>
            </a:r>
            <a:r>
              <a:rPr lang="en-US" sz="2000" dirty="0"/>
              <a:t>. This means that certain symbolic </a:t>
            </a:r>
            <a:r>
              <a:rPr lang="en-US" sz="2000" dirty="0" smtClean="0"/>
              <a:t>actions cannot </a:t>
            </a:r>
            <a:r>
              <a:rPr lang="en-US" sz="2000" dirty="0"/>
              <a:t>be performed if certain previous ones </a:t>
            </a:r>
            <a:r>
              <a:rPr lang="en-US" sz="2000" dirty="0" smtClean="0"/>
              <a:t>have not </a:t>
            </a:r>
            <a:r>
              <a:rPr lang="en-US" sz="2000" dirty="0"/>
              <a:t>matured</a:t>
            </a:r>
            <a:r>
              <a:rPr lang="en-US" sz="2000" dirty="0" smtClean="0"/>
              <a:t>.</a:t>
            </a:r>
          </a:p>
          <a:p>
            <a:pPr>
              <a:spcBef>
                <a:spcPts val="600"/>
              </a:spcBef>
              <a:spcAft>
                <a:spcPts val="600"/>
              </a:spcAft>
            </a:pPr>
            <a:r>
              <a:rPr lang="en-US" b="1" dirty="0"/>
              <a:t>Therefore, the mental exercise </a:t>
            </a:r>
            <a:r>
              <a:rPr lang="en-US" sz="2000" dirty="0"/>
              <a:t>leading the </a:t>
            </a:r>
            <a:r>
              <a:rPr lang="en-US" sz="2000" dirty="0" smtClean="0"/>
              <a:t>person to </a:t>
            </a:r>
            <a:r>
              <a:rPr lang="en-US" sz="2000" dirty="0"/>
              <a:t>perform a symbolic action takes place only </a:t>
            </a:r>
            <a:r>
              <a:rPr lang="en-US" sz="2000" dirty="0" smtClean="0"/>
              <a:t>if necessary </a:t>
            </a:r>
            <a:r>
              <a:rPr lang="en-US" sz="2000" dirty="0"/>
              <a:t>(organic) and sufficient (experiential</a:t>
            </a:r>
            <a:r>
              <a:rPr lang="en-US" sz="2000" dirty="0" smtClean="0"/>
              <a:t>) conditions </a:t>
            </a:r>
            <a:r>
              <a:rPr lang="en-US" sz="2000" dirty="0"/>
              <a:t>for further construction have </a:t>
            </a:r>
            <a:r>
              <a:rPr lang="en-US" sz="2000" dirty="0" smtClean="0"/>
              <a:t>previously been </a:t>
            </a:r>
            <a:r>
              <a:rPr lang="en-US" sz="2000" dirty="0"/>
              <a:t>met.</a:t>
            </a:r>
          </a:p>
        </p:txBody>
      </p:sp>
      <p:sp>
        <p:nvSpPr>
          <p:cNvPr id="5" name="Slide Number Placeholder 4"/>
          <p:cNvSpPr>
            <a:spLocks noGrp="1"/>
          </p:cNvSpPr>
          <p:nvPr>
            <p:ph type="sldNum" sz="quarter" idx="12"/>
          </p:nvPr>
        </p:nvSpPr>
        <p:spPr/>
        <p:txBody>
          <a:bodyPr/>
          <a:lstStyle/>
          <a:p>
            <a:fld id="{D76F6BD8-439E-4D12-8347-1C28F71E4669}" type="slidenum">
              <a:rPr lang="en-US" smtClean="0"/>
              <a:pPr/>
              <a:t>2</a:t>
            </a:fld>
            <a:endParaRPr lang="en-US"/>
          </a:p>
        </p:txBody>
      </p:sp>
      <p:sp>
        <p:nvSpPr>
          <p:cNvPr id="6"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03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006651"/>
          </a:xfrm>
        </p:spPr>
        <p:txBody>
          <a:bodyPr>
            <a:normAutofit/>
          </a:bodyPr>
          <a:lstStyle/>
          <a:p>
            <a:r>
              <a:rPr lang="en-US" sz="3600" b="1" dirty="0">
                <a:solidFill>
                  <a:srgbClr val="FF0000"/>
                </a:solidFill>
              </a:rPr>
              <a:t>Historic Context</a:t>
            </a:r>
            <a:endParaRPr lang="en-US" sz="3600" dirty="0">
              <a:solidFill>
                <a:srgbClr val="FF0000"/>
              </a:solidFill>
            </a:endParaRPr>
          </a:p>
        </p:txBody>
      </p:sp>
      <p:sp>
        <p:nvSpPr>
          <p:cNvPr id="3" name="Content Placeholder 2"/>
          <p:cNvSpPr>
            <a:spLocks noGrp="1"/>
          </p:cNvSpPr>
          <p:nvPr>
            <p:ph idx="1"/>
          </p:nvPr>
        </p:nvSpPr>
        <p:spPr>
          <a:xfrm>
            <a:off x="342900" y="1568451"/>
            <a:ext cx="6172200" cy="7594599"/>
          </a:xfrm>
        </p:spPr>
        <p:txBody>
          <a:bodyPr>
            <a:normAutofit/>
          </a:bodyPr>
          <a:lstStyle/>
          <a:p>
            <a:pPr>
              <a:spcBef>
                <a:spcPts val="600"/>
              </a:spcBef>
              <a:spcAft>
                <a:spcPts val="600"/>
              </a:spcAft>
            </a:pPr>
            <a:r>
              <a:rPr lang="en-US" b="1" dirty="0"/>
              <a:t>Constructivism, originally </a:t>
            </a:r>
            <a:r>
              <a:rPr lang="en-US" sz="2000" dirty="0"/>
              <a:t>known as genetic epistemology</a:t>
            </a:r>
            <a:r>
              <a:rPr lang="en-US" sz="2000" dirty="0" smtClean="0"/>
              <a:t>, was </a:t>
            </a:r>
            <a:r>
              <a:rPr lang="en-US" sz="2000" dirty="0"/>
              <a:t>first introduced and coined by </a:t>
            </a:r>
            <a:r>
              <a:rPr lang="en-US" sz="2000" dirty="0" smtClean="0"/>
              <a:t>the Swiss </a:t>
            </a:r>
            <a:r>
              <a:rPr lang="en-US" sz="2000" dirty="0"/>
              <a:t>thinker Jean Piaget, who studied the </a:t>
            </a:r>
            <a:r>
              <a:rPr lang="en-US" sz="2000" dirty="0" smtClean="0"/>
              <a:t>biological roots </a:t>
            </a:r>
            <a:r>
              <a:rPr lang="en-US" sz="2000" dirty="0"/>
              <a:t>of knowledge</a:t>
            </a:r>
            <a:r>
              <a:rPr lang="en-US" sz="2000" dirty="0" smtClean="0"/>
              <a:t>.</a:t>
            </a:r>
          </a:p>
          <a:p>
            <a:pPr>
              <a:spcBef>
                <a:spcPts val="600"/>
              </a:spcBef>
              <a:spcAft>
                <a:spcPts val="600"/>
              </a:spcAft>
            </a:pPr>
            <a:r>
              <a:rPr lang="en-US" b="1" dirty="0"/>
              <a:t>Although these terms </a:t>
            </a:r>
            <a:r>
              <a:rPr lang="en-US" sz="2000" dirty="0"/>
              <a:t>are </a:t>
            </a:r>
            <a:r>
              <a:rPr lang="en-US" sz="2000" dirty="0" smtClean="0"/>
              <a:t>common in </a:t>
            </a:r>
            <a:r>
              <a:rPr lang="en-US" sz="2000" dirty="0"/>
              <a:t>general biology, Piaget proposed a biology </a:t>
            </a:r>
            <a:r>
              <a:rPr lang="en-US" sz="2000" dirty="0" smtClean="0"/>
              <a:t>of knowing</a:t>
            </a:r>
            <a:r>
              <a:rPr lang="en-US" sz="2000" dirty="0"/>
              <a:t>, in which assimilation, accommodation</a:t>
            </a:r>
            <a:r>
              <a:rPr lang="en-US" sz="2000" dirty="0" smtClean="0"/>
              <a:t>, and </a:t>
            </a:r>
            <a:r>
              <a:rPr lang="en-US" sz="2000" dirty="0"/>
              <a:t>adaptation are considered stages of the </a:t>
            </a:r>
            <a:r>
              <a:rPr lang="en-US" sz="2000" dirty="0" smtClean="0"/>
              <a:t>symbolic processes</a:t>
            </a:r>
            <a:r>
              <a:rPr lang="en-US" sz="2000" dirty="0"/>
              <a:t>, necessary for knowledge </a:t>
            </a:r>
            <a:r>
              <a:rPr lang="en-US" sz="2000" dirty="0" smtClean="0"/>
              <a:t>learning that will </a:t>
            </a:r>
            <a:r>
              <a:rPr lang="en-US" sz="2000" dirty="0"/>
              <a:t>enable people to make sense of </a:t>
            </a:r>
            <a:r>
              <a:rPr lang="en-US" sz="2000" dirty="0" smtClean="0"/>
              <a:t>the world.</a:t>
            </a:r>
          </a:p>
          <a:p>
            <a:r>
              <a:rPr lang="en-US" b="1" i="1" dirty="0" smtClean="0"/>
              <a:t>Assimilation </a:t>
            </a:r>
            <a:r>
              <a:rPr lang="en-US" sz="2000" dirty="0"/>
              <a:t>accounts </a:t>
            </a:r>
            <a:r>
              <a:rPr lang="en-US" sz="2000" dirty="0" smtClean="0"/>
              <a:t>for absorbing </a:t>
            </a:r>
            <a:r>
              <a:rPr lang="en-US" sz="2000" dirty="0"/>
              <a:t>the meaning related to a given </a:t>
            </a:r>
            <a:r>
              <a:rPr lang="en-US" sz="2000" dirty="0" smtClean="0"/>
              <a:t>content without </a:t>
            </a:r>
            <a:r>
              <a:rPr lang="en-US" sz="2000" dirty="0"/>
              <a:t>changing structured knowledge </a:t>
            </a:r>
            <a:r>
              <a:rPr lang="en-US" sz="2000" dirty="0" smtClean="0"/>
              <a:t>previously.</a:t>
            </a:r>
          </a:p>
          <a:p>
            <a:r>
              <a:rPr lang="en-US" b="1" i="1" dirty="0" smtClean="0"/>
              <a:t>Accommodation</a:t>
            </a:r>
            <a:r>
              <a:rPr lang="en-US" b="1" dirty="0" smtClean="0"/>
              <a:t> </a:t>
            </a:r>
            <a:r>
              <a:rPr lang="en-US" b="1" dirty="0"/>
              <a:t>leads </a:t>
            </a:r>
            <a:r>
              <a:rPr lang="en-US" sz="2000" dirty="0"/>
              <a:t>to reorganization of </a:t>
            </a:r>
            <a:r>
              <a:rPr lang="en-US" sz="2000" dirty="0" smtClean="0"/>
              <a:t>neural systems </a:t>
            </a:r>
            <a:r>
              <a:rPr lang="en-US" sz="2000" dirty="0"/>
              <a:t>and conceptual change</a:t>
            </a:r>
            <a:r>
              <a:rPr lang="en-US" sz="2000" dirty="0" smtClean="0"/>
              <a:t>.</a:t>
            </a:r>
          </a:p>
          <a:p>
            <a:r>
              <a:rPr lang="en-US" b="1" dirty="0"/>
              <a:t>Both </a:t>
            </a:r>
            <a:r>
              <a:rPr lang="en-US" b="1" dirty="0" smtClean="0"/>
              <a:t>assimilation and </a:t>
            </a:r>
            <a:r>
              <a:rPr lang="en-US" b="1" dirty="0"/>
              <a:t>accommodation </a:t>
            </a:r>
            <a:r>
              <a:rPr lang="en-US" sz="2000" dirty="0"/>
              <a:t>processes are </a:t>
            </a:r>
            <a:r>
              <a:rPr lang="en-US" sz="2000" dirty="0" smtClean="0"/>
              <a:t>necessary for </a:t>
            </a:r>
            <a:r>
              <a:rPr lang="en-US" sz="2000" dirty="0"/>
              <a:t>symbolic adaptation to or sense </a:t>
            </a:r>
            <a:r>
              <a:rPr lang="en-US" sz="2000" dirty="0" smtClean="0"/>
              <a:t>making about </a:t>
            </a:r>
            <a:r>
              <a:rPr lang="en-US" sz="2000" dirty="0"/>
              <a:t>the environment.</a:t>
            </a:r>
          </a:p>
        </p:txBody>
      </p:sp>
      <p:sp>
        <p:nvSpPr>
          <p:cNvPr id="4" name="Slide Number Placeholder 3"/>
          <p:cNvSpPr>
            <a:spLocks noGrp="1"/>
          </p:cNvSpPr>
          <p:nvPr>
            <p:ph type="sldNum" sz="quarter" idx="12"/>
          </p:nvPr>
        </p:nvSpPr>
        <p:spPr/>
        <p:txBody>
          <a:bodyPr/>
          <a:lstStyle/>
          <a:p>
            <a:fld id="{D76F6BD8-439E-4D12-8347-1C28F71E4669}" type="slidenum">
              <a:rPr lang="en-US" smtClean="0"/>
              <a:pPr/>
              <a:t>3</a:t>
            </a:fld>
            <a:endParaRPr lang="en-US"/>
          </a:p>
        </p:txBody>
      </p:sp>
      <p:sp>
        <p:nvSpPr>
          <p:cNvPr id="5"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03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685800"/>
            <a:ext cx="6172200" cy="8382000"/>
          </a:xfrm>
        </p:spPr>
        <p:txBody>
          <a:bodyPr>
            <a:normAutofit/>
          </a:bodyPr>
          <a:lstStyle/>
          <a:p>
            <a:pPr>
              <a:spcBef>
                <a:spcPts val="600"/>
              </a:spcBef>
              <a:spcAft>
                <a:spcPts val="600"/>
              </a:spcAft>
            </a:pPr>
            <a:r>
              <a:rPr lang="en-US" b="1" dirty="0" smtClean="0"/>
              <a:t>Construction, then, </a:t>
            </a:r>
            <a:r>
              <a:rPr lang="en-US" sz="2000" dirty="0" smtClean="0"/>
              <a:t>occurs when the neural pathways of the mind are progressively shaped through interactions with the world. Once knowledge is achieved (learned), the individual cannot unlearn it unless there is brain injury or a degenerative mental illness. </a:t>
            </a:r>
          </a:p>
          <a:p>
            <a:pPr>
              <a:spcBef>
                <a:spcPts val="600"/>
              </a:spcBef>
              <a:spcAft>
                <a:spcPts val="600"/>
              </a:spcAft>
            </a:pPr>
            <a:r>
              <a:rPr lang="en-US" b="1" dirty="0" smtClean="0"/>
              <a:t>This developmental process </a:t>
            </a:r>
            <a:r>
              <a:rPr lang="en-US" sz="2000" dirty="0" smtClean="0"/>
              <a:t>starts with the body. Movements translate a logic of brain functioning (logic of actions) that lies below the surface, followed by language acquisition and the development of logical reasoning founded on empirical experiences (concrete logic), followed by the development of reflective abstraction—or </a:t>
            </a:r>
            <a:r>
              <a:rPr lang="en-US" sz="2000" dirty="0" err="1" smtClean="0"/>
              <a:t>metacognition</a:t>
            </a:r>
            <a:r>
              <a:rPr lang="en-US" sz="2000" dirty="0" smtClean="0"/>
              <a:t>—that enables the individual to solve complex symbolic problems in the absence of empirical verification (operatory logic).</a:t>
            </a:r>
          </a:p>
          <a:p>
            <a:r>
              <a:rPr lang="en-US" b="1" dirty="0" smtClean="0"/>
              <a:t>Piaget’s ideas turned out </a:t>
            </a:r>
            <a:r>
              <a:rPr lang="en-US" sz="2000" dirty="0" smtClean="0"/>
              <a:t>to be very influential in many fields such as communication, psychology, education. Piaget also provided epistemological contributions to sociology, biology, mathematics, physics, and, to a lesser extent, logic. His work resonated with certain “ecological” approaches in cybernetics that would later lead to systems theory, and it also had a direct impact on cognitive science.</a:t>
            </a:r>
            <a:endParaRPr lang="en-US" sz="2000" dirty="0"/>
          </a:p>
        </p:txBody>
      </p:sp>
      <p:sp>
        <p:nvSpPr>
          <p:cNvPr id="4" name="Slide Number Placeholder 3"/>
          <p:cNvSpPr>
            <a:spLocks noGrp="1"/>
          </p:cNvSpPr>
          <p:nvPr>
            <p:ph type="sldNum" sz="quarter" idx="12"/>
          </p:nvPr>
        </p:nvSpPr>
        <p:spPr/>
        <p:txBody>
          <a:bodyPr/>
          <a:lstStyle/>
          <a:p>
            <a:fld id="{D76F6BD8-439E-4D12-8347-1C28F71E4669}" type="slidenum">
              <a:rPr lang="en-US" smtClean="0"/>
              <a:pPr/>
              <a:t>4</a:t>
            </a:fld>
            <a:endParaRPr lang="en-US"/>
          </a:p>
        </p:txBody>
      </p:sp>
      <p:sp>
        <p:nvSpPr>
          <p:cNvPr id="5"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03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432101"/>
          </a:xfrm>
        </p:spPr>
        <p:txBody>
          <a:bodyPr>
            <a:normAutofit/>
          </a:bodyPr>
          <a:lstStyle/>
          <a:p>
            <a:r>
              <a:rPr lang="en-US" sz="3600" b="1" i="1" dirty="0" smtClean="0">
                <a:solidFill>
                  <a:srgbClr val="FF0000"/>
                </a:solidFill>
              </a:rPr>
              <a:t>The Ecology-of-Mind Constructivist</a:t>
            </a:r>
            <a:endParaRPr lang="en-US" sz="3600" dirty="0">
              <a:solidFill>
                <a:srgbClr val="FF0000"/>
              </a:solidFill>
            </a:endParaRPr>
          </a:p>
        </p:txBody>
      </p:sp>
      <p:sp>
        <p:nvSpPr>
          <p:cNvPr id="3" name="Content Placeholder 2"/>
          <p:cNvSpPr>
            <a:spLocks noGrp="1"/>
          </p:cNvSpPr>
          <p:nvPr>
            <p:ph idx="1"/>
          </p:nvPr>
        </p:nvSpPr>
        <p:spPr/>
        <p:txBody>
          <a:bodyPr>
            <a:normAutofit/>
          </a:bodyPr>
          <a:lstStyle/>
          <a:p>
            <a:pPr>
              <a:spcBef>
                <a:spcPts val="600"/>
              </a:spcBef>
              <a:spcAft>
                <a:spcPts val="600"/>
              </a:spcAft>
            </a:pPr>
            <a:r>
              <a:rPr lang="en-US" b="1" dirty="0" smtClean="0"/>
              <a:t>According to </a:t>
            </a:r>
            <a:r>
              <a:rPr lang="en-US" b="1" dirty="0" err="1" smtClean="0"/>
              <a:t>Krippendorff</a:t>
            </a:r>
            <a:r>
              <a:rPr lang="en-US" sz="2000" dirty="0" smtClean="0"/>
              <a:t>, communication is a reflexive process, meaning that each aspect of communication can be understood only in terms of other aspects of communication.</a:t>
            </a:r>
          </a:p>
          <a:p>
            <a:pPr>
              <a:spcBef>
                <a:spcPts val="600"/>
              </a:spcBef>
              <a:spcAft>
                <a:spcPts val="600"/>
              </a:spcAft>
            </a:pPr>
            <a:r>
              <a:rPr lang="en-US" b="1" dirty="0" smtClean="0"/>
              <a:t>Therefore, communication </a:t>
            </a:r>
            <a:r>
              <a:rPr lang="en-US" sz="2000" dirty="0" smtClean="0"/>
              <a:t>needs to be studied from within itself. In other words, communication can be studied only from the perspective of the discourse it produces. </a:t>
            </a:r>
          </a:p>
          <a:p>
            <a:pPr>
              <a:spcBef>
                <a:spcPts val="600"/>
              </a:spcBef>
              <a:spcAft>
                <a:spcPts val="600"/>
              </a:spcAft>
            </a:pPr>
            <a:r>
              <a:rPr lang="en-US" b="1" dirty="0" smtClean="0"/>
              <a:t>According to the theory, </a:t>
            </a:r>
            <a:r>
              <a:rPr lang="en-US" sz="2000" dirty="0" smtClean="0"/>
              <a:t>individual practices are fed by constructions of reality that, in turn, feed practices, both issued from human understanding.</a:t>
            </a:r>
            <a:endParaRPr lang="en-US" sz="2000" dirty="0"/>
          </a:p>
        </p:txBody>
      </p:sp>
      <p:sp>
        <p:nvSpPr>
          <p:cNvPr id="4" name="Slide Number Placeholder 3"/>
          <p:cNvSpPr>
            <a:spLocks noGrp="1"/>
          </p:cNvSpPr>
          <p:nvPr>
            <p:ph type="sldNum" sz="quarter" idx="12"/>
          </p:nvPr>
        </p:nvSpPr>
        <p:spPr/>
        <p:txBody>
          <a:bodyPr/>
          <a:lstStyle/>
          <a:p>
            <a:fld id="{D76F6BD8-439E-4D12-8347-1C28F71E4669}" type="slidenum">
              <a:rPr lang="en-US" smtClean="0"/>
              <a:pPr/>
              <a:t>5</a:t>
            </a:fld>
            <a:endParaRPr lang="en-US"/>
          </a:p>
        </p:txBody>
      </p:sp>
      <p:sp>
        <p:nvSpPr>
          <p:cNvPr id="5"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03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8"/>
            <a:ext cx="6172200" cy="1965501"/>
          </a:xfrm>
        </p:spPr>
        <p:txBody>
          <a:bodyPr>
            <a:normAutofit/>
          </a:bodyPr>
          <a:lstStyle/>
          <a:p>
            <a:r>
              <a:rPr lang="en-US" sz="3600" b="1" dirty="0" smtClean="0">
                <a:solidFill>
                  <a:srgbClr val="FF0000"/>
                </a:solidFill>
              </a:rPr>
              <a:t>The Elements of Constructionist in Communication</a:t>
            </a:r>
            <a:endParaRPr lang="en-US" sz="3600" b="1" dirty="0">
              <a:solidFill>
                <a:srgbClr val="FF0000"/>
              </a:solidFill>
            </a:endParaRPr>
          </a:p>
        </p:txBody>
      </p:sp>
      <p:sp>
        <p:nvSpPr>
          <p:cNvPr id="3" name="Content Placeholder 2"/>
          <p:cNvSpPr>
            <a:spLocks noGrp="1"/>
          </p:cNvSpPr>
          <p:nvPr>
            <p:ph idx="1"/>
          </p:nvPr>
        </p:nvSpPr>
        <p:spPr>
          <a:xfrm>
            <a:off x="342900" y="2758898"/>
            <a:ext cx="6172200" cy="6537502"/>
          </a:xfrm>
        </p:spPr>
        <p:txBody>
          <a:bodyPr>
            <a:normAutofit/>
          </a:bodyPr>
          <a:lstStyle/>
          <a:p>
            <a:pPr marL="400050" indent="-400050">
              <a:spcBef>
                <a:spcPts val="600"/>
              </a:spcBef>
              <a:spcAft>
                <a:spcPts val="600"/>
              </a:spcAft>
            </a:pPr>
            <a:r>
              <a:rPr lang="en-US" sz="2000" dirty="0" smtClean="0"/>
              <a:t>The main elements of the theory are the following:</a:t>
            </a:r>
          </a:p>
          <a:p>
            <a:pPr marL="400050" indent="-400050">
              <a:spcBef>
                <a:spcPts val="600"/>
              </a:spcBef>
              <a:spcAft>
                <a:spcPts val="600"/>
              </a:spcAft>
              <a:buFont typeface="+mj-lt"/>
              <a:buAutoNum type="arabicPeriod"/>
            </a:pPr>
            <a:r>
              <a:rPr lang="en-US" b="1" dirty="0" smtClean="0"/>
              <a:t>Understanding</a:t>
            </a:r>
            <a:r>
              <a:rPr lang="en-US" sz="2000" dirty="0" smtClean="0"/>
              <a:t> is the core of communication processes; “construction” is to be found in the way individual practices lead to how reality is understood.</a:t>
            </a:r>
          </a:p>
          <a:p>
            <a:pPr marL="400050" indent="-400050">
              <a:spcBef>
                <a:spcPts val="600"/>
              </a:spcBef>
              <a:spcAft>
                <a:spcPts val="600"/>
              </a:spcAft>
              <a:buFont typeface="+mj-lt"/>
              <a:buAutoNum type="arabicPeriod"/>
            </a:pPr>
            <a:r>
              <a:rPr lang="en-US" b="1" dirty="0" smtClean="0"/>
              <a:t>Communication processes </a:t>
            </a:r>
            <a:r>
              <a:rPr lang="en-US" sz="2000" dirty="0" smtClean="0"/>
              <a:t>are social phenomena that are reflexively built.</a:t>
            </a:r>
          </a:p>
          <a:p>
            <a:pPr marL="400050" indent="-400050">
              <a:spcBef>
                <a:spcPts val="600"/>
              </a:spcBef>
              <a:spcAft>
                <a:spcPts val="600"/>
              </a:spcAft>
              <a:buFont typeface="+mj-lt"/>
              <a:buAutoNum type="arabicPeriod"/>
            </a:pPr>
            <a:r>
              <a:rPr lang="en-US" b="1" dirty="0" smtClean="0"/>
              <a:t>Language</a:t>
            </a:r>
            <a:r>
              <a:rPr lang="en-US" sz="2000" dirty="0" smtClean="0"/>
              <a:t> is constitutive of communication construction.</a:t>
            </a:r>
          </a:p>
          <a:p>
            <a:pPr marL="400050" indent="-400050">
              <a:spcBef>
                <a:spcPts val="600"/>
              </a:spcBef>
              <a:spcAft>
                <a:spcPts val="600"/>
              </a:spcAft>
              <a:buFont typeface="+mj-lt"/>
              <a:buAutoNum type="arabicPeriod"/>
            </a:pPr>
            <a:r>
              <a:rPr lang="en-US" b="1" dirty="0" smtClean="0"/>
              <a:t>The recursive theory </a:t>
            </a:r>
            <a:r>
              <a:rPr lang="en-US" sz="2000" dirty="0" smtClean="0"/>
              <a:t>has no fixed model of communication, and participants in the communication process do not need to be in agreement with any given theory.</a:t>
            </a:r>
          </a:p>
          <a:p>
            <a:pPr marL="400050" indent="-400050">
              <a:spcBef>
                <a:spcPts val="600"/>
              </a:spcBef>
              <a:spcAft>
                <a:spcPts val="600"/>
              </a:spcAft>
              <a:buFont typeface="+mj-lt"/>
              <a:buAutoNum type="arabicPeriod"/>
            </a:pPr>
            <a:r>
              <a:rPr lang="en-US" b="1" dirty="0" smtClean="0"/>
              <a:t>Communication m</a:t>
            </a:r>
            <a:r>
              <a:rPr lang="en-US" sz="2000" dirty="0" smtClean="0"/>
              <a:t>akes possible virtual construction of “others” in the mind.</a:t>
            </a:r>
            <a:endParaRPr lang="en-US" sz="2000" dirty="0"/>
          </a:p>
        </p:txBody>
      </p:sp>
      <p:sp>
        <p:nvSpPr>
          <p:cNvPr id="4" name="Slide Number Placeholder 3"/>
          <p:cNvSpPr>
            <a:spLocks noGrp="1"/>
          </p:cNvSpPr>
          <p:nvPr>
            <p:ph type="sldNum" sz="quarter" idx="12"/>
          </p:nvPr>
        </p:nvSpPr>
        <p:spPr/>
        <p:txBody>
          <a:bodyPr/>
          <a:lstStyle/>
          <a:p>
            <a:fld id="{D76F6BD8-439E-4D12-8347-1C28F71E4669}" type="slidenum">
              <a:rPr lang="en-US" smtClean="0"/>
              <a:pPr/>
              <a:t>6</a:t>
            </a:fld>
            <a:endParaRPr lang="en-US"/>
          </a:p>
        </p:txBody>
      </p:sp>
      <p:sp>
        <p:nvSpPr>
          <p:cNvPr id="5"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03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76250"/>
            <a:ext cx="6400800" cy="1965502"/>
          </a:xfrm>
        </p:spPr>
        <p:txBody>
          <a:bodyPr>
            <a:noAutofit/>
          </a:bodyPr>
          <a:lstStyle/>
          <a:p>
            <a:pPr marL="336550" indent="-336550">
              <a:lnSpc>
                <a:spcPct val="110000"/>
              </a:lnSpc>
              <a:spcBef>
                <a:spcPts val="1200"/>
              </a:spcBef>
              <a:spcAft>
                <a:spcPts val="1200"/>
              </a:spcAft>
            </a:pPr>
            <a:r>
              <a:rPr lang="en-US" sz="4000" b="1" dirty="0" smtClean="0">
                <a:solidFill>
                  <a:srgbClr val="C00000"/>
                </a:solidFill>
              </a:rPr>
              <a:t>COORDINATED MANAGEMENT OF MEANING</a:t>
            </a:r>
          </a:p>
        </p:txBody>
      </p:sp>
      <p:sp>
        <p:nvSpPr>
          <p:cNvPr id="3" name="Content Placeholder 2"/>
          <p:cNvSpPr>
            <a:spLocks noGrp="1"/>
          </p:cNvSpPr>
          <p:nvPr>
            <p:ph idx="1"/>
          </p:nvPr>
        </p:nvSpPr>
        <p:spPr>
          <a:xfrm>
            <a:off x="342900" y="2667000"/>
            <a:ext cx="6172200" cy="3581400"/>
          </a:xfrm>
        </p:spPr>
        <p:txBody>
          <a:bodyPr>
            <a:normAutofit/>
          </a:bodyPr>
          <a:lstStyle/>
          <a:p>
            <a:pPr>
              <a:spcBef>
                <a:spcPts val="600"/>
              </a:spcBef>
              <a:spcAft>
                <a:spcPts val="600"/>
              </a:spcAft>
            </a:pPr>
            <a:r>
              <a:rPr lang="en-US" b="1" dirty="0" smtClean="0"/>
              <a:t>The coordinated management </a:t>
            </a:r>
            <a:r>
              <a:rPr lang="en-US" sz="2000" b="1" dirty="0" smtClean="0"/>
              <a:t>of meaning </a:t>
            </a:r>
            <a:r>
              <a:rPr lang="en-US" sz="2000" dirty="0" smtClean="0"/>
              <a:t>(CMM) theory, developed by W. Barnett Pearce, Vernon </a:t>
            </a:r>
            <a:r>
              <a:rPr lang="en-US" sz="2000" dirty="0" err="1" smtClean="0"/>
              <a:t>Cronen</a:t>
            </a:r>
            <a:r>
              <a:rPr lang="en-US" sz="2000" dirty="0" smtClean="0"/>
              <a:t>, and their colleagues, explains how communicators organize interaction.</a:t>
            </a:r>
          </a:p>
          <a:p>
            <a:pPr>
              <a:spcBef>
                <a:spcPts val="600"/>
              </a:spcBef>
              <a:spcAft>
                <a:spcPts val="600"/>
              </a:spcAft>
            </a:pPr>
            <a:r>
              <a:rPr lang="en-US" b="1" dirty="0" smtClean="0"/>
              <a:t>CMM theory continues </a:t>
            </a:r>
            <a:r>
              <a:rPr lang="en-US" sz="2000" dirty="0" smtClean="0"/>
              <a:t>to develop and has been influenced by thinking in social </a:t>
            </a:r>
            <a:r>
              <a:rPr lang="en-US" sz="2000" dirty="0" err="1" smtClean="0"/>
              <a:t>constructionism</a:t>
            </a:r>
            <a:r>
              <a:rPr lang="en-US" sz="2000" dirty="0" smtClean="0"/>
              <a:t>,  cybernetics, philosophy of language, logic, rules theory, dialogue theory, action research, and other traditions.</a:t>
            </a:r>
            <a:endParaRPr lang="en-US" sz="2000" dirty="0"/>
          </a:p>
        </p:txBody>
      </p:sp>
      <p:sp>
        <p:nvSpPr>
          <p:cNvPr id="4" name="Title 1"/>
          <p:cNvSpPr txBox="1">
            <a:spLocks/>
          </p:cNvSpPr>
          <p:nvPr/>
        </p:nvSpPr>
        <p:spPr>
          <a:xfrm>
            <a:off x="342900" y="6264099"/>
            <a:ext cx="6172200" cy="974901"/>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smtClean="0">
                <a:ln>
                  <a:noFill/>
                </a:ln>
                <a:solidFill>
                  <a:srgbClr val="FF0000"/>
                </a:solidFill>
                <a:effectLst/>
                <a:uLnTx/>
                <a:uFillTx/>
                <a:latin typeface="+mj-lt"/>
                <a:ea typeface="+mj-ea"/>
                <a:cs typeface="+mj-cs"/>
              </a:rPr>
              <a:t>Meaning and Action</a:t>
            </a:r>
            <a:endParaRPr kumimoji="0" lang="en-US" sz="3600" b="0" i="0" u="none" strike="noStrike" kern="1200" cap="none" spc="0" normalizeH="0" baseline="0" noProof="0" dirty="0">
              <a:ln>
                <a:noFill/>
              </a:ln>
              <a:solidFill>
                <a:srgbClr val="FF0000"/>
              </a:solidFill>
              <a:effectLst/>
              <a:uLnTx/>
              <a:uFillTx/>
              <a:latin typeface="+mj-lt"/>
              <a:ea typeface="+mj-ea"/>
              <a:cs typeface="+mj-cs"/>
            </a:endParaRPr>
          </a:p>
        </p:txBody>
      </p:sp>
      <p:sp>
        <p:nvSpPr>
          <p:cNvPr id="5" name="Content Placeholder 2"/>
          <p:cNvSpPr txBox="1">
            <a:spLocks/>
          </p:cNvSpPr>
          <p:nvPr/>
        </p:nvSpPr>
        <p:spPr>
          <a:xfrm>
            <a:off x="342900" y="7162800"/>
            <a:ext cx="6172200" cy="19050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ts val="600"/>
              </a:spcBef>
              <a:spcAft>
                <a:spcPts val="60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Communicators do two things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in every encounter. They interpret, or ascribe meaning, and they act—two functions closely tied to one another: </a:t>
            </a:r>
            <a:r>
              <a:rPr kumimoji="0" lang="en-US" sz="2000" b="0" i="1" u="none" strike="noStrike" kern="1200" cap="none" spc="0" normalizeH="0" baseline="0" noProof="0" dirty="0" smtClean="0">
                <a:ln>
                  <a:noFill/>
                </a:ln>
                <a:solidFill>
                  <a:schemeClr val="tx1"/>
                </a:solidFill>
                <a:effectLst/>
                <a:uLnTx/>
                <a:uFillTx/>
                <a:latin typeface="+mn-lt"/>
                <a:ea typeface="+mn-ea"/>
                <a:cs typeface="+mn-cs"/>
              </a:rPr>
              <a:t>Meaning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leads to </a:t>
            </a:r>
            <a:r>
              <a:rPr kumimoji="0" lang="en-US" sz="2000" b="0" i="1" u="none" strike="noStrike" kern="1200" cap="none" spc="0" normalizeH="0" baseline="0" noProof="0" dirty="0" smtClean="0">
                <a:ln>
                  <a:noFill/>
                </a:ln>
                <a:solidFill>
                  <a:schemeClr val="tx1"/>
                </a:solidFill>
                <a:effectLst/>
                <a:uLnTx/>
                <a:uFillTx/>
                <a:latin typeface="+mn-lt"/>
                <a:ea typeface="+mn-ea"/>
                <a:cs typeface="+mn-cs"/>
              </a:rPr>
              <a:t>action, and action forms meaning.</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03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42900" y="1371600"/>
            <a:ext cx="6172200" cy="2971800"/>
          </a:xfrm>
        </p:spPr>
        <p:txBody>
          <a:bodyPr>
            <a:normAutofit/>
          </a:bodyPr>
          <a:lstStyle/>
          <a:p>
            <a:pPr>
              <a:spcBef>
                <a:spcPts val="600"/>
              </a:spcBef>
              <a:spcAft>
                <a:spcPts val="600"/>
              </a:spcAft>
            </a:pPr>
            <a:r>
              <a:rPr lang="en-US" b="1" dirty="0" smtClean="0"/>
              <a:t>Communicators interpret and act </a:t>
            </a:r>
            <a:r>
              <a:rPr lang="en-US" sz="2000" dirty="0" smtClean="0"/>
              <a:t>on the basis of their experience, and this experience forms a </a:t>
            </a:r>
            <a:r>
              <a:rPr lang="en-US" sz="2000" i="1" dirty="0" smtClean="0"/>
              <a:t>context that establishes a basis for meaning and </a:t>
            </a:r>
            <a:r>
              <a:rPr lang="en-US" sz="2000" dirty="0" smtClean="0"/>
              <a:t>action within the situation.</a:t>
            </a:r>
            <a:endParaRPr lang="en-US" sz="2000" dirty="0"/>
          </a:p>
        </p:txBody>
      </p:sp>
      <p:sp>
        <p:nvSpPr>
          <p:cNvPr id="5" name="Title 4"/>
          <p:cNvSpPr>
            <a:spLocks noGrp="1"/>
          </p:cNvSpPr>
          <p:nvPr>
            <p:ph type="title"/>
          </p:nvPr>
        </p:nvSpPr>
        <p:spPr>
          <a:xfrm>
            <a:off x="342900" y="396699"/>
            <a:ext cx="6172200" cy="822501"/>
          </a:xfrm>
        </p:spPr>
        <p:txBody>
          <a:bodyPr>
            <a:normAutofit/>
          </a:bodyPr>
          <a:lstStyle/>
          <a:p>
            <a:r>
              <a:rPr lang="en-US" sz="3200" b="1" i="1" dirty="0" smtClean="0">
                <a:solidFill>
                  <a:srgbClr val="0066FF"/>
                </a:solidFill>
              </a:rPr>
              <a:t>Contexts of Meaning and Action</a:t>
            </a:r>
            <a:endParaRPr lang="en-US" sz="3200" dirty="0">
              <a:solidFill>
                <a:srgbClr val="0066FF"/>
              </a:solidFill>
            </a:endParaRPr>
          </a:p>
        </p:txBody>
      </p:sp>
      <p:sp>
        <p:nvSpPr>
          <p:cNvPr id="6" name="Title 1"/>
          <p:cNvSpPr txBox="1">
            <a:spLocks/>
          </p:cNvSpPr>
          <p:nvPr/>
        </p:nvSpPr>
        <p:spPr>
          <a:xfrm>
            <a:off x="342900" y="3063699"/>
            <a:ext cx="6172200" cy="822501"/>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1" u="none" strike="noStrike" kern="1200" cap="none" spc="0" normalizeH="0" baseline="0" noProof="0" smtClean="0">
                <a:ln>
                  <a:noFill/>
                </a:ln>
                <a:solidFill>
                  <a:srgbClr val="0066FF"/>
                </a:solidFill>
                <a:effectLst/>
                <a:uLnTx/>
                <a:uFillTx/>
                <a:latin typeface="+mj-lt"/>
                <a:ea typeface="+mj-ea"/>
                <a:cs typeface="+mj-cs"/>
              </a:rPr>
              <a:t>Rules</a:t>
            </a:r>
            <a:endParaRPr kumimoji="0" lang="en-US" sz="3200" b="0" i="1" u="none" strike="noStrike" kern="1200" cap="none" spc="0" normalizeH="0" baseline="0" noProof="0" dirty="0">
              <a:ln>
                <a:noFill/>
              </a:ln>
              <a:solidFill>
                <a:srgbClr val="0066FF"/>
              </a:solidFill>
              <a:effectLst/>
              <a:uLnTx/>
              <a:uFillTx/>
              <a:latin typeface="+mj-lt"/>
              <a:ea typeface="+mj-ea"/>
              <a:cs typeface="+mj-cs"/>
            </a:endParaRPr>
          </a:p>
        </p:txBody>
      </p:sp>
      <p:sp>
        <p:nvSpPr>
          <p:cNvPr id="7" name="Content Placeholder 2"/>
          <p:cNvSpPr txBox="1">
            <a:spLocks/>
          </p:cNvSpPr>
          <p:nvPr/>
        </p:nvSpPr>
        <p:spPr>
          <a:xfrm>
            <a:off x="342900" y="3962400"/>
            <a:ext cx="6172200" cy="49530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ts val="600"/>
              </a:spcBef>
              <a:spcAft>
                <a:spcPts val="60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Heavily influenced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by the philosophy of language, particularly the language-in-use movement and the associated theory of speech acts, CMM explains meaning and action according to rules. </a:t>
            </a:r>
          </a:p>
          <a:p>
            <a:pPr marL="342900" marR="0" lvl="0" indent="-342900" algn="l" defTabSz="914400" rtl="0" eaLnBrk="1" fontAlgn="auto" latinLnBrk="0" hangingPunct="1">
              <a:lnSpc>
                <a:spcPct val="100000"/>
              </a:lnSpc>
              <a:spcBef>
                <a:spcPts val="600"/>
              </a:spcBef>
              <a:spcAft>
                <a:spcPts val="60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A </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rule </a:t>
            </a:r>
            <a:r>
              <a:rPr kumimoji="0" lang="en-US" sz="3200" b="1" u="none" strike="noStrike" kern="1200" cap="none" spc="0" normalizeH="0" baseline="0" noProof="0" dirty="0" smtClean="0">
                <a:ln>
                  <a:noFill/>
                </a:ln>
                <a:solidFill>
                  <a:schemeClr val="tx1"/>
                </a:solidFill>
                <a:effectLst/>
                <a:uLnTx/>
                <a:uFillTx/>
                <a:latin typeface="+mn-lt"/>
                <a:ea typeface="+mn-ea"/>
                <a:cs typeface="+mn-cs"/>
              </a:rPr>
              <a:t>is a guideline</a:t>
            </a:r>
            <a:r>
              <a:rPr kumimoji="0" lang="en-US" sz="2000" b="0" u="none" strike="noStrike" kern="1200" cap="none" spc="0" normalizeH="0" baseline="0" noProof="0" dirty="0" smtClean="0">
                <a:ln>
                  <a:noFill/>
                </a:ln>
                <a:solidFill>
                  <a:schemeClr val="tx1"/>
                </a:solidFill>
                <a:effectLst/>
                <a:uLnTx/>
                <a:uFillTx/>
                <a:latin typeface="+mn-lt"/>
                <a:ea typeface="+mn-ea"/>
                <a:cs typeface="+mn-cs"/>
              </a:rPr>
              <a:t> that helps a person assign meaning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and take action. There are two types of rules—rules of meaning and rules of action.</a:t>
            </a:r>
          </a:p>
          <a:p>
            <a:pPr marL="342900" marR="0" lvl="0" indent="-342900" algn="l" defTabSz="914400" rtl="0" eaLnBrk="1" fontAlgn="auto" latinLnBrk="0" hangingPunct="1">
              <a:lnSpc>
                <a:spcPct val="100000"/>
              </a:lnSpc>
              <a:spcBef>
                <a:spcPts val="600"/>
              </a:spcBef>
              <a:spcAft>
                <a:spcPts val="600"/>
              </a:spcAft>
              <a:buClrTx/>
              <a:buSzTx/>
              <a:buFont typeface="Arial" pitchFamily="34" charset="0"/>
              <a:buChar char="•"/>
              <a:tabLst/>
              <a:defRPr/>
            </a:pPr>
            <a:r>
              <a:rPr lang="en-US" sz="3200" b="1" i="1" dirty="0" smtClean="0"/>
              <a:t>Rules of meaning</a:t>
            </a:r>
            <a:r>
              <a:rPr lang="en-US" sz="2000" dirty="0" smtClean="0"/>
              <a:t>, commonly called constitutive rules, tell what something should be taken to mean. For example, a smile may count as being pleased or amused, or it might be seen as a smirk implying cynicism, disagreement, or displeasure.</a:t>
            </a:r>
            <a:endParaRPr kumimoji="0" lang="en-US" sz="2000" b="0" u="none" strike="noStrike" kern="1200" cap="none" spc="0" normalizeH="0" baseline="0" noProof="0" dirty="0">
              <a:ln>
                <a:noFill/>
              </a:ln>
              <a:solidFill>
                <a:schemeClr val="tx1"/>
              </a:solidFill>
              <a:effectLst/>
              <a:uLnTx/>
              <a:uFillTx/>
              <a:latin typeface="+mn-lt"/>
              <a:ea typeface="+mn-ea"/>
              <a:cs typeface="+mn-cs"/>
            </a:endParaRPr>
          </a:p>
        </p:txBody>
      </p:sp>
      <p:sp>
        <p:nvSpPr>
          <p:cNvPr id="8"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03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42900" y="457200"/>
            <a:ext cx="6172200" cy="8086904"/>
          </a:xfrm>
        </p:spPr>
        <p:txBody>
          <a:bodyPr>
            <a:normAutofit/>
          </a:bodyPr>
          <a:lstStyle/>
          <a:p>
            <a:pPr>
              <a:spcBef>
                <a:spcPts val="600"/>
              </a:spcBef>
              <a:spcAft>
                <a:spcPts val="600"/>
              </a:spcAft>
            </a:pPr>
            <a:r>
              <a:rPr lang="en-US" b="1" i="1" dirty="0" smtClean="0"/>
              <a:t>Rules of action, </a:t>
            </a:r>
            <a:r>
              <a:rPr lang="en-US" sz="2000" dirty="0" smtClean="0"/>
              <a:t>commonly known as regulative rules, tell what actions should be undertaken. For example, one common rule is that when someone smiles, the other person should smile back.</a:t>
            </a:r>
            <a:endParaRPr lang="en-US" sz="2000" dirty="0"/>
          </a:p>
        </p:txBody>
      </p:sp>
      <p:sp>
        <p:nvSpPr>
          <p:cNvPr id="6" name="Title 1"/>
          <p:cNvSpPr>
            <a:spLocks noGrp="1"/>
          </p:cNvSpPr>
          <p:nvPr>
            <p:ph type="title"/>
          </p:nvPr>
        </p:nvSpPr>
        <p:spPr>
          <a:xfrm>
            <a:off x="342900" y="2057400"/>
            <a:ext cx="6172200" cy="974901"/>
          </a:xfrm>
        </p:spPr>
        <p:txBody>
          <a:bodyPr>
            <a:normAutofit/>
          </a:bodyPr>
          <a:lstStyle/>
          <a:p>
            <a:r>
              <a:rPr lang="en-US" sz="3200" b="1" i="1" dirty="0" smtClean="0">
                <a:solidFill>
                  <a:srgbClr val="0066FF"/>
                </a:solidFill>
              </a:rPr>
              <a:t>Logical Force</a:t>
            </a:r>
            <a:endParaRPr lang="en-US" sz="3200" dirty="0">
              <a:solidFill>
                <a:srgbClr val="0066FF"/>
              </a:solidFill>
            </a:endParaRPr>
          </a:p>
        </p:txBody>
      </p:sp>
      <p:sp>
        <p:nvSpPr>
          <p:cNvPr id="7" name="Content Placeholder 2"/>
          <p:cNvSpPr txBox="1">
            <a:spLocks/>
          </p:cNvSpPr>
          <p:nvPr/>
        </p:nvSpPr>
        <p:spPr>
          <a:xfrm>
            <a:off x="342900" y="3048000"/>
            <a:ext cx="6172200" cy="42672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ts val="600"/>
              </a:spcBef>
              <a:spcAft>
                <a:spcPts val="60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In CMM, rules of meaning and </a:t>
            </a:r>
            <a:r>
              <a:rPr kumimoji="0" lang="en-US" sz="2000" b="1" i="0" u="none" strike="noStrike" kern="1200" cap="none" spc="0" normalizeH="0" baseline="0" noProof="0" dirty="0" smtClean="0">
                <a:ln>
                  <a:noFill/>
                </a:ln>
                <a:solidFill>
                  <a:schemeClr val="tx1"/>
                </a:solidFill>
                <a:effectLst/>
                <a:uLnTx/>
                <a:uFillTx/>
                <a:latin typeface="+mn-lt"/>
                <a:ea typeface="+mn-ea"/>
                <a:cs typeface="+mn-cs"/>
              </a:rPr>
              <a:t>action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constitute a </a:t>
            </a:r>
            <a:r>
              <a:rPr kumimoji="0" lang="en-US" sz="2000" b="0" i="1" u="none" strike="noStrike" kern="1200" cap="none" spc="0" normalizeH="0" baseline="0" noProof="0" dirty="0" smtClean="0">
                <a:ln>
                  <a:noFill/>
                </a:ln>
                <a:solidFill>
                  <a:schemeClr val="tx1"/>
                </a:solidFill>
                <a:effectLst/>
                <a:uLnTx/>
                <a:uFillTx/>
                <a:latin typeface="+mn-lt"/>
                <a:ea typeface="+mn-ea"/>
                <a:cs typeface="+mn-cs"/>
              </a:rPr>
              <a:t>logical force that arises within salient contexts.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A logical force is a cognitive connection among meanings and actions.</a:t>
            </a:r>
          </a:p>
          <a:p>
            <a:pPr marL="342900" marR="0" lvl="0" indent="-342900" algn="l" defTabSz="914400" rtl="0" eaLnBrk="1" fontAlgn="auto" latinLnBrk="0" hangingPunct="1">
              <a:lnSpc>
                <a:spcPct val="100000"/>
              </a:lnSpc>
              <a:spcBef>
                <a:spcPts val="600"/>
              </a:spcBef>
              <a:spcAft>
                <a:spcPts val="600"/>
              </a:spcAft>
              <a:buClrTx/>
              <a:buSzTx/>
              <a:buFont typeface="Arial" pitchFamily="34" charset="0"/>
              <a:buChar char="•"/>
              <a:tabLst/>
              <a:defRPr/>
            </a:pPr>
            <a:r>
              <a:rPr lang="en-US" sz="3200" b="1" dirty="0" smtClean="0"/>
              <a:t>For example, if a person </a:t>
            </a:r>
            <a:r>
              <a:rPr lang="en-US" sz="2000" dirty="0" smtClean="0"/>
              <a:t>perceives that a smile means pleasure, that person feels that it is right to smile back.</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Content Placeholder 3"/>
          <p:cNvSpPr txBox="1">
            <a:spLocks/>
          </p:cNvSpPr>
          <p:nvPr/>
        </p:nvSpPr>
        <p:spPr>
          <a:xfrm>
            <a:off x="342900" y="6918500"/>
            <a:ext cx="6172200" cy="2377900"/>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ts val="600"/>
              </a:spcBef>
              <a:spcAft>
                <a:spcPts val="60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When meanings and actions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are consistent and reproduce one another, a </a:t>
            </a:r>
            <a:r>
              <a:rPr kumimoji="0" lang="en-US" sz="2000" b="0" i="1" u="none" strike="noStrike" kern="1200" cap="none" spc="0" normalizeH="0" baseline="0" noProof="0" dirty="0" smtClean="0">
                <a:ln>
                  <a:noFill/>
                </a:ln>
                <a:solidFill>
                  <a:schemeClr val="tx1"/>
                </a:solidFill>
                <a:effectLst/>
                <a:uLnTx/>
                <a:uFillTx/>
                <a:latin typeface="+mn-lt"/>
                <a:ea typeface="+mn-ea"/>
                <a:cs typeface="+mn-cs"/>
              </a:rPr>
              <a:t>charmed loop exists. </a:t>
            </a:r>
          </a:p>
          <a:p>
            <a:pPr marL="342900" marR="0" lvl="0" indent="-342900" algn="l" defTabSz="914400" rtl="0" eaLnBrk="1" fontAlgn="auto" latinLnBrk="0" hangingPunct="1">
              <a:lnSpc>
                <a:spcPct val="100000"/>
              </a:lnSpc>
              <a:spcBef>
                <a:spcPts val="600"/>
              </a:spcBef>
              <a:spcAft>
                <a:spcPts val="600"/>
              </a:spcAft>
              <a:buClrTx/>
              <a:buSzTx/>
              <a:buFont typeface="Arial" pitchFamily="34" charset="0"/>
              <a:buChar char="•"/>
              <a:tabLst/>
              <a:defRPr/>
            </a:pPr>
            <a:r>
              <a:rPr kumimoji="0" lang="en-US" sz="3200" b="1" i="1" u="none" strike="noStrike" kern="1200" cap="none" spc="0" normalizeH="0" baseline="0" noProof="0" dirty="0" smtClean="0">
                <a:ln>
                  <a:noFill/>
                </a:ln>
                <a:solidFill>
                  <a:schemeClr val="tx1"/>
                </a:solidFill>
                <a:effectLst/>
                <a:uLnTx/>
                <a:uFillTx/>
                <a:latin typeface="+mn-lt"/>
                <a:ea typeface="+mn-ea"/>
                <a:cs typeface="+mn-cs"/>
              </a:rPr>
              <a:t>For </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example,</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when moral beliefs are rigid, one’s actions may be limited to a prescribed set of behaviors, which in turn constructs moral rigidity.</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Title 4"/>
          <p:cNvSpPr txBox="1">
            <a:spLocks/>
          </p:cNvSpPr>
          <p:nvPr/>
        </p:nvSpPr>
        <p:spPr>
          <a:xfrm>
            <a:off x="342900" y="5943600"/>
            <a:ext cx="6172200" cy="974901"/>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1" u="none" strike="noStrike" kern="1200" cap="none" spc="0" normalizeH="0" baseline="0" noProof="0" smtClean="0">
                <a:ln>
                  <a:noFill/>
                </a:ln>
                <a:solidFill>
                  <a:srgbClr val="0066FF"/>
                </a:solidFill>
                <a:effectLst/>
                <a:uLnTx/>
                <a:uFillTx/>
                <a:latin typeface="+mj-lt"/>
                <a:ea typeface="+mj-ea"/>
                <a:cs typeface="+mj-cs"/>
              </a:rPr>
              <a:t>Meaning and Action Loops</a:t>
            </a:r>
            <a:endParaRPr kumimoji="0" lang="en-US" sz="3200" b="0" i="0" u="none" strike="noStrike" kern="1200" cap="none" spc="0" normalizeH="0" baseline="0" noProof="0" dirty="0">
              <a:ln>
                <a:noFill/>
              </a:ln>
              <a:solidFill>
                <a:srgbClr val="0066FF"/>
              </a:solidFill>
              <a:effectLst/>
              <a:uLnTx/>
              <a:uFillTx/>
              <a:latin typeface="+mj-lt"/>
              <a:ea typeface="+mj-ea"/>
              <a:cs typeface="+mj-cs"/>
            </a:endParaRPr>
          </a:p>
        </p:txBody>
      </p:sp>
      <p:sp>
        <p:nvSpPr>
          <p:cNvPr id="10"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03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1856</Words>
  <Application>Microsoft Office PowerPoint</Application>
  <PresentationFormat>A4 Paper (210x297 mm)</PresentationFormat>
  <Paragraphs>96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THEORIES ABOUT MEANING IN RELATIONSHIPS</vt:lpstr>
      <vt:lpstr>CONSTRUCTIVISM</vt:lpstr>
      <vt:lpstr>Historic Context</vt:lpstr>
      <vt:lpstr>Slide 4</vt:lpstr>
      <vt:lpstr>The Ecology-of-Mind Constructivist</vt:lpstr>
      <vt:lpstr>The Elements of Constructionist in Communication</vt:lpstr>
      <vt:lpstr>COORDINATED MANAGEMENT OF MEANING</vt:lpstr>
      <vt:lpstr>Contexts of Meaning and Action</vt:lpstr>
      <vt:lpstr>Logical Force</vt:lpstr>
      <vt:lpstr>Coordination</vt:lpstr>
      <vt:lpstr>Story Telling</vt:lpstr>
      <vt:lpstr>SYMBOLIC INTERACTIONISM</vt:lpstr>
      <vt:lpstr>Symbolic Interaction</vt:lpstr>
      <vt:lpstr>The Relation of Meaning and Mind</vt:lpstr>
      <vt:lpstr>The Nature of Selfhood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THEORIES ABOUT MEANING IN RELATIONSHIPS-2</dc:title>
  <dc:creator>MICROSOFT</dc:creator>
  <cp:lastModifiedBy>anin</cp:lastModifiedBy>
  <cp:revision>18</cp:revision>
  <dcterms:created xsi:type="dcterms:W3CDTF">2013-07-02T03:21:47Z</dcterms:created>
  <dcterms:modified xsi:type="dcterms:W3CDTF">2014-07-10T07:05:13Z</dcterms:modified>
</cp:coreProperties>
</file>