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6858000" cy="9906000" type="A4"/>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52" autoAdjust="0"/>
    <p:restoredTop sz="94660"/>
  </p:normalViewPr>
  <p:slideViewPr>
    <p:cSldViewPr>
      <p:cViewPr>
        <p:scale>
          <a:sx n="50" d="100"/>
          <a:sy n="50" d="100"/>
        </p:scale>
        <p:origin x="-1506" y="-126"/>
      </p:cViewPr>
      <p:guideLst>
        <p:guide orient="horz" pos="312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69139F86-7264-4A72-B439-3B71D0208A34}" type="datetimeFigureOut">
              <a:rPr lang="en-US" smtClean="0"/>
              <a:t>5/23/2015</a:t>
            </a:fld>
            <a:endParaRPr lang="en-US"/>
          </a:p>
        </p:txBody>
      </p:sp>
      <p:sp>
        <p:nvSpPr>
          <p:cNvPr id="4" name="Slide Image Placeholder 3"/>
          <p:cNvSpPr>
            <a:spLocks noGrp="1" noRot="1" noChangeAspect="1"/>
          </p:cNvSpPr>
          <p:nvPr>
            <p:ph type="sldImg" idx="2"/>
          </p:nvPr>
        </p:nvSpPr>
        <p:spPr>
          <a:xfrm>
            <a:off x="3681413" y="514350"/>
            <a:ext cx="1781175"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CFF06603-62D3-4F6B-8614-8CF0E9379250}" type="slidenum">
              <a:rPr lang="en-US" smtClean="0"/>
              <a:t>‹#›</a:t>
            </a:fld>
            <a:endParaRPr lang="en-US"/>
          </a:p>
        </p:txBody>
      </p:sp>
    </p:spTree>
    <p:extLst>
      <p:ext uri="{BB962C8B-B14F-4D97-AF65-F5344CB8AC3E}">
        <p14:creationId xmlns:p14="http://schemas.microsoft.com/office/powerpoint/2010/main" val="3243700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37AF8A-A6ED-4D86-96D3-8D9B7B049F62}" type="datetime1">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21DD4-6C74-42AC-B0DE-9FDA34B9A13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4C98F1-9164-4797-B79C-E3BFA97B3FE7}" type="datetime1">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21DD4-6C74-42AC-B0DE-9FDA34B9A13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29697"/>
            <a:ext cx="1157288" cy="11268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6" y="529697"/>
            <a:ext cx="3357563" cy="11268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9B646B-CDBE-4952-AC81-15D363366B5B}" type="datetime1">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21DD4-6C74-42AC-B0DE-9FDA34B9A13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EBDBCE-20AD-474C-8B8A-3A56CFA64615}" type="datetime1">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21DD4-6C74-42AC-B0DE-9FDA34B9A13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58A66E-C237-4B48-8FA7-E99196486963}" type="datetime1">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21DD4-6C74-42AC-B0DE-9FDA34B9A13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ABEAFD-685B-416C-9E6B-C9FB9410221C}" type="datetime1">
              <a:rPr lang="en-US" smtClean="0"/>
              <a:t>5/23/2015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21DD4-6C74-42AC-B0DE-9FDA34B9A13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BB4C85-B9DC-4669-A6CE-1589DB2CBF6B}" type="datetime1">
              <a:rPr lang="en-US" smtClean="0"/>
              <a:t>5/23/2015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21DD4-6C74-42AC-B0DE-9FDA34B9A13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B84CD6-1A75-4DB8-AED6-30F65057FAB2}" type="datetime1">
              <a:rPr lang="en-US" smtClean="0"/>
              <a:t>5/23/2015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21DD4-6C74-42AC-B0DE-9FDA34B9A13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5C28E9-6E57-4BD0-8F13-D253913E651C}" type="datetime1">
              <a:rPr lang="en-US" smtClean="0"/>
              <a:t>5/23/2015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21DD4-6C74-42AC-B0DE-9FDA34B9A13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6"/>
            <a:ext cx="2256235" cy="167851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2BBC68-471A-4751-9B47-DBFFCDD0EE8F}" type="datetime1">
              <a:rPr lang="en-US" smtClean="0"/>
              <a:t>5/23/2015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21DD4-6C74-42AC-B0DE-9FDA34B9A13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6AC27A-3AE3-4E90-BA81-E45CBE33D47C}" type="datetime1">
              <a:rPr lang="en-US" smtClean="0"/>
              <a:t>5/23/2015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21DD4-6C74-42AC-B0DE-9FDA34B9A13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30A3571C-87D0-43C2-9128-0AB7CC165B93}" type="datetime1">
              <a:rPr lang="en-US" smtClean="0"/>
              <a:t>5/23/2015</a:t>
            </a:fld>
            <a:endParaRPr lang="en-US"/>
          </a:p>
        </p:txBody>
      </p:sp>
      <p:sp>
        <p:nvSpPr>
          <p:cNvPr id="5" name="Footer Placeholder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D7E21DD4-6C74-42AC-B0DE-9FDA34B9A13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485317"/>
          </a:xfrm>
        </p:spPr>
        <p:txBody>
          <a:bodyPr>
            <a:normAutofit/>
          </a:bodyPr>
          <a:lstStyle/>
          <a:p>
            <a:r>
              <a:rPr lang="en-US" sz="4000" b="1" dirty="0" smtClean="0">
                <a:solidFill>
                  <a:srgbClr val="0000CC"/>
                </a:solidFill>
                <a:latin typeface="Arial" pitchFamily="34" charset="0"/>
                <a:cs typeface="Arial" pitchFamily="34" charset="0"/>
              </a:rPr>
              <a:t>THE CHALLENGE OF ORGANIZATIONAL COMMUNICATION</a:t>
            </a:r>
            <a:endParaRPr lang="en-US" sz="4000" b="1" dirty="0">
              <a:solidFill>
                <a:srgbClr val="0000CC"/>
              </a:solidFill>
              <a:latin typeface="Arial" pitchFamily="34" charset="0"/>
              <a:cs typeface="Arial" pitchFamily="34" charset="0"/>
            </a:endParaRPr>
          </a:p>
        </p:txBody>
      </p:sp>
      <p:sp>
        <p:nvSpPr>
          <p:cNvPr id="3" name="Subtitle 2"/>
          <p:cNvSpPr>
            <a:spLocks noGrp="1"/>
          </p:cNvSpPr>
          <p:nvPr>
            <p:ph type="subTitle" idx="1"/>
          </p:nvPr>
        </p:nvSpPr>
        <p:spPr>
          <a:xfrm>
            <a:off x="762000" y="5613400"/>
            <a:ext cx="5257800" cy="3073400"/>
          </a:xfrm>
        </p:spPr>
        <p:txBody>
          <a:bodyPr>
            <a:noAutofit/>
          </a:bodyPr>
          <a:lstStyle/>
          <a:p>
            <a:pPr marL="342900" indent="-342900" algn="l">
              <a:lnSpc>
                <a:spcPct val="110000"/>
              </a:lnSpc>
              <a:spcBef>
                <a:spcPts val="600"/>
              </a:spcBef>
              <a:spcAft>
                <a:spcPts val="600"/>
              </a:spcAft>
              <a:buFont typeface="Arial" pitchFamily="34" charset="0"/>
              <a:buChar char="•"/>
            </a:pPr>
            <a:r>
              <a:rPr lang="en-US" sz="2400" b="1" dirty="0" smtClean="0">
                <a:solidFill>
                  <a:srgbClr val="C00000"/>
                </a:solidFill>
              </a:rPr>
              <a:t>The Communication Era</a:t>
            </a:r>
          </a:p>
          <a:p>
            <a:pPr marL="342900" indent="-342900" algn="l">
              <a:lnSpc>
                <a:spcPct val="110000"/>
              </a:lnSpc>
              <a:spcBef>
                <a:spcPts val="600"/>
              </a:spcBef>
              <a:spcAft>
                <a:spcPts val="600"/>
              </a:spcAft>
              <a:buFont typeface="Arial" pitchFamily="34" charset="0"/>
              <a:buChar char="•"/>
            </a:pPr>
            <a:r>
              <a:rPr lang="en-US" sz="2400" b="1" dirty="0" smtClean="0">
                <a:solidFill>
                  <a:srgbClr val="C00000"/>
                </a:solidFill>
              </a:rPr>
              <a:t>Communication: The Key to Organizational Excellence</a:t>
            </a:r>
          </a:p>
          <a:p>
            <a:pPr marL="342900" indent="-342900" algn="l">
              <a:lnSpc>
                <a:spcPct val="110000"/>
              </a:lnSpc>
              <a:spcBef>
                <a:spcPts val="600"/>
              </a:spcBef>
              <a:spcAft>
                <a:spcPts val="600"/>
              </a:spcAft>
              <a:buFont typeface="Arial" pitchFamily="34" charset="0"/>
              <a:buChar char="•"/>
            </a:pPr>
            <a:r>
              <a:rPr lang="en-US" sz="2400" b="1" dirty="0" smtClean="0">
                <a:solidFill>
                  <a:srgbClr val="C00000"/>
                </a:solidFill>
              </a:rPr>
              <a:t>Basic of Human Communication</a:t>
            </a:r>
          </a:p>
          <a:p>
            <a:pPr marL="342900" indent="-342900" algn="l">
              <a:lnSpc>
                <a:spcPct val="110000"/>
              </a:lnSpc>
              <a:spcBef>
                <a:spcPts val="600"/>
              </a:spcBef>
              <a:spcAft>
                <a:spcPts val="600"/>
              </a:spcAft>
              <a:buFont typeface="Arial" pitchFamily="34" charset="0"/>
              <a:buChar char="•"/>
            </a:pPr>
            <a:r>
              <a:rPr lang="en-US" sz="2400" b="1" dirty="0" smtClean="0">
                <a:solidFill>
                  <a:srgbClr val="C00000"/>
                </a:solidFill>
              </a:rPr>
              <a:t>Concepts Organization</a:t>
            </a:r>
          </a:p>
          <a:p>
            <a:pPr marL="342900" indent="-342900" algn="l">
              <a:lnSpc>
                <a:spcPct val="110000"/>
              </a:lnSpc>
              <a:spcBef>
                <a:spcPts val="600"/>
              </a:spcBef>
              <a:spcAft>
                <a:spcPts val="600"/>
              </a:spcAft>
              <a:buFont typeface="Arial" pitchFamily="34" charset="0"/>
              <a:buChar char="•"/>
            </a:pPr>
            <a:r>
              <a:rPr lang="en-US" sz="2400" b="1" dirty="0" smtClean="0">
                <a:solidFill>
                  <a:srgbClr val="C00000"/>
                </a:solidFill>
              </a:rPr>
              <a:t>Definitions of Org. Communication</a:t>
            </a:r>
            <a:endParaRPr lang="en-US" sz="2400" b="1" dirty="0">
              <a:solidFill>
                <a:srgbClr val="C00000"/>
              </a:solidFill>
            </a:endParaRPr>
          </a:p>
        </p:txBody>
      </p:sp>
      <p:pic>
        <p:nvPicPr>
          <p:cNvPr id="4" name="Picture 3" descr="UEU.tif"/>
          <p:cNvPicPr>
            <a:picLocks noChangeAspect="1"/>
          </p:cNvPicPr>
          <p:nvPr/>
        </p:nvPicPr>
        <p:blipFill>
          <a:blip r:embed="rId2" cstate="print"/>
          <a:stretch>
            <a:fillRect/>
          </a:stretch>
        </p:blipFill>
        <p:spPr>
          <a:xfrm>
            <a:off x="1676400" y="533400"/>
            <a:ext cx="3435350" cy="872722"/>
          </a:xfrm>
          <a:prstGeom prst="rect">
            <a:avLst/>
          </a:prstGeom>
        </p:spPr>
      </p:pic>
      <p:sp>
        <p:nvSpPr>
          <p:cNvPr id="5" name="Title 1"/>
          <p:cNvSpPr txBox="1">
            <a:spLocks/>
          </p:cNvSpPr>
          <p:nvPr/>
        </p:nvSpPr>
        <p:spPr>
          <a:xfrm>
            <a:off x="342900" y="1981200"/>
            <a:ext cx="61722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Organizational </a:t>
            </a:r>
            <a:r>
              <a:rPr kumimoji="0" lang="en-US" sz="24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Comm</a:t>
            </a:r>
            <a:r>
              <a:rPr kumimoji="0" lang="en-US"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Session 01</a:t>
            </a:r>
          </a:p>
        </p:txBody>
      </p:sp>
      <p:sp>
        <p:nvSpPr>
          <p:cNvPr id="6" name="Title 1"/>
          <p:cNvSpPr txBox="1">
            <a:spLocks/>
          </p:cNvSpPr>
          <p:nvPr/>
        </p:nvSpPr>
        <p:spPr>
          <a:xfrm>
            <a:off x="228600" y="9197790"/>
            <a:ext cx="6172200" cy="457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Organizational Comm., Session 01. Prepared by Z. </a:t>
            </a:r>
            <a:r>
              <a:rPr kumimoji="0" lang="en-US" sz="14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Hidayat</a:t>
            </a:r>
            <a:r>
              <a:rPr kumimoji="0" lang="en-US" sz="1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MM, </a:t>
            </a:r>
            <a:r>
              <a:rPr kumimoji="0" lang="en-US" sz="14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M.Si</a:t>
            </a:r>
            <a:r>
              <a:rPr kumimoji="0" lang="en-US" sz="1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a:t>
            </a:r>
          </a:p>
        </p:txBody>
      </p:sp>
      <p:sp>
        <p:nvSpPr>
          <p:cNvPr id="7" name="Slide Number Placeholder 6"/>
          <p:cNvSpPr>
            <a:spLocks noGrp="1"/>
          </p:cNvSpPr>
          <p:nvPr>
            <p:ph type="sldNum" sz="quarter" idx="12"/>
          </p:nvPr>
        </p:nvSpPr>
        <p:spPr/>
        <p:txBody>
          <a:bodyPr/>
          <a:lstStyle/>
          <a:p>
            <a:fld id="{D7E21DD4-6C74-42AC-B0DE-9FDA34B9A135}" type="slidenum">
              <a:rPr lang="en-US" smtClean="0"/>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600200"/>
            <a:ext cx="6172200" cy="2057400"/>
          </a:xfrm>
        </p:spPr>
        <p:txBody>
          <a:bodyPr>
            <a:normAutofit/>
          </a:bodyPr>
          <a:lstStyle/>
          <a:p>
            <a:pPr>
              <a:spcBef>
                <a:spcPts val="600"/>
              </a:spcBef>
              <a:spcAft>
                <a:spcPts val="600"/>
              </a:spcAft>
            </a:pPr>
            <a:r>
              <a:rPr lang="en-US" sz="2400" dirty="0" smtClean="0"/>
              <a:t>We are in one of the most turbulent periods in history.</a:t>
            </a:r>
          </a:p>
          <a:p>
            <a:pPr>
              <a:spcBef>
                <a:spcPts val="600"/>
              </a:spcBef>
              <a:spcAft>
                <a:spcPts val="600"/>
              </a:spcAft>
            </a:pPr>
            <a:r>
              <a:rPr lang="en-US" sz="2400" dirty="0" smtClean="0"/>
              <a:t>Creativity is more important than ever.</a:t>
            </a:r>
          </a:p>
          <a:p>
            <a:pPr>
              <a:spcBef>
                <a:spcPts val="600"/>
              </a:spcBef>
              <a:spcAft>
                <a:spcPts val="600"/>
              </a:spcAft>
            </a:pPr>
            <a:r>
              <a:rPr lang="en-US" sz="2400" dirty="0" smtClean="0"/>
              <a:t>The contemporary organization facing: </a:t>
            </a:r>
            <a:endParaRPr lang="en-US" sz="2400" dirty="0"/>
          </a:p>
        </p:txBody>
      </p:sp>
      <p:sp>
        <p:nvSpPr>
          <p:cNvPr id="4" name="Title 3"/>
          <p:cNvSpPr>
            <a:spLocks noGrp="1"/>
          </p:cNvSpPr>
          <p:nvPr>
            <p:ph type="title"/>
          </p:nvPr>
        </p:nvSpPr>
        <p:spPr>
          <a:xfrm>
            <a:off x="342900" y="396699"/>
            <a:ext cx="6172200" cy="1127301"/>
          </a:xfrm>
        </p:spPr>
        <p:txBody>
          <a:bodyPr>
            <a:normAutofit/>
          </a:bodyPr>
          <a:lstStyle/>
          <a:p>
            <a:r>
              <a:rPr lang="en-US" sz="3600" b="1" dirty="0" smtClean="0">
                <a:solidFill>
                  <a:srgbClr val="C00000"/>
                </a:solidFill>
                <a:latin typeface="Arial" pitchFamily="34" charset="0"/>
                <a:cs typeface="Arial" pitchFamily="34" charset="0"/>
              </a:rPr>
              <a:t>The Challenge</a:t>
            </a:r>
            <a:endParaRPr lang="en-US" sz="3600" dirty="0">
              <a:solidFill>
                <a:srgbClr val="C00000"/>
              </a:solidFill>
              <a:latin typeface="Arial" pitchFamily="34" charset="0"/>
              <a:cs typeface="Arial" pitchFamily="34" charset="0"/>
            </a:endParaRPr>
          </a:p>
        </p:txBody>
      </p:sp>
      <p:sp>
        <p:nvSpPr>
          <p:cNvPr id="5" name="Content Placeholder 2"/>
          <p:cNvSpPr txBox="1">
            <a:spLocks/>
          </p:cNvSpPr>
          <p:nvPr/>
        </p:nvSpPr>
        <p:spPr>
          <a:xfrm>
            <a:off x="685800" y="3733800"/>
            <a:ext cx="5905500" cy="5242102"/>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ts val="600"/>
              </a:spcBef>
              <a:spcAft>
                <a:spcPts val="600"/>
              </a:spcAft>
              <a:buClrTx/>
              <a:buSzTx/>
              <a:buFont typeface="Wingdings" pitchFamily="2" charset="2"/>
              <a:buChar char="Ø"/>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Increased economic pressures</a:t>
            </a:r>
          </a:p>
          <a:p>
            <a:pPr marL="342900" marR="0" lvl="0" indent="-342900" algn="l" defTabSz="914400" rtl="0" eaLnBrk="1" fontAlgn="auto" latinLnBrk="0" hangingPunct="1">
              <a:lnSpc>
                <a:spcPct val="100000"/>
              </a:lnSpc>
              <a:spcBef>
                <a:spcPts val="600"/>
              </a:spcBef>
              <a:spcAft>
                <a:spcPts val="600"/>
              </a:spcAft>
              <a:buClrTx/>
              <a:buSzTx/>
              <a:buFont typeface="Wingdings" pitchFamily="2" charset="2"/>
              <a:buChar char="Ø"/>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Globalization</a:t>
            </a:r>
          </a:p>
          <a:p>
            <a:pPr marL="342900" marR="0" lvl="0" indent="-342900" algn="l" defTabSz="914400" rtl="0" eaLnBrk="1" fontAlgn="auto" latinLnBrk="0" hangingPunct="1">
              <a:lnSpc>
                <a:spcPct val="100000"/>
              </a:lnSpc>
              <a:spcBef>
                <a:spcPts val="600"/>
              </a:spcBef>
              <a:spcAft>
                <a:spcPts val="600"/>
              </a:spcAft>
              <a:buClrTx/>
              <a:buSzTx/>
              <a:buFont typeface="Wingdings" pitchFamily="2" charset="2"/>
              <a:buChar char="Ø"/>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Rapidly diversifying employee and customer bases</a:t>
            </a:r>
          </a:p>
          <a:p>
            <a:pPr marL="342900" marR="0" lvl="0" indent="-342900" algn="l" defTabSz="914400" rtl="0" eaLnBrk="1" fontAlgn="auto" latinLnBrk="0" hangingPunct="1">
              <a:lnSpc>
                <a:spcPct val="100000"/>
              </a:lnSpc>
              <a:spcBef>
                <a:spcPts val="600"/>
              </a:spcBef>
              <a:spcAft>
                <a:spcPts val="600"/>
              </a:spcAft>
              <a:buClrTx/>
              <a:buSzTx/>
              <a:buFont typeface="Wingdings" pitchFamily="2" charset="2"/>
              <a:buChar char="Ø"/>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Changing technology</a:t>
            </a:r>
          </a:p>
          <a:p>
            <a:pPr marL="342900" marR="0" lvl="0" indent="-342900" algn="l" defTabSz="914400" rtl="0" eaLnBrk="1" fontAlgn="auto" latinLnBrk="0" hangingPunct="1">
              <a:lnSpc>
                <a:spcPct val="100000"/>
              </a:lnSpc>
              <a:spcBef>
                <a:spcPts val="600"/>
              </a:spcBef>
              <a:spcAft>
                <a:spcPts val="600"/>
              </a:spcAft>
              <a:buClrTx/>
              <a:buSzTx/>
              <a:buFont typeface="Wingdings" pitchFamily="2" charset="2"/>
              <a:buChar char="Ø"/>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Increasing awareness or org relationships to society</a:t>
            </a:r>
          </a:p>
          <a:p>
            <a:pPr marL="342900" marR="0" lvl="0" indent="-342900" algn="l" defTabSz="914400" rtl="0" eaLnBrk="1" fontAlgn="auto" latinLnBrk="0" hangingPunct="1">
              <a:lnSpc>
                <a:spcPct val="100000"/>
              </a:lnSpc>
              <a:spcBef>
                <a:spcPts val="600"/>
              </a:spcBef>
              <a:spcAft>
                <a:spcPts val="600"/>
              </a:spcAft>
              <a:buClrTx/>
              <a:buSzTx/>
              <a:buFont typeface="Wingdings" pitchFamily="2" charset="2"/>
              <a:buChar char="Ø"/>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New organization types</a:t>
            </a:r>
          </a:p>
          <a:p>
            <a:pPr marL="342900" marR="0" lvl="0" indent="-342900" algn="l" defTabSz="914400" rtl="0" eaLnBrk="1" fontAlgn="auto" latinLnBrk="0" hangingPunct="1">
              <a:lnSpc>
                <a:spcPct val="100000"/>
              </a:lnSpc>
              <a:spcBef>
                <a:spcPts val="600"/>
              </a:spcBef>
              <a:spcAft>
                <a:spcPts val="600"/>
              </a:spcAft>
              <a:buClrTx/>
              <a:buSzTx/>
              <a:buFont typeface="Wingdings" pitchFamily="2" charset="2"/>
              <a:buChar char="Ø"/>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New relationship between org and employees</a:t>
            </a:r>
          </a:p>
          <a:p>
            <a:pPr marL="342900" marR="0" lvl="0" indent="-342900" algn="l" defTabSz="914400" rtl="0" eaLnBrk="1" fontAlgn="auto" latinLnBrk="0" hangingPunct="1">
              <a:lnSpc>
                <a:spcPct val="100000"/>
              </a:lnSpc>
              <a:spcBef>
                <a:spcPts val="600"/>
              </a:spcBef>
              <a:spcAft>
                <a:spcPts val="600"/>
              </a:spcAft>
              <a:buClrTx/>
              <a:buSzTx/>
              <a:buFont typeface="Wingdings" pitchFamily="2" charset="2"/>
              <a:buChar char="Ø"/>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More be complexity</a:t>
            </a:r>
          </a:p>
          <a:p>
            <a:pPr marL="342900" marR="0" lvl="0" indent="-342900" algn="l" defTabSz="914400" rtl="0" eaLnBrk="1" fontAlgn="auto" latinLnBrk="0" hangingPunct="1">
              <a:lnSpc>
                <a:spcPct val="100000"/>
              </a:lnSpc>
              <a:spcBef>
                <a:spcPts val="600"/>
              </a:spcBef>
              <a:spcAft>
                <a:spcPts val="600"/>
              </a:spcAft>
              <a:buClrTx/>
              <a:buSzTx/>
              <a:buFont typeface="Wingdings" pitchFamily="2" charset="2"/>
              <a:buChar char="Ø"/>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fld id="{D7E21DD4-6C74-42AC-B0DE-9FDA34B9A135}" type="slidenum">
              <a:rPr lang="en-US" smtClean="0"/>
              <a:t>2</a:t>
            </a:fld>
            <a:endParaRPr lang="en-US"/>
          </a:p>
        </p:txBody>
      </p:sp>
      <p:sp>
        <p:nvSpPr>
          <p:cNvPr id="7" name="Title 1"/>
          <p:cNvSpPr txBox="1">
            <a:spLocks/>
          </p:cNvSpPr>
          <p:nvPr/>
        </p:nvSpPr>
        <p:spPr>
          <a:xfrm>
            <a:off x="228600" y="9197790"/>
            <a:ext cx="6172200" cy="457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Organizational Comm., Session 01. Prepared by Z. </a:t>
            </a:r>
            <a:r>
              <a:rPr kumimoji="0" lang="en-US" sz="14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Hidayat</a:t>
            </a:r>
            <a:r>
              <a:rPr kumimoji="0" lang="en-US" sz="1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MM, </a:t>
            </a:r>
            <a:r>
              <a:rPr kumimoji="0" lang="en-US" sz="14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M.Si</a:t>
            </a:r>
            <a:r>
              <a:rPr kumimoji="0" lang="en-US" sz="1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6172200" cy="1143000"/>
          </a:xfrm>
        </p:spPr>
        <p:txBody>
          <a:bodyPr>
            <a:normAutofit/>
          </a:bodyPr>
          <a:lstStyle/>
          <a:p>
            <a:r>
              <a:rPr lang="en-US" sz="3600" b="1" dirty="0" smtClean="0">
                <a:solidFill>
                  <a:srgbClr val="C00000"/>
                </a:solidFill>
                <a:latin typeface="Arial" pitchFamily="34" charset="0"/>
                <a:cs typeface="Arial" pitchFamily="34" charset="0"/>
              </a:rPr>
              <a:t>The Communication Era</a:t>
            </a:r>
            <a:endParaRPr lang="en-US" sz="3600" b="1" dirty="0">
              <a:solidFill>
                <a:srgbClr val="C00000"/>
              </a:solidFill>
              <a:latin typeface="Arial" pitchFamily="34" charset="0"/>
              <a:cs typeface="Arial" pitchFamily="34" charset="0"/>
            </a:endParaRPr>
          </a:p>
        </p:txBody>
      </p:sp>
      <p:sp>
        <p:nvSpPr>
          <p:cNvPr id="4" name="Content Placeholder 3"/>
          <p:cNvSpPr>
            <a:spLocks noGrp="1"/>
          </p:cNvSpPr>
          <p:nvPr>
            <p:ph idx="1"/>
          </p:nvPr>
        </p:nvSpPr>
        <p:spPr>
          <a:xfrm>
            <a:off x="342900" y="1905000"/>
            <a:ext cx="6172200" cy="4419600"/>
          </a:xfrm>
        </p:spPr>
        <p:txBody>
          <a:bodyPr>
            <a:normAutofit/>
          </a:bodyPr>
          <a:lstStyle/>
          <a:p>
            <a:pPr>
              <a:spcBef>
                <a:spcPts val="600"/>
              </a:spcBef>
              <a:spcAft>
                <a:spcPts val="600"/>
              </a:spcAft>
            </a:pPr>
            <a:r>
              <a:rPr lang="en-US" sz="2400" dirty="0" smtClean="0"/>
              <a:t>We live, work, and play in complex communication environments.</a:t>
            </a:r>
          </a:p>
          <a:p>
            <a:pPr>
              <a:spcBef>
                <a:spcPts val="600"/>
              </a:spcBef>
              <a:spcAft>
                <a:spcPts val="600"/>
              </a:spcAft>
            </a:pPr>
            <a:r>
              <a:rPr lang="en-US" sz="2400" dirty="0" smtClean="0"/>
              <a:t>Sophisticated </a:t>
            </a:r>
            <a:r>
              <a:rPr lang="en-US" sz="2400" dirty="0" err="1" smtClean="0"/>
              <a:t>comm</a:t>
            </a:r>
            <a:r>
              <a:rPr lang="en-US" sz="2400" dirty="0" smtClean="0"/>
              <a:t> tech have changed the way we do everything.</a:t>
            </a:r>
          </a:p>
          <a:p>
            <a:pPr>
              <a:spcBef>
                <a:spcPts val="600"/>
              </a:spcBef>
              <a:spcAft>
                <a:spcPts val="600"/>
              </a:spcAft>
            </a:pPr>
            <a:r>
              <a:rPr lang="en-US" sz="2400" dirty="0" smtClean="0"/>
              <a:t>Information Society: Environment in which more jobs create, process, or distribute information than directly produce goods. The environment is characterized by mass production of information, which requires the constant learning of new activities and processes.</a:t>
            </a:r>
            <a:endParaRPr lang="en-US" sz="2400" dirty="0"/>
          </a:p>
        </p:txBody>
      </p:sp>
      <p:sp>
        <p:nvSpPr>
          <p:cNvPr id="5" name="Slide Number Placeholder 4"/>
          <p:cNvSpPr>
            <a:spLocks noGrp="1"/>
          </p:cNvSpPr>
          <p:nvPr>
            <p:ph type="sldNum" sz="quarter" idx="12"/>
          </p:nvPr>
        </p:nvSpPr>
        <p:spPr/>
        <p:txBody>
          <a:bodyPr/>
          <a:lstStyle/>
          <a:p>
            <a:fld id="{D7E21DD4-6C74-42AC-B0DE-9FDA34B9A135}" type="slidenum">
              <a:rPr lang="en-US" smtClean="0"/>
              <a:t>3</a:t>
            </a:fld>
            <a:endParaRPr lang="en-US"/>
          </a:p>
        </p:txBody>
      </p:sp>
      <p:sp>
        <p:nvSpPr>
          <p:cNvPr id="6" name="Title 1"/>
          <p:cNvSpPr txBox="1">
            <a:spLocks/>
          </p:cNvSpPr>
          <p:nvPr/>
        </p:nvSpPr>
        <p:spPr>
          <a:xfrm>
            <a:off x="228600" y="9197790"/>
            <a:ext cx="6172200" cy="457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Organizational Comm., Session 01. Prepared by Z. </a:t>
            </a:r>
            <a:r>
              <a:rPr kumimoji="0" lang="en-US" sz="14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Hidayat</a:t>
            </a:r>
            <a:r>
              <a:rPr kumimoji="0" lang="en-US" sz="1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MM, </a:t>
            </a:r>
            <a:r>
              <a:rPr kumimoji="0" lang="en-US" sz="14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M.Si</a:t>
            </a:r>
            <a:r>
              <a:rPr kumimoji="0" lang="en-US" sz="1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a:t>
            </a:r>
          </a:p>
        </p:txBody>
      </p:sp>
      <p:pic>
        <p:nvPicPr>
          <p:cNvPr id="7" name="Picture 6" descr="804_iPad_1.jpg"/>
          <p:cNvPicPr>
            <a:picLocks noChangeAspect="1"/>
          </p:cNvPicPr>
          <p:nvPr/>
        </p:nvPicPr>
        <p:blipFill>
          <a:blip r:embed="rId2" cstate="print"/>
          <a:stretch>
            <a:fillRect/>
          </a:stretch>
        </p:blipFill>
        <p:spPr>
          <a:xfrm>
            <a:off x="2819400" y="6248400"/>
            <a:ext cx="3505200" cy="2846222"/>
          </a:xfrm>
          <a:prstGeom prst="rect">
            <a:avLst/>
          </a:prstGeom>
        </p:spPr>
      </p:pic>
      <p:sp>
        <p:nvSpPr>
          <p:cNvPr id="8" name="Rectangle 7"/>
          <p:cNvSpPr/>
          <p:nvPr/>
        </p:nvSpPr>
        <p:spPr>
          <a:xfrm>
            <a:off x="2819400" y="6248400"/>
            <a:ext cx="3505200" cy="2895600"/>
          </a:xfrm>
          <a:prstGeom prst="rect">
            <a:avLst/>
          </a:prstGeom>
          <a:no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C00000"/>
                </a:solidFill>
                <a:latin typeface="Arial" pitchFamily="34" charset="0"/>
                <a:cs typeface="Arial" pitchFamily="34" charset="0"/>
              </a:rPr>
              <a:t>Technological environment challenge</a:t>
            </a:r>
            <a:endParaRPr lang="en-US" sz="3600" b="1"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342900" y="2209800"/>
            <a:ext cx="6172200" cy="7086600"/>
          </a:xfrm>
        </p:spPr>
        <p:txBody>
          <a:bodyPr>
            <a:noAutofit/>
          </a:bodyPr>
          <a:lstStyle/>
          <a:p>
            <a:pPr>
              <a:spcBef>
                <a:spcPts val="600"/>
              </a:spcBef>
              <a:spcAft>
                <a:spcPts val="600"/>
              </a:spcAft>
            </a:pPr>
            <a:r>
              <a:rPr lang="en-US" sz="2400" dirty="0" smtClean="0"/>
              <a:t>The rise of digital communication in the late 20th century has made it possible for media organizations (or individuals) to deliver text, audio, and video material over the same wired, wireless, or fiber-optic connections. At the same time, it inspired some media organizations to explore multimedia delivery of information. </a:t>
            </a:r>
          </a:p>
          <a:p>
            <a:pPr>
              <a:spcBef>
                <a:spcPts val="600"/>
              </a:spcBef>
              <a:spcAft>
                <a:spcPts val="600"/>
              </a:spcAft>
            </a:pPr>
            <a:r>
              <a:rPr lang="en-US" sz="2400" dirty="0" smtClean="0"/>
              <a:t>This digital convergence of news media, in particular, was called "</a:t>
            </a:r>
            <a:r>
              <a:rPr lang="en-US" sz="2400" dirty="0" err="1" smtClean="0"/>
              <a:t>Mediamorphosis</a:t>
            </a:r>
            <a:r>
              <a:rPr lang="en-US" sz="2400" dirty="0" smtClean="0"/>
              <a:t>" by Roger </a:t>
            </a:r>
            <a:r>
              <a:rPr lang="en-US" sz="2400" dirty="0" err="1" smtClean="0"/>
              <a:t>Fidler</a:t>
            </a:r>
            <a:r>
              <a:rPr lang="en-US" sz="2400" dirty="0" smtClean="0"/>
              <a:t> (1997).</a:t>
            </a:r>
          </a:p>
          <a:p>
            <a:pPr>
              <a:spcBef>
                <a:spcPts val="600"/>
              </a:spcBef>
              <a:spcAft>
                <a:spcPts val="600"/>
              </a:spcAft>
            </a:pPr>
            <a:r>
              <a:rPr lang="en-US" sz="2400" dirty="0" smtClean="0"/>
              <a:t>Today, we are surrounded by a multi-level convergent media world where all modes of communication and information are continually reforming to adapt to the enduring demands of technologies, "changing the way we create, consume, learn and interact with each other".</a:t>
            </a:r>
            <a:endParaRPr lang="en-US" sz="2400" dirty="0"/>
          </a:p>
        </p:txBody>
      </p:sp>
      <p:sp>
        <p:nvSpPr>
          <p:cNvPr id="4" name="Slide Number Placeholder 3"/>
          <p:cNvSpPr>
            <a:spLocks noGrp="1"/>
          </p:cNvSpPr>
          <p:nvPr>
            <p:ph type="sldNum" sz="quarter" idx="12"/>
          </p:nvPr>
        </p:nvSpPr>
        <p:spPr/>
        <p:txBody>
          <a:bodyPr/>
          <a:lstStyle/>
          <a:p>
            <a:fld id="{D7E21DD4-6C74-42AC-B0DE-9FDA34B9A135}" type="slidenum">
              <a:rPr lang="en-US" smtClean="0"/>
              <a:t>4</a:t>
            </a:fld>
            <a:endParaRPr lang="en-US"/>
          </a:p>
        </p:txBody>
      </p:sp>
      <p:sp>
        <p:nvSpPr>
          <p:cNvPr id="5" name="Title 1"/>
          <p:cNvSpPr txBox="1">
            <a:spLocks/>
          </p:cNvSpPr>
          <p:nvPr/>
        </p:nvSpPr>
        <p:spPr>
          <a:xfrm>
            <a:off x="228600" y="9197790"/>
            <a:ext cx="6172200" cy="457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Organizational Comm., Session 01. Prepared by Z. </a:t>
            </a:r>
            <a:r>
              <a:rPr kumimoji="0" lang="en-US" sz="14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Hidayat</a:t>
            </a:r>
            <a:r>
              <a:rPr kumimoji="0" lang="en-US" sz="1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MM, </a:t>
            </a:r>
            <a:r>
              <a:rPr kumimoji="0" lang="en-US" sz="14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M.Si</a:t>
            </a:r>
            <a:r>
              <a:rPr kumimoji="0" lang="en-US" sz="1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298091-apple-iphone-5-already-on-sale-complete-set-of-components-sells-for-19.jpg"/>
          <p:cNvPicPr>
            <a:picLocks noChangeAspect="1"/>
          </p:cNvPicPr>
          <p:nvPr/>
        </p:nvPicPr>
        <p:blipFill>
          <a:blip r:embed="rId2" cstate="print"/>
          <a:stretch>
            <a:fillRect/>
          </a:stretch>
        </p:blipFill>
        <p:spPr>
          <a:xfrm>
            <a:off x="3764261" y="6927532"/>
            <a:ext cx="2560339" cy="2292667"/>
          </a:xfrm>
          <a:prstGeom prst="rect">
            <a:avLst/>
          </a:prstGeom>
        </p:spPr>
      </p:pic>
      <p:sp>
        <p:nvSpPr>
          <p:cNvPr id="3" name="Content Placeholder 2"/>
          <p:cNvSpPr>
            <a:spLocks noGrp="1"/>
          </p:cNvSpPr>
          <p:nvPr>
            <p:ph idx="1"/>
          </p:nvPr>
        </p:nvSpPr>
        <p:spPr>
          <a:xfrm>
            <a:off x="342900" y="914400"/>
            <a:ext cx="6172200" cy="7934504"/>
          </a:xfrm>
        </p:spPr>
        <p:txBody>
          <a:bodyPr>
            <a:normAutofit/>
          </a:bodyPr>
          <a:lstStyle/>
          <a:p>
            <a:pPr>
              <a:spcBef>
                <a:spcPts val="600"/>
              </a:spcBef>
              <a:spcAft>
                <a:spcPts val="600"/>
              </a:spcAft>
            </a:pPr>
            <a:r>
              <a:rPr lang="en-US" sz="2400" dirty="0" smtClean="0"/>
              <a:t>Convergence in this instance is defined as the interlinking of computing and other information technologies, media content, and communication networks that has arisen as the result of the evolution and popularization of the Internet as well as the activities, products and services that have emerged in the digital media space. </a:t>
            </a:r>
          </a:p>
          <a:p>
            <a:pPr>
              <a:spcBef>
                <a:spcPts val="600"/>
              </a:spcBef>
              <a:spcAft>
                <a:spcPts val="600"/>
              </a:spcAft>
            </a:pPr>
            <a:r>
              <a:rPr lang="en-US" sz="2400" dirty="0" smtClean="0"/>
              <a:t>Many experts view this as simply being the tip of the iceberg, as all facets of institutional activity and social life such as business, government, art, journalism, health, and education are increasingly being carried out in these digital media spaces across a growing network of information and communication technology devices.</a:t>
            </a:r>
            <a:endParaRPr lang="en-US" sz="2400" dirty="0"/>
          </a:p>
        </p:txBody>
      </p:sp>
      <p:sp>
        <p:nvSpPr>
          <p:cNvPr id="4" name="Slide Number Placeholder 3"/>
          <p:cNvSpPr>
            <a:spLocks noGrp="1"/>
          </p:cNvSpPr>
          <p:nvPr>
            <p:ph type="sldNum" sz="quarter" idx="12"/>
          </p:nvPr>
        </p:nvSpPr>
        <p:spPr/>
        <p:txBody>
          <a:bodyPr/>
          <a:lstStyle/>
          <a:p>
            <a:fld id="{D7E21DD4-6C74-42AC-B0DE-9FDA34B9A135}" type="slidenum">
              <a:rPr lang="en-US" smtClean="0"/>
              <a:t>5</a:t>
            </a:fld>
            <a:endParaRPr lang="en-US"/>
          </a:p>
        </p:txBody>
      </p:sp>
      <p:sp>
        <p:nvSpPr>
          <p:cNvPr id="5" name="Title 1"/>
          <p:cNvSpPr txBox="1">
            <a:spLocks/>
          </p:cNvSpPr>
          <p:nvPr/>
        </p:nvSpPr>
        <p:spPr>
          <a:xfrm>
            <a:off x="228600" y="9197790"/>
            <a:ext cx="6172200" cy="457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Organizational Comm., Session 01. Prepared by Z. </a:t>
            </a:r>
            <a:r>
              <a:rPr kumimoji="0" lang="en-US" sz="14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Hidayat</a:t>
            </a:r>
            <a:r>
              <a:rPr kumimoji="0" lang="en-US" sz="1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MM, </a:t>
            </a:r>
            <a:r>
              <a:rPr kumimoji="0" lang="en-US" sz="14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M.Si</a:t>
            </a:r>
            <a:r>
              <a:rPr kumimoji="0" lang="en-US" sz="1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8"/>
            <a:ext cx="6172200" cy="1889301"/>
          </a:xfrm>
        </p:spPr>
        <p:txBody>
          <a:bodyPr>
            <a:normAutofit/>
          </a:bodyPr>
          <a:lstStyle/>
          <a:p>
            <a:r>
              <a:rPr lang="en-US" sz="3500" b="1" dirty="0" smtClean="0">
                <a:solidFill>
                  <a:srgbClr val="C00000"/>
                </a:solidFill>
                <a:latin typeface="Arial" pitchFamily="34" charset="0"/>
                <a:cs typeface="Arial" pitchFamily="34" charset="0"/>
              </a:rPr>
              <a:t>COMMUNICATION: THE KEY TO ORG EXCELLENCE</a:t>
            </a:r>
            <a:endParaRPr lang="en-US" sz="3500" b="1"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342900" y="2590800"/>
            <a:ext cx="6172200" cy="6258104"/>
          </a:xfrm>
        </p:spPr>
        <p:txBody>
          <a:bodyPr>
            <a:normAutofit/>
          </a:bodyPr>
          <a:lstStyle/>
          <a:p>
            <a:pPr>
              <a:spcBef>
                <a:spcPts val="600"/>
              </a:spcBef>
              <a:spcAft>
                <a:spcPts val="600"/>
              </a:spcAft>
            </a:pPr>
            <a:r>
              <a:rPr lang="en-US" sz="2400" dirty="0" smtClean="0"/>
              <a:t>Organizational Excellence: Ability of people to work together and utilize technology for the creative solving of increasingly complex problems.</a:t>
            </a:r>
          </a:p>
          <a:p>
            <a:pPr>
              <a:spcBef>
                <a:spcPts val="600"/>
              </a:spcBef>
              <a:spcAft>
                <a:spcPts val="600"/>
              </a:spcAft>
            </a:pPr>
            <a:r>
              <a:rPr lang="en-US" sz="2400" dirty="0" smtClean="0"/>
              <a:t>With this emphasis on the complex, fast-faced information society and the importance of human communication, questions arise concerning what skills and abilities organizations need from their future employees.</a:t>
            </a:r>
          </a:p>
          <a:p>
            <a:pPr>
              <a:spcBef>
                <a:spcPts val="600"/>
              </a:spcBef>
              <a:spcAft>
                <a:spcPts val="600"/>
              </a:spcAft>
            </a:pPr>
            <a:r>
              <a:rPr lang="en-US" sz="2400" dirty="0" smtClean="0"/>
              <a:t>How should individuals prepare themselves for the information responsibilities and opportunities that almost inevitably will be a part of the future? What does it take to contribute to organizational communication excellence?</a:t>
            </a:r>
            <a:endParaRPr lang="en-US" sz="2400" dirty="0"/>
          </a:p>
        </p:txBody>
      </p:sp>
      <p:sp>
        <p:nvSpPr>
          <p:cNvPr id="4" name="Slide Number Placeholder 3"/>
          <p:cNvSpPr>
            <a:spLocks noGrp="1"/>
          </p:cNvSpPr>
          <p:nvPr>
            <p:ph type="sldNum" sz="quarter" idx="12"/>
          </p:nvPr>
        </p:nvSpPr>
        <p:spPr/>
        <p:txBody>
          <a:bodyPr/>
          <a:lstStyle/>
          <a:p>
            <a:fld id="{D7E21DD4-6C74-42AC-B0DE-9FDA34B9A135}" type="slidenum">
              <a:rPr lang="en-US" smtClean="0"/>
              <a:t>6</a:t>
            </a:fld>
            <a:endParaRPr lang="en-US"/>
          </a:p>
        </p:txBody>
      </p:sp>
      <p:sp>
        <p:nvSpPr>
          <p:cNvPr id="5" name="Title 1"/>
          <p:cNvSpPr txBox="1">
            <a:spLocks/>
          </p:cNvSpPr>
          <p:nvPr/>
        </p:nvSpPr>
        <p:spPr>
          <a:xfrm>
            <a:off x="228600" y="9197790"/>
            <a:ext cx="6172200" cy="457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Organizational Comm., Session 01. Prepared by Z. </a:t>
            </a:r>
            <a:r>
              <a:rPr kumimoji="0" lang="en-US" sz="14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Hidayat</a:t>
            </a:r>
            <a:r>
              <a:rPr kumimoji="0" lang="en-US" sz="1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MM, </a:t>
            </a:r>
            <a:r>
              <a:rPr kumimoji="0" lang="en-US" sz="14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M.Si</a:t>
            </a:r>
            <a:r>
              <a:rPr kumimoji="0" lang="en-US" sz="1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279701"/>
          </a:xfrm>
        </p:spPr>
        <p:txBody>
          <a:bodyPr>
            <a:normAutofit/>
          </a:bodyPr>
          <a:lstStyle/>
          <a:p>
            <a:r>
              <a:rPr lang="en-US" sz="3600" b="1" dirty="0" smtClean="0">
                <a:solidFill>
                  <a:srgbClr val="C00000"/>
                </a:solidFill>
                <a:latin typeface="Arial" pitchFamily="34" charset="0"/>
                <a:cs typeface="Arial" pitchFamily="34" charset="0"/>
              </a:rPr>
              <a:t>COMMUNICATION COMPETENCY</a:t>
            </a:r>
            <a:endParaRPr lang="en-US" sz="3600" b="1"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342900" y="1828800"/>
            <a:ext cx="6172200" cy="3403598"/>
          </a:xfrm>
        </p:spPr>
        <p:txBody>
          <a:bodyPr>
            <a:normAutofit/>
          </a:bodyPr>
          <a:lstStyle/>
          <a:p>
            <a:pPr>
              <a:spcBef>
                <a:spcPts val="600"/>
              </a:spcBef>
              <a:spcAft>
                <a:spcPts val="600"/>
              </a:spcAft>
            </a:pPr>
            <a:r>
              <a:rPr lang="en-US" sz="2400" dirty="0" smtClean="0"/>
              <a:t>Communication Competency: Composed of knowledge, sensitivity skills, and values. Competence arises from interaction of theory, practice, and analysis.</a:t>
            </a:r>
          </a:p>
          <a:p>
            <a:pPr>
              <a:spcBef>
                <a:spcPts val="600"/>
              </a:spcBef>
              <a:spcAft>
                <a:spcPts val="600"/>
              </a:spcAft>
            </a:pPr>
            <a:r>
              <a:rPr lang="en-US" sz="2400" dirty="0" smtClean="0"/>
              <a:t>Fred </a:t>
            </a:r>
            <a:r>
              <a:rPr lang="en-US" sz="2400" dirty="0" err="1" smtClean="0"/>
              <a:t>Jablin</a:t>
            </a:r>
            <a:r>
              <a:rPr lang="en-US" sz="2400" dirty="0" smtClean="0"/>
              <a:t> &amp; Patricia </a:t>
            </a:r>
            <a:r>
              <a:rPr lang="en-US" sz="2400" dirty="0" err="1" smtClean="0"/>
              <a:t>Sias</a:t>
            </a:r>
            <a:r>
              <a:rPr lang="en-US" sz="2400" dirty="0" smtClean="0"/>
              <a:t> (2001) suggest that the concept of communication competency is best understood by an ecological model that revolves around four systems:</a:t>
            </a:r>
            <a:endParaRPr lang="en-US" sz="2400" dirty="0"/>
          </a:p>
        </p:txBody>
      </p:sp>
      <p:sp>
        <p:nvSpPr>
          <p:cNvPr id="4" name="Content Placeholder 2"/>
          <p:cNvSpPr txBox="1">
            <a:spLocks/>
          </p:cNvSpPr>
          <p:nvPr/>
        </p:nvSpPr>
        <p:spPr>
          <a:xfrm>
            <a:off x="685800" y="5181600"/>
            <a:ext cx="5829300" cy="3895904"/>
          </a:xfrm>
          <a:prstGeom prst="rect">
            <a:avLst/>
          </a:prstGeom>
        </p:spPr>
        <p:txBody>
          <a:bodyPr vert="horz" lIns="91440" tIns="45720" rIns="91440" bIns="45720" rtlCol="0">
            <a:normAutofit lnSpcReduction="10000"/>
          </a:bodyPr>
          <a:lstStyle/>
          <a:p>
            <a:pPr marL="514350" marR="0" lvl="0" indent="-514350" algn="l" defTabSz="914400" rtl="0" eaLnBrk="1" fontAlgn="auto" latinLnBrk="0" hangingPunct="1">
              <a:lnSpc>
                <a:spcPct val="100000"/>
              </a:lnSpc>
              <a:spcBef>
                <a:spcPts val="600"/>
              </a:spcBef>
              <a:spcAft>
                <a:spcPts val="600"/>
              </a:spcAft>
              <a:buClrTx/>
              <a:buSzTx/>
              <a:buFont typeface="+mj-lt"/>
              <a:buAutoNum type="arabicPeriod"/>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The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microsystem</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which contains the developing organizational member and other persons in the immediate work environment (e.g. supervisors, coworkers, and clients);</a:t>
            </a:r>
          </a:p>
          <a:p>
            <a:pPr marL="514350" marR="0" lvl="0" indent="-514350" algn="l" defTabSz="914400" rtl="0" eaLnBrk="1" fontAlgn="auto" latinLnBrk="0" hangingPunct="1">
              <a:lnSpc>
                <a:spcPct val="100000"/>
              </a:lnSpc>
              <a:spcBef>
                <a:spcPts val="600"/>
              </a:spcBef>
              <a:spcAft>
                <a:spcPts val="600"/>
              </a:spcAft>
              <a:buClrTx/>
              <a:buSzTx/>
              <a:buFont typeface="+mj-lt"/>
              <a:buAutoNum type="arabicPeriod"/>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The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mesosystem</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which represents the interrelations among various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microsystems</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(e.g., what individuals learn in their project teams may affect their competence in the functional work groups in which they are members);</a:t>
            </a:r>
          </a:p>
        </p:txBody>
      </p:sp>
      <p:sp>
        <p:nvSpPr>
          <p:cNvPr id="5" name="Slide Number Placeholder 4"/>
          <p:cNvSpPr>
            <a:spLocks noGrp="1"/>
          </p:cNvSpPr>
          <p:nvPr>
            <p:ph type="sldNum" sz="quarter" idx="12"/>
          </p:nvPr>
        </p:nvSpPr>
        <p:spPr/>
        <p:txBody>
          <a:bodyPr/>
          <a:lstStyle/>
          <a:p>
            <a:fld id="{D7E21DD4-6C74-42AC-B0DE-9FDA34B9A135}" type="slidenum">
              <a:rPr lang="en-US" smtClean="0"/>
              <a:t>7</a:t>
            </a:fld>
            <a:endParaRPr lang="en-US"/>
          </a:p>
        </p:txBody>
      </p:sp>
      <p:sp>
        <p:nvSpPr>
          <p:cNvPr id="6" name="Title 1"/>
          <p:cNvSpPr txBox="1">
            <a:spLocks/>
          </p:cNvSpPr>
          <p:nvPr/>
        </p:nvSpPr>
        <p:spPr>
          <a:xfrm>
            <a:off x="228600" y="9197790"/>
            <a:ext cx="6172200" cy="457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Organizational Comm., Session 01. Prepared by Z. </a:t>
            </a:r>
            <a:r>
              <a:rPr kumimoji="0" lang="en-US" sz="14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Hidayat</a:t>
            </a:r>
            <a:r>
              <a:rPr kumimoji="0" lang="en-US" sz="1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MM, </a:t>
            </a:r>
            <a:r>
              <a:rPr kumimoji="0" lang="en-US" sz="14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M.Si</a:t>
            </a:r>
            <a:r>
              <a:rPr kumimoji="0" lang="en-US" sz="1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85800" y="838200"/>
            <a:ext cx="5829300" cy="41910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ts val="600"/>
              </a:spcBef>
              <a:spcAft>
                <a:spcPts val="600"/>
              </a:spcAft>
              <a:buClrTx/>
              <a:buSzTx/>
              <a:buFont typeface="+mj-lt"/>
              <a:buAutoNum type="arabicPeriod" startAt="3"/>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The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macrosystem</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which does not represent the immediate  context in which an individual works, but does impinge him/her (i.e., major divisions of the organization and the organization itself as a whole); and</a:t>
            </a:r>
          </a:p>
          <a:p>
            <a:pPr marL="514350" marR="0" lvl="0" indent="-514350" algn="l" defTabSz="914400" rtl="0" eaLnBrk="1" fontAlgn="auto" latinLnBrk="0" hangingPunct="1">
              <a:lnSpc>
                <a:spcPct val="100000"/>
              </a:lnSpc>
              <a:spcBef>
                <a:spcPts val="600"/>
              </a:spcBef>
              <a:spcAft>
                <a:spcPts val="600"/>
              </a:spcAft>
              <a:buClrTx/>
              <a:buSzTx/>
              <a:buFont typeface="+mj-lt"/>
              <a:buAutoNum type="arabicPeriod" startAt="3"/>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The ecosystem, which represents the overcoming cultural belief system, forms of knowledge, social, technological, and political ideologies.</a:t>
            </a:r>
          </a:p>
        </p:txBody>
      </p:sp>
      <p:sp>
        <p:nvSpPr>
          <p:cNvPr id="6" name="Title 1"/>
          <p:cNvSpPr>
            <a:spLocks noGrp="1"/>
          </p:cNvSpPr>
          <p:nvPr>
            <p:ph type="title"/>
          </p:nvPr>
        </p:nvSpPr>
        <p:spPr>
          <a:xfrm>
            <a:off x="342900" y="8550099"/>
            <a:ext cx="5676900" cy="441501"/>
          </a:xfrm>
        </p:spPr>
        <p:txBody>
          <a:bodyPr>
            <a:normAutofit fontScale="90000"/>
          </a:bodyPr>
          <a:lstStyle/>
          <a:p>
            <a:pPr algn="r"/>
            <a:r>
              <a:rPr lang="en-US" sz="2400" b="1" i="1" dirty="0" smtClean="0">
                <a:solidFill>
                  <a:srgbClr val="FF0000"/>
                </a:solidFill>
              </a:rPr>
              <a:t>Will be continue</a:t>
            </a:r>
            <a:endParaRPr lang="en-US" sz="2400" b="1" i="1" dirty="0">
              <a:solidFill>
                <a:srgbClr val="FF0000"/>
              </a:solidFill>
            </a:endParaRPr>
          </a:p>
        </p:txBody>
      </p:sp>
      <p:sp>
        <p:nvSpPr>
          <p:cNvPr id="7" name="Slide Number Placeholder 6"/>
          <p:cNvSpPr>
            <a:spLocks noGrp="1"/>
          </p:cNvSpPr>
          <p:nvPr>
            <p:ph type="sldNum" sz="quarter" idx="12"/>
          </p:nvPr>
        </p:nvSpPr>
        <p:spPr/>
        <p:txBody>
          <a:bodyPr/>
          <a:lstStyle/>
          <a:p>
            <a:fld id="{D7E21DD4-6C74-42AC-B0DE-9FDA34B9A135}" type="slidenum">
              <a:rPr lang="en-US" smtClean="0"/>
              <a:t>8</a:t>
            </a:fld>
            <a:endParaRPr lang="en-US"/>
          </a:p>
        </p:txBody>
      </p:sp>
      <p:sp>
        <p:nvSpPr>
          <p:cNvPr id="8" name="Title 1"/>
          <p:cNvSpPr txBox="1">
            <a:spLocks/>
          </p:cNvSpPr>
          <p:nvPr/>
        </p:nvSpPr>
        <p:spPr>
          <a:xfrm>
            <a:off x="228600" y="9197790"/>
            <a:ext cx="6172200" cy="457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Organizational Comm., Session 01. Prepared by Z. </a:t>
            </a:r>
            <a:r>
              <a:rPr kumimoji="0" lang="en-US" sz="14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Hidayat</a:t>
            </a:r>
            <a:r>
              <a:rPr kumimoji="0" lang="en-US" sz="1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MM, </a:t>
            </a:r>
            <a:r>
              <a:rPr kumimoji="0" lang="en-US" sz="14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M.Si</a:t>
            </a:r>
            <a:r>
              <a:rPr kumimoji="0" lang="en-US" sz="1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a:t>
            </a:r>
          </a:p>
        </p:txBody>
      </p:sp>
      <p:pic>
        <p:nvPicPr>
          <p:cNvPr id="9" name="Picture 8" descr="72e313d9e462845d51158938b3e160e4.jpg"/>
          <p:cNvPicPr>
            <a:picLocks noChangeAspect="1"/>
          </p:cNvPicPr>
          <p:nvPr/>
        </p:nvPicPr>
        <p:blipFill>
          <a:blip r:embed="rId2" cstate="print"/>
          <a:stretch>
            <a:fillRect/>
          </a:stretch>
        </p:blipFill>
        <p:spPr>
          <a:xfrm>
            <a:off x="1295400" y="5105400"/>
            <a:ext cx="4800600" cy="32004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802</Words>
  <Application>Microsoft Office PowerPoint</Application>
  <PresentationFormat>A4 Paper (210x297 mm)</PresentationFormat>
  <Paragraphs>57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THE CHALLENGE OF ORGANIZATIONAL COMMUNICATION</vt:lpstr>
      <vt:lpstr>The Challenge</vt:lpstr>
      <vt:lpstr>The Communication Era</vt:lpstr>
      <vt:lpstr>Technological environment challenge</vt:lpstr>
      <vt:lpstr>PowerPoint Presentation</vt:lpstr>
      <vt:lpstr>COMMUNICATION: THE KEY TO ORG EXCELLENCE</vt:lpstr>
      <vt:lpstr>COMMUNICATION COMPETENCY</vt:lpstr>
      <vt:lpstr>Will be continue</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OF ORGANIZATIONAL COMMUNICATION</dc:title>
  <dc:creator>Z.HIDAYAT</dc:creator>
  <cp:lastModifiedBy>May</cp:lastModifiedBy>
  <cp:revision>9</cp:revision>
  <dcterms:created xsi:type="dcterms:W3CDTF">2012-09-30T03:04:37Z</dcterms:created>
  <dcterms:modified xsi:type="dcterms:W3CDTF">2015-05-23T09:12:17Z</dcterms:modified>
</cp:coreProperties>
</file>