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tiff" ContentType="image/tif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966" y="-60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BBCD9-7DBE-45AB-8C10-F11FC18372BB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23F6C-6431-4DE2-B14F-FEAAD2F6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9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7F2880-40A4-4319-9C80-952385BEC1E1}" type="slidenum">
              <a:rPr lang="en-US"/>
              <a:pPr/>
              <a:t>5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2563" y="519113"/>
            <a:ext cx="3698875" cy="2562225"/>
          </a:xfrm>
          <a:ln w="12700" cap="flat">
            <a:solidFill>
              <a:schemeClr val="tx1"/>
            </a:solidFill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58322-FD2B-4AF2-943B-D79F5D9AA588}" type="slidenum">
              <a:rPr lang="en-US"/>
              <a:pPr/>
              <a:t>12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14625" y="514350"/>
            <a:ext cx="3714750" cy="2571750"/>
          </a:xfrm>
          <a:ln w="12700" cap="flat">
            <a:solidFill>
              <a:schemeClr val="tx1"/>
            </a:solidFill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ln/>
        </p:spPr>
        <p:txBody>
          <a:bodyPr lIns="88900" tIns="44450" rIns="88900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BF635C-DEF4-4D92-A067-68DA2429C0F7}" type="slidenum">
              <a:rPr lang="en-US"/>
              <a:pPr/>
              <a:t>18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ln/>
        </p:spPr>
        <p:txBody>
          <a:bodyPr lIns="88900" tIns="44450" rIns="88900" bIns="44450"/>
          <a:lstStyle/>
          <a:p>
            <a:endParaRPr lang="en-US"/>
          </a:p>
        </p:txBody>
      </p:sp>
      <p:sp>
        <p:nvSpPr>
          <p:cNvPr id="245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14625" y="514350"/>
            <a:ext cx="3714750" cy="25717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0DA7-BEB4-4629-8A89-7C567F8B900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0414-D98E-4E92-AADD-9505E1AC1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0DA7-BEB4-4629-8A89-7C567F8B900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0414-D98E-4E92-AADD-9505E1AC1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6387" y="396875"/>
            <a:ext cx="1671638" cy="8451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6" y="396875"/>
            <a:ext cx="4849813" cy="8451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0DA7-BEB4-4629-8A89-7C567F8B900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0414-D98E-4E92-AADD-9505E1AC1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760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95300" y="1600201"/>
            <a:ext cx="8915400" cy="45258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244737"/>
            <a:ext cx="2311400" cy="47698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244737"/>
            <a:ext cx="3136900" cy="47698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244737"/>
            <a:ext cx="2311400" cy="476983"/>
          </a:xfrm>
        </p:spPr>
        <p:txBody>
          <a:bodyPr/>
          <a:lstStyle>
            <a:lvl1pPr>
              <a:defRPr/>
            </a:lvl1pPr>
          </a:lstStyle>
          <a:p>
            <a:fld id="{CC92A2A9-D3EE-4254-9262-A01640A33A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760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600201"/>
            <a:ext cx="8915400" cy="45258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244737"/>
            <a:ext cx="2311400" cy="47698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244737"/>
            <a:ext cx="3136900" cy="47698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244737"/>
            <a:ext cx="2311400" cy="476983"/>
          </a:xfrm>
        </p:spPr>
        <p:txBody>
          <a:bodyPr/>
          <a:lstStyle>
            <a:lvl1pPr>
              <a:defRPr/>
            </a:lvl1pPr>
          </a:lstStyle>
          <a:p>
            <a:fld id="{9CB8D2C7-2426-49A8-9660-EEFA0BE35B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0DA7-BEB4-4629-8A89-7C567F8B900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0414-D98E-4E92-AADD-9505E1AC1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0DA7-BEB4-4629-8A89-7C567F8B900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0414-D98E-4E92-AADD-9505E1AC1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7301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0DA7-BEB4-4629-8A89-7C567F8B900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0414-D98E-4E92-AADD-9505E1AC1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0DA7-BEB4-4629-8A89-7C567F8B900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0414-D98E-4E92-AADD-9505E1AC1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0DA7-BEB4-4629-8A89-7C567F8B900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0414-D98E-4E92-AADD-9505E1AC1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0DA7-BEB4-4629-8A89-7C567F8B900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0414-D98E-4E92-AADD-9505E1AC1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0DA7-BEB4-4629-8A89-7C567F8B900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0414-D98E-4E92-AADD-9505E1AC1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0DA7-BEB4-4629-8A89-7C567F8B900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0414-D98E-4E92-AADD-9505E1AC1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A0DA7-BEB4-4629-8A89-7C567F8B9003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70414-D98E-4E92-AADD-9505E1AC1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Microsoft_Word_97_-_2003_Document1.doc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</a:rPr>
              <a:t>FUNDAMEN STRUKTUR ORGANISASI</a:t>
            </a:r>
            <a:endParaRPr lang="en-US" sz="40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Options for Grouping tasks</a:t>
            </a:r>
          </a:p>
        </p:txBody>
      </p:sp>
      <p:graphicFrame>
        <p:nvGraphicFramePr>
          <p:cNvPr id="14339" name="Group 3"/>
          <p:cNvGraphicFramePr>
            <a:graphicFrameLocks noGrp="1"/>
          </p:cNvGraphicFramePr>
          <p:nvPr>
            <p:ph type="tbl" idx="1"/>
          </p:nvPr>
        </p:nvGraphicFramePr>
        <p:xfrm>
          <a:off x="742950" y="1828800"/>
          <a:ext cx="8420100" cy="3500981"/>
        </p:xfrm>
        <a:graphic>
          <a:graphicData uri="http://schemas.openxmlformats.org/drawingml/2006/table">
            <a:tbl>
              <a:tblPr/>
              <a:tblGrid>
                <a:gridCol w="2806700"/>
                <a:gridCol w="2806700"/>
                <a:gridCol w="2806700"/>
              </a:tblGrid>
              <a:tr h="5697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Name of Structure</a:t>
                      </a:r>
                    </a:p>
                  </a:txBody>
                  <a:tcPr marL="132080" marR="13208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of Grouping</a:t>
                      </a:r>
                    </a:p>
                  </a:txBody>
                  <a:tcPr marL="132080" marR="13208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Basis for Grouping</a:t>
                      </a:r>
                    </a:p>
                  </a:txBody>
                  <a:tcPr marL="132080" marR="13208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Functional</a:t>
                      </a:r>
                    </a:p>
                  </a:txBody>
                  <a:tcPr marL="132080" marR="13208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Functional</a:t>
                      </a:r>
                    </a:p>
                  </a:txBody>
                  <a:tcPr marL="132080" marR="13208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Task</a:t>
                      </a:r>
                    </a:p>
                  </a:txBody>
                  <a:tcPr marL="132080" marR="13208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Divisional</a:t>
                      </a:r>
                    </a:p>
                  </a:txBody>
                  <a:tcPr marL="132080" marR="13208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Product/Line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Division</a:t>
                      </a:r>
                    </a:p>
                  </a:txBody>
                  <a:tcPr marL="132080" marR="13208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Product/Market/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Customer</a:t>
                      </a:r>
                    </a:p>
                  </a:txBody>
                  <a:tcPr marL="132080" marR="13208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Geographic</a:t>
                      </a:r>
                    </a:p>
                  </a:txBody>
                  <a:tcPr marL="132080" marR="13208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Geographic</a:t>
                      </a:r>
                    </a:p>
                  </a:txBody>
                  <a:tcPr marL="132080" marR="13208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Area</a:t>
                      </a:r>
                    </a:p>
                  </a:txBody>
                  <a:tcPr marL="132080" marR="13208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Horizontal</a:t>
                      </a:r>
                    </a:p>
                  </a:txBody>
                  <a:tcPr marL="132080" marR="13208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Process</a:t>
                      </a:r>
                    </a:p>
                  </a:txBody>
                  <a:tcPr marL="132080" marR="13208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Process</a:t>
                      </a:r>
                    </a:p>
                  </a:txBody>
                  <a:tcPr marL="132080" marR="13208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Matrix</a:t>
                      </a:r>
                    </a:p>
                  </a:txBody>
                  <a:tcPr marL="132080" marR="13208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Multifocused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32080" marR="13208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Mixed</a:t>
                      </a:r>
                    </a:p>
                  </a:txBody>
                  <a:tcPr marL="132080" marR="13208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>
                <a:solidFill>
                  <a:schemeClr val="tx1"/>
                </a:solidFill>
              </a:rPr>
              <a:t>Structural Design Options for Grouping Employees into Departments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1320800" y="4647834"/>
          <a:ext cx="82550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MS Org Chart" r:id="rId3" imgW="4762440" imgH="1904760" progId="OrgPlusWOPX.4">
                  <p:embed followColorScheme="full"/>
                </p:oleObj>
              </mc:Choice>
              <mc:Fallback>
                <p:oleObj name="MS Org Chart" r:id="rId3" imgW="4762440" imgH="1904760" progId="OrgPlusWOPX.4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4647834"/>
                        <a:ext cx="82550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5441422" y="2897065"/>
            <a:ext cx="2292" cy="189035"/>
          </a:xfrm>
          <a:prstGeom prst="line">
            <a:avLst/>
          </a:prstGeom>
          <a:noFill/>
          <a:ln w="23813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2563636" y="3086100"/>
            <a:ext cx="2294" cy="189035"/>
          </a:xfrm>
          <a:prstGeom prst="line">
            <a:avLst/>
          </a:prstGeom>
          <a:noFill/>
          <a:ln w="23813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5441422" y="3086100"/>
            <a:ext cx="2292" cy="189035"/>
          </a:xfrm>
          <a:prstGeom prst="line">
            <a:avLst/>
          </a:prstGeom>
          <a:noFill/>
          <a:ln w="23813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8319205" y="3086100"/>
            <a:ext cx="2294" cy="189035"/>
          </a:xfrm>
          <a:prstGeom prst="line">
            <a:avLst/>
          </a:prstGeom>
          <a:noFill/>
          <a:ln w="23813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563637" y="3086100"/>
            <a:ext cx="2877785" cy="1099"/>
          </a:xfrm>
          <a:prstGeom prst="line">
            <a:avLst/>
          </a:prstGeom>
          <a:noFill/>
          <a:ln w="23813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5441422" y="3086100"/>
            <a:ext cx="2877784" cy="1099"/>
          </a:xfrm>
          <a:prstGeom prst="line">
            <a:avLst/>
          </a:prstGeom>
          <a:noFill/>
          <a:ln w="23813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1290992" y="3275135"/>
            <a:ext cx="2561342" cy="425328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855083" y="3349869"/>
            <a:ext cx="11253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Engineering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290992" y="3275135"/>
            <a:ext cx="2561342" cy="425328"/>
          </a:xfrm>
          <a:prstGeom prst="rect">
            <a:avLst/>
          </a:prstGeom>
          <a:noFill/>
          <a:ln w="23813">
            <a:solidFill>
              <a:srgbClr val="00193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4166483" y="3275135"/>
            <a:ext cx="2563636" cy="425328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4863572" y="3349869"/>
            <a:ext cx="9843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Marketing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4166483" y="3275135"/>
            <a:ext cx="2563636" cy="425328"/>
          </a:xfrm>
          <a:prstGeom prst="rect">
            <a:avLst/>
          </a:prstGeom>
          <a:noFill/>
          <a:ln w="23813">
            <a:solidFill>
              <a:srgbClr val="00193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7044267" y="3275135"/>
            <a:ext cx="2561344" cy="425328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7470775" y="3349869"/>
            <a:ext cx="14165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Manufacturing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7044267" y="3275135"/>
            <a:ext cx="2561344" cy="425328"/>
          </a:xfrm>
          <a:prstGeom prst="rect">
            <a:avLst/>
          </a:prstGeom>
          <a:noFill/>
          <a:ln w="23813">
            <a:solidFill>
              <a:srgbClr val="00193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4010555" y="2471738"/>
            <a:ext cx="2875492" cy="425328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5180014" y="2544275"/>
            <a:ext cx="3855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CEO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4010555" y="2471738"/>
            <a:ext cx="2875492" cy="425328"/>
          </a:xfrm>
          <a:prstGeom prst="rect">
            <a:avLst/>
          </a:prstGeom>
          <a:noFill/>
          <a:ln w="23813">
            <a:solidFill>
              <a:srgbClr val="00193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Oval 22"/>
          <p:cNvSpPr>
            <a:spLocks noChangeArrowheads="1"/>
          </p:cNvSpPr>
          <p:nvPr/>
        </p:nvSpPr>
        <p:spPr bwMode="auto">
          <a:xfrm>
            <a:off x="1279525" y="2057400"/>
            <a:ext cx="2146300" cy="76163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Impact" pitchFamily="34" charset="0"/>
              </a:rPr>
              <a:t>Functional</a:t>
            </a:r>
          </a:p>
          <a:p>
            <a:pPr algn="ctr" eaLnBrk="0" hangingPunct="0"/>
            <a:r>
              <a:rPr lang="en-US" sz="2000">
                <a:latin typeface="Impact" pitchFamily="34" charset="0"/>
              </a:rPr>
              <a:t>Grouping</a:t>
            </a:r>
          </a:p>
        </p:txBody>
      </p:sp>
      <p:sp>
        <p:nvSpPr>
          <p:cNvPr id="15383" name="Oval 23"/>
          <p:cNvSpPr>
            <a:spLocks noChangeArrowheads="1"/>
          </p:cNvSpPr>
          <p:nvPr/>
        </p:nvSpPr>
        <p:spPr bwMode="auto">
          <a:xfrm>
            <a:off x="1279525" y="4190634"/>
            <a:ext cx="2146300" cy="76273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Impact" pitchFamily="34" charset="0"/>
              </a:rPr>
              <a:t>Divisional</a:t>
            </a:r>
          </a:p>
          <a:p>
            <a:pPr algn="ctr" eaLnBrk="0" hangingPunct="0"/>
            <a:r>
              <a:rPr lang="en-US" sz="2000">
                <a:latin typeface="Impact" pitchFamily="34" charset="0"/>
              </a:rPr>
              <a:t>Grouping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1155701" y="6043613"/>
            <a:ext cx="326082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 i="1">
                <a:latin typeface="Times New Roman" pitchFamily="18" charset="0"/>
              </a:rPr>
              <a:t>Source:  </a:t>
            </a:r>
            <a:r>
              <a:rPr lang="en-US" sz="800">
                <a:latin typeface="Times New Roman" pitchFamily="18" charset="0"/>
              </a:rPr>
              <a:t>Adapted from David Nadler and Michael Tushman,</a:t>
            </a:r>
          </a:p>
          <a:p>
            <a:pPr eaLnBrk="0" hangingPunct="0"/>
            <a:r>
              <a:rPr lang="en-US" sz="800" i="1">
                <a:latin typeface="Times New Roman" pitchFamily="18" charset="0"/>
              </a:rPr>
              <a:t>Strategic Organization Design</a:t>
            </a:r>
            <a:r>
              <a:rPr lang="en-US" sz="800">
                <a:latin typeface="Times New Roman" pitchFamily="18" charset="0"/>
              </a:rPr>
              <a:t> (Glenview, Ill.:  Scott Foresman, 1988), 68.</a:t>
            </a:r>
            <a:endParaRPr lang="en-US" sz="800" i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4 - </a:t>
            </a: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E001-F49C-448D-9928-A00561FC1A54}" type="slidenum">
              <a:rPr lang="en-US"/>
              <a:pPr/>
              <a:t>12</a:t>
            </a:fld>
            <a:endParaRPr lang="en-US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80" y="4190634"/>
            <a:ext cx="9892242" cy="2286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155700" y="685800"/>
            <a:ext cx="7638952" cy="705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000">
                <a:solidFill>
                  <a:schemeClr val="tx2"/>
                </a:solidFill>
                <a:latin typeface="Arial Black" pitchFamily="34" charset="0"/>
              </a:rPr>
              <a:t>FUNCTIONAL STRUCTURE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320800" y="2210167"/>
            <a:ext cx="8585200" cy="1369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455613" eaLnBrk="0" hangingPunct="0"/>
            <a:r>
              <a:rPr lang="en-US" sz="2800"/>
              <a:t>A functional structure is the bedrock of horizontal differentiation.  It is the first “structure” that organizations adapt as they grow.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12751" y="4343400"/>
            <a:ext cx="9023174" cy="2036519"/>
            <a:chOff x="257" y="2324"/>
            <a:chExt cx="5246" cy="1283"/>
          </a:xfrm>
        </p:grpSpPr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V="1">
              <a:off x="730" y="3064"/>
              <a:ext cx="0" cy="24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257" y="3233"/>
              <a:ext cx="946" cy="37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Research and</a:t>
              </a:r>
            </a:p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Development</a:t>
              </a:r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 flipV="1">
              <a:off x="1805" y="3064"/>
              <a:ext cx="0" cy="24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1332" y="3233"/>
              <a:ext cx="946" cy="37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Sales and</a:t>
              </a:r>
            </a:p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Marketing</a:t>
              </a:r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 flipV="1">
              <a:off x="2880" y="2548"/>
              <a:ext cx="0" cy="76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2407" y="3233"/>
              <a:ext cx="946" cy="37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Manufacturing</a:t>
              </a:r>
            </a:p>
            <a:p>
              <a:pPr algn="ctr" eaLnBrk="0" hangingPunct="0"/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 flipV="1">
              <a:off x="3955" y="3064"/>
              <a:ext cx="0" cy="24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3482" y="3233"/>
              <a:ext cx="946" cy="37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Materials Management</a:t>
              </a:r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 flipV="1">
              <a:off x="5030" y="3064"/>
              <a:ext cx="0" cy="24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4557" y="3233"/>
              <a:ext cx="946" cy="37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Finance</a:t>
              </a:r>
            </a:p>
            <a:p>
              <a:pPr algn="ctr" eaLnBrk="0" hangingPunct="0"/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2407" y="2324"/>
              <a:ext cx="946" cy="2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CEO</a:t>
              </a:r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>
              <a:off x="726" y="3056"/>
              <a:ext cx="431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330200" y="4724767"/>
            <a:ext cx="305435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Functional Structure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200"/>
              <a:t>Strengths and Weaknesses of Functional Organization Structure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0400" y="1752967"/>
            <a:ext cx="3962400" cy="41093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STRENGTHS:</a:t>
            </a:r>
          </a:p>
          <a:p>
            <a:pPr lvl="1">
              <a:lnSpc>
                <a:spcPct val="90000"/>
              </a:lnSpc>
            </a:pPr>
            <a:r>
              <a:rPr lang="en-US"/>
              <a:t>Allows economies of scale within functional departments</a:t>
            </a:r>
          </a:p>
          <a:p>
            <a:pPr lvl="1">
              <a:lnSpc>
                <a:spcPct val="90000"/>
              </a:lnSpc>
            </a:pPr>
            <a:r>
              <a:rPr lang="en-US"/>
              <a:t>Enables in-depth knowledge and skill development</a:t>
            </a:r>
          </a:p>
          <a:p>
            <a:pPr lvl="1">
              <a:lnSpc>
                <a:spcPct val="90000"/>
              </a:lnSpc>
            </a:pPr>
            <a:r>
              <a:rPr lang="en-US"/>
              <a:t>Enables organization to accomplish functional goals</a:t>
            </a:r>
          </a:p>
          <a:p>
            <a:pPr lvl="1">
              <a:lnSpc>
                <a:spcPct val="90000"/>
              </a:lnSpc>
            </a:pPr>
            <a:r>
              <a:rPr lang="en-US"/>
              <a:t>Is best with only one or few products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	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57701" y="1676034"/>
            <a:ext cx="5069947" cy="4531335"/>
          </a:xfrm>
        </p:spPr>
        <p:txBody>
          <a:bodyPr/>
          <a:lstStyle/>
          <a:p>
            <a:r>
              <a:rPr lang="en-US" sz="2400"/>
              <a:t>WEAKNESSES:</a:t>
            </a:r>
          </a:p>
          <a:p>
            <a:pPr lvl="1"/>
            <a:r>
              <a:rPr lang="en-US"/>
              <a:t>Slow response time to environmental changes</a:t>
            </a:r>
          </a:p>
          <a:p>
            <a:pPr lvl="1"/>
            <a:r>
              <a:rPr lang="en-US"/>
              <a:t>May cause decisions to pile on top, hierarchy overload</a:t>
            </a:r>
          </a:p>
          <a:p>
            <a:pPr lvl="1"/>
            <a:r>
              <a:rPr lang="en-US"/>
              <a:t>Leads to poor horizontal coordination among departments</a:t>
            </a:r>
          </a:p>
          <a:p>
            <a:pPr lvl="1"/>
            <a:r>
              <a:rPr lang="en-US"/>
              <a:t>Results in less innovation</a:t>
            </a:r>
          </a:p>
          <a:p>
            <a:pPr lvl="1"/>
            <a:r>
              <a:rPr lang="en-US"/>
              <a:t>Involves restricted view of organizational goals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155701" y="6043613"/>
            <a:ext cx="3150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 i="1">
                <a:latin typeface="Times New Roman" pitchFamily="18" charset="0"/>
              </a:rPr>
              <a:t>Source:  </a:t>
            </a:r>
            <a:r>
              <a:rPr lang="en-US" sz="800">
                <a:latin typeface="Times New Roman" pitchFamily="18" charset="0"/>
              </a:rPr>
              <a:t>Adapted from Robert Duncan, “What Is the Right 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Organization Structure?  Decision Tree Analysis Provides the Answer,” </a:t>
            </a:r>
          </a:p>
          <a:p>
            <a:pPr eaLnBrk="0" hangingPunct="0"/>
            <a:r>
              <a:rPr lang="en-US" sz="800" i="1">
                <a:latin typeface="Times New Roman" pitchFamily="18" charset="0"/>
              </a:rPr>
              <a:t>Organizational Dynamics </a:t>
            </a:r>
            <a:r>
              <a:rPr lang="en-US" sz="800">
                <a:latin typeface="Times New Roman" pitchFamily="18" charset="0"/>
              </a:rPr>
              <a:t>(Winter 1979): 429.</a:t>
            </a:r>
            <a:endParaRPr lang="en-US" sz="800" i="1"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3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>
                <a:solidFill>
                  <a:schemeClr val="tx1"/>
                </a:solidFill>
              </a:rPr>
              <a:t>Reorganization from Functional Structure to Divisional Structure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063750" y="2013438"/>
            <a:ext cx="7532688" cy="1447434"/>
            <a:chOff x="1200" y="1268"/>
            <a:chExt cx="4380" cy="912"/>
          </a:xfrm>
        </p:grpSpPr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4604" y="1920"/>
              <a:ext cx="976" cy="260"/>
            </a:xfrm>
            <a:prstGeom prst="rect">
              <a:avLst/>
            </a:prstGeom>
            <a:solidFill>
              <a:schemeClr val="accent1"/>
            </a:solidFill>
            <a:ln w="15875">
              <a:solidFill>
                <a:srgbClr val="00193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1200" y="1920"/>
              <a:ext cx="10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3448" y="1698"/>
              <a:ext cx="1" cy="115"/>
            </a:xfrm>
            <a:prstGeom prst="line">
              <a:avLst/>
            </a:prstGeom>
            <a:noFill/>
            <a:ln w="158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1801" y="1813"/>
              <a:ext cx="1" cy="115"/>
            </a:xfrm>
            <a:prstGeom prst="line">
              <a:avLst/>
            </a:prstGeom>
            <a:noFill/>
            <a:ln w="158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2897" y="1813"/>
              <a:ext cx="1" cy="115"/>
            </a:xfrm>
            <a:prstGeom prst="line">
              <a:avLst/>
            </a:prstGeom>
            <a:noFill/>
            <a:ln w="158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>
              <a:off x="3994" y="1813"/>
              <a:ext cx="1" cy="115"/>
            </a:xfrm>
            <a:prstGeom prst="line">
              <a:avLst/>
            </a:prstGeom>
            <a:noFill/>
            <a:ln w="158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5090" y="1813"/>
              <a:ext cx="1" cy="115"/>
            </a:xfrm>
            <a:prstGeom prst="line">
              <a:avLst/>
            </a:prstGeom>
            <a:noFill/>
            <a:ln w="158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1801" y="1813"/>
              <a:ext cx="1096" cy="1"/>
            </a:xfrm>
            <a:prstGeom prst="line">
              <a:avLst/>
            </a:prstGeom>
            <a:noFill/>
            <a:ln w="158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2897" y="1813"/>
              <a:ext cx="551" cy="1"/>
            </a:xfrm>
            <a:prstGeom prst="line">
              <a:avLst/>
            </a:prstGeom>
            <a:noFill/>
            <a:ln w="158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3448" y="1813"/>
              <a:ext cx="546" cy="1"/>
            </a:xfrm>
            <a:prstGeom prst="line">
              <a:avLst/>
            </a:prstGeom>
            <a:noFill/>
            <a:ln w="158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>
              <a:off x="3994" y="1813"/>
              <a:ext cx="1096" cy="1"/>
            </a:xfrm>
            <a:prstGeom prst="line">
              <a:avLst/>
            </a:prstGeom>
            <a:noFill/>
            <a:ln w="158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1590" y="1973"/>
              <a:ext cx="254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</a:rPr>
                <a:t>R&amp;D</a:t>
              </a: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2412" y="1920"/>
              <a:ext cx="1092" cy="26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Rectangle 17"/>
            <p:cNvSpPr>
              <a:spLocks noChangeArrowheads="1"/>
            </p:cNvSpPr>
            <p:nvPr/>
          </p:nvSpPr>
          <p:spPr bwMode="auto">
            <a:xfrm>
              <a:off x="2457" y="1973"/>
              <a:ext cx="824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</a:rPr>
                <a:t>Manufacturing</a:t>
              </a: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19474" name="Rectangle 18"/>
            <p:cNvSpPr>
              <a:spLocks noChangeArrowheads="1"/>
            </p:cNvSpPr>
            <p:nvPr/>
          </p:nvSpPr>
          <p:spPr bwMode="auto">
            <a:xfrm>
              <a:off x="3552" y="1920"/>
              <a:ext cx="1024" cy="26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Rectangle 19"/>
            <p:cNvSpPr>
              <a:spLocks noChangeArrowheads="1"/>
            </p:cNvSpPr>
            <p:nvPr/>
          </p:nvSpPr>
          <p:spPr bwMode="auto">
            <a:xfrm>
              <a:off x="3668" y="1973"/>
              <a:ext cx="621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</a:rPr>
                <a:t>Accounting</a:t>
              </a: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19476" name="Rectangle 20"/>
            <p:cNvSpPr>
              <a:spLocks noChangeArrowheads="1"/>
            </p:cNvSpPr>
            <p:nvPr/>
          </p:nvSpPr>
          <p:spPr bwMode="auto">
            <a:xfrm>
              <a:off x="4752" y="1973"/>
              <a:ext cx="572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</a:rPr>
                <a:t>Marketing</a:t>
              </a: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19477" name="Rectangle 21"/>
            <p:cNvSpPr>
              <a:spLocks noChangeArrowheads="1"/>
            </p:cNvSpPr>
            <p:nvPr/>
          </p:nvSpPr>
          <p:spPr bwMode="auto">
            <a:xfrm>
              <a:off x="2963" y="1268"/>
              <a:ext cx="975" cy="430"/>
            </a:xfrm>
            <a:prstGeom prst="rect">
              <a:avLst/>
            </a:prstGeom>
            <a:solidFill>
              <a:srgbClr val="99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Rectangle 22"/>
            <p:cNvSpPr>
              <a:spLocks noChangeArrowheads="1"/>
            </p:cNvSpPr>
            <p:nvPr/>
          </p:nvSpPr>
          <p:spPr bwMode="auto">
            <a:xfrm>
              <a:off x="3158" y="1313"/>
              <a:ext cx="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19479" name="Rectangle 23"/>
            <p:cNvSpPr>
              <a:spLocks noChangeArrowheads="1"/>
            </p:cNvSpPr>
            <p:nvPr/>
          </p:nvSpPr>
          <p:spPr bwMode="auto">
            <a:xfrm>
              <a:off x="3153" y="1483"/>
              <a:ext cx="527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</a:rPr>
                <a:t>President</a:t>
              </a:r>
              <a:endParaRPr lang="en-US" sz="2400" b="1">
                <a:latin typeface="Times New Roman" pitchFamily="18" charset="0"/>
              </a:endParaRPr>
            </a:p>
          </p:txBody>
        </p:sp>
      </p:grp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5095169" y="2013439"/>
            <a:ext cx="1678517" cy="682503"/>
          </a:xfrm>
          <a:prstGeom prst="rect">
            <a:avLst/>
          </a:prstGeom>
          <a:noFill/>
          <a:ln w="15875">
            <a:solidFill>
              <a:srgbClr val="00193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Oval 25"/>
          <p:cNvSpPr>
            <a:spLocks noChangeArrowheads="1"/>
          </p:cNvSpPr>
          <p:nvPr/>
        </p:nvSpPr>
        <p:spPr bwMode="auto">
          <a:xfrm>
            <a:off x="1279525" y="2057400"/>
            <a:ext cx="2146300" cy="76163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Impact" pitchFamily="34" charset="0"/>
              </a:rPr>
              <a:t>Functional</a:t>
            </a:r>
          </a:p>
          <a:p>
            <a:pPr algn="ctr" eaLnBrk="0" hangingPunct="0"/>
            <a:r>
              <a:rPr lang="en-US" sz="2000">
                <a:latin typeface="Impact" pitchFamily="34" charset="0"/>
              </a:rPr>
              <a:t>Structure</a:t>
            </a:r>
          </a:p>
        </p:txBody>
      </p:sp>
      <p:graphicFrame>
        <p:nvGraphicFramePr>
          <p:cNvPr id="19482" name="Object 26"/>
          <p:cNvGraphicFramePr>
            <a:graphicFrameLocks noChangeAspect="1"/>
          </p:cNvGraphicFramePr>
          <p:nvPr/>
        </p:nvGraphicFramePr>
        <p:xfrm>
          <a:off x="1630364" y="4135682"/>
          <a:ext cx="8000470" cy="1880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MS Org Chart" r:id="rId3" imgW="6089400" imgH="1238040" progId="OrgPlusWOPX.4">
                  <p:embed followColorScheme="full"/>
                </p:oleObj>
              </mc:Choice>
              <mc:Fallback>
                <p:oleObj name="MS Org Chart" r:id="rId3" imgW="6089400" imgH="1238040" progId="OrgPlusWOPX.4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364" y="4135682"/>
                        <a:ext cx="8000470" cy="18804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3" name="Oval 27"/>
          <p:cNvSpPr>
            <a:spLocks noChangeArrowheads="1"/>
          </p:cNvSpPr>
          <p:nvPr/>
        </p:nvSpPr>
        <p:spPr bwMode="auto">
          <a:xfrm>
            <a:off x="1279525" y="3886200"/>
            <a:ext cx="2146300" cy="76163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Impact" pitchFamily="34" charset="0"/>
              </a:rPr>
              <a:t>Divisional</a:t>
            </a:r>
          </a:p>
          <a:p>
            <a:pPr algn="ctr" eaLnBrk="0" hangingPunct="0"/>
            <a:r>
              <a:rPr lang="en-US" sz="2000">
                <a:latin typeface="Impact" pitchFamily="34" charset="0"/>
              </a:rPr>
              <a:t>Structure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200"/>
              <a:t>Strengths and Weaknesses of Divisional Organization Structure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1866" y="1904634"/>
            <a:ext cx="5154789" cy="41104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STRENGTHS: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Suited to fast change in unstable environment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Leads to client satisfaction because product responsibility and contact points are clear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Involves high coordination across functions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Allows units to adapt to differences in products, regions, clients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Best in large organizations with several products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Decentralizes decision-making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78500" y="1904634"/>
            <a:ext cx="4127500" cy="4114800"/>
          </a:xfrm>
        </p:spPr>
        <p:txBody>
          <a:bodyPr/>
          <a:lstStyle/>
          <a:p>
            <a:r>
              <a:rPr lang="en-US" sz="2400"/>
              <a:t>WEAKNESSES:</a:t>
            </a:r>
          </a:p>
          <a:p>
            <a:pPr lvl="1"/>
            <a:r>
              <a:rPr lang="en-US" sz="2000"/>
              <a:t>Eliminates economies of scale in functional departments</a:t>
            </a:r>
          </a:p>
          <a:p>
            <a:pPr lvl="1"/>
            <a:r>
              <a:rPr lang="en-US" sz="2000"/>
              <a:t>Leads to poor coordination across product lines</a:t>
            </a:r>
          </a:p>
          <a:p>
            <a:pPr lvl="1"/>
            <a:r>
              <a:rPr lang="en-US" sz="2000"/>
              <a:t>Eliminates in-depth competence and technical specialization</a:t>
            </a:r>
          </a:p>
          <a:p>
            <a:pPr lvl="1"/>
            <a:r>
              <a:rPr lang="en-US" sz="2000"/>
              <a:t>Makes integration and standardization across product lines difficult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5701" y="6276609"/>
            <a:ext cx="24304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 i="1">
                <a:latin typeface="Times New Roman" pitchFamily="18" charset="0"/>
              </a:rPr>
              <a:t>Source:  </a:t>
            </a:r>
            <a:r>
              <a:rPr lang="en-US" sz="800">
                <a:latin typeface="Times New Roman" pitchFamily="18" charset="0"/>
              </a:rPr>
              <a:t>Adapted from Robert Duncan, “What Is the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Right Organization Structure?  Decision Tree Analysis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Provides the Answer,” </a:t>
            </a:r>
            <a:r>
              <a:rPr lang="en-US" sz="800" i="1">
                <a:latin typeface="Times New Roman" pitchFamily="18" charset="0"/>
              </a:rPr>
              <a:t>Organizational Dynamics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(Winter 1979): 431.</a:t>
            </a:r>
            <a:endParaRPr lang="en-US" sz="800" i="1"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  <p:bldP spid="20484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20800" y="0"/>
            <a:ext cx="8420100" cy="1218834"/>
          </a:xfrm>
          <a:noFill/>
          <a:ln/>
        </p:spPr>
        <p:txBody>
          <a:bodyPr anchor="b"/>
          <a:lstStyle/>
          <a:p>
            <a:r>
              <a:rPr lang="en-US" sz="3600" b="1"/>
              <a:t>Geographical Structure</a:t>
            </a:r>
            <a:br>
              <a:rPr lang="en-US" sz="3600" b="1"/>
            </a:br>
            <a:r>
              <a:rPr lang="en-US" sz="3600" b="1"/>
              <a:t>for Apple Computer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870450" y="1981567"/>
            <a:ext cx="1403350" cy="5330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Black" pitchFamily="34" charset="0"/>
              </a:rPr>
              <a:t>CEO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Arial Black" pitchFamily="34" charset="0"/>
              </a:rPr>
              <a:t>Steve Jobs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20800" y="2895967"/>
            <a:ext cx="8089900" cy="3352067"/>
            <a:chOff x="768" y="1632"/>
            <a:chExt cx="4704" cy="2112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3408" y="1632"/>
              <a:ext cx="81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Black" pitchFamily="34" charset="0"/>
                </a:rPr>
                <a:t>Apple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Black" pitchFamily="34" charset="0"/>
                </a:rPr>
                <a:t>Europe</a:t>
              </a:r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4656" y="1632"/>
              <a:ext cx="81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Black" pitchFamily="34" charset="0"/>
                </a:rPr>
                <a:t>Apple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Black" pitchFamily="34" charset="0"/>
                </a:rPr>
                <a:t>Pacific</a:t>
              </a: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3408" y="2112"/>
              <a:ext cx="81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Black" pitchFamily="34" charset="0"/>
                </a:rPr>
                <a:t>France</a:t>
              </a:r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768" y="1632"/>
              <a:ext cx="81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Black" pitchFamily="34" charset="0"/>
                </a:rPr>
                <a:t>Apple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Black" pitchFamily="34" charset="0"/>
                </a:rPr>
                <a:t>Products</a:t>
              </a:r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4656" y="3072"/>
              <a:ext cx="81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Black" pitchFamily="34" charset="0"/>
                </a:rPr>
                <a:t>Far East</a:t>
              </a: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4656" y="2592"/>
              <a:ext cx="81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Black" pitchFamily="34" charset="0"/>
                </a:rPr>
                <a:t>Japan</a:t>
              </a:r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4656" y="2112"/>
              <a:ext cx="81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Black" pitchFamily="34" charset="0"/>
                </a:rPr>
                <a:t>Australia</a:t>
              </a:r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2112" y="1632"/>
              <a:ext cx="81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Black" pitchFamily="34" charset="0"/>
                </a:rPr>
                <a:t>Apple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Black" pitchFamily="34" charset="0"/>
                </a:rPr>
                <a:t>Americas</a:t>
              </a:r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2112" y="2112"/>
              <a:ext cx="81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Black" pitchFamily="34" charset="0"/>
                </a:rPr>
                <a:t>Canada</a:t>
              </a:r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2112" y="2592"/>
              <a:ext cx="816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Black" pitchFamily="34" charset="0"/>
                </a:rPr>
                <a:t>Latin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Black" pitchFamily="34" charset="0"/>
                </a:rPr>
                <a:t> America/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Black" pitchFamily="34" charset="0"/>
                </a:rPr>
                <a:t>Caribbean</a:t>
              </a:r>
            </a:p>
          </p:txBody>
        </p:sp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2112" y="3168"/>
              <a:ext cx="816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Black" pitchFamily="34" charset="0"/>
                </a:rPr>
                <a:t>Sales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Black" pitchFamily="34" charset="0"/>
                </a:rPr>
                <a:t>Service and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Black" pitchFamily="34" charset="0"/>
                </a:rPr>
                <a:t>Marketing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Black" pitchFamily="34" charset="0"/>
                </a:rPr>
                <a:t>to Regions</a:t>
              </a:r>
            </a:p>
          </p:txBody>
        </p:sp>
      </p:grpSp>
      <p:cxnSp>
        <p:nvCxnSpPr>
          <p:cNvPr id="21520" name="AutoShape 16"/>
          <p:cNvCxnSpPr>
            <a:cxnSpLocks noChangeShapeType="1"/>
            <a:stCxn id="21512" idx="0"/>
            <a:endCxn id="21510" idx="0"/>
          </p:cNvCxnSpPr>
          <p:nvPr/>
        </p:nvCxnSpPr>
        <p:spPr bwMode="auto">
          <a:xfrm rot="5400000" flipV="1">
            <a:off x="7153784" y="-2452504"/>
            <a:ext cx="1099" cy="8915400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1521" name="AutoShape 17"/>
          <p:cNvCxnSpPr>
            <a:cxnSpLocks noChangeShapeType="1"/>
            <a:stCxn id="21516" idx="0"/>
            <a:endCxn id="21509" idx="0"/>
          </p:cNvCxnSpPr>
          <p:nvPr/>
        </p:nvCxnSpPr>
        <p:spPr bwMode="auto">
          <a:xfrm rot="5400000" flipV="1">
            <a:off x="7263850" y="519296"/>
            <a:ext cx="1099" cy="2971800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1522" name="AutoShape 18"/>
          <p:cNvCxnSpPr>
            <a:cxnSpLocks noChangeShapeType="1"/>
            <a:stCxn id="21516" idx="2"/>
            <a:endCxn id="21517" idx="1"/>
          </p:cNvCxnSpPr>
          <p:nvPr/>
        </p:nvCxnSpPr>
        <p:spPr bwMode="auto">
          <a:xfrm rot="5400000">
            <a:off x="5139267" y="2077590"/>
            <a:ext cx="342900" cy="935567"/>
          </a:xfrm>
          <a:prstGeom prst="bentConnector4">
            <a:avLst>
              <a:gd name="adj1" fmla="val 23079"/>
              <a:gd name="adj2" fmla="val 13529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1523" name="AutoShape 19"/>
          <p:cNvCxnSpPr>
            <a:cxnSpLocks noChangeShapeType="1"/>
            <a:stCxn id="21517" idx="1"/>
            <a:endCxn id="21518" idx="1"/>
          </p:cNvCxnSpPr>
          <p:nvPr/>
        </p:nvCxnSpPr>
        <p:spPr bwMode="auto">
          <a:xfrm rot="10800000" flipH="1" flipV="1">
            <a:off x="4842933" y="2716823"/>
            <a:ext cx="2294" cy="580292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1524" name="AutoShape 20"/>
          <p:cNvCxnSpPr>
            <a:cxnSpLocks noChangeShapeType="1"/>
            <a:stCxn id="21518" idx="1"/>
            <a:endCxn id="21519" idx="1"/>
          </p:cNvCxnSpPr>
          <p:nvPr/>
        </p:nvCxnSpPr>
        <p:spPr bwMode="auto">
          <a:xfrm rot="10800000" flipH="1" flipV="1">
            <a:off x="4842933" y="3297115"/>
            <a:ext cx="2294" cy="712177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1525" name="AutoShape 21"/>
          <p:cNvCxnSpPr>
            <a:cxnSpLocks noChangeShapeType="1"/>
            <a:stCxn id="21509" idx="2"/>
            <a:endCxn id="21511" idx="1"/>
          </p:cNvCxnSpPr>
          <p:nvPr/>
        </p:nvCxnSpPr>
        <p:spPr bwMode="auto">
          <a:xfrm rot="5400000">
            <a:off x="8111067" y="2077590"/>
            <a:ext cx="342900" cy="935567"/>
          </a:xfrm>
          <a:prstGeom prst="bentConnector4">
            <a:avLst>
              <a:gd name="adj1" fmla="val 23079"/>
              <a:gd name="adj2" fmla="val 13529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1526" name="AutoShape 22"/>
          <p:cNvCxnSpPr>
            <a:cxnSpLocks noChangeShapeType="1"/>
            <a:stCxn id="21510" idx="2"/>
            <a:endCxn id="21515" idx="1"/>
          </p:cNvCxnSpPr>
          <p:nvPr/>
        </p:nvCxnSpPr>
        <p:spPr bwMode="auto">
          <a:xfrm rot="5400000">
            <a:off x="10972800" y="2077590"/>
            <a:ext cx="342900" cy="935567"/>
          </a:xfrm>
          <a:prstGeom prst="bentConnector4">
            <a:avLst>
              <a:gd name="adj1" fmla="val 23079"/>
              <a:gd name="adj2" fmla="val 13529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1527" name="AutoShape 23"/>
          <p:cNvCxnSpPr>
            <a:cxnSpLocks noChangeShapeType="1"/>
            <a:stCxn id="21515" idx="1"/>
            <a:endCxn id="21514" idx="1"/>
          </p:cNvCxnSpPr>
          <p:nvPr/>
        </p:nvCxnSpPr>
        <p:spPr bwMode="auto">
          <a:xfrm rot="10800000" flipH="1" flipV="1">
            <a:off x="10676467" y="2716823"/>
            <a:ext cx="2294" cy="527538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1528" name="AutoShape 24"/>
          <p:cNvCxnSpPr>
            <a:cxnSpLocks noChangeShapeType="1"/>
            <a:stCxn id="21514" idx="1"/>
            <a:endCxn id="21513" idx="1"/>
          </p:cNvCxnSpPr>
          <p:nvPr/>
        </p:nvCxnSpPr>
        <p:spPr bwMode="auto">
          <a:xfrm rot="10800000" flipH="1" flipV="1">
            <a:off x="10676467" y="3244362"/>
            <a:ext cx="2294" cy="527538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5530850" y="2514600"/>
            <a:ext cx="0" cy="1527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1222200" y="6408494"/>
            <a:ext cx="12234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 i="1">
                <a:latin typeface="Times New Roman" pitchFamily="18" charset="0"/>
              </a:rPr>
              <a:t>Source:  </a:t>
            </a:r>
            <a:r>
              <a:rPr lang="en-US" sz="800">
                <a:latin typeface="Times New Roman" pitchFamily="18" charset="0"/>
              </a:rPr>
              <a:t>www.apple.com</a:t>
            </a:r>
            <a:endParaRPr lang="en-US" sz="800" i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>
                <a:solidFill>
                  <a:srgbClr val="333300"/>
                </a:solidFill>
              </a:rPr>
              <a:t>Reorganization from Functional Structure to Divisional Structure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8296276" y="2706932"/>
            <a:ext cx="1527175" cy="325315"/>
          </a:xfrm>
          <a:prstGeom prst="rect">
            <a:avLst/>
          </a:prstGeom>
          <a:solidFill>
            <a:schemeClr val="accent1"/>
          </a:solidFill>
          <a:ln w="15875">
            <a:solidFill>
              <a:srgbClr val="00193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971800" y="2706932"/>
            <a:ext cx="1708327" cy="32531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6489347" y="2427776"/>
            <a:ext cx="2294" cy="143974"/>
          </a:xfrm>
          <a:prstGeom prst="line">
            <a:avLst/>
          </a:prstGeom>
          <a:noFill/>
          <a:ln w="1587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3911953" y="2571751"/>
            <a:ext cx="2294" cy="143974"/>
          </a:xfrm>
          <a:prstGeom prst="line">
            <a:avLst/>
          </a:prstGeom>
          <a:noFill/>
          <a:ln w="1587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5627158" y="2571751"/>
            <a:ext cx="0" cy="143974"/>
          </a:xfrm>
          <a:prstGeom prst="line">
            <a:avLst/>
          </a:prstGeom>
          <a:noFill/>
          <a:ln w="1587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7342364" y="2571751"/>
            <a:ext cx="2294" cy="143974"/>
          </a:xfrm>
          <a:prstGeom prst="line">
            <a:avLst/>
          </a:prstGeom>
          <a:noFill/>
          <a:ln w="1587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9057569" y="2571751"/>
            <a:ext cx="0" cy="143974"/>
          </a:xfrm>
          <a:prstGeom prst="line">
            <a:avLst/>
          </a:prstGeom>
          <a:noFill/>
          <a:ln w="1587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3911953" y="2571750"/>
            <a:ext cx="1715206" cy="1099"/>
          </a:xfrm>
          <a:prstGeom prst="line">
            <a:avLst/>
          </a:prstGeom>
          <a:noFill/>
          <a:ln w="1587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627158" y="2571750"/>
            <a:ext cx="862189" cy="1099"/>
          </a:xfrm>
          <a:prstGeom prst="line">
            <a:avLst/>
          </a:prstGeom>
          <a:noFill/>
          <a:ln w="1587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6489347" y="2571750"/>
            <a:ext cx="853017" cy="1099"/>
          </a:xfrm>
          <a:prstGeom prst="line">
            <a:avLst/>
          </a:prstGeom>
          <a:noFill/>
          <a:ln w="1587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7342364" y="2571750"/>
            <a:ext cx="1715206" cy="1099"/>
          </a:xfrm>
          <a:prstGeom prst="line">
            <a:avLst/>
          </a:prstGeom>
          <a:noFill/>
          <a:ln w="1587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3581754" y="2772875"/>
            <a:ext cx="4376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R&amp;D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4868158" y="2706932"/>
            <a:ext cx="1708326" cy="325315"/>
          </a:xfrm>
          <a:prstGeom prst="rect">
            <a:avLst/>
          </a:prstGeom>
          <a:solidFill>
            <a:srgbClr val="99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4936950" y="2772875"/>
            <a:ext cx="14165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Manufacturing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6649862" y="2706932"/>
            <a:ext cx="1602847" cy="325315"/>
          </a:xfrm>
          <a:prstGeom prst="rect">
            <a:avLst/>
          </a:prstGeom>
          <a:solidFill>
            <a:srgbClr val="99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6833306" y="2772875"/>
            <a:ext cx="1067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Accounting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8527875" y="2772875"/>
            <a:ext cx="9843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Marketing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5730347" y="1889248"/>
            <a:ext cx="1524881" cy="538529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6035322" y="1946397"/>
            <a:ext cx="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en-US" sz="2400" b="1">
              <a:latin typeface="Times New Roman" pitchFamily="18" charset="0"/>
            </a:endParaRP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5999746" y="2011241"/>
            <a:ext cx="9058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</a:rPr>
              <a:t>President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22551" name="Oval 23"/>
          <p:cNvSpPr>
            <a:spLocks noChangeArrowheads="1"/>
          </p:cNvSpPr>
          <p:nvPr/>
        </p:nvSpPr>
        <p:spPr bwMode="auto">
          <a:xfrm>
            <a:off x="908050" y="2057400"/>
            <a:ext cx="2146300" cy="76163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333300"/>
                </a:solidFill>
                <a:latin typeface="Impact" pitchFamily="34" charset="0"/>
              </a:rPr>
              <a:t>Functional</a:t>
            </a:r>
          </a:p>
          <a:p>
            <a:pPr algn="ctr" eaLnBrk="0" hangingPunct="0"/>
            <a:r>
              <a:rPr lang="en-US" sz="2000">
                <a:solidFill>
                  <a:srgbClr val="333300"/>
                </a:solidFill>
                <a:latin typeface="Impact" pitchFamily="34" charset="0"/>
              </a:rPr>
              <a:t>Structure</a:t>
            </a:r>
          </a:p>
        </p:txBody>
      </p:sp>
      <p:graphicFrame>
        <p:nvGraphicFramePr>
          <p:cNvPr id="22552" name="Object 24"/>
          <p:cNvGraphicFramePr>
            <a:graphicFrameLocks noChangeAspect="1"/>
          </p:cNvGraphicFramePr>
          <p:nvPr/>
        </p:nvGraphicFramePr>
        <p:xfrm>
          <a:off x="2641600" y="4373074"/>
          <a:ext cx="6989233" cy="164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MS Org Chart" r:id="rId3" imgW="6089400" imgH="1238040" progId="OrgPlusWOPX.4">
                  <p:embed followColorScheme="full"/>
                </p:oleObj>
              </mc:Choice>
              <mc:Fallback>
                <p:oleObj name="MS Org Chart" r:id="rId3" imgW="6089400" imgH="1238040" progId="OrgPlusWOPX.4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4373074"/>
                        <a:ext cx="6989233" cy="164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3" name="Oval 25"/>
          <p:cNvSpPr>
            <a:spLocks noChangeArrowheads="1"/>
          </p:cNvSpPr>
          <p:nvPr/>
        </p:nvSpPr>
        <p:spPr bwMode="auto">
          <a:xfrm>
            <a:off x="908050" y="4572000"/>
            <a:ext cx="2146300" cy="76163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333300"/>
                </a:solidFill>
                <a:latin typeface="Impact" pitchFamily="34" charset="0"/>
              </a:rPr>
              <a:t>Divisional</a:t>
            </a:r>
          </a:p>
          <a:p>
            <a:pPr algn="ctr" eaLnBrk="0" hangingPunct="0"/>
            <a:r>
              <a:rPr lang="en-US" sz="2000">
                <a:solidFill>
                  <a:srgbClr val="333300"/>
                </a:solidFill>
                <a:latin typeface="Impact" pitchFamily="34" charset="0"/>
              </a:rPr>
              <a:t>Structure</a:t>
            </a:r>
          </a:p>
        </p:txBody>
      </p:sp>
      <p:sp>
        <p:nvSpPr>
          <p:cNvPr id="22554" name="AutoShape 26"/>
          <p:cNvSpPr>
            <a:spLocks noChangeArrowheads="1"/>
          </p:cNvSpPr>
          <p:nvPr/>
        </p:nvSpPr>
        <p:spPr bwMode="auto">
          <a:xfrm>
            <a:off x="5861051" y="3200400"/>
            <a:ext cx="527403" cy="975946"/>
          </a:xfrm>
          <a:prstGeom prst="downArrow">
            <a:avLst>
              <a:gd name="adj1" fmla="val 50000"/>
              <a:gd name="adj2" fmla="val 965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AutoShape 27"/>
          <p:cNvSpPr>
            <a:spLocks noChangeArrowheads="1"/>
          </p:cNvSpPr>
          <p:nvPr/>
        </p:nvSpPr>
        <p:spPr bwMode="auto">
          <a:xfrm>
            <a:off x="4705351" y="3200400"/>
            <a:ext cx="527403" cy="975946"/>
          </a:xfrm>
          <a:prstGeom prst="downArrow">
            <a:avLst>
              <a:gd name="adj1" fmla="val 50000"/>
              <a:gd name="adj2" fmla="val 965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AutoShape 28"/>
          <p:cNvSpPr>
            <a:spLocks noChangeArrowheads="1"/>
          </p:cNvSpPr>
          <p:nvPr/>
        </p:nvSpPr>
        <p:spPr bwMode="auto">
          <a:xfrm>
            <a:off x="6934201" y="3200400"/>
            <a:ext cx="527403" cy="975946"/>
          </a:xfrm>
          <a:prstGeom prst="downArrow">
            <a:avLst>
              <a:gd name="adj1" fmla="val 50000"/>
              <a:gd name="adj2" fmla="val 965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4 - </a:t>
            </a:r>
          </a:p>
        </p:txBody>
      </p:sp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8D57-A2DC-4C4D-852D-49C61F5C1287}" type="slidenum">
              <a:rPr lang="en-US"/>
              <a:pPr/>
              <a:t>18</a:t>
            </a:fld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80" y="6594"/>
            <a:ext cx="9878483" cy="684481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76567" y="347296"/>
            <a:ext cx="314836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Arial Black" pitchFamily="34" charset="0"/>
              </a:rPr>
              <a:t>Hybrid Structure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57603" y="627552"/>
            <a:ext cx="8193088" cy="5874360"/>
            <a:chOff x="498" y="395"/>
            <a:chExt cx="4765" cy="3701"/>
          </a:xfrm>
        </p:grpSpPr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 flipV="1">
              <a:off x="2387" y="913"/>
              <a:ext cx="0" cy="24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 flipV="1">
              <a:off x="1305" y="917"/>
              <a:ext cx="0" cy="24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826" y="1086"/>
              <a:ext cx="946" cy="5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Vice President</a:t>
              </a:r>
            </a:p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Sales and Marketing</a:t>
              </a:r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 flipV="1">
              <a:off x="3001" y="395"/>
              <a:ext cx="0" cy="165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1901" y="1086"/>
              <a:ext cx="946" cy="5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Vice President Research and Development</a:t>
              </a:r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 flipV="1">
              <a:off x="3564" y="917"/>
              <a:ext cx="0" cy="24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3091" y="1086"/>
              <a:ext cx="946" cy="5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Vice President Materials Management</a:t>
              </a:r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2528" y="407"/>
              <a:ext cx="946" cy="2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CEO</a:t>
              </a:r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1301" y="909"/>
              <a:ext cx="335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 flipV="1">
              <a:off x="4652" y="917"/>
              <a:ext cx="0" cy="24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Rectangle 15"/>
            <p:cNvSpPr>
              <a:spLocks noChangeArrowheads="1"/>
            </p:cNvSpPr>
            <p:nvPr/>
          </p:nvSpPr>
          <p:spPr bwMode="auto">
            <a:xfrm>
              <a:off x="4179" y="1092"/>
              <a:ext cx="946" cy="5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Vice President Finance</a:t>
              </a:r>
            </a:p>
            <a:p>
              <a:pPr algn="ctr" eaLnBrk="0" hangingPunct="0"/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 flipV="1">
              <a:off x="2323" y="2058"/>
              <a:ext cx="0" cy="24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 flipV="1">
              <a:off x="1100" y="2062"/>
              <a:ext cx="0" cy="24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 flipV="1">
              <a:off x="3500" y="2062"/>
              <a:ext cx="0" cy="24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>
              <a:off x="1096" y="2054"/>
              <a:ext cx="360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 flipV="1">
              <a:off x="4696" y="2056"/>
              <a:ext cx="0" cy="24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Freeform 21"/>
            <p:cNvSpPr>
              <a:spLocks/>
            </p:cNvSpPr>
            <p:nvPr/>
          </p:nvSpPr>
          <p:spPr bwMode="auto">
            <a:xfrm>
              <a:off x="542" y="2348"/>
              <a:ext cx="1133" cy="1258"/>
            </a:xfrm>
            <a:custGeom>
              <a:avLst/>
              <a:gdLst/>
              <a:ahLst/>
              <a:cxnLst>
                <a:cxn ang="0">
                  <a:pos x="0" y="1257"/>
                </a:cxn>
                <a:cxn ang="0">
                  <a:pos x="1132" y="1257"/>
                </a:cxn>
                <a:cxn ang="0">
                  <a:pos x="566" y="0"/>
                </a:cxn>
                <a:cxn ang="0">
                  <a:pos x="0" y="1257"/>
                </a:cxn>
              </a:cxnLst>
              <a:rect l="0" t="0" r="r" b="b"/>
              <a:pathLst>
                <a:path w="1133" h="1258">
                  <a:moveTo>
                    <a:pt x="0" y="1257"/>
                  </a:moveTo>
                  <a:lnTo>
                    <a:pt x="1132" y="1257"/>
                  </a:lnTo>
                  <a:lnTo>
                    <a:pt x="566" y="0"/>
                  </a:lnTo>
                  <a:lnTo>
                    <a:pt x="0" y="1257"/>
                  </a:lnTo>
                </a:path>
              </a:pathLst>
            </a:custGeom>
            <a:solidFill>
              <a:srgbClr val="DADADA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Rectangle 22"/>
            <p:cNvSpPr>
              <a:spLocks noChangeArrowheads="1"/>
            </p:cNvSpPr>
            <p:nvPr/>
          </p:nvSpPr>
          <p:spPr bwMode="auto">
            <a:xfrm>
              <a:off x="679" y="2938"/>
              <a:ext cx="858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Canned</a:t>
              </a:r>
            </a:p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Soups</a:t>
              </a:r>
            </a:p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Division</a:t>
              </a:r>
            </a:p>
          </p:txBody>
        </p:sp>
        <p:sp>
          <p:nvSpPr>
            <p:cNvPr id="23575" name="Oval 23"/>
            <p:cNvSpPr>
              <a:spLocks noChangeArrowheads="1"/>
            </p:cNvSpPr>
            <p:nvPr/>
          </p:nvSpPr>
          <p:spPr bwMode="auto">
            <a:xfrm>
              <a:off x="849" y="2158"/>
              <a:ext cx="519" cy="35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856" y="2244"/>
              <a:ext cx="50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600" b="1">
                  <a:solidFill>
                    <a:srgbClr val="FFFFFF"/>
                  </a:solidFill>
                </a:rPr>
                <a:t>PDM</a:t>
              </a:r>
            </a:p>
          </p:txBody>
        </p:sp>
        <p:sp>
          <p:nvSpPr>
            <p:cNvPr id="23577" name="Freeform 25"/>
            <p:cNvSpPr>
              <a:spLocks/>
            </p:cNvSpPr>
            <p:nvPr/>
          </p:nvSpPr>
          <p:spPr bwMode="auto">
            <a:xfrm>
              <a:off x="1751" y="2348"/>
              <a:ext cx="1133" cy="1258"/>
            </a:xfrm>
            <a:custGeom>
              <a:avLst/>
              <a:gdLst/>
              <a:ahLst/>
              <a:cxnLst>
                <a:cxn ang="0">
                  <a:pos x="0" y="1257"/>
                </a:cxn>
                <a:cxn ang="0">
                  <a:pos x="1132" y="1257"/>
                </a:cxn>
                <a:cxn ang="0">
                  <a:pos x="566" y="0"/>
                </a:cxn>
                <a:cxn ang="0">
                  <a:pos x="0" y="1257"/>
                </a:cxn>
              </a:cxnLst>
              <a:rect l="0" t="0" r="r" b="b"/>
              <a:pathLst>
                <a:path w="1133" h="1258">
                  <a:moveTo>
                    <a:pt x="0" y="1257"/>
                  </a:moveTo>
                  <a:lnTo>
                    <a:pt x="1132" y="1257"/>
                  </a:lnTo>
                  <a:lnTo>
                    <a:pt x="566" y="0"/>
                  </a:lnTo>
                  <a:lnTo>
                    <a:pt x="0" y="1257"/>
                  </a:lnTo>
                </a:path>
              </a:pathLst>
            </a:custGeom>
            <a:solidFill>
              <a:srgbClr val="DADADA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Rectangle 26"/>
            <p:cNvSpPr>
              <a:spLocks noChangeArrowheads="1"/>
            </p:cNvSpPr>
            <p:nvPr/>
          </p:nvSpPr>
          <p:spPr bwMode="auto">
            <a:xfrm>
              <a:off x="1888" y="2938"/>
              <a:ext cx="858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Frozen</a:t>
              </a:r>
            </a:p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Vegetable</a:t>
              </a:r>
            </a:p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Division</a:t>
              </a:r>
            </a:p>
          </p:txBody>
        </p:sp>
        <p:sp>
          <p:nvSpPr>
            <p:cNvPr id="23579" name="Oval 27"/>
            <p:cNvSpPr>
              <a:spLocks noChangeArrowheads="1"/>
            </p:cNvSpPr>
            <p:nvPr/>
          </p:nvSpPr>
          <p:spPr bwMode="auto">
            <a:xfrm>
              <a:off x="2058" y="2158"/>
              <a:ext cx="519" cy="35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0" name="Rectangle 28"/>
            <p:cNvSpPr>
              <a:spLocks noChangeArrowheads="1"/>
            </p:cNvSpPr>
            <p:nvPr/>
          </p:nvSpPr>
          <p:spPr bwMode="auto">
            <a:xfrm>
              <a:off x="2065" y="2244"/>
              <a:ext cx="50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600" b="1">
                  <a:solidFill>
                    <a:srgbClr val="FFFFFF"/>
                  </a:solidFill>
                </a:rPr>
                <a:t>PDM</a:t>
              </a:r>
            </a:p>
          </p:txBody>
        </p:sp>
        <p:sp>
          <p:nvSpPr>
            <p:cNvPr id="23581" name="Freeform 29"/>
            <p:cNvSpPr>
              <a:spLocks/>
            </p:cNvSpPr>
            <p:nvPr/>
          </p:nvSpPr>
          <p:spPr bwMode="auto">
            <a:xfrm>
              <a:off x="2928" y="2348"/>
              <a:ext cx="1133" cy="1258"/>
            </a:xfrm>
            <a:custGeom>
              <a:avLst/>
              <a:gdLst/>
              <a:ahLst/>
              <a:cxnLst>
                <a:cxn ang="0">
                  <a:pos x="0" y="1257"/>
                </a:cxn>
                <a:cxn ang="0">
                  <a:pos x="1132" y="1257"/>
                </a:cxn>
                <a:cxn ang="0">
                  <a:pos x="566" y="0"/>
                </a:cxn>
                <a:cxn ang="0">
                  <a:pos x="0" y="1257"/>
                </a:cxn>
              </a:cxnLst>
              <a:rect l="0" t="0" r="r" b="b"/>
              <a:pathLst>
                <a:path w="1133" h="1258">
                  <a:moveTo>
                    <a:pt x="0" y="1257"/>
                  </a:moveTo>
                  <a:lnTo>
                    <a:pt x="1132" y="1257"/>
                  </a:lnTo>
                  <a:lnTo>
                    <a:pt x="566" y="0"/>
                  </a:lnTo>
                  <a:lnTo>
                    <a:pt x="0" y="1257"/>
                  </a:lnTo>
                </a:path>
              </a:pathLst>
            </a:custGeom>
            <a:solidFill>
              <a:srgbClr val="DADADA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Rectangle 30"/>
            <p:cNvSpPr>
              <a:spLocks noChangeArrowheads="1"/>
            </p:cNvSpPr>
            <p:nvPr/>
          </p:nvSpPr>
          <p:spPr bwMode="auto">
            <a:xfrm>
              <a:off x="3065" y="2938"/>
              <a:ext cx="858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Frozen</a:t>
              </a:r>
            </a:p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Entrees</a:t>
              </a:r>
            </a:p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Division</a:t>
              </a:r>
            </a:p>
          </p:txBody>
        </p:sp>
        <p:sp>
          <p:nvSpPr>
            <p:cNvPr id="23583" name="Oval 31"/>
            <p:cNvSpPr>
              <a:spLocks noChangeArrowheads="1"/>
            </p:cNvSpPr>
            <p:nvPr/>
          </p:nvSpPr>
          <p:spPr bwMode="auto">
            <a:xfrm>
              <a:off x="3235" y="2158"/>
              <a:ext cx="519" cy="35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" name="Rectangle 32"/>
            <p:cNvSpPr>
              <a:spLocks noChangeArrowheads="1"/>
            </p:cNvSpPr>
            <p:nvPr/>
          </p:nvSpPr>
          <p:spPr bwMode="auto">
            <a:xfrm>
              <a:off x="3242" y="2244"/>
              <a:ext cx="50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600" b="1">
                  <a:solidFill>
                    <a:srgbClr val="FFFFFF"/>
                  </a:solidFill>
                </a:rPr>
                <a:t>PDM</a:t>
              </a:r>
            </a:p>
          </p:txBody>
        </p:sp>
        <p:sp>
          <p:nvSpPr>
            <p:cNvPr id="23585" name="Freeform 33"/>
            <p:cNvSpPr>
              <a:spLocks/>
            </p:cNvSpPr>
            <p:nvPr/>
          </p:nvSpPr>
          <p:spPr bwMode="auto">
            <a:xfrm>
              <a:off x="4130" y="2348"/>
              <a:ext cx="1133" cy="1258"/>
            </a:xfrm>
            <a:custGeom>
              <a:avLst/>
              <a:gdLst/>
              <a:ahLst/>
              <a:cxnLst>
                <a:cxn ang="0">
                  <a:pos x="0" y="1257"/>
                </a:cxn>
                <a:cxn ang="0">
                  <a:pos x="1132" y="1257"/>
                </a:cxn>
                <a:cxn ang="0">
                  <a:pos x="566" y="0"/>
                </a:cxn>
                <a:cxn ang="0">
                  <a:pos x="0" y="1257"/>
                </a:cxn>
              </a:cxnLst>
              <a:rect l="0" t="0" r="r" b="b"/>
              <a:pathLst>
                <a:path w="1133" h="1258">
                  <a:moveTo>
                    <a:pt x="0" y="1257"/>
                  </a:moveTo>
                  <a:lnTo>
                    <a:pt x="1132" y="1257"/>
                  </a:lnTo>
                  <a:lnTo>
                    <a:pt x="566" y="0"/>
                  </a:lnTo>
                  <a:lnTo>
                    <a:pt x="0" y="1257"/>
                  </a:lnTo>
                </a:path>
              </a:pathLst>
            </a:custGeom>
            <a:solidFill>
              <a:srgbClr val="DADADA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Rectangle 34"/>
            <p:cNvSpPr>
              <a:spLocks noChangeArrowheads="1"/>
            </p:cNvSpPr>
            <p:nvPr/>
          </p:nvSpPr>
          <p:spPr bwMode="auto">
            <a:xfrm>
              <a:off x="4267" y="2938"/>
              <a:ext cx="858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Baked</a:t>
              </a:r>
            </a:p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Goods</a:t>
              </a:r>
            </a:p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Division</a:t>
              </a:r>
            </a:p>
          </p:txBody>
        </p:sp>
        <p:sp>
          <p:nvSpPr>
            <p:cNvPr id="23587" name="Oval 35"/>
            <p:cNvSpPr>
              <a:spLocks noChangeArrowheads="1"/>
            </p:cNvSpPr>
            <p:nvPr/>
          </p:nvSpPr>
          <p:spPr bwMode="auto">
            <a:xfrm>
              <a:off x="4437" y="2158"/>
              <a:ext cx="519" cy="35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8" name="Rectangle 36"/>
            <p:cNvSpPr>
              <a:spLocks noChangeArrowheads="1"/>
            </p:cNvSpPr>
            <p:nvPr/>
          </p:nvSpPr>
          <p:spPr bwMode="auto">
            <a:xfrm>
              <a:off x="4444" y="2244"/>
              <a:ext cx="50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600" b="1">
                  <a:solidFill>
                    <a:srgbClr val="FFFFFF"/>
                  </a:solidFill>
                </a:rPr>
                <a:t>PDM</a:t>
              </a:r>
            </a:p>
          </p:txBody>
        </p:sp>
        <p:sp>
          <p:nvSpPr>
            <p:cNvPr id="23589" name="Rectangle 37"/>
            <p:cNvSpPr>
              <a:spLocks noChangeArrowheads="1"/>
            </p:cNvSpPr>
            <p:nvPr/>
          </p:nvSpPr>
          <p:spPr bwMode="auto">
            <a:xfrm>
              <a:off x="670" y="3684"/>
              <a:ext cx="1939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US" sz="1600">
                  <a:solidFill>
                    <a:srgbClr val="000000"/>
                  </a:solidFill>
                </a:rPr>
                <a:t>Centralized support functions</a:t>
              </a:r>
            </a:p>
            <a:p>
              <a:pPr eaLnBrk="0" hangingPunct="0">
                <a:spcBef>
                  <a:spcPct val="30000"/>
                </a:spcBef>
              </a:pPr>
              <a:r>
                <a:rPr lang="en-US" sz="1600">
                  <a:solidFill>
                    <a:srgbClr val="000000"/>
                  </a:solidFill>
                </a:rPr>
                <a:t>Divisions</a:t>
              </a:r>
            </a:p>
          </p:txBody>
        </p:sp>
        <p:sp>
          <p:nvSpPr>
            <p:cNvPr id="23590" name="Rectangle 38"/>
            <p:cNvSpPr>
              <a:spLocks noChangeArrowheads="1"/>
            </p:cNvSpPr>
            <p:nvPr/>
          </p:nvSpPr>
          <p:spPr bwMode="auto">
            <a:xfrm>
              <a:off x="498" y="3722"/>
              <a:ext cx="173" cy="12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1" name="Rectangle 39"/>
            <p:cNvSpPr>
              <a:spLocks noChangeArrowheads="1"/>
            </p:cNvSpPr>
            <p:nvPr/>
          </p:nvSpPr>
          <p:spPr bwMode="auto">
            <a:xfrm>
              <a:off x="498" y="3927"/>
              <a:ext cx="173" cy="122"/>
            </a:xfrm>
            <a:prstGeom prst="rect">
              <a:avLst/>
            </a:prstGeom>
            <a:solidFill>
              <a:srgbClr val="DADAD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9229550" y="6433771"/>
            <a:ext cx="468077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/>
              <a:t>4-19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38250" y="2895967"/>
            <a:ext cx="8420100" cy="1066067"/>
            <a:chOff x="720" y="1824"/>
            <a:chExt cx="4896" cy="672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auto">
            <a:xfrm>
              <a:off x="720" y="1824"/>
              <a:ext cx="4896" cy="672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4" name="Text Box 4"/>
            <p:cNvSpPr txBox="1">
              <a:spLocks noChangeArrowheads="1"/>
            </p:cNvSpPr>
            <p:nvPr/>
          </p:nvSpPr>
          <p:spPr bwMode="auto">
            <a:xfrm>
              <a:off x="768" y="1920"/>
              <a:ext cx="687" cy="407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333300"/>
                  </a:solidFill>
                  <a:latin typeface="Impact" pitchFamily="34" charset="0"/>
                </a:rPr>
                <a:t>Functional</a:t>
              </a:r>
            </a:p>
            <a:p>
              <a:pPr eaLnBrk="0" hangingPunct="0"/>
              <a:r>
                <a:rPr lang="en-US">
                  <a:solidFill>
                    <a:srgbClr val="333300"/>
                  </a:solidFill>
                  <a:latin typeface="Impact" pitchFamily="34" charset="0"/>
                </a:rPr>
                <a:t>Structure</a:t>
              </a:r>
            </a:p>
          </p:txBody>
        </p:sp>
      </p:grpSp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Hybrid Structure</a:t>
            </a:r>
            <a:br>
              <a:rPr lang="en-US"/>
            </a:br>
            <a:r>
              <a:rPr lang="en-US" sz="3600"/>
              <a:t>Sun Petrochemical Products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489575" y="2057400"/>
            <a:ext cx="990600" cy="53303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President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521450" y="3086100"/>
            <a:ext cx="990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Technology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Vice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President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8420100" y="3086100"/>
            <a:ext cx="990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Financial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Services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Vice Pres.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540250" y="3086100"/>
            <a:ext cx="990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Human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Resources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Director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559050" y="3086100"/>
            <a:ext cx="990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Chief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Counsel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7429500" y="4572000"/>
            <a:ext cx="990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Chemicals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Vice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President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5489575" y="4572000"/>
            <a:ext cx="990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Lubricants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Vice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President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3549650" y="4572000"/>
            <a:ext cx="990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Fuels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Vice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President</a:t>
            </a:r>
          </a:p>
        </p:txBody>
      </p:sp>
      <p:cxnSp>
        <p:nvCxnSpPr>
          <p:cNvPr id="25614" name="AutoShape 14"/>
          <p:cNvCxnSpPr>
            <a:cxnSpLocks noChangeShapeType="1"/>
            <a:stCxn id="25606" idx="2"/>
            <a:endCxn id="25612" idx="0"/>
          </p:cNvCxnSpPr>
          <p:nvPr/>
        </p:nvCxnSpPr>
        <p:spPr bwMode="auto">
          <a:xfrm>
            <a:off x="7979833" y="1793631"/>
            <a:ext cx="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5615" name="AutoShape 15"/>
          <p:cNvCxnSpPr>
            <a:cxnSpLocks noChangeShapeType="1"/>
            <a:stCxn id="25610" idx="0"/>
            <a:endCxn id="25608" idx="0"/>
          </p:cNvCxnSpPr>
          <p:nvPr/>
        </p:nvCxnSpPr>
        <p:spPr bwMode="auto">
          <a:xfrm rot="5400000" flipV="1">
            <a:off x="7979284" y="-1770286"/>
            <a:ext cx="1099" cy="7814733"/>
          </a:xfrm>
          <a:prstGeom prst="bentConnector3">
            <a:avLst>
              <a:gd name="adj1" fmla="val -2360000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5616" name="AutoShape 16"/>
          <p:cNvCxnSpPr>
            <a:cxnSpLocks noChangeShapeType="1"/>
            <a:stCxn id="25613" idx="0"/>
            <a:endCxn id="25611" idx="0"/>
          </p:cNvCxnSpPr>
          <p:nvPr/>
        </p:nvCxnSpPr>
        <p:spPr bwMode="auto">
          <a:xfrm rot="5400000" flipV="1">
            <a:off x="7979284" y="579214"/>
            <a:ext cx="1099" cy="5173133"/>
          </a:xfrm>
          <a:prstGeom prst="bentConnector3">
            <a:avLst>
              <a:gd name="adj1" fmla="val -2180000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238250" y="4419234"/>
            <a:ext cx="8420100" cy="1067166"/>
            <a:chOff x="720" y="1824"/>
            <a:chExt cx="4896" cy="672"/>
          </a:xfrm>
        </p:grpSpPr>
        <p:sp>
          <p:nvSpPr>
            <p:cNvPr id="25618" name="Rectangle 18"/>
            <p:cNvSpPr>
              <a:spLocks noChangeArrowheads="1"/>
            </p:cNvSpPr>
            <p:nvPr/>
          </p:nvSpPr>
          <p:spPr bwMode="auto">
            <a:xfrm>
              <a:off x="720" y="1824"/>
              <a:ext cx="4896" cy="672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9" name="Text Box 19"/>
            <p:cNvSpPr txBox="1">
              <a:spLocks noChangeArrowheads="1"/>
            </p:cNvSpPr>
            <p:nvPr/>
          </p:nvSpPr>
          <p:spPr bwMode="auto">
            <a:xfrm>
              <a:off x="768" y="1920"/>
              <a:ext cx="630" cy="407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333300"/>
                  </a:solidFill>
                  <a:latin typeface="Impact" pitchFamily="34" charset="0"/>
                </a:rPr>
                <a:t>Product</a:t>
              </a:r>
            </a:p>
            <a:p>
              <a:pPr eaLnBrk="0" hangingPunct="0"/>
              <a:r>
                <a:rPr lang="en-US">
                  <a:solidFill>
                    <a:srgbClr val="333300"/>
                  </a:solidFill>
                  <a:latin typeface="Impact" pitchFamily="34" charset="0"/>
                </a:rPr>
                <a:t>Structure</a:t>
              </a:r>
            </a:p>
          </p:txBody>
        </p:sp>
      </p:grp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155701" y="5867767"/>
            <a:ext cx="29530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 i="1">
                <a:latin typeface="Times New Roman" pitchFamily="18" charset="0"/>
              </a:rPr>
              <a:t>Sources:</a:t>
            </a:r>
            <a:r>
              <a:rPr lang="en-US" sz="800">
                <a:latin typeface="Times New Roman" pitchFamily="18" charset="0"/>
              </a:rPr>
              <a:t>  Based on Linda S. Ackerman, “Transition Management:  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An In-Depth Look at Managing Complex Change,” </a:t>
            </a:r>
          </a:p>
          <a:p>
            <a:pPr eaLnBrk="0" hangingPunct="0"/>
            <a:r>
              <a:rPr lang="en-US" sz="800" i="1">
                <a:latin typeface="Times New Roman" pitchFamily="18" charset="0"/>
              </a:rPr>
              <a:t>Organizational Dynamics </a:t>
            </a:r>
            <a:r>
              <a:rPr lang="en-US" sz="800">
                <a:latin typeface="Times New Roman" pitchFamily="18" charset="0"/>
              </a:rPr>
              <a:t>(Summer 1982):  46-66;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and Frank Ostroff, </a:t>
            </a:r>
            <a:r>
              <a:rPr lang="en-US" sz="800" i="1">
                <a:latin typeface="Times New Roman" pitchFamily="18" charset="0"/>
              </a:rPr>
              <a:t>The Horizontal Organization, 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(New York:  Oxford University Press, 1999), Fig. 2.1, 34.</a:t>
            </a:r>
            <a:endParaRPr lang="en-US" sz="800" i="1">
              <a:latin typeface="Times New Roman" pitchFamily="18" charset="0"/>
            </a:endParaRPr>
          </a:p>
        </p:txBody>
      </p:sp>
      <p:cxnSp>
        <p:nvCxnSpPr>
          <p:cNvPr id="25621" name="AutoShape 21"/>
          <p:cNvCxnSpPr>
            <a:cxnSpLocks noChangeShapeType="1"/>
            <a:stCxn id="25606" idx="2"/>
            <a:endCxn id="25609" idx="0"/>
          </p:cNvCxnSpPr>
          <p:nvPr/>
        </p:nvCxnSpPr>
        <p:spPr bwMode="auto">
          <a:xfrm rot="5400000">
            <a:off x="7175500" y="1332197"/>
            <a:ext cx="342900" cy="1265767"/>
          </a:xfrm>
          <a:prstGeom prst="bentConnector3">
            <a:avLst>
              <a:gd name="adj1" fmla="val 2627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5622" name="AutoShape 22"/>
          <p:cNvCxnSpPr>
            <a:cxnSpLocks noChangeShapeType="1"/>
            <a:stCxn id="25606" idx="2"/>
            <a:endCxn id="25607" idx="0"/>
          </p:cNvCxnSpPr>
          <p:nvPr/>
        </p:nvCxnSpPr>
        <p:spPr bwMode="auto">
          <a:xfrm rot="16200000" flipH="1">
            <a:off x="8496300" y="1277164"/>
            <a:ext cx="342900" cy="1375833"/>
          </a:xfrm>
          <a:prstGeom prst="bentConnector3">
            <a:avLst>
              <a:gd name="adj1" fmla="val 2627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1828800"/>
            <a:ext cx="8420100" cy="177165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Fundamentals of</a:t>
            </a:r>
            <a:b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Organization Structure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UEU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53740" y="533400"/>
            <a:ext cx="3299460" cy="838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8057"/>
            <a:ext cx="9163050" cy="1139703"/>
          </a:xfrm>
        </p:spPr>
        <p:txBody>
          <a:bodyPr>
            <a:normAutofit fontScale="90000"/>
          </a:bodyPr>
          <a:lstStyle/>
          <a:p>
            <a:r>
              <a:rPr lang="en-US"/>
              <a:t>Strengths and Weaknesses of Hybrid Structure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0400" y="1752967"/>
            <a:ext cx="5157083" cy="4109304"/>
          </a:xfrm>
        </p:spPr>
        <p:txBody>
          <a:bodyPr>
            <a:normAutofit lnSpcReduction="10000"/>
          </a:bodyPr>
          <a:lstStyle/>
          <a:p>
            <a:r>
              <a:rPr lang="en-US" sz="3200"/>
              <a:t>STRENGTHS:</a:t>
            </a:r>
          </a:p>
          <a:p>
            <a:pPr lvl="1"/>
            <a:r>
              <a:rPr lang="en-US"/>
              <a:t>Adaptability and coordination in product divisions</a:t>
            </a:r>
          </a:p>
          <a:p>
            <a:pPr lvl="1"/>
            <a:r>
              <a:rPr lang="en-US"/>
              <a:t>Effeciency in centralized functions</a:t>
            </a:r>
          </a:p>
          <a:p>
            <a:pPr lvl="1"/>
            <a:r>
              <a:rPr lang="en-US"/>
              <a:t>Better alignment between corporate and divisional goals</a:t>
            </a:r>
          </a:p>
          <a:p>
            <a:pPr lvl="1"/>
            <a:r>
              <a:rPr lang="en-US"/>
              <a:t>Coordination within and between product lines </a:t>
            </a:r>
          </a:p>
          <a:p>
            <a:pPr lvl="1"/>
            <a:r>
              <a:rPr lang="en-US"/>
              <a:t>Product line and corporate emphasis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13400" y="1752967"/>
            <a:ext cx="4292600" cy="4114800"/>
          </a:xfrm>
        </p:spPr>
        <p:txBody>
          <a:bodyPr/>
          <a:lstStyle/>
          <a:p>
            <a:r>
              <a:rPr lang="en-US" sz="3200"/>
              <a:t>WEAKNESSES:</a:t>
            </a:r>
          </a:p>
          <a:p>
            <a:pPr lvl="1"/>
            <a:r>
              <a:rPr lang="en-US"/>
              <a:t>Potential for excessive administrative overhead.</a:t>
            </a:r>
          </a:p>
          <a:p>
            <a:pPr lvl="1"/>
            <a:r>
              <a:rPr lang="en-US"/>
              <a:t>Conflict between divisional and corporate staff</a:t>
            </a:r>
          </a:p>
          <a:p>
            <a:pPr lvl="1"/>
            <a:r>
              <a:rPr lang="en-US"/>
              <a:t>Requires large staff</a:t>
            </a:r>
          </a:p>
          <a:p>
            <a:pPr lvl="1">
              <a:buFontTx/>
              <a:buNone/>
            </a:pPr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073151" y="5790834"/>
            <a:ext cx="32848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 i="1">
                <a:latin typeface="Times New Roman" pitchFamily="18" charset="0"/>
              </a:rPr>
              <a:t>Sources:</a:t>
            </a:r>
            <a:r>
              <a:rPr lang="en-US" sz="800">
                <a:latin typeface="Times New Roman" pitchFamily="18" charset="0"/>
              </a:rPr>
              <a:t>  Based on Frank Ostroff, </a:t>
            </a:r>
            <a:r>
              <a:rPr lang="en-US" sz="800" i="1">
                <a:latin typeface="Times New Roman" pitchFamily="18" charset="0"/>
              </a:rPr>
              <a:t>The Horizontal Organization:  What the </a:t>
            </a:r>
          </a:p>
          <a:p>
            <a:pPr eaLnBrk="0" hangingPunct="0"/>
            <a:r>
              <a:rPr lang="en-US" sz="800" i="1">
                <a:latin typeface="Times New Roman" pitchFamily="18" charset="0"/>
              </a:rPr>
              <a:t>Organization of the Future Looks Like and How It Delivers Value to </a:t>
            </a:r>
          </a:p>
          <a:p>
            <a:pPr eaLnBrk="0" hangingPunct="0"/>
            <a:r>
              <a:rPr lang="en-US" sz="800" i="1">
                <a:latin typeface="Times New Roman" pitchFamily="18" charset="0"/>
              </a:rPr>
              <a:t>Customers, </a:t>
            </a:r>
            <a:r>
              <a:rPr lang="en-US" sz="800">
                <a:latin typeface="Times New Roman" pitchFamily="18" charset="0"/>
              </a:rPr>
              <a:t>(New York:  Oxford University Press, 1999);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and Richard L. Daft, </a:t>
            </a:r>
            <a:r>
              <a:rPr lang="en-US" sz="800" i="1">
                <a:latin typeface="Times New Roman" pitchFamily="18" charset="0"/>
              </a:rPr>
              <a:t>Organization Theory and Design, </a:t>
            </a:r>
            <a:r>
              <a:rPr lang="en-US" sz="800">
                <a:latin typeface="Times New Roman" pitchFamily="18" charset="0"/>
              </a:rPr>
              <a:t>6</a:t>
            </a:r>
            <a:r>
              <a:rPr lang="en-US" sz="800" baseline="30000">
                <a:latin typeface="Times New Roman" pitchFamily="18" charset="0"/>
              </a:rPr>
              <a:t>th</a:t>
            </a:r>
            <a:r>
              <a:rPr lang="en-US" sz="800">
                <a:latin typeface="Times New Roman" pitchFamily="18" charset="0"/>
              </a:rPr>
              <a:t> ed.,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(Cincinnati, Ohio:  South-Western College Publishing, 1998) 253.</a:t>
            </a:r>
            <a:r>
              <a:rPr lang="en-US" sz="800" i="1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  <p:bldP spid="26628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/>
              <a:t>Multifocused Design for Grouping Employees</a:t>
            </a:r>
          </a:p>
        </p:txBody>
      </p:sp>
      <p:cxnSp>
        <p:nvCxnSpPr>
          <p:cNvPr id="27651" name="AutoShape 3"/>
          <p:cNvCxnSpPr>
            <a:cxnSpLocks noChangeShapeType="1"/>
            <a:stCxn id="27654" idx="2"/>
            <a:endCxn id="27656" idx="0"/>
          </p:cNvCxnSpPr>
          <p:nvPr/>
        </p:nvCxnSpPr>
        <p:spPr bwMode="auto">
          <a:xfrm>
            <a:off x="5431103" y="2981355"/>
            <a:ext cx="2580" cy="2983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79526" y="2057400"/>
            <a:ext cx="7470775" cy="3657600"/>
            <a:chOff x="744" y="1296"/>
            <a:chExt cx="4344" cy="2304"/>
          </a:xfrm>
        </p:grpSpPr>
        <p:sp>
          <p:nvSpPr>
            <p:cNvPr id="27653" name="Oval 5"/>
            <p:cNvSpPr>
              <a:spLocks noChangeArrowheads="1"/>
            </p:cNvSpPr>
            <p:nvPr/>
          </p:nvSpPr>
          <p:spPr bwMode="auto">
            <a:xfrm>
              <a:off x="744" y="1296"/>
              <a:ext cx="1248" cy="48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solidFill>
                    <a:schemeClr val="bg2"/>
                  </a:solidFill>
                  <a:latin typeface="Impact" pitchFamily="34" charset="0"/>
                </a:rPr>
                <a:t>Multi-focused</a:t>
              </a:r>
            </a:p>
            <a:p>
              <a:pPr algn="ctr" eaLnBrk="0" hangingPunct="0"/>
              <a:r>
                <a:rPr lang="en-US" sz="2000">
                  <a:solidFill>
                    <a:schemeClr val="bg2"/>
                  </a:solidFill>
                  <a:latin typeface="Impact" pitchFamily="34" charset="0"/>
                </a:rPr>
                <a:t>Grouping</a:t>
              </a:r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2992" y="1626"/>
              <a:ext cx="333" cy="2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chemeClr val="bg2"/>
                  </a:solidFill>
                  <a:latin typeface="Impact" pitchFamily="34" charset="0"/>
                </a:rPr>
                <a:t>CEO</a:t>
              </a:r>
            </a:p>
          </p:txBody>
        </p:sp>
        <p:sp>
          <p:nvSpPr>
            <p:cNvPr id="27655" name="Rectangle 7"/>
            <p:cNvSpPr>
              <a:spLocks noChangeArrowheads="1"/>
            </p:cNvSpPr>
            <p:nvPr/>
          </p:nvSpPr>
          <p:spPr bwMode="auto">
            <a:xfrm>
              <a:off x="3832" y="2066"/>
              <a:ext cx="1012" cy="2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chemeClr val="bg2"/>
                  </a:solidFill>
                  <a:latin typeface="Impact" pitchFamily="34" charset="0"/>
                </a:rPr>
                <a:t>Manufacturing</a:t>
              </a:r>
            </a:p>
          </p:txBody>
        </p:sp>
        <p:sp>
          <p:nvSpPr>
            <p:cNvPr id="27656" name="Rectangle 8"/>
            <p:cNvSpPr>
              <a:spLocks noChangeArrowheads="1"/>
            </p:cNvSpPr>
            <p:nvPr/>
          </p:nvSpPr>
          <p:spPr bwMode="auto">
            <a:xfrm>
              <a:off x="2793" y="2066"/>
              <a:ext cx="733" cy="2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chemeClr val="bg2"/>
                  </a:solidFill>
                  <a:latin typeface="Impact" pitchFamily="34" charset="0"/>
                </a:rPr>
                <a:t>Marketing</a:t>
              </a:r>
            </a:p>
          </p:txBody>
        </p: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1565" y="3121"/>
              <a:ext cx="703" cy="44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chemeClr val="bg2"/>
                  </a:solidFill>
                  <a:latin typeface="Impact" pitchFamily="34" charset="0"/>
                </a:rPr>
                <a:t>Product</a:t>
              </a:r>
            </a:p>
            <a:p>
              <a:pPr algn="ctr" eaLnBrk="0" hangingPunct="0"/>
              <a:r>
                <a:rPr lang="en-US" sz="2000">
                  <a:solidFill>
                    <a:schemeClr val="bg2"/>
                  </a:solidFill>
                  <a:latin typeface="Impact" pitchFamily="34" charset="0"/>
                </a:rPr>
                <a:t>Division 2</a:t>
              </a:r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1573" y="2497"/>
              <a:ext cx="685" cy="44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chemeClr val="bg2"/>
                  </a:solidFill>
                  <a:latin typeface="Impact" pitchFamily="34" charset="0"/>
                </a:rPr>
                <a:t>Product</a:t>
              </a:r>
            </a:p>
            <a:p>
              <a:pPr algn="ctr" eaLnBrk="0" hangingPunct="0"/>
              <a:r>
                <a:rPr lang="en-US" sz="2000">
                  <a:solidFill>
                    <a:schemeClr val="bg2"/>
                  </a:solidFill>
                  <a:latin typeface="Impact" pitchFamily="34" charset="0"/>
                </a:rPr>
                <a:t>Division 1</a:t>
              </a:r>
            </a:p>
          </p:txBody>
        </p:sp>
        <p:cxnSp>
          <p:nvCxnSpPr>
            <p:cNvPr id="27659" name="AutoShape 11"/>
            <p:cNvCxnSpPr>
              <a:cxnSpLocks noChangeShapeType="1"/>
              <a:stCxn id="27655" idx="0"/>
              <a:endCxn id="27658" idx="1"/>
            </p:cNvCxnSpPr>
            <p:nvPr/>
          </p:nvCxnSpPr>
          <p:spPr bwMode="auto">
            <a:xfrm rot="16200000" flipH="1" flipV="1">
              <a:off x="2629" y="1010"/>
              <a:ext cx="654" cy="2765"/>
            </a:xfrm>
            <a:prstGeom prst="bentConnector4">
              <a:avLst>
                <a:gd name="adj1" fmla="val -22018"/>
                <a:gd name="adj2" fmla="val 10480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27660" name="AutoShape 12"/>
            <p:cNvCxnSpPr>
              <a:cxnSpLocks noChangeShapeType="1"/>
              <a:stCxn id="27658" idx="1"/>
              <a:endCxn id="27657" idx="1"/>
            </p:cNvCxnSpPr>
            <p:nvPr/>
          </p:nvCxnSpPr>
          <p:spPr bwMode="auto">
            <a:xfrm rot="10800000" flipV="1">
              <a:off x="1565" y="2720"/>
              <a:ext cx="8" cy="624"/>
            </a:xfrm>
            <a:prstGeom prst="bentConnector3">
              <a:avLst>
                <a:gd name="adj1" fmla="val 169103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27661" name="AutoShape 13"/>
            <p:cNvCxnSpPr>
              <a:cxnSpLocks noChangeShapeType="1"/>
              <a:stCxn id="27656" idx="2"/>
            </p:cNvCxnSpPr>
            <p:nvPr/>
          </p:nvCxnSpPr>
          <p:spPr bwMode="auto">
            <a:xfrm>
              <a:off x="3160" y="2318"/>
              <a:ext cx="1" cy="12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7662" name="Line 14"/>
            <p:cNvSpPr>
              <a:spLocks noChangeShapeType="1"/>
            </p:cNvSpPr>
            <p:nvPr/>
          </p:nvSpPr>
          <p:spPr bwMode="auto">
            <a:xfrm>
              <a:off x="4320" y="2304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Line 15"/>
            <p:cNvSpPr>
              <a:spLocks noChangeShapeType="1"/>
            </p:cNvSpPr>
            <p:nvPr/>
          </p:nvSpPr>
          <p:spPr bwMode="auto">
            <a:xfrm>
              <a:off x="2304" y="2736"/>
              <a:ext cx="27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16"/>
            <p:cNvSpPr>
              <a:spLocks noChangeShapeType="1"/>
            </p:cNvSpPr>
            <p:nvPr/>
          </p:nvSpPr>
          <p:spPr bwMode="auto">
            <a:xfrm>
              <a:off x="2304" y="3312"/>
              <a:ext cx="27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1387300" y="6028227"/>
            <a:ext cx="25827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 i="1">
                <a:latin typeface="Times New Roman" pitchFamily="18" charset="0"/>
              </a:rPr>
              <a:t>Source:  </a:t>
            </a:r>
            <a:r>
              <a:rPr lang="en-US" sz="800">
                <a:latin typeface="Times New Roman" pitchFamily="18" charset="0"/>
              </a:rPr>
              <a:t>Adapted from David Nadler and Michael 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Tushman, </a:t>
            </a:r>
            <a:r>
              <a:rPr lang="en-US" sz="800" i="1">
                <a:latin typeface="Times New Roman" pitchFamily="18" charset="0"/>
              </a:rPr>
              <a:t>Strategic Organization Design</a:t>
            </a:r>
            <a:r>
              <a:rPr lang="en-US" sz="800">
                <a:latin typeface="Times New Roman" pitchFamily="18" charset="0"/>
              </a:rPr>
              <a:t> (Glenview, Ill.:  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Scott Foresman, 1988), 68.</a:t>
            </a:r>
            <a:endParaRPr lang="en-US" sz="800" i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180242" y="2778370"/>
            <a:ext cx="1286403" cy="70668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193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763134" y="2778370"/>
            <a:ext cx="1288697" cy="70668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193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348318" y="2778370"/>
            <a:ext cx="1288697" cy="70668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193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5530850" y="2553067"/>
            <a:ext cx="2294" cy="11210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1992667" y="2665168"/>
            <a:ext cx="2292" cy="113201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3409774" y="2665168"/>
            <a:ext cx="0" cy="113201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4824589" y="2665168"/>
            <a:ext cx="2294" cy="113201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6237111" y="2665168"/>
            <a:ext cx="2294" cy="113201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7654219" y="2665168"/>
            <a:ext cx="0" cy="113201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9069036" y="2665168"/>
            <a:ext cx="2292" cy="113201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1992667" y="2665169"/>
            <a:ext cx="1417108" cy="219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3409775" y="2665169"/>
            <a:ext cx="1414815" cy="219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4824589" y="2665169"/>
            <a:ext cx="706261" cy="219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5530850" y="2665169"/>
            <a:ext cx="706261" cy="219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6237112" y="2665169"/>
            <a:ext cx="1417108" cy="219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7654219" y="2665169"/>
            <a:ext cx="1414816" cy="219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1625778" y="3710354"/>
            <a:ext cx="967669" cy="5000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790878" y="3753217"/>
            <a:ext cx="60593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>
                <a:solidFill>
                  <a:srgbClr val="000000"/>
                </a:solidFill>
                <a:latin typeface="Arial Black" pitchFamily="34" charset="0"/>
              </a:rPr>
              <a:t>Product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673931" y="3958737"/>
            <a:ext cx="82394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>
                <a:solidFill>
                  <a:srgbClr val="000000"/>
                </a:solidFill>
                <a:latin typeface="Arial Black" pitchFamily="34" charset="0"/>
              </a:rPr>
              <a:t>Manager 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625778" y="3710354"/>
            <a:ext cx="967669" cy="500063"/>
          </a:xfrm>
          <a:prstGeom prst="rect">
            <a:avLst/>
          </a:prstGeom>
          <a:noFill/>
          <a:ln w="9525">
            <a:solidFill>
              <a:srgbClr val="00193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1625778" y="4287350"/>
            <a:ext cx="967669" cy="50226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790878" y="4332410"/>
            <a:ext cx="60593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>
                <a:solidFill>
                  <a:srgbClr val="000000"/>
                </a:solidFill>
                <a:latin typeface="Arial Black" pitchFamily="34" charset="0"/>
              </a:rPr>
              <a:t>Product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1673931" y="4539029"/>
            <a:ext cx="82394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>
                <a:solidFill>
                  <a:srgbClr val="000000"/>
                </a:solidFill>
                <a:latin typeface="Arial Black" pitchFamily="34" charset="0"/>
              </a:rPr>
              <a:t>Manager B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1625778" y="4287350"/>
            <a:ext cx="967669" cy="502260"/>
          </a:xfrm>
          <a:prstGeom prst="rect">
            <a:avLst/>
          </a:prstGeom>
          <a:noFill/>
          <a:ln w="9525">
            <a:solidFill>
              <a:srgbClr val="00193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1625778" y="4867642"/>
            <a:ext cx="967669" cy="50006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1790878" y="4911604"/>
            <a:ext cx="60593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>
                <a:solidFill>
                  <a:srgbClr val="000000"/>
                </a:solidFill>
                <a:latin typeface="Arial Black" pitchFamily="34" charset="0"/>
              </a:rPr>
              <a:t>Product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1673931" y="5116024"/>
            <a:ext cx="82394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>
                <a:solidFill>
                  <a:srgbClr val="000000"/>
                </a:solidFill>
                <a:latin typeface="Arial Black" pitchFamily="34" charset="0"/>
              </a:rPr>
              <a:t>Manager C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1625778" y="4867642"/>
            <a:ext cx="967669" cy="500062"/>
          </a:xfrm>
          <a:prstGeom prst="rect">
            <a:avLst/>
          </a:prstGeom>
          <a:noFill/>
          <a:ln w="9525">
            <a:solidFill>
              <a:srgbClr val="00193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1625778" y="5446835"/>
            <a:ext cx="967669" cy="5000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1790878" y="5489698"/>
            <a:ext cx="60593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>
                <a:solidFill>
                  <a:srgbClr val="000000"/>
                </a:solidFill>
                <a:latin typeface="Arial Black" pitchFamily="34" charset="0"/>
              </a:rPr>
              <a:t>Product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1673931" y="5696317"/>
            <a:ext cx="82394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>
                <a:solidFill>
                  <a:srgbClr val="000000"/>
                </a:solidFill>
                <a:latin typeface="Arial Black" pitchFamily="34" charset="0"/>
              </a:rPr>
              <a:t>Manager 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1625778" y="5446835"/>
            <a:ext cx="967669" cy="500063"/>
          </a:xfrm>
          <a:prstGeom prst="rect">
            <a:avLst/>
          </a:prstGeom>
          <a:noFill/>
          <a:ln w="9525">
            <a:solidFill>
              <a:srgbClr val="00193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1598261" y="2821232"/>
            <a:ext cx="80278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Director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1479022" y="3027852"/>
            <a:ext cx="10344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of Product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1449211" y="3233372"/>
            <a:ext cx="107882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Operations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3045178" y="2821232"/>
            <a:ext cx="66845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Design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2902116" y="3027851"/>
            <a:ext cx="100155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 President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4599870" y="2821232"/>
            <a:ext cx="36067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Mfg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4322511" y="3027851"/>
            <a:ext cx="94224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President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5597350" y="2778370"/>
            <a:ext cx="1288697" cy="706682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5712002" y="2821232"/>
            <a:ext cx="9904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Marketing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5743213" y="3027851"/>
            <a:ext cx="100155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 President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28716" name="Rectangle 44"/>
          <p:cNvSpPr>
            <a:spLocks noChangeArrowheads="1"/>
          </p:cNvSpPr>
          <p:nvPr/>
        </p:nvSpPr>
        <p:spPr bwMode="auto">
          <a:xfrm>
            <a:off x="5595056" y="2778370"/>
            <a:ext cx="1288697" cy="706682"/>
          </a:xfrm>
          <a:prstGeom prst="rect">
            <a:avLst/>
          </a:prstGeom>
          <a:noFill/>
          <a:ln w="9525">
            <a:solidFill>
              <a:srgbClr val="00193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7009872" y="2778370"/>
            <a:ext cx="1288697" cy="706682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7163060" y="3027852"/>
            <a:ext cx="9823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Controller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28719" name="Rectangle 47"/>
          <p:cNvSpPr>
            <a:spLocks noChangeArrowheads="1"/>
          </p:cNvSpPr>
          <p:nvPr/>
        </p:nvSpPr>
        <p:spPr bwMode="auto">
          <a:xfrm>
            <a:off x="7009872" y="2778370"/>
            <a:ext cx="1288697" cy="706682"/>
          </a:xfrm>
          <a:prstGeom prst="rect">
            <a:avLst/>
          </a:prstGeom>
          <a:noFill/>
          <a:ln w="9525">
            <a:solidFill>
              <a:srgbClr val="00193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0" name="Rectangle 48"/>
          <p:cNvSpPr>
            <a:spLocks noChangeArrowheads="1"/>
          </p:cNvSpPr>
          <p:nvPr/>
        </p:nvSpPr>
        <p:spPr bwMode="auto">
          <a:xfrm>
            <a:off x="8424687" y="2778370"/>
            <a:ext cx="1288697" cy="706682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1" name="Rectangle 49"/>
          <p:cNvSpPr>
            <a:spLocks noChangeArrowheads="1"/>
          </p:cNvSpPr>
          <p:nvPr/>
        </p:nvSpPr>
        <p:spPr bwMode="auto">
          <a:xfrm>
            <a:off x="8652119" y="2821232"/>
            <a:ext cx="8361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Procure-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ment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28722" name="Rectangle 50"/>
          <p:cNvSpPr>
            <a:spLocks noChangeArrowheads="1"/>
          </p:cNvSpPr>
          <p:nvPr/>
        </p:nvSpPr>
        <p:spPr bwMode="auto">
          <a:xfrm>
            <a:off x="8585201" y="3276235"/>
            <a:ext cx="85408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Manager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28723" name="Rectangle 51"/>
          <p:cNvSpPr>
            <a:spLocks noChangeArrowheads="1"/>
          </p:cNvSpPr>
          <p:nvPr/>
        </p:nvSpPr>
        <p:spPr bwMode="auto">
          <a:xfrm>
            <a:off x="8424687" y="2778370"/>
            <a:ext cx="1288697" cy="706682"/>
          </a:xfrm>
          <a:prstGeom prst="rect">
            <a:avLst/>
          </a:prstGeom>
          <a:noFill/>
          <a:ln w="9525">
            <a:solidFill>
              <a:srgbClr val="00193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4" name="Rectangle 52"/>
          <p:cNvSpPr>
            <a:spLocks noChangeArrowheads="1"/>
          </p:cNvSpPr>
          <p:nvPr/>
        </p:nvSpPr>
        <p:spPr bwMode="auto">
          <a:xfrm>
            <a:off x="4888794" y="2257425"/>
            <a:ext cx="1286405" cy="295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5" name="Rectangle 53"/>
          <p:cNvSpPr>
            <a:spLocks noChangeArrowheads="1"/>
          </p:cNvSpPr>
          <p:nvPr/>
        </p:nvSpPr>
        <p:spPr bwMode="auto">
          <a:xfrm>
            <a:off x="5026378" y="2301387"/>
            <a:ext cx="94224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 Black" pitchFamily="34" charset="0"/>
              </a:rPr>
              <a:t>President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28726" name="Rectangle 54"/>
          <p:cNvSpPr>
            <a:spLocks noChangeArrowheads="1"/>
          </p:cNvSpPr>
          <p:nvPr/>
        </p:nvSpPr>
        <p:spPr bwMode="auto">
          <a:xfrm>
            <a:off x="4888794" y="2257425"/>
            <a:ext cx="1286405" cy="295642"/>
          </a:xfrm>
          <a:prstGeom prst="rect">
            <a:avLst/>
          </a:prstGeom>
          <a:noFill/>
          <a:ln w="9525">
            <a:solidFill>
              <a:srgbClr val="00193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7" name="Rectangle 5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b">
            <a:normAutofit fontScale="90000"/>
          </a:bodyPr>
          <a:lstStyle/>
          <a:p>
            <a:r>
              <a:rPr lang="en-US"/>
              <a:t>Dual-Authority Structure in a Matrix Organization</a:t>
            </a:r>
          </a:p>
        </p:txBody>
      </p:sp>
      <p:sp>
        <p:nvSpPr>
          <p:cNvPr id="28728" name="Line 56"/>
          <p:cNvSpPr>
            <a:spLocks noChangeShapeType="1"/>
          </p:cNvSpPr>
          <p:nvPr/>
        </p:nvSpPr>
        <p:spPr bwMode="auto">
          <a:xfrm>
            <a:off x="3467100" y="3504834"/>
            <a:ext cx="0" cy="2514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29" name="Line 57"/>
          <p:cNvSpPr>
            <a:spLocks noChangeShapeType="1"/>
          </p:cNvSpPr>
          <p:nvPr/>
        </p:nvSpPr>
        <p:spPr bwMode="auto">
          <a:xfrm rot="-5400000">
            <a:off x="6108700" y="1555384"/>
            <a:ext cx="0" cy="70993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0" name="Line 58"/>
          <p:cNvSpPr>
            <a:spLocks noChangeShapeType="1"/>
          </p:cNvSpPr>
          <p:nvPr/>
        </p:nvSpPr>
        <p:spPr bwMode="auto">
          <a:xfrm rot="-5400000">
            <a:off x="6108700" y="2089517"/>
            <a:ext cx="0" cy="70993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1" name="Line 59"/>
          <p:cNvSpPr>
            <a:spLocks noChangeShapeType="1"/>
          </p:cNvSpPr>
          <p:nvPr/>
        </p:nvSpPr>
        <p:spPr bwMode="auto">
          <a:xfrm rot="-5400000">
            <a:off x="6108700" y="1022350"/>
            <a:ext cx="0" cy="70993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2" name="Line 60"/>
          <p:cNvSpPr>
            <a:spLocks noChangeShapeType="1"/>
          </p:cNvSpPr>
          <p:nvPr/>
        </p:nvSpPr>
        <p:spPr bwMode="auto">
          <a:xfrm rot="-5400000">
            <a:off x="6108700" y="489317"/>
            <a:ext cx="0" cy="70993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3" name="Line 61"/>
          <p:cNvSpPr>
            <a:spLocks noChangeShapeType="1"/>
          </p:cNvSpPr>
          <p:nvPr/>
        </p:nvSpPr>
        <p:spPr bwMode="auto">
          <a:xfrm>
            <a:off x="4787900" y="3504834"/>
            <a:ext cx="0" cy="2514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4" name="Line 62"/>
          <p:cNvSpPr>
            <a:spLocks noChangeShapeType="1"/>
          </p:cNvSpPr>
          <p:nvPr/>
        </p:nvSpPr>
        <p:spPr bwMode="auto">
          <a:xfrm>
            <a:off x="6273800" y="3504834"/>
            <a:ext cx="0" cy="2514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5" name="Line 63"/>
          <p:cNvSpPr>
            <a:spLocks noChangeShapeType="1"/>
          </p:cNvSpPr>
          <p:nvPr/>
        </p:nvSpPr>
        <p:spPr bwMode="auto">
          <a:xfrm>
            <a:off x="7677150" y="3504834"/>
            <a:ext cx="0" cy="2514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6" name="Line 64"/>
          <p:cNvSpPr>
            <a:spLocks noChangeShapeType="1"/>
          </p:cNvSpPr>
          <p:nvPr/>
        </p:nvSpPr>
        <p:spPr bwMode="auto">
          <a:xfrm>
            <a:off x="9080500" y="3504834"/>
            <a:ext cx="0" cy="2514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28737" name="AutoShape 65"/>
          <p:cNvCxnSpPr>
            <a:cxnSpLocks noChangeShapeType="1"/>
            <a:stCxn id="28676" idx="1"/>
            <a:endCxn id="28693" idx="1"/>
          </p:cNvCxnSpPr>
          <p:nvPr/>
        </p:nvCxnSpPr>
        <p:spPr bwMode="auto">
          <a:xfrm rot="10800000" flipH="1" flipV="1">
            <a:off x="1797755" y="2168404"/>
            <a:ext cx="369183" cy="573698"/>
          </a:xfrm>
          <a:prstGeom prst="bentConnector3">
            <a:avLst>
              <a:gd name="adj1" fmla="val -3975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8738" name="AutoShape 66"/>
          <p:cNvCxnSpPr>
            <a:cxnSpLocks noChangeShapeType="1"/>
            <a:stCxn id="28693" idx="1"/>
            <a:endCxn id="28697" idx="1"/>
          </p:cNvCxnSpPr>
          <p:nvPr/>
        </p:nvCxnSpPr>
        <p:spPr bwMode="auto">
          <a:xfrm rot="10800000" flipH="1" flipV="1">
            <a:off x="2166939" y="2742101"/>
            <a:ext cx="2292" cy="400050"/>
          </a:xfrm>
          <a:prstGeom prst="bentConnector3">
            <a:avLst>
              <a:gd name="adj1" fmla="val -2260000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8739" name="AutoShape 67"/>
          <p:cNvCxnSpPr>
            <a:cxnSpLocks noChangeShapeType="1"/>
            <a:stCxn id="28697" idx="1"/>
            <a:endCxn id="28701" idx="1"/>
          </p:cNvCxnSpPr>
          <p:nvPr/>
        </p:nvCxnSpPr>
        <p:spPr bwMode="auto">
          <a:xfrm rot="10800000" flipH="1" flipV="1">
            <a:off x="2166939" y="3142152"/>
            <a:ext cx="2292" cy="401149"/>
          </a:xfrm>
          <a:prstGeom prst="bentConnector3">
            <a:avLst>
              <a:gd name="adj1" fmla="val -2260000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8740" name="AutoShape 68"/>
          <p:cNvCxnSpPr>
            <a:cxnSpLocks noChangeShapeType="1"/>
            <a:stCxn id="28701" idx="1"/>
            <a:endCxn id="28705" idx="1"/>
          </p:cNvCxnSpPr>
          <p:nvPr/>
        </p:nvCxnSpPr>
        <p:spPr bwMode="auto">
          <a:xfrm rot="10800000" flipH="1" flipV="1">
            <a:off x="2166939" y="3543300"/>
            <a:ext cx="2292" cy="401149"/>
          </a:xfrm>
          <a:prstGeom prst="bentConnector3">
            <a:avLst>
              <a:gd name="adj1" fmla="val -2260000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42950" y="1752967"/>
            <a:ext cx="4127500" cy="41093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STRENGTHS: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Achieves coordination necessary to meet dual demands from customers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Flexible sharing of human resources across products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Suited to complex decisions and frequent changes in unstable environment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Provides opportunity for both functional and product skill development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Best in medium-sized organizations with multiple products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8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57197" y="1752967"/>
            <a:ext cx="5166253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WEAKNESSES: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Causes participants to experience dual authority, which can be frustrating and confusing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Means participants need good interpersonal skills and extensive training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Is time consuming; involves frequent meetings and conflict resolution sessions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Will not work unless participants understand it and adopt collegial rather than vertical-type relationships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Requires great effort to maintain power balance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b">
            <a:normAutofit fontScale="90000"/>
          </a:bodyPr>
          <a:lstStyle/>
          <a:p>
            <a:r>
              <a:rPr lang="en-US" sz="4200"/>
              <a:t>Strengths and Weaknesses of Matrix Organization Structure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155700" y="6248034"/>
            <a:ext cx="27109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 i="1">
                <a:latin typeface="Times New Roman" pitchFamily="18" charset="0"/>
              </a:rPr>
              <a:t>Source:  </a:t>
            </a:r>
            <a:r>
              <a:rPr lang="en-US" sz="800">
                <a:latin typeface="Times New Roman" pitchFamily="18" charset="0"/>
              </a:rPr>
              <a:t>Adapted from Robert Duncan, “What Is the Right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Organization Structure?  Decision Tree Analysis Provides the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Answer,”</a:t>
            </a:r>
            <a:r>
              <a:rPr lang="en-US" sz="800" i="1">
                <a:latin typeface="Times New Roman" pitchFamily="18" charset="0"/>
              </a:rPr>
              <a:t>Organizational Dynamics </a:t>
            </a:r>
            <a:r>
              <a:rPr lang="en-US" sz="800">
                <a:latin typeface="Times New Roman" pitchFamily="18" charset="0"/>
              </a:rPr>
              <a:t>(Winter 1979): 429.</a:t>
            </a:r>
            <a:endParaRPr lang="en-US" sz="800" i="1"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autoUpdateAnimBg="0"/>
      <p:bldP spid="2969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20800" y="152767"/>
            <a:ext cx="8420100" cy="1408967"/>
          </a:xfrm>
          <a:noFill/>
          <a:ln/>
        </p:spPr>
        <p:txBody>
          <a:bodyPr anchor="b">
            <a:normAutofit fontScale="90000"/>
          </a:bodyPr>
          <a:lstStyle/>
          <a:p>
            <a:r>
              <a:rPr lang="en-US"/>
              <a:t>Matrix Structure for</a:t>
            </a:r>
            <a:br>
              <a:rPr lang="en-US"/>
            </a:br>
            <a:r>
              <a:rPr lang="en-US"/>
              <a:t>Worldwide Steel Company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16100" y="2057400"/>
            <a:ext cx="7924800" cy="4114800"/>
            <a:chOff x="864" y="1248"/>
            <a:chExt cx="4608" cy="2592"/>
          </a:xfrm>
        </p:grpSpPr>
        <p:sp>
          <p:nvSpPr>
            <p:cNvPr id="30724" name="Line 4"/>
            <p:cNvSpPr>
              <a:spLocks noChangeShapeType="1"/>
            </p:cNvSpPr>
            <p:nvPr/>
          </p:nvSpPr>
          <p:spPr bwMode="auto">
            <a:xfrm>
              <a:off x="1776" y="2112"/>
              <a:ext cx="0" cy="1728"/>
            </a:xfrm>
            <a:prstGeom prst="line">
              <a:avLst/>
            </a:prstGeom>
            <a:noFill/>
            <a:ln w="292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2928" y="1248"/>
              <a:ext cx="672" cy="24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Arial Black" pitchFamily="34" charset="0"/>
                </a:rPr>
                <a:t>President</a:t>
              </a:r>
            </a:p>
          </p:txBody>
        </p:sp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4992" y="1584"/>
              <a:ext cx="480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Industrial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Relations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Vice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 President</a:t>
              </a:r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3264" y="1584"/>
              <a:ext cx="480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Mfg.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Services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Vice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 President</a:t>
              </a:r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2688" y="1584"/>
              <a:ext cx="480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Finance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Vice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 President</a:t>
              </a:r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2112" y="1584"/>
              <a:ext cx="480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Marketing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Vice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 President</a:t>
              </a: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1536" y="1584"/>
              <a:ext cx="480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 Mfg.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Vice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 President</a:t>
              </a: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3840" y="1584"/>
              <a:ext cx="480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 Metallurgy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Vice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 President</a:t>
              </a: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4416" y="1584"/>
              <a:ext cx="480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 Field Sales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Vice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 President</a:t>
              </a:r>
            </a:p>
          </p:txBody>
        </p:sp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864" y="2208"/>
              <a:ext cx="720" cy="33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 Open Die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Business Mgr.</a:t>
              </a:r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864" y="2640"/>
              <a:ext cx="720" cy="33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 Ring Products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Business Mgr.</a:t>
              </a:r>
            </a:p>
          </p:txBody>
        </p:sp>
        <p:sp>
          <p:nvSpPr>
            <p:cNvPr id="30735" name="Rectangle 15"/>
            <p:cNvSpPr>
              <a:spLocks noChangeArrowheads="1"/>
            </p:cNvSpPr>
            <p:nvPr/>
          </p:nvSpPr>
          <p:spPr bwMode="auto">
            <a:xfrm>
              <a:off x="864" y="3072"/>
              <a:ext cx="720" cy="33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 Wheels &amp; Axles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Business Mgr.</a:t>
              </a:r>
            </a:p>
          </p:txBody>
        </p:sp>
        <p:sp>
          <p:nvSpPr>
            <p:cNvPr id="30736" name="Rectangle 16"/>
            <p:cNvSpPr>
              <a:spLocks noChangeArrowheads="1"/>
            </p:cNvSpPr>
            <p:nvPr/>
          </p:nvSpPr>
          <p:spPr bwMode="auto">
            <a:xfrm>
              <a:off x="864" y="3504"/>
              <a:ext cx="720" cy="33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 Steelmaking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  <a:latin typeface="Arial Narrow" pitchFamily="34" charset="0"/>
                </a:rPr>
                <a:t>Business Mgr.</a:t>
              </a:r>
            </a:p>
          </p:txBody>
        </p:sp>
        <p:cxnSp>
          <p:nvCxnSpPr>
            <p:cNvPr id="30737" name="AutoShape 17"/>
            <p:cNvCxnSpPr>
              <a:cxnSpLocks noChangeShapeType="1"/>
              <a:stCxn id="30730" idx="0"/>
              <a:endCxn id="30733" idx="1"/>
            </p:cNvCxnSpPr>
            <p:nvPr/>
          </p:nvCxnSpPr>
          <p:spPr bwMode="auto">
            <a:xfrm rot="16200000" flipH="1" flipV="1">
              <a:off x="924" y="1524"/>
              <a:ext cx="792" cy="912"/>
            </a:xfrm>
            <a:prstGeom prst="bentConnector4">
              <a:avLst>
                <a:gd name="adj1" fmla="val -5181"/>
                <a:gd name="adj2" fmla="val 1088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30738" name="AutoShape 18"/>
            <p:cNvCxnSpPr>
              <a:cxnSpLocks noChangeShapeType="1"/>
              <a:stCxn id="30730" idx="0"/>
              <a:endCxn id="30729" idx="0"/>
            </p:cNvCxnSpPr>
            <p:nvPr/>
          </p:nvCxnSpPr>
          <p:spPr bwMode="auto">
            <a:xfrm rot="5400000" flipV="1">
              <a:off x="2063" y="1297"/>
              <a:ext cx="1" cy="576"/>
            </a:xfrm>
            <a:prstGeom prst="bentConnector3">
              <a:avLst>
                <a:gd name="adj1" fmla="val -410000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30739" name="AutoShape 19"/>
            <p:cNvCxnSpPr>
              <a:cxnSpLocks noChangeShapeType="1"/>
              <a:stCxn id="30729" idx="0"/>
              <a:endCxn id="30728" idx="0"/>
            </p:cNvCxnSpPr>
            <p:nvPr/>
          </p:nvCxnSpPr>
          <p:spPr bwMode="auto">
            <a:xfrm rot="5400000" flipV="1">
              <a:off x="2639" y="1297"/>
              <a:ext cx="1" cy="576"/>
            </a:xfrm>
            <a:prstGeom prst="bentConnector3">
              <a:avLst>
                <a:gd name="adj1" fmla="val -430000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30740" name="AutoShape 20"/>
            <p:cNvCxnSpPr>
              <a:cxnSpLocks noChangeShapeType="1"/>
              <a:stCxn id="30727" idx="0"/>
              <a:endCxn id="30728" idx="0"/>
            </p:cNvCxnSpPr>
            <p:nvPr/>
          </p:nvCxnSpPr>
          <p:spPr bwMode="auto">
            <a:xfrm rot="16200000" flipH="1" flipV="1">
              <a:off x="3215" y="1297"/>
              <a:ext cx="1" cy="576"/>
            </a:xfrm>
            <a:prstGeom prst="bentConnector3">
              <a:avLst>
                <a:gd name="adj1" fmla="val -430000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30741" name="AutoShape 21"/>
            <p:cNvCxnSpPr>
              <a:cxnSpLocks noChangeShapeType="1"/>
              <a:stCxn id="30727" idx="0"/>
              <a:endCxn id="30731" idx="0"/>
            </p:cNvCxnSpPr>
            <p:nvPr/>
          </p:nvCxnSpPr>
          <p:spPr bwMode="auto">
            <a:xfrm rot="5400000" flipV="1">
              <a:off x="3791" y="1297"/>
              <a:ext cx="1" cy="576"/>
            </a:xfrm>
            <a:prstGeom prst="bentConnector3">
              <a:avLst>
                <a:gd name="adj1" fmla="val -410000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30742" name="AutoShape 22"/>
            <p:cNvCxnSpPr>
              <a:cxnSpLocks noChangeShapeType="1"/>
              <a:stCxn id="30731" idx="0"/>
              <a:endCxn id="30732" idx="0"/>
            </p:cNvCxnSpPr>
            <p:nvPr/>
          </p:nvCxnSpPr>
          <p:spPr bwMode="auto">
            <a:xfrm rot="5400000" flipV="1">
              <a:off x="4367" y="1297"/>
              <a:ext cx="1" cy="576"/>
            </a:xfrm>
            <a:prstGeom prst="bentConnector3">
              <a:avLst>
                <a:gd name="adj1" fmla="val -420000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30743" name="AutoShape 23"/>
            <p:cNvCxnSpPr>
              <a:cxnSpLocks noChangeShapeType="1"/>
              <a:stCxn id="30733" idx="1"/>
              <a:endCxn id="30734" idx="1"/>
            </p:cNvCxnSpPr>
            <p:nvPr/>
          </p:nvCxnSpPr>
          <p:spPr bwMode="auto">
            <a:xfrm rot="10800000" flipH="1" flipV="1">
              <a:off x="864" y="2376"/>
              <a:ext cx="1" cy="432"/>
            </a:xfrm>
            <a:prstGeom prst="bentConnector3">
              <a:avLst>
                <a:gd name="adj1" fmla="val -820000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30744" name="AutoShape 24"/>
            <p:cNvCxnSpPr>
              <a:cxnSpLocks noChangeShapeType="1"/>
              <a:stCxn id="30734" idx="1"/>
              <a:endCxn id="30735" idx="1"/>
            </p:cNvCxnSpPr>
            <p:nvPr/>
          </p:nvCxnSpPr>
          <p:spPr bwMode="auto">
            <a:xfrm rot="10800000" flipH="1" flipV="1">
              <a:off x="864" y="2808"/>
              <a:ext cx="1" cy="432"/>
            </a:xfrm>
            <a:prstGeom prst="bentConnector3">
              <a:avLst>
                <a:gd name="adj1" fmla="val -820000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30745" name="AutoShape 25"/>
            <p:cNvCxnSpPr>
              <a:cxnSpLocks noChangeShapeType="1"/>
              <a:stCxn id="30735" idx="1"/>
              <a:endCxn id="30736" idx="1"/>
            </p:cNvCxnSpPr>
            <p:nvPr/>
          </p:nvCxnSpPr>
          <p:spPr bwMode="auto">
            <a:xfrm rot="10800000" flipH="1" flipV="1">
              <a:off x="864" y="3240"/>
              <a:ext cx="1" cy="432"/>
            </a:xfrm>
            <a:prstGeom prst="bentConnector3">
              <a:avLst>
                <a:gd name="adj1" fmla="val -820000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30746" name="AutoShape 26"/>
            <p:cNvCxnSpPr>
              <a:cxnSpLocks noChangeShapeType="1"/>
              <a:stCxn id="30732" idx="0"/>
              <a:endCxn id="30726" idx="0"/>
            </p:cNvCxnSpPr>
            <p:nvPr/>
          </p:nvCxnSpPr>
          <p:spPr bwMode="auto">
            <a:xfrm rot="5400000" flipV="1">
              <a:off x="4943" y="1297"/>
              <a:ext cx="1" cy="576"/>
            </a:xfrm>
            <a:prstGeom prst="bentConnector3">
              <a:avLst>
                <a:gd name="adj1" fmla="val -420000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3264" y="148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Line 28"/>
            <p:cNvSpPr>
              <a:spLocks noChangeShapeType="1"/>
            </p:cNvSpPr>
            <p:nvPr/>
          </p:nvSpPr>
          <p:spPr bwMode="auto">
            <a:xfrm>
              <a:off x="2352" y="2112"/>
              <a:ext cx="0" cy="1728"/>
            </a:xfrm>
            <a:prstGeom prst="line">
              <a:avLst/>
            </a:prstGeom>
            <a:noFill/>
            <a:ln w="292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9" name="Line 29"/>
            <p:cNvSpPr>
              <a:spLocks noChangeShapeType="1"/>
            </p:cNvSpPr>
            <p:nvPr/>
          </p:nvSpPr>
          <p:spPr bwMode="auto">
            <a:xfrm>
              <a:off x="2928" y="2112"/>
              <a:ext cx="0" cy="1728"/>
            </a:xfrm>
            <a:prstGeom prst="line">
              <a:avLst/>
            </a:prstGeom>
            <a:noFill/>
            <a:ln w="292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0" name="Line 30"/>
            <p:cNvSpPr>
              <a:spLocks noChangeShapeType="1"/>
            </p:cNvSpPr>
            <p:nvPr/>
          </p:nvSpPr>
          <p:spPr bwMode="auto">
            <a:xfrm>
              <a:off x="3504" y="2112"/>
              <a:ext cx="0" cy="1728"/>
            </a:xfrm>
            <a:prstGeom prst="line">
              <a:avLst/>
            </a:prstGeom>
            <a:noFill/>
            <a:ln w="292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1" name="Line 31"/>
            <p:cNvSpPr>
              <a:spLocks noChangeShapeType="1"/>
            </p:cNvSpPr>
            <p:nvPr/>
          </p:nvSpPr>
          <p:spPr bwMode="auto">
            <a:xfrm>
              <a:off x="4080" y="2112"/>
              <a:ext cx="0" cy="1728"/>
            </a:xfrm>
            <a:prstGeom prst="line">
              <a:avLst/>
            </a:prstGeom>
            <a:noFill/>
            <a:ln w="292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2" name="Line 32"/>
            <p:cNvSpPr>
              <a:spLocks noChangeShapeType="1"/>
            </p:cNvSpPr>
            <p:nvPr/>
          </p:nvSpPr>
          <p:spPr bwMode="auto">
            <a:xfrm>
              <a:off x="4656" y="2112"/>
              <a:ext cx="0" cy="1728"/>
            </a:xfrm>
            <a:prstGeom prst="line">
              <a:avLst/>
            </a:prstGeom>
            <a:noFill/>
            <a:ln w="292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3" name="Line 33"/>
            <p:cNvSpPr>
              <a:spLocks noChangeShapeType="1"/>
            </p:cNvSpPr>
            <p:nvPr/>
          </p:nvSpPr>
          <p:spPr bwMode="auto">
            <a:xfrm>
              <a:off x="5232" y="2112"/>
              <a:ext cx="0" cy="1728"/>
            </a:xfrm>
            <a:prstGeom prst="line">
              <a:avLst/>
            </a:prstGeom>
            <a:noFill/>
            <a:ln w="292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4" name="Line 34"/>
            <p:cNvSpPr>
              <a:spLocks noChangeShapeType="1"/>
            </p:cNvSpPr>
            <p:nvPr/>
          </p:nvSpPr>
          <p:spPr bwMode="auto">
            <a:xfrm>
              <a:off x="1584" y="2400"/>
              <a:ext cx="2592" cy="0"/>
            </a:xfrm>
            <a:prstGeom prst="line">
              <a:avLst/>
            </a:prstGeom>
            <a:noFill/>
            <a:ln w="2286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5" name="Line 35"/>
            <p:cNvSpPr>
              <a:spLocks noChangeShapeType="1"/>
            </p:cNvSpPr>
            <p:nvPr/>
          </p:nvSpPr>
          <p:spPr bwMode="auto">
            <a:xfrm>
              <a:off x="1584" y="2832"/>
              <a:ext cx="2592" cy="0"/>
            </a:xfrm>
            <a:prstGeom prst="line">
              <a:avLst/>
            </a:prstGeom>
            <a:noFill/>
            <a:ln w="2286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6" name="Line 36"/>
            <p:cNvSpPr>
              <a:spLocks noChangeShapeType="1"/>
            </p:cNvSpPr>
            <p:nvPr/>
          </p:nvSpPr>
          <p:spPr bwMode="auto">
            <a:xfrm>
              <a:off x="1584" y="3264"/>
              <a:ext cx="2592" cy="0"/>
            </a:xfrm>
            <a:prstGeom prst="line">
              <a:avLst/>
            </a:prstGeom>
            <a:noFill/>
            <a:ln w="2286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7" name="Line 37"/>
            <p:cNvSpPr>
              <a:spLocks noChangeShapeType="1"/>
            </p:cNvSpPr>
            <p:nvPr/>
          </p:nvSpPr>
          <p:spPr bwMode="auto">
            <a:xfrm>
              <a:off x="1584" y="3696"/>
              <a:ext cx="2592" cy="0"/>
            </a:xfrm>
            <a:prstGeom prst="line">
              <a:avLst/>
            </a:prstGeom>
            <a:noFill/>
            <a:ln w="2286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6686551" y="2133234"/>
            <a:ext cx="21016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Impact" pitchFamily="34" charset="0"/>
              </a:rPr>
              <a:t>Vertical Functions</a:t>
            </a: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 rot="-5400000">
            <a:off x="286651" y="4385683"/>
            <a:ext cx="23342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Impact" pitchFamily="34" charset="0"/>
              </a:rPr>
              <a:t>Horizontal Functions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/>
              <a:t>Process-based Option for Grouping Employees</a:t>
            </a:r>
          </a:p>
        </p:txBody>
      </p:sp>
      <p:sp>
        <p:nvSpPr>
          <p:cNvPr id="31747" name="Oval 3"/>
          <p:cNvSpPr>
            <a:spLocks noChangeArrowheads="1"/>
          </p:cNvSpPr>
          <p:nvPr/>
        </p:nvSpPr>
        <p:spPr bwMode="auto">
          <a:xfrm>
            <a:off x="1279525" y="2057400"/>
            <a:ext cx="2146300" cy="76163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bg2"/>
                </a:solidFill>
                <a:latin typeface="Impact" pitchFamily="34" charset="0"/>
              </a:rPr>
              <a:t>Horizontal</a:t>
            </a:r>
          </a:p>
          <a:p>
            <a:pPr algn="ctr" eaLnBrk="0" hangingPunct="0"/>
            <a:r>
              <a:rPr lang="en-US" sz="2000">
                <a:solidFill>
                  <a:schemeClr val="bg2"/>
                </a:solidFill>
                <a:latin typeface="Impact" pitchFamily="34" charset="0"/>
              </a:rPr>
              <a:t>Grouping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144806" y="2581612"/>
            <a:ext cx="572593" cy="4001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bg2"/>
                </a:solidFill>
                <a:latin typeface="Impact" pitchFamily="34" charset="0"/>
              </a:rPr>
              <a:t>CEO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949506" y="3279501"/>
            <a:ext cx="1015021" cy="4001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bg2"/>
                </a:solidFill>
                <a:latin typeface="Impact" pitchFamily="34" charset="0"/>
              </a:rPr>
              <a:t>Finance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391061" y="3279501"/>
            <a:ext cx="2093843" cy="4001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bg2"/>
                </a:solidFill>
                <a:latin typeface="Impact" pitchFamily="34" charset="0"/>
              </a:rPr>
              <a:t>Human Resources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696017" y="4954962"/>
            <a:ext cx="1207382" cy="70788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bg2"/>
                </a:solidFill>
                <a:latin typeface="Impact" pitchFamily="34" charset="0"/>
              </a:rPr>
              <a:t>Core</a:t>
            </a:r>
          </a:p>
          <a:p>
            <a:pPr algn="ctr" eaLnBrk="0" hangingPunct="0"/>
            <a:r>
              <a:rPr lang="en-US" sz="2000">
                <a:solidFill>
                  <a:schemeClr val="bg2"/>
                </a:solidFill>
                <a:latin typeface="Impact" pitchFamily="34" charset="0"/>
              </a:rPr>
              <a:t>Process 2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708951" y="3963630"/>
            <a:ext cx="1176925" cy="70788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bg2"/>
                </a:solidFill>
                <a:latin typeface="Impact" pitchFamily="34" charset="0"/>
              </a:rPr>
              <a:t>Core</a:t>
            </a:r>
          </a:p>
          <a:p>
            <a:pPr algn="ctr" eaLnBrk="0" hangingPunct="0"/>
            <a:r>
              <a:rPr lang="en-US" sz="2000">
                <a:solidFill>
                  <a:schemeClr val="bg2"/>
                </a:solidFill>
                <a:latin typeface="Impact" pitchFamily="34" charset="0"/>
              </a:rPr>
              <a:t>Process 1</a:t>
            </a:r>
          </a:p>
        </p:txBody>
      </p:sp>
      <p:cxnSp>
        <p:nvCxnSpPr>
          <p:cNvPr id="31753" name="AutoShape 9"/>
          <p:cNvCxnSpPr>
            <a:cxnSpLocks noChangeShapeType="1"/>
            <a:stCxn id="31749" idx="0"/>
            <a:endCxn id="31752" idx="1"/>
          </p:cNvCxnSpPr>
          <p:nvPr/>
        </p:nvCxnSpPr>
        <p:spPr bwMode="auto">
          <a:xfrm rot="16200000" flipH="1" flipV="1">
            <a:off x="4563948" y="1424504"/>
            <a:ext cx="1038072" cy="4748066"/>
          </a:xfrm>
          <a:prstGeom prst="bentConnector4">
            <a:avLst>
              <a:gd name="adj1" fmla="val -22022"/>
              <a:gd name="adj2" fmla="val 10481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1754" name="AutoShape 10"/>
          <p:cNvCxnSpPr>
            <a:cxnSpLocks noChangeShapeType="1"/>
            <a:stCxn id="31752" idx="1"/>
            <a:endCxn id="31751" idx="1"/>
          </p:cNvCxnSpPr>
          <p:nvPr/>
        </p:nvCxnSpPr>
        <p:spPr bwMode="auto">
          <a:xfrm rot="10800000" flipV="1">
            <a:off x="2696017" y="4317573"/>
            <a:ext cx="12934" cy="991332"/>
          </a:xfrm>
          <a:prstGeom prst="bentConnector3">
            <a:avLst>
              <a:gd name="adj1" fmla="val 186743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1755" name="AutoShape 11"/>
          <p:cNvCxnSpPr>
            <a:cxnSpLocks noChangeShapeType="1"/>
            <a:stCxn id="31748" idx="2"/>
            <a:endCxn id="31750" idx="0"/>
          </p:cNvCxnSpPr>
          <p:nvPr/>
        </p:nvCxnSpPr>
        <p:spPr bwMode="auto">
          <a:xfrm>
            <a:off x="5431103" y="2981722"/>
            <a:ext cx="6880" cy="29777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3962400" y="4343400"/>
            <a:ext cx="421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3962400" y="5333634"/>
            <a:ext cx="421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387300" y="6028227"/>
            <a:ext cx="28424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 i="1">
                <a:latin typeface="Times New Roman" pitchFamily="18" charset="0"/>
              </a:rPr>
              <a:t>Source:  </a:t>
            </a:r>
            <a:r>
              <a:rPr lang="en-US" sz="800">
                <a:latin typeface="Times New Roman" pitchFamily="18" charset="0"/>
              </a:rPr>
              <a:t>Adapted from David Nadler and Michael Tushman,</a:t>
            </a:r>
          </a:p>
          <a:p>
            <a:pPr eaLnBrk="0" hangingPunct="0"/>
            <a:r>
              <a:rPr lang="en-US" sz="800" i="1">
                <a:latin typeface="Times New Roman" pitchFamily="18" charset="0"/>
              </a:rPr>
              <a:t>Strategic Organization Design</a:t>
            </a:r>
            <a:r>
              <a:rPr lang="en-US" sz="800">
                <a:latin typeface="Times New Roman" pitchFamily="18" charset="0"/>
              </a:rPr>
              <a:t> (Glenview, Ill.:  Scott Foresman, 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1988), 68.</a:t>
            </a:r>
            <a:endParaRPr lang="en-US" sz="800" i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Horizontal Structure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59050" y="1981567"/>
            <a:ext cx="6606294" cy="4269641"/>
            <a:chOff x="1488" y="1296"/>
            <a:chExt cx="3841" cy="2690"/>
          </a:xfrm>
        </p:grpSpPr>
        <p:sp>
          <p:nvSpPr>
            <p:cNvPr id="32772" name="Oval 4"/>
            <p:cNvSpPr>
              <a:spLocks noChangeArrowheads="1"/>
            </p:cNvSpPr>
            <p:nvPr/>
          </p:nvSpPr>
          <p:spPr bwMode="auto">
            <a:xfrm>
              <a:off x="3648" y="196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Team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3</a:t>
              </a:r>
            </a:p>
          </p:txBody>
        </p:sp>
        <p:sp>
          <p:nvSpPr>
            <p:cNvPr id="32773" name="Oval 5"/>
            <p:cNvSpPr>
              <a:spLocks noChangeArrowheads="1"/>
            </p:cNvSpPr>
            <p:nvPr/>
          </p:nvSpPr>
          <p:spPr bwMode="auto">
            <a:xfrm>
              <a:off x="3024" y="196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Team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2</a:t>
              </a:r>
            </a:p>
          </p:txBody>
        </p:sp>
        <p:sp>
          <p:nvSpPr>
            <p:cNvPr id="32774" name="Oval 6"/>
            <p:cNvSpPr>
              <a:spLocks noChangeArrowheads="1"/>
            </p:cNvSpPr>
            <p:nvPr/>
          </p:nvSpPr>
          <p:spPr bwMode="auto">
            <a:xfrm>
              <a:off x="2400" y="196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Team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1</a:t>
              </a:r>
            </a:p>
          </p:txBody>
        </p:sp>
        <p:sp>
          <p:nvSpPr>
            <p:cNvPr id="32775" name="Oval 7"/>
            <p:cNvSpPr>
              <a:spLocks noChangeArrowheads="1"/>
            </p:cNvSpPr>
            <p:nvPr/>
          </p:nvSpPr>
          <p:spPr bwMode="auto">
            <a:xfrm>
              <a:off x="2880" y="1296"/>
              <a:ext cx="624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Top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Management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Team</a:t>
              </a:r>
              <a:endParaRPr lang="en-US" sz="1400">
                <a:latin typeface="Impact" pitchFamily="34" charset="0"/>
              </a:endParaRPr>
            </a:p>
          </p:txBody>
        </p:sp>
        <p:sp>
          <p:nvSpPr>
            <p:cNvPr id="32776" name="Oval 8"/>
            <p:cNvSpPr>
              <a:spLocks noChangeArrowheads="1"/>
            </p:cNvSpPr>
            <p:nvPr/>
          </p:nvSpPr>
          <p:spPr bwMode="auto">
            <a:xfrm>
              <a:off x="3648" y="3072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Team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3</a:t>
              </a:r>
            </a:p>
          </p:txBody>
        </p:sp>
        <p:sp>
          <p:nvSpPr>
            <p:cNvPr id="32777" name="Oval 9"/>
            <p:cNvSpPr>
              <a:spLocks noChangeArrowheads="1"/>
            </p:cNvSpPr>
            <p:nvPr/>
          </p:nvSpPr>
          <p:spPr bwMode="auto">
            <a:xfrm>
              <a:off x="3024" y="3072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Team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2</a:t>
              </a:r>
            </a:p>
          </p:txBody>
        </p:sp>
        <p:sp>
          <p:nvSpPr>
            <p:cNvPr id="32778" name="Oval 10"/>
            <p:cNvSpPr>
              <a:spLocks noChangeArrowheads="1"/>
            </p:cNvSpPr>
            <p:nvPr/>
          </p:nvSpPr>
          <p:spPr bwMode="auto">
            <a:xfrm>
              <a:off x="2400" y="3072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Team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1</a:t>
              </a:r>
            </a:p>
          </p:txBody>
        </p:sp>
        <p:sp>
          <p:nvSpPr>
            <p:cNvPr id="32779" name="Oval 11"/>
            <p:cNvSpPr>
              <a:spLocks noChangeArrowheads="1"/>
            </p:cNvSpPr>
            <p:nvPr/>
          </p:nvSpPr>
          <p:spPr bwMode="auto">
            <a:xfrm>
              <a:off x="4512" y="3472"/>
              <a:ext cx="816" cy="35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Customer</a:t>
              </a:r>
            </a:p>
          </p:txBody>
        </p:sp>
        <p:sp>
          <p:nvSpPr>
            <p:cNvPr id="32780" name="Oval 12"/>
            <p:cNvSpPr>
              <a:spLocks noChangeArrowheads="1"/>
            </p:cNvSpPr>
            <p:nvPr/>
          </p:nvSpPr>
          <p:spPr bwMode="auto">
            <a:xfrm>
              <a:off x="4512" y="2400"/>
              <a:ext cx="817" cy="35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Customer</a:t>
              </a:r>
            </a:p>
          </p:txBody>
        </p:sp>
        <p:sp>
          <p:nvSpPr>
            <p:cNvPr id="32781" name="Rectangle 13"/>
            <p:cNvSpPr>
              <a:spLocks noChangeArrowheads="1"/>
            </p:cNvSpPr>
            <p:nvPr/>
          </p:nvSpPr>
          <p:spPr bwMode="auto">
            <a:xfrm>
              <a:off x="1488" y="1968"/>
              <a:ext cx="57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Process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Owner</a:t>
              </a:r>
            </a:p>
          </p:txBody>
        </p:sp>
        <p:sp>
          <p:nvSpPr>
            <p:cNvPr id="32782" name="Rectangle 14"/>
            <p:cNvSpPr>
              <a:spLocks noChangeArrowheads="1"/>
            </p:cNvSpPr>
            <p:nvPr/>
          </p:nvSpPr>
          <p:spPr bwMode="auto">
            <a:xfrm>
              <a:off x="1488" y="3072"/>
              <a:ext cx="57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Process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Owner</a:t>
              </a:r>
            </a:p>
          </p:txBody>
        </p:sp>
        <p:cxnSp>
          <p:nvCxnSpPr>
            <p:cNvPr id="32783" name="AutoShape 15"/>
            <p:cNvCxnSpPr>
              <a:cxnSpLocks noChangeShapeType="1"/>
              <a:stCxn id="32775" idx="2"/>
              <a:endCxn id="32781" idx="1"/>
            </p:cNvCxnSpPr>
            <p:nvPr/>
          </p:nvCxnSpPr>
          <p:spPr bwMode="auto">
            <a:xfrm rot="10800000" flipV="1">
              <a:off x="1488" y="1584"/>
              <a:ext cx="1392" cy="576"/>
            </a:xfrm>
            <a:prstGeom prst="bentConnector3">
              <a:avLst>
                <a:gd name="adj1" fmla="val 1103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32784" name="AutoShape 16"/>
            <p:cNvCxnSpPr>
              <a:cxnSpLocks noChangeShapeType="1"/>
              <a:stCxn id="32781" idx="1"/>
              <a:endCxn id="32782" idx="1"/>
            </p:cNvCxnSpPr>
            <p:nvPr/>
          </p:nvCxnSpPr>
          <p:spPr bwMode="auto">
            <a:xfrm rot="10800000" flipH="1" flipV="1">
              <a:off x="1488" y="2160"/>
              <a:ext cx="1" cy="1104"/>
            </a:xfrm>
            <a:prstGeom prst="bent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sp>
          <p:nvSpPr>
            <p:cNvPr id="32785" name="AutoShape 17"/>
            <p:cNvSpPr>
              <a:spLocks noChangeArrowheads="1"/>
            </p:cNvSpPr>
            <p:nvPr/>
          </p:nvSpPr>
          <p:spPr bwMode="auto">
            <a:xfrm>
              <a:off x="3648" y="2304"/>
              <a:ext cx="615" cy="480"/>
            </a:xfrm>
            <a:prstGeom prst="rightArrow">
              <a:avLst>
                <a:gd name="adj1" fmla="val 50000"/>
                <a:gd name="adj2" fmla="val 32031"/>
              </a:avLst>
            </a:prstGeom>
            <a:solidFill>
              <a:schemeClr val="tx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6" name="AutoShape 18"/>
            <p:cNvSpPr>
              <a:spLocks noChangeArrowheads="1"/>
            </p:cNvSpPr>
            <p:nvPr/>
          </p:nvSpPr>
          <p:spPr bwMode="auto">
            <a:xfrm>
              <a:off x="3312" y="2424"/>
              <a:ext cx="615" cy="240"/>
            </a:xfrm>
            <a:prstGeom prst="chevron">
              <a:avLst>
                <a:gd name="adj" fmla="val 64063"/>
              </a:avLst>
            </a:prstGeom>
            <a:solidFill>
              <a:schemeClr val="tx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200">
                  <a:solidFill>
                    <a:schemeClr val="bg2"/>
                  </a:solidFill>
                  <a:latin typeface="Times New Roman" pitchFamily="18" charset="0"/>
                </a:rPr>
                <a:t>     Testing</a:t>
              </a:r>
            </a:p>
          </p:txBody>
        </p:sp>
        <p:sp>
          <p:nvSpPr>
            <p:cNvPr id="32787" name="AutoShape 19"/>
            <p:cNvSpPr>
              <a:spLocks noChangeArrowheads="1"/>
            </p:cNvSpPr>
            <p:nvPr/>
          </p:nvSpPr>
          <p:spPr bwMode="auto">
            <a:xfrm>
              <a:off x="2832" y="2424"/>
              <a:ext cx="615" cy="240"/>
            </a:xfrm>
            <a:prstGeom prst="chevron">
              <a:avLst>
                <a:gd name="adj" fmla="val 64063"/>
              </a:avLst>
            </a:prstGeom>
            <a:solidFill>
              <a:schemeClr val="tx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200">
                  <a:solidFill>
                    <a:schemeClr val="bg2"/>
                  </a:solidFill>
                  <a:latin typeface="Times New Roman" pitchFamily="18" charset="0"/>
                </a:rPr>
                <a:t>  Product</a:t>
              </a:r>
            </a:p>
            <a:p>
              <a:pPr algn="ctr" eaLnBrk="0" hangingPunct="0"/>
              <a:r>
                <a:rPr lang="en-US" sz="1200">
                  <a:solidFill>
                    <a:schemeClr val="bg2"/>
                  </a:solidFill>
                  <a:latin typeface="Times New Roman" pitchFamily="18" charset="0"/>
                </a:rPr>
                <a:t>  Planning</a:t>
              </a:r>
            </a:p>
          </p:txBody>
        </p:sp>
        <p:sp>
          <p:nvSpPr>
            <p:cNvPr id="32788" name="AutoShape 20"/>
            <p:cNvSpPr>
              <a:spLocks noChangeArrowheads="1"/>
            </p:cNvSpPr>
            <p:nvPr/>
          </p:nvSpPr>
          <p:spPr bwMode="auto">
            <a:xfrm>
              <a:off x="2352" y="2424"/>
              <a:ext cx="615" cy="240"/>
            </a:xfrm>
            <a:prstGeom prst="chevron">
              <a:avLst>
                <a:gd name="adj" fmla="val 64063"/>
              </a:avLst>
            </a:prstGeom>
            <a:solidFill>
              <a:schemeClr val="tx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200">
                  <a:solidFill>
                    <a:schemeClr val="bg2"/>
                  </a:solidFill>
                  <a:latin typeface="Times New Roman" pitchFamily="18" charset="0"/>
                </a:rPr>
                <a:t>      Research</a:t>
              </a:r>
            </a:p>
          </p:txBody>
        </p:sp>
        <p:sp>
          <p:nvSpPr>
            <p:cNvPr id="32789" name="AutoShape 21"/>
            <p:cNvSpPr>
              <a:spLocks noChangeArrowheads="1"/>
            </p:cNvSpPr>
            <p:nvPr/>
          </p:nvSpPr>
          <p:spPr bwMode="auto">
            <a:xfrm>
              <a:off x="1872" y="2424"/>
              <a:ext cx="615" cy="240"/>
            </a:xfrm>
            <a:prstGeom prst="chevron">
              <a:avLst>
                <a:gd name="adj" fmla="val 64063"/>
              </a:avLst>
            </a:prstGeom>
            <a:solidFill>
              <a:schemeClr val="tx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200">
                  <a:solidFill>
                    <a:schemeClr val="bg2"/>
                  </a:solidFill>
                  <a:latin typeface="Times New Roman" pitchFamily="18" charset="0"/>
                </a:rPr>
                <a:t>  Market</a:t>
              </a:r>
            </a:p>
            <a:p>
              <a:pPr algn="ctr" eaLnBrk="0" hangingPunct="0"/>
              <a:r>
                <a:rPr lang="en-US" sz="1200">
                  <a:solidFill>
                    <a:schemeClr val="bg2"/>
                  </a:solidFill>
                  <a:latin typeface="Times New Roman" pitchFamily="18" charset="0"/>
                </a:rPr>
                <a:t>  Analysis</a:t>
              </a:r>
            </a:p>
          </p:txBody>
        </p:sp>
        <p:sp>
          <p:nvSpPr>
            <p:cNvPr id="32790" name="Text Box 22"/>
            <p:cNvSpPr txBox="1">
              <a:spLocks noChangeArrowheads="1"/>
            </p:cNvSpPr>
            <p:nvPr/>
          </p:nvSpPr>
          <p:spPr bwMode="auto">
            <a:xfrm>
              <a:off x="2208" y="2688"/>
              <a:ext cx="158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Impact" pitchFamily="34" charset="0"/>
                </a:rPr>
                <a:t>New Product Development Process</a:t>
              </a:r>
            </a:p>
          </p:txBody>
        </p:sp>
        <p:sp>
          <p:nvSpPr>
            <p:cNvPr id="32791" name="AutoShape 23"/>
            <p:cNvSpPr>
              <a:spLocks noChangeArrowheads="1"/>
            </p:cNvSpPr>
            <p:nvPr/>
          </p:nvSpPr>
          <p:spPr bwMode="auto">
            <a:xfrm>
              <a:off x="3648" y="3408"/>
              <a:ext cx="615" cy="480"/>
            </a:xfrm>
            <a:prstGeom prst="rightArrow">
              <a:avLst>
                <a:gd name="adj1" fmla="val 50000"/>
                <a:gd name="adj2" fmla="val 32031"/>
              </a:avLst>
            </a:prstGeom>
            <a:solidFill>
              <a:schemeClr val="tx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2" name="AutoShape 24"/>
            <p:cNvSpPr>
              <a:spLocks noChangeArrowheads="1"/>
            </p:cNvSpPr>
            <p:nvPr/>
          </p:nvSpPr>
          <p:spPr bwMode="auto">
            <a:xfrm>
              <a:off x="3312" y="3528"/>
              <a:ext cx="615" cy="240"/>
            </a:xfrm>
            <a:prstGeom prst="chevron">
              <a:avLst>
                <a:gd name="adj" fmla="val 64063"/>
              </a:avLst>
            </a:prstGeom>
            <a:solidFill>
              <a:schemeClr val="tx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200">
                  <a:solidFill>
                    <a:schemeClr val="bg2"/>
                  </a:solidFill>
                  <a:latin typeface="Times New Roman" pitchFamily="18" charset="0"/>
                </a:rPr>
                <a:t>     Distrib.</a:t>
              </a:r>
            </a:p>
          </p:txBody>
        </p:sp>
        <p:sp>
          <p:nvSpPr>
            <p:cNvPr id="32793" name="AutoShape 25"/>
            <p:cNvSpPr>
              <a:spLocks noChangeArrowheads="1"/>
            </p:cNvSpPr>
            <p:nvPr/>
          </p:nvSpPr>
          <p:spPr bwMode="auto">
            <a:xfrm>
              <a:off x="2832" y="3528"/>
              <a:ext cx="615" cy="240"/>
            </a:xfrm>
            <a:prstGeom prst="chevron">
              <a:avLst>
                <a:gd name="adj" fmla="val 64063"/>
              </a:avLst>
            </a:prstGeom>
            <a:solidFill>
              <a:schemeClr val="tx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200">
                  <a:solidFill>
                    <a:schemeClr val="bg2"/>
                  </a:solidFill>
                  <a:latin typeface="Times New Roman" pitchFamily="18" charset="0"/>
                </a:rPr>
                <a:t>   Material</a:t>
              </a:r>
            </a:p>
            <a:p>
              <a:pPr algn="ctr" eaLnBrk="0" hangingPunct="0"/>
              <a:r>
                <a:rPr lang="en-US" sz="1200">
                  <a:solidFill>
                    <a:schemeClr val="bg2"/>
                  </a:solidFill>
                  <a:latin typeface="Times New Roman" pitchFamily="18" charset="0"/>
                </a:rPr>
                <a:t>  Flow</a:t>
              </a:r>
            </a:p>
          </p:txBody>
        </p:sp>
        <p:sp>
          <p:nvSpPr>
            <p:cNvPr id="32794" name="AutoShape 26"/>
            <p:cNvSpPr>
              <a:spLocks noChangeArrowheads="1"/>
            </p:cNvSpPr>
            <p:nvPr/>
          </p:nvSpPr>
          <p:spPr bwMode="auto">
            <a:xfrm>
              <a:off x="2352" y="3528"/>
              <a:ext cx="615" cy="240"/>
            </a:xfrm>
            <a:prstGeom prst="chevron">
              <a:avLst>
                <a:gd name="adj" fmla="val 64063"/>
              </a:avLst>
            </a:prstGeom>
            <a:solidFill>
              <a:schemeClr val="tx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200">
                  <a:solidFill>
                    <a:schemeClr val="bg2"/>
                  </a:solidFill>
                  <a:latin typeface="Times New Roman" pitchFamily="18" charset="0"/>
                </a:rPr>
                <a:t>       Purchasing</a:t>
              </a:r>
            </a:p>
          </p:txBody>
        </p:sp>
        <p:sp>
          <p:nvSpPr>
            <p:cNvPr id="32795" name="AutoShape 27"/>
            <p:cNvSpPr>
              <a:spLocks noChangeArrowheads="1"/>
            </p:cNvSpPr>
            <p:nvPr/>
          </p:nvSpPr>
          <p:spPr bwMode="auto">
            <a:xfrm>
              <a:off x="1872" y="3528"/>
              <a:ext cx="615" cy="240"/>
            </a:xfrm>
            <a:prstGeom prst="chevron">
              <a:avLst>
                <a:gd name="adj" fmla="val 64063"/>
              </a:avLst>
            </a:prstGeom>
            <a:solidFill>
              <a:schemeClr val="tx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200">
                  <a:solidFill>
                    <a:schemeClr val="bg2"/>
                  </a:solidFill>
                  <a:latin typeface="Times New Roman" pitchFamily="18" charset="0"/>
                </a:rPr>
                <a:t>      Analysis</a:t>
              </a:r>
            </a:p>
          </p:txBody>
        </p:sp>
        <p:sp>
          <p:nvSpPr>
            <p:cNvPr id="32796" name="Text Box 28"/>
            <p:cNvSpPr txBox="1">
              <a:spLocks noChangeArrowheads="1"/>
            </p:cNvSpPr>
            <p:nvPr/>
          </p:nvSpPr>
          <p:spPr bwMode="auto">
            <a:xfrm>
              <a:off x="2208" y="3792"/>
              <a:ext cx="16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Impact" pitchFamily="34" charset="0"/>
                </a:rPr>
                <a:t>Procurement and Logistics Process</a:t>
              </a:r>
            </a:p>
          </p:txBody>
        </p:sp>
      </p:grp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1222200" y="5799627"/>
            <a:ext cx="23246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 i="1">
                <a:latin typeface="Times New Roman" pitchFamily="18" charset="0"/>
              </a:rPr>
              <a:t>Sources</a:t>
            </a:r>
            <a:r>
              <a:rPr lang="en-US" sz="800">
                <a:latin typeface="Times New Roman" pitchFamily="18" charset="0"/>
              </a:rPr>
              <a:t>:  Based on Frank Ostroff,</a:t>
            </a:r>
          </a:p>
          <a:p>
            <a:pPr eaLnBrk="0" hangingPunct="0"/>
            <a:r>
              <a:rPr lang="en-US" sz="800" i="1">
                <a:latin typeface="Times New Roman" pitchFamily="18" charset="0"/>
              </a:rPr>
              <a:t>The Horizontal Organization</a:t>
            </a:r>
            <a:r>
              <a:rPr lang="en-US" sz="800">
                <a:latin typeface="Times New Roman" pitchFamily="18" charset="0"/>
              </a:rPr>
              <a:t>, (New York: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Oxford University Press, 1999); John A. Byrne,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“The Horizontal Corporation,” </a:t>
            </a:r>
            <a:r>
              <a:rPr lang="en-US" sz="800" i="1">
                <a:latin typeface="Times New Roman" pitchFamily="18" charset="0"/>
              </a:rPr>
              <a:t>Business Week,</a:t>
            </a:r>
            <a:r>
              <a:rPr lang="en-US" sz="800">
                <a:latin typeface="Times New Roman" pitchFamily="18" charset="0"/>
              </a:rPr>
              <a:t> 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December 20, 1993, 76-81; and Thomas A. Stewart,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“The Search for the Organization of Tomorrow,”</a:t>
            </a:r>
          </a:p>
          <a:p>
            <a:pPr eaLnBrk="0" hangingPunct="0"/>
            <a:r>
              <a:rPr lang="en-US" sz="800" i="1">
                <a:latin typeface="Times New Roman" pitchFamily="18" charset="0"/>
              </a:rPr>
              <a:t>Fortune, </a:t>
            </a:r>
            <a:r>
              <a:rPr lang="en-US" sz="800">
                <a:latin typeface="Times New Roman" pitchFamily="18" charset="0"/>
              </a:rPr>
              <a:t>May 19, 1992, 92-98.</a:t>
            </a:r>
            <a:endParaRPr lang="en-US" sz="800" i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Strengths and Weaknesses of Horizontal Structure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7850" y="1676034"/>
            <a:ext cx="5157083" cy="411040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STRENGTHS: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Flexibility and rapid response to changes in customer needs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Directs the attention of everyone toward the production and delivery of value to the customer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Each employee has a broader view of organizational goals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Promotes a focus on teamwork and collaboration—common commitment to meeting objectives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Improves quality of life for employees by offering them the opportunity to share responsibility, make decisions, and be accountable for outcomes 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65750" y="1676034"/>
            <a:ext cx="42926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WEAKNESSES: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Determining core processed to organize around is difficult and time-consuming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Requires changes in culture, job design, management philosophy, and information and reward systems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Traditional managers may balk when they have to give up power and authority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Requires significant training of employees to work effectively in a horizontal team environment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Can limit in-depth skill development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073151" y="6154615"/>
            <a:ext cx="32848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 i="1">
                <a:latin typeface="Times New Roman" pitchFamily="18" charset="0"/>
              </a:rPr>
              <a:t>Sources:</a:t>
            </a:r>
            <a:r>
              <a:rPr lang="en-US" sz="800">
                <a:latin typeface="Times New Roman" pitchFamily="18" charset="0"/>
              </a:rPr>
              <a:t>  Based on Frank Ostroff, </a:t>
            </a:r>
            <a:r>
              <a:rPr lang="en-US" sz="800" i="1">
                <a:latin typeface="Times New Roman" pitchFamily="18" charset="0"/>
              </a:rPr>
              <a:t>The Horizontal Organization:  What the </a:t>
            </a:r>
          </a:p>
          <a:p>
            <a:pPr eaLnBrk="0" hangingPunct="0"/>
            <a:r>
              <a:rPr lang="en-US" sz="800" i="1">
                <a:latin typeface="Times New Roman" pitchFamily="18" charset="0"/>
              </a:rPr>
              <a:t>Organization of the Future Looks Like and How It Delivers Value to </a:t>
            </a:r>
          </a:p>
          <a:p>
            <a:pPr eaLnBrk="0" hangingPunct="0"/>
            <a:r>
              <a:rPr lang="en-US" sz="800" i="1">
                <a:latin typeface="Times New Roman" pitchFamily="18" charset="0"/>
              </a:rPr>
              <a:t>Customers, </a:t>
            </a:r>
            <a:r>
              <a:rPr lang="en-US" sz="800">
                <a:latin typeface="Times New Roman" pitchFamily="18" charset="0"/>
              </a:rPr>
              <a:t>(New York:  Oxford University Press, 1999);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and Richard L. Daft, </a:t>
            </a:r>
            <a:r>
              <a:rPr lang="en-US" sz="800" i="1">
                <a:latin typeface="Times New Roman" pitchFamily="18" charset="0"/>
              </a:rPr>
              <a:t>Organization Theory and Design, </a:t>
            </a:r>
            <a:r>
              <a:rPr lang="en-US" sz="800">
                <a:latin typeface="Times New Roman" pitchFamily="18" charset="0"/>
              </a:rPr>
              <a:t>6</a:t>
            </a:r>
            <a:r>
              <a:rPr lang="en-US" sz="800" baseline="30000">
                <a:latin typeface="Times New Roman" pitchFamily="18" charset="0"/>
              </a:rPr>
              <a:t>th</a:t>
            </a:r>
            <a:r>
              <a:rPr lang="en-US" sz="800">
                <a:latin typeface="Times New Roman" pitchFamily="18" charset="0"/>
              </a:rPr>
              <a:t> ed.,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(Cincinnati, Ohio:  South-Western College Publishing, 1998) 253.</a:t>
            </a:r>
            <a:r>
              <a:rPr lang="en-US" sz="800" i="1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  <p:bldP spid="3379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>
                <a:solidFill>
                  <a:srgbClr val="333300"/>
                </a:solidFill>
              </a:rPr>
              <a:t>The Relationship of Organization Design to Efficiency vs. Learning Outcomes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559050" y="2472837"/>
            <a:ext cx="6604000" cy="26673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en-US" sz="1400">
              <a:solidFill>
                <a:schemeClr val="bg2"/>
              </a:solidFill>
              <a:latin typeface="Impact" pitchFamily="34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2559050" y="2854203"/>
            <a:ext cx="6604000" cy="1981566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549634" y="1787037"/>
            <a:ext cx="26340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 sz="2000">
                <a:latin typeface="Impact" pitchFamily="34" charset="0"/>
              </a:rPr>
              <a:t>Horizontal Organization</a:t>
            </a:r>
          </a:p>
          <a:p>
            <a:pPr algn="r" eaLnBrk="0" hangingPunct="0"/>
            <a:r>
              <a:rPr lang="en-US" sz="2000">
                <a:latin typeface="Impact" pitchFamily="34" charset="0"/>
              </a:rPr>
              <a:t>Designed for Learning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559051" y="5089648"/>
            <a:ext cx="25955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Impact" pitchFamily="34" charset="0"/>
              </a:rPr>
              <a:t>Vertical Organization</a:t>
            </a:r>
          </a:p>
          <a:p>
            <a:pPr eaLnBrk="0" hangingPunct="0"/>
            <a:r>
              <a:rPr lang="en-US" sz="2000">
                <a:latin typeface="Impact" pitchFamily="34" charset="0"/>
              </a:rPr>
              <a:t>Designed for Efficiency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155701" y="3387237"/>
            <a:ext cx="125386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Impact" pitchFamily="34" charset="0"/>
              </a:rPr>
              <a:t>Dominant</a:t>
            </a:r>
          </a:p>
          <a:p>
            <a:pPr eaLnBrk="0" hangingPunct="0"/>
            <a:r>
              <a:rPr lang="en-US" sz="2000">
                <a:latin typeface="Impact" pitchFamily="34" charset="0"/>
              </a:rPr>
              <a:t>Structural</a:t>
            </a:r>
          </a:p>
          <a:p>
            <a:pPr eaLnBrk="0" hangingPunct="0"/>
            <a:r>
              <a:rPr lang="en-US" sz="2000">
                <a:latin typeface="Impact" pitchFamily="34" charset="0"/>
              </a:rPr>
              <a:t>Approach</a:t>
            </a: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V="1">
            <a:off x="1878013" y="2472837"/>
            <a:ext cx="0" cy="76273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1878013" y="4378569"/>
            <a:ext cx="0" cy="76163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6422849" y="2971800"/>
            <a:ext cx="25751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5778501" y="2549769"/>
            <a:ext cx="340977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solidFill>
                  <a:srgbClr val="333300"/>
                </a:solidFill>
                <a:latin typeface="Impact" pitchFamily="34" charset="0"/>
              </a:rPr>
              <a:t>Horizontal structure is dominant</a:t>
            </a:r>
          </a:p>
          <a:p>
            <a:pPr eaLnBrk="0" hangingPunct="0">
              <a:buFontTx/>
              <a:buChar char="•"/>
            </a:pPr>
            <a:r>
              <a:rPr lang="en-US" sz="1400">
                <a:solidFill>
                  <a:srgbClr val="333300"/>
                </a:solidFill>
                <a:latin typeface="Impact" pitchFamily="34" charset="0"/>
              </a:rPr>
              <a:t> Shared tasks, empowerment</a:t>
            </a:r>
          </a:p>
          <a:p>
            <a:pPr eaLnBrk="0" hangingPunct="0">
              <a:buFontTx/>
              <a:buChar char="•"/>
            </a:pPr>
            <a:r>
              <a:rPr lang="en-US" sz="1400">
                <a:solidFill>
                  <a:srgbClr val="333300"/>
                </a:solidFill>
                <a:latin typeface="Impact" pitchFamily="34" charset="0"/>
              </a:rPr>
              <a:t> Relaxed hierarchy, few rules</a:t>
            </a:r>
          </a:p>
          <a:p>
            <a:pPr eaLnBrk="0" hangingPunct="0">
              <a:buFontTx/>
              <a:buChar char="•"/>
            </a:pPr>
            <a:r>
              <a:rPr lang="en-US" sz="1400">
                <a:solidFill>
                  <a:srgbClr val="333300"/>
                </a:solidFill>
                <a:latin typeface="Impact" pitchFamily="34" charset="0"/>
              </a:rPr>
              <a:t> Horizontal, face-to-face communication</a:t>
            </a:r>
          </a:p>
          <a:p>
            <a:pPr eaLnBrk="0" hangingPunct="0">
              <a:buFontTx/>
              <a:buChar char="•"/>
            </a:pPr>
            <a:r>
              <a:rPr lang="en-US" sz="1400">
                <a:solidFill>
                  <a:srgbClr val="333300"/>
                </a:solidFill>
                <a:latin typeface="Impact" pitchFamily="34" charset="0"/>
              </a:rPr>
              <a:t> Many teams and task forces</a:t>
            </a:r>
          </a:p>
          <a:p>
            <a:pPr eaLnBrk="0" hangingPunct="0">
              <a:buFontTx/>
              <a:buChar char="•"/>
            </a:pPr>
            <a:r>
              <a:rPr lang="en-US" sz="1400">
                <a:solidFill>
                  <a:srgbClr val="333300"/>
                </a:solidFill>
                <a:latin typeface="Impact" pitchFamily="34" charset="0"/>
              </a:rPr>
              <a:t> Decentralized decision making</a:t>
            </a:r>
          </a:p>
          <a:p>
            <a:pPr eaLnBrk="0" hangingPunct="0"/>
            <a:endParaRPr lang="en-US" sz="2400">
              <a:solidFill>
                <a:srgbClr val="333300"/>
              </a:solidFill>
              <a:latin typeface="Impact" pitchFamily="34" charset="0"/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2559050" y="3692769"/>
            <a:ext cx="40449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solidFill>
                  <a:srgbClr val="333300"/>
                </a:solidFill>
                <a:latin typeface="Impact" pitchFamily="34" charset="0"/>
              </a:rPr>
              <a:t>Vertical structure is dominant</a:t>
            </a:r>
          </a:p>
          <a:p>
            <a:pPr eaLnBrk="0" hangingPunct="0">
              <a:buFontTx/>
              <a:buChar char="•"/>
            </a:pPr>
            <a:r>
              <a:rPr lang="en-US" sz="1400">
                <a:solidFill>
                  <a:srgbClr val="333300"/>
                </a:solidFill>
                <a:latin typeface="Impact" pitchFamily="34" charset="0"/>
              </a:rPr>
              <a:t> Specialized tasks</a:t>
            </a:r>
          </a:p>
          <a:p>
            <a:pPr eaLnBrk="0" hangingPunct="0">
              <a:buFontTx/>
              <a:buChar char="•"/>
            </a:pPr>
            <a:r>
              <a:rPr lang="en-US" sz="1400">
                <a:solidFill>
                  <a:srgbClr val="333300"/>
                </a:solidFill>
                <a:latin typeface="Impact" pitchFamily="34" charset="0"/>
              </a:rPr>
              <a:t> Strict hierarchy, many rules</a:t>
            </a:r>
          </a:p>
          <a:p>
            <a:pPr eaLnBrk="0" hangingPunct="0">
              <a:buFontTx/>
              <a:buChar char="•"/>
            </a:pPr>
            <a:r>
              <a:rPr lang="en-US" sz="1400">
                <a:solidFill>
                  <a:srgbClr val="333300"/>
                </a:solidFill>
                <a:latin typeface="Impact" pitchFamily="34" charset="0"/>
              </a:rPr>
              <a:t> Vertical communication and reporting systems</a:t>
            </a:r>
          </a:p>
          <a:p>
            <a:pPr eaLnBrk="0" hangingPunct="0">
              <a:buFontTx/>
              <a:buChar char="•"/>
            </a:pPr>
            <a:r>
              <a:rPr lang="en-US" sz="1400">
                <a:solidFill>
                  <a:srgbClr val="333300"/>
                </a:solidFill>
                <a:latin typeface="Impact" pitchFamily="34" charset="0"/>
              </a:rPr>
              <a:t> Few teams,  task forces or integrators</a:t>
            </a:r>
          </a:p>
          <a:p>
            <a:pPr eaLnBrk="0" hangingPunct="0">
              <a:buFontTx/>
              <a:buChar char="•"/>
            </a:pPr>
            <a:r>
              <a:rPr lang="en-US" sz="1400">
                <a:solidFill>
                  <a:srgbClr val="333300"/>
                </a:solidFill>
                <a:latin typeface="Impact" pitchFamily="34" charset="0"/>
              </a:rPr>
              <a:t> Centralized decision making</a:t>
            </a:r>
          </a:p>
          <a:p>
            <a:pPr eaLnBrk="0" hangingPunct="0"/>
            <a:endParaRPr lang="en-US" sz="2400">
              <a:solidFill>
                <a:srgbClr val="333300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97300" y="5257800"/>
            <a:ext cx="5184599" cy="685800"/>
            <a:chOff x="2208" y="3312"/>
            <a:chExt cx="3015" cy="432"/>
          </a:xfrm>
        </p:grpSpPr>
        <p:sp>
          <p:nvSpPr>
            <p:cNvPr id="35843" name="Rectangle 3"/>
            <p:cNvSpPr>
              <a:spLocks noChangeArrowheads="1"/>
            </p:cNvSpPr>
            <p:nvPr/>
          </p:nvSpPr>
          <p:spPr bwMode="auto">
            <a:xfrm>
              <a:off x="2208" y="3360"/>
              <a:ext cx="225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4" name="AutoShape 4"/>
            <p:cNvSpPr>
              <a:spLocks noChangeArrowheads="1"/>
            </p:cNvSpPr>
            <p:nvPr/>
          </p:nvSpPr>
          <p:spPr bwMode="auto">
            <a:xfrm>
              <a:off x="4464" y="3312"/>
              <a:ext cx="759" cy="432"/>
            </a:xfrm>
            <a:prstGeom prst="rightArrow">
              <a:avLst>
                <a:gd name="adj1" fmla="val 69694"/>
                <a:gd name="adj2" fmla="val 49138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797300" y="4419234"/>
            <a:ext cx="5184599" cy="685800"/>
            <a:chOff x="2208" y="2784"/>
            <a:chExt cx="3015" cy="432"/>
          </a:xfrm>
        </p:grpSpPr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2208" y="2832"/>
              <a:ext cx="225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7" name="AutoShape 7"/>
            <p:cNvSpPr>
              <a:spLocks noChangeArrowheads="1"/>
            </p:cNvSpPr>
            <p:nvPr/>
          </p:nvSpPr>
          <p:spPr bwMode="auto">
            <a:xfrm>
              <a:off x="4464" y="2784"/>
              <a:ext cx="759" cy="432"/>
            </a:xfrm>
            <a:prstGeom prst="rightArrow">
              <a:avLst>
                <a:gd name="adj1" fmla="val 69694"/>
                <a:gd name="adj2" fmla="val 49138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3797300" y="3581767"/>
            <a:ext cx="5184599" cy="685800"/>
            <a:chOff x="2208" y="2256"/>
            <a:chExt cx="3015" cy="432"/>
          </a:xfrm>
        </p:grpSpPr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2208" y="2304"/>
              <a:ext cx="225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AutoShape 10"/>
            <p:cNvSpPr>
              <a:spLocks noChangeArrowheads="1"/>
            </p:cNvSpPr>
            <p:nvPr/>
          </p:nvSpPr>
          <p:spPr bwMode="auto">
            <a:xfrm>
              <a:off x="4464" y="2256"/>
              <a:ext cx="759" cy="432"/>
            </a:xfrm>
            <a:prstGeom prst="rightArrow">
              <a:avLst>
                <a:gd name="adj1" fmla="val 69694"/>
                <a:gd name="adj2" fmla="val 49138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7924800" y="5257800"/>
            <a:ext cx="742950" cy="685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7842250" y="4419234"/>
            <a:ext cx="742950" cy="685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b">
            <a:normAutofit fontScale="90000"/>
          </a:bodyPr>
          <a:lstStyle/>
          <a:p>
            <a:r>
              <a:rPr lang="en-US"/>
              <a:t>Hybrid Structure</a:t>
            </a:r>
            <a:br>
              <a:rPr lang="en-US"/>
            </a:br>
            <a:r>
              <a:rPr lang="en-US" sz="3600"/>
              <a:t> Ford Customer Service Division</a:t>
            </a: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1898650" y="3657600"/>
            <a:ext cx="1403350" cy="53303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Director and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Process Owner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1898650" y="4496167"/>
            <a:ext cx="1403350" cy="5330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Director and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Process Owner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1238250" y="6276609"/>
            <a:ext cx="4044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700" i="1">
                <a:latin typeface="Times New Roman" pitchFamily="18" charset="0"/>
              </a:rPr>
              <a:t>Sources:</a:t>
            </a:r>
            <a:r>
              <a:rPr lang="en-US" sz="700">
                <a:latin typeface="Times New Roman" pitchFamily="18" charset="0"/>
              </a:rPr>
              <a:t>  Based on Linda S. Ackerman, “Transition Management:</a:t>
            </a:r>
          </a:p>
          <a:p>
            <a:pPr eaLnBrk="0" hangingPunct="0"/>
            <a:r>
              <a:rPr lang="en-US" sz="700">
                <a:latin typeface="Times New Roman" pitchFamily="18" charset="0"/>
              </a:rPr>
              <a:t>An In-Depth Look at Managing Complex Change,” </a:t>
            </a:r>
            <a:r>
              <a:rPr lang="en-US" sz="700" i="1">
                <a:latin typeface="Times New Roman" pitchFamily="18" charset="0"/>
              </a:rPr>
              <a:t>Organizational Dynamics</a:t>
            </a:r>
          </a:p>
          <a:p>
            <a:pPr eaLnBrk="0" hangingPunct="0"/>
            <a:r>
              <a:rPr lang="en-US" sz="700">
                <a:latin typeface="Times New Roman" pitchFamily="18" charset="0"/>
              </a:rPr>
              <a:t>(Summer 1982):  46-66; and Frank Ostroff, </a:t>
            </a:r>
            <a:r>
              <a:rPr lang="en-US" sz="700" i="1">
                <a:latin typeface="Times New Roman" pitchFamily="18" charset="0"/>
              </a:rPr>
              <a:t>The Horizontal Organization, </a:t>
            </a:r>
          </a:p>
          <a:p>
            <a:pPr eaLnBrk="0" hangingPunct="0"/>
            <a:r>
              <a:rPr lang="en-US" sz="700">
                <a:latin typeface="Times New Roman" pitchFamily="18" charset="0"/>
              </a:rPr>
              <a:t>(New York:  Oxford University Press, 1999), Fig. 2.1, 34.</a:t>
            </a:r>
            <a:endParaRPr lang="en-US" sz="700" i="1">
              <a:latin typeface="Times New Roman" pitchFamily="18" charset="0"/>
            </a:endParaRPr>
          </a:p>
        </p:txBody>
      </p:sp>
      <p:sp>
        <p:nvSpPr>
          <p:cNvPr id="35857" name="Oval 17"/>
          <p:cNvSpPr>
            <a:spLocks noChangeArrowheads="1"/>
          </p:cNvSpPr>
          <p:nvPr/>
        </p:nvSpPr>
        <p:spPr bwMode="auto">
          <a:xfrm>
            <a:off x="7842250" y="3581767"/>
            <a:ext cx="742950" cy="685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7016750" y="2819034"/>
            <a:ext cx="1403350" cy="5341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Human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Resources</a:t>
            </a:r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953000" y="2819034"/>
            <a:ext cx="1403350" cy="5341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Strategy and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Communication</a:t>
            </a:r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2806700" y="2819034"/>
            <a:ext cx="1403350" cy="5341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400">
              <a:solidFill>
                <a:schemeClr val="bg2"/>
              </a:solidFill>
              <a:latin typeface="Impact" pitchFamily="34" charset="0"/>
            </a:endParaRP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Finance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4873051" y="1986474"/>
            <a:ext cx="1563248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Vice President and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General Manager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3962401" y="3810367"/>
            <a:ext cx="6644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Teams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3962401" y="4647834"/>
            <a:ext cx="6644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Teams</a:t>
            </a:r>
          </a:p>
        </p:txBody>
      </p:sp>
      <p:cxnSp>
        <p:nvCxnSpPr>
          <p:cNvPr id="35864" name="AutoShape 24"/>
          <p:cNvCxnSpPr>
            <a:cxnSpLocks noChangeShapeType="1"/>
            <a:stCxn id="35861" idx="2"/>
            <a:endCxn id="35859" idx="0"/>
          </p:cNvCxnSpPr>
          <p:nvPr/>
        </p:nvCxnSpPr>
        <p:spPr bwMode="auto">
          <a:xfrm>
            <a:off x="5654675" y="2509694"/>
            <a:ext cx="0" cy="3093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865" name="AutoShape 25"/>
          <p:cNvCxnSpPr>
            <a:cxnSpLocks noChangeShapeType="1"/>
            <a:stCxn id="35858" idx="0"/>
            <a:endCxn id="35860" idx="0"/>
          </p:cNvCxnSpPr>
          <p:nvPr/>
        </p:nvCxnSpPr>
        <p:spPr bwMode="auto">
          <a:xfrm rot="16200000" flipH="1" flipV="1">
            <a:off x="7483984" y="-854258"/>
            <a:ext cx="1099" cy="5613400"/>
          </a:xfrm>
          <a:prstGeom prst="bentConnector3">
            <a:avLst>
              <a:gd name="adj1" fmla="val -990000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5866" name="AutoShape 26"/>
          <p:cNvCxnSpPr>
            <a:cxnSpLocks noChangeShapeType="1"/>
            <a:stCxn id="35860" idx="0"/>
            <a:endCxn id="35854" idx="1"/>
          </p:cNvCxnSpPr>
          <p:nvPr/>
        </p:nvCxnSpPr>
        <p:spPr bwMode="auto">
          <a:xfrm rot="16200000" flipH="1" flipV="1">
            <a:off x="3222218" y="1261208"/>
            <a:ext cx="764931" cy="2146300"/>
          </a:xfrm>
          <a:prstGeom prst="bentConnector4">
            <a:avLst>
              <a:gd name="adj1" fmla="val -14514"/>
              <a:gd name="adj2" fmla="val 11538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5867" name="AutoShape 27"/>
          <p:cNvCxnSpPr>
            <a:cxnSpLocks noChangeShapeType="1"/>
            <a:stCxn id="35854" idx="1"/>
            <a:endCxn id="35855" idx="1"/>
          </p:cNvCxnSpPr>
          <p:nvPr/>
        </p:nvCxnSpPr>
        <p:spPr bwMode="auto">
          <a:xfrm rot="10800000" flipH="1" flipV="1">
            <a:off x="2531533" y="2716823"/>
            <a:ext cx="2294" cy="580292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5868" name="AutoShape 28"/>
          <p:cNvCxnSpPr>
            <a:cxnSpLocks noChangeShapeType="1"/>
            <a:stCxn id="35854" idx="3"/>
            <a:endCxn id="35849" idx="1"/>
          </p:cNvCxnSpPr>
          <p:nvPr/>
        </p:nvCxnSpPr>
        <p:spPr bwMode="auto">
          <a:xfrm>
            <a:off x="4402667" y="2716823"/>
            <a:ext cx="660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869" name="AutoShape 29"/>
          <p:cNvCxnSpPr>
            <a:cxnSpLocks noChangeShapeType="1"/>
            <a:stCxn id="35855" idx="3"/>
            <a:endCxn id="35846" idx="1"/>
          </p:cNvCxnSpPr>
          <p:nvPr/>
        </p:nvCxnSpPr>
        <p:spPr bwMode="auto">
          <a:xfrm>
            <a:off x="4402667" y="3297115"/>
            <a:ext cx="660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3962400" y="4419234"/>
            <a:ext cx="4044950" cy="685800"/>
            <a:chOff x="2304" y="2784"/>
            <a:chExt cx="2352" cy="432"/>
          </a:xfrm>
        </p:grpSpPr>
        <p:sp>
          <p:nvSpPr>
            <p:cNvPr id="35871" name="Oval 31"/>
            <p:cNvSpPr>
              <a:spLocks noChangeArrowheads="1"/>
            </p:cNvSpPr>
            <p:nvPr/>
          </p:nvSpPr>
          <p:spPr bwMode="auto">
            <a:xfrm>
              <a:off x="4224" y="2784"/>
              <a:ext cx="432" cy="43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2" name="Oval 32"/>
            <p:cNvSpPr>
              <a:spLocks noChangeArrowheads="1"/>
            </p:cNvSpPr>
            <p:nvPr/>
          </p:nvSpPr>
          <p:spPr bwMode="auto">
            <a:xfrm>
              <a:off x="3840" y="2784"/>
              <a:ext cx="432" cy="43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3" name="Oval 33"/>
            <p:cNvSpPr>
              <a:spLocks noChangeArrowheads="1"/>
            </p:cNvSpPr>
            <p:nvPr/>
          </p:nvSpPr>
          <p:spPr bwMode="auto">
            <a:xfrm>
              <a:off x="3456" y="2784"/>
              <a:ext cx="432" cy="43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4" name="Oval 34"/>
            <p:cNvSpPr>
              <a:spLocks noChangeArrowheads="1"/>
            </p:cNvSpPr>
            <p:nvPr/>
          </p:nvSpPr>
          <p:spPr bwMode="auto">
            <a:xfrm>
              <a:off x="3072" y="2784"/>
              <a:ext cx="432" cy="43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5" name="Oval 35"/>
            <p:cNvSpPr>
              <a:spLocks noChangeArrowheads="1"/>
            </p:cNvSpPr>
            <p:nvPr/>
          </p:nvSpPr>
          <p:spPr bwMode="auto">
            <a:xfrm>
              <a:off x="2688" y="2784"/>
              <a:ext cx="432" cy="43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6" name="Oval 36"/>
            <p:cNvSpPr>
              <a:spLocks noChangeArrowheads="1"/>
            </p:cNvSpPr>
            <p:nvPr/>
          </p:nvSpPr>
          <p:spPr bwMode="auto">
            <a:xfrm>
              <a:off x="2304" y="2784"/>
              <a:ext cx="432" cy="43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962400" y="3581767"/>
            <a:ext cx="3962400" cy="685800"/>
            <a:chOff x="2304" y="2256"/>
            <a:chExt cx="2304" cy="432"/>
          </a:xfrm>
        </p:grpSpPr>
        <p:sp>
          <p:nvSpPr>
            <p:cNvPr id="35878" name="Oval 38"/>
            <p:cNvSpPr>
              <a:spLocks noChangeArrowheads="1"/>
            </p:cNvSpPr>
            <p:nvPr/>
          </p:nvSpPr>
          <p:spPr bwMode="auto">
            <a:xfrm>
              <a:off x="4176" y="2256"/>
              <a:ext cx="432" cy="43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9" name="Oval 39"/>
            <p:cNvSpPr>
              <a:spLocks noChangeArrowheads="1"/>
            </p:cNvSpPr>
            <p:nvPr/>
          </p:nvSpPr>
          <p:spPr bwMode="auto">
            <a:xfrm>
              <a:off x="3840" y="2256"/>
              <a:ext cx="432" cy="43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0" name="Oval 40"/>
            <p:cNvSpPr>
              <a:spLocks noChangeArrowheads="1"/>
            </p:cNvSpPr>
            <p:nvPr/>
          </p:nvSpPr>
          <p:spPr bwMode="auto">
            <a:xfrm>
              <a:off x="3456" y="2256"/>
              <a:ext cx="432" cy="43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1" name="Oval 41"/>
            <p:cNvSpPr>
              <a:spLocks noChangeArrowheads="1"/>
            </p:cNvSpPr>
            <p:nvPr/>
          </p:nvSpPr>
          <p:spPr bwMode="auto">
            <a:xfrm>
              <a:off x="3072" y="2256"/>
              <a:ext cx="432" cy="43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2" name="Oval 42"/>
            <p:cNvSpPr>
              <a:spLocks noChangeArrowheads="1"/>
            </p:cNvSpPr>
            <p:nvPr/>
          </p:nvSpPr>
          <p:spPr bwMode="auto">
            <a:xfrm>
              <a:off x="2688" y="2256"/>
              <a:ext cx="432" cy="43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3" name="Oval 43"/>
            <p:cNvSpPr>
              <a:spLocks noChangeArrowheads="1"/>
            </p:cNvSpPr>
            <p:nvPr/>
          </p:nvSpPr>
          <p:spPr bwMode="auto">
            <a:xfrm>
              <a:off x="2304" y="2256"/>
              <a:ext cx="432" cy="43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84" name="Rectangle 44"/>
          <p:cNvSpPr>
            <a:spLocks noChangeArrowheads="1"/>
          </p:cNvSpPr>
          <p:nvPr/>
        </p:nvSpPr>
        <p:spPr bwMode="auto">
          <a:xfrm>
            <a:off x="1898650" y="5333634"/>
            <a:ext cx="1403350" cy="5341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Director and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Process Owner</a:t>
            </a:r>
          </a:p>
        </p:txBody>
      </p: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3962400" y="5257800"/>
            <a:ext cx="4044950" cy="685800"/>
            <a:chOff x="2304" y="3312"/>
            <a:chExt cx="2352" cy="432"/>
          </a:xfrm>
        </p:grpSpPr>
        <p:sp>
          <p:nvSpPr>
            <p:cNvPr id="35886" name="Oval 46"/>
            <p:cNvSpPr>
              <a:spLocks noChangeArrowheads="1"/>
            </p:cNvSpPr>
            <p:nvPr/>
          </p:nvSpPr>
          <p:spPr bwMode="auto">
            <a:xfrm>
              <a:off x="4224" y="3312"/>
              <a:ext cx="432" cy="43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7" name="Oval 47"/>
            <p:cNvSpPr>
              <a:spLocks noChangeArrowheads="1"/>
            </p:cNvSpPr>
            <p:nvPr/>
          </p:nvSpPr>
          <p:spPr bwMode="auto">
            <a:xfrm>
              <a:off x="3840" y="3312"/>
              <a:ext cx="432" cy="43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8" name="Oval 48"/>
            <p:cNvSpPr>
              <a:spLocks noChangeArrowheads="1"/>
            </p:cNvSpPr>
            <p:nvPr/>
          </p:nvSpPr>
          <p:spPr bwMode="auto">
            <a:xfrm>
              <a:off x="3456" y="3312"/>
              <a:ext cx="432" cy="43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9" name="Oval 49"/>
            <p:cNvSpPr>
              <a:spLocks noChangeArrowheads="1"/>
            </p:cNvSpPr>
            <p:nvPr/>
          </p:nvSpPr>
          <p:spPr bwMode="auto">
            <a:xfrm>
              <a:off x="3072" y="3312"/>
              <a:ext cx="432" cy="43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0" name="Oval 50"/>
            <p:cNvSpPr>
              <a:spLocks noChangeArrowheads="1"/>
            </p:cNvSpPr>
            <p:nvPr/>
          </p:nvSpPr>
          <p:spPr bwMode="auto">
            <a:xfrm>
              <a:off x="2688" y="3312"/>
              <a:ext cx="432" cy="43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1" name="Oval 51"/>
            <p:cNvSpPr>
              <a:spLocks noChangeArrowheads="1"/>
            </p:cNvSpPr>
            <p:nvPr/>
          </p:nvSpPr>
          <p:spPr bwMode="auto">
            <a:xfrm>
              <a:off x="2304" y="3312"/>
              <a:ext cx="432" cy="43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92" name="Text Box 52"/>
          <p:cNvSpPr txBox="1">
            <a:spLocks noChangeArrowheads="1"/>
          </p:cNvSpPr>
          <p:nvPr/>
        </p:nvSpPr>
        <p:spPr bwMode="auto">
          <a:xfrm>
            <a:off x="3973866" y="5486400"/>
            <a:ext cx="6644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Teams</a:t>
            </a:r>
          </a:p>
        </p:txBody>
      </p:sp>
      <p:cxnSp>
        <p:nvCxnSpPr>
          <p:cNvPr id="35893" name="AutoShape 53"/>
          <p:cNvCxnSpPr>
            <a:cxnSpLocks noChangeShapeType="1"/>
            <a:stCxn id="35855" idx="1"/>
            <a:endCxn id="35884" idx="1"/>
          </p:cNvCxnSpPr>
          <p:nvPr/>
        </p:nvCxnSpPr>
        <p:spPr bwMode="auto">
          <a:xfrm rot="10800000" flipH="1" flipV="1">
            <a:off x="2531533" y="3297116"/>
            <a:ext cx="2294" cy="580292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5894" name="AutoShape 54"/>
          <p:cNvCxnSpPr>
            <a:cxnSpLocks noChangeShapeType="1"/>
            <a:stCxn id="35884" idx="3"/>
            <a:endCxn id="35843" idx="1"/>
          </p:cNvCxnSpPr>
          <p:nvPr/>
        </p:nvCxnSpPr>
        <p:spPr bwMode="auto">
          <a:xfrm>
            <a:off x="4402667" y="3877408"/>
            <a:ext cx="660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5895" name="Text Box 55"/>
          <p:cNvSpPr txBox="1">
            <a:spLocks noChangeArrowheads="1"/>
          </p:cNvSpPr>
          <p:nvPr/>
        </p:nvSpPr>
        <p:spPr bwMode="auto">
          <a:xfrm>
            <a:off x="5579006" y="5943600"/>
            <a:ext cx="19997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Impact" pitchFamily="34" charset="0"/>
              </a:rPr>
              <a:t>Technical Support Group</a:t>
            </a:r>
          </a:p>
        </p:txBody>
      </p:sp>
      <p:sp>
        <p:nvSpPr>
          <p:cNvPr id="35896" name="Text Box 56"/>
          <p:cNvSpPr txBox="1">
            <a:spLocks noChangeArrowheads="1"/>
          </p:cNvSpPr>
          <p:nvPr/>
        </p:nvSpPr>
        <p:spPr bwMode="auto">
          <a:xfrm>
            <a:off x="5118100" y="5029200"/>
            <a:ext cx="28665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Impact" pitchFamily="34" charset="0"/>
              </a:rPr>
              <a:t>Vehicle Service and Programs Group</a:t>
            </a:r>
          </a:p>
        </p:txBody>
      </p:sp>
      <p:sp>
        <p:nvSpPr>
          <p:cNvPr id="35897" name="Text Box 57"/>
          <p:cNvSpPr txBox="1">
            <a:spLocks noChangeArrowheads="1"/>
          </p:cNvSpPr>
          <p:nvPr/>
        </p:nvSpPr>
        <p:spPr bwMode="auto">
          <a:xfrm>
            <a:off x="5361164" y="4190634"/>
            <a:ext cx="24129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Impact" pitchFamily="34" charset="0"/>
              </a:rPr>
              <a:t>Parts  Supply / Logistics Group</a:t>
            </a:r>
          </a:p>
        </p:txBody>
      </p:sp>
      <p:sp>
        <p:nvSpPr>
          <p:cNvPr id="35898" name="Rectangle 58"/>
          <p:cNvSpPr>
            <a:spLocks noChangeArrowheads="1"/>
          </p:cNvSpPr>
          <p:nvPr/>
        </p:nvSpPr>
        <p:spPr bwMode="auto">
          <a:xfrm>
            <a:off x="1238250" y="2590434"/>
            <a:ext cx="8255000" cy="838566"/>
          </a:xfrm>
          <a:prstGeom prst="rect">
            <a:avLst/>
          </a:prstGeom>
          <a:noFill/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99" name="Text Box 59"/>
          <p:cNvSpPr txBox="1">
            <a:spLocks noChangeArrowheads="1"/>
          </p:cNvSpPr>
          <p:nvPr/>
        </p:nvSpPr>
        <p:spPr bwMode="auto">
          <a:xfrm>
            <a:off x="1651000" y="2743201"/>
            <a:ext cx="9637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Impact" pitchFamily="34" charset="0"/>
              </a:rPr>
              <a:t>Functional</a:t>
            </a:r>
          </a:p>
          <a:p>
            <a:pPr eaLnBrk="0" hangingPunct="0"/>
            <a:r>
              <a:rPr lang="en-US" sz="1400">
                <a:latin typeface="Impact" pitchFamily="34" charset="0"/>
              </a:rPr>
              <a:t>Structure</a:t>
            </a:r>
          </a:p>
        </p:txBody>
      </p: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1238250" y="3504834"/>
            <a:ext cx="8255000" cy="2743200"/>
          </a:xfrm>
          <a:prstGeom prst="rect">
            <a:avLst/>
          </a:prstGeom>
          <a:noFill/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333300"/>
              </a:solidFill>
              <a:latin typeface="Verdana" pitchFamily="34" charset="0"/>
            </a:endParaRPr>
          </a:p>
        </p:txBody>
      </p:sp>
      <p:sp>
        <p:nvSpPr>
          <p:cNvPr id="35901" name="Text Box 61"/>
          <p:cNvSpPr txBox="1">
            <a:spLocks noChangeArrowheads="1"/>
          </p:cNvSpPr>
          <p:nvPr/>
        </p:nvSpPr>
        <p:spPr bwMode="auto">
          <a:xfrm rot="-5400000">
            <a:off x="654583" y="4632424"/>
            <a:ext cx="16626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Impact" pitchFamily="34" charset="0"/>
              </a:rPr>
              <a:t>Horizontal Structure</a:t>
            </a:r>
          </a:p>
        </p:txBody>
      </p:sp>
      <p:sp>
        <p:nvSpPr>
          <p:cNvPr id="35902" name="Text Box 62"/>
          <p:cNvSpPr txBox="1">
            <a:spLocks noChangeArrowheads="1"/>
          </p:cNvSpPr>
          <p:nvPr/>
        </p:nvSpPr>
        <p:spPr bwMode="auto">
          <a:xfrm>
            <a:off x="3973866" y="4647834"/>
            <a:ext cx="6644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Teams</a:t>
            </a:r>
          </a:p>
        </p:txBody>
      </p:sp>
      <p:sp>
        <p:nvSpPr>
          <p:cNvPr id="35903" name="Text Box 63"/>
          <p:cNvSpPr txBox="1">
            <a:spLocks noChangeArrowheads="1"/>
          </p:cNvSpPr>
          <p:nvPr/>
        </p:nvSpPr>
        <p:spPr bwMode="auto">
          <a:xfrm>
            <a:off x="3973866" y="3810367"/>
            <a:ext cx="6644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Teams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200"/>
              <a:t>Organization Contextual Variables that Influence Structure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632200" y="2361835"/>
            <a:ext cx="3799594" cy="3135556"/>
            <a:chOff x="2112" y="1680"/>
            <a:chExt cx="2209" cy="1975"/>
          </a:xfrm>
        </p:grpSpPr>
        <p:sp>
          <p:nvSpPr>
            <p:cNvPr id="5124" name="Oval 4"/>
            <p:cNvSpPr>
              <a:spLocks noChangeArrowheads="1"/>
            </p:cNvSpPr>
            <p:nvPr/>
          </p:nvSpPr>
          <p:spPr bwMode="auto">
            <a:xfrm>
              <a:off x="2829" y="2287"/>
              <a:ext cx="768" cy="72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300">
                  <a:solidFill>
                    <a:schemeClr val="bg2"/>
                  </a:solidFill>
                  <a:latin typeface="Impact" pitchFamily="34" charset="0"/>
                </a:rPr>
                <a:t>Structure</a:t>
              </a:r>
            </a:p>
            <a:p>
              <a:pPr algn="ctr" eaLnBrk="0" hangingPunct="0"/>
              <a:r>
                <a:rPr lang="en-US" sz="1300">
                  <a:solidFill>
                    <a:schemeClr val="bg2"/>
                  </a:solidFill>
                  <a:latin typeface="Impact" pitchFamily="34" charset="0"/>
                </a:rPr>
                <a:t>(learning vs.</a:t>
              </a:r>
            </a:p>
            <a:p>
              <a:pPr algn="ctr" eaLnBrk="0" hangingPunct="0"/>
              <a:r>
                <a:rPr lang="en-US" sz="1300">
                  <a:solidFill>
                    <a:schemeClr val="bg2"/>
                  </a:solidFill>
                  <a:latin typeface="Impact" pitchFamily="34" charset="0"/>
                </a:rPr>
                <a:t>  efficiency)</a:t>
              </a:r>
            </a:p>
          </p:txBody>
        </p:sp>
        <p:sp>
          <p:nvSpPr>
            <p:cNvPr id="5125" name="AutoShape 5"/>
            <p:cNvSpPr>
              <a:spLocks noChangeArrowheads="1"/>
            </p:cNvSpPr>
            <p:nvPr/>
          </p:nvSpPr>
          <p:spPr bwMode="auto">
            <a:xfrm>
              <a:off x="2685" y="2887"/>
              <a:ext cx="1056" cy="768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400">
                <a:solidFill>
                  <a:schemeClr val="bg2"/>
                </a:solidFill>
                <a:latin typeface="Impact" pitchFamily="34" charset="0"/>
              </a:endParaRP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Environment</a:t>
              </a:r>
            </a:p>
          </p:txBody>
        </p:sp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 rot="4108799">
              <a:off x="2018" y="2439"/>
              <a:ext cx="1056" cy="867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 rot="-4114185">
              <a:off x="3359" y="2405"/>
              <a:ext cx="1056" cy="868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AutoShape 8"/>
            <p:cNvSpPr>
              <a:spLocks noChangeArrowheads="1"/>
            </p:cNvSpPr>
            <p:nvPr/>
          </p:nvSpPr>
          <p:spPr bwMode="auto">
            <a:xfrm rot="8336105">
              <a:off x="2253" y="1687"/>
              <a:ext cx="1056" cy="864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AutoShape 9"/>
            <p:cNvSpPr>
              <a:spLocks noChangeArrowheads="1"/>
            </p:cNvSpPr>
            <p:nvPr/>
          </p:nvSpPr>
          <p:spPr bwMode="auto">
            <a:xfrm rot="-8456350">
              <a:off x="3117" y="1680"/>
              <a:ext cx="1056" cy="885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2481" y="1908"/>
              <a:ext cx="42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Culture</a:t>
              </a:r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3500" y="1908"/>
              <a:ext cx="53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   Size, 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 Life Cycle</a:t>
              </a:r>
            </a:p>
          </p:txBody>
        </p:sp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2214" y="2647"/>
              <a:ext cx="484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sz="1400">
                <a:solidFill>
                  <a:schemeClr val="bg2"/>
                </a:solidFill>
                <a:latin typeface="Impact" pitchFamily="34" charset="0"/>
              </a:endParaRP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Strategy,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Goals</a:t>
              </a:r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3685" y="2660"/>
              <a:ext cx="60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sz="1400">
                <a:solidFill>
                  <a:schemeClr val="bg2"/>
                </a:solidFill>
                <a:latin typeface="Impact" pitchFamily="34" charset="0"/>
              </a:endParaRP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Technology</a:t>
              </a:r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>
              <a:off x="2973" y="1927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>
              <a:off x="3885" y="2263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 flipH="1">
              <a:off x="3549" y="3127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 flipH="1">
              <a:off x="2445" y="2263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2589" y="3127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1238251" y="5715000"/>
            <a:ext cx="25426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 i="1">
                <a:latin typeface="Times New Roman" pitchFamily="18" charset="0"/>
              </a:rPr>
              <a:t>Sources:</a:t>
            </a:r>
            <a:r>
              <a:rPr lang="en-US" sz="800">
                <a:latin typeface="Times New Roman" pitchFamily="18" charset="0"/>
              </a:rPr>
              <a:t>  Adapted from Jay R. Galbraith,</a:t>
            </a:r>
          </a:p>
          <a:p>
            <a:pPr eaLnBrk="0" hangingPunct="0"/>
            <a:r>
              <a:rPr lang="en-US" sz="800" i="1">
                <a:latin typeface="Times New Roman" pitchFamily="18" charset="0"/>
              </a:rPr>
              <a:t>Competing with Flexible Lateral Organizations, </a:t>
            </a:r>
            <a:r>
              <a:rPr lang="en-US" sz="800">
                <a:latin typeface="Times New Roman" pitchFamily="18" charset="0"/>
              </a:rPr>
              <a:t>2</a:t>
            </a:r>
            <a:r>
              <a:rPr lang="en-US" sz="800" baseline="30000">
                <a:latin typeface="Times New Roman" pitchFamily="18" charset="0"/>
              </a:rPr>
              <a:t>nd</a:t>
            </a:r>
            <a:r>
              <a:rPr lang="en-US" sz="800">
                <a:latin typeface="Times New Roman" pitchFamily="18" charset="0"/>
              </a:rPr>
              <a:t> ed.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 (Reading, Mass.:  Addison-Wesley, 1994), Ch.1; 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Jay R. Galbraith, </a:t>
            </a:r>
            <a:r>
              <a:rPr lang="en-US" sz="800" i="1">
                <a:latin typeface="Times New Roman" pitchFamily="18" charset="0"/>
              </a:rPr>
              <a:t>Organization Design</a:t>
            </a:r>
            <a:r>
              <a:rPr lang="en-US" sz="800">
                <a:latin typeface="Times New Roman" pitchFamily="18" charset="0"/>
              </a:rPr>
              <a:t> (Reading, Mass.:  </a:t>
            </a:r>
          </a:p>
          <a:p>
            <a:pPr eaLnBrk="0" hangingPunct="0"/>
            <a:r>
              <a:rPr lang="en-US" sz="800">
                <a:latin typeface="Times New Roman" pitchFamily="18" charset="0"/>
              </a:rPr>
              <a:t>Addison-Wesley, 1977), Ch. 1. </a:t>
            </a:r>
            <a:endParaRPr lang="en-US" sz="800" i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The Relationship of Structure to Organization’s Need for Efficiency vs. Learning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2559050" y="3276234"/>
            <a:ext cx="6604000" cy="1981566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046177" y="1981566"/>
            <a:ext cx="10390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en-US" sz="1600">
              <a:latin typeface="Impact" pitchFamily="34" charset="0"/>
            </a:endParaRPr>
          </a:p>
          <a:p>
            <a:pPr algn="ctr" eaLnBrk="0" hangingPunct="0"/>
            <a:r>
              <a:rPr lang="en-US" sz="1600">
                <a:latin typeface="Impact" pitchFamily="34" charset="0"/>
              </a:rPr>
              <a:t>Horizontal</a:t>
            </a:r>
          </a:p>
          <a:p>
            <a:pPr algn="ctr" eaLnBrk="0" hangingPunct="0"/>
            <a:r>
              <a:rPr lang="en-US" sz="1600">
                <a:latin typeface="Impact" pitchFamily="34" charset="0"/>
              </a:rPr>
              <a:t>Structure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422849" y="3393831"/>
            <a:ext cx="25751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559050" y="3200400"/>
            <a:ext cx="6604000" cy="2667367"/>
          </a:xfrm>
          <a:prstGeom prst="rect">
            <a:avLst/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en-US" sz="1400">
              <a:solidFill>
                <a:schemeClr val="bg2"/>
              </a:solidFill>
              <a:latin typeface="Impact" pitchFamily="34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238251" y="4038967"/>
            <a:ext cx="125386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Impact" pitchFamily="34" charset="0"/>
              </a:rPr>
              <a:t>Dominant</a:t>
            </a:r>
          </a:p>
          <a:p>
            <a:pPr eaLnBrk="0" hangingPunct="0"/>
            <a:r>
              <a:rPr lang="en-US" sz="2000">
                <a:latin typeface="Impact" pitchFamily="34" charset="0"/>
              </a:rPr>
              <a:t>Structural</a:t>
            </a:r>
          </a:p>
          <a:p>
            <a:pPr eaLnBrk="0" hangingPunct="0"/>
            <a:r>
              <a:rPr lang="en-US" sz="2000">
                <a:latin typeface="Impact" pitchFamily="34" charset="0"/>
              </a:rPr>
              <a:t>Approach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V="1">
            <a:off x="1898650" y="3200400"/>
            <a:ext cx="0" cy="7616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1898650" y="5105034"/>
            <a:ext cx="0" cy="76273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7264400" y="3200400"/>
            <a:ext cx="17335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chemeClr val="bg2"/>
                </a:solidFill>
                <a:latin typeface="Impact" pitchFamily="34" charset="0"/>
              </a:rPr>
              <a:t>Horizontal:</a:t>
            </a:r>
          </a:p>
          <a:p>
            <a:pPr eaLnBrk="0" hangingPunct="0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Impact" pitchFamily="34" charset="0"/>
              </a:rPr>
              <a:t> Coordination</a:t>
            </a:r>
          </a:p>
          <a:p>
            <a:pPr eaLnBrk="0" hangingPunct="0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Impact" pitchFamily="34" charset="0"/>
              </a:rPr>
              <a:t> Change</a:t>
            </a:r>
          </a:p>
          <a:p>
            <a:pPr eaLnBrk="0" hangingPunct="0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Impact" pitchFamily="34" charset="0"/>
              </a:rPr>
              <a:t> Learning</a:t>
            </a:r>
          </a:p>
          <a:p>
            <a:pPr eaLnBrk="0" hangingPunct="0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Impact" pitchFamily="34" charset="0"/>
              </a:rPr>
              <a:t> Innovation</a:t>
            </a:r>
          </a:p>
          <a:p>
            <a:pPr eaLnBrk="0" hangingPunct="0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Impact" pitchFamily="34" charset="0"/>
              </a:rPr>
              <a:t> Flexibility</a:t>
            </a:r>
          </a:p>
          <a:p>
            <a:pPr eaLnBrk="0" hangingPunct="0"/>
            <a:endParaRPr lang="en-US">
              <a:solidFill>
                <a:schemeClr val="bg2"/>
              </a:solidFill>
              <a:latin typeface="Impact" pitchFamily="34" charset="0"/>
            </a:endParaRP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2724150" y="4114800"/>
            <a:ext cx="1981200" cy="1739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chemeClr val="bg2"/>
                </a:solidFill>
                <a:latin typeface="Impact" pitchFamily="34" charset="0"/>
              </a:rPr>
              <a:t>Vertical:</a:t>
            </a:r>
          </a:p>
          <a:p>
            <a:pPr eaLnBrk="0" hangingPunct="0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Impact" pitchFamily="34" charset="0"/>
              </a:rPr>
              <a:t> Control</a:t>
            </a:r>
          </a:p>
          <a:p>
            <a:pPr eaLnBrk="0" hangingPunct="0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Impact" pitchFamily="34" charset="0"/>
              </a:rPr>
              <a:t> Efficiency</a:t>
            </a:r>
          </a:p>
          <a:p>
            <a:pPr eaLnBrk="0" hangingPunct="0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Impact" pitchFamily="34" charset="0"/>
              </a:rPr>
              <a:t> Stability</a:t>
            </a:r>
          </a:p>
          <a:p>
            <a:pPr eaLnBrk="0" hangingPunct="0">
              <a:buFontTx/>
              <a:buChar char="•"/>
            </a:pPr>
            <a:r>
              <a:rPr lang="en-US">
                <a:solidFill>
                  <a:schemeClr val="bg2"/>
                </a:solidFill>
                <a:latin typeface="Impact" pitchFamily="34" charset="0"/>
              </a:rPr>
              <a:t> Reliability</a:t>
            </a:r>
          </a:p>
          <a:p>
            <a:pPr eaLnBrk="0" hangingPunct="0"/>
            <a:endParaRPr lang="en-US">
              <a:solidFill>
                <a:schemeClr val="bg2"/>
              </a:solidFill>
              <a:latin typeface="Impact" pitchFamily="34" charset="0"/>
            </a:endParaRP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6752282" y="1981566"/>
            <a:ext cx="9829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en-US" sz="1600">
              <a:latin typeface="Impact" pitchFamily="34" charset="0"/>
            </a:endParaRPr>
          </a:p>
          <a:p>
            <a:pPr algn="ctr" eaLnBrk="0" hangingPunct="0"/>
            <a:r>
              <a:rPr lang="en-US" sz="1600">
                <a:latin typeface="Impact" pitchFamily="34" charset="0"/>
              </a:rPr>
              <a:t>Matrix</a:t>
            </a:r>
          </a:p>
          <a:p>
            <a:pPr algn="ctr" eaLnBrk="0" hangingPunct="0"/>
            <a:r>
              <a:rPr lang="en-US" sz="1600">
                <a:latin typeface="Impact" pitchFamily="34" charset="0"/>
              </a:rPr>
              <a:t>Structure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5328094" y="1981566"/>
            <a:ext cx="10246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en-US" sz="1600">
              <a:latin typeface="Impact" pitchFamily="34" charset="0"/>
            </a:endParaRPr>
          </a:p>
          <a:p>
            <a:pPr algn="ctr" eaLnBrk="0" hangingPunct="0"/>
            <a:r>
              <a:rPr lang="en-US" sz="1600">
                <a:latin typeface="Impact" pitchFamily="34" charset="0"/>
              </a:rPr>
              <a:t>Divisional</a:t>
            </a:r>
          </a:p>
          <a:p>
            <a:pPr algn="ctr" eaLnBrk="0" hangingPunct="0"/>
            <a:r>
              <a:rPr lang="en-US" sz="1600">
                <a:latin typeface="Impact" pitchFamily="34" charset="0"/>
              </a:rPr>
              <a:t>Structure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3577358" y="1981566"/>
            <a:ext cx="173316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latin typeface="Impact" pitchFamily="34" charset="0"/>
              </a:rPr>
              <a:t>Functional with</a:t>
            </a:r>
          </a:p>
          <a:p>
            <a:pPr algn="ctr" eaLnBrk="0" hangingPunct="0"/>
            <a:r>
              <a:rPr lang="en-US" sz="1600">
                <a:latin typeface="Impact" pitchFamily="34" charset="0"/>
              </a:rPr>
              <a:t>cross-functional</a:t>
            </a:r>
          </a:p>
          <a:p>
            <a:pPr algn="ctr" eaLnBrk="0" hangingPunct="0"/>
            <a:r>
              <a:rPr lang="en-US" sz="1600">
                <a:latin typeface="Impact" pitchFamily="34" charset="0"/>
              </a:rPr>
              <a:t>teams, integrators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2497348" y="1981566"/>
            <a:ext cx="10727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en-US" sz="1600">
              <a:latin typeface="Impact" pitchFamily="34" charset="0"/>
            </a:endParaRPr>
          </a:p>
          <a:p>
            <a:pPr algn="ctr" eaLnBrk="0" hangingPunct="0"/>
            <a:r>
              <a:rPr lang="en-US" sz="1600">
                <a:latin typeface="Impact" pitchFamily="34" charset="0"/>
              </a:rPr>
              <a:t>Functional</a:t>
            </a:r>
          </a:p>
          <a:p>
            <a:pPr algn="ctr" eaLnBrk="0" hangingPunct="0"/>
            <a:r>
              <a:rPr lang="en-US" sz="1600">
                <a:latin typeface="Impact" pitchFamily="34" charset="0"/>
              </a:rPr>
              <a:t>Structure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2559050" y="3657600"/>
            <a:ext cx="6604000" cy="18288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AutoShape 17"/>
          <p:cNvSpPr>
            <a:spLocks noChangeArrowheads="1"/>
          </p:cNvSpPr>
          <p:nvPr/>
        </p:nvSpPr>
        <p:spPr bwMode="auto">
          <a:xfrm>
            <a:off x="2806701" y="2819034"/>
            <a:ext cx="527403" cy="367079"/>
          </a:xfrm>
          <a:prstGeom prst="downArrow">
            <a:avLst>
              <a:gd name="adj1" fmla="val 50000"/>
              <a:gd name="adj2" fmla="val 363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AutoShape 18"/>
          <p:cNvSpPr>
            <a:spLocks noChangeArrowheads="1"/>
          </p:cNvSpPr>
          <p:nvPr/>
        </p:nvSpPr>
        <p:spPr bwMode="auto">
          <a:xfrm>
            <a:off x="4127501" y="2819034"/>
            <a:ext cx="527403" cy="367079"/>
          </a:xfrm>
          <a:prstGeom prst="downArrow">
            <a:avLst>
              <a:gd name="adj1" fmla="val 50000"/>
              <a:gd name="adj2" fmla="val 363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19"/>
          <p:cNvSpPr>
            <a:spLocks noChangeArrowheads="1"/>
          </p:cNvSpPr>
          <p:nvPr/>
        </p:nvSpPr>
        <p:spPr bwMode="auto">
          <a:xfrm>
            <a:off x="5530851" y="2819034"/>
            <a:ext cx="527403" cy="367079"/>
          </a:xfrm>
          <a:prstGeom prst="downArrow">
            <a:avLst>
              <a:gd name="adj1" fmla="val 50000"/>
              <a:gd name="adj2" fmla="val 363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AutoShape 20"/>
          <p:cNvSpPr>
            <a:spLocks noChangeArrowheads="1"/>
          </p:cNvSpPr>
          <p:nvPr/>
        </p:nvSpPr>
        <p:spPr bwMode="auto">
          <a:xfrm>
            <a:off x="6934201" y="2819034"/>
            <a:ext cx="527403" cy="367079"/>
          </a:xfrm>
          <a:prstGeom prst="downArrow">
            <a:avLst>
              <a:gd name="adj1" fmla="val 50000"/>
              <a:gd name="adj2" fmla="val 363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5" name="AutoShape 21"/>
          <p:cNvSpPr>
            <a:spLocks noChangeArrowheads="1"/>
          </p:cNvSpPr>
          <p:nvPr/>
        </p:nvSpPr>
        <p:spPr bwMode="auto">
          <a:xfrm>
            <a:off x="8255001" y="2819034"/>
            <a:ext cx="527403" cy="367079"/>
          </a:xfrm>
          <a:prstGeom prst="downArrow">
            <a:avLst>
              <a:gd name="adj1" fmla="val 50000"/>
              <a:gd name="adj2" fmla="val 363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Mintzberg’s Design Configurations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strategic Apex</a:t>
            </a:r>
          </a:p>
          <a:p>
            <a:r>
              <a:rPr lang="en-US"/>
              <a:t>The Operating Core</a:t>
            </a:r>
          </a:p>
          <a:p>
            <a:r>
              <a:rPr lang="en-US"/>
              <a:t>The Middle Line</a:t>
            </a:r>
          </a:p>
          <a:p>
            <a:r>
              <a:rPr lang="en-US"/>
              <a:t>The Technostructure</a:t>
            </a:r>
          </a:p>
          <a:p>
            <a:r>
              <a:rPr lang="en-US"/>
              <a:t>The Support Staff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0" y="457200"/>
            <a:ext cx="8420100" cy="914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Simple Structure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549650" y="2057400"/>
            <a:ext cx="2146300" cy="83856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Apex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622800" y="2895967"/>
            <a:ext cx="82550" cy="9902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2971800" y="3886200"/>
            <a:ext cx="3632200" cy="17529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Operating Core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304434"/>
            <a:ext cx="8915400" cy="1139703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Machine Bureaucracy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549650" y="2057400"/>
            <a:ext cx="2146300" cy="8385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Apex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127500" y="2895967"/>
            <a:ext cx="1073150" cy="14474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Middle</a:t>
            </a:r>
          </a:p>
          <a:p>
            <a:pPr algn="ctr" eaLnBrk="0" hangingPunct="0"/>
            <a:r>
              <a:rPr lang="en-US" sz="2400">
                <a:latin typeface="Times New Roman" pitchFamily="18" charset="0"/>
              </a:rPr>
              <a:t>Line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2971800" y="4343400"/>
            <a:ext cx="3632200" cy="8385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Operating Core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228850" y="3047634"/>
            <a:ext cx="1898650" cy="129576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Techno-</a:t>
            </a:r>
          </a:p>
          <a:p>
            <a:pPr algn="ctr" eaLnBrk="0" hangingPunct="0"/>
            <a:r>
              <a:rPr lang="en-US" sz="2400">
                <a:latin typeface="Times New Roman" pitchFamily="18" charset="0"/>
              </a:rPr>
              <a:t>structure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5200650" y="3200400"/>
            <a:ext cx="107315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Support</a:t>
            </a:r>
          </a:p>
          <a:p>
            <a:pPr algn="ctr" eaLnBrk="0" hangingPunct="0"/>
            <a:r>
              <a:rPr lang="en-US" sz="2400">
                <a:latin typeface="Times New Roman" pitchFamily="18" charset="0"/>
              </a:rPr>
              <a:t>Staff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04434"/>
            <a:ext cx="8915400" cy="1139703"/>
          </a:xfrm>
        </p:spPr>
        <p:txBody>
          <a:bodyPr/>
          <a:lstStyle/>
          <a:p>
            <a:r>
              <a:rPr lang="en-US" sz="4000">
                <a:solidFill>
                  <a:schemeClr val="bg2"/>
                </a:solidFill>
              </a:rPr>
              <a:t>Divisional Structure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210050" y="1600200"/>
            <a:ext cx="1238250" cy="53303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Apex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292600" y="2133234"/>
            <a:ext cx="1073150" cy="213433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Middle</a:t>
            </a:r>
          </a:p>
          <a:p>
            <a:pPr algn="ctr" eaLnBrk="0" hangingPunct="0"/>
            <a:r>
              <a:rPr lang="en-US" sz="2400">
                <a:latin typeface="Times New Roman" pitchFamily="18" charset="0"/>
              </a:rPr>
              <a:t>Line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42950" y="4267567"/>
            <a:ext cx="8585200" cy="21332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2641600" y="3657600"/>
            <a:ext cx="1651000" cy="6099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Techno-</a:t>
            </a:r>
          </a:p>
          <a:p>
            <a:pPr algn="ctr" eaLnBrk="0" hangingPunct="0"/>
            <a:r>
              <a:rPr lang="en-US" sz="2400">
                <a:latin typeface="Times New Roman" pitchFamily="18" charset="0"/>
              </a:rPr>
              <a:t>structure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5365750" y="3504834"/>
            <a:ext cx="577850" cy="7627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S.S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403351" y="4419234"/>
            <a:ext cx="727795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Machine		Machine		Machine</a:t>
            </a:r>
          </a:p>
          <a:p>
            <a:pPr eaLnBrk="0" hangingPunct="0"/>
            <a:r>
              <a:rPr lang="en-US" sz="2400">
                <a:latin typeface="Times New Roman" pitchFamily="18" charset="0"/>
              </a:rPr>
              <a:t>Bureaucracy		Bureaucracy		Bureaucracy</a:t>
            </a:r>
          </a:p>
          <a:p>
            <a:pPr eaLnBrk="0" hangingPunct="0"/>
            <a:r>
              <a:rPr lang="en-US" sz="2400">
                <a:latin typeface="Times New Roman" pitchFamily="18" charset="0"/>
              </a:rPr>
              <a:t>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bg2"/>
                </a:solidFill>
              </a:rPr>
              <a:t>Professional Bureaucracy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4210050" y="1600200"/>
            <a:ext cx="1238250" cy="53303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Apex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 rot="-5400000">
            <a:off x="3800475" y="2955559"/>
            <a:ext cx="2057400" cy="412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Middle Line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742950" y="4190634"/>
            <a:ext cx="8585200" cy="221016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971800" y="3581767"/>
            <a:ext cx="1651000" cy="6088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Techno-</a:t>
            </a:r>
          </a:p>
          <a:p>
            <a:pPr algn="ctr" eaLnBrk="0" hangingPunct="0"/>
            <a:r>
              <a:rPr lang="en-US" sz="2400">
                <a:latin typeface="Times New Roman" pitchFamily="18" charset="0"/>
              </a:rPr>
              <a:t>structure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5035550" y="3504834"/>
            <a:ext cx="57785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S.S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1403351" y="4419235"/>
            <a:ext cx="39356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			</a:t>
            </a:r>
          </a:p>
          <a:p>
            <a:pPr eaLnBrk="0" hangingPunct="0"/>
            <a:r>
              <a:rPr lang="en-US" sz="2400">
                <a:latin typeface="Times New Roman" pitchFamily="18" charset="0"/>
              </a:rPr>
              <a:t>		Operating Core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bg2"/>
                </a:solidFill>
              </a:rPr>
              <a:t>Adhocracies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210050" y="2438767"/>
            <a:ext cx="74295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4375150" y="2895967"/>
            <a:ext cx="41275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2889250" y="3353167"/>
            <a:ext cx="3632200" cy="175186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Operating Core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chemeClr val="bg2"/>
                </a:solidFill>
              </a:rPr>
              <a:t>Comparisons among Designs</a:t>
            </a:r>
            <a:endParaRPr lang="en-US">
              <a:solidFill>
                <a:schemeClr val="bg2"/>
              </a:solidFill>
            </a:endParaRPr>
          </a:p>
        </p:txBody>
      </p:sp>
      <p:graphicFrame>
        <p:nvGraphicFramePr>
          <p:cNvPr id="44035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531761" y="2001350"/>
          <a:ext cx="8374239" cy="4192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ocument" r:id="rId4" imgW="7835400" imgH="4250880" progId="Word.Document.8">
                  <p:embed/>
                </p:oleObj>
              </mc:Choice>
              <mc:Fallback>
                <p:oleObj name="Document" r:id="rId4" imgW="7835400" imgH="425088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761" y="2001350"/>
                        <a:ext cx="8374239" cy="41928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1238250" y="2514600"/>
            <a:ext cx="8337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1238250" y="6019434"/>
            <a:ext cx="8337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 flipH="1">
            <a:off x="2971800" y="2514600"/>
            <a:ext cx="0" cy="3504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1238250" y="2514600"/>
            <a:ext cx="0" cy="3504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9575800" y="2514600"/>
            <a:ext cx="0" cy="3504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Symptoms of </a:t>
            </a:r>
            <a:br>
              <a:rPr lang="en-US"/>
            </a:br>
            <a:r>
              <a:rPr lang="en-US"/>
              <a:t>Structural Deficiency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Decision making is delayed or lacking in quality</a:t>
            </a:r>
          </a:p>
          <a:p>
            <a:r>
              <a:rPr lang="en-US"/>
              <a:t>The organization does not respond innovatively to a changing environment</a:t>
            </a:r>
          </a:p>
          <a:p>
            <a:r>
              <a:rPr lang="en-US"/>
              <a:t>Too much conflict from departments being at cross purposes is evident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val 2"/>
          <p:cNvSpPr>
            <a:spLocks noChangeArrowheads="1"/>
          </p:cNvSpPr>
          <p:nvPr/>
        </p:nvSpPr>
        <p:spPr bwMode="auto">
          <a:xfrm>
            <a:off x="4210050" y="2590434"/>
            <a:ext cx="2063750" cy="2210166"/>
          </a:xfrm>
          <a:prstGeom prst="ellipse">
            <a:avLst/>
          </a:prstGeom>
          <a:solidFill>
            <a:srgbClr val="00FFCC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0066"/>
                </a:solidFill>
                <a:latin typeface="Impact" pitchFamily="34" charset="0"/>
              </a:rPr>
              <a:t>FIT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Contingency Model</a:t>
            </a:r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825500" y="2057400"/>
            <a:ext cx="3467100" cy="3276234"/>
          </a:xfrm>
          <a:prstGeom prst="rightArrowCallout">
            <a:avLst>
              <a:gd name="adj1" fmla="val 49289"/>
              <a:gd name="adj2" fmla="val 49289"/>
              <a:gd name="adj3" fmla="val 30468"/>
              <a:gd name="adj4" fmla="val 66667"/>
            </a:avLst>
          </a:prstGeom>
          <a:solidFill>
            <a:srgbClr val="00FF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2"/>
                </a:solidFill>
                <a:latin typeface="Impact" pitchFamily="34" charset="0"/>
              </a:rPr>
              <a:t>Information Processing</a:t>
            </a:r>
          </a:p>
          <a:p>
            <a:pPr algn="ctr"/>
            <a:r>
              <a:rPr lang="en-US" sz="1600">
                <a:solidFill>
                  <a:schemeClr val="bg2"/>
                </a:solidFill>
                <a:latin typeface="Impact" pitchFamily="34" charset="0"/>
              </a:rPr>
              <a:t>Requirements</a:t>
            </a:r>
          </a:p>
          <a:p>
            <a:pPr algn="ctr"/>
            <a:endParaRPr lang="en-US" sz="1400" b="1">
              <a:solidFill>
                <a:schemeClr val="bg2"/>
              </a:solidFill>
              <a:latin typeface="Arial Narrow" pitchFamily="34" charset="0"/>
            </a:endParaRPr>
          </a:p>
          <a:p>
            <a:pPr algn="ctr"/>
            <a:r>
              <a:rPr lang="en-US" b="1">
                <a:solidFill>
                  <a:srgbClr val="FF0066"/>
                </a:solidFill>
                <a:latin typeface="Arial Narrow" pitchFamily="34" charset="0"/>
              </a:rPr>
              <a:t>Goals</a:t>
            </a:r>
          </a:p>
          <a:p>
            <a:pPr algn="ctr"/>
            <a:endParaRPr lang="en-US" b="1">
              <a:solidFill>
                <a:srgbClr val="FF0066"/>
              </a:solidFill>
              <a:latin typeface="Arial Narrow" pitchFamily="34" charset="0"/>
            </a:endParaRPr>
          </a:p>
          <a:p>
            <a:pPr algn="ctr"/>
            <a:r>
              <a:rPr lang="en-US" b="1">
                <a:solidFill>
                  <a:srgbClr val="FF0066"/>
                </a:solidFill>
                <a:latin typeface="Arial Narrow" pitchFamily="34" charset="0"/>
              </a:rPr>
              <a:t>Environment</a:t>
            </a:r>
          </a:p>
          <a:p>
            <a:pPr algn="ctr"/>
            <a:endParaRPr lang="en-US" b="1">
              <a:solidFill>
                <a:srgbClr val="FF0066"/>
              </a:solidFill>
              <a:latin typeface="Arial Narrow" pitchFamily="34" charset="0"/>
            </a:endParaRPr>
          </a:p>
          <a:p>
            <a:pPr algn="ctr"/>
            <a:r>
              <a:rPr lang="en-US" b="1">
                <a:solidFill>
                  <a:srgbClr val="FF0066"/>
                </a:solidFill>
                <a:latin typeface="Arial Narrow" pitchFamily="34" charset="0"/>
              </a:rPr>
              <a:t>Technology</a:t>
            </a:r>
          </a:p>
          <a:p>
            <a:pPr algn="ctr"/>
            <a:endParaRPr lang="en-US" b="1">
              <a:solidFill>
                <a:srgbClr val="FF0066"/>
              </a:solidFill>
              <a:latin typeface="Arial Narrow" pitchFamily="34" charset="0"/>
            </a:endParaRPr>
          </a:p>
          <a:p>
            <a:pPr algn="ctr"/>
            <a:r>
              <a:rPr lang="en-US" b="1">
                <a:solidFill>
                  <a:srgbClr val="FF0066"/>
                </a:solidFill>
                <a:latin typeface="Arial Narrow" pitchFamily="34" charset="0"/>
              </a:rPr>
              <a:t>Size</a:t>
            </a: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108700" y="2210167"/>
            <a:ext cx="3302000" cy="2971800"/>
          </a:xfrm>
          <a:prstGeom prst="leftArrowCallout">
            <a:avLst>
              <a:gd name="adj1" fmla="val 40737"/>
              <a:gd name="adj2" fmla="val 46944"/>
              <a:gd name="adj3" fmla="val 29481"/>
              <a:gd name="adj4" fmla="val 66162"/>
            </a:avLst>
          </a:prstGeom>
          <a:solidFill>
            <a:srgbClr val="00FF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  <a:latin typeface="Impact" pitchFamily="34" charset="0"/>
              </a:rPr>
              <a:t>Information </a:t>
            </a:r>
          </a:p>
          <a:p>
            <a:pPr algn="ctr"/>
            <a:r>
              <a:rPr lang="en-US">
                <a:solidFill>
                  <a:schemeClr val="bg2"/>
                </a:solidFill>
                <a:latin typeface="Impact" pitchFamily="34" charset="0"/>
              </a:rPr>
              <a:t>Processing</a:t>
            </a:r>
          </a:p>
          <a:p>
            <a:pPr algn="ctr"/>
            <a:r>
              <a:rPr lang="en-US">
                <a:solidFill>
                  <a:schemeClr val="bg2"/>
                </a:solidFill>
                <a:latin typeface="Impact" pitchFamily="34" charset="0"/>
              </a:rPr>
              <a:t> Capacity</a:t>
            </a:r>
          </a:p>
          <a:p>
            <a:pPr algn="ctr"/>
            <a:r>
              <a:rPr lang="en-US" sz="1600">
                <a:solidFill>
                  <a:schemeClr val="bg2"/>
                </a:solidFill>
                <a:latin typeface="Arial Narrow" pitchFamily="34" charset="0"/>
              </a:rPr>
              <a:t>  </a:t>
            </a:r>
          </a:p>
          <a:p>
            <a:pPr algn="ctr"/>
            <a:r>
              <a:rPr lang="en-US" sz="1600" b="1">
                <a:solidFill>
                  <a:srgbClr val="FF0066"/>
                </a:solidFill>
                <a:latin typeface="Arial Narrow" pitchFamily="34" charset="0"/>
              </a:rPr>
              <a:t>Structural Design Choices</a:t>
            </a:r>
          </a:p>
          <a:p>
            <a:pPr algn="ctr"/>
            <a:endParaRPr lang="en-US" sz="1600" b="1">
              <a:solidFill>
                <a:srgbClr val="FF0066"/>
              </a:solidFill>
              <a:latin typeface="Arial Narrow" pitchFamily="34" charset="0"/>
            </a:endParaRPr>
          </a:p>
          <a:p>
            <a:pPr algn="ctr"/>
            <a:r>
              <a:rPr lang="en-US" sz="1600" b="1">
                <a:solidFill>
                  <a:srgbClr val="FF0066"/>
                </a:solidFill>
                <a:latin typeface="Arial Narrow" pitchFamily="34" charset="0"/>
              </a:rPr>
              <a:t>Vertical and </a:t>
            </a:r>
          </a:p>
          <a:p>
            <a:pPr algn="ctr"/>
            <a:r>
              <a:rPr lang="en-US" sz="1600" b="1">
                <a:solidFill>
                  <a:srgbClr val="FF0066"/>
                </a:solidFill>
                <a:latin typeface="Arial Narrow" pitchFamily="34" charset="0"/>
              </a:rPr>
              <a:t>Horizontal Linkages</a:t>
            </a:r>
          </a:p>
          <a:p>
            <a:pPr algn="ctr"/>
            <a:endParaRPr lang="en-US" sz="1600" b="1">
              <a:solidFill>
                <a:srgbClr val="FF0066"/>
              </a:solidFill>
              <a:latin typeface="Arial Narrow" pitchFamily="34" charset="0"/>
            </a:endParaRPr>
          </a:p>
          <a:p>
            <a:pPr algn="ctr"/>
            <a:r>
              <a:rPr lang="en-US" sz="1600" b="1">
                <a:solidFill>
                  <a:srgbClr val="FF0066"/>
                </a:solidFill>
                <a:latin typeface="Arial Narrow" pitchFamily="34" charset="0"/>
              </a:rPr>
              <a:t>Departmental Grouping</a:t>
            </a:r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4953001" y="4496167"/>
            <a:ext cx="527403" cy="975946"/>
          </a:xfrm>
          <a:prstGeom prst="downArrow">
            <a:avLst>
              <a:gd name="adj1" fmla="val 50000"/>
              <a:gd name="adj2" fmla="val 965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WordArt 7"/>
          <p:cNvSpPr>
            <a:spLocks noChangeArrowheads="1" noChangeShapeType="1" noTextEdit="1"/>
          </p:cNvSpPr>
          <p:nvPr/>
        </p:nvSpPr>
        <p:spPr bwMode="auto">
          <a:xfrm>
            <a:off x="3549650" y="5486400"/>
            <a:ext cx="3384550" cy="53303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Effectiveness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 Sample Organization Chart</a:t>
            </a:r>
          </a:p>
        </p:txBody>
      </p:sp>
      <p:graphicFrame>
        <p:nvGraphicFramePr>
          <p:cNvPr id="6147" name="Object 3"/>
          <p:cNvGraphicFramePr>
            <a:graphicFrameLocks noGrp="1" noChangeAspect="1"/>
          </p:cNvGraphicFramePr>
          <p:nvPr>
            <p:ph type="dgm" idx="1"/>
          </p:nvPr>
        </p:nvGraphicFramePr>
        <p:xfrm>
          <a:off x="1155700" y="2361834"/>
          <a:ext cx="8420100" cy="3505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MS Org Chart" r:id="rId3" imgW="7772400" imgH="1809720" progId="OrgPlusWOPX.4">
                  <p:embed followColorScheme="full"/>
                </p:oleObj>
              </mc:Choice>
              <mc:Fallback>
                <p:oleObj name="MS Org Chart" r:id="rId3" imgW="7772400" imgH="1809720" progId="OrgPlusWOPX.4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2361834"/>
                        <a:ext cx="8420100" cy="35059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2 -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5DA3-3B0D-4DEE-B83A-1790081FD28A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238251" y="609967"/>
            <a:ext cx="4941418" cy="920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STRUCTURE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14149" y="1189160"/>
            <a:ext cx="9410700" cy="545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908051" y="2133234"/>
            <a:ext cx="8793869" cy="452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 indent="-457200" defTabSz="455613" eaLnBrk="0" hangingPunct="0"/>
            <a:r>
              <a:rPr lang="en-US" sz="3200"/>
              <a:t>	Process by which an organization allocates people and resources to tasks</a:t>
            </a:r>
          </a:p>
          <a:p>
            <a:pPr marL="457200" indent="-457200" defTabSz="455613" eaLnBrk="0" hangingPunct="0"/>
            <a:r>
              <a:rPr lang="en-US" sz="3200"/>
              <a:t>		“How things are divided up.”</a:t>
            </a:r>
          </a:p>
          <a:p>
            <a:pPr marL="457200" indent="-457200" defTabSz="455613" eaLnBrk="0" hangingPunct="0"/>
            <a:endParaRPr lang="en-US" sz="3200"/>
          </a:p>
          <a:p>
            <a:pPr marL="457200" indent="-457200" defTabSz="455613" eaLnBrk="0" hangingPunct="0"/>
            <a:r>
              <a:rPr lang="en-US" sz="3200"/>
              <a:t>	Process by which the divided tasks are </a:t>
            </a:r>
          </a:p>
          <a:p>
            <a:pPr marL="457200" indent="-457200" defTabSz="455613" eaLnBrk="0" hangingPunct="0"/>
            <a:r>
              <a:rPr lang="en-US" sz="3200"/>
              <a:t>	recombined and coordinated</a:t>
            </a:r>
          </a:p>
          <a:p>
            <a:pPr marL="457200" indent="-457200" defTabSz="455613" eaLnBrk="0" hangingPunct="0"/>
            <a:r>
              <a:rPr lang="en-US" sz="3200"/>
              <a:t>		“How pieces are reconnected”</a:t>
            </a:r>
          </a:p>
          <a:p>
            <a:pPr marL="457200" indent="-457200" defTabSz="455613" eaLnBrk="0" hangingPunct="0"/>
            <a:endParaRPr lang="en-US" sz="3200"/>
          </a:p>
          <a:p>
            <a:pPr marL="457200" indent="-457200" defTabSz="455613" eaLnBrk="0" hangingPunct="0"/>
            <a:r>
              <a:rPr lang="en-US" sz="32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Principles of Structure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Prevent overload of members</a:t>
            </a:r>
          </a:p>
          <a:p>
            <a:r>
              <a:rPr lang="en-US"/>
              <a:t>Load changes with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Ladder of Mechanisms for Horizontal Linkage and Coordination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971800" y="5105034"/>
            <a:ext cx="6356350" cy="685800"/>
          </a:xfrm>
          <a:prstGeom prst="rightArrow">
            <a:avLst>
              <a:gd name="adj1" fmla="val 50000"/>
              <a:gd name="adj2" fmla="val 11105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063751" y="2057400"/>
            <a:ext cx="775053" cy="2895967"/>
          </a:xfrm>
          <a:prstGeom prst="upArrow">
            <a:avLst>
              <a:gd name="adj1" fmla="val 50000"/>
              <a:gd name="adj2" fmla="val 19489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842250" y="5333634"/>
            <a:ext cx="577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HIGH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054350" y="5333634"/>
            <a:ext cx="577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LOW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146300" y="4572000"/>
            <a:ext cx="5778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LOW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971800" y="1981567"/>
            <a:ext cx="6356350" cy="297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 rot="-16815139">
            <a:off x="3645083" y="4330517"/>
            <a:ext cx="304434" cy="330200"/>
          </a:xfrm>
          <a:prstGeom prst="ellipse">
            <a:avLst/>
          </a:prstGeom>
          <a:solidFill>
            <a:srgbClr val="FFFF00"/>
          </a:solidFill>
          <a:ln w="9525">
            <a:round/>
            <a:headEnd/>
            <a:tailEnd/>
          </a:ln>
          <a:effectLst/>
          <a:scene3d>
            <a:camera prst="legacyPerspectiveFront">
              <a:rot lat="1500000" lon="1500000" rev="0"/>
            </a:camera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 rot="-16815139">
            <a:off x="4800784" y="3797484"/>
            <a:ext cx="304433" cy="330200"/>
          </a:xfrm>
          <a:prstGeom prst="ellipse">
            <a:avLst/>
          </a:prstGeom>
          <a:solidFill>
            <a:srgbClr val="FFFF00"/>
          </a:solidFill>
          <a:ln w="9525">
            <a:round/>
            <a:headEnd/>
            <a:tailEnd/>
          </a:ln>
          <a:effectLst/>
          <a:scene3d>
            <a:camera prst="legacyPerspectiveFront">
              <a:rot lat="1500000" lon="1500000" rev="0"/>
            </a:camera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 rot="-16815139">
            <a:off x="6038484" y="3263901"/>
            <a:ext cx="305533" cy="330200"/>
          </a:xfrm>
          <a:prstGeom prst="ellipse">
            <a:avLst/>
          </a:prstGeom>
          <a:solidFill>
            <a:srgbClr val="FFFF00"/>
          </a:solidFill>
          <a:ln w="9525">
            <a:round/>
            <a:headEnd/>
            <a:tailEnd/>
          </a:ln>
          <a:effectLst/>
          <a:scene3d>
            <a:camera prst="legacyPerspectiveFront">
              <a:rot lat="1500000" lon="1500000" rev="0"/>
            </a:camera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 rot="-16815139">
            <a:off x="7277283" y="2730317"/>
            <a:ext cx="304434" cy="330200"/>
          </a:xfrm>
          <a:prstGeom prst="ellipse">
            <a:avLst/>
          </a:prstGeom>
          <a:solidFill>
            <a:srgbClr val="FFFF00"/>
          </a:solidFill>
          <a:ln w="9525">
            <a:round/>
            <a:headEnd/>
            <a:tailEnd/>
          </a:ln>
          <a:effectLst/>
          <a:scene3d>
            <a:camera prst="legacyPerspectiveFront">
              <a:rot lat="1500000" lon="1500000" rev="0"/>
            </a:camera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 rot="-16815139">
            <a:off x="8432984" y="2197284"/>
            <a:ext cx="304433" cy="330200"/>
          </a:xfrm>
          <a:prstGeom prst="ellipse">
            <a:avLst/>
          </a:prstGeom>
          <a:solidFill>
            <a:srgbClr val="FFFF00"/>
          </a:solidFill>
          <a:ln w="9525">
            <a:round/>
            <a:headEnd/>
            <a:tailEnd/>
          </a:ln>
          <a:effectLst/>
          <a:scene3d>
            <a:camera prst="legacyPerspectiveFront">
              <a:rot lat="1500000" lon="1500000" rev="0"/>
            </a:camera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549650" y="4622556"/>
            <a:ext cx="19335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FFFFCC"/>
                </a:solidFill>
                <a:latin typeface="Impact" pitchFamily="34" charset="0"/>
              </a:rPr>
              <a:t>Information Systems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705351" y="4089523"/>
            <a:ext cx="13885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FFFFCC"/>
                </a:solidFill>
                <a:latin typeface="Impact" pitchFamily="34" charset="0"/>
              </a:rPr>
              <a:t>Direct Contact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943600" y="3556489"/>
            <a:ext cx="12035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FFFFCC"/>
                </a:solidFill>
                <a:latin typeface="Impact" pitchFamily="34" charset="0"/>
              </a:rPr>
              <a:t>Task  Forces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7181851" y="3022356"/>
            <a:ext cx="19191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FFFFCC"/>
                </a:solidFill>
                <a:latin typeface="Impact" pitchFamily="34" charset="0"/>
              </a:rPr>
              <a:t>Full-time Integrators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8337550" y="2489323"/>
            <a:ext cx="733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FFFFCC"/>
                </a:solidFill>
                <a:latin typeface="Impact" pitchFamily="34" charset="0"/>
              </a:rPr>
              <a:t>Teams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 rot="-5400000">
            <a:off x="748703" y="3728990"/>
            <a:ext cx="23342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Impact" pitchFamily="34" charset="0"/>
              </a:rPr>
              <a:t>Amount of Horizontal</a:t>
            </a:r>
          </a:p>
          <a:p>
            <a:pPr algn="ctr" eaLnBrk="0" hangingPunct="0"/>
            <a:r>
              <a:rPr lang="en-US">
                <a:latin typeface="Impact" pitchFamily="34" charset="0"/>
              </a:rPr>
              <a:t>Coordination Required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065349" y="5639167"/>
            <a:ext cx="28071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Impact" pitchFamily="34" charset="0"/>
              </a:rPr>
              <a:t>Cost of Coordination in </a:t>
            </a:r>
          </a:p>
          <a:p>
            <a:pPr algn="ctr" eaLnBrk="0" hangingPunct="0"/>
            <a:r>
              <a:rPr lang="en-US">
                <a:latin typeface="Impact" pitchFamily="34" charset="0"/>
              </a:rPr>
              <a:t>Time and Human Resources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2146300" y="2514600"/>
            <a:ext cx="742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H IGH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Project Manager Location</a:t>
            </a:r>
            <a:br>
              <a:rPr lang="en-US"/>
            </a:br>
            <a:r>
              <a:rPr lang="en-US"/>
              <a:t>in the Structure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03350" y="1981567"/>
            <a:ext cx="8007350" cy="4190633"/>
            <a:chOff x="816" y="1296"/>
            <a:chExt cx="4656" cy="2640"/>
          </a:xfrm>
        </p:grpSpPr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2544" y="1296"/>
              <a:ext cx="720" cy="240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President</a:t>
              </a: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16" y="1776"/>
              <a:ext cx="3360" cy="2160"/>
              <a:chOff x="816" y="1776"/>
              <a:chExt cx="3360" cy="2160"/>
            </a:xfrm>
          </p:grpSpPr>
          <p:sp>
            <p:nvSpPr>
              <p:cNvPr id="12294" name="Rectangle 6"/>
              <p:cNvSpPr>
                <a:spLocks noChangeArrowheads="1"/>
              </p:cNvSpPr>
              <p:nvPr/>
            </p:nvSpPr>
            <p:spPr bwMode="auto">
              <a:xfrm>
                <a:off x="816" y="1776"/>
                <a:ext cx="672" cy="2160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Finance</a:t>
                </a:r>
              </a:p>
              <a:p>
                <a:pPr algn="ctr" eaLnBrk="0" hangingPunct="0"/>
                <a:r>
                  <a:rPr lang="en-US" sz="1400" u="sng">
                    <a:solidFill>
                      <a:schemeClr val="bg2"/>
                    </a:solidFill>
                    <a:latin typeface="Impact" pitchFamily="34" charset="0"/>
                  </a:rPr>
                  <a:t>Department</a:t>
                </a:r>
              </a:p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Financial</a:t>
                </a:r>
              </a:p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Accountant</a:t>
                </a: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Budget</a:t>
                </a:r>
              </a:p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Analyst</a:t>
                </a: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Management</a:t>
                </a:r>
              </a:p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Accountant</a:t>
                </a: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</p:txBody>
          </p:sp>
          <p:sp>
            <p:nvSpPr>
              <p:cNvPr id="12295" name="Rectangle 7"/>
              <p:cNvSpPr>
                <a:spLocks noChangeArrowheads="1"/>
              </p:cNvSpPr>
              <p:nvPr/>
            </p:nvSpPr>
            <p:spPr bwMode="auto">
              <a:xfrm>
                <a:off x="1680" y="1776"/>
                <a:ext cx="672" cy="2160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Engineering</a:t>
                </a:r>
              </a:p>
              <a:p>
                <a:pPr algn="ctr" eaLnBrk="0" hangingPunct="0"/>
                <a:r>
                  <a:rPr lang="en-US" sz="1400" u="sng">
                    <a:solidFill>
                      <a:schemeClr val="bg2"/>
                    </a:solidFill>
                    <a:latin typeface="Impact" pitchFamily="34" charset="0"/>
                  </a:rPr>
                  <a:t>Department</a:t>
                </a: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Product</a:t>
                </a:r>
              </a:p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Designer</a:t>
                </a: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Draftsperson</a:t>
                </a: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Electrical</a:t>
                </a:r>
              </a:p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Designer</a:t>
                </a: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</p:txBody>
          </p:sp>
          <p:sp>
            <p:nvSpPr>
              <p:cNvPr id="12296" name="Rectangle 8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672" cy="216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Marketing</a:t>
                </a:r>
              </a:p>
              <a:p>
                <a:pPr algn="ctr" eaLnBrk="0" hangingPunct="0"/>
                <a:r>
                  <a:rPr lang="en-US" sz="1400" u="sng">
                    <a:solidFill>
                      <a:schemeClr val="bg2"/>
                    </a:solidFill>
                    <a:latin typeface="Impact" pitchFamily="34" charset="0"/>
                  </a:rPr>
                  <a:t>Department</a:t>
                </a:r>
              </a:p>
              <a:p>
                <a:pPr algn="ctr" eaLnBrk="0" hangingPunct="0">
                  <a:lnSpc>
                    <a:spcPct val="150000"/>
                  </a:lnSpc>
                </a:pPr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Market</a:t>
                </a:r>
              </a:p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Researcher</a:t>
                </a:r>
              </a:p>
              <a:p>
                <a:pPr algn="ctr" eaLnBrk="0" hangingPunct="0">
                  <a:lnSpc>
                    <a:spcPct val="50000"/>
                  </a:lnSpc>
                </a:pPr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>
                  <a:lnSpc>
                    <a:spcPct val="50000"/>
                  </a:lnSpc>
                </a:pPr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>
                  <a:lnSpc>
                    <a:spcPct val="50000"/>
                  </a:lnSpc>
                </a:pPr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>
                  <a:lnSpc>
                    <a:spcPct val="85000"/>
                  </a:lnSpc>
                </a:pPr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Advertising</a:t>
                </a:r>
              </a:p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Specialist</a:t>
                </a: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Market</a:t>
                </a:r>
              </a:p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Planner</a:t>
                </a: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</p:txBody>
          </p:sp>
          <p:sp>
            <p:nvSpPr>
              <p:cNvPr id="12297" name="Rectangle 9"/>
              <p:cNvSpPr>
                <a:spLocks noChangeArrowheads="1"/>
              </p:cNvSpPr>
              <p:nvPr/>
            </p:nvSpPr>
            <p:spPr bwMode="auto">
              <a:xfrm>
                <a:off x="3504" y="1776"/>
                <a:ext cx="672" cy="216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Purchasing</a:t>
                </a:r>
              </a:p>
              <a:p>
                <a:pPr algn="ctr" eaLnBrk="0" hangingPunct="0"/>
                <a:r>
                  <a:rPr lang="en-US" sz="1400" u="sng">
                    <a:solidFill>
                      <a:schemeClr val="bg2"/>
                    </a:solidFill>
                    <a:latin typeface="Impact" pitchFamily="34" charset="0"/>
                  </a:rPr>
                  <a:t>Department</a:t>
                </a: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Buyer</a:t>
                </a: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Buyer</a:t>
                </a: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  <a:p>
                <a:pPr algn="ctr" eaLnBrk="0" hangingPunct="0"/>
                <a:r>
                  <a:rPr lang="en-US" sz="1400">
                    <a:solidFill>
                      <a:schemeClr val="bg2"/>
                    </a:solidFill>
                    <a:latin typeface="Impact" pitchFamily="34" charset="0"/>
                  </a:rPr>
                  <a:t>Buyer</a:t>
                </a:r>
              </a:p>
              <a:p>
                <a:pPr algn="ctr" eaLnBrk="0" hangingPunct="0"/>
                <a:endParaRPr lang="en-US" sz="1400">
                  <a:solidFill>
                    <a:schemeClr val="bg2"/>
                  </a:solidFill>
                  <a:latin typeface="Impact" pitchFamily="34" charset="0"/>
                </a:endParaRPr>
              </a:p>
            </p:txBody>
          </p:sp>
        </p:grp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4416" y="2688"/>
              <a:ext cx="816" cy="52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Project Manager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New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Product B</a:t>
              </a: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4416" y="2112"/>
              <a:ext cx="816" cy="52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Project Manager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New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Product A</a:t>
              </a:r>
              <a:endParaRPr lang="en-US" sz="2400">
                <a:solidFill>
                  <a:schemeClr val="bg2"/>
                </a:solidFill>
                <a:latin typeface="Impact" pitchFamily="34" charset="0"/>
              </a:endParaRP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4416" y="3264"/>
              <a:ext cx="816" cy="57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Project Manager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New</a:t>
              </a:r>
            </a:p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Impact" pitchFamily="34" charset="0"/>
                </a:rPr>
                <a:t>Product C</a:t>
              </a:r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1344" y="2160"/>
              <a:ext cx="3072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>
              <a:off x="2208" y="2304"/>
              <a:ext cx="2208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>
              <a:off x="3120" y="2448"/>
              <a:ext cx="129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>
              <a:off x="3984" y="2592"/>
              <a:ext cx="432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>
              <a:off x="1344" y="2736"/>
              <a:ext cx="3072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18"/>
            <p:cNvSpPr>
              <a:spLocks noChangeShapeType="1"/>
            </p:cNvSpPr>
            <p:nvPr/>
          </p:nvSpPr>
          <p:spPr bwMode="auto">
            <a:xfrm>
              <a:off x="2304" y="2880"/>
              <a:ext cx="2112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>
              <a:off x="3120" y="3024"/>
              <a:ext cx="129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>
              <a:off x="3984" y="3168"/>
              <a:ext cx="432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>
              <a:off x="1344" y="3312"/>
              <a:ext cx="3072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2208" y="3456"/>
              <a:ext cx="2208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3120" y="3600"/>
              <a:ext cx="129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3984" y="3744"/>
              <a:ext cx="432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>
              <a:off x="1104" y="1680"/>
              <a:ext cx="43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>
              <a:off x="5472" y="1680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>
              <a:off x="5232" y="237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28"/>
            <p:cNvSpPr>
              <a:spLocks noChangeShapeType="1"/>
            </p:cNvSpPr>
            <p:nvPr/>
          </p:nvSpPr>
          <p:spPr bwMode="auto">
            <a:xfrm>
              <a:off x="5232" y="295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29"/>
            <p:cNvSpPr>
              <a:spLocks noChangeShapeType="1"/>
            </p:cNvSpPr>
            <p:nvPr/>
          </p:nvSpPr>
          <p:spPr bwMode="auto">
            <a:xfrm>
              <a:off x="5232" y="355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30"/>
            <p:cNvSpPr>
              <a:spLocks noChangeShapeType="1"/>
            </p:cNvSpPr>
            <p:nvPr/>
          </p:nvSpPr>
          <p:spPr bwMode="auto">
            <a:xfrm>
              <a:off x="2880" y="15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31"/>
            <p:cNvSpPr>
              <a:spLocks noChangeShapeType="1"/>
            </p:cNvSpPr>
            <p:nvPr/>
          </p:nvSpPr>
          <p:spPr bwMode="auto">
            <a:xfrm>
              <a:off x="1104" y="16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32"/>
            <p:cNvSpPr>
              <a:spLocks noChangeShapeType="1"/>
            </p:cNvSpPr>
            <p:nvPr/>
          </p:nvSpPr>
          <p:spPr bwMode="auto">
            <a:xfrm>
              <a:off x="2016" y="16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33"/>
            <p:cNvSpPr>
              <a:spLocks noChangeShapeType="1"/>
            </p:cNvSpPr>
            <p:nvPr/>
          </p:nvSpPr>
          <p:spPr bwMode="auto">
            <a:xfrm>
              <a:off x="3840" y="16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485900" y="4419234"/>
            <a:ext cx="8172450" cy="9144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485900" y="3276234"/>
            <a:ext cx="8172450" cy="9144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Teams Used for Horizontal Coordination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152422" y="3243774"/>
            <a:ext cx="1678665" cy="5232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Water Control Equip.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Chief Engineer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668661" y="2590434"/>
            <a:ext cx="2228850" cy="30553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Engineering Vice Pres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152422" y="5468211"/>
            <a:ext cx="1678665" cy="738664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Customer Service,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 Purchasing, 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Production Manager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81850" y="3276234"/>
            <a:ext cx="2228850" cy="30553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Foundry General Supervisor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7181850" y="2590434"/>
            <a:ext cx="2228850" cy="30553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Manufacturing Vice Pres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7710496" y="3853190"/>
            <a:ext cx="1637051" cy="5232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Machine Shop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 General Supervisor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7835790" y="5681990"/>
            <a:ext cx="1510285" cy="5232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Shipping and Yard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Supervisor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2382411" y="3248170"/>
            <a:ext cx="1678665" cy="5232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Water Control Equip.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 Sales Manager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1898650" y="2590434"/>
            <a:ext cx="2228850" cy="30553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Marketing Vice Pres.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2573386" y="5072574"/>
            <a:ext cx="1491627" cy="5232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Textile Machinery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Export Manager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2345600" y="5896319"/>
            <a:ext cx="1715598" cy="30777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Advertising Manager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5343397" y="4462607"/>
            <a:ext cx="1491627" cy="5232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Textile Machinery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Chief Engineer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7710496" y="4462607"/>
            <a:ext cx="1637051" cy="5232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Stainless Steel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 General Supervisor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043486" y="4462607"/>
            <a:ext cx="2005677" cy="5232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Textile Machinery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Domestic Sales Manager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5321473" y="1984841"/>
            <a:ext cx="898003" cy="30777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  <a:latin typeface="Impact" pitchFamily="34" charset="0"/>
              </a:rPr>
              <a:t>President</a:t>
            </a:r>
          </a:p>
        </p:txBody>
      </p:sp>
      <p:cxnSp>
        <p:nvCxnSpPr>
          <p:cNvPr id="13332" name="AutoShape 20"/>
          <p:cNvCxnSpPr>
            <a:cxnSpLocks noChangeShapeType="1"/>
          </p:cNvCxnSpPr>
          <p:nvPr/>
        </p:nvCxnSpPr>
        <p:spPr bwMode="auto">
          <a:xfrm rot="5400000" flipV="1">
            <a:off x="5697517" y="-931883"/>
            <a:ext cx="1099" cy="7044267"/>
          </a:xfrm>
          <a:prstGeom prst="bentConnector3">
            <a:avLst>
              <a:gd name="adj1" fmla="val -1080000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3333" name="AutoShape 21"/>
          <p:cNvCxnSpPr>
            <a:cxnSpLocks noChangeShapeType="1"/>
            <a:stCxn id="13325" idx="2"/>
            <a:endCxn id="13324" idx="1"/>
          </p:cNvCxnSpPr>
          <p:nvPr/>
        </p:nvCxnSpPr>
        <p:spPr bwMode="auto">
          <a:xfrm rot="5400000">
            <a:off x="2390837" y="2887541"/>
            <a:ext cx="613813" cy="630664"/>
          </a:xfrm>
          <a:prstGeom prst="bentConnector4">
            <a:avLst>
              <a:gd name="adj1" fmla="val 28690"/>
              <a:gd name="adj2" fmla="val 13624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3334" name="AutoShape 22"/>
          <p:cNvCxnSpPr>
            <a:cxnSpLocks noChangeShapeType="1"/>
            <a:stCxn id="13324" idx="1"/>
            <a:endCxn id="13330" idx="1"/>
          </p:cNvCxnSpPr>
          <p:nvPr/>
        </p:nvCxnSpPr>
        <p:spPr bwMode="auto">
          <a:xfrm rot="10800000" flipV="1">
            <a:off x="2043487" y="3509779"/>
            <a:ext cx="338925" cy="1214437"/>
          </a:xfrm>
          <a:prstGeom prst="bentConnector3">
            <a:avLst>
              <a:gd name="adj1" fmla="val 16744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3335" name="AutoShape 23"/>
          <p:cNvCxnSpPr>
            <a:cxnSpLocks noChangeShapeType="1"/>
            <a:stCxn id="13330" idx="1"/>
            <a:endCxn id="13326" idx="1"/>
          </p:cNvCxnSpPr>
          <p:nvPr/>
        </p:nvCxnSpPr>
        <p:spPr bwMode="auto">
          <a:xfrm rot="10800000" flipH="1" flipV="1">
            <a:off x="2043486" y="4724216"/>
            <a:ext cx="529900" cy="609967"/>
          </a:xfrm>
          <a:prstGeom prst="bentConnector3">
            <a:avLst>
              <a:gd name="adj1" fmla="val -4314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3336" name="AutoShape 24"/>
          <p:cNvCxnSpPr>
            <a:cxnSpLocks noChangeShapeType="1"/>
            <a:stCxn id="13326" idx="1"/>
            <a:endCxn id="13327" idx="1"/>
          </p:cNvCxnSpPr>
          <p:nvPr/>
        </p:nvCxnSpPr>
        <p:spPr bwMode="auto">
          <a:xfrm rot="10800000" flipV="1">
            <a:off x="2345600" y="5334184"/>
            <a:ext cx="227786" cy="716024"/>
          </a:xfrm>
          <a:prstGeom prst="bentConnector3">
            <a:avLst>
              <a:gd name="adj1" fmla="val 20035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3337" name="AutoShape 25"/>
          <p:cNvCxnSpPr>
            <a:cxnSpLocks noChangeShapeType="1"/>
            <a:stCxn id="13331" idx="2"/>
            <a:endCxn id="13318" idx="0"/>
          </p:cNvCxnSpPr>
          <p:nvPr/>
        </p:nvCxnSpPr>
        <p:spPr bwMode="auto">
          <a:xfrm>
            <a:off x="5770475" y="2292618"/>
            <a:ext cx="12611" cy="2978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38" name="AutoShape 26"/>
          <p:cNvCxnSpPr>
            <a:cxnSpLocks noChangeShapeType="1"/>
            <a:stCxn id="13318" idx="2"/>
            <a:endCxn id="13317" idx="1"/>
          </p:cNvCxnSpPr>
          <p:nvPr/>
        </p:nvCxnSpPr>
        <p:spPr bwMode="auto">
          <a:xfrm rot="5400000">
            <a:off x="5163046" y="2885343"/>
            <a:ext cx="609417" cy="630664"/>
          </a:xfrm>
          <a:prstGeom prst="bentConnector4">
            <a:avLst>
              <a:gd name="adj1" fmla="val 28536"/>
              <a:gd name="adj2" fmla="val 13624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3339" name="AutoShape 27"/>
          <p:cNvCxnSpPr>
            <a:cxnSpLocks noChangeShapeType="1"/>
            <a:stCxn id="13317" idx="1"/>
            <a:endCxn id="13328" idx="1"/>
          </p:cNvCxnSpPr>
          <p:nvPr/>
        </p:nvCxnSpPr>
        <p:spPr bwMode="auto">
          <a:xfrm rot="10800000" flipH="1" flipV="1">
            <a:off x="5152421" y="3505383"/>
            <a:ext cx="190975" cy="1218833"/>
          </a:xfrm>
          <a:prstGeom prst="bentConnector3">
            <a:avLst>
              <a:gd name="adj1" fmla="val -11970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3340" name="AutoShape 28"/>
          <p:cNvCxnSpPr>
            <a:cxnSpLocks noChangeShapeType="1"/>
            <a:stCxn id="13328" idx="1"/>
            <a:endCxn id="13319" idx="1"/>
          </p:cNvCxnSpPr>
          <p:nvPr/>
        </p:nvCxnSpPr>
        <p:spPr bwMode="auto">
          <a:xfrm rot="10800000" flipV="1">
            <a:off x="5152423" y="4724217"/>
            <a:ext cx="190975" cy="1113326"/>
          </a:xfrm>
          <a:prstGeom prst="bentConnector3">
            <a:avLst>
              <a:gd name="adj1" fmla="val 21970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3341" name="AutoShape 29"/>
          <p:cNvCxnSpPr>
            <a:cxnSpLocks noChangeShapeType="1"/>
          </p:cNvCxnSpPr>
          <p:nvPr/>
        </p:nvCxnSpPr>
        <p:spPr bwMode="auto">
          <a:xfrm rot="5400000">
            <a:off x="8292611" y="2337289"/>
            <a:ext cx="369277" cy="1485900"/>
          </a:xfrm>
          <a:prstGeom prst="bentConnector4">
            <a:avLst>
              <a:gd name="adj1" fmla="val 35713"/>
              <a:gd name="adj2" fmla="val 11496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3342" name="AutoShape 30"/>
          <p:cNvCxnSpPr>
            <a:cxnSpLocks noChangeShapeType="1"/>
            <a:stCxn id="13320" idx="1"/>
            <a:endCxn id="13322" idx="1"/>
          </p:cNvCxnSpPr>
          <p:nvPr/>
        </p:nvCxnSpPr>
        <p:spPr bwMode="auto">
          <a:xfrm rot="10800000" flipH="1" flipV="1">
            <a:off x="7181850" y="3429000"/>
            <a:ext cx="528646" cy="685799"/>
          </a:xfrm>
          <a:prstGeom prst="bentConnector3">
            <a:avLst>
              <a:gd name="adj1" fmla="val -4324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3343" name="AutoShape 31"/>
          <p:cNvCxnSpPr>
            <a:cxnSpLocks noChangeShapeType="1"/>
            <a:stCxn id="13322" idx="1"/>
            <a:endCxn id="13329" idx="1"/>
          </p:cNvCxnSpPr>
          <p:nvPr/>
        </p:nvCxnSpPr>
        <p:spPr bwMode="auto">
          <a:xfrm rot="10800000" flipV="1">
            <a:off x="7710496" y="4114799"/>
            <a:ext cx="12700" cy="609417"/>
          </a:xfrm>
          <a:prstGeom prst="bentConnector3">
            <a:avLst>
              <a:gd name="adj1" fmla="val 18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3344" name="AutoShape 32"/>
          <p:cNvCxnSpPr>
            <a:cxnSpLocks noChangeShapeType="1"/>
            <a:stCxn id="13329" idx="1"/>
            <a:endCxn id="13323" idx="1"/>
          </p:cNvCxnSpPr>
          <p:nvPr/>
        </p:nvCxnSpPr>
        <p:spPr bwMode="auto">
          <a:xfrm rot="10800000" flipH="1" flipV="1">
            <a:off x="7710496" y="4724216"/>
            <a:ext cx="125294" cy="1219383"/>
          </a:xfrm>
          <a:prstGeom prst="bentConnector3">
            <a:avLst>
              <a:gd name="adj1" fmla="val -18245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1898650" y="3886200"/>
            <a:ext cx="22417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Impact" pitchFamily="34" charset="0"/>
              </a:rPr>
              <a:t>Water Control Product Team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4787900" y="5029200"/>
            <a:ext cx="17100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Impact" pitchFamily="34" charset="0"/>
              </a:rPr>
              <a:t>Textile Product Team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1890</Words>
  <Application>Microsoft Office PowerPoint</Application>
  <PresentationFormat>A4 Paper (210x297 mm)</PresentationFormat>
  <Paragraphs>653</Paragraphs>
  <Slides>39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Office Theme</vt:lpstr>
      <vt:lpstr>MS Org Chart</vt:lpstr>
      <vt:lpstr>Document</vt:lpstr>
      <vt:lpstr>FUNDAMEN STRUKTUR ORGANISASI</vt:lpstr>
      <vt:lpstr>Fundamentals of Organization Structure</vt:lpstr>
      <vt:lpstr>Organization Contextual Variables that Influence Structure</vt:lpstr>
      <vt:lpstr>A Sample Organization Chart</vt:lpstr>
      <vt:lpstr>PowerPoint Presentation</vt:lpstr>
      <vt:lpstr>Principles of Structure</vt:lpstr>
      <vt:lpstr>Ladder of Mechanisms for Horizontal Linkage and Coordination</vt:lpstr>
      <vt:lpstr>Project Manager Location in the Structure</vt:lpstr>
      <vt:lpstr>Teams Used for Horizontal Coordination</vt:lpstr>
      <vt:lpstr>Options for Grouping tasks</vt:lpstr>
      <vt:lpstr>Structural Design Options for Grouping Employees into Departments</vt:lpstr>
      <vt:lpstr>PowerPoint Presentation</vt:lpstr>
      <vt:lpstr>Strengths and Weaknesses of Functional Organization Structure</vt:lpstr>
      <vt:lpstr>Reorganization from Functional Structure to Divisional Structure</vt:lpstr>
      <vt:lpstr>Strengths and Weaknesses of Divisional Organization Structure</vt:lpstr>
      <vt:lpstr>Geographical Structure for Apple Computer</vt:lpstr>
      <vt:lpstr>Reorganization from Functional Structure to Divisional Structure</vt:lpstr>
      <vt:lpstr>PowerPoint Presentation</vt:lpstr>
      <vt:lpstr>Hybrid Structure Sun Petrochemical Products</vt:lpstr>
      <vt:lpstr>Strengths and Weaknesses of Hybrid Structure</vt:lpstr>
      <vt:lpstr>Multifocused Design for Grouping Employees</vt:lpstr>
      <vt:lpstr>Dual-Authority Structure in a Matrix Organization</vt:lpstr>
      <vt:lpstr>Strengths and Weaknesses of Matrix Organization Structure</vt:lpstr>
      <vt:lpstr>Matrix Structure for Worldwide Steel Company</vt:lpstr>
      <vt:lpstr>Process-based Option for Grouping Employees</vt:lpstr>
      <vt:lpstr>A Horizontal Structure</vt:lpstr>
      <vt:lpstr>Strengths and Weaknesses of Horizontal Structure</vt:lpstr>
      <vt:lpstr>The Relationship of Organization Design to Efficiency vs. Learning Outcomes</vt:lpstr>
      <vt:lpstr>Hybrid Structure  Ford Customer Service Division</vt:lpstr>
      <vt:lpstr>The Relationship of Structure to Organization’s Need for Efficiency vs. Learning</vt:lpstr>
      <vt:lpstr>Mintzberg’s Design Configurations</vt:lpstr>
      <vt:lpstr>Simple Structure</vt:lpstr>
      <vt:lpstr>Machine Bureaucracy</vt:lpstr>
      <vt:lpstr>Divisional Structure</vt:lpstr>
      <vt:lpstr>Professional Bureaucracy</vt:lpstr>
      <vt:lpstr>Adhocracies</vt:lpstr>
      <vt:lpstr>Comparisons among Designs</vt:lpstr>
      <vt:lpstr>Symptoms of  Structural Deficiency</vt:lpstr>
      <vt:lpstr>Contingency Model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 STRUKTUR ORGANISASI</dc:title>
  <dc:creator>Z.HIDAYAT</dc:creator>
  <cp:lastModifiedBy>May</cp:lastModifiedBy>
  <cp:revision>2</cp:revision>
  <dcterms:created xsi:type="dcterms:W3CDTF">2011-04-02T12:14:19Z</dcterms:created>
  <dcterms:modified xsi:type="dcterms:W3CDTF">2015-05-23T09:12:43Z</dcterms:modified>
</cp:coreProperties>
</file>