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handoutMasterIdLst>
    <p:handoutMasterId r:id="rId45"/>
  </p:handoutMasterIdLst>
  <p:sldIdLst>
    <p:sldId id="299" r:id="rId2"/>
    <p:sldId id="286" r:id="rId3"/>
    <p:sldId id="294" r:id="rId4"/>
    <p:sldId id="295" r:id="rId5"/>
    <p:sldId id="296" r:id="rId6"/>
    <p:sldId id="297" r:id="rId7"/>
    <p:sldId id="298" r:id="rId8"/>
    <p:sldId id="257" r:id="rId9"/>
    <p:sldId id="258"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56" r:id="rId23"/>
    <p:sldId id="259" r:id="rId24"/>
    <p:sldId id="260" r:id="rId25"/>
    <p:sldId id="261" r:id="rId26"/>
    <p:sldId id="262" r:id="rId27"/>
    <p:sldId id="292" r:id="rId28"/>
    <p:sldId id="293" r:id="rId29"/>
    <p:sldId id="263" r:id="rId30"/>
    <p:sldId id="264" r:id="rId31"/>
    <p:sldId id="265" r:id="rId32"/>
    <p:sldId id="266" r:id="rId33"/>
    <p:sldId id="268" r:id="rId34"/>
    <p:sldId id="269" r:id="rId35"/>
    <p:sldId id="270" r:id="rId36"/>
    <p:sldId id="271" r:id="rId37"/>
    <p:sldId id="272" r:id="rId38"/>
    <p:sldId id="273" r:id="rId39"/>
    <p:sldId id="287" r:id="rId40"/>
    <p:sldId id="288" r:id="rId41"/>
    <p:sldId id="289" r:id="rId42"/>
    <p:sldId id="290" r:id="rId43"/>
    <p:sldId id="291" r:id="rId44"/>
  </p:sldIdLst>
  <p:sldSz cx="6858000" cy="9906000" type="A4"/>
  <p:notesSz cx="9144000" cy="6858000"/>
  <p:defaultTextStyle>
    <a:defPPr>
      <a:defRPr lang="en-GB"/>
    </a:defPPr>
    <a:lvl1pPr algn="l" rtl="0" fontAlgn="base">
      <a:spcBef>
        <a:spcPct val="0"/>
      </a:spcBef>
      <a:spcAft>
        <a:spcPct val="0"/>
      </a:spcAft>
      <a:defRPr sz="2800" kern="1200">
        <a:solidFill>
          <a:schemeClr val="tx1"/>
        </a:solidFill>
        <a:latin typeface="Tahoma" pitchFamily="34" charset="0"/>
        <a:ea typeface="+mn-ea"/>
        <a:cs typeface="+mn-cs"/>
      </a:defRPr>
    </a:lvl1pPr>
    <a:lvl2pPr marL="457200" algn="l" rtl="0" fontAlgn="base">
      <a:spcBef>
        <a:spcPct val="0"/>
      </a:spcBef>
      <a:spcAft>
        <a:spcPct val="0"/>
      </a:spcAft>
      <a:defRPr sz="2800" kern="1200">
        <a:solidFill>
          <a:schemeClr val="tx1"/>
        </a:solidFill>
        <a:latin typeface="Tahoma" pitchFamily="34" charset="0"/>
        <a:ea typeface="+mn-ea"/>
        <a:cs typeface="+mn-cs"/>
      </a:defRPr>
    </a:lvl2pPr>
    <a:lvl3pPr marL="914400" algn="l" rtl="0" fontAlgn="base">
      <a:spcBef>
        <a:spcPct val="0"/>
      </a:spcBef>
      <a:spcAft>
        <a:spcPct val="0"/>
      </a:spcAft>
      <a:defRPr sz="2800" kern="1200">
        <a:solidFill>
          <a:schemeClr val="tx1"/>
        </a:solidFill>
        <a:latin typeface="Tahoma" pitchFamily="34" charset="0"/>
        <a:ea typeface="+mn-ea"/>
        <a:cs typeface="+mn-cs"/>
      </a:defRPr>
    </a:lvl3pPr>
    <a:lvl4pPr marL="1371600" algn="l" rtl="0" fontAlgn="base">
      <a:spcBef>
        <a:spcPct val="0"/>
      </a:spcBef>
      <a:spcAft>
        <a:spcPct val="0"/>
      </a:spcAft>
      <a:defRPr sz="2800" kern="1200">
        <a:solidFill>
          <a:schemeClr val="tx1"/>
        </a:solidFill>
        <a:latin typeface="Tahoma" pitchFamily="34" charset="0"/>
        <a:ea typeface="+mn-ea"/>
        <a:cs typeface="+mn-cs"/>
      </a:defRPr>
    </a:lvl4pPr>
    <a:lvl5pPr marL="1828800" algn="l" rtl="0" fontAlgn="base">
      <a:spcBef>
        <a:spcPct val="0"/>
      </a:spcBef>
      <a:spcAft>
        <a:spcPct val="0"/>
      </a:spcAft>
      <a:defRPr sz="2800" kern="1200">
        <a:solidFill>
          <a:schemeClr val="tx1"/>
        </a:solidFill>
        <a:latin typeface="Tahoma" pitchFamily="34" charset="0"/>
        <a:ea typeface="+mn-ea"/>
        <a:cs typeface="+mn-cs"/>
      </a:defRPr>
    </a:lvl5pPr>
    <a:lvl6pPr marL="2286000" algn="l" defTabSz="914400" rtl="0" eaLnBrk="1" latinLnBrk="0" hangingPunct="1">
      <a:defRPr sz="2800" kern="1200">
        <a:solidFill>
          <a:schemeClr val="tx1"/>
        </a:solidFill>
        <a:latin typeface="Tahoma" pitchFamily="34" charset="0"/>
        <a:ea typeface="+mn-ea"/>
        <a:cs typeface="+mn-cs"/>
      </a:defRPr>
    </a:lvl6pPr>
    <a:lvl7pPr marL="2743200" algn="l" defTabSz="914400" rtl="0" eaLnBrk="1" latinLnBrk="0" hangingPunct="1">
      <a:defRPr sz="2800" kern="1200">
        <a:solidFill>
          <a:schemeClr val="tx1"/>
        </a:solidFill>
        <a:latin typeface="Tahoma" pitchFamily="34" charset="0"/>
        <a:ea typeface="+mn-ea"/>
        <a:cs typeface="+mn-cs"/>
      </a:defRPr>
    </a:lvl7pPr>
    <a:lvl8pPr marL="3200400" algn="l" defTabSz="914400" rtl="0" eaLnBrk="1" latinLnBrk="0" hangingPunct="1">
      <a:defRPr sz="2800" kern="1200">
        <a:solidFill>
          <a:schemeClr val="tx1"/>
        </a:solidFill>
        <a:latin typeface="Tahoma" pitchFamily="34" charset="0"/>
        <a:ea typeface="+mn-ea"/>
        <a:cs typeface="+mn-cs"/>
      </a:defRPr>
    </a:lvl8pPr>
    <a:lvl9pPr marL="3657600" algn="l" defTabSz="914400" rtl="0" eaLnBrk="1" latinLnBrk="0" hangingPunct="1">
      <a:defRPr sz="28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52" autoAdjust="0"/>
    <p:restoredTop sz="90878" autoAdjust="0"/>
  </p:normalViewPr>
  <p:slideViewPr>
    <p:cSldViewPr>
      <p:cViewPr>
        <p:scale>
          <a:sx n="50" d="100"/>
          <a:sy n="50" d="100"/>
        </p:scale>
        <p:origin x="-1506" y="-126"/>
      </p:cViewPr>
      <p:guideLst>
        <p:guide orient="horz" pos="3120"/>
        <p:guide pos="216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Lst>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8" Type="http://schemas.openxmlformats.org/officeDocument/2006/relationships/slide" Target="slides/slide15.xml"/><Relationship Id="rId13" Type="http://schemas.openxmlformats.org/officeDocument/2006/relationships/slide" Target="slides/slide20.xml"/><Relationship Id="rId18" Type="http://schemas.openxmlformats.org/officeDocument/2006/relationships/slide" Target="slides/slide25.xml"/><Relationship Id="rId26" Type="http://schemas.openxmlformats.org/officeDocument/2006/relationships/slide" Target="slides/slide35.xml"/><Relationship Id="rId3" Type="http://schemas.openxmlformats.org/officeDocument/2006/relationships/slide" Target="slides/slide9.xml"/><Relationship Id="rId21" Type="http://schemas.openxmlformats.org/officeDocument/2006/relationships/slide" Target="slides/slide30.xml"/><Relationship Id="rId34" Type="http://schemas.openxmlformats.org/officeDocument/2006/relationships/slide" Target="slides/slide43.xml"/><Relationship Id="rId7" Type="http://schemas.openxmlformats.org/officeDocument/2006/relationships/slide" Target="slides/slide14.xml"/><Relationship Id="rId12" Type="http://schemas.openxmlformats.org/officeDocument/2006/relationships/slide" Target="slides/slide19.xml"/><Relationship Id="rId17" Type="http://schemas.openxmlformats.org/officeDocument/2006/relationships/slide" Target="slides/slide24.xml"/><Relationship Id="rId25" Type="http://schemas.openxmlformats.org/officeDocument/2006/relationships/slide" Target="slides/slide34.xml"/><Relationship Id="rId33" Type="http://schemas.openxmlformats.org/officeDocument/2006/relationships/slide" Target="slides/slide42.xml"/><Relationship Id="rId2" Type="http://schemas.openxmlformats.org/officeDocument/2006/relationships/slide" Target="slides/slide8.xml"/><Relationship Id="rId16" Type="http://schemas.openxmlformats.org/officeDocument/2006/relationships/slide" Target="slides/slide23.xml"/><Relationship Id="rId20" Type="http://schemas.openxmlformats.org/officeDocument/2006/relationships/slide" Target="slides/slide29.xml"/><Relationship Id="rId29" Type="http://schemas.openxmlformats.org/officeDocument/2006/relationships/slide" Target="slides/slide38.xml"/><Relationship Id="rId1" Type="http://schemas.openxmlformats.org/officeDocument/2006/relationships/slide" Target="slides/slide2.xml"/><Relationship Id="rId6" Type="http://schemas.openxmlformats.org/officeDocument/2006/relationships/slide" Target="slides/slide13.xml"/><Relationship Id="rId11" Type="http://schemas.openxmlformats.org/officeDocument/2006/relationships/slide" Target="slides/slide18.xml"/><Relationship Id="rId24" Type="http://schemas.openxmlformats.org/officeDocument/2006/relationships/slide" Target="slides/slide33.xml"/><Relationship Id="rId32" Type="http://schemas.openxmlformats.org/officeDocument/2006/relationships/slide" Target="slides/slide41.xml"/><Relationship Id="rId5" Type="http://schemas.openxmlformats.org/officeDocument/2006/relationships/slide" Target="slides/slide12.xml"/><Relationship Id="rId15" Type="http://schemas.openxmlformats.org/officeDocument/2006/relationships/slide" Target="slides/slide22.xml"/><Relationship Id="rId23" Type="http://schemas.openxmlformats.org/officeDocument/2006/relationships/slide" Target="slides/slide32.xml"/><Relationship Id="rId28" Type="http://schemas.openxmlformats.org/officeDocument/2006/relationships/slide" Target="slides/slide37.xml"/><Relationship Id="rId10" Type="http://schemas.openxmlformats.org/officeDocument/2006/relationships/slide" Target="slides/slide17.xml"/><Relationship Id="rId19" Type="http://schemas.openxmlformats.org/officeDocument/2006/relationships/slide" Target="slides/slide26.xml"/><Relationship Id="rId31" Type="http://schemas.openxmlformats.org/officeDocument/2006/relationships/slide" Target="slides/slide40.xml"/><Relationship Id="rId4" Type="http://schemas.openxmlformats.org/officeDocument/2006/relationships/slide" Target="slides/slide11.xml"/><Relationship Id="rId9" Type="http://schemas.openxmlformats.org/officeDocument/2006/relationships/slide" Target="slides/slide16.xml"/><Relationship Id="rId14" Type="http://schemas.openxmlformats.org/officeDocument/2006/relationships/slide" Target="slides/slide21.xml"/><Relationship Id="rId22" Type="http://schemas.openxmlformats.org/officeDocument/2006/relationships/slide" Target="slides/slide31.xml"/><Relationship Id="rId27" Type="http://schemas.openxmlformats.org/officeDocument/2006/relationships/slide" Target="slides/slide36.xml"/><Relationship Id="rId30" Type="http://schemas.openxmlformats.org/officeDocument/2006/relationships/slide" Target="slides/slide3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104451" name="Rectangle 3"/>
          <p:cNvSpPr>
            <a:spLocks noGrp="1" noChangeArrowheads="1"/>
          </p:cNvSpPr>
          <p:nvPr>
            <p:ph type="dt" sz="quarter" idx="1"/>
          </p:nvPr>
        </p:nvSpPr>
        <p:spPr bwMode="auto">
          <a:xfrm>
            <a:off x="518160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104452" name="Rectangle 4"/>
          <p:cNvSpPr>
            <a:spLocks noGrp="1" noChangeArrowheads="1"/>
          </p:cNvSpPr>
          <p:nvPr>
            <p:ph type="ftr" sz="quarter" idx="2"/>
          </p:nvPr>
        </p:nvSpPr>
        <p:spPr bwMode="auto">
          <a:xfrm>
            <a:off x="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104453" name="Rectangle 5"/>
          <p:cNvSpPr>
            <a:spLocks noGrp="1" noChangeArrowheads="1"/>
          </p:cNvSpPr>
          <p:nvPr>
            <p:ph type="sldNum" sz="quarter" idx="3"/>
          </p:nvPr>
        </p:nvSpPr>
        <p:spPr bwMode="auto">
          <a:xfrm>
            <a:off x="518160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8BC0323-3530-42A7-AAD8-4679EFE68D41}" type="slidenum">
              <a:rPr lang="en-GB"/>
              <a:pPr/>
              <a:t>‹#›</a:t>
            </a:fld>
            <a:endParaRPr lang="en-GB"/>
          </a:p>
        </p:txBody>
      </p:sp>
    </p:spTree>
    <p:extLst>
      <p:ext uri="{BB962C8B-B14F-4D97-AF65-F5344CB8AC3E}">
        <p14:creationId xmlns:p14="http://schemas.microsoft.com/office/powerpoint/2010/main" val="188800196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5538" name="Group 2"/>
          <p:cNvGrpSpPr>
            <a:grpSpLocks/>
          </p:cNvGrpSpPr>
          <p:nvPr/>
        </p:nvGrpSpPr>
        <p:grpSpPr bwMode="auto">
          <a:xfrm>
            <a:off x="1" y="3522134"/>
            <a:ext cx="6756797" cy="1520297"/>
            <a:chOff x="0" y="1536"/>
            <a:chExt cx="5675" cy="663"/>
          </a:xfrm>
        </p:grpSpPr>
        <p:grpSp>
          <p:nvGrpSpPr>
            <p:cNvPr id="65539" name="Group 3"/>
            <p:cNvGrpSpPr>
              <a:grpSpLocks/>
            </p:cNvGrpSpPr>
            <p:nvPr/>
          </p:nvGrpSpPr>
          <p:grpSpPr bwMode="auto">
            <a:xfrm>
              <a:off x="183" y="1604"/>
              <a:ext cx="448" cy="299"/>
              <a:chOff x="720" y="336"/>
              <a:chExt cx="624" cy="432"/>
            </a:xfrm>
          </p:grpSpPr>
          <p:sp>
            <p:nvSpPr>
              <p:cNvPr id="65540"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65541"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65542" name="Group 6"/>
            <p:cNvGrpSpPr>
              <a:grpSpLocks/>
            </p:cNvGrpSpPr>
            <p:nvPr/>
          </p:nvGrpSpPr>
          <p:grpSpPr bwMode="auto">
            <a:xfrm>
              <a:off x="261" y="1870"/>
              <a:ext cx="465" cy="299"/>
              <a:chOff x="912" y="2640"/>
              <a:chExt cx="672" cy="432"/>
            </a:xfrm>
          </p:grpSpPr>
          <p:sp>
            <p:nvSpPr>
              <p:cNvPr id="65543"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65544"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65545"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65546"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65547"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65548" name="Rectangle 12"/>
          <p:cNvSpPr>
            <a:spLocks noGrp="1" noChangeArrowheads="1"/>
          </p:cNvSpPr>
          <p:nvPr>
            <p:ph type="ctrTitle"/>
          </p:nvPr>
        </p:nvSpPr>
        <p:spPr>
          <a:xfrm>
            <a:off x="742950" y="2641600"/>
            <a:ext cx="5829300" cy="1651000"/>
          </a:xfrm>
        </p:spPr>
        <p:txBody>
          <a:bodyPr/>
          <a:lstStyle>
            <a:lvl1pPr>
              <a:defRPr/>
            </a:lvl1pPr>
          </a:lstStyle>
          <a:p>
            <a:r>
              <a:rPr lang="en-GB"/>
              <a:t>Click to edit Master title style</a:t>
            </a:r>
          </a:p>
        </p:txBody>
      </p:sp>
      <p:sp>
        <p:nvSpPr>
          <p:cNvPr id="65549" name="Rectangle 13"/>
          <p:cNvSpPr>
            <a:spLocks noGrp="1" noChangeArrowheads="1"/>
          </p:cNvSpPr>
          <p:nvPr>
            <p:ph type="subTitle" idx="1"/>
          </p:nvPr>
        </p:nvSpPr>
        <p:spPr>
          <a:xfrm>
            <a:off x="1028700" y="5613400"/>
            <a:ext cx="4800600" cy="2531533"/>
          </a:xfrm>
        </p:spPr>
        <p:txBody>
          <a:bodyPr/>
          <a:lstStyle>
            <a:lvl1pPr marL="0" indent="0" algn="ctr">
              <a:buFont typeface="Wingdings" pitchFamily="2" charset="2"/>
              <a:buNone/>
              <a:defRPr/>
            </a:lvl1pPr>
          </a:lstStyle>
          <a:p>
            <a:r>
              <a:rPr lang="en-GB"/>
              <a:t>Click to edit Master subtitle style</a:t>
            </a:r>
          </a:p>
        </p:txBody>
      </p:sp>
      <p:sp>
        <p:nvSpPr>
          <p:cNvPr id="65550" name="Rectangle 14"/>
          <p:cNvSpPr>
            <a:spLocks noGrp="1" noChangeArrowheads="1"/>
          </p:cNvSpPr>
          <p:nvPr>
            <p:ph type="dt" sz="half" idx="2"/>
          </p:nvPr>
        </p:nvSpPr>
        <p:spPr>
          <a:xfrm>
            <a:off x="742950" y="9025467"/>
            <a:ext cx="1428750" cy="660400"/>
          </a:xfrm>
        </p:spPr>
        <p:txBody>
          <a:bodyPr/>
          <a:lstStyle>
            <a:lvl1pPr>
              <a:defRPr>
                <a:solidFill>
                  <a:schemeClr val="bg2"/>
                </a:solidFill>
              </a:defRPr>
            </a:lvl1pPr>
          </a:lstStyle>
          <a:p>
            <a:endParaRPr lang="en-GB"/>
          </a:p>
        </p:txBody>
      </p:sp>
      <p:sp>
        <p:nvSpPr>
          <p:cNvPr id="65551" name="Rectangle 15"/>
          <p:cNvSpPr>
            <a:spLocks noGrp="1" noChangeArrowheads="1"/>
          </p:cNvSpPr>
          <p:nvPr>
            <p:ph type="ftr" sz="quarter" idx="3"/>
          </p:nvPr>
        </p:nvSpPr>
        <p:spPr>
          <a:xfrm>
            <a:off x="2571750" y="9025467"/>
            <a:ext cx="2171700" cy="660400"/>
          </a:xfrm>
        </p:spPr>
        <p:txBody>
          <a:bodyPr/>
          <a:lstStyle>
            <a:lvl1pPr>
              <a:defRPr>
                <a:solidFill>
                  <a:schemeClr val="bg2"/>
                </a:solidFill>
              </a:defRPr>
            </a:lvl1pPr>
          </a:lstStyle>
          <a:p>
            <a:endParaRPr lang="en-GB"/>
          </a:p>
        </p:txBody>
      </p:sp>
      <p:sp>
        <p:nvSpPr>
          <p:cNvPr id="65552" name="Rectangle 16"/>
          <p:cNvSpPr>
            <a:spLocks noGrp="1" noChangeArrowheads="1"/>
          </p:cNvSpPr>
          <p:nvPr>
            <p:ph type="sldNum" sz="quarter" idx="4"/>
          </p:nvPr>
        </p:nvSpPr>
        <p:spPr>
          <a:xfrm>
            <a:off x="5143500" y="9025467"/>
            <a:ext cx="1428750" cy="660400"/>
          </a:xfrm>
        </p:spPr>
        <p:txBody>
          <a:bodyPr/>
          <a:lstStyle>
            <a:lvl1pPr>
              <a:defRPr>
                <a:solidFill>
                  <a:schemeClr val="bg2"/>
                </a:solidFill>
              </a:defRPr>
            </a:lvl1pPr>
          </a:lstStyle>
          <a:p>
            <a:fld id="{B245CBC2-5EC4-4426-AA1D-564D492CAE1B}"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88879E3-1DC1-4C7E-A721-6A7106617AA8}"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53037" y="892000"/>
            <a:ext cx="1463279" cy="7966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63204" y="892000"/>
            <a:ext cx="4275534" cy="796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2389DF71-47ED-4BBF-8A06-8CD985013292}"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D3F3ECDD-60AE-4DBE-9622-394DD4432410}"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D2C510B-605E-4241-9840-895BCF54EA57}"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87016" y="2914474"/>
            <a:ext cx="285750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58816" y="2914474"/>
            <a:ext cx="285750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1D188885-F1C9-4036-AF1A-6284CDB3D044}"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E0945B60-CFEB-45CE-A906-4FAA4951C604}"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581EECBF-3911-4EEA-88CC-549B202D680B}"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6645231E-1820-4836-B803-623E5A7936CD}"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D230E568-E49E-46B0-905A-929FB1F6AB4A}"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D92D0942-1ACC-4EB8-9B7F-EC42985250E7}"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ChangeArrowheads="1"/>
          </p:cNvSpPr>
          <p:nvPr/>
        </p:nvSpPr>
        <p:spPr bwMode="ltGray">
          <a:xfrm>
            <a:off x="313135" y="1586795"/>
            <a:ext cx="328613" cy="685624"/>
          </a:xfrm>
          <a:prstGeom prst="rect">
            <a:avLst/>
          </a:prstGeom>
          <a:solidFill>
            <a:schemeClr val="accent2"/>
          </a:solidFill>
          <a:ln w="9525">
            <a:noFill/>
            <a:miter lim="800000"/>
            <a:headEnd/>
            <a:tailEnd/>
          </a:ln>
          <a:effectLst/>
        </p:spPr>
        <p:txBody>
          <a:bodyPr wrap="none" anchor="ctr"/>
          <a:lstStyle/>
          <a:p>
            <a:pPr algn="ctr"/>
            <a:endParaRPr kumimoji="1" lang="en-US" sz="2400"/>
          </a:p>
        </p:txBody>
      </p:sp>
      <p:sp>
        <p:nvSpPr>
          <p:cNvPr id="64515" name="Rectangle 3"/>
          <p:cNvSpPr>
            <a:spLocks noChangeArrowheads="1"/>
          </p:cNvSpPr>
          <p:nvPr/>
        </p:nvSpPr>
        <p:spPr bwMode="ltGray">
          <a:xfrm>
            <a:off x="600075" y="1586795"/>
            <a:ext cx="246460" cy="685624"/>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64516" name="Rectangle 4"/>
          <p:cNvSpPr>
            <a:spLocks noChangeArrowheads="1"/>
          </p:cNvSpPr>
          <p:nvPr/>
        </p:nvSpPr>
        <p:spPr bwMode="ltGray">
          <a:xfrm>
            <a:off x="406004" y="2196748"/>
            <a:ext cx="316706" cy="685624"/>
          </a:xfrm>
          <a:prstGeom prst="rect">
            <a:avLst/>
          </a:prstGeom>
          <a:solidFill>
            <a:schemeClr val="folHlink"/>
          </a:solidFill>
          <a:ln w="9525">
            <a:noFill/>
            <a:miter lim="800000"/>
            <a:headEnd/>
            <a:tailEnd/>
          </a:ln>
          <a:effectLst/>
        </p:spPr>
        <p:txBody>
          <a:bodyPr wrap="none" anchor="ctr"/>
          <a:lstStyle/>
          <a:p>
            <a:pPr algn="ctr"/>
            <a:endParaRPr kumimoji="1" lang="en-US" sz="2400"/>
          </a:p>
        </p:txBody>
      </p:sp>
      <p:sp>
        <p:nvSpPr>
          <p:cNvPr id="64517" name="Rectangle 5"/>
          <p:cNvSpPr>
            <a:spLocks noChangeArrowheads="1"/>
          </p:cNvSpPr>
          <p:nvPr/>
        </p:nvSpPr>
        <p:spPr bwMode="ltGray">
          <a:xfrm>
            <a:off x="683419" y="2196748"/>
            <a:ext cx="276225" cy="685624"/>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64518" name="Rectangle 6"/>
          <p:cNvSpPr>
            <a:spLocks noChangeArrowheads="1"/>
          </p:cNvSpPr>
          <p:nvPr/>
        </p:nvSpPr>
        <p:spPr bwMode="ltGray">
          <a:xfrm>
            <a:off x="95250" y="2091267"/>
            <a:ext cx="420291" cy="609953"/>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kumimoji="1" lang="en-US" sz="2400"/>
          </a:p>
        </p:txBody>
      </p:sp>
      <p:sp>
        <p:nvSpPr>
          <p:cNvPr id="64519" name="Rectangle 7"/>
          <p:cNvSpPr>
            <a:spLocks noChangeArrowheads="1"/>
          </p:cNvSpPr>
          <p:nvPr/>
        </p:nvSpPr>
        <p:spPr bwMode="gray">
          <a:xfrm>
            <a:off x="571500" y="1430867"/>
            <a:ext cx="23813" cy="1520297"/>
          </a:xfrm>
          <a:prstGeom prst="rect">
            <a:avLst/>
          </a:prstGeom>
          <a:solidFill>
            <a:schemeClr val="bg2"/>
          </a:solidFill>
          <a:ln w="9525">
            <a:noFill/>
            <a:miter lim="800000"/>
            <a:headEnd/>
            <a:tailEnd/>
          </a:ln>
          <a:effectLst/>
        </p:spPr>
        <p:txBody>
          <a:bodyPr wrap="none" anchor="ctr"/>
          <a:lstStyle/>
          <a:p>
            <a:pPr algn="ctr"/>
            <a:endParaRPr kumimoji="1" lang="en-US" sz="2400"/>
          </a:p>
        </p:txBody>
      </p:sp>
      <p:sp>
        <p:nvSpPr>
          <p:cNvPr id="64520" name="Rectangle 8"/>
          <p:cNvSpPr>
            <a:spLocks noChangeArrowheads="1"/>
          </p:cNvSpPr>
          <p:nvPr/>
        </p:nvSpPr>
        <p:spPr bwMode="gray">
          <a:xfrm>
            <a:off x="332185" y="2572808"/>
            <a:ext cx="6169819" cy="45861"/>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64521" name="Rectangle 9"/>
          <p:cNvSpPr>
            <a:spLocks noGrp="1" noChangeArrowheads="1"/>
          </p:cNvSpPr>
          <p:nvPr>
            <p:ph type="title"/>
          </p:nvPr>
        </p:nvSpPr>
        <p:spPr bwMode="auto">
          <a:xfrm>
            <a:off x="863204" y="891999"/>
            <a:ext cx="5844778" cy="165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GB" smtClean="0"/>
              <a:t>Click to edit Master title style</a:t>
            </a:r>
          </a:p>
        </p:txBody>
      </p:sp>
      <p:sp>
        <p:nvSpPr>
          <p:cNvPr id="64522" name="Rectangle 10"/>
          <p:cNvSpPr>
            <a:spLocks noGrp="1" noChangeArrowheads="1"/>
          </p:cNvSpPr>
          <p:nvPr>
            <p:ph type="body" idx="1"/>
          </p:nvPr>
        </p:nvSpPr>
        <p:spPr bwMode="auto">
          <a:xfrm>
            <a:off x="887016" y="2914474"/>
            <a:ext cx="5829300" cy="5943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64523" name="Rectangle 11"/>
          <p:cNvSpPr>
            <a:spLocks noGrp="1" noChangeArrowheads="1"/>
          </p:cNvSpPr>
          <p:nvPr>
            <p:ph type="dt" sz="half" idx="2"/>
          </p:nvPr>
        </p:nvSpPr>
        <p:spPr bwMode="auto">
          <a:xfrm>
            <a:off x="685800" y="9135533"/>
            <a:ext cx="1428750" cy="660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GB"/>
          </a:p>
        </p:txBody>
      </p:sp>
      <p:sp>
        <p:nvSpPr>
          <p:cNvPr id="64524" name="Rectangle 12"/>
          <p:cNvSpPr>
            <a:spLocks noGrp="1" noChangeArrowheads="1"/>
          </p:cNvSpPr>
          <p:nvPr>
            <p:ph type="ftr" sz="quarter" idx="3"/>
          </p:nvPr>
        </p:nvSpPr>
        <p:spPr bwMode="auto">
          <a:xfrm>
            <a:off x="2514600" y="9135533"/>
            <a:ext cx="2171700" cy="660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GB"/>
          </a:p>
        </p:txBody>
      </p:sp>
      <p:sp>
        <p:nvSpPr>
          <p:cNvPr id="64525" name="Rectangle 13"/>
          <p:cNvSpPr>
            <a:spLocks noGrp="1" noChangeArrowheads="1"/>
          </p:cNvSpPr>
          <p:nvPr>
            <p:ph type="sldNum" sz="quarter" idx="4"/>
          </p:nvPr>
        </p:nvSpPr>
        <p:spPr bwMode="auto">
          <a:xfrm>
            <a:off x="5086350" y="9135533"/>
            <a:ext cx="1428750" cy="660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6CCC5FD4-2179-4A78-9A7F-20246E587120}"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000" b="1" dirty="0" smtClean="0">
                <a:solidFill>
                  <a:srgbClr val="0000CC"/>
                </a:solidFill>
              </a:rPr>
              <a:t>STRUKTUR KOMUNIKASI ORGANISASI</a:t>
            </a:r>
            <a:endParaRPr lang="en-US" sz="4000" b="1" dirty="0">
              <a:solidFill>
                <a:srgbClr val="0000CC"/>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sz="3200"/>
              <a:t>Tiga Jenis Komunikasi Formal</a:t>
            </a:r>
            <a:br>
              <a:rPr lang="en-US" sz="3200"/>
            </a:br>
            <a:r>
              <a:rPr lang="en-US" sz="3200"/>
              <a:t>(DSP6)</a:t>
            </a:r>
          </a:p>
        </p:txBody>
      </p:sp>
      <p:sp>
        <p:nvSpPr>
          <p:cNvPr id="117763" name="Text Box 3"/>
          <p:cNvSpPr txBox="1">
            <a:spLocks noChangeArrowheads="1"/>
          </p:cNvSpPr>
          <p:nvPr/>
        </p:nvSpPr>
        <p:spPr bwMode="auto">
          <a:xfrm>
            <a:off x="628650" y="3742267"/>
            <a:ext cx="5143500" cy="461665"/>
          </a:xfrm>
          <a:prstGeom prst="rect">
            <a:avLst/>
          </a:prstGeom>
          <a:noFill/>
          <a:ln w="9525">
            <a:noFill/>
            <a:miter lim="800000"/>
            <a:headEnd/>
            <a:tailEnd/>
          </a:ln>
          <a:effectLst/>
        </p:spPr>
        <p:txBody>
          <a:bodyPr>
            <a:spAutoFit/>
          </a:bodyPr>
          <a:lstStyle/>
          <a:p>
            <a:pPr>
              <a:spcBef>
                <a:spcPct val="50000"/>
              </a:spcBef>
            </a:pPr>
            <a:endParaRPr lang="en-US" sz="2400"/>
          </a:p>
        </p:txBody>
      </p:sp>
      <p:sp>
        <p:nvSpPr>
          <p:cNvPr id="117764" name="Text Box 4"/>
          <p:cNvSpPr txBox="1">
            <a:spLocks noChangeArrowheads="1"/>
          </p:cNvSpPr>
          <p:nvPr/>
        </p:nvSpPr>
        <p:spPr bwMode="auto">
          <a:xfrm>
            <a:off x="571500" y="2971801"/>
            <a:ext cx="5829300" cy="4939814"/>
          </a:xfrm>
          <a:prstGeom prst="rect">
            <a:avLst/>
          </a:prstGeom>
          <a:noFill/>
          <a:ln w="9525">
            <a:noFill/>
            <a:miter lim="800000"/>
            <a:headEnd/>
            <a:tailEnd/>
          </a:ln>
          <a:effectLst/>
        </p:spPr>
        <p:txBody>
          <a:bodyPr>
            <a:spAutoFit/>
          </a:bodyPr>
          <a:lstStyle/>
          <a:p>
            <a:pPr marL="457200" indent="-457200">
              <a:lnSpc>
                <a:spcPct val="75000"/>
              </a:lnSpc>
              <a:spcBef>
                <a:spcPct val="50000"/>
              </a:spcBef>
              <a:buFontTx/>
              <a:buAutoNum type="arabicPeriod"/>
            </a:pPr>
            <a:r>
              <a:rPr lang="en-US" sz="2000" b="1"/>
              <a:t>Komunikasi ke bawah</a:t>
            </a:r>
          </a:p>
          <a:p>
            <a:pPr marL="457200" indent="-457200">
              <a:spcBef>
                <a:spcPct val="50000"/>
              </a:spcBef>
            </a:pPr>
            <a:r>
              <a:rPr lang="en-US" sz="2000"/>
              <a:t>	Mengalir dari tingkatan yang tinggi ke tingkatan yang lebih rendah (dari level atas ke level bawah).</a:t>
            </a:r>
          </a:p>
          <a:p>
            <a:pPr marL="457200" indent="-457200">
              <a:spcBef>
                <a:spcPct val="50000"/>
              </a:spcBef>
            </a:pPr>
            <a:r>
              <a:rPr lang="en-US" sz="2000"/>
              <a:t>	</a:t>
            </a:r>
            <a:r>
              <a:rPr lang="en-US" sz="2000" b="1"/>
              <a:t>Menurut Khaz dan Khan (1978)</a:t>
            </a:r>
            <a:r>
              <a:rPr lang="en-US" sz="2000"/>
              <a:t> ada lima jenis komunikasi ke bawah melalui saluran komunikasi sbb:</a:t>
            </a:r>
          </a:p>
          <a:p>
            <a:pPr marL="952500" lvl="1" indent="-495300">
              <a:spcBef>
                <a:spcPct val="50000"/>
              </a:spcBef>
              <a:buFontTx/>
              <a:buAutoNum type="arabicPeriod"/>
            </a:pPr>
            <a:r>
              <a:rPr lang="sv-SE" sz="2000"/>
              <a:t>Petunjuk-petunjuk tugas yang spesifik; instruksi-instruksi pekerjaan.</a:t>
            </a:r>
            <a:endParaRPr lang="en-US" sz="2000"/>
          </a:p>
          <a:p>
            <a:pPr marL="952500" lvl="1" indent="-495300" algn="just">
              <a:spcBef>
                <a:spcPct val="50000"/>
              </a:spcBef>
              <a:buFontTx/>
              <a:buAutoNum type="arabicPeriod"/>
            </a:pPr>
            <a:r>
              <a:rPr lang="sv-SE" sz="2000"/>
              <a:t>Informasi yang didesain untuk menghasilkan pengertian tentang tugas dan hubungannya dengan tugas-tugas organisasi lainnya (rasionalitas pekerjaan).</a:t>
            </a:r>
            <a:endParaRPr lang="en-US" sz="200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7" name="Rectangle 3"/>
          <p:cNvSpPr>
            <a:spLocks noGrp="1" noChangeArrowheads="1"/>
          </p:cNvSpPr>
          <p:nvPr>
            <p:ph type="body" idx="1"/>
          </p:nvPr>
        </p:nvSpPr>
        <p:spPr>
          <a:xfrm>
            <a:off x="887016" y="2914474"/>
            <a:ext cx="4885134" cy="5943600"/>
          </a:xfrm>
        </p:spPr>
        <p:txBody>
          <a:bodyPr/>
          <a:lstStyle/>
          <a:p>
            <a:pPr marL="609600" indent="-609600" algn="just">
              <a:spcBef>
                <a:spcPct val="40000"/>
              </a:spcBef>
              <a:buClrTx/>
              <a:buSzTx/>
              <a:buFontTx/>
              <a:buAutoNum type="arabicPeriod" startAt="3"/>
            </a:pPr>
            <a:r>
              <a:rPr lang="sv-SE" sz="2000"/>
              <a:t>Informasi tentang kebijaksanaan perusahaan dan pelaksanaan operasionalnya (prosedur dan praktek 	Informasi).</a:t>
            </a:r>
            <a:endParaRPr lang="en-US" sz="2000"/>
          </a:p>
          <a:p>
            <a:pPr marL="609600" indent="-609600" algn="just">
              <a:spcBef>
                <a:spcPct val="40000"/>
              </a:spcBef>
              <a:buClr>
                <a:schemeClr val="tx1"/>
              </a:buClr>
              <a:buSzTx/>
              <a:buFont typeface="Wingdings" pitchFamily="2" charset="2"/>
              <a:buAutoNum type="arabicPeriod" startAt="4"/>
            </a:pPr>
            <a:r>
              <a:rPr lang="sv-SE" sz="2000"/>
              <a:t>Umpan balik kepada para bawahan tentang kinerja mereka.</a:t>
            </a:r>
            <a:endParaRPr lang="en-US" sz="2000"/>
          </a:p>
          <a:p>
            <a:pPr marL="609600" indent="-609600" algn="just">
              <a:spcBef>
                <a:spcPct val="40000"/>
              </a:spcBef>
              <a:buClr>
                <a:schemeClr val="tx1"/>
              </a:buClr>
              <a:buSzTx/>
              <a:buFont typeface="Wingdings" pitchFamily="2" charset="2"/>
              <a:buAutoNum type="arabicPeriod" startAt="5"/>
            </a:pPr>
            <a:r>
              <a:rPr lang="sv-SE" sz="2000"/>
              <a:t>Informasi tentang karakteristik ideologi sebagai misi perusahaan dengan cara mengulang-ulang latihan dan pengajaran supaya bawahan terkesan dengan misi tersebut</a:t>
            </a:r>
            <a:r>
              <a:rPr lang="sv-SE" sz="1600"/>
              <a:t>.</a:t>
            </a:r>
            <a:endParaRPr lang="en-US" sz="1600"/>
          </a:p>
        </p:txBody>
      </p:sp>
      <p:sp>
        <p:nvSpPr>
          <p:cNvPr id="118788" name="Text Box 4"/>
          <p:cNvSpPr txBox="1">
            <a:spLocks noChangeArrowheads="1"/>
          </p:cNvSpPr>
          <p:nvPr/>
        </p:nvSpPr>
        <p:spPr bwMode="auto">
          <a:xfrm>
            <a:off x="971550" y="1540934"/>
            <a:ext cx="4914900" cy="1154162"/>
          </a:xfrm>
          <a:prstGeom prst="rect">
            <a:avLst/>
          </a:prstGeom>
          <a:noFill/>
          <a:ln w="9525">
            <a:noFill/>
            <a:miter lim="800000"/>
            <a:headEnd/>
            <a:tailEnd/>
          </a:ln>
          <a:effectLst/>
        </p:spPr>
        <p:txBody>
          <a:bodyPr>
            <a:spAutoFit/>
          </a:bodyPr>
          <a:lstStyle/>
          <a:p>
            <a:pPr marL="457200" indent="-457200">
              <a:lnSpc>
                <a:spcPct val="75000"/>
              </a:lnSpc>
              <a:spcBef>
                <a:spcPct val="50000"/>
              </a:spcBef>
            </a:pPr>
            <a:r>
              <a:rPr lang="en-US" sz="3600" b="1">
                <a:solidFill>
                  <a:schemeClr val="tx2"/>
                </a:solidFill>
              </a:rPr>
              <a:t>Komunikasi ke Bawah </a:t>
            </a:r>
            <a:r>
              <a:rPr lang="en-US" sz="1000" b="1">
                <a:solidFill>
                  <a:schemeClr val="tx2"/>
                </a:solidFill>
              </a:rPr>
              <a:t>(lanjutan…)</a:t>
            </a:r>
          </a:p>
          <a:p>
            <a:pPr marL="457200" indent="-457200">
              <a:spcBef>
                <a:spcPct val="50000"/>
              </a:spcBef>
            </a:pPr>
            <a:endParaRPr lang="en-US" sz="1000" b="1">
              <a:solidFill>
                <a:schemeClr val="tx2"/>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Effect transition="in" filter="barn(outVertical)">
                                      <p:cBhvr>
                                        <p:cTn id="7" dur="500"/>
                                        <p:tgtEl>
                                          <p:spTgt spid="1187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18787">
                                            <p:txEl>
                                              <p:pRg st="1" end="1"/>
                                            </p:txEl>
                                          </p:spTgt>
                                        </p:tgtEl>
                                        <p:attrNameLst>
                                          <p:attrName>style.visibility</p:attrName>
                                        </p:attrNameLst>
                                      </p:cBhvr>
                                      <p:to>
                                        <p:strVal val="visible"/>
                                      </p:to>
                                    </p:set>
                                    <p:animEffect transition="in" filter="barn(outVertical)">
                                      <p:cBhvr>
                                        <p:cTn id="12" dur="500"/>
                                        <p:tgtEl>
                                          <p:spTgt spid="1187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18787">
                                            <p:txEl>
                                              <p:pRg st="2" end="2"/>
                                            </p:txEl>
                                          </p:spTgt>
                                        </p:tgtEl>
                                        <p:attrNameLst>
                                          <p:attrName>style.visibility</p:attrName>
                                        </p:attrNameLst>
                                      </p:cBhvr>
                                      <p:to>
                                        <p:strVal val="visible"/>
                                      </p:to>
                                    </p:set>
                                    <p:animEffect transition="in" filter="barn(outVertical)">
                                      <p:cBhvr>
                                        <p:cTn id="17" dur="500"/>
                                        <p:tgtEl>
                                          <p:spTgt spid="1187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857251" y="1320801"/>
            <a:ext cx="5137547" cy="979135"/>
          </a:xfrm>
        </p:spPr>
        <p:txBody>
          <a:bodyPr/>
          <a:lstStyle/>
          <a:p>
            <a:pPr algn="ctr"/>
            <a:r>
              <a:rPr lang="en-US" sz="3600"/>
              <a:t>Efektivitas Komunikasi ke Bawah</a:t>
            </a:r>
          </a:p>
        </p:txBody>
      </p:sp>
      <p:sp>
        <p:nvSpPr>
          <p:cNvPr id="119811" name="Rectangle 3"/>
          <p:cNvSpPr>
            <a:spLocks noGrp="1" noChangeArrowheads="1"/>
          </p:cNvSpPr>
          <p:nvPr>
            <p:ph type="body" idx="1"/>
          </p:nvPr>
        </p:nvSpPr>
        <p:spPr>
          <a:xfrm>
            <a:off x="685800" y="3412067"/>
            <a:ext cx="4914900" cy="4072467"/>
          </a:xfrm>
        </p:spPr>
        <p:txBody>
          <a:bodyPr/>
          <a:lstStyle/>
          <a:p>
            <a:pPr>
              <a:lnSpc>
                <a:spcPct val="90000"/>
              </a:lnSpc>
              <a:buFont typeface="Wingdings" pitchFamily="2" charset="2"/>
              <a:buNone/>
            </a:pPr>
            <a:r>
              <a:rPr lang="sv-SE" sz="2000">
                <a:cs typeface="Times New Roman" pitchFamily="18" charset="0"/>
              </a:rPr>
              <a:t>    </a:t>
            </a:r>
            <a:r>
              <a:rPr lang="sv-SE" sz="2400">
                <a:cs typeface="Times New Roman" pitchFamily="18" charset="0"/>
              </a:rPr>
              <a:t>Sering diasumsikan bahwa saluran-saluran komunikasi ke bawah cukup berfungsi secara efektif. Asumsi serupa itu sering meleset, ternyata informasi yang dikirim melalui saluran-saluran ke bawah tidak hanya hilang, tetapi sering mengalami Distorsi atau tidak dapat dimengerti oleh si penerima.</a:t>
            </a:r>
            <a:r>
              <a:rPr lang="en-US" sz="2400"/>
              <a:t>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Effect transition="in" filter="barn(outVertical)">
                                      <p:cBhvr>
                                        <p:cTn id="7" dur="500"/>
                                        <p:tgtEl>
                                          <p:spTgt spid="1198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800100" y="1210734"/>
            <a:ext cx="5844779" cy="1089202"/>
          </a:xfrm>
        </p:spPr>
        <p:txBody>
          <a:bodyPr/>
          <a:lstStyle/>
          <a:p>
            <a:r>
              <a:rPr lang="en-US" sz="3600"/>
              <a:t>Efektivitas Komunikasi ke Bawah</a:t>
            </a:r>
          </a:p>
        </p:txBody>
      </p:sp>
      <p:sp>
        <p:nvSpPr>
          <p:cNvPr id="120835" name="Rectangle 3"/>
          <p:cNvSpPr>
            <a:spLocks noGrp="1" noChangeArrowheads="1"/>
          </p:cNvSpPr>
          <p:nvPr>
            <p:ph type="body" idx="1"/>
          </p:nvPr>
        </p:nvSpPr>
        <p:spPr>
          <a:xfrm>
            <a:off x="514350" y="2971800"/>
            <a:ext cx="5628085" cy="5943600"/>
          </a:xfrm>
        </p:spPr>
        <p:txBody>
          <a:bodyPr/>
          <a:lstStyle/>
          <a:p>
            <a:pPr marL="381000" indent="-381000" algn="just">
              <a:buClr>
                <a:schemeClr val="tx1"/>
              </a:buClr>
              <a:buSzTx/>
              <a:buFont typeface="Wingdings" pitchFamily="2" charset="2"/>
              <a:buAutoNum type="arabicPeriod"/>
            </a:pPr>
            <a:r>
              <a:rPr lang="sv-SE" sz="2400"/>
              <a:t>Interpretasi orang-orang dalam komunikasi biasanya mengikuti jalur yang aman.</a:t>
            </a:r>
            <a:endParaRPr lang="en-US" sz="2400"/>
          </a:p>
          <a:p>
            <a:pPr marL="381000" indent="-381000" algn="just">
              <a:buClr>
                <a:schemeClr val="tx1"/>
              </a:buClr>
              <a:buSzTx/>
              <a:buFont typeface="Wingdings" pitchFamily="2" charset="2"/>
              <a:buAutoNum type="arabicPeriod"/>
            </a:pPr>
            <a:r>
              <a:rPr lang="sv-SE" sz="2400"/>
              <a:t>Orang-orang akan lebih terbuka terhadap pesan-pesan yang sesuai dengan citra pribadi yang dimilikinya, kepercayaan dan nilai-nilai yang dianutnya.</a:t>
            </a:r>
            <a:endParaRPr lang="en-US" sz="2400"/>
          </a:p>
          <a:p>
            <a:pPr marL="381000" indent="-381000" algn="just">
              <a:buClr>
                <a:schemeClr val="tx1"/>
              </a:buClr>
              <a:buSzTx/>
              <a:buFont typeface="Wingdings" pitchFamily="2" charset="2"/>
              <a:buAutoNum type="arabicPeriod"/>
            </a:pPr>
            <a:r>
              <a:rPr lang="sv-SE" sz="2400"/>
              <a:t>Pesan-pesan yang bertentangan dengan nilai-nilai cenderung lebih banyak menghadapi perlawanan daripada pesan-pesan yang bertentangan dengan logika rasional</a:t>
            </a:r>
            <a:endParaRPr lang="en-US" sz="2400"/>
          </a:p>
          <a:p>
            <a:pPr marL="381000" indent="-381000">
              <a:buFont typeface="Wingdings" pitchFamily="2" charset="2"/>
              <a:buNone/>
            </a:pPr>
            <a:endParaRPr lang="en-US" sz="240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Effect transition="in" filter="barn(outVertical)">
                                      <p:cBhvr>
                                        <p:cTn id="7" dur="500"/>
                                        <p:tgtEl>
                                          <p:spTgt spid="1208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20835">
                                            <p:txEl>
                                              <p:pRg st="1" end="1"/>
                                            </p:txEl>
                                          </p:spTgt>
                                        </p:tgtEl>
                                        <p:attrNameLst>
                                          <p:attrName>style.visibility</p:attrName>
                                        </p:attrNameLst>
                                      </p:cBhvr>
                                      <p:to>
                                        <p:strVal val="visible"/>
                                      </p:to>
                                    </p:set>
                                    <p:animEffect transition="in" filter="barn(outVertical)">
                                      <p:cBhvr>
                                        <p:cTn id="12" dur="500"/>
                                        <p:tgtEl>
                                          <p:spTgt spid="1208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20835">
                                            <p:txEl>
                                              <p:pRg st="2" end="2"/>
                                            </p:txEl>
                                          </p:spTgt>
                                        </p:tgtEl>
                                        <p:attrNameLst>
                                          <p:attrName>style.visibility</p:attrName>
                                        </p:attrNameLst>
                                      </p:cBhvr>
                                      <p:to>
                                        <p:strVal val="visible"/>
                                      </p:to>
                                    </p:set>
                                    <p:animEffect transition="in" filter="barn(outVertical)">
                                      <p:cBhvr>
                                        <p:cTn id="17" dur="500"/>
                                        <p:tgtEl>
                                          <p:spTgt spid="1208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9" name="Rectangle 3"/>
          <p:cNvSpPr>
            <a:spLocks noGrp="1" noChangeArrowheads="1"/>
          </p:cNvSpPr>
          <p:nvPr>
            <p:ph type="body" idx="1"/>
          </p:nvPr>
        </p:nvSpPr>
        <p:spPr>
          <a:xfrm>
            <a:off x="457200" y="3081867"/>
            <a:ext cx="5772150" cy="6383867"/>
          </a:xfrm>
        </p:spPr>
        <p:txBody>
          <a:bodyPr/>
          <a:lstStyle/>
          <a:p>
            <a:pPr marL="381000" indent="-381000" algn="just">
              <a:lnSpc>
                <a:spcPct val="90000"/>
              </a:lnSpc>
              <a:buClr>
                <a:schemeClr val="tx1"/>
              </a:buClr>
              <a:buSzTx/>
              <a:buFont typeface="Wingdings" pitchFamily="2" charset="2"/>
              <a:buAutoNum type="arabicPeriod" startAt="4"/>
            </a:pPr>
            <a:r>
              <a:rPr lang="sv-SE" sz="2400"/>
              <a:t>Kenyataan bahwa orang-orang itu lebih menilai positif pemenuhan kebutuhan maka pesan-pesan yang memfasilitasi pemenuhan kebutuhan akan lebih mudah diterima daripada pesan-pesan yang tidak seperti itu.</a:t>
            </a:r>
            <a:endParaRPr lang="en-US" sz="2400"/>
          </a:p>
          <a:p>
            <a:pPr marL="381000" indent="-381000" algn="just">
              <a:lnSpc>
                <a:spcPct val="90000"/>
              </a:lnSpc>
              <a:buClr>
                <a:schemeClr val="tx1"/>
              </a:buClr>
              <a:buSzTx/>
              <a:buFont typeface="Wingdings" pitchFamily="2" charset="2"/>
              <a:buAutoNum type="arabicPeriod" startAt="4"/>
            </a:pPr>
            <a:r>
              <a:rPr lang="sv-SE" sz="2400"/>
              <a:t>Selagi orang-orang itu dapat mengantisipasi perubahan-perubahan lingkungan, mereka lebih terbuka pada datangnya pesan-pesan baru.</a:t>
            </a:r>
            <a:endParaRPr lang="en-US" sz="2400"/>
          </a:p>
          <a:p>
            <a:pPr marL="381000" indent="-381000" algn="just">
              <a:lnSpc>
                <a:spcPct val="90000"/>
              </a:lnSpc>
              <a:buClr>
                <a:schemeClr val="tx1"/>
              </a:buClr>
              <a:buSzTx/>
              <a:buFont typeface="Wingdings" pitchFamily="2" charset="2"/>
              <a:buAutoNum type="arabicPeriod" startAt="4"/>
            </a:pPr>
            <a:r>
              <a:rPr lang="sv-SE" sz="2400"/>
              <a:t>Situasi total dapat mempengaruhi komunikasi; sebuah pesan yang diinterpretasikan sesuai pada satu situasi dapat diinterpretasikan tidak sesuai/bertentangan pada situasi yang lain.</a:t>
            </a:r>
            <a:endParaRPr lang="en-US" sz="2400"/>
          </a:p>
          <a:p>
            <a:pPr marL="381000" indent="-381000">
              <a:lnSpc>
                <a:spcPct val="90000"/>
              </a:lnSpc>
              <a:buClr>
                <a:schemeClr val="tx1"/>
              </a:buClr>
              <a:buSzTx/>
              <a:buFont typeface="Wingdings" pitchFamily="2" charset="2"/>
              <a:buAutoNum type="arabicPeriod" startAt="4"/>
            </a:pPr>
            <a:endParaRPr lang="en-US" sz="2400"/>
          </a:p>
        </p:txBody>
      </p:sp>
      <p:sp>
        <p:nvSpPr>
          <p:cNvPr id="121860" name="Text Box 4"/>
          <p:cNvSpPr txBox="1">
            <a:spLocks noChangeArrowheads="1"/>
          </p:cNvSpPr>
          <p:nvPr/>
        </p:nvSpPr>
        <p:spPr bwMode="auto">
          <a:xfrm>
            <a:off x="571500" y="1540934"/>
            <a:ext cx="5657850" cy="954107"/>
          </a:xfrm>
          <a:prstGeom prst="rect">
            <a:avLst/>
          </a:prstGeom>
          <a:noFill/>
          <a:ln w="9525">
            <a:noFill/>
            <a:miter lim="800000"/>
            <a:headEnd/>
            <a:tailEnd/>
          </a:ln>
          <a:effectLst/>
        </p:spPr>
        <p:txBody>
          <a:bodyPr>
            <a:spAutoFit/>
          </a:bodyPr>
          <a:lstStyle/>
          <a:p>
            <a:pPr algn="ctr">
              <a:spcBef>
                <a:spcPct val="50000"/>
              </a:spcBef>
            </a:pPr>
            <a:r>
              <a:rPr lang="en-US">
                <a:solidFill>
                  <a:schemeClr val="tx2"/>
                </a:solidFill>
              </a:rPr>
              <a:t>Efektivitas Komunikasi ke Bawah (lanjutan)</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animEffect transition="in" filter="barn(outVertical)">
                                      <p:cBhvr>
                                        <p:cTn id="7" dur="500"/>
                                        <p:tgtEl>
                                          <p:spTgt spid="1218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21859">
                                            <p:txEl>
                                              <p:pRg st="1" end="1"/>
                                            </p:txEl>
                                          </p:spTgt>
                                        </p:tgtEl>
                                        <p:attrNameLst>
                                          <p:attrName>style.visibility</p:attrName>
                                        </p:attrNameLst>
                                      </p:cBhvr>
                                      <p:to>
                                        <p:strVal val="visible"/>
                                      </p:to>
                                    </p:set>
                                    <p:animEffect transition="in" filter="barn(outVertical)">
                                      <p:cBhvr>
                                        <p:cTn id="12" dur="500"/>
                                        <p:tgtEl>
                                          <p:spTgt spid="1218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21859">
                                            <p:txEl>
                                              <p:pRg st="2" end="2"/>
                                            </p:txEl>
                                          </p:spTgt>
                                        </p:tgtEl>
                                        <p:attrNameLst>
                                          <p:attrName>style.visibility</p:attrName>
                                        </p:attrNameLst>
                                      </p:cBhvr>
                                      <p:to>
                                        <p:strVal val="visible"/>
                                      </p:to>
                                    </p:set>
                                    <p:animEffect transition="in" filter="barn(outVertical)">
                                      <p:cBhvr>
                                        <p:cTn id="17" dur="500"/>
                                        <p:tgtEl>
                                          <p:spTgt spid="1218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a:t>Komunikasi ke Atas</a:t>
            </a:r>
          </a:p>
        </p:txBody>
      </p:sp>
      <p:sp>
        <p:nvSpPr>
          <p:cNvPr id="122883" name="Rectangle 3"/>
          <p:cNvSpPr>
            <a:spLocks noGrp="1" noChangeArrowheads="1"/>
          </p:cNvSpPr>
          <p:nvPr>
            <p:ph type="body" idx="1"/>
          </p:nvPr>
        </p:nvSpPr>
        <p:spPr>
          <a:xfrm>
            <a:off x="857250" y="3522134"/>
            <a:ext cx="4999435" cy="3852333"/>
          </a:xfrm>
        </p:spPr>
        <p:txBody>
          <a:bodyPr/>
          <a:lstStyle/>
          <a:p>
            <a:pPr algn="just">
              <a:buFont typeface="Wingdings" pitchFamily="2" charset="2"/>
              <a:buNone/>
            </a:pPr>
            <a:r>
              <a:rPr lang="sv-SE">
                <a:cs typeface="Times New Roman" pitchFamily="18" charset="0"/>
              </a:rPr>
              <a:t>	Komunikasi keatas mengalir dari satu tingkatan organisasi ke tingkatan yang lebih tinggi (dari level bawah ke level atas)</a:t>
            </a:r>
            <a:endParaRPr lang="en-US">
              <a:cs typeface="Times New Roman" pitchFamily="18" charset="0"/>
            </a:endParaRPr>
          </a:p>
          <a:p>
            <a:pPr>
              <a:buFont typeface="Wingdings" pitchFamily="2" charset="2"/>
              <a:buNone/>
            </a:pPr>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barn(outVertical)">
                                      <p:cBhvr>
                                        <p:cTn id="7" dur="500"/>
                                        <p:tgtEl>
                                          <p:spTgt spid="1228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685800" y="880533"/>
            <a:ext cx="5844779" cy="1651000"/>
          </a:xfrm>
        </p:spPr>
        <p:txBody>
          <a:bodyPr/>
          <a:lstStyle/>
          <a:p>
            <a:r>
              <a:rPr lang="en-US"/>
              <a:t>Komunikasi ke Atas</a:t>
            </a:r>
          </a:p>
        </p:txBody>
      </p:sp>
      <p:sp>
        <p:nvSpPr>
          <p:cNvPr id="123907" name="Rectangle 3"/>
          <p:cNvSpPr>
            <a:spLocks noGrp="1" noChangeArrowheads="1"/>
          </p:cNvSpPr>
          <p:nvPr>
            <p:ph type="body" idx="1"/>
          </p:nvPr>
        </p:nvSpPr>
        <p:spPr>
          <a:xfrm>
            <a:off x="514350" y="2861734"/>
            <a:ext cx="5943600" cy="6163733"/>
          </a:xfrm>
        </p:spPr>
        <p:txBody>
          <a:bodyPr/>
          <a:lstStyle/>
          <a:p>
            <a:pPr marL="292100" indent="-292100" algn="just">
              <a:buFont typeface="Wingdings" pitchFamily="2" charset="2"/>
              <a:buNone/>
            </a:pPr>
            <a:r>
              <a:rPr lang="sv-SE" sz="3600">
                <a:cs typeface="Times New Roman" pitchFamily="18" charset="0"/>
              </a:rPr>
              <a:t>	</a:t>
            </a:r>
            <a:r>
              <a:rPr lang="sv-SE" sz="2400">
                <a:cs typeface="Times New Roman" pitchFamily="18" charset="0"/>
              </a:rPr>
              <a:t>Katz and Kahn (1978) telah mengidentifikasikan jenis informasi yang sering mengalir melalui saluran-saluran komunikasi ke atas :</a:t>
            </a:r>
            <a:endParaRPr lang="sv-SE" sz="1800">
              <a:cs typeface="Times New Roman" pitchFamily="18" charset="0"/>
            </a:endParaRPr>
          </a:p>
          <a:p>
            <a:pPr marL="292100" indent="-292100" algn="just">
              <a:buClr>
                <a:schemeClr val="tx1"/>
              </a:buClr>
              <a:buSzTx/>
              <a:buFont typeface="Wingdings" pitchFamily="2" charset="2"/>
              <a:buAutoNum type="arabicPeriod"/>
            </a:pPr>
            <a:r>
              <a:rPr lang="sv-SE" sz="2000">
                <a:cs typeface="Times New Roman" pitchFamily="18" charset="0"/>
              </a:rPr>
              <a:t>Informasi tentang keberhasilan, kemajuan dan rencana-rencana datang dari para bawahan.</a:t>
            </a:r>
            <a:endParaRPr lang="en-US" sz="2000">
              <a:cs typeface="Times New Roman" pitchFamily="18" charset="0"/>
            </a:endParaRPr>
          </a:p>
          <a:p>
            <a:pPr marL="292100" indent="-292100" algn="just">
              <a:buClr>
                <a:schemeClr val="tx1"/>
              </a:buClr>
              <a:buSzTx/>
              <a:buFont typeface="Wingdings" pitchFamily="2" charset="2"/>
              <a:buAutoNum type="arabicPeriod"/>
            </a:pPr>
            <a:r>
              <a:rPr lang="sv-SE" sz="2000">
                <a:cs typeface="Times New Roman" pitchFamily="18" charset="0"/>
              </a:rPr>
              <a:t>Informasi tentang masalah-masalah pekerjaan yang memerlukan bantuan dari tingkatan lebih atas dalam organisasi</a:t>
            </a:r>
            <a:endParaRPr lang="en-US" sz="2000">
              <a:cs typeface="Times New Roman" pitchFamily="18" charset="0"/>
            </a:endParaRPr>
          </a:p>
          <a:p>
            <a:pPr marL="292100" indent="-292100" algn="just">
              <a:buClr>
                <a:schemeClr val="tx1"/>
              </a:buClr>
              <a:buSzTx/>
              <a:buFont typeface="Wingdings" pitchFamily="2" charset="2"/>
              <a:buAutoNum type="arabicPeriod"/>
            </a:pPr>
            <a:r>
              <a:rPr lang="sv-SE" sz="2000">
                <a:cs typeface="Times New Roman" pitchFamily="18" charset="0"/>
              </a:rPr>
              <a:t>Ide-ide untuk perbaikan dalam aktivitas dan fungsi yang berhubungan dengan pekerjaan</a:t>
            </a:r>
            <a:endParaRPr lang="en-US" sz="2000">
              <a:cs typeface="Times New Roman" pitchFamily="18" charset="0"/>
            </a:endParaRPr>
          </a:p>
          <a:p>
            <a:pPr marL="292100" indent="-292100" algn="just">
              <a:buClr>
                <a:schemeClr val="tx1"/>
              </a:buClr>
              <a:buSzTx/>
              <a:buFont typeface="Wingdings" pitchFamily="2" charset="2"/>
              <a:buAutoNum type="arabicPeriod"/>
            </a:pPr>
            <a:r>
              <a:rPr lang="sv-SE" sz="2000">
                <a:cs typeface="Times New Roman" pitchFamily="18" charset="0"/>
              </a:rPr>
              <a:t>Informasi mengenai perasaan para bawahan tentang pekerjaan atau isu yang berhubungan dengan pekerjaan.</a:t>
            </a:r>
            <a:endParaRPr lang="en-US" sz="2000">
              <a:cs typeface="Times New Roman" pitchFamily="18" charset="0"/>
            </a:endParaRPr>
          </a:p>
          <a:p>
            <a:pPr marL="292100" indent="-292100" algn="just">
              <a:buClr>
                <a:schemeClr val="tx1"/>
              </a:buClr>
              <a:buSzTx/>
              <a:buFont typeface="Wingdings" pitchFamily="2" charset="2"/>
              <a:buNone/>
            </a:pPr>
            <a:endParaRPr lang="en-US" sz="2000">
              <a:cs typeface="Times New Roman" pitchFamily="18" charset="0"/>
            </a:endParaRPr>
          </a:p>
          <a:p>
            <a:pPr marL="292100" indent="-292100"/>
            <a:endParaRPr lang="en-US" sz="200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barn(outVertical)">
                                      <p:cBhvr>
                                        <p:cTn id="7" dur="50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barn(outVertical)">
                                      <p:cBhvr>
                                        <p:cTn id="12" dur="50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barn(outVertical)">
                                      <p:cBhvr>
                                        <p:cTn id="17" dur="50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barn(outVertical)">
                                      <p:cBhvr>
                                        <p:cTn id="22" dur="500"/>
                                        <p:tgtEl>
                                          <p:spTgt spid="1239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123907">
                                            <p:txEl>
                                              <p:pRg st="4" end="4"/>
                                            </p:txEl>
                                          </p:spTgt>
                                        </p:tgtEl>
                                        <p:attrNameLst>
                                          <p:attrName>style.visibility</p:attrName>
                                        </p:attrNameLst>
                                      </p:cBhvr>
                                      <p:to>
                                        <p:strVal val="visible"/>
                                      </p:to>
                                    </p:set>
                                    <p:animEffect transition="in" filter="barn(outVertical)">
                                      <p:cBhvr>
                                        <p:cTn id="27" dur="500"/>
                                        <p:tgtEl>
                                          <p:spTgt spid="1239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857250" y="1100667"/>
            <a:ext cx="5844779" cy="1199269"/>
          </a:xfrm>
        </p:spPr>
        <p:txBody>
          <a:bodyPr/>
          <a:lstStyle/>
          <a:p>
            <a:r>
              <a:rPr lang="en-US" sz="3600"/>
              <a:t>Efektivitas Komunikasi ke Atas</a:t>
            </a:r>
          </a:p>
        </p:txBody>
      </p:sp>
      <p:sp>
        <p:nvSpPr>
          <p:cNvPr id="124931" name="Rectangle 3"/>
          <p:cNvSpPr>
            <a:spLocks noGrp="1" noChangeArrowheads="1"/>
          </p:cNvSpPr>
          <p:nvPr>
            <p:ph type="body" idx="1"/>
          </p:nvPr>
        </p:nvSpPr>
        <p:spPr>
          <a:xfrm>
            <a:off x="685800" y="3302000"/>
            <a:ext cx="5228035" cy="4953000"/>
          </a:xfrm>
        </p:spPr>
        <p:txBody>
          <a:bodyPr/>
          <a:lstStyle/>
          <a:p>
            <a:pPr>
              <a:buFont typeface="Wingdings" pitchFamily="2" charset="2"/>
              <a:buNone/>
            </a:pPr>
            <a:r>
              <a:rPr lang="sv-SE" sz="2800">
                <a:cs typeface="Times New Roman" pitchFamily="18" charset="0"/>
              </a:rPr>
              <a:t>	Komunikasi ini lebih banyak mengalami </a:t>
            </a:r>
            <a:r>
              <a:rPr lang="sv-SE" sz="2800" i="1">
                <a:cs typeface="Times New Roman" pitchFamily="18" charset="0"/>
              </a:rPr>
              <a:t>filtering</a:t>
            </a:r>
            <a:r>
              <a:rPr lang="sv-SE" sz="2800">
                <a:cs typeface="Times New Roman" pitchFamily="18" charset="0"/>
              </a:rPr>
              <a:t> (proses penyaringan bahan-bahan informasi dalam komunikasi sebagai lalu lintas informasi antar orang karena para bawahan cenderung untuk menyimpulkan informasi secara terpilih sebelum disampaikan ke atas)</a:t>
            </a:r>
            <a:r>
              <a:rPr lang="en-US"/>
              <a:t>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Effect transition="in" filter="barn(outVertical)">
                                      <p:cBhvr>
                                        <p:cTn id="7" dur="500"/>
                                        <p:tgtEl>
                                          <p:spTgt spid="1249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800100" y="660400"/>
            <a:ext cx="5844779" cy="1651000"/>
          </a:xfrm>
        </p:spPr>
        <p:txBody>
          <a:bodyPr/>
          <a:lstStyle/>
          <a:p>
            <a:r>
              <a:rPr lang="en-US" sz="3600"/>
              <a:t>Efektivitas Komunikasi ke Atas</a:t>
            </a:r>
          </a:p>
        </p:txBody>
      </p:sp>
      <p:sp>
        <p:nvSpPr>
          <p:cNvPr id="125955" name="Rectangle 3"/>
          <p:cNvSpPr>
            <a:spLocks noGrp="1" noChangeArrowheads="1"/>
          </p:cNvSpPr>
          <p:nvPr>
            <p:ph type="body" idx="1"/>
          </p:nvPr>
        </p:nvSpPr>
        <p:spPr>
          <a:xfrm>
            <a:off x="400050" y="2971800"/>
            <a:ext cx="5829300" cy="5943600"/>
          </a:xfrm>
        </p:spPr>
        <p:txBody>
          <a:bodyPr/>
          <a:lstStyle/>
          <a:p>
            <a:pPr marL="609600" indent="-609600" algn="just">
              <a:lnSpc>
                <a:spcPct val="90000"/>
              </a:lnSpc>
              <a:buFont typeface="Wingdings" pitchFamily="2" charset="2"/>
              <a:buNone/>
            </a:pPr>
            <a:r>
              <a:rPr lang="sv-SE">
                <a:cs typeface="Times New Roman" pitchFamily="18" charset="0"/>
              </a:rPr>
              <a:t>	</a:t>
            </a:r>
            <a:r>
              <a:rPr lang="sv-SE" sz="2400">
                <a:cs typeface="Times New Roman" pitchFamily="18" charset="0"/>
              </a:rPr>
              <a:t>Cara untuk lebih mengefektifkan komunikasi bawahan ke atasan sebagai berikut :</a:t>
            </a:r>
          </a:p>
          <a:p>
            <a:pPr marL="609600" indent="-609600" algn="just">
              <a:lnSpc>
                <a:spcPct val="90000"/>
              </a:lnSpc>
              <a:buFont typeface="Wingdings" pitchFamily="2" charset="2"/>
              <a:buNone/>
            </a:pPr>
            <a:endParaRPr lang="sv-SE" sz="2000">
              <a:cs typeface="Times New Roman" pitchFamily="18" charset="0"/>
            </a:endParaRPr>
          </a:p>
          <a:p>
            <a:pPr marL="609600" indent="-609600" algn="just">
              <a:lnSpc>
                <a:spcPct val="90000"/>
              </a:lnSpc>
              <a:buClr>
                <a:schemeClr val="tx1"/>
              </a:buClr>
              <a:buSzTx/>
              <a:buFont typeface="Wingdings" pitchFamily="2" charset="2"/>
              <a:buAutoNum type="alphaLcPeriod"/>
            </a:pPr>
            <a:r>
              <a:rPr lang="sv-SE" sz="2400">
                <a:cs typeface="Times New Roman" pitchFamily="18" charset="0"/>
              </a:rPr>
              <a:t>Prosedur penyampaian Keluhan;</a:t>
            </a:r>
            <a:endParaRPr lang="en-US" sz="2400">
              <a:cs typeface="Times New Roman" pitchFamily="18" charset="0"/>
            </a:endParaRPr>
          </a:p>
          <a:p>
            <a:pPr marL="609600" indent="-609600" algn="just">
              <a:lnSpc>
                <a:spcPct val="90000"/>
              </a:lnSpc>
              <a:buClr>
                <a:schemeClr val="tx1"/>
              </a:buClr>
              <a:buSzTx/>
              <a:buFont typeface="Wingdings" pitchFamily="2" charset="2"/>
              <a:buAutoNum type="alphaLcPeriod"/>
            </a:pPr>
            <a:r>
              <a:rPr lang="sv-SE" sz="2400">
                <a:cs typeface="Times New Roman" pitchFamily="18" charset="0"/>
              </a:rPr>
              <a:t>Kebijaksanaan pintu terbuka;</a:t>
            </a:r>
            <a:endParaRPr lang="en-US" sz="2400">
              <a:cs typeface="Times New Roman" pitchFamily="18" charset="0"/>
            </a:endParaRPr>
          </a:p>
          <a:p>
            <a:pPr marL="609600" indent="-609600" algn="just">
              <a:lnSpc>
                <a:spcPct val="90000"/>
              </a:lnSpc>
              <a:buClr>
                <a:schemeClr val="tx1"/>
              </a:buClr>
              <a:buSzTx/>
              <a:buFont typeface="Wingdings" pitchFamily="2" charset="2"/>
              <a:buAutoNum type="alphaLcPeriod"/>
            </a:pPr>
            <a:r>
              <a:rPr lang="sv-SE" sz="2400">
                <a:cs typeface="Times New Roman" pitchFamily="18" charset="0"/>
              </a:rPr>
              <a:t>Konseling;</a:t>
            </a:r>
            <a:endParaRPr lang="en-US" sz="2400">
              <a:cs typeface="Times New Roman" pitchFamily="18" charset="0"/>
            </a:endParaRPr>
          </a:p>
          <a:p>
            <a:pPr marL="609600" indent="-609600" algn="just">
              <a:lnSpc>
                <a:spcPct val="90000"/>
              </a:lnSpc>
              <a:buClr>
                <a:schemeClr val="tx1"/>
              </a:buClr>
              <a:buSzTx/>
              <a:buFont typeface="Wingdings" pitchFamily="2" charset="2"/>
              <a:buAutoNum type="alphaLcPeriod"/>
            </a:pPr>
            <a:r>
              <a:rPr lang="sv-SE" sz="2400">
                <a:cs typeface="Times New Roman" pitchFamily="18" charset="0"/>
              </a:rPr>
              <a:t>Teknik Partisipatif;</a:t>
            </a:r>
            <a:endParaRPr lang="en-US" sz="2400">
              <a:cs typeface="Times New Roman" pitchFamily="18" charset="0"/>
            </a:endParaRPr>
          </a:p>
          <a:p>
            <a:pPr marL="609600" indent="-609600" algn="just">
              <a:lnSpc>
                <a:spcPct val="90000"/>
              </a:lnSpc>
              <a:buClr>
                <a:schemeClr val="tx1"/>
              </a:buClr>
              <a:buSzTx/>
              <a:buFont typeface="Wingdings" pitchFamily="2" charset="2"/>
              <a:buAutoNum type="alphaLcPeriod"/>
            </a:pPr>
            <a:r>
              <a:rPr lang="sv-SE" sz="2400">
                <a:cs typeface="Times New Roman" pitchFamily="18" charset="0"/>
              </a:rPr>
              <a:t>Perantara nonstruktural yang ditugaskan untuk menanggulangi keluhan karyawan.</a:t>
            </a:r>
            <a:endParaRPr lang="en-US" sz="2400">
              <a:cs typeface="Times New Roman" pitchFamily="18" charset="0"/>
            </a:endParaRPr>
          </a:p>
          <a:p>
            <a:pPr marL="609600" indent="-609600" algn="just">
              <a:lnSpc>
                <a:spcPct val="90000"/>
              </a:lnSpc>
              <a:buClr>
                <a:schemeClr val="tx1"/>
              </a:buClr>
              <a:buSzTx/>
              <a:buFont typeface="Wingdings" pitchFamily="2" charset="2"/>
              <a:buNone/>
            </a:pPr>
            <a:r>
              <a:rPr lang="sv-SE" sz="2400">
                <a:cs typeface="Times New Roman" pitchFamily="18" charset="0"/>
              </a:rPr>
              <a:t> </a:t>
            </a:r>
            <a:endParaRPr lang="en-US" sz="2400">
              <a:cs typeface="Times New Roman" pitchFamily="18" charset="0"/>
            </a:endParaRPr>
          </a:p>
          <a:p>
            <a:pPr marL="609600" indent="-609600" algn="just">
              <a:lnSpc>
                <a:spcPct val="90000"/>
              </a:lnSpc>
              <a:buFont typeface="Wingdings" pitchFamily="2" charset="2"/>
              <a:buNone/>
            </a:pPr>
            <a:endParaRPr lang="en-US" sz="2400">
              <a:cs typeface="Times New Roman" pitchFamily="18" charset="0"/>
            </a:endParaRPr>
          </a:p>
          <a:p>
            <a:pPr marL="609600" indent="-609600">
              <a:lnSpc>
                <a:spcPct val="90000"/>
              </a:lnSpc>
              <a:buFont typeface="Wingdings" pitchFamily="2" charset="2"/>
              <a:buNone/>
            </a:pPr>
            <a:endParaRPr lang="en-US" sz="240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animEffect transition="in" filter="barn(outVertical)">
                                      <p:cBhvr>
                                        <p:cTn id="7" dur="500"/>
                                        <p:tgtEl>
                                          <p:spTgt spid="1259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25955">
                                            <p:txEl>
                                              <p:pRg st="2" end="2"/>
                                            </p:txEl>
                                          </p:spTgt>
                                        </p:tgtEl>
                                        <p:attrNameLst>
                                          <p:attrName>style.visibility</p:attrName>
                                        </p:attrNameLst>
                                      </p:cBhvr>
                                      <p:to>
                                        <p:strVal val="visible"/>
                                      </p:to>
                                    </p:set>
                                    <p:animEffect transition="in" filter="barn(outVertical)">
                                      <p:cBhvr>
                                        <p:cTn id="12" dur="500"/>
                                        <p:tgtEl>
                                          <p:spTgt spid="12595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25955">
                                            <p:txEl>
                                              <p:pRg st="3" end="3"/>
                                            </p:txEl>
                                          </p:spTgt>
                                        </p:tgtEl>
                                        <p:attrNameLst>
                                          <p:attrName>style.visibility</p:attrName>
                                        </p:attrNameLst>
                                      </p:cBhvr>
                                      <p:to>
                                        <p:strVal val="visible"/>
                                      </p:to>
                                    </p:set>
                                    <p:animEffect transition="in" filter="barn(outVertical)">
                                      <p:cBhvr>
                                        <p:cTn id="17" dur="500"/>
                                        <p:tgtEl>
                                          <p:spTgt spid="12595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125955">
                                            <p:txEl>
                                              <p:pRg st="4" end="4"/>
                                            </p:txEl>
                                          </p:spTgt>
                                        </p:tgtEl>
                                        <p:attrNameLst>
                                          <p:attrName>style.visibility</p:attrName>
                                        </p:attrNameLst>
                                      </p:cBhvr>
                                      <p:to>
                                        <p:strVal val="visible"/>
                                      </p:to>
                                    </p:set>
                                    <p:animEffect transition="in" filter="barn(outVertical)">
                                      <p:cBhvr>
                                        <p:cTn id="22" dur="500"/>
                                        <p:tgtEl>
                                          <p:spTgt spid="12595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125955">
                                            <p:txEl>
                                              <p:pRg st="5" end="5"/>
                                            </p:txEl>
                                          </p:spTgt>
                                        </p:tgtEl>
                                        <p:attrNameLst>
                                          <p:attrName>style.visibility</p:attrName>
                                        </p:attrNameLst>
                                      </p:cBhvr>
                                      <p:to>
                                        <p:strVal val="visible"/>
                                      </p:to>
                                    </p:set>
                                    <p:animEffect transition="in" filter="barn(outVertical)">
                                      <p:cBhvr>
                                        <p:cTn id="27" dur="500"/>
                                        <p:tgtEl>
                                          <p:spTgt spid="12595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125955">
                                            <p:txEl>
                                              <p:pRg st="6" end="6"/>
                                            </p:txEl>
                                          </p:spTgt>
                                        </p:tgtEl>
                                        <p:attrNameLst>
                                          <p:attrName>style.visibility</p:attrName>
                                        </p:attrNameLst>
                                      </p:cBhvr>
                                      <p:to>
                                        <p:strVal val="visible"/>
                                      </p:to>
                                    </p:set>
                                    <p:animEffect transition="in" filter="barn(outVertical)">
                                      <p:cBhvr>
                                        <p:cTn id="32" dur="500"/>
                                        <p:tgtEl>
                                          <p:spTgt spid="12595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37" fill="hold" grpId="0" nodeType="clickEffect">
                                  <p:stCondLst>
                                    <p:cond delay="0"/>
                                  </p:stCondLst>
                                  <p:childTnLst>
                                    <p:set>
                                      <p:cBhvr>
                                        <p:cTn id="36" dur="1" fill="hold">
                                          <p:stCondLst>
                                            <p:cond delay="0"/>
                                          </p:stCondLst>
                                        </p:cTn>
                                        <p:tgtEl>
                                          <p:spTgt spid="125955">
                                            <p:txEl>
                                              <p:pRg st="7" end="7"/>
                                            </p:txEl>
                                          </p:spTgt>
                                        </p:tgtEl>
                                        <p:attrNameLst>
                                          <p:attrName>style.visibility</p:attrName>
                                        </p:attrNameLst>
                                      </p:cBhvr>
                                      <p:to>
                                        <p:strVal val="visible"/>
                                      </p:to>
                                    </p:set>
                                    <p:animEffect transition="in" filter="barn(outVertical)">
                                      <p:cBhvr>
                                        <p:cTn id="37" dur="500"/>
                                        <p:tgtEl>
                                          <p:spTgt spid="12595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857250" y="770467"/>
            <a:ext cx="5844779" cy="1651000"/>
          </a:xfrm>
        </p:spPr>
        <p:txBody>
          <a:bodyPr/>
          <a:lstStyle/>
          <a:p>
            <a:r>
              <a:rPr lang="en-US"/>
              <a:t>Komunikasi Horizontal</a:t>
            </a:r>
          </a:p>
        </p:txBody>
      </p:sp>
      <p:sp>
        <p:nvSpPr>
          <p:cNvPr id="126979" name="Rectangle 3"/>
          <p:cNvSpPr>
            <a:spLocks noGrp="1" noChangeArrowheads="1"/>
          </p:cNvSpPr>
          <p:nvPr>
            <p:ph type="body" idx="1"/>
          </p:nvPr>
        </p:nvSpPr>
        <p:spPr>
          <a:xfrm>
            <a:off x="514350" y="3632200"/>
            <a:ext cx="5399485" cy="3852333"/>
          </a:xfrm>
        </p:spPr>
        <p:txBody>
          <a:bodyPr/>
          <a:lstStyle/>
          <a:p>
            <a:pPr>
              <a:buFont typeface="Wingdings" pitchFamily="2" charset="2"/>
              <a:buNone/>
            </a:pPr>
            <a:r>
              <a:rPr lang="sv-SE">
                <a:cs typeface="Times New Roman" pitchFamily="18" charset="0"/>
              </a:rPr>
              <a:t>	Komunikasi horizontal ini mengalir diantara orang-orang atau kelompok-kelompok yang sama tingkatannya.</a:t>
            </a:r>
            <a:r>
              <a:rPr lang="en-US"/>
              <a:t>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Effect transition="in" filter="barn(outVertical)">
                                      <p:cBhvr>
                                        <p:cTn id="7" dur="500"/>
                                        <p:tgtEl>
                                          <p:spTgt spid="1269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857250" y="770467"/>
            <a:ext cx="5844779" cy="1651000"/>
          </a:xfrm>
        </p:spPr>
        <p:txBody>
          <a:bodyPr/>
          <a:lstStyle/>
          <a:p>
            <a:r>
              <a:rPr lang="en-US" sz="4000"/>
              <a:t>Struktur Komunikasi Organisasi</a:t>
            </a:r>
            <a:endParaRPr lang="en-GB" sz="4000"/>
          </a:p>
        </p:txBody>
      </p:sp>
      <p:sp>
        <p:nvSpPr>
          <p:cNvPr id="130051" name="Rectangle 3"/>
          <p:cNvSpPr>
            <a:spLocks noGrp="1" noChangeArrowheads="1"/>
          </p:cNvSpPr>
          <p:nvPr>
            <p:ph type="body" idx="1"/>
          </p:nvPr>
        </p:nvSpPr>
        <p:spPr>
          <a:xfrm>
            <a:off x="742950" y="3632200"/>
            <a:ext cx="5257800" cy="4512733"/>
          </a:xfrm>
        </p:spPr>
        <p:txBody>
          <a:bodyPr/>
          <a:lstStyle/>
          <a:p>
            <a:pPr marL="292100" indent="-292100" algn="just">
              <a:buFont typeface="Wingdings" pitchFamily="2" charset="2"/>
              <a:buNone/>
            </a:pPr>
            <a:r>
              <a:rPr lang="sv-SE" sz="2000">
                <a:cs typeface="Times New Roman" pitchFamily="18" charset="0"/>
              </a:rPr>
              <a:t>Terdapat 3 konsep mengenai struktur komunikasi organisasi, yaitu:</a:t>
            </a:r>
          </a:p>
          <a:p>
            <a:pPr marL="292100" indent="-292100" algn="just">
              <a:buFont typeface="Wingdings" pitchFamily="2" charset="2"/>
              <a:buNone/>
            </a:pPr>
            <a:endParaRPr lang="en-US" sz="2000">
              <a:cs typeface="Times New Roman" pitchFamily="18" charset="0"/>
            </a:endParaRPr>
          </a:p>
          <a:p>
            <a:pPr marL="292100" indent="-292100" algn="just">
              <a:buClr>
                <a:schemeClr val="tx1"/>
              </a:buClr>
              <a:buFont typeface="Wingdings" pitchFamily="2" charset="2"/>
              <a:buAutoNum type="arabicPeriod"/>
            </a:pPr>
            <a:r>
              <a:rPr lang="sv-SE" sz="2000" i="1"/>
              <a:t>Perspektif Channels </a:t>
            </a:r>
            <a:r>
              <a:rPr lang="sv-SE" sz="2000"/>
              <a:t>(Goldhaber, 1993; Koehler, Anatol, &amp; Applbaum, 1981)</a:t>
            </a:r>
            <a:endParaRPr lang="en-GB" sz="2000"/>
          </a:p>
          <a:p>
            <a:pPr marL="292100" indent="-292100" algn="just">
              <a:buClr>
                <a:schemeClr val="tx1"/>
              </a:buClr>
              <a:buFont typeface="Wingdings" pitchFamily="2" charset="2"/>
              <a:buAutoNum type="arabicPeriod"/>
            </a:pPr>
            <a:r>
              <a:rPr lang="sv-SE" sz="2000" i="1"/>
              <a:t>Perspektif Jaringan Pengamatan </a:t>
            </a:r>
            <a:r>
              <a:rPr lang="sv-SE" sz="2000"/>
              <a:t>(Stohl, 1995), </a:t>
            </a:r>
          </a:p>
          <a:p>
            <a:pPr marL="292100" indent="-292100" algn="just">
              <a:buClr>
                <a:schemeClr val="tx1"/>
              </a:buClr>
              <a:buFont typeface="Wingdings" pitchFamily="2" charset="2"/>
              <a:buAutoNum type="arabicPeriod"/>
            </a:pPr>
            <a:r>
              <a:rPr lang="sv-SE" sz="2000" i="1"/>
              <a:t>Perspektif Jaringan yang Dirasakan</a:t>
            </a:r>
            <a:r>
              <a:rPr lang="sv-SE" sz="2000"/>
              <a:t> (Stephen Corman and Craig Scott)</a:t>
            </a:r>
            <a:endParaRPr lang="en-GB" sz="200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30051">
                                            <p:txEl>
                                              <p:pRg st="0" end="0"/>
                                            </p:txEl>
                                          </p:spTgt>
                                        </p:tgtEl>
                                        <p:attrNameLst>
                                          <p:attrName>style.visibility</p:attrName>
                                        </p:attrNameLst>
                                      </p:cBhvr>
                                      <p:to>
                                        <p:strVal val="visible"/>
                                      </p:to>
                                    </p:set>
                                    <p:animEffect transition="in" filter="barn(inHorizontal)">
                                      <p:cBhvr>
                                        <p:cTn id="7" dur="500"/>
                                        <p:tgtEl>
                                          <p:spTgt spid="130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130051">
                                            <p:txEl>
                                              <p:pRg st="2" end="2"/>
                                            </p:txEl>
                                          </p:spTgt>
                                        </p:tgtEl>
                                        <p:attrNameLst>
                                          <p:attrName>style.visibility</p:attrName>
                                        </p:attrNameLst>
                                      </p:cBhvr>
                                      <p:to>
                                        <p:strVal val="visible"/>
                                      </p:to>
                                    </p:set>
                                    <p:animEffect transition="in" filter="barn(inHorizontal)">
                                      <p:cBhvr>
                                        <p:cTn id="12" dur="500"/>
                                        <p:tgtEl>
                                          <p:spTgt spid="1300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130051">
                                            <p:txEl>
                                              <p:pRg st="3" end="3"/>
                                            </p:txEl>
                                          </p:spTgt>
                                        </p:tgtEl>
                                        <p:attrNameLst>
                                          <p:attrName>style.visibility</p:attrName>
                                        </p:attrNameLst>
                                      </p:cBhvr>
                                      <p:to>
                                        <p:strVal val="visible"/>
                                      </p:to>
                                    </p:set>
                                    <p:animEffect transition="in" filter="barn(inHorizontal)">
                                      <p:cBhvr>
                                        <p:cTn id="17" dur="500"/>
                                        <p:tgtEl>
                                          <p:spTgt spid="13005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130051">
                                            <p:txEl>
                                              <p:pRg st="4" end="4"/>
                                            </p:txEl>
                                          </p:spTgt>
                                        </p:tgtEl>
                                        <p:attrNameLst>
                                          <p:attrName>style.visibility</p:attrName>
                                        </p:attrNameLst>
                                      </p:cBhvr>
                                      <p:to>
                                        <p:strVal val="visible"/>
                                      </p:to>
                                    </p:set>
                                    <p:animEffect transition="in" filter="barn(inHorizontal)">
                                      <p:cBhvr>
                                        <p:cTn id="22" dur="500"/>
                                        <p:tgtEl>
                                          <p:spTgt spid="1300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857250" y="770467"/>
            <a:ext cx="5844779" cy="1651000"/>
          </a:xfrm>
        </p:spPr>
        <p:txBody>
          <a:bodyPr/>
          <a:lstStyle/>
          <a:p>
            <a:r>
              <a:rPr lang="en-US"/>
              <a:t>Komunikasi Horizontal</a:t>
            </a:r>
          </a:p>
        </p:txBody>
      </p:sp>
      <p:sp>
        <p:nvSpPr>
          <p:cNvPr id="128003" name="Rectangle 3"/>
          <p:cNvSpPr>
            <a:spLocks noGrp="1" noChangeArrowheads="1"/>
          </p:cNvSpPr>
          <p:nvPr>
            <p:ph type="body" idx="1"/>
          </p:nvPr>
        </p:nvSpPr>
        <p:spPr>
          <a:xfrm>
            <a:off x="514350" y="3081867"/>
            <a:ext cx="6057900" cy="5943600"/>
          </a:xfrm>
        </p:spPr>
        <p:txBody>
          <a:bodyPr/>
          <a:lstStyle/>
          <a:p>
            <a:pPr marL="482600" indent="-482600">
              <a:lnSpc>
                <a:spcPct val="90000"/>
              </a:lnSpc>
              <a:buFont typeface="Wingdings" pitchFamily="2" charset="2"/>
              <a:buNone/>
            </a:pPr>
            <a:r>
              <a:rPr lang="sv-SE">
                <a:cs typeface="Times New Roman" pitchFamily="18" charset="0"/>
              </a:rPr>
              <a:t>Fungsi penting dari komunikasi horizontal: </a:t>
            </a:r>
          </a:p>
          <a:p>
            <a:pPr marL="482600" indent="-482600" algn="just">
              <a:lnSpc>
                <a:spcPct val="90000"/>
              </a:lnSpc>
              <a:buClr>
                <a:schemeClr val="tx1"/>
              </a:buClr>
              <a:buSzTx/>
              <a:buFont typeface="Wingdings" pitchFamily="2" charset="2"/>
              <a:buAutoNum type="arabicPeriod"/>
            </a:pPr>
            <a:r>
              <a:rPr lang="sv-SE" sz="2400">
                <a:cs typeface="Times New Roman" pitchFamily="18" charset="0"/>
              </a:rPr>
              <a:t>Koordinasi berbagai kegiatan yang dilakukan oleh banyak bagian dalam organisasi.</a:t>
            </a:r>
            <a:endParaRPr lang="en-US" sz="2400">
              <a:cs typeface="Times New Roman" pitchFamily="18" charset="0"/>
            </a:endParaRPr>
          </a:p>
          <a:p>
            <a:pPr marL="482600" indent="-482600" algn="just">
              <a:lnSpc>
                <a:spcPct val="90000"/>
              </a:lnSpc>
              <a:buClr>
                <a:schemeClr val="tx1"/>
              </a:buClr>
              <a:buSzTx/>
              <a:buFont typeface="Wingdings" pitchFamily="2" charset="2"/>
              <a:buAutoNum type="arabicPeriod"/>
            </a:pPr>
            <a:r>
              <a:rPr lang="sv-SE" sz="2400">
                <a:cs typeface="Times New Roman" pitchFamily="18" charset="0"/>
              </a:rPr>
              <a:t>Informasi tentang berbagai kegiatan pekerjaan dalam bagian-bagian organisasi yang sama tingkatannya.</a:t>
            </a:r>
            <a:endParaRPr lang="en-US" sz="2400">
              <a:cs typeface="Times New Roman" pitchFamily="18" charset="0"/>
            </a:endParaRPr>
          </a:p>
          <a:p>
            <a:pPr marL="482600" indent="-482600" algn="just">
              <a:lnSpc>
                <a:spcPct val="90000"/>
              </a:lnSpc>
              <a:buClr>
                <a:schemeClr val="tx1"/>
              </a:buClr>
              <a:buSzTx/>
              <a:buFont typeface="Wingdings" pitchFamily="2" charset="2"/>
              <a:buAutoNum type="arabicPeriod"/>
            </a:pPr>
            <a:r>
              <a:rPr lang="sv-SE" sz="2400">
                <a:cs typeface="Times New Roman" pitchFamily="18" charset="0"/>
              </a:rPr>
              <a:t>Persuasi pada orang-orang lain yang sama tingkatannya dalam organisasi.</a:t>
            </a:r>
            <a:endParaRPr lang="en-US" sz="2400">
              <a:cs typeface="Times New Roman" pitchFamily="18" charset="0"/>
            </a:endParaRPr>
          </a:p>
          <a:p>
            <a:pPr marL="482600" indent="-482600" algn="just">
              <a:lnSpc>
                <a:spcPct val="90000"/>
              </a:lnSpc>
              <a:buClr>
                <a:schemeClr val="tx1"/>
              </a:buClr>
              <a:buSzTx/>
              <a:buFont typeface="Wingdings" pitchFamily="2" charset="2"/>
              <a:buAutoNum type="arabicPeriod"/>
            </a:pPr>
            <a:r>
              <a:rPr lang="sv-SE" sz="2400">
                <a:cs typeface="Times New Roman" pitchFamily="18" charset="0"/>
              </a:rPr>
              <a:t>Informasi mengenai perasaan para sejawat tentang pekerjaan dan isu-isu yang berhubungan dengan pekerjaan.</a:t>
            </a:r>
            <a:endParaRPr lang="en-US" sz="2400">
              <a:cs typeface="Times New Roman" pitchFamily="18" charset="0"/>
            </a:endParaRPr>
          </a:p>
          <a:p>
            <a:pPr marL="482600" indent="-482600">
              <a:lnSpc>
                <a:spcPct val="90000"/>
              </a:lnSpc>
              <a:buFont typeface="Wingdings" pitchFamily="2" charset="2"/>
              <a:buNone/>
            </a:pPr>
            <a:endParaRPr lang="sv-SE" sz="2400">
              <a:cs typeface="Times New Roman" pitchFamily="18" charset="0"/>
            </a:endParaRPr>
          </a:p>
          <a:p>
            <a:pPr marL="482600" indent="-482600">
              <a:lnSpc>
                <a:spcPct val="90000"/>
              </a:lnSpc>
              <a:buFont typeface="Wingdings" pitchFamily="2" charset="2"/>
              <a:buNone/>
            </a:pPr>
            <a:endParaRPr lang="en-US">
              <a:cs typeface="Times New Roman"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28003">
                                            <p:txEl>
                                              <p:pRg st="0" end="0"/>
                                            </p:txEl>
                                          </p:spTgt>
                                        </p:tgtEl>
                                        <p:attrNameLst>
                                          <p:attrName>style.visibility</p:attrName>
                                        </p:attrNameLst>
                                      </p:cBhvr>
                                      <p:to>
                                        <p:strVal val="visible"/>
                                      </p:to>
                                    </p:set>
                                    <p:animEffect transition="in" filter="barn(outVertical)">
                                      <p:cBhvr>
                                        <p:cTn id="7" dur="500"/>
                                        <p:tgtEl>
                                          <p:spTgt spid="1280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28003">
                                            <p:txEl>
                                              <p:pRg st="1" end="1"/>
                                            </p:txEl>
                                          </p:spTgt>
                                        </p:tgtEl>
                                        <p:attrNameLst>
                                          <p:attrName>style.visibility</p:attrName>
                                        </p:attrNameLst>
                                      </p:cBhvr>
                                      <p:to>
                                        <p:strVal val="visible"/>
                                      </p:to>
                                    </p:set>
                                    <p:animEffect transition="in" filter="barn(outVertical)">
                                      <p:cBhvr>
                                        <p:cTn id="12" dur="500"/>
                                        <p:tgtEl>
                                          <p:spTgt spid="1280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28003">
                                            <p:txEl>
                                              <p:pRg st="2" end="2"/>
                                            </p:txEl>
                                          </p:spTgt>
                                        </p:tgtEl>
                                        <p:attrNameLst>
                                          <p:attrName>style.visibility</p:attrName>
                                        </p:attrNameLst>
                                      </p:cBhvr>
                                      <p:to>
                                        <p:strVal val="visible"/>
                                      </p:to>
                                    </p:set>
                                    <p:animEffect transition="in" filter="barn(outVertical)">
                                      <p:cBhvr>
                                        <p:cTn id="17" dur="500"/>
                                        <p:tgtEl>
                                          <p:spTgt spid="1280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128003">
                                            <p:txEl>
                                              <p:pRg st="3" end="3"/>
                                            </p:txEl>
                                          </p:spTgt>
                                        </p:tgtEl>
                                        <p:attrNameLst>
                                          <p:attrName>style.visibility</p:attrName>
                                        </p:attrNameLst>
                                      </p:cBhvr>
                                      <p:to>
                                        <p:strVal val="visible"/>
                                      </p:to>
                                    </p:set>
                                    <p:animEffect transition="in" filter="barn(outVertical)">
                                      <p:cBhvr>
                                        <p:cTn id="22" dur="500"/>
                                        <p:tgtEl>
                                          <p:spTgt spid="1280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128003">
                                            <p:txEl>
                                              <p:pRg st="4" end="4"/>
                                            </p:txEl>
                                          </p:spTgt>
                                        </p:tgtEl>
                                        <p:attrNameLst>
                                          <p:attrName>style.visibility</p:attrName>
                                        </p:attrNameLst>
                                      </p:cBhvr>
                                      <p:to>
                                        <p:strVal val="visible"/>
                                      </p:to>
                                    </p:set>
                                    <p:animEffect transition="in" filter="barn(outVertical)">
                                      <p:cBhvr>
                                        <p:cTn id="27" dur="500"/>
                                        <p:tgtEl>
                                          <p:spTgt spid="1280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800100" y="660400"/>
            <a:ext cx="5844779" cy="1651000"/>
          </a:xfrm>
        </p:spPr>
        <p:txBody>
          <a:bodyPr/>
          <a:lstStyle/>
          <a:p>
            <a:r>
              <a:rPr lang="sv-SE" sz="3200">
                <a:cs typeface="Times New Roman" pitchFamily="18" charset="0"/>
              </a:rPr>
              <a:t>Efektivitas Komunikasi Horizontal</a:t>
            </a:r>
            <a:endParaRPr lang="en-US">
              <a:cs typeface="Times New Roman" pitchFamily="18" charset="0"/>
            </a:endParaRPr>
          </a:p>
        </p:txBody>
      </p:sp>
      <p:sp>
        <p:nvSpPr>
          <p:cNvPr id="129027" name="Rectangle 3"/>
          <p:cNvSpPr>
            <a:spLocks noGrp="1" noChangeArrowheads="1"/>
          </p:cNvSpPr>
          <p:nvPr>
            <p:ph type="body" idx="1"/>
          </p:nvPr>
        </p:nvSpPr>
        <p:spPr>
          <a:xfrm>
            <a:off x="400050" y="3191933"/>
            <a:ext cx="5829300" cy="5943600"/>
          </a:xfrm>
        </p:spPr>
        <p:txBody>
          <a:bodyPr/>
          <a:lstStyle/>
          <a:p>
            <a:pPr marL="571500" indent="-571500">
              <a:buFont typeface="Wingdings" pitchFamily="2" charset="2"/>
              <a:buNone/>
            </a:pPr>
            <a:r>
              <a:rPr lang="sv-SE" sz="2800">
                <a:cs typeface="Times New Roman" pitchFamily="18" charset="0"/>
              </a:rPr>
              <a:t>	Informasi yang diperoleh melalui komunikasi horizontal itu lebih sedikit terkena filter daripada melalui komunikasi vertikal. Keuntungannya adalah bahwa informasi yang diperoleh melalui komunikasi horizontal itu mungkin komplit, yang memberikan kesempatan untuk menginterpretasikan arti dari informasi tersebut sesuai keinginan sendiri.</a:t>
            </a:r>
            <a:r>
              <a:rPr lang="en-US" sz="2800"/>
              <a:t>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animEffect transition="in" filter="barn(outVertical)">
                                      <p:cBhvr>
                                        <p:cTn id="7" dur="500"/>
                                        <p:tgtEl>
                                          <p:spTgt spid="1290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857250" y="770467"/>
            <a:ext cx="5844779" cy="1651000"/>
          </a:xfrm>
        </p:spPr>
        <p:txBody>
          <a:bodyPr/>
          <a:lstStyle/>
          <a:p>
            <a:r>
              <a:rPr lang="en-US" sz="3600"/>
              <a:t>B. Komunikasi Informal</a:t>
            </a:r>
            <a:endParaRPr lang="en-GB" sz="3600"/>
          </a:p>
        </p:txBody>
      </p:sp>
      <p:sp>
        <p:nvSpPr>
          <p:cNvPr id="95235" name="Rectangle 3"/>
          <p:cNvSpPr>
            <a:spLocks noGrp="1" noChangeArrowheads="1"/>
          </p:cNvSpPr>
          <p:nvPr>
            <p:ph type="body" idx="1"/>
          </p:nvPr>
        </p:nvSpPr>
        <p:spPr/>
        <p:txBody>
          <a:bodyPr/>
          <a:lstStyle/>
          <a:p>
            <a:r>
              <a:rPr lang="en-US"/>
              <a:t>Komunikasi Informal :</a:t>
            </a:r>
          </a:p>
          <a:p>
            <a:pPr>
              <a:buFont typeface="Wingdings" pitchFamily="2" charset="2"/>
              <a:buNone/>
            </a:pPr>
            <a:r>
              <a:rPr lang="en-US"/>
              <a:t>	komunikasi yang dilakukan tanpa mengindahkan posisi mereka dalam organisasi (komunikasi pribadi).</a:t>
            </a:r>
            <a:endParaRPr lang="en-GB"/>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animEffect transition="in" filter="barn(outVertical)">
                                      <p:cBhvr>
                                        <p:cTn id="7" dur="500"/>
                                        <p:tgtEl>
                                          <p:spTgt spid="952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95235">
                                            <p:txEl>
                                              <p:pRg st="1" end="1"/>
                                            </p:txEl>
                                          </p:spTgt>
                                        </p:tgtEl>
                                        <p:attrNameLst>
                                          <p:attrName>style.visibility</p:attrName>
                                        </p:attrNameLst>
                                      </p:cBhvr>
                                      <p:to>
                                        <p:strVal val="visible"/>
                                      </p:to>
                                    </p:set>
                                    <p:animEffect transition="in" filter="barn(outVertical)">
                                      <p:cBhvr>
                                        <p:cTn id="12" dur="500"/>
                                        <p:tgtEl>
                                          <p:spTgt spid="952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t>Komunikasi Informal</a:t>
            </a:r>
            <a:endParaRPr lang="en-GB"/>
          </a:p>
        </p:txBody>
      </p:sp>
      <p:sp>
        <p:nvSpPr>
          <p:cNvPr id="98307" name="Rectangle 3"/>
          <p:cNvSpPr>
            <a:spLocks noGrp="1" noChangeArrowheads="1"/>
          </p:cNvSpPr>
          <p:nvPr>
            <p:ph type="body" idx="1"/>
          </p:nvPr>
        </p:nvSpPr>
        <p:spPr/>
        <p:txBody>
          <a:bodyPr/>
          <a:lstStyle/>
          <a:p>
            <a:r>
              <a:rPr lang="en-US"/>
              <a:t>Komunikasi informal/pribadi muncul karena adanya interaksi antara orang-orang dalam organisasi.</a:t>
            </a:r>
          </a:p>
          <a:p>
            <a:r>
              <a:rPr lang="en-US"/>
              <a:t>Informasi yang diperoleh dapat mengalir dengan arah yang tidak dapat diduga dan jaringannya digolongkan sebagai “selentingan” (</a:t>
            </a:r>
            <a:r>
              <a:rPr lang="en-US" i="1"/>
              <a:t>grapevine</a:t>
            </a:r>
            <a:r>
              <a:rPr lang="en-US"/>
              <a:t>).</a:t>
            </a:r>
            <a:endParaRPr lang="en-GB"/>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Effect transition="in" filter="barn(outVertical)">
                                      <p:cBhvr>
                                        <p:cTn id="7" dur="500"/>
                                        <p:tgtEl>
                                          <p:spTgt spid="983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98307">
                                            <p:txEl>
                                              <p:pRg st="1" end="1"/>
                                            </p:txEl>
                                          </p:spTgt>
                                        </p:tgtEl>
                                        <p:attrNameLst>
                                          <p:attrName>style.visibility</p:attrName>
                                        </p:attrNameLst>
                                      </p:cBhvr>
                                      <p:to>
                                        <p:strVal val="visible"/>
                                      </p:to>
                                    </p:set>
                                    <p:animEffect transition="in" filter="barn(outVertical)">
                                      <p:cBhvr>
                                        <p:cTn id="12" dur="500"/>
                                        <p:tgtEl>
                                          <p:spTgt spid="983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a:t>Selentingan/Grapevine</a:t>
            </a:r>
            <a:endParaRPr lang="en-GB"/>
          </a:p>
        </p:txBody>
      </p:sp>
      <p:sp>
        <p:nvSpPr>
          <p:cNvPr id="99331" name="Rectangle 3"/>
          <p:cNvSpPr>
            <a:spLocks noGrp="1" noChangeArrowheads="1"/>
          </p:cNvSpPr>
          <p:nvPr>
            <p:ph type="body" idx="1"/>
          </p:nvPr>
        </p:nvSpPr>
        <p:spPr>
          <a:xfrm>
            <a:off x="800100" y="2971800"/>
            <a:ext cx="5257800" cy="4732867"/>
          </a:xfrm>
        </p:spPr>
        <p:txBody>
          <a:bodyPr/>
          <a:lstStyle/>
          <a:p>
            <a:pPr>
              <a:buFont typeface="Wingdings" pitchFamily="2" charset="2"/>
              <a:buNone/>
            </a:pPr>
            <a:r>
              <a:rPr lang="en-US"/>
              <a:t>Menurut Stein, 1967;</a:t>
            </a:r>
          </a:p>
          <a:p>
            <a:r>
              <a:rPr lang="en-US"/>
              <a:t>Grapevine digambarkan sebagai sebagai “metode penyampaian laporan rahasia dari orang ke orang yang tidak dapat diperoleh melalui saluran biasa”.</a:t>
            </a:r>
            <a:endParaRPr lang="en-GB"/>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animEffect transition="in" filter="barn(outVertical)">
                                      <p:cBhvr>
                                        <p:cTn id="7" dur="500"/>
                                        <p:tgtEl>
                                          <p:spTgt spid="993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99331">
                                            <p:txEl>
                                              <p:pRg st="1" end="1"/>
                                            </p:txEl>
                                          </p:spTgt>
                                        </p:tgtEl>
                                        <p:attrNameLst>
                                          <p:attrName>style.visibility</p:attrName>
                                        </p:attrNameLst>
                                      </p:cBhvr>
                                      <p:to>
                                        <p:strVal val="visible"/>
                                      </p:to>
                                    </p:set>
                                    <p:animEffect transition="in" filter="barn(outVertical)">
                                      <p:cBhvr>
                                        <p:cTn id="12" dur="500"/>
                                        <p:tgtEl>
                                          <p:spTgt spid="993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t>Selentingan/Grapevine</a:t>
            </a:r>
            <a:endParaRPr lang="en-GB"/>
          </a:p>
        </p:txBody>
      </p:sp>
      <p:sp>
        <p:nvSpPr>
          <p:cNvPr id="100355" name="Rectangle 3"/>
          <p:cNvSpPr>
            <a:spLocks noGrp="1" noChangeArrowheads="1"/>
          </p:cNvSpPr>
          <p:nvPr>
            <p:ph type="body" idx="1"/>
          </p:nvPr>
        </p:nvSpPr>
        <p:spPr>
          <a:xfrm>
            <a:off x="514350" y="3191934"/>
            <a:ext cx="5829300" cy="4182533"/>
          </a:xfrm>
        </p:spPr>
        <p:txBody>
          <a:bodyPr/>
          <a:lstStyle/>
          <a:p>
            <a:r>
              <a:rPr lang="en-US"/>
              <a:t>Bagaimana menangani selentingan?</a:t>
            </a:r>
          </a:p>
          <a:p>
            <a:pPr>
              <a:buFont typeface="Wingdings" pitchFamily="2" charset="2"/>
              <a:buNone/>
            </a:pPr>
            <a:r>
              <a:rPr lang="en-US"/>
              <a:t>	Dapat dikendalikan dengan cara menjaga saluran komunikasi formal tetap terbuka.</a:t>
            </a:r>
            <a:endParaRPr lang="en-GB"/>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barn(outVertical)">
                                      <p:cBhvr>
                                        <p:cTn id="7" dur="500"/>
                                        <p:tgtEl>
                                          <p:spTgt spid="1003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00355">
                                            <p:txEl>
                                              <p:pRg st="1" end="1"/>
                                            </p:txEl>
                                          </p:spTgt>
                                        </p:tgtEl>
                                        <p:attrNameLst>
                                          <p:attrName>style.visibility</p:attrName>
                                        </p:attrNameLst>
                                      </p:cBhvr>
                                      <p:to>
                                        <p:strVal val="visible"/>
                                      </p:to>
                                    </p:set>
                                    <p:animEffect transition="in" filter="barn(outVertical)">
                                      <p:cBhvr>
                                        <p:cTn id="12" dur="500"/>
                                        <p:tgtEl>
                                          <p:spTgt spid="1003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t>Hubungan (</a:t>
            </a:r>
            <a:r>
              <a:rPr lang="en-US" i="1"/>
              <a:t>Relationship</a:t>
            </a:r>
            <a:r>
              <a:rPr lang="en-US"/>
              <a:t>)</a:t>
            </a:r>
            <a:endParaRPr lang="en-GB"/>
          </a:p>
        </p:txBody>
      </p:sp>
      <p:sp>
        <p:nvSpPr>
          <p:cNvPr id="101379" name="Rectangle 3"/>
          <p:cNvSpPr>
            <a:spLocks noGrp="1" noChangeArrowheads="1"/>
          </p:cNvSpPr>
          <p:nvPr>
            <p:ph type="body" idx="1"/>
          </p:nvPr>
        </p:nvSpPr>
        <p:spPr>
          <a:xfrm>
            <a:off x="857250" y="3191933"/>
            <a:ext cx="5829300" cy="5943600"/>
          </a:xfrm>
        </p:spPr>
        <p:txBody>
          <a:bodyPr/>
          <a:lstStyle/>
          <a:p>
            <a:r>
              <a:rPr lang="en-US"/>
              <a:t>Salah satu ciri komunikasi organisasi yang paling nyata           konsep hubungan (</a:t>
            </a:r>
            <a:r>
              <a:rPr lang="en-US" i="1"/>
              <a:t>relationship</a:t>
            </a:r>
            <a:r>
              <a:rPr lang="en-US"/>
              <a:t>). </a:t>
            </a:r>
          </a:p>
          <a:p>
            <a:pPr>
              <a:buFont typeface="Wingdings" pitchFamily="2" charset="2"/>
              <a:buNone/>
            </a:pPr>
            <a:endParaRPr lang="en-US"/>
          </a:p>
          <a:p>
            <a:pPr>
              <a:buFont typeface="Wingdings" pitchFamily="2" charset="2"/>
              <a:buNone/>
            </a:pPr>
            <a:endParaRPr lang="en-GB"/>
          </a:p>
        </p:txBody>
      </p:sp>
      <p:sp>
        <p:nvSpPr>
          <p:cNvPr id="101380" name="Line 4"/>
          <p:cNvSpPr>
            <a:spLocks noChangeShapeType="1"/>
          </p:cNvSpPr>
          <p:nvPr/>
        </p:nvSpPr>
        <p:spPr bwMode="auto">
          <a:xfrm>
            <a:off x="3714750" y="4402667"/>
            <a:ext cx="857250" cy="0"/>
          </a:xfrm>
          <a:prstGeom prst="line">
            <a:avLst/>
          </a:prstGeom>
          <a:noFill/>
          <a:ln w="9525">
            <a:solidFill>
              <a:schemeClr val="tx1"/>
            </a:solidFill>
            <a:miter lim="800000"/>
            <a:headEnd/>
            <a:tailEnd type="triangle" w="med" len="med"/>
          </a:ln>
          <a:effectLst/>
        </p:spPr>
        <p:txBody>
          <a:bodyPr wrap="none"/>
          <a:lstStyle/>
          <a:p>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barn(outVertical)">
                                      <p:cBhvr>
                                        <p:cTn id="7" dur="500"/>
                                        <p:tgtEl>
                                          <p:spTgt spid="1013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6195" name="Picture 3" descr="komorg"/>
          <p:cNvPicPr>
            <a:picLocks noChangeAspect="1" noChangeArrowheads="1"/>
          </p:cNvPicPr>
          <p:nvPr/>
        </p:nvPicPr>
        <p:blipFill>
          <a:blip r:embed="rId2" cstate="print"/>
          <a:srcRect/>
          <a:stretch>
            <a:fillRect/>
          </a:stretch>
        </p:blipFill>
        <p:spPr bwMode="auto">
          <a:xfrm>
            <a:off x="857250" y="3522133"/>
            <a:ext cx="4972050" cy="4732867"/>
          </a:xfrm>
          <a:prstGeom prst="rect">
            <a:avLst/>
          </a:prstGeom>
          <a:noFill/>
        </p:spPr>
      </p:pic>
      <p:sp>
        <p:nvSpPr>
          <p:cNvPr id="136196" name="Text Box 4"/>
          <p:cNvSpPr txBox="1">
            <a:spLocks noChangeArrowheads="1"/>
          </p:cNvSpPr>
          <p:nvPr/>
        </p:nvSpPr>
        <p:spPr bwMode="auto">
          <a:xfrm>
            <a:off x="1143000" y="1100667"/>
            <a:ext cx="4743450" cy="954107"/>
          </a:xfrm>
          <a:prstGeom prst="rect">
            <a:avLst/>
          </a:prstGeom>
          <a:noFill/>
          <a:ln w="9525">
            <a:noFill/>
            <a:miter lim="800000"/>
            <a:headEnd/>
            <a:tailEnd/>
          </a:ln>
          <a:effectLst/>
        </p:spPr>
        <p:txBody>
          <a:bodyPr>
            <a:spAutoFit/>
          </a:bodyPr>
          <a:lstStyle/>
          <a:p>
            <a:pPr>
              <a:spcBef>
                <a:spcPct val="50000"/>
              </a:spcBef>
            </a:pPr>
            <a:r>
              <a:rPr lang="en-US">
                <a:solidFill>
                  <a:schemeClr val="tx2"/>
                </a:solidFill>
              </a:rPr>
              <a:t>Rantai Komunikasi Selentingan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a:t>Sifat Selentingan</a:t>
            </a:r>
          </a:p>
        </p:txBody>
      </p:sp>
      <p:sp>
        <p:nvSpPr>
          <p:cNvPr id="138243" name="Rectangle 3"/>
          <p:cNvSpPr>
            <a:spLocks noGrp="1" noChangeArrowheads="1"/>
          </p:cNvSpPr>
          <p:nvPr>
            <p:ph type="body" idx="1"/>
          </p:nvPr>
        </p:nvSpPr>
        <p:spPr>
          <a:xfrm>
            <a:off x="887016" y="2914475"/>
            <a:ext cx="5170884" cy="4570059"/>
          </a:xfrm>
        </p:spPr>
        <p:txBody>
          <a:bodyPr/>
          <a:lstStyle/>
          <a:p>
            <a:r>
              <a:rPr lang="en-US"/>
              <a:t>Kecepatan Transmisi</a:t>
            </a:r>
          </a:p>
          <a:p>
            <a:r>
              <a:rPr lang="en-US"/>
              <a:t>Derajat Selektifitas</a:t>
            </a:r>
          </a:p>
          <a:p>
            <a:r>
              <a:rPr lang="en-US"/>
              <a:t>Lokasi</a:t>
            </a:r>
          </a:p>
          <a:p>
            <a:r>
              <a:rPr lang="en-US"/>
              <a:t>Hubungannya dengan komunikasi formal</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t>Definisi Organisasi</a:t>
            </a:r>
            <a:endParaRPr lang="en-GB"/>
          </a:p>
        </p:txBody>
      </p:sp>
      <p:sp>
        <p:nvSpPr>
          <p:cNvPr id="102403" name="Rectangle 3"/>
          <p:cNvSpPr>
            <a:spLocks noGrp="1" noChangeArrowheads="1"/>
          </p:cNvSpPr>
          <p:nvPr>
            <p:ph type="body" idx="1"/>
          </p:nvPr>
        </p:nvSpPr>
        <p:spPr>
          <a:xfrm>
            <a:off x="857250" y="3081867"/>
            <a:ext cx="5829300" cy="5943600"/>
          </a:xfrm>
        </p:spPr>
        <p:txBody>
          <a:bodyPr/>
          <a:lstStyle/>
          <a:p>
            <a:r>
              <a:rPr lang="en-US"/>
              <a:t>Definisi Organisasi (Goldbaher, 1979)</a:t>
            </a:r>
          </a:p>
          <a:p>
            <a:pPr>
              <a:buFont typeface="Wingdings" pitchFamily="2" charset="2"/>
              <a:buNone/>
            </a:pPr>
            <a:r>
              <a:rPr lang="en-US"/>
              <a:t>	Sebuah jaringan adalah suatu hubungan yang saling bergantung (interdependent).</a:t>
            </a:r>
            <a:endParaRPr lang="en-GB"/>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Effect transition="in" filter="barn(outVertical)">
                                      <p:cBhvr>
                                        <p:cTn id="7" dur="500"/>
                                        <p:tgtEl>
                                          <p:spTgt spid="1024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02403">
                                            <p:txEl>
                                              <p:pRg st="1" end="1"/>
                                            </p:txEl>
                                          </p:spTgt>
                                        </p:tgtEl>
                                        <p:attrNameLst>
                                          <p:attrName>style.visibility</p:attrName>
                                        </p:attrNameLst>
                                      </p:cBhvr>
                                      <p:to>
                                        <p:strVal val="visible"/>
                                      </p:to>
                                    </p:set>
                                    <p:animEffect transition="in" filter="barn(outVertical)">
                                      <p:cBhvr>
                                        <p:cTn id="12" dur="500"/>
                                        <p:tgtEl>
                                          <p:spTgt spid="1024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PENDAHULUAN</a:t>
            </a:r>
          </a:p>
        </p:txBody>
      </p:sp>
      <p:sp>
        <p:nvSpPr>
          <p:cNvPr id="4099" name="Rectangle 3"/>
          <p:cNvSpPr>
            <a:spLocks noGrp="1" noChangeArrowheads="1"/>
          </p:cNvSpPr>
          <p:nvPr>
            <p:ph type="body" idx="1"/>
          </p:nvPr>
        </p:nvSpPr>
        <p:spPr>
          <a:xfrm>
            <a:off x="342900" y="2311400"/>
            <a:ext cx="6172200" cy="2329744"/>
          </a:xfrm>
        </p:spPr>
        <p:txBody>
          <a:bodyPr/>
          <a:lstStyle/>
          <a:p>
            <a:pPr algn="ctr">
              <a:lnSpc>
                <a:spcPct val="90000"/>
              </a:lnSpc>
              <a:buFontTx/>
              <a:buNone/>
            </a:pPr>
            <a:r>
              <a:rPr lang="en-US" sz="1800" b="1"/>
              <a:t>Pace dan Faules:  proses arus informasi disebutkan sebagai suatu proses yang rumit walaupun berlangsung secara terus menerus sepanjang waktu. Penyebabnya adalah karena di dalam suatu organisasi, proses ini bersifat dinamik, dimana pesan-pesan secara tetap dan berkesinambungan diciptakan, ditampilkan, serta diinterpretasikan.</a:t>
            </a:r>
          </a:p>
        </p:txBody>
      </p:sp>
      <p:sp>
        <p:nvSpPr>
          <p:cNvPr id="4101" name="Rectangle 5"/>
          <p:cNvSpPr>
            <a:spLocks noChangeArrowheads="1"/>
          </p:cNvSpPr>
          <p:nvPr/>
        </p:nvSpPr>
        <p:spPr bwMode="auto">
          <a:xfrm>
            <a:off x="728662" y="5229273"/>
            <a:ext cx="10573728" cy="2554545"/>
          </a:xfrm>
          <a:prstGeom prst="rect">
            <a:avLst/>
          </a:prstGeom>
          <a:noFill/>
          <a:ln w="9525">
            <a:noFill/>
            <a:miter lim="800000"/>
            <a:headEnd/>
            <a:tailEnd/>
          </a:ln>
          <a:effectLst/>
        </p:spPr>
        <p:txBody>
          <a:bodyPr wrap="none" anchor="ctr">
            <a:spAutoFit/>
          </a:bodyPr>
          <a:lstStyle/>
          <a:p>
            <a:pPr marL="342900" indent="-342900"/>
            <a:r>
              <a:rPr lang="it-IT" sz="2000" b="1"/>
              <a:t>3 Pola penyebaran pesan :</a:t>
            </a:r>
          </a:p>
          <a:p>
            <a:pPr marL="342900" indent="-342900"/>
            <a:endParaRPr lang="en-US" b="1"/>
          </a:p>
          <a:p>
            <a:pPr marL="342900" indent="-342900">
              <a:buFontTx/>
              <a:buAutoNum type="arabicPeriod"/>
            </a:pPr>
            <a:r>
              <a:rPr lang="it-IT" b="1" i="1"/>
              <a:t>Simultaneous message dissemination</a:t>
            </a:r>
            <a:r>
              <a:rPr lang="it-IT" b="1"/>
              <a:t>/ secara serentak </a:t>
            </a:r>
            <a:endParaRPr lang="en-US" b="1"/>
          </a:p>
          <a:p>
            <a:pPr marL="342900" indent="-342900">
              <a:buFontTx/>
              <a:buAutoNum type="arabicPeriod"/>
            </a:pPr>
            <a:r>
              <a:rPr lang="it-IT" b="1" i="1"/>
              <a:t>Serial message dissemination</a:t>
            </a:r>
            <a:r>
              <a:rPr lang="it-IT" b="1"/>
              <a:t>/ secara berurutan</a:t>
            </a:r>
            <a:endParaRPr lang="en-US" b="1"/>
          </a:p>
          <a:p>
            <a:pPr marL="342900" indent="-342900">
              <a:buFontTx/>
              <a:buAutoNum type="arabicPeriod"/>
            </a:pPr>
            <a:r>
              <a:rPr lang="sv-SE" b="1"/>
              <a:t>Secara serentak dan berurutan (kombinasi)</a:t>
            </a:r>
            <a:endParaRPr lang="en-US" b="1"/>
          </a:p>
          <a:p>
            <a:pPr marL="342900" indent="-342900" eaLnBrk="0" hangingPunct="0">
              <a:buFontTx/>
              <a:buAutoNum type="arabicPeriod"/>
            </a:pPr>
            <a:endParaRPr lang="en-US" b="1"/>
          </a:p>
        </p:txBody>
      </p:sp>
      <p:pic>
        <p:nvPicPr>
          <p:cNvPr id="4102" name="Picture 6" descr="j0287005"/>
          <p:cNvPicPr>
            <a:picLocks noChangeAspect="1" noChangeArrowheads="1"/>
          </p:cNvPicPr>
          <p:nvPr/>
        </p:nvPicPr>
        <p:blipFill>
          <a:blip r:embed="rId2" cstate="print"/>
          <a:srcRect/>
          <a:stretch>
            <a:fillRect/>
          </a:stretch>
        </p:blipFill>
        <p:spPr bwMode="auto">
          <a:xfrm>
            <a:off x="5643563" y="4849814"/>
            <a:ext cx="1017985" cy="3368498"/>
          </a:xfrm>
          <a:prstGeom prst="rect">
            <a:avLst/>
          </a:prstGeom>
          <a:noFill/>
        </p:spPr>
      </p:pic>
      <p:sp>
        <p:nvSpPr>
          <p:cNvPr id="4103" name="Rectangle 7"/>
          <p:cNvSpPr>
            <a:spLocks noChangeArrowheads="1"/>
          </p:cNvSpPr>
          <p:nvPr/>
        </p:nvSpPr>
        <p:spPr bwMode="auto">
          <a:xfrm>
            <a:off x="4960144" y="8482958"/>
            <a:ext cx="3594254" cy="523220"/>
          </a:xfrm>
          <a:prstGeom prst="rect">
            <a:avLst/>
          </a:prstGeom>
          <a:noFill/>
          <a:ln w="9525">
            <a:noFill/>
            <a:miter lim="800000"/>
            <a:headEnd/>
            <a:tailEnd/>
          </a:ln>
          <a:effectLst/>
        </p:spPr>
        <p:txBody>
          <a:bodyPr wrap="none" anchor="ctr">
            <a:spAutoFit/>
          </a:bodyPr>
          <a:lstStyle/>
          <a:p>
            <a:r>
              <a:rPr lang="sv-SE" i="1"/>
              <a:t>”who talks to whom”</a:t>
            </a:r>
            <a:r>
              <a:rPr lang="sv-SE"/>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t>Jenis-jenis komunikasi</a:t>
            </a:r>
            <a:endParaRPr lang="en-GB"/>
          </a:p>
        </p:txBody>
      </p:sp>
      <p:sp>
        <p:nvSpPr>
          <p:cNvPr id="105475" name="Rectangle 3"/>
          <p:cNvSpPr>
            <a:spLocks noGrp="1" noChangeArrowheads="1"/>
          </p:cNvSpPr>
          <p:nvPr>
            <p:ph type="body" idx="1"/>
          </p:nvPr>
        </p:nvSpPr>
        <p:spPr>
          <a:xfrm>
            <a:off x="857250" y="3191933"/>
            <a:ext cx="5829300" cy="5943600"/>
          </a:xfrm>
        </p:spPr>
        <p:txBody>
          <a:bodyPr/>
          <a:lstStyle/>
          <a:p>
            <a:r>
              <a:rPr lang="en-US"/>
              <a:t>Hubungan Antarpersona</a:t>
            </a:r>
          </a:p>
          <a:p>
            <a:r>
              <a:rPr lang="en-US"/>
              <a:t>Hubungan Posisional</a:t>
            </a:r>
          </a:p>
          <a:p>
            <a:r>
              <a:rPr lang="en-US"/>
              <a:t>Hubungan Berurutan</a:t>
            </a:r>
            <a:endParaRPr lang="en-GB"/>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barn(outVertical)">
                                      <p:cBhvr>
                                        <p:cTn id="7" dur="500"/>
                                        <p:tgtEl>
                                          <p:spTgt spid="1054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05475">
                                            <p:txEl>
                                              <p:pRg st="1" end="1"/>
                                            </p:txEl>
                                          </p:spTgt>
                                        </p:tgtEl>
                                        <p:attrNameLst>
                                          <p:attrName>style.visibility</p:attrName>
                                        </p:attrNameLst>
                                      </p:cBhvr>
                                      <p:to>
                                        <p:strVal val="visible"/>
                                      </p:to>
                                    </p:set>
                                    <p:animEffect transition="in" filter="barn(outVertical)">
                                      <p:cBhvr>
                                        <p:cTn id="12" dur="500"/>
                                        <p:tgtEl>
                                          <p:spTgt spid="1054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05475">
                                            <p:txEl>
                                              <p:pRg st="2" end="2"/>
                                            </p:txEl>
                                          </p:spTgt>
                                        </p:tgtEl>
                                        <p:attrNameLst>
                                          <p:attrName>style.visibility</p:attrName>
                                        </p:attrNameLst>
                                      </p:cBhvr>
                                      <p:to>
                                        <p:strVal val="visible"/>
                                      </p:to>
                                    </p:set>
                                    <p:animEffect transition="in" filter="barn(outVertical)">
                                      <p:cBhvr>
                                        <p:cTn id="17" dur="500"/>
                                        <p:tgtEl>
                                          <p:spTgt spid="1054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1026"/>
          <p:cNvSpPr>
            <a:spLocks noGrp="1" noChangeArrowheads="1"/>
          </p:cNvSpPr>
          <p:nvPr>
            <p:ph type="title"/>
          </p:nvPr>
        </p:nvSpPr>
        <p:spPr/>
        <p:txBody>
          <a:bodyPr/>
          <a:lstStyle/>
          <a:p>
            <a:r>
              <a:rPr lang="en-US"/>
              <a:t>Hubungan Antarpersona</a:t>
            </a:r>
            <a:endParaRPr lang="en-GB"/>
          </a:p>
        </p:txBody>
      </p:sp>
      <p:sp>
        <p:nvSpPr>
          <p:cNvPr id="106499" name="Rectangle 1027"/>
          <p:cNvSpPr>
            <a:spLocks noGrp="1" noChangeArrowheads="1"/>
          </p:cNvSpPr>
          <p:nvPr>
            <p:ph type="body" idx="1"/>
          </p:nvPr>
        </p:nvSpPr>
        <p:spPr/>
        <p:txBody>
          <a:bodyPr/>
          <a:lstStyle/>
          <a:p>
            <a:r>
              <a:rPr lang="en-US"/>
              <a:t>Hubungan paling intim yang kita miliki dengan orang-orang lain dalam tingkat pribadi, antarteman, sesama sebaya disebut sebagai </a:t>
            </a:r>
            <a:r>
              <a:rPr lang="en-US" i="1"/>
              <a:t>hubungan</a:t>
            </a:r>
            <a:r>
              <a:rPr lang="en-US"/>
              <a:t> </a:t>
            </a:r>
            <a:r>
              <a:rPr lang="en-US" i="1"/>
              <a:t>antarpersona.</a:t>
            </a:r>
            <a:endParaRPr lang="en-GB" i="1"/>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Effect transition="in" filter="barn(outVertical)">
                                      <p:cBhvr>
                                        <p:cTn id="7" dur="500"/>
                                        <p:tgtEl>
                                          <p:spTgt spid="1064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742950" y="1210734"/>
            <a:ext cx="5844779" cy="1309335"/>
          </a:xfrm>
        </p:spPr>
        <p:txBody>
          <a:bodyPr/>
          <a:lstStyle/>
          <a:p>
            <a:r>
              <a:rPr lang="en-US" sz="3600"/>
              <a:t>Sifat-sifat hubungan antarpersona</a:t>
            </a:r>
            <a:endParaRPr lang="en-GB" sz="3600"/>
          </a:p>
        </p:txBody>
      </p:sp>
      <p:sp>
        <p:nvSpPr>
          <p:cNvPr id="107523" name="Rectangle 3"/>
          <p:cNvSpPr>
            <a:spLocks noGrp="1" noChangeArrowheads="1"/>
          </p:cNvSpPr>
          <p:nvPr>
            <p:ph type="body" idx="1"/>
          </p:nvPr>
        </p:nvSpPr>
        <p:spPr>
          <a:xfrm>
            <a:off x="887016" y="2914475"/>
            <a:ext cx="5829300" cy="6771392"/>
          </a:xfrm>
        </p:spPr>
        <p:txBody>
          <a:bodyPr/>
          <a:lstStyle/>
          <a:p>
            <a:pPr marL="292100" indent="-292100">
              <a:buClr>
                <a:schemeClr val="tx1"/>
              </a:buClr>
              <a:buSzTx/>
              <a:buFont typeface="Wingdings" pitchFamily="2" charset="2"/>
              <a:buNone/>
            </a:pPr>
            <a:r>
              <a:rPr lang="en-US" sz="2000"/>
              <a:t>Sifat-sifat hubungan antarpersona yang efektif:</a:t>
            </a:r>
          </a:p>
          <a:p>
            <a:pPr marL="292100" indent="-292100">
              <a:buClr>
                <a:schemeClr val="tx1"/>
              </a:buClr>
              <a:buSzTx/>
              <a:buFont typeface="Wingdings" pitchFamily="2" charset="2"/>
              <a:buNone/>
            </a:pPr>
            <a:r>
              <a:rPr lang="en-US" sz="2000"/>
              <a:t>Menurut (Pace &amp; Boren, 1973)</a:t>
            </a:r>
          </a:p>
          <a:p>
            <a:pPr marL="292100" indent="-292100">
              <a:buClr>
                <a:schemeClr val="tx1"/>
              </a:buClr>
              <a:buSzTx/>
              <a:buFont typeface="Wingdings" pitchFamily="2" charset="2"/>
              <a:buAutoNum type="arabicPeriod"/>
            </a:pPr>
            <a:r>
              <a:rPr lang="en-US" sz="2000"/>
              <a:t>Menjaga kontak pribadi yang akrab tanpa menumbuhkan perasaan bermusuhan.</a:t>
            </a:r>
          </a:p>
          <a:p>
            <a:pPr marL="292100" indent="-292100">
              <a:buClr>
                <a:schemeClr val="tx1"/>
              </a:buClr>
              <a:buSzTx/>
              <a:buFont typeface="Wingdings" pitchFamily="2" charset="2"/>
              <a:buAutoNum type="arabicPeriod"/>
            </a:pPr>
            <a:r>
              <a:rPr lang="en-US" sz="2000"/>
              <a:t>Menetapkan dan menegaskan identitas dalam hubungan dengan orang lain tanpa membesar-besarkan ketidaksepakatan.</a:t>
            </a:r>
          </a:p>
          <a:p>
            <a:pPr marL="292100" indent="-292100">
              <a:buClr>
                <a:schemeClr val="tx1"/>
              </a:buClr>
              <a:buSzTx/>
              <a:buFont typeface="Wingdings" pitchFamily="2" charset="2"/>
              <a:buAutoNum type="arabicPeriod"/>
            </a:pPr>
            <a:r>
              <a:rPr lang="en-US" sz="2000"/>
              <a:t>Menyampaikan informasi kepada orang lain tanpa menimbulkan kebingungan, kesalahpahaman, penyimpangan atau perubahan lainnya yang disengaja.</a:t>
            </a:r>
          </a:p>
          <a:p>
            <a:pPr marL="292100" indent="-292100">
              <a:buClr>
                <a:schemeClr val="tx1"/>
              </a:buClr>
              <a:buSzTx/>
              <a:buFont typeface="Wingdings" pitchFamily="2" charset="2"/>
              <a:buAutoNum type="arabicPeriod"/>
            </a:pPr>
            <a:r>
              <a:rPr lang="en-US" sz="2000"/>
              <a:t>Terlibat dalam pemecahan masalah yang terbuka tanpa menimbulkan sikap bertahan atau menghentikan proses.</a:t>
            </a:r>
          </a:p>
          <a:p>
            <a:pPr marL="292100" indent="-292100">
              <a:buClr>
                <a:schemeClr val="tx1"/>
              </a:buClr>
              <a:buSzTx/>
              <a:buFont typeface="Wingdings" pitchFamily="2" charset="2"/>
              <a:buAutoNum type="arabicPeriod"/>
            </a:pPr>
            <a:r>
              <a:rPr lang="en-US" sz="2000"/>
              <a:t>Membantu orang-orang lainnya untuk mengembangkan gaya hubungan persona dan antarpersona yang efektif.</a:t>
            </a:r>
          </a:p>
          <a:p>
            <a:pPr marL="292100" indent="-292100">
              <a:buFont typeface="Wingdings" pitchFamily="2" charset="2"/>
              <a:buAutoNum type="arabicPeriod"/>
            </a:pPr>
            <a:endParaRPr lang="en-US" sz="2000"/>
          </a:p>
          <a:p>
            <a:pPr marL="292100" indent="-292100">
              <a:buFont typeface="Wingdings" pitchFamily="2" charset="2"/>
              <a:buAutoNum type="arabicPeriod"/>
            </a:pPr>
            <a:endParaRPr lang="en-US" sz="1600"/>
          </a:p>
          <a:p>
            <a:pPr marL="292100" indent="-292100">
              <a:buFont typeface="Wingdings" pitchFamily="2" charset="2"/>
              <a:buAutoNum type="arabicPeriod"/>
            </a:pPr>
            <a:endParaRPr lang="en-GB" sz="160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Effect transition="in" filter="barn(outVertical)">
                                      <p:cBhvr>
                                        <p:cTn id="7" dur="500"/>
                                        <p:tgtEl>
                                          <p:spTgt spid="1075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07523">
                                            <p:txEl>
                                              <p:pRg st="1" end="1"/>
                                            </p:txEl>
                                          </p:spTgt>
                                        </p:tgtEl>
                                        <p:attrNameLst>
                                          <p:attrName>style.visibility</p:attrName>
                                        </p:attrNameLst>
                                      </p:cBhvr>
                                      <p:to>
                                        <p:strVal val="visible"/>
                                      </p:to>
                                    </p:set>
                                    <p:animEffect transition="in" filter="barn(outVertical)">
                                      <p:cBhvr>
                                        <p:cTn id="12" dur="500"/>
                                        <p:tgtEl>
                                          <p:spTgt spid="1075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07523">
                                            <p:txEl>
                                              <p:pRg st="2" end="2"/>
                                            </p:txEl>
                                          </p:spTgt>
                                        </p:tgtEl>
                                        <p:attrNameLst>
                                          <p:attrName>style.visibility</p:attrName>
                                        </p:attrNameLst>
                                      </p:cBhvr>
                                      <p:to>
                                        <p:strVal val="visible"/>
                                      </p:to>
                                    </p:set>
                                    <p:animEffect transition="in" filter="barn(outVertical)">
                                      <p:cBhvr>
                                        <p:cTn id="17" dur="500"/>
                                        <p:tgtEl>
                                          <p:spTgt spid="1075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107523">
                                            <p:txEl>
                                              <p:pRg st="3" end="3"/>
                                            </p:txEl>
                                          </p:spTgt>
                                        </p:tgtEl>
                                        <p:attrNameLst>
                                          <p:attrName>style.visibility</p:attrName>
                                        </p:attrNameLst>
                                      </p:cBhvr>
                                      <p:to>
                                        <p:strVal val="visible"/>
                                      </p:to>
                                    </p:set>
                                    <p:animEffect transition="in" filter="barn(outVertical)">
                                      <p:cBhvr>
                                        <p:cTn id="22" dur="500"/>
                                        <p:tgtEl>
                                          <p:spTgt spid="1075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107523">
                                            <p:txEl>
                                              <p:pRg st="4" end="4"/>
                                            </p:txEl>
                                          </p:spTgt>
                                        </p:tgtEl>
                                        <p:attrNameLst>
                                          <p:attrName>style.visibility</p:attrName>
                                        </p:attrNameLst>
                                      </p:cBhvr>
                                      <p:to>
                                        <p:strVal val="visible"/>
                                      </p:to>
                                    </p:set>
                                    <p:animEffect transition="in" filter="barn(outVertical)">
                                      <p:cBhvr>
                                        <p:cTn id="27" dur="500"/>
                                        <p:tgtEl>
                                          <p:spTgt spid="1075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107523">
                                            <p:txEl>
                                              <p:pRg st="5" end="5"/>
                                            </p:txEl>
                                          </p:spTgt>
                                        </p:tgtEl>
                                        <p:attrNameLst>
                                          <p:attrName>style.visibility</p:attrName>
                                        </p:attrNameLst>
                                      </p:cBhvr>
                                      <p:to>
                                        <p:strVal val="visible"/>
                                      </p:to>
                                    </p:set>
                                    <p:animEffect transition="in" filter="barn(outVertical)">
                                      <p:cBhvr>
                                        <p:cTn id="32" dur="500"/>
                                        <p:tgtEl>
                                          <p:spTgt spid="10752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37" fill="hold" grpId="0" nodeType="clickEffect">
                                  <p:stCondLst>
                                    <p:cond delay="0"/>
                                  </p:stCondLst>
                                  <p:childTnLst>
                                    <p:set>
                                      <p:cBhvr>
                                        <p:cTn id="36" dur="1" fill="hold">
                                          <p:stCondLst>
                                            <p:cond delay="0"/>
                                          </p:stCondLst>
                                        </p:cTn>
                                        <p:tgtEl>
                                          <p:spTgt spid="107523">
                                            <p:txEl>
                                              <p:pRg st="6" end="6"/>
                                            </p:txEl>
                                          </p:spTgt>
                                        </p:tgtEl>
                                        <p:attrNameLst>
                                          <p:attrName>style.visibility</p:attrName>
                                        </p:attrNameLst>
                                      </p:cBhvr>
                                      <p:to>
                                        <p:strVal val="visible"/>
                                      </p:to>
                                    </p:set>
                                    <p:animEffect transition="in" filter="barn(outVertical)">
                                      <p:cBhvr>
                                        <p:cTn id="37" dur="500"/>
                                        <p:tgtEl>
                                          <p:spTgt spid="1075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a:t>Hubungan Antarpersona</a:t>
            </a:r>
            <a:endParaRPr lang="en-GB"/>
          </a:p>
        </p:txBody>
      </p:sp>
      <p:sp>
        <p:nvSpPr>
          <p:cNvPr id="109571" name="Rectangle 3"/>
          <p:cNvSpPr>
            <a:spLocks noGrp="1" noChangeArrowheads="1"/>
          </p:cNvSpPr>
          <p:nvPr>
            <p:ph type="body" idx="1"/>
          </p:nvPr>
        </p:nvSpPr>
        <p:spPr>
          <a:xfrm>
            <a:off x="457200" y="2971800"/>
            <a:ext cx="6286500" cy="6714067"/>
          </a:xfrm>
        </p:spPr>
        <p:txBody>
          <a:bodyPr/>
          <a:lstStyle/>
          <a:p>
            <a:pPr marL="381000" indent="-381000">
              <a:lnSpc>
                <a:spcPct val="90000"/>
              </a:lnSpc>
              <a:buClr>
                <a:schemeClr val="tx1"/>
              </a:buClr>
              <a:buSzTx/>
              <a:buFont typeface="Wingdings" pitchFamily="2" charset="2"/>
              <a:buNone/>
            </a:pPr>
            <a:r>
              <a:rPr lang="en-US" sz="2000"/>
              <a:t>	</a:t>
            </a:r>
            <a:r>
              <a:rPr lang="en-US" sz="1800"/>
              <a:t>Hubungan antarpersona cenderung menjadi lebih baik menurut (Pace, Boren, &amp; Peterson, 1975) bila kedua belah pihak melakukan hal-hal berikut:</a:t>
            </a:r>
          </a:p>
          <a:p>
            <a:pPr marL="381000" indent="-381000">
              <a:lnSpc>
                <a:spcPct val="90000"/>
              </a:lnSpc>
              <a:buClr>
                <a:schemeClr val="tx1"/>
              </a:buClr>
              <a:buSzTx/>
              <a:buFont typeface="Wingdings" pitchFamily="2" charset="2"/>
              <a:buAutoNum type="arabicPeriod"/>
            </a:pPr>
            <a:r>
              <a:rPr lang="en-US" sz="1800"/>
              <a:t>Menyampaikan perasaan secara langsung dan dengan cara yang hangat dan ekspresif.</a:t>
            </a:r>
          </a:p>
          <a:p>
            <a:pPr marL="381000" indent="-381000">
              <a:lnSpc>
                <a:spcPct val="90000"/>
              </a:lnSpc>
              <a:buClr>
                <a:schemeClr val="tx1"/>
              </a:buClr>
              <a:buSzTx/>
              <a:buFont typeface="Wingdings" pitchFamily="2" charset="2"/>
              <a:buAutoNum type="arabicPeriod"/>
            </a:pPr>
            <a:r>
              <a:rPr lang="en-US" sz="1800"/>
              <a:t>Menyampaikan apa yang terjadi dalam lingkungan pribadi mereka melalui penyingkapan diri (</a:t>
            </a:r>
            <a:r>
              <a:rPr lang="en-US" sz="1800" i="1"/>
              <a:t>self</a:t>
            </a:r>
            <a:r>
              <a:rPr lang="en-US" sz="1800"/>
              <a:t>-</a:t>
            </a:r>
            <a:r>
              <a:rPr lang="en-US" sz="1800" i="1"/>
              <a:t>disclosure</a:t>
            </a:r>
            <a:r>
              <a:rPr lang="en-US" sz="1800"/>
              <a:t>).</a:t>
            </a:r>
          </a:p>
          <a:p>
            <a:pPr marL="381000" indent="-381000">
              <a:lnSpc>
                <a:spcPct val="90000"/>
              </a:lnSpc>
              <a:buClr>
                <a:schemeClr val="tx1"/>
              </a:buClr>
              <a:buSzTx/>
              <a:buFont typeface="Wingdings" pitchFamily="2" charset="2"/>
              <a:buAutoNum type="arabicPeriod"/>
            </a:pPr>
            <a:r>
              <a:rPr lang="en-US" sz="1800"/>
              <a:t>Menyampaikan pemahaman yang positif, hangat kepada satu sama lainnya dengan memberikan respons-respons yang relevan dan penuh pengertian.</a:t>
            </a:r>
          </a:p>
          <a:p>
            <a:pPr marL="381000" indent="-381000">
              <a:lnSpc>
                <a:spcPct val="90000"/>
              </a:lnSpc>
              <a:buClr>
                <a:schemeClr val="tx1"/>
              </a:buClr>
              <a:buSzTx/>
              <a:buFont typeface="Wingdings" pitchFamily="2" charset="2"/>
              <a:buAutoNum type="arabicPeriod"/>
            </a:pPr>
            <a:r>
              <a:rPr lang="en-US" sz="1800"/>
              <a:t>Bersikap tulus kepada satu sama lainnya dengan menunjukkan sikap menerima secara verbal maupun nonverbal.</a:t>
            </a:r>
          </a:p>
          <a:p>
            <a:pPr marL="381000" indent="-381000">
              <a:lnSpc>
                <a:spcPct val="90000"/>
              </a:lnSpc>
              <a:buClr>
                <a:schemeClr val="tx1"/>
              </a:buClr>
              <a:buSzTx/>
              <a:buFont typeface="Wingdings" pitchFamily="2" charset="2"/>
              <a:buAutoNum type="arabicPeriod"/>
            </a:pPr>
            <a:r>
              <a:rPr lang="en-US" sz="1800"/>
              <a:t>Selalu menyampaikan pandangan positif tanpa syarat terhadap satu sama lainnya melalui respons-respons yang tidak menghakimi dan ramah.</a:t>
            </a:r>
          </a:p>
          <a:p>
            <a:pPr marL="381000" indent="-381000">
              <a:lnSpc>
                <a:spcPct val="90000"/>
              </a:lnSpc>
              <a:buClr>
                <a:schemeClr val="tx1"/>
              </a:buClr>
              <a:buSzTx/>
              <a:buFont typeface="Wingdings" pitchFamily="2" charset="2"/>
              <a:buAutoNum type="arabicPeriod"/>
            </a:pPr>
            <a:r>
              <a:rPr lang="en-US" sz="1800"/>
              <a:t>Berterus-terang mengapa menjadi sulit atau bahkan mustahil umtuk sepakat satu sama lainnya dalam perbincangan yang tidak menghakimi, cermat, jujur, dan membangun. </a:t>
            </a:r>
            <a:endParaRPr lang="en-GB" sz="1800"/>
          </a:p>
          <a:p>
            <a:pPr marL="381000" indent="-381000">
              <a:lnSpc>
                <a:spcPct val="90000"/>
              </a:lnSpc>
              <a:buFont typeface="Wingdings" pitchFamily="2" charset="2"/>
              <a:buNone/>
            </a:pPr>
            <a:endParaRPr lang="en-US" sz="1800"/>
          </a:p>
          <a:p>
            <a:pPr marL="381000" indent="-381000">
              <a:lnSpc>
                <a:spcPct val="90000"/>
              </a:lnSpc>
              <a:buFont typeface="Wingdings" pitchFamily="2" charset="2"/>
              <a:buNone/>
            </a:pPr>
            <a:r>
              <a:rPr lang="en-US" sz="1400"/>
              <a:t> </a:t>
            </a:r>
            <a:endParaRPr lang="en-GB" sz="140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Effect transition="in" filter="barn(outVertical)">
                                      <p:cBhvr>
                                        <p:cTn id="7" dur="500"/>
                                        <p:tgtEl>
                                          <p:spTgt spid="1095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09571">
                                            <p:txEl>
                                              <p:pRg st="1" end="1"/>
                                            </p:txEl>
                                          </p:spTgt>
                                        </p:tgtEl>
                                        <p:attrNameLst>
                                          <p:attrName>style.visibility</p:attrName>
                                        </p:attrNameLst>
                                      </p:cBhvr>
                                      <p:to>
                                        <p:strVal val="visible"/>
                                      </p:to>
                                    </p:set>
                                    <p:animEffect transition="in" filter="barn(outVertical)">
                                      <p:cBhvr>
                                        <p:cTn id="12" dur="500"/>
                                        <p:tgtEl>
                                          <p:spTgt spid="1095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09571">
                                            <p:txEl>
                                              <p:pRg st="2" end="2"/>
                                            </p:txEl>
                                          </p:spTgt>
                                        </p:tgtEl>
                                        <p:attrNameLst>
                                          <p:attrName>style.visibility</p:attrName>
                                        </p:attrNameLst>
                                      </p:cBhvr>
                                      <p:to>
                                        <p:strVal val="visible"/>
                                      </p:to>
                                    </p:set>
                                    <p:animEffect transition="in" filter="barn(outVertical)">
                                      <p:cBhvr>
                                        <p:cTn id="17" dur="500"/>
                                        <p:tgtEl>
                                          <p:spTgt spid="1095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109571">
                                            <p:txEl>
                                              <p:pRg st="3" end="3"/>
                                            </p:txEl>
                                          </p:spTgt>
                                        </p:tgtEl>
                                        <p:attrNameLst>
                                          <p:attrName>style.visibility</p:attrName>
                                        </p:attrNameLst>
                                      </p:cBhvr>
                                      <p:to>
                                        <p:strVal val="visible"/>
                                      </p:to>
                                    </p:set>
                                    <p:animEffect transition="in" filter="barn(outVertical)">
                                      <p:cBhvr>
                                        <p:cTn id="22" dur="500"/>
                                        <p:tgtEl>
                                          <p:spTgt spid="1095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109571">
                                            <p:txEl>
                                              <p:pRg st="4" end="4"/>
                                            </p:txEl>
                                          </p:spTgt>
                                        </p:tgtEl>
                                        <p:attrNameLst>
                                          <p:attrName>style.visibility</p:attrName>
                                        </p:attrNameLst>
                                      </p:cBhvr>
                                      <p:to>
                                        <p:strVal val="visible"/>
                                      </p:to>
                                    </p:set>
                                    <p:animEffect transition="in" filter="barn(outVertical)">
                                      <p:cBhvr>
                                        <p:cTn id="27" dur="500"/>
                                        <p:tgtEl>
                                          <p:spTgt spid="1095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109571">
                                            <p:txEl>
                                              <p:pRg st="5" end="5"/>
                                            </p:txEl>
                                          </p:spTgt>
                                        </p:tgtEl>
                                        <p:attrNameLst>
                                          <p:attrName>style.visibility</p:attrName>
                                        </p:attrNameLst>
                                      </p:cBhvr>
                                      <p:to>
                                        <p:strVal val="visible"/>
                                      </p:to>
                                    </p:set>
                                    <p:animEffect transition="in" filter="barn(outVertical)">
                                      <p:cBhvr>
                                        <p:cTn id="32" dur="500"/>
                                        <p:tgtEl>
                                          <p:spTgt spid="1095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37" fill="hold" grpId="0" nodeType="clickEffect">
                                  <p:stCondLst>
                                    <p:cond delay="0"/>
                                  </p:stCondLst>
                                  <p:childTnLst>
                                    <p:set>
                                      <p:cBhvr>
                                        <p:cTn id="36" dur="1" fill="hold">
                                          <p:stCondLst>
                                            <p:cond delay="0"/>
                                          </p:stCondLst>
                                        </p:cTn>
                                        <p:tgtEl>
                                          <p:spTgt spid="109571">
                                            <p:txEl>
                                              <p:pRg st="6" end="6"/>
                                            </p:txEl>
                                          </p:spTgt>
                                        </p:tgtEl>
                                        <p:attrNameLst>
                                          <p:attrName>style.visibility</p:attrName>
                                        </p:attrNameLst>
                                      </p:cBhvr>
                                      <p:to>
                                        <p:strVal val="visible"/>
                                      </p:to>
                                    </p:set>
                                    <p:animEffect transition="in" filter="barn(outVertical)">
                                      <p:cBhvr>
                                        <p:cTn id="37" dur="500"/>
                                        <p:tgtEl>
                                          <p:spTgt spid="10957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37" fill="hold" grpId="0" nodeType="clickEffect">
                                  <p:stCondLst>
                                    <p:cond delay="0"/>
                                  </p:stCondLst>
                                  <p:childTnLst>
                                    <p:set>
                                      <p:cBhvr>
                                        <p:cTn id="41" dur="1" fill="hold">
                                          <p:stCondLst>
                                            <p:cond delay="0"/>
                                          </p:stCondLst>
                                        </p:cTn>
                                        <p:tgtEl>
                                          <p:spTgt spid="109571">
                                            <p:txEl>
                                              <p:pRg st="8" end="8"/>
                                            </p:txEl>
                                          </p:spTgt>
                                        </p:tgtEl>
                                        <p:attrNameLst>
                                          <p:attrName>style.visibility</p:attrName>
                                        </p:attrNameLst>
                                      </p:cBhvr>
                                      <p:to>
                                        <p:strVal val="visible"/>
                                      </p:to>
                                    </p:set>
                                    <p:animEffect transition="in" filter="barn(outVertical)">
                                      <p:cBhvr>
                                        <p:cTn id="42" dur="500"/>
                                        <p:tgtEl>
                                          <p:spTgt spid="1095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a:t>Hubungan Posisional</a:t>
            </a:r>
            <a:endParaRPr lang="en-GB"/>
          </a:p>
        </p:txBody>
      </p:sp>
      <p:sp>
        <p:nvSpPr>
          <p:cNvPr id="111619" name="Rectangle 3"/>
          <p:cNvSpPr>
            <a:spLocks noGrp="1" noChangeArrowheads="1"/>
          </p:cNvSpPr>
          <p:nvPr>
            <p:ph type="body" idx="1"/>
          </p:nvPr>
        </p:nvSpPr>
        <p:spPr/>
        <p:txBody>
          <a:bodyPr/>
          <a:lstStyle/>
          <a:p>
            <a:r>
              <a:rPr lang="en-US" i="1"/>
              <a:t>Hubungan posisional </a:t>
            </a:r>
            <a:r>
              <a:rPr lang="en-US"/>
              <a:t>ditentukan oleh struktur otoritas &amp; tugas-tugas fungsional anggota organisasi.</a:t>
            </a:r>
          </a:p>
          <a:p>
            <a:r>
              <a:rPr lang="en-US" i="1"/>
              <a:t>Hubungan posisional </a:t>
            </a:r>
            <a:r>
              <a:rPr lang="en-US"/>
              <a:t>yang paling umum, &amp; paling penting untuk kerja organisasi secara efektif &amp; efisien, adalah hubungan atasan-bawahan.</a:t>
            </a:r>
          </a:p>
          <a:p>
            <a:endParaRPr lang="en-GB" i="1"/>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barn(outVertical)">
                                      <p:cBhvr>
                                        <p:cTn id="7" dur="500"/>
                                        <p:tgtEl>
                                          <p:spTgt spid="111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11619">
                                            <p:txEl>
                                              <p:pRg st="1" end="1"/>
                                            </p:txEl>
                                          </p:spTgt>
                                        </p:tgtEl>
                                        <p:attrNameLst>
                                          <p:attrName>style.visibility</p:attrName>
                                        </p:attrNameLst>
                                      </p:cBhvr>
                                      <p:to>
                                        <p:strVal val="visible"/>
                                      </p:to>
                                    </p:set>
                                    <p:animEffect transition="in" filter="barn(outVertical)">
                                      <p:cBhvr>
                                        <p:cTn id="12" dur="500"/>
                                        <p:tgtEl>
                                          <p:spTgt spid="1116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a:t>Hubungan Atasan-Bawahan</a:t>
            </a:r>
            <a:endParaRPr lang="en-GB"/>
          </a:p>
        </p:txBody>
      </p:sp>
      <p:sp>
        <p:nvSpPr>
          <p:cNvPr id="112643" name="Rectangle 3"/>
          <p:cNvSpPr>
            <a:spLocks noGrp="1" noChangeArrowheads="1"/>
          </p:cNvSpPr>
          <p:nvPr>
            <p:ph type="body" idx="1"/>
          </p:nvPr>
        </p:nvSpPr>
        <p:spPr>
          <a:xfrm>
            <a:off x="914400" y="2751667"/>
            <a:ext cx="5829300" cy="6714067"/>
          </a:xfrm>
        </p:spPr>
        <p:txBody>
          <a:bodyPr/>
          <a:lstStyle/>
          <a:p>
            <a:pPr marL="292100" indent="-292100">
              <a:buClr>
                <a:schemeClr val="tx1"/>
              </a:buClr>
              <a:buSzTx/>
              <a:buFont typeface="Wingdings" pitchFamily="2" charset="2"/>
              <a:buNone/>
            </a:pPr>
            <a:r>
              <a:rPr lang="en-US"/>
              <a:t>	</a:t>
            </a:r>
            <a:r>
              <a:rPr lang="en-US" sz="2000"/>
              <a:t>Sintesa Jablin (1979) mengkategorikan 9 masalah dalam komunikasi atasan-bawahan:</a:t>
            </a:r>
          </a:p>
          <a:p>
            <a:pPr marL="292100" indent="-292100">
              <a:buClr>
                <a:schemeClr val="tx1"/>
              </a:buClr>
              <a:buSzTx/>
              <a:buFont typeface="Wingdings" pitchFamily="2" charset="2"/>
              <a:buAutoNum type="arabicPeriod"/>
            </a:pPr>
            <a:r>
              <a:rPr lang="en-US" sz="2000"/>
              <a:t>Pola interaksi;</a:t>
            </a:r>
          </a:p>
          <a:p>
            <a:pPr marL="292100" indent="-292100">
              <a:buClr>
                <a:schemeClr val="tx1"/>
              </a:buClr>
              <a:buSzTx/>
              <a:buFont typeface="Wingdings" pitchFamily="2" charset="2"/>
              <a:buAutoNum type="arabicPeriod"/>
            </a:pPr>
            <a:r>
              <a:rPr lang="en-US" sz="2000"/>
              <a:t>Keterbukaan;</a:t>
            </a:r>
          </a:p>
          <a:p>
            <a:pPr marL="292100" indent="-292100">
              <a:buClr>
                <a:schemeClr val="tx1"/>
              </a:buClr>
              <a:buSzTx/>
              <a:buFont typeface="Wingdings" pitchFamily="2" charset="2"/>
              <a:buAutoNum type="arabicPeriod"/>
            </a:pPr>
            <a:r>
              <a:rPr lang="en-US" sz="2000"/>
              <a:t>Distorsi ke atas;</a:t>
            </a:r>
          </a:p>
          <a:p>
            <a:pPr marL="292100" indent="-292100">
              <a:buClr>
                <a:schemeClr val="tx1"/>
              </a:buClr>
              <a:buSzTx/>
              <a:buFont typeface="Wingdings" pitchFamily="2" charset="2"/>
              <a:buAutoNum type="arabicPeriod"/>
            </a:pPr>
            <a:r>
              <a:rPr lang="en-US" sz="2000"/>
              <a:t>Pengaruh ke atas;</a:t>
            </a:r>
          </a:p>
          <a:p>
            <a:pPr marL="292100" indent="-292100">
              <a:buClr>
                <a:schemeClr val="tx1"/>
              </a:buClr>
              <a:buSzTx/>
              <a:buFont typeface="Wingdings" pitchFamily="2" charset="2"/>
              <a:buAutoNum type="arabicPeriod"/>
            </a:pPr>
            <a:r>
              <a:rPr lang="en-US" sz="2000"/>
              <a:t>Jarak informasi-sematik;</a:t>
            </a:r>
          </a:p>
          <a:p>
            <a:pPr marL="292100" indent="-292100">
              <a:buClr>
                <a:schemeClr val="tx1"/>
              </a:buClr>
              <a:buSzTx/>
              <a:buFont typeface="Wingdings" pitchFamily="2" charset="2"/>
              <a:buAutoNum type="arabicPeriod"/>
            </a:pPr>
            <a:r>
              <a:rPr lang="en-US" sz="2000"/>
              <a:t>Atasan efektif VS atasan tidak efektif;</a:t>
            </a:r>
          </a:p>
          <a:p>
            <a:pPr marL="292100" indent="-292100">
              <a:buClr>
                <a:schemeClr val="tx1"/>
              </a:buClr>
              <a:buSzTx/>
              <a:buFont typeface="Wingdings" pitchFamily="2" charset="2"/>
              <a:buAutoNum type="arabicPeriod"/>
            </a:pPr>
            <a:r>
              <a:rPr lang="en-US" sz="2000"/>
              <a:t>Sifat-sifat pribadi;</a:t>
            </a:r>
          </a:p>
          <a:p>
            <a:pPr marL="292100" indent="-292100">
              <a:buClr>
                <a:schemeClr val="tx1"/>
              </a:buClr>
              <a:buSzTx/>
              <a:buFont typeface="Wingdings" pitchFamily="2" charset="2"/>
              <a:buAutoNum type="arabicPeriod"/>
            </a:pPr>
            <a:r>
              <a:rPr lang="en-US" sz="2000"/>
              <a:t>Umpan balik;</a:t>
            </a:r>
          </a:p>
          <a:p>
            <a:pPr marL="292100" indent="-292100">
              <a:buClr>
                <a:schemeClr val="tx1"/>
              </a:buClr>
              <a:buSzTx/>
              <a:buFont typeface="Wingdings" pitchFamily="2" charset="2"/>
              <a:buAutoNum type="arabicPeriod"/>
            </a:pPr>
            <a:r>
              <a:rPr lang="en-US" sz="2000"/>
              <a:t>Pengaruh variabel-variabel organisasi sistematik pada kualitas komunikasi atasan-bawahan.</a:t>
            </a:r>
            <a:endParaRPr lang="en-GB" sz="200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animEffect transition="in" filter="barn(outVertical)">
                                      <p:cBhvr>
                                        <p:cTn id="7" dur="500"/>
                                        <p:tgtEl>
                                          <p:spTgt spid="1126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12643">
                                            <p:txEl>
                                              <p:pRg st="1" end="1"/>
                                            </p:txEl>
                                          </p:spTgt>
                                        </p:tgtEl>
                                        <p:attrNameLst>
                                          <p:attrName>style.visibility</p:attrName>
                                        </p:attrNameLst>
                                      </p:cBhvr>
                                      <p:to>
                                        <p:strVal val="visible"/>
                                      </p:to>
                                    </p:set>
                                    <p:animEffect transition="in" filter="barn(outVertical)">
                                      <p:cBhvr>
                                        <p:cTn id="12" dur="500"/>
                                        <p:tgtEl>
                                          <p:spTgt spid="1126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12643">
                                            <p:txEl>
                                              <p:pRg st="2" end="2"/>
                                            </p:txEl>
                                          </p:spTgt>
                                        </p:tgtEl>
                                        <p:attrNameLst>
                                          <p:attrName>style.visibility</p:attrName>
                                        </p:attrNameLst>
                                      </p:cBhvr>
                                      <p:to>
                                        <p:strVal val="visible"/>
                                      </p:to>
                                    </p:set>
                                    <p:animEffect transition="in" filter="barn(outVertical)">
                                      <p:cBhvr>
                                        <p:cTn id="17" dur="500"/>
                                        <p:tgtEl>
                                          <p:spTgt spid="1126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112643">
                                            <p:txEl>
                                              <p:pRg st="3" end="3"/>
                                            </p:txEl>
                                          </p:spTgt>
                                        </p:tgtEl>
                                        <p:attrNameLst>
                                          <p:attrName>style.visibility</p:attrName>
                                        </p:attrNameLst>
                                      </p:cBhvr>
                                      <p:to>
                                        <p:strVal val="visible"/>
                                      </p:to>
                                    </p:set>
                                    <p:animEffect transition="in" filter="barn(outVertical)">
                                      <p:cBhvr>
                                        <p:cTn id="22" dur="500"/>
                                        <p:tgtEl>
                                          <p:spTgt spid="1126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112643">
                                            <p:txEl>
                                              <p:pRg st="4" end="4"/>
                                            </p:txEl>
                                          </p:spTgt>
                                        </p:tgtEl>
                                        <p:attrNameLst>
                                          <p:attrName>style.visibility</p:attrName>
                                        </p:attrNameLst>
                                      </p:cBhvr>
                                      <p:to>
                                        <p:strVal val="visible"/>
                                      </p:to>
                                    </p:set>
                                    <p:animEffect transition="in" filter="barn(outVertical)">
                                      <p:cBhvr>
                                        <p:cTn id="27" dur="500"/>
                                        <p:tgtEl>
                                          <p:spTgt spid="11264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112643">
                                            <p:txEl>
                                              <p:pRg st="5" end="5"/>
                                            </p:txEl>
                                          </p:spTgt>
                                        </p:tgtEl>
                                        <p:attrNameLst>
                                          <p:attrName>style.visibility</p:attrName>
                                        </p:attrNameLst>
                                      </p:cBhvr>
                                      <p:to>
                                        <p:strVal val="visible"/>
                                      </p:to>
                                    </p:set>
                                    <p:animEffect transition="in" filter="barn(outVertical)">
                                      <p:cBhvr>
                                        <p:cTn id="32" dur="500"/>
                                        <p:tgtEl>
                                          <p:spTgt spid="11264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37" fill="hold" grpId="0" nodeType="clickEffect">
                                  <p:stCondLst>
                                    <p:cond delay="0"/>
                                  </p:stCondLst>
                                  <p:childTnLst>
                                    <p:set>
                                      <p:cBhvr>
                                        <p:cTn id="36" dur="1" fill="hold">
                                          <p:stCondLst>
                                            <p:cond delay="0"/>
                                          </p:stCondLst>
                                        </p:cTn>
                                        <p:tgtEl>
                                          <p:spTgt spid="112643">
                                            <p:txEl>
                                              <p:pRg st="6" end="6"/>
                                            </p:txEl>
                                          </p:spTgt>
                                        </p:tgtEl>
                                        <p:attrNameLst>
                                          <p:attrName>style.visibility</p:attrName>
                                        </p:attrNameLst>
                                      </p:cBhvr>
                                      <p:to>
                                        <p:strVal val="visible"/>
                                      </p:to>
                                    </p:set>
                                    <p:animEffect transition="in" filter="barn(outVertical)">
                                      <p:cBhvr>
                                        <p:cTn id="37" dur="500"/>
                                        <p:tgtEl>
                                          <p:spTgt spid="11264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37" fill="hold" grpId="0" nodeType="clickEffect">
                                  <p:stCondLst>
                                    <p:cond delay="0"/>
                                  </p:stCondLst>
                                  <p:childTnLst>
                                    <p:set>
                                      <p:cBhvr>
                                        <p:cTn id="41" dur="1" fill="hold">
                                          <p:stCondLst>
                                            <p:cond delay="0"/>
                                          </p:stCondLst>
                                        </p:cTn>
                                        <p:tgtEl>
                                          <p:spTgt spid="112643">
                                            <p:txEl>
                                              <p:pRg st="7" end="7"/>
                                            </p:txEl>
                                          </p:spTgt>
                                        </p:tgtEl>
                                        <p:attrNameLst>
                                          <p:attrName>style.visibility</p:attrName>
                                        </p:attrNameLst>
                                      </p:cBhvr>
                                      <p:to>
                                        <p:strVal val="visible"/>
                                      </p:to>
                                    </p:set>
                                    <p:animEffect transition="in" filter="barn(outVertical)">
                                      <p:cBhvr>
                                        <p:cTn id="42" dur="500"/>
                                        <p:tgtEl>
                                          <p:spTgt spid="11264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37" fill="hold" grpId="0" nodeType="clickEffect">
                                  <p:stCondLst>
                                    <p:cond delay="0"/>
                                  </p:stCondLst>
                                  <p:childTnLst>
                                    <p:set>
                                      <p:cBhvr>
                                        <p:cTn id="46" dur="1" fill="hold">
                                          <p:stCondLst>
                                            <p:cond delay="0"/>
                                          </p:stCondLst>
                                        </p:cTn>
                                        <p:tgtEl>
                                          <p:spTgt spid="112643">
                                            <p:txEl>
                                              <p:pRg st="8" end="8"/>
                                            </p:txEl>
                                          </p:spTgt>
                                        </p:tgtEl>
                                        <p:attrNameLst>
                                          <p:attrName>style.visibility</p:attrName>
                                        </p:attrNameLst>
                                      </p:cBhvr>
                                      <p:to>
                                        <p:strVal val="visible"/>
                                      </p:to>
                                    </p:set>
                                    <p:animEffect transition="in" filter="barn(outVertical)">
                                      <p:cBhvr>
                                        <p:cTn id="47" dur="500"/>
                                        <p:tgtEl>
                                          <p:spTgt spid="11264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37" fill="hold" grpId="0" nodeType="clickEffect">
                                  <p:stCondLst>
                                    <p:cond delay="0"/>
                                  </p:stCondLst>
                                  <p:childTnLst>
                                    <p:set>
                                      <p:cBhvr>
                                        <p:cTn id="51" dur="1" fill="hold">
                                          <p:stCondLst>
                                            <p:cond delay="0"/>
                                          </p:stCondLst>
                                        </p:cTn>
                                        <p:tgtEl>
                                          <p:spTgt spid="112643">
                                            <p:txEl>
                                              <p:pRg st="9" end="9"/>
                                            </p:txEl>
                                          </p:spTgt>
                                        </p:tgtEl>
                                        <p:attrNameLst>
                                          <p:attrName>style.visibility</p:attrName>
                                        </p:attrNameLst>
                                      </p:cBhvr>
                                      <p:to>
                                        <p:strVal val="visible"/>
                                      </p:to>
                                    </p:set>
                                    <p:animEffect transition="in" filter="barn(outVertical)">
                                      <p:cBhvr>
                                        <p:cTn id="52" dur="500"/>
                                        <p:tgtEl>
                                          <p:spTgt spid="11264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a:t>Hubungan Berurutan</a:t>
            </a:r>
            <a:endParaRPr lang="en-GB"/>
          </a:p>
        </p:txBody>
      </p:sp>
      <p:sp>
        <p:nvSpPr>
          <p:cNvPr id="113667" name="Rectangle 3"/>
          <p:cNvSpPr>
            <a:spLocks noGrp="1" noChangeArrowheads="1"/>
          </p:cNvSpPr>
          <p:nvPr>
            <p:ph type="body" idx="1"/>
          </p:nvPr>
        </p:nvSpPr>
        <p:spPr>
          <a:xfrm>
            <a:off x="887016" y="2914475"/>
            <a:ext cx="5829300" cy="6661326"/>
          </a:xfrm>
        </p:spPr>
        <p:txBody>
          <a:bodyPr/>
          <a:lstStyle/>
          <a:p>
            <a:r>
              <a:rPr lang="en-US" sz="2000"/>
              <a:t>Orang-orang menjalin hubungan antarpersona dan posisional dalam organisasi, selanjutnya akan memiliki hubungan-hubungan berurutan (</a:t>
            </a:r>
            <a:r>
              <a:rPr lang="en-US" sz="2000" i="1"/>
              <a:t>serial</a:t>
            </a:r>
            <a:r>
              <a:rPr lang="en-US" sz="2000"/>
              <a:t> </a:t>
            </a:r>
            <a:r>
              <a:rPr lang="en-US" sz="2000" i="1"/>
              <a:t>relationship</a:t>
            </a:r>
            <a:r>
              <a:rPr lang="en-US" sz="2000"/>
              <a:t>)</a:t>
            </a:r>
          </a:p>
          <a:p>
            <a:pPr>
              <a:buFont typeface="Wingdings" pitchFamily="2" charset="2"/>
              <a:buNone/>
            </a:pPr>
            <a:r>
              <a:rPr lang="en-US" sz="2000"/>
              <a:t>		Pesan1            Pesan2            Pesan3</a:t>
            </a:r>
          </a:p>
          <a:p>
            <a:r>
              <a:rPr lang="en-US" sz="2000"/>
              <a:t>Cara penyebaran informasi dari orang-ke-orang ini disebut </a:t>
            </a:r>
            <a:r>
              <a:rPr lang="en-US" sz="2000" i="1"/>
              <a:t>berurutan</a:t>
            </a:r>
            <a:r>
              <a:rPr lang="en-US" sz="2000"/>
              <a:t>.</a:t>
            </a:r>
          </a:p>
          <a:p>
            <a:r>
              <a:rPr lang="en-US" sz="2000"/>
              <a:t>Terdapat 3 orang yang terlibat:</a:t>
            </a:r>
          </a:p>
          <a:p>
            <a:pPr>
              <a:buFont typeface="Wingdings" pitchFamily="2" charset="2"/>
              <a:buNone/>
            </a:pPr>
            <a:r>
              <a:rPr lang="en-US" sz="2000"/>
              <a:t>	- orang yang mengawali pesan;</a:t>
            </a:r>
          </a:p>
          <a:p>
            <a:pPr>
              <a:buFont typeface="Wingdings" pitchFamily="2" charset="2"/>
              <a:buNone/>
            </a:pPr>
            <a:r>
              <a:rPr lang="en-US" sz="2000"/>
              <a:t>	- orang yang menyampaikan pesan;</a:t>
            </a:r>
          </a:p>
          <a:p>
            <a:pPr>
              <a:buFont typeface="Wingdings" pitchFamily="2" charset="2"/>
              <a:buNone/>
            </a:pPr>
            <a:r>
              <a:rPr lang="en-US" sz="2000"/>
              <a:t>	- orang yang mengakhiri pesan.</a:t>
            </a:r>
          </a:p>
          <a:p>
            <a:r>
              <a:rPr lang="en-US" sz="2000"/>
              <a:t>Tokoh kunci dalam sistem ini adalah </a:t>
            </a:r>
            <a:r>
              <a:rPr lang="en-US" sz="2000" i="1"/>
              <a:t>pengulang pesan </a:t>
            </a:r>
            <a:r>
              <a:rPr lang="en-US" sz="2000"/>
              <a:t>(</a:t>
            </a:r>
            <a:r>
              <a:rPr lang="en-US" sz="2000" i="1"/>
              <a:t>relayor</a:t>
            </a:r>
            <a:r>
              <a:rPr lang="en-US" sz="2000"/>
              <a:t>) (Pace &amp; Hengstrom, 1977).</a:t>
            </a:r>
            <a:endParaRPr lang="en-GB" sz="2000"/>
          </a:p>
        </p:txBody>
      </p:sp>
      <p:sp>
        <p:nvSpPr>
          <p:cNvPr id="113668" name="Line 4"/>
          <p:cNvSpPr>
            <a:spLocks noChangeShapeType="1"/>
          </p:cNvSpPr>
          <p:nvPr/>
        </p:nvSpPr>
        <p:spPr bwMode="auto">
          <a:xfrm>
            <a:off x="2286000" y="4622800"/>
            <a:ext cx="62865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113672" name="Line 8"/>
          <p:cNvSpPr>
            <a:spLocks noChangeShapeType="1"/>
          </p:cNvSpPr>
          <p:nvPr/>
        </p:nvSpPr>
        <p:spPr bwMode="auto">
          <a:xfrm>
            <a:off x="3571875" y="4622800"/>
            <a:ext cx="685800" cy="0"/>
          </a:xfrm>
          <a:prstGeom prst="line">
            <a:avLst/>
          </a:prstGeom>
          <a:noFill/>
          <a:ln w="9525">
            <a:solidFill>
              <a:schemeClr val="tx1"/>
            </a:solidFill>
            <a:miter lim="800000"/>
            <a:headEnd/>
            <a:tailEnd type="triangle" w="med" len="med"/>
          </a:ln>
          <a:effectLst/>
        </p:spPr>
        <p:txBody>
          <a:bodyPr wrap="none"/>
          <a:lstStyle/>
          <a:p>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Effect transition="in" filter="barn(outVertical)">
                                      <p:cBhvr>
                                        <p:cTn id="7" dur="500"/>
                                        <p:tgtEl>
                                          <p:spTgt spid="1136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13667">
                                            <p:txEl>
                                              <p:pRg st="1" end="1"/>
                                            </p:txEl>
                                          </p:spTgt>
                                        </p:tgtEl>
                                        <p:attrNameLst>
                                          <p:attrName>style.visibility</p:attrName>
                                        </p:attrNameLst>
                                      </p:cBhvr>
                                      <p:to>
                                        <p:strVal val="visible"/>
                                      </p:to>
                                    </p:set>
                                    <p:animEffect transition="in" filter="barn(outVertical)">
                                      <p:cBhvr>
                                        <p:cTn id="12" dur="500"/>
                                        <p:tgtEl>
                                          <p:spTgt spid="1136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13667">
                                            <p:txEl>
                                              <p:pRg st="2" end="2"/>
                                            </p:txEl>
                                          </p:spTgt>
                                        </p:tgtEl>
                                        <p:attrNameLst>
                                          <p:attrName>style.visibility</p:attrName>
                                        </p:attrNameLst>
                                      </p:cBhvr>
                                      <p:to>
                                        <p:strVal val="visible"/>
                                      </p:to>
                                    </p:set>
                                    <p:animEffect transition="in" filter="barn(outVertical)">
                                      <p:cBhvr>
                                        <p:cTn id="17" dur="500"/>
                                        <p:tgtEl>
                                          <p:spTgt spid="1136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113667">
                                            <p:txEl>
                                              <p:pRg st="3" end="3"/>
                                            </p:txEl>
                                          </p:spTgt>
                                        </p:tgtEl>
                                        <p:attrNameLst>
                                          <p:attrName>style.visibility</p:attrName>
                                        </p:attrNameLst>
                                      </p:cBhvr>
                                      <p:to>
                                        <p:strVal val="visible"/>
                                      </p:to>
                                    </p:set>
                                    <p:animEffect transition="in" filter="barn(outVertical)">
                                      <p:cBhvr>
                                        <p:cTn id="22" dur="500"/>
                                        <p:tgtEl>
                                          <p:spTgt spid="1136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113667">
                                            <p:txEl>
                                              <p:pRg st="4" end="4"/>
                                            </p:txEl>
                                          </p:spTgt>
                                        </p:tgtEl>
                                        <p:attrNameLst>
                                          <p:attrName>style.visibility</p:attrName>
                                        </p:attrNameLst>
                                      </p:cBhvr>
                                      <p:to>
                                        <p:strVal val="visible"/>
                                      </p:to>
                                    </p:set>
                                    <p:animEffect transition="in" filter="barn(outVertical)">
                                      <p:cBhvr>
                                        <p:cTn id="27" dur="500"/>
                                        <p:tgtEl>
                                          <p:spTgt spid="1136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113667">
                                            <p:txEl>
                                              <p:pRg st="5" end="5"/>
                                            </p:txEl>
                                          </p:spTgt>
                                        </p:tgtEl>
                                        <p:attrNameLst>
                                          <p:attrName>style.visibility</p:attrName>
                                        </p:attrNameLst>
                                      </p:cBhvr>
                                      <p:to>
                                        <p:strVal val="visible"/>
                                      </p:to>
                                    </p:set>
                                    <p:animEffect transition="in" filter="barn(outVertical)">
                                      <p:cBhvr>
                                        <p:cTn id="32" dur="500"/>
                                        <p:tgtEl>
                                          <p:spTgt spid="11366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37" fill="hold" grpId="0" nodeType="clickEffect">
                                  <p:stCondLst>
                                    <p:cond delay="0"/>
                                  </p:stCondLst>
                                  <p:childTnLst>
                                    <p:set>
                                      <p:cBhvr>
                                        <p:cTn id="36" dur="1" fill="hold">
                                          <p:stCondLst>
                                            <p:cond delay="0"/>
                                          </p:stCondLst>
                                        </p:cTn>
                                        <p:tgtEl>
                                          <p:spTgt spid="113667">
                                            <p:txEl>
                                              <p:pRg st="6" end="6"/>
                                            </p:txEl>
                                          </p:spTgt>
                                        </p:tgtEl>
                                        <p:attrNameLst>
                                          <p:attrName>style.visibility</p:attrName>
                                        </p:attrNameLst>
                                      </p:cBhvr>
                                      <p:to>
                                        <p:strVal val="visible"/>
                                      </p:to>
                                    </p:set>
                                    <p:animEffect transition="in" filter="barn(outVertical)">
                                      <p:cBhvr>
                                        <p:cTn id="37" dur="500"/>
                                        <p:tgtEl>
                                          <p:spTgt spid="11366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37" fill="hold" grpId="0" nodeType="clickEffect">
                                  <p:stCondLst>
                                    <p:cond delay="0"/>
                                  </p:stCondLst>
                                  <p:childTnLst>
                                    <p:set>
                                      <p:cBhvr>
                                        <p:cTn id="41" dur="1" fill="hold">
                                          <p:stCondLst>
                                            <p:cond delay="0"/>
                                          </p:stCondLst>
                                        </p:cTn>
                                        <p:tgtEl>
                                          <p:spTgt spid="113667">
                                            <p:txEl>
                                              <p:pRg st="7" end="7"/>
                                            </p:txEl>
                                          </p:spTgt>
                                        </p:tgtEl>
                                        <p:attrNameLst>
                                          <p:attrName>style.visibility</p:attrName>
                                        </p:attrNameLst>
                                      </p:cBhvr>
                                      <p:to>
                                        <p:strVal val="visible"/>
                                      </p:to>
                                    </p:set>
                                    <p:animEffect transition="in" filter="barn(outVertical)">
                                      <p:cBhvr>
                                        <p:cTn id="42" dur="500"/>
                                        <p:tgtEl>
                                          <p:spTgt spid="11366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a:t>Fungsi Pengulang Pesan</a:t>
            </a:r>
            <a:endParaRPr lang="en-GB"/>
          </a:p>
        </p:txBody>
      </p:sp>
      <p:sp>
        <p:nvSpPr>
          <p:cNvPr id="114691" name="Rectangle 3"/>
          <p:cNvSpPr>
            <a:spLocks noGrp="1" noChangeArrowheads="1"/>
          </p:cNvSpPr>
          <p:nvPr>
            <p:ph type="body" idx="1"/>
          </p:nvPr>
        </p:nvSpPr>
        <p:spPr>
          <a:xfrm>
            <a:off x="857250" y="3302000"/>
            <a:ext cx="5829300" cy="5943600"/>
          </a:xfrm>
        </p:spPr>
        <p:txBody>
          <a:bodyPr/>
          <a:lstStyle/>
          <a:p>
            <a:r>
              <a:rPr lang="en-US" sz="2400"/>
              <a:t>Alfred G. Smith (1973) menyatakan bahwa sebagian komunikator adalah pengirim, sebagian lagi adalah penerima, dan sebagian lainnya ada diantara keduanya.</a:t>
            </a:r>
          </a:p>
          <a:p>
            <a:r>
              <a:rPr lang="en-US" sz="2400"/>
              <a:t>Orang-orang yang di tengah ini adalah kurier, dan mereka adalah “pengulang pesan”.</a:t>
            </a:r>
          </a:p>
          <a:p>
            <a:r>
              <a:rPr lang="en-US" sz="2400"/>
              <a:t>Menurut Smith pengulang pesan adalah “tokoh yang amat lazim dalam proses-proses komunikasi”.  </a:t>
            </a:r>
            <a:endParaRPr lang="en-GB" sz="240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Effect transition="in" filter="barn(outVertical)">
                                      <p:cBhvr>
                                        <p:cTn id="7" dur="500"/>
                                        <p:tgtEl>
                                          <p:spTgt spid="1146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14691">
                                            <p:txEl>
                                              <p:pRg st="1" end="1"/>
                                            </p:txEl>
                                          </p:spTgt>
                                        </p:tgtEl>
                                        <p:attrNameLst>
                                          <p:attrName>style.visibility</p:attrName>
                                        </p:attrNameLst>
                                      </p:cBhvr>
                                      <p:to>
                                        <p:strVal val="visible"/>
                                      </p:to>
                                    </p:set>
                                    <p:animEffect transition="in" filter="barn(outVertical)">
                                      <p:cBhvr>
                                        <p:cTn id="12" dur="500"/>
                                        <p:tgtEl>
                                          <p:spTgt spid="1146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14691">
                                            <p:txEl>
                                              <p:pRg st="2" end="2"/>
                                            </p:txEl>
                                          </p:spTgt>
                                        </p:tgtEl>
                                        <p:attrNameLst>
                                          <p:attrName>style.visibility</p:attrName>
                                        </p:attrNameLst>
                                      </p:cBhvr>
                                      <p:to>
                                        <p:strVal val="visible"/>
                                      </p:to>
                                    </p:set>
                                    <p:animEffect transition="in" filter="barn(outVertical)">
                                      <p:cBhvr>
                                        <p:cTn id="17" dur="500"/>
                                        <p:tgtEl>
                                          <p:spTgt spid="1146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a:t>Fungsi Pengulang Pesan</a:t>
            </a:r>
            <a:endParaRPr lang="en-GB"/>
          </a:p>
        </p:txBody>
      </p:sp>
      <p:sp>
        <p:nvSpPr>
          <p:cNvPr id="115715" name="Rectangle 3"/>
          <p:cNvSpPr>
            <a:spLocks noGrp="1" noChangeArrowheads="1"/>
          </p:cNvSpPr>
          <p:nvPr>
            <p:ph type="body" idx="1"/>
          </p:nvPr>
        </p:nvSpPr>
        <p:spPr>
          <a:xfrm>
            <a:off x="857250" y="3412067"/>
            <a:ext cx="5829300" cy="5943600"/>
          </a:xfrm>
        </p:spPr>
        <p:txBody>
          <a:bodyPr/>
          <a:lstStyle/>
          <a:p>
            <a:pPr marL="381000" indent="-381000">
              <a:buSzTx/>
            </a:pPr>
            <a:r>
              <a:rPr lang="en-US" sz="2400"/>
              <a:t>Alfred G. Smith (1973) memperkenalkan 4 fungsi dasar yang dilakukan oleh seorang pengulang pesan, yaitu:</a:t>
            </a:r>
          </a:p>
          <a:p>
            <a:pPr marL="381000" indent="-381000">
              <a:buClr>
                <a:schemeClr val="tx1"/>
              </a:buClr>
              <a:buSzTx/>
              <a:buFont typeface="Wingdings" pitchFamily="2" charset="2"/>
              <a:buAutoNum type="arabicPeriod"/>
            </a:pPr>
            <a:r>
              <a:rPr lang="en-US" sz="2400"/>
              <a:t>Menghubungkan;</a:t>
            </a:r>
          </a:p>
          <a:p>
            <a:pPr marL="381000" indent="-381000">
              <a:buClr>
                <a:schemeClr val="tx1"/>
              </a:buClr>
              <a:buSzTx/>
              <a:buFont typeface="Wingdings" pitchFamily="2" charset="2"/>
              <a:buAutoNum type="arabicPeriod"/>
            </a:pPr>
            <a:r>
              <a:rPr lang="en-US" sz="2400"/>
              <a:t>Menyimpan;</a:t>
            </a:r>
          </a:p>
          <a:p>
            <a:pPr marL="381000" indent="-381000">
              <a:buClr>
                <a:schemeClr val="tx1"/>
              </a:buClr>
              <a:buSzTx/>
              <a:buFont typeface="Wingdings" pitchFamily="2" charset="2"/>
              <a:buAutoNum type="arabicPeriod"/>
            </a:pPr>
            <a:r>
              <a:rPr lang="en-US" sz="2400"/>
              <a:t>Merentangkan;</a:t>
            </a:r>
          </a:p>
          <a:p>
            <a:pPr marL="381000" indent="-381000">
              <a:buClr>
                <a:schemeClr val="tx1"/>
              </a:buClr>
              <a:buSzTx/>
              <a:buFont typeface="Wingdings" pitchFamily="2" charset="2"/>
              <a:buAutoNum type="arabicPeriod"/>
            </a:pPr>
            <a:r>
              <a:rPr lang="en-US" sz="2400"/>
              <a:t>Mengendalikan.</a:t>
            </a:r>
            <a:endParaRPr lang="en-GB" sz="240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animEffect transition="in" filter="barn(outVertical)">
                                      <p:cBhvr>
                                        <p:cTn id="7" dur="500"/>
                                        <p:tgtEl>
                                          <p:spTgt spid="1157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15715">
                                            <p:txEl>
                                              <p:pRg st="1" end="1"/>
                                            </p:txEl>
                                          </p:spTgt>
                                        </p:tgtEl>
                                        <p:attrNameLst>
                                          <p:attrName>style.visibility</p:attrName>
                                        </p:attrNameLst>
                                      </p:cBhvr>
                                      <p:to>
                                        <p:strVal val="visible"/>
                                      </p:to>
                                    </p:set>
                                    <p:animEffect transition="in" filter="barn(outVertical)">
                                      <p:cBhvr>
                                        <p:cTn id="12" dur="500"/>
                                        <p:tgtEl>
                                          <p:spTgt spid="1157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15715">
                                            <p:txEl>
                                              <p:pRg st="2" end="2"/>
                                            </p:txEl>
                                          </p:spTgt>
                                        </p:tgtEl>
                                        <p:attrNameLst>
                                          <p:attrName>style.visibility</p:attrName>
                                        </p:attrNameLst>
                                      </p:cBhvr>
                                      <p:to>
                                        <p:strVal val="visible"/>
                                      </p:to>
                                    </p:set>
                                    <p:animEffect transition="in" filter="barn(outVertical)">
                                      <p:cBhvr>
                                        <p:cTn id="17" dur="500"/>
                                        <p:tgtEl>
                                          <p:spTgt spid="1157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115715">
                                            <p:txEl>
                                              <p:pRg st="3" end="3"/>
                                            </p:txEl>
                                          </p:spTgt>
                                        </p:tgtEl>
                                        <p:attrNameLst>
                                          <p:attrName>style.visibility</p:attrName>
                                        </p:attrNameLst>
                                      </p:cBhvr>
                                      <p:to>
                                        <p:strVal val="visible"/>
                                      </p:to>
                                    </p:set>
                                    <p:animEffect transition="in" filter="barn(outVertical)">
                                      <p:cBhvr>
                                        <p:cTn id="22" dur="500"/>
                                        <p:tgtEl>
                                          <p:spTgt spid="1157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115715">
                                            <p:txEl>
                                              <p:pRg st="4" end="4"/>
                                            </p:txEl>
                                          </p:spTgt>
                                        </p:tgtEl>
                                        <p:attrNameLst>
                                          <p:attrName>style.visibility</p:attrName>
                                        </p:attrNameLst>
                                      </p:cBhvr>
                                      <p:to>
                                        <p:strVal val="visible"/>
                                      </p:to>
                                    </p:set>
                                    <p:animEffect transition="in" filter="barn(outVertical)">
                                      <p:cBhvr>
                                        <p:cTn id="27" dur="500"/>
                                        <p:tgtEl>
                                          <p:spTgt spid="1157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a:t>Menghubungkan</a:t>
            </a:r>
            <a:endParaRPr lang="en-GB"/>
          </a:p>
        </p:txBody>
      </p:sp>
      <p:sp>
        <p:nvSpPr>
          <p:cNvPr id="131075" name="Rectangle 3"/>
          <p:cNvSpPr>
            <a:spLocks noGrp="1" noChangeArrowheads="1"/>
          </p:cNvSpPr>
          <p:nvPr>
            <p:ph type="body" idx="1"/>
          </p:nvPr>
        </p:nvSpPr>
        <p:spPr>
          <a:xfrm>
            <a:off x="628650" y="2861733"/>
            <a:ext cx="6057900" cy="6714067"/>
          </a:xfrm>
        </p:spPr>
        <p:txBody>
          <a:bodyPr/>
          <a:lstStyle/>
          <a:p>
            <a:pPr marL="609600" indent="-609600">
              <a:lnSpc>
                <a:spcPct val="90000"/>
              </a:lnSpc>
              <a:buFont typeface="Wingdings" pitchFamily="2" charset="2"/>
              <a:buNone/>
            </a:pPr>
            <a:r>
              <a:rPr lang="en-US"/>
              <a:t>	Proses-proses penghubungan paling sedikit memiliki tiga sifat yang menyulitkan, yaitu:</a:t>
            </a:r>
          </a:p>
          <a:p>
            <a:pPr marL="609600" indent="-609600">
              <a:lnSpc>
                <a:spcPct val="90000"/>
              </a:lnSpc>
              <a:buClr>
                <a:schemeClr val="tx1"/>
              </a:buClr>
              <a:buSzTx/>
              <a:buFont typeface="Wingdings" pitchFamily="2" charset="2"/>
              <a:buAutoNum type="arabicPeriod"/>
            </a:pPr>
            <a:r>
              <a:rPr lang="en-US"/>
              <a:t>Menghubungkan atau memutuskan bagian sistem organisasi.</a:t>
            </a:r>
          </a:p>
          <a:p>
            <a:pPr marL="609600" indent="-609600">
              <a:lnSpc>
                <a:spcPct val="90000"/>
              </a:lnSpc>
              <a:buClr>
                <a:schemeClr val="tx1"/>
              </a:buClr>
              <a:buSzTx/>
              <a:buFont typeface="Wingdings" pitchFamily="2" charset="2"/>
              <a:buAutoNum type="arabicPeriod"/>
            </a:pPr>
            <a:r>
              <a:rPr lang="en-US"/>
              <a:t>Melanjutkan atau menahan suatu informasi.</a:t>
            </a:r>
          </a:p>
          <a:p>
            <a:pPr marL="609600" indent="-609600">
              <a:lnSpc>
                <a:spcPct val="90000"/>
              </a:lnSpc>
              <a:buClr>
                <a:schemeClr val="tx1"/>
              </a:buClr>
              <a:buSzTx/>
              <a:buFont typeface="Wingdings" pitchFamily="2" charset="2"/>
              <a:buAutoNum type="arabicPeriod"/>
            </a:pPr>
            <a:r>
              <a:rPr lang="en-US"/>
              <a:t>Mempertahankan bagian-bagian yang mereka persatukan.</a:t>
            </a:r>
          </a:p>
          <a:p>
            <a:pPr marL="609600" indent="-609600">
              <a:lnSpc>
                <a:spcPct val="90000"/>
              </a:lnSpc>
              <a:buClr>
                <a:schemeClr val="tx1"/>
              </a:buClr>
              <a:buSzTx/>
              <a:buFont typeface="Wingdings" pitchFamily="2" charset="2"/>
              <a:buAutoNum type="arabicPeriod"/>
            </a:pPr>
            <a:endParaRPr lang="en-GB"/>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Effect transition="in" filter="barn(outVertical)">
                                      <p:cBhvr>
                                        <p:cTn id="7" dur="500"/>
                                        <p:tgtEl>
                                          <p:spTgt spid="131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31075">
                                            <p:txEl>
                                              <p:pRg st="1" end="1"/>
                                            </p:txEl>
                                          </p:spTgt>
                                        </p:tgtEl>
                                        <p:attrNameLst>
                                          <p:attrName>style.visibility</p:attrName>
                                        </p:attrNameLst>
                                      </p:cBhvr>
                                      <p:to>
                                        <p:strVal val="visible"/>
                                      </p:to>
                                    </p:set>
                                    <p:animEffect transition="in" filter="barn(outVertical)">
                                      <p:cBhvr>
                                        <p:cTn id="12" dur="500"/>
                                        <p:tgtEl>
                                          <p:spTgt spid="131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31075">
                                            <p:txEl>
                                              <p:pRg st="2" end="2"/>
                                            </p:txEl>
                                          </p:spTgt>
                                        </p:tgtEl>
                                        <p:attrNameLst>
                                          <p:attrName>style.visibility</p:attrName>
                                        </p:attrNameLst>
                                      </p:cBhvr>
                                      <p:to>
                                        <p:strVal val="visible"/>
                                      </p:to>
                                    </p:set>
                                    <p:animEffect transition="in" filter="barn(outVertical)">
                                      <p:cBhvr>
                                        <p:cTn id="17" dur="500"/>
                                        <p:tgtEl>
                                          <p:spTgt spid="131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131075">
                                            <p:txEl>
                                              <p:pRg st="3" end="3"/>
                                            </p:txEl>
                                          </p:spTgt>
                                        </p:tgtEl>
                                        <p:attrNameLst>
                                          <p:attrName>style.visibility</p:attrName>
                                        </p:attrNameLst>
                                      </p:cBhvr>
                                      <p:to>
                                        <p:strVal val="visible"/>
                                      </p:to>
                                    </p:set>
                                    <p:animEffect transition="in" filter="barn(outVertical)">
                                      <p:cBhvr>
                                        <p:cTn id="22" dur="500"/>
                                        <p:tgtEl>
                                          <p:spTgt spid="131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sv-SE" i="1"/>
              <a:t>Communication Network Roles</a:t>
            </a:r>
            <a:endParaRPr lang="en-US" i="1"/>
          </a:p>
        </p:txBody>
      </p:sp>
      <p:sp>
        <p:nvSpPr>
          <p:cNvPr id="5123" name="Rectangle 3"/>
          <p:cNvSpPr>
            <a:spLocks noGrp="1" noChangeArrowheads="1"/>
          </p:cNvSpPr>
          <p:nvPr>
            <p:ph type="body" idx="1"/>
          </p:nvPr>
        </p:nvSpPr>
        <p:spPr>
          <a:xfrm>
            <a:off x="342900" y="2311400"/>
            <a:ext cx="6172200" cy="1497366"/>
          </a:xfrm>
        </p:spPr>
        <p:txBody>
          <a:bodyPr/>
          <a:lstStyle/>
          <a:p>
            <a:pPr marL="0" indent="0">
              <a:lnSpc>
                <a:spcPct val="90000"/>
              </a:lnSpc>
              <a:buFontTx/>
              <a:buNone/>
            </a:pPr>
            <a:r>
              <a:rPr lang="sv-SE" sz="2400"/>
              <a:t>Setiap individu dalam suatu organisasi memiliki peran yang berbeda</a:t>
            </a:r>
            <a:endParaRPr lang="en-US" sz="2400" i="1"/>
          </a:p>
        </p:txBody>
      </p:sp>
      <p:sp>
        <p:nvSpPr>
          <p:cNvPr id="5124" name="Rectangle 4"/>
          <p:cNvSpPr>
            <a:spLocks noChangeArrowheads="1"/>
          </p:cNvSpPr>
          <p:nvPr/>
        </p:nvSpPr>
        <p:spPr bwMode="auto">
          <a:xfrm>
            <a:off x="2221707" y="3808767"/>
            <a:ext cx="3907631" cy="3170099"/>
          </a:xfrm>
          <a:prstGeom prst="rect">
            <a:avLst/>
          </a:prstGeom>
          <a:solidFill>
            <a:srgbClr val="FFFF00"/>
          </a:solidFill>
          <a:ln w="76200" cmpd="tri">
            <a:solidFill>
              <a:schemeClr val="tx1"/>
            </a:solidFill>
            <a:miter lim="800000"/>
            <a:headEnd/>
            <a:tailEnd/>
          </a:ln>
          <a:effectLst/>
        </p:spPr>
        <p:txBody>
          <a:bodyPr>
            <a:spAutoFit/>
          </a:bodyPr>
          <a:lstStyle/>
          <a:p>
            <a:pPr marL="342900" indent="-342900">
              <a:buFontTx/>
              <a:buAutoNum type="arabicPeriod"/>
            </a:pPr>
            <a:r>
              <a:rPr lang="sv-SE" sz="2000" i="1"/>
              <a:t>Clique Member</a:t>
            </a:r>
            <a:r>
              <a:rPr lang="sv-SE" sz="2000"/>
              <a:t> atau anggota klik</a:t>
            </a:r>
            <a:endParaRPr lang="sv-SE" sz="2000" i="1"/>
          </a:p>
          <a:p>
            <a:pPr marL="342900" indent="-342900">
              <a:buFontTx/>
              <a:buAutoNum type="arabicPeriod"/>
            </a:pPr>
            <a:r>
              <a:rPr lang="sv-SE" sz="2000" i="1"/>
              <a:t>Isolate</a:t>
            </a:r>
            <a:r>
              <a:rPr lang="sv-SE" sz="2000"/>
              <a:t> atau penyendiri</a:t>
            </a:r>
            <a:endParaRPr lang="sv-SE" sz="2000" i="1"/>
          </a:p>
          <a:p>
            <a:pPr marL="342900" indent="-342900">
              <a:buFontTx/>
              <a:buAutoNum type="arabicPeriod"/>
            </a:pPr>
            <a:r>
              <a:rPr lang="sv-SE" sz="2000" i="1"/>
              <a:t>Bridge</a:t>
            </a:r>
            <a:r>
              <a:rPr lang="sv-SE" sz="2000"/>
              <a:t> atau jembatan</a:t>
            </a:r>
            <a:endParaRPr lang="sv-SE" sz="2000" i="1"/>
          </a:p>
          <a:p>
            <a:pPr marL="342900" indent="-342900">
              <a:buFontTx/>
              <a:buAutoNum type="arabicPeriod"/>
            </a:pPr>
            <a:r>
              <a:rPr lang="sv-SE" sz="2000" i="1"/>
              <a:t>Liaison</a:t>
            </a:r>
            <a:r>
              <a:rPr lang="sv-SE" sz="2000"/>
              <a:t> atau penghubung</a:t>
            </a:r>
            <a:endParaRPr lang="sv-SE" sz="2000" i="1"/>
          </a:p>
          <a:p>
            <a:pPr marL="342900" indent="-342900">
              <a:buFontTx/>
              <a:buAutoNum type="arabicPeriod"/>
            </a:pPr>
            <a:r>
              <a:rPr lang="sv-SE" sz="2000" i="1"/>
              <a:t>Gatekeeper </a:t>
            </a:r>
            <a:r>
              <a:rPr lang="sv-SE" sz="2000"/>
              <a:t>atau penjaga gawang</a:t>
            </a:r>
            <a:endParaRPr lang="sv-SE" sz="2000" i="1"/>
          </a:p>
          <a:p>
            <a:pPr marL="342900" indent="-342900">
              <a:buFontTx/>
              <a:buAutoNum type="arabicPeriod"/>
            </a:pPr>
            <a:r>
              <a:rPr lang="sv-SE" sz="2000" i="1"/>
              <a:t>Opinion Leader</a:t>
            </a:r>
            <a:r>
              <a:rPr lang="sv-SE" sz="2000"/>
              <a:t> atau pemimpin pendapat</a:t>
            </a:r>
            <a:endParaRPr lang="sv-SE" sz="2000" i="1"/>
          </a:p>
          <a:p>
            <a:pPr marL="342900" indent="-342900">
              <a:buFontTx/>
              <a:buAutoNum type="arabicPeriod"/>
            </a:pPr>
            <a:r>
              <a:rPr lang="sv-SE" sz="2000" i="1"/>
              <a:t>Cosmopolite</a:t>
            </a:r>
            <a:endParaRPr lang="en-US" sz="2000" i="1"/>
          </a:p>
        </p:txBody>
      </p:sp>
      <p:sp>
        <p:nvSpPr>
          <p:cNvPr id="5125" name="Rectangle 5"/>
          <p:cNvSpPr>
            <a:spLocks noChangeArrowheads="1"/>
          </p:cNvSpPr>
          <p:nvPr/>
        </p:nvSpPr>
        <p:spPr bwMode="auto">
          <a:xfrm>
            <a:off x="404812" y="3799594"/>
            <a:ext cx="3530134" cy="523220"/>
          </a:xfrm>
          <a:prstGeom prst="rect">
            <a:avLst/>
          </a:prstGeom>
          <a:noFill/>
          <a:ln w="9525">
            <a:noFill/>
            <a:miter lim="800000"/>
            <a:headEnd/>
            <a:tailEnd/>
          </a:ln>
          <a:effectLst/>
        </p:spPr>
        <p:txBody>
          <a:bodyPr wrap="none">
            <a:spAutoFit/>
          </a:bodyPr>
          <a:lstStyle/>
          <a:p>
            <a:r>
              <a:rPr lang="sv-SE" b="1" u="sng"/>
              <a:t>peranan tersebut :</a:t>
            </a:r>
            <a:endParaRPr lang="en-US" b="1" u="sng"/>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a:t>Menghubungkan</a:t>
            </a:r>
            <a:endParaRPr lang="en-GB"/>
          </a:p>
        </p:txBody>
      </p:sp>
      <p:sp>
        <p:nvSpPr>
          <p:cNvPr id="132099" name="Rectangle 3"/>
          <p:cNvSpPr>
            <a:spLocks noGrp="1" noChangeArrowheads="1"/>
          </p:cNvSpPr>
          <p:nvPr>
            <p:ph type="body" idx="1"/>
          </p:nvPr>
        </p:nvSpPr>
        <p:spPr/>
        <p:txBody>
          <a:bodyPr/>
          <a:lstStyle/>
          <a:p>
            <a:r>
              <a:rPr lang="en-US" sz="2800"/>
              <a:t>Menurut pendapat Smith, fungsi penghubung ini menciptakan suatu etika yang membuat pengulang pesan menghargai penyesuaian dan asimilasi sudut pandang di atas hal-hal lainnya</a:t>
            </a:r>
            <a:r>
              <a:rPr lang="en-US"/>
              <a:t>. </a:t>
            </a:r>
          </a:p>
          <a:p>
            <a:r>
              <a:rPr lang="en-US" sz="2800"/>
              <a:t>Dan juga seorang pengulang pesan harus tetap berada di tengah dan tidak condong kepada salah satu pihak</a:t>
            </a:r>
            <a:r>
              <a:rPr lang="en-US"/>
              <a:t>.</a:t>
            </a:r>
            <a:endParaRPr lang="en-GB"/>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Effect transition="in" filter="barn(outVertical)">
                                      <p:cBhvr>
                                        <p:cTn id="7" dur="500"/>
                                        <p:tgtEl>
                                          <p:spTgt spid="132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32099">
                                            <p:txEl>
                                              <p:pRg st="1" end="1"/>
                                            </p:txEl>
                                          </p:spTgt>
                                        </p:tgtEl>
                                        <p:attrNameLst>
                                          <p:attrName>style.visibility</p:attrName>
                                        </p:attrNameLst>
                                      </p:cBhvr>
                                      <p:to>
                                        <p:strVal val="visible"/>
                                      </p:to>
                                    </p:set>
                                    <p:animEffect transition="in" filter="barn(outVertical)">
                                      <p:cBhvr>
                                        <p:cTn id="12" dur="500"/>
                                        <p:tgtEl>
                                          <p:spTgt spid="132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a:t>Menyimpan</a:t>
            </a:r>
            <a:endParaRPr lang="en-GB"/>
          </a:p>
        </p:txBody>
      </p:sp>
      <p:sp>
        <p:nvSpPr>
          <p:cNvPr id="133123" name="Rectangle 3"/>
          <p:cNvSpPr>
            <a:spLocks noGrp="1" noChangeArrowheads="1"/>
          </p:cNvSpPr>
          <p:nvPr>
            <p:ph type="body" idx="1"/>
          </p:nvPr>
        </p:nvSpPr>
        <p:spPr>
          <a:xfrm>
            <a:off x="887016" y="2914475"/>
            <a:ext cx="5829300" cy="6771392"/>
          </a:xfrm>
        </p:spPr>
        <p:txBody>
          <a:bodyPr/>
          <a:lstStyle/>
          <a:p>
            <a:r>
              <a:rPr lang="en-US"/>
              <a:t>Penyimpanan bertujuan untuk menyempurnakan beberapa maksud lain, tidak hanya menyimpan pesan saja.</a:t>
            </a:r>
          </a:p>
          <a:p>
            <a:r>
              <a:rPr lang="en-US"/>
              <a:t>Pengulang pesan menyimpan pesan-pesan untuk menyesuaikannya dengan kebutuhan pengirim dan penerima.</a:t>
            </a:r>
          </a:p>
          <a:p>
            <a:pPr>
              <a:buFont typeface="Wingdings" pitchFamily="2" charset="2"/>
              <a:buNone/>
            </a:pPr>
            <a:endParaRPr lang="en-GB"/>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Effect transition="in" filter="barn(outVertical)">
                                      <p:cBhvr>
                                        <p:cTn id="7" dur="500"/>
                                        <p:tgtEl>
                                          <p:spTgt spid="133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33123">
                                            <p:txEl>
                                              <p:pRg st="1" end="1"/>
                                            </p:txEl>
                                          </p:spTgt>
                                        </p:tgtEl>
                                        <p:attrNameLst>
                                          <p:attrName>style.visibility</p:attrName>
                                        </p:attrNameLst>
                                      </p:cBhvr>
                                      <p:to>
                                        <p:strVal val="visible"/>
                                      </p:to>
                                    </p:set>
                                    <p:animEffect transition="in" filter="barn(outVertical)">
                                      <p:cBhvr>
                                        <p:cTn id="12" dur="500"/>
                                        <p:tgtEl>
                                          <p:spTgt spid="133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a:t>Merentangkan</a:t>
            </a:r>
            <a:endParaRPr lang="en-GB"/>
          </a:p>
        </p:txBody>
      </p:sp>
      <p:sp>
        <p:nvSpPr>
          <p:cNvPr id="134147" name="Rectangle 3"/>
          <p:cNvSpPr>
            <a:spLocks noGrp="1" noChangeArrowheads="1"/>
          </p:cNvSpPr>
          <p:nvPr>
            <p:ph type="body" idx="1"/>
          </p:nvPr>
        </p:nvSpPr>
        <p:spPr>
          <a:xfrm>
            <a:off x="685800" y="3522133"/>
            <a:ext cx="5486400" cy="5283200"/>
          </a:xfrm>
        </p:spPr>
        <p:txBody>
          <a:bodyPr/>
          <a:lstStyle/>
          <a:p>
            <a:r>
              <a:rPr lang="en-US" sz="2400"/>
              <a:t>Merentangkan adalah suatu bentuk perubahan yang meliputi perluasan atau penjelasan tambahan dari suatu pesan.</a:t>
            </a:r>
          </a:p>
          <a:p>
            <a:r>
              <a:rPr lang="en-US" sz="2400"/>
              <a:t>Etika seorang pengulang pesan adalah antara mendangkalkan dan melebih-lebihkan makna suatu pesan.</a:t>
            </a:r>
          </a:p>
          <a:p>
            <a:r>
              <a:rPr lang="en-US" sz="2400"/>
              <a:t>Pengulang pesan menganalisis makna dan membuat makna yang sama-samar menjadi jelas.</a:t>
            </a:r>
            <a:endParaRPr lang="en-GB" sz="240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34147">
                                            <p:txEl>
                                              <p:pRg st="0" end="0"/>
                                            </p:txEl>
                                          </p:spTgt>
                                        </p:tgtEl>
                                        <p:attrNameLst>
                                          <p:attrName>style.visibility</p:attrName>
                                        </p:attrNameLst>
                                      </p:cBhvr>
                                      <p:to>
                                        <p:strVal val="visible"/>
                                      </p:to>
                                    </p:set>
                                    <p:animEffect transition="in" filter="barn(outVertical)">
                                      <p:cBhvr>
                                        <p:cTn id="7" dur="500"/>
                                        <p:tgtEl>
                                          <p:spTgt spid="134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34147">
                                            <p:txEl>
                                              <p:pRg st="1" end="1"/>
                                            </p:txEl>
                                          </p:spTgt>
                                        </p:tgtEl>
                                        <p:attrNameLst>
                                          <p:attrName>style.visibility</p:attrName>
                                        </p:attrNameLst>
                                      </p:cBhvr>
                                      <p:to>
                                        <p:strVal val="visible"/>
                                      </p:to>
                                    </p:set>
                                    <p:animEffect transition="in" filter="barn(outVertical)">
                                      <p:cBhvr>
                                        <p:cTn id="12" dur="500"/>
                                        <p:tgtEl>
                                          <p:spTgt spid="134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34147">
                                            <p:txEl>
                                              <p:pRg st="2" end="2"/>
                                            </p:txEl>
                                          </p:spTgt>
                                        </p:tgtEl>
                                        <p:attrNameLst>
                                          <p:attrName>style.visibility</p:attrName>
                                        </p:attrNameLst>
                                      </p:cBhvr>
                                      <p:to>
                                        <p:strVal val="visible"/>
                                      </p:to>
                                    </p:set>
                                    <p:animEffect transition="in" filter="barn(outVertical)">
                                      <p:cBhvr>
                                        <p:cTn id="17" dur="500"/>
                                        <p:tgtEl>
                                          <p:spTgt spid="134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n-US"/>
              <a:t>Mengendalikan</a:t>
            </a:r>
            <a:endParaRPr lang="en-GB"/>
          </a:p>
        </p:txBody>
      </p:sp>
      <p:sp>
        <p:nvSpPr>
          <p:cNvPr id="135171" name="Rectangle 3"/>
          <p:cNvSpPr>
            <a:spLocks noGrp="1" noChangeArrowheads="1"/>
          </p:cNvSpPr>
          <p:nvPr>
            <p:ph type="body" idx="1"/>
          </p:nvPr>
        </p:nvSpPr>
        <p:spPr>
          <a:xfrm>
            <a:off x="571500" y="2861734"/>
            <a:ext cx="6286500" cy="6551260"/>
          </a:xfrm>
        </p:spPr>
        <p:txBody>
          <a:bodyPr/>
          <a:lstStyle/>
          <a:p>
            <a:pPr>
              <a:lnSpc>
                <a:spcPct val="90000"/>
              </a:lnSpc>
            </a:pPr>
            <a:r>
              <a:rPr lang="en-US" sz="2400"/>
              <a:t>Hal pertama yang dikendalikan oleh seorang pengulang pesan adalah makna, dengan makna inilah dibuat suatu penghubungan.</a:t>
            </a:r>
          </a:p>
          <a:p>
            <a:pPr>
              <a:lnSpc>
                <a:spcPct val="90000"/>
              </a:lnSpc>
            </a:pPr>
            <a:r>
              <a:rPr lang="en-US" sz="2400"/>
              <a:t>Dengan mengatur penyampaian, penyimpanan, dan penafsiran pesan, seorang pengulang pesan melakukan pengendalian atas sistem komunikasi.</a:t>
            </a:r>
          </a:p>
          <a:p>
            <a:pPr>
              <a:lnSpc>
                <a:spcPct val="90000"/>
              </a:lnSpc>
            </a:pPr>
            <a:r>
              <a:rPr lang="en-US" sz="2400"/>
              <a:t>Pada akhirnya pengulang pesan bukan lagi seorang perantara, pengulang pesan tersebut dapat menjadi penghulu sistem.</a:t>
            </a:r>
          </a:p>
          <a:p>
            <a:pPr>
              <a:lnSpc>
                <a:spcPct val="90000"/>
              </a:lnSpc>
            </a:pPr>
            <a:r>
              <a:rPr lang="en-US" sz="2400"/>
              <a:t>Sehingga dalam model Likert (1960) digambarkan bahwa hampir setiap anggota organisasi adalah pengulang pesan, yang berlaku sebagai pemersatu antara unit atas dengan unit unit bawah</a:t>
            </a:r>
            <a:r>
              <a:rPr lang="en-US" sz="2000"/>
              <a:t>.</a:t>
            </a:r>
          </a:p>
          <a:p>
            <a:pPr>
              <a:lnSpc>
                <a:spcPct val="90000"/>
              </a:lnSpc>
            </a:pPr>
            <a:endParaRPr lang="en-US" sz="2000"/>
          </a:p>
          <a:p>
            <a:pPr>
              <a:lnSpc>
                <a:spcPct val="90000"/>
              </a:lnSpc>
            </a:pPr>
            <a:endParaRPr lang="en-US" sz="2000"/>
          </a:p>
          <a:p>
            <a:pPr>
              <a:lnSpc>
                <a:spcPct val="90000"/>
              </a:lnSpc>
            </a:pPr>
            <a:endParaRPr lang="en-GB" sz="200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Effect transition="in" filter="barn(outVertical)">
                                      <p:cBhvr>
                                        <p:cTn id="7" dur="500"/>
                                        <p:tgtEl>
                                          <p:spTgt spid="135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35171">
                                            <p:txEl>
                                              <p:pRg st="1" end="1"/>
                                            </p:txEl>
                                          </p:spTgt>
                                        </p:tgtEl>
                                        <p:attrNameLst>
                                          <p:attrName>style.visibility</p:attrName>
                                        </p:attrNameLst>
                                      </p:cBhvr>
                                      <p:to>
                                        <p:strVal val="visible"/>
                                      </p:to>
                                    </p:set>
                                    <p:animEffect transition="in" filter="barn(outVertical)">
                                      <p:cBhvr>
                                        <p:cTn id="12" dur="500"/>
                                        <p:tgtEl>
                                          <p:spTgt spid="135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35171">
                                            <p:txEl>
                                              <p:pRg st="2" end="2"/>
                                            </p:txEl>
                                          </p:spTgt>
                                        </p:tgtEl>
                                        <p:attrNameLst>
                                          <p:attrName>style.visibility</p:attrName>
                                        </p:attrNameLst>
                                      </p:cBhvr>
                                      <p:to>
                                        <p:strVal val="visible"/>
                                      </p:to>
                                    </p:set>
                                    <p:animEffect transition="in" filter="barn(outVertical)">
                                      <p:cBhvr>
                                        <p:cTn id="17" dur="500"/>
                                        <p:tgtEl>
                                          <p:spTgt spid="135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135171">
                                            <p:txEl>
                                              <p:pRg st="3" end="3"/>
                                            </p:txEl>
                                          </p:spTgt>
                                        </p:tgtEl>
                                        <p:attrNameLst>
                                          <p:attrName>style.visibility</p:attrName>
                                        </p:attrNameLst>
                                      </p:cBhvr>
                                      <p:to>
                                        <p:strVal val="visible"/>
                                      </p:to>
                                    </p:set>
                                    <p:animEffect transition="in" filter="barn(outVertical)">
                                      <p:cBhvr>
                                        <p:cTn id="22" dur="500"/>
                                        <p:tgtEl>
                                          <p:spTgt spid="135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sv-SE" sz="4000"/>
              <a:t>Arah Arus Komunikasi Organisasi </a:t>
            </a:r>
            <a:endParaRPr lang="en-US" sz="4000"/>
          </a:p>
        </p:txBody>
      </p:sp>
      <p:sp>
        <p:nvSpPr>
          <p:cNvPr id="6147" name="Rectangle 3"/>
          <p:cNvSpPr>
            <a:spLocks noGrp="1" noChangeArrowheads="1"/>
          </p:cNvSpPr>
          <p:nvPr>
            <p:ph type="body" idx="1"/>
          </p:nvPr>
        </p:nvSpPr>
        <p:spPr>
          <a:xfrm>
            <a:off x="773906" y="2829631"/>
            <a:ext cx="4976813" cy="3682647"/>
          </a:xfrm>
          <a:solidFill>
            <a:srgbClr val="FFCC99"/>
          </a:solidFill>
          <a:ln w="76200" cmpd="tri">
            <a:solidFill>
              <a:schemeClr val="tx1"/>
            </a:solidFill>
          </a:ln>
        </p:spPr>
        <p:txBody>
          <a:bodyPr/>
          <a:lstStyle/>
          <a:p>
            <a:pPr marL="609600" indent="-609600" algn="ctr">
              <a:buFontTx/>
              <a:buAutoNum type="arabicPeriod"/>
            </a:pPr>
            <a:r>
              <a:rPr lang="sv-SE"/>
              <a:t> </a:t>
            </a:r>
            <a:r>
              <a:rPr lang="sv-SE" i="1"/>
              <a:t>Downward communication</a:t>
            </a:r>
          </a:p>
          <a:p>
            <a:pPr marL="609600" indent="-609600" algn="ctr">
              <a:buFontTx/>
              <a:buAutoNum type="arabicPeriod"/>
            </a:pPr>
            <a:r>
              <a:rPr lang="sv-SE"/>
              <a:t> </a:t>
            </a:r>
            <a:r>
              <a:rPr lang="sv-SE" i="1"/>
              <a:t>Upward communication</a:t>
            </a:r>
            <a:r>
              <a:rPr lang="sv-SE"/>
              <a:t>   </a:t>
            </a:r>
          </a:p>
          <a:p>
            <a:pPr marL="609600" indent="-609600" algn="ctr">
              <a:buFontTx/>
              <a:buAutoNum type="arabicPeriod"/>
            </a:pPr>
            <a:r>
              <a:rPr lang="sv-SE"/>
              <a:t> komunikasi horisontal</a:t>
            </a:r>
            <a:r>
              <a:rPr lang="en-US"/>
              <a:t> </a:t>
            </a:r>
          </a:p>
          <a:p>
            <a:pPr marL="609600" indent="-609600" algn="ctr">
              <a:buFontTx/>
              <a:buAutoNum type="arabicPeriod"/>
            </a:pPr>
            <a:r>
              <a:rPr lang="en-US"/>
              <a:t> </a:t>
            </a:r>
            <a:r>
              <a:rPr lang="sv-SE" i="1"/>
              <a:t>Cross-Channel Communication</a:t>
            </a:r>
            <a:r>
              <a:rPr lang="en-US"/>
              <a:t> </a:t>
            </a:r>
            <a:r>
              <a:rPr lang="sv-SE"/>
              <a:t> </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sv-SE" sz="4000" b="1" i="1"/>
              <a:t>The Grapevine Communication</a:t>
            </a:r>
            <a:endParaRPr lang="en-US" sz="4000" b="1" i="1"/>
          </a:p>
        </p:txBody>
      </p:sp>
      <p:sp>
        <p:nvSpPr>
          <p:cNvPr id="7171" name="Rectangle 3"/>
          <p:cNvSpPr>
            <a:spLocks noGrp="1" noChangeArrowheads="1"/>
          </p:cNvSpPr>
          <p:nvPr>
            <p:ph type="body" idx="1"/>
          </p:nvPr>
        </p:nvSpPr>
        <p:spPr>
          <a:xfrm>
            <a:off x="342900" y="2311401"/>
            <a:ext cx="6172200" cy="1288697"/>
          </a:xfrm>
        </p:spPr>
        <p:txBody>
          <a:bodyPr/>
          <a:lstStyle/>
          <a:p>
            <a:pPr>
              <a:lnSpc>
                <a:spcPct val="90000"/>
              </a:lnSpc>
              <a:buFontTx/>
              <a:buNone/>
            </a:pPr>
            <a:r>
              <a:rPr lang="sv-SE" sz="1800"/>
              <a:t>Arah arus informasi yang tidak stabil atau tidak diduga, baik itu ke bawah, ke atas, horisontal ataupun </a:t>
            </a:r>
            <a:r>
              <a:rPr lang="sv-SE" sz="1800" i="1"/>
              <a:t>cross channel</a:t>
            </a:r>
            <a:r>
              <a:rPr lang="sv-SE" sz="1800"/>
              <a:t> disebut juga dengan komunikasi informal/ personal yang dikiaskan sebagai </a:t>
            </a:r>
            <a:r>
              <a:rPr lang="sv-SE" sz="1800" i="1"/>
              <a:t>grapevine</a:t>
            </a:r>
            <a:r>
              <a:rPr lang="sv-SE" sz="1800"/>
              <a:t> atau anggur.</a:t>
            </a:r>
            <a:endParaRPr lang="en-US" sz="1800"/>
          </a:p>
        </p:txBody>
      </p:sp>
      <p:sp>
        <p:nvSpPr>
          <p:cNvPr id="7172" name="Rectangle 4"/>
          <p:cNvSpPr>
            <a:spLocks noChangeArrowheads="1"/>
          </p:cNvSpPr>
          <p:nvPr/>
        </p:nvSpPr>
        <p:spPr bwMode="auto">
          <a:xfrm>
            <a:off x="296466" y="2724466"/>
            <a:ext cx="2159794" cy="2677656"/>
          </a:xfrm>
          <a:prstGeom prst="rect">
            <a:avLst/>
          </a:prstGeom>
          <a:noFill/>
          <a:ln w="9525">
            <a:noFill/>
            <a:miter lim="800000"/>
            <a:headEnd/>
            <a:tailEnd/>
          </a:ln>
          <a:effectLst/>
        </p:spPr>
        <p:txBody>
          <a:bodyPr anchor="ctr">
            <a:spAutoFit/>
          </a:bodyPr>
          <a:lstStyle/>
          <a:p>
            <a:pPr algn="just"/>
            <a:r>
              <a:rPr lang="sv-SE" b="1" i="1"/>
              <a:t>”The Jason Company” </a:t>
            </a:r>
          </a:p>
          <a:p>
            <a:pPr algn="just"/>
            <a:r>
              <a:rPr lang="sv-SE" b="1"/>
              <a:t>karakteristik </a:t>
            </a:r>
            <a:r>
              <a:rPr lang="sv-SE" b="1" i="1"/>
              <a:t>grapevine</a:t>
            </a:r>
            <a:r>
              <a:rPr lang="sv-SE" b="1"/>
              <a:t> :</a:t>
            </a:r>
          </a:p>
        </p:txBody>
      </p:sp>
      <p:sp>
        <p:nvSpPr>
          <p:cNvPr id="7173" name="Rectangle 5"/>
          <p:cNvSpPr>
            <a:spLocks noChangeArrowheads="1"/>
          </p:cNvSpPr>
          <p:nvPr/>
        </p:nvSpPr>
        <p:spPr bwMode="auto">
          <a:xfrm>
            <a:off x="350044" y="4613628"/>
            <a:ext cx="6292454" cy="1569660"/>
          </a:xfrm>
          <a:prstGeom prst="rect">
            <a:avLst/>
          </a:prstGeom>
          <a:noFill/>
          <a:ln w="9525">
            <a:noFill/>
            <a:miter lim="800000"/>
            <a:headEnd/>
            <a:tailEnd/>
          </a:ln>
          <a:effectLst/>
        </p:spPr>
        <p:txBody>
          <a:bodyPr>
            <a:spAutoFit/>
          </a:bodyPr>
          <a:lstStyle/>
          <a:p>
            <a:pPr marL="274638" indent="-274638">
              <a:buFont typeface="Wingdings" pitchFamily="2" charset="2"/>
              <a:buChar char="ü"/>
            </a:pPr>
            <a:r>
              <a:rPr lang="sv-SE" sz="1600"/>
              <a:t>kecepatan transmisi.</a:t>
            </a:r>
          </a:p>
          <a:p>
            <a:pPr marL="274638" indent="-274638">
              <a:buFont typeface="Wingdings" pitchFamily="2" charset="2"/>
              <a:buChar char="ü"/>
            </a:pPr>
            <a:r>
              <a:rPr lang="sv-SE" sz="1600"/>
              <a:t>tingkat selektifitas : </a:t>
            </a:r>
            <a:r>
              <a:rPr lang="sv-SE" sz="1600" i="1"/>
              <a:t>grapevine acts</a:t>
            </a:r>
            <a:r>
              <a:rPr lang="sv-SE" sz="1600"/>
              <a:t>  </a:t>
            </a:r>
          </a:p>
          <a:p>
            <a:pPr marL="274638" indent="-274638">
              <a:buFont typeface="Wingdings" pitchFamily="2" charset="2"/>
              <a:buChar char="ü"/>
            </a:pPr>
            <a:r>
              <a:rPr lang="sv-SE" sz="1600"/>
              <a:t>menyebabkan berbagai hal, kapan saja dan dimana saja. </a:t>
            </a:r>
          </a:p>
          <a:p>
            <a:pPr marL="274638" indent="-274638">
              <a:buFont typeface="Wingdings" pitchFamily="2" charset="2"/>
              <a:buChar char="ü"/>
            </a:pPr>
            <a:r>
              <a:rPr lang="sv-SE" sz="1600"/>
              <a:t>terjadi di tempat kerja, </a:t>
            </a:r>
          </a:p>
          <a:p>
            <a:pPr marL="274638" indent="-274638">
              <a:buFont typeface="Wingdings" pitchFamily="2" charset="2"/>
              <a:buChar char="ü"/>
            </a:pPr>
            <a:r>
              <a:rPr lang="sv-SE" sz="1600"/>
              <a:t>sistem komunikasi formal dan informal cenderung untuk aktif atau in-aktif  bersamaan.</a:t>
            </a:r>
          </a:p>
        </p:txBody>
      </p:sp>
      <p:sp>
        <p:nvSpPr>
          <p:cNvPr id="7174" name="Rectangle 6"/>
          <p:cNvSpPr>
            <a:spLocks noChangeArrowheads="1"/>
          </p:cNvSpPr>
          <p:nvPr/>
        </p:nvSpPr>
        <p:spPr bwMode="auto">
          <a:xfrm>
            <a:off x="2255044" y="3591870"/>
            <a:ext cx="2335896" cy="523220"/>
          </a:xfrm>
          <a:prstGeom prst="rect">
            <a:avLst/>
          </a:prstGeom>
          <a:noFill/>
          <a:ln w="9525">
            <a:noFill/>
            <a:miter lim="800000"/>
            <a:headEnd/>
            <a:tailEnd/>
          </a:ln>
          <a:effectLst/>
        </p:spPr>
        <p:txBody>
          <a:bodyPr wrap="none" anchor="ctr">
            <a:spAutoFit/>
          </a:bodyPr>
          <a:lstStyle/>
          <a:p>
            <a:r>
              <a:rPr lang="sv-SE" b="1"/>
              <a:t>Keith Davis </a:t>
            </a:r>
          </a:p>
        </p:txBody>
      </p:sp>
      <p:sp>
        <p:nvSpPr>
          <p:cNvPr id="7175" name="Rectangle 7"/>
          <p:cNvSpPr>
            <a:spLocks noChangeArrowheads="1"/>
          </p:cNvSpPr>
          <p:nvPr/>
        </p:nvSpPr>
        <p:spPr bwMode="auto">
          <a:xfrm>
            <a:off x="351235" y="6794325"/>
            <a:ext cx="6210300" cy="2536119"/>
          </a:xfrm>
          <a:prstGeom prst="rect">
            <a:avLst/>
          </a:prstGeom>
          <a:noFill/>
          <a:ln w="9525">
            <a:noFill/>
            <a:miter lim="800000"/>
            <a:headEnd/>
            <a:tailEnd/>
          </a:ln>
          <a:effectLst/>
        </p:spPr>
        <p:txBody>
          <a:bodyPr anchor="ctr">
            <a:spAutoFit/>
          </a:bodyPr>
          <a:lstStyle/>
          <a:p>
            <a:pPr algn="just"/>
            <a:r>
              <a:rPr lang="sv-SE" b="1" i="1">
                <a:solidFill>
                  <a:schemeClr val="tx2"/>
                </a:solidFill>
              </a:rPr>
              <a:t>The Grapevine Communication </a:t>
            </a:r>
            <a:r>
              <a:rPr lang="sv-SE" sz="1400"/>
              <a:t>(Stein, 1967; Pace &amp; Faules, 1994, hlm. 137):</a:t>
            </a:r>
          </a:p>
          <a:p>
            <a:pPr algn="just">
              <a:lnSpc>
                <a:spcPct val="50000"/>
              </a:lnSpc>
            </a:pPr>
            <a:r>
              <a:rPr lang="sv-SE" sz="1400"/>
              <a:t> </a:t>
            </a:r>
          </a:p>
          <a:p>
            <a:pPr algn="just"/>
            <a:r>
              <a:rPr lang="sv-SE" sz="1600"/>
              <a:t>”metode penyampaian laporan rahasia dari orang ke orang yang tidak dapat diperoleh melalui saluran biasa”</a:t>
            </a:r>
            <a:r>
              <a:rPr lang="sv-SE"/>
              <a:t>.</a:t>
            </a:r>
          </a:p>
          <a:p>
            <a:pPr algn="just"/>
            <a:r>
              <a:rPr lang="sv-SE" sz="1600"/>
              <a:t>Dikendalikan dengan menjaga dan membiarkan saluran komunikasi formal tetap dibuka, sehingga memberi kesempatan dari berbagai arus untuk saling menerima dan mengirim informasi</a:t>
            </a:r>
            <a:r>
              <a:rPr lang="sv-SE"/>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sv-SE" sz="3600" b="1"/>
              <a:t>Struktur Komunikasi sbg </a:t>
            </a:r>
            <a:r>
              <a:rPr lang="sv-SE" sz="3600" b="1" i="1"/>
              <a:t>Network</a:t>
            </a:r>
            <a:endParaRPr lang="en-US" sz="3600" b="1" i="1"/>
          </a:p>
        </p:txBody>
      </p:sp>
      <p:sp>
        <p:nvSpPr>
          <p:cNvPr id="8195" name="Rectangle 3"/>
          <p:cNvSpPr>
            <a:spLocks noGrp="1" noChangeArrowheads="1"/>
          </p:cNvSpPr>
          <p:nvPr>
            <p:ph type="body" idx="1"/>
          </p:nvPr>
        </p:nvSpPr>
        <p:spPr>
          <a:xfrm>
            <a:off x="673894" y="3600098"/>
            <a:ext cx="5832872" cy="2288469"/>
          </a:xfrm>
        </p:spPr>
        <p:txBody>
          <a:bodyPr/>
          <a:lstStyle/>
          <a:p>
            <a:pPr marL="182563" indent="-182563">
              <a:buFontTx/>
              <a:buNone/>
            </a:pPr>
            <a:r>
              <a:rPr lang="sv-SE" sz="2000"/>
              <a:t>Hubungan-hubungan dapat diuji dengan :</a:t>
            </a:r>
            <a:endParaRPr lang="sv-SE" sz="2000" i="1"/>
          </a:p>
          <a:p>
            <a:pPr marL="182563" indent="-182563"/>
            <a:r>
              <a:rPr lang="sv-SE" sz="1800" b="1" i="1"/>
              <a:t>Reciprocity</a:t>
            </a:r>
            <a:r>
              <a:rPr lang="sv-SE" sz="1800" b="1"/>
              <a:t>:</a:t>
            </a:r>
            <a:r>
              <a:rPr lang="sv-SE" sz="1800"/>
              <a:t> timbal balik atau dua arah.</a:t>
            </a:r>
            <a:endParaRPr lang="sv-SE" sz="1800" i="1"/>
          </a:p>
          <a:p>
            <a:pPr marL="182563" indent="-182563"/>
            <a:r>
              <a:rPr lang="sv-SE" sz="1800" b="1" i="1"/>
              <a:t>Intensity</a:t>
            </a:r>
            <a:r>
              <a:rPr lang="sv-SE" sz="1800" b="1"/>
              <a:t>:</a:t>
            </a:r>
            <a:r>
              <a:rPr lang="sv-SE" sz="1800"/>
              <a:t> komitmen dari tiap anggota yang saling berhubungan.</a:t>
            </a:r>
            <a:endParaRPr lang="sv-SE" sz="1800" i="1"/>
          </a:p>
          <a:p>
            <a:pPr marL="182563" indent="-182563"/>
            <a:r>
              <a:rPr lang="sv-SE" sz="1800" b="1" i="1"/>
              <a:t>Multiplexity</a:t>
            </a:r>
            <a:r>
              <a:rPr lang="sv-SE" sz="1800" b="1"/>
              <a:t>:</a:t>
            </a:r>
            <a:r>
              <a:rPr lang="sv-SE" sz="1800"/>
              <a:t> beberapa cara yang dapat menghubungkan para anggota</a:t>
            </a:r>
            <a:r>
              <a:rPr lang="en-US" sz="1800"/>
              <a:t> </a:t>
            </a:r>
          </a:p>
        </p:txBody>
      </p:sp>
      <p:sp>
        <p:nvSpPr>
          <p:cNvPr id="8196" name="Rectangle 4"/>
          <p:cNvSpPr>
            <a:spLocks noChangeArrowheads="1"/>
          </p:cNvSpPr>
          <p:nvPr/>
        </p:nvSpPr>
        <p:spPr bwMode="auto">
          <a:xfrm>
            <a:off x="620317" y="2040820"/>
            <a:ext cx="5584031" cy="2806922"/>
          </a:xfrm>
          <a:prstGeom prst="rect">
            <a:avLst/>
          </a:prstGeom>
          <a:noFill/>
          <a:ln w="9525">
            <a:noFill/>
            <a:miter lim="800000"/>
            <a:headEnd/>
            <a:tailEnd/>
          </a:ln>
          <a:effectLst/>
        </p:spPr>
        <p:txBody>
          <a:bodyPr>
            <a:spAutoFit/>
          </a:bodyPr>
          <a:lstStyle/>
          <a:p>
            <a:pPr algn="ctr">
              <a:lnSpc>
                <a:spcPct val="90000"/>
              </a:lnSpc>
              <a:spcBef>
                <a:spcPct val="20000"/>
              </a:spcBef>
            </a:pPr>
            <a:r>
              <a:rPr lang="sv-SE"/>
              <a:t>Menurut Noel Tichy (1981): network atau jaringan dapat dipahami dengan cara menelaah empat unsur, yaitu roles (peran), karakteristik hubungan (link), karakteristik struktural, dan isi atau kandungannya.</a:t>
            </a:r>
          </a:p>
        </p:txBody>
      </p:sp>
      <p:sp>
        <p:nvSpPr>
          <p:cNvPr id="8197" name="Rectangle 5"/>
          <p:cNvSpPr>
            <a:spLocks noChangeArrowheads="1"/>
          </p:cNvSpPr>
          <p:nvPr/>
        </p:nvSpPr>
        <p:spPr bwMode="auto">
          <a:xfrm>
            <a:off x="-658248" y="5985820"/>
            <a:ext cx="4824078" cy="523220"/>
          </a:xfrm>
          <a:prstGeom prst="rect">
            <a:avLst/>
          </a:prstGeom>
          <a:solidFill>
            <a:schemeClr val="accent2"/>
          </a:solidFill>
          <a:ln w="9525">
            <a:solidFill>
              <a:schemeClr val="tx1"/>
            </a:solidFill>
            <a:miter lim="800000"/>
            <a:headEnd/>
            <a:tailEnd/>
          </a:ln>
          <a:effectLst/>
        </p:spPr>
        <p:txBody>
          <a:bodyPr wrap="none" anchor="ctr">
            <a:spAutoFit/>
          </a:bodyPr>
          <a:lstStyle/>
          <a:p>
            <a:pPr algn="just"/>
            <a:r>
              <a:rPr lang="sv-SE">
                <a:solidFill>
                  <a:srgbClr val="FFFF00"/>
                </a:solidFill>
                <a:effectLst>
                  <a:outerShdw blurRad="38100" dist="38100" dir="2700000" algn="tl">
                    <a:srgbClr val="000000"/>
                  </a:outerShdw>
                </a:effectLst>
              </a:rPr>
              <a:t>Kelebihan perspektif </a:t>
            </a:r>
            <a:r>
              <a:rPr lang="sv-SE" i="1">
                <a:solidFill>
                  <a:srgbClr val="FFFF00"/>
                </a:solidFill>
                <a:effectLst>
                  <a:outerShdw blurRad="38100" dist="38100" dir="2700000" algn="tl">
                    <a:srgbClr val="000000"/>
                  </a:outerShdw>
                </a:effectLst>
              </a:rPr>
              <a:t>Network</a:t>
            </a:r>
          </a:p>
        </p:txBody>
      </p:sp>
      <p:sp>
        <p:nvSpPr>
          <p:cNvPr id="8199" name="Rectangle 7"/>
          <p:cNvSpPr>
            <a:spLocks noChangeArrowheads="1"/>
          </p:cNvSpPr>
          <p:nvPr/>
        </p:nvSpPr>
        <p:spPr bwMode="auto">
          <a:xfrm>
            <a:off x="566737" y="6617759"/>
            <a:ext cx="2376488" cy="2297642"/>
          </a:xfrm>
          <a:prstGeom prst="rect">
            <a:avLst/>
          </a:prstGeom>
          <a:noFill/>
          <a:ln w="9525">
            <a:solidFill>
              <a:schemeClr val="tx1"/>
            </a:solidFill>
            <a:miter lim="800000"/>
            <a:headEnd/>
            <a:tailEnd/>
          </a:ln>
          <a:effectLst/>
        </p:spPr>
        <p:txBody>
          <a:bodyPr anchor="ctr">
            <a:spAutoFit/>
          </a:bodyPr>
          <a:lstStyle/>
          <a:p>
            <a:pPr marL="342900" indent="-342900">
              <a:buFontTx/>
              <a:buAutoNum type="arabicPeriod"/>
            </a:pPr>
            <a:r>
              <a:rPr lang="sv-SE" sz="1400"/>
              <a:t>memasangkan karakteristik yang sebenarnya tidak mudah dilihat</a:t>
            </a:r>
            <a:endParaRPr lang="en-US" sz="1400"/>
          </a:p>
          <a:p>
            <a:pPr marL="342900" indent="-342900">
              <a:buFontTx/>
              <a:buAutoNum type="arabicPeriod"/>
            </a:pPr>
            <a:r>
              <a:rPr lang="sv-SE" sz="1400"/>
              <a:t>memecahkan ambiguitas formalitas </a:t>
            </a:r>
          </a:p>
          <a:p>
            <a:pPr marL="342900" indent="-342900">
              <a:buFontTx/>
              <a:buAutoNum type="arabicPeriod"/>
            </a:pPr>
            <a:r>
              <a:rPr lang="sv-SE" sz="1400"/>
              <a:t>memahami aspek konstruksi sosial dari struktur komunikasi organisasional</a:t>
            </a:r>
          </a:p>
        </p:txBody>
      </p:sp>
      <p:sp>
        <p:nvSpPr>
          <p:cNvPr id="8200" name="Rectangle 8"/>
          <p:cNvSpPr>
            <a:spLocks noChangeArrowheads="1"/>
          </p:cNvSpPr>
          <p:nvPr/>
        </p:nvSpPr>
        <p:spPr bwMode="auto">
          <a:xfrm>
            <a:off x="2606222" y="5997286"/>
            <a:ext cx="4581639" cy="523220"/>
          </a:xfrm>
          <a:prstGeom prst="rect">
            <a:avLst/>
          </a:prstGeom>
          <a:solidFill>
            <a:schemeClr val="accent2"/>
          </a:solidFill>
          <a:ln w="9525">
            <a:solidFill>
              <a:schemeClr val="tx1"/>
            </a:solidFill>
            <a:miter lim="800000"/>
            <a:headEnd/>
            <a:tailEnd/>
          </a:ln>
          <a:effectLst/>
        </p:spPr>
        <p:txBody>
          <a:bodyPr wrap="none" anchor="ctr">
            <a:spAutoFit/>
          </a:bodyPr>
          <a:lstStyle/>
          <a:p>
            <a:pPr algn="just"/>
            <a:r>
              <a:rPr lang="sv-SE">
                <a:solidFill>
                  <a:srgbClr val="FFFF00"/>
                </a:solidFill>
                <a:effectLst>
                  <a:outerShdw blurRad="38100" dist="38100" dir="2700000" algn="tl">
                    <a:srgbClr val="000000"/>
                  </a:outerShdw>
                </a:effectLst>
              </a:rPr>
              <a:t>Kegunaan Analisis </a:t>
            </a:r>
            <a:r>
              <a:rPr lang="sv-SE" i="1">
                <a:solidFill>
                  <a:srgbClr val="FFFF00"/>
                </a:solidFill>
                <a:effectLst>
                  <a:outerShdw blurRad="38100" dist="38100" dir="2700000" algn="tl">
                    <a:srgbClr val="000000"/>
                  </a:outerShdw>
                </a:effectLst>
              </a:rPr>
              <a:t>Network</a:t>
            </a:r>
            <a:r>
              <a:rPr lang="sv-SE">
                <a:solidFill>
                  <a:srgbClr val="FFFF00"/>
                </a:solidFill>
                <a:effectLst>
                  <a:outerShdw blurRad="38100" dist="38100" dir="2700000" algn="tl">
                    <a:srgbClr val="000000"/>
                  </a:outerShdw>
                </a:effectLst>
              </a:rPr>
              <a:t> </a:t>
            </a:r>
          </a:p>
        </p:txBody>
      </p:sp>
      <p:sp>
        <p:nvSpPr>
          <p:cNvPr id="8201" name="Rectangle 9"/>
          <p:cNvSpPr>
            <a:spLocks noChangeArrowheads="1"/>
          </p:cNvSpPr>
          <p:nvPr/>
        </p:nvSpPr>
        <p:spPr bwMode="auto">
          <a:xfrm>
            <a:off x="3752850" y="7337836"/>
            <a:ext cx="2268141" cy="1600438"/>
          </a:xfrm>
          <a:prstGeom prst="rect">
            <a:avLst/>
          </a:prstGeom>
          <a:noFill/>
          <a:ln w="9525">
            <a:solidFill>
              <a:schemeClr val="tx1"/>
            </a:solidFill>
            <a:miter lim="800000"/>
            <a:headEnd/>
            <a:tailEnd/>
          </a:ln>
          <a:effectLst/>
        </p:spPr>
        <p:txBody>
          <a:bodyPr anchor="ctr">
            <a:spAutoFit/>
          </a:bodyPr>
          <a:lstStyle/>
          <a:p>
            <a:pPr marL="342900" indent="-342900">
              <a:buFontTx/>
              <a:buAutoNum type="arabicPeriod"/>
            </a:pPr>
            <a:r>
              <a:rPr lang="sv-SE" sz="1400" i="1"/>
              <a:t>Self-report surveys</a:t>
            </a:r>
            <a:r>
              <a:rPr lang="sv-SE" sz="1400"/>
              <a:t>:  </a:t>
            </a:r>
            <a:endParaRPr lang="en-US" sz="1400"/>
          </a:p>
          <a:p>
            <a:pPr marL="342900" indent="-342900">
              <a:buFontTx/>
              <a:buAutoNum type="arabicPeriod"/>
            </a:pPr>
            <a:r>
              <a:rPr lang="sv-SE" sz="1400" i="1"/>
              <a:t>Naturalistic observation</a:t>
            </a:r>
            <a:r>
              <a:rPr lang="sv-SE" sz="1400"/>
              <a:t>:  </a:t>
            </a:r>
            <a:endParaRPr lang="en-US" sz="1400"/>
          </a:p>
          <a:p>
            <a:pPr marL="342900" indent="-342900">
              <a:buFontTx/>
              <a:buAutoNum type="arabicPeriod"/>
            </a:pPr>
            <a:r>
              <a:rPr lang="sv-SE" sz="1400" i="1"/>
              <a:t>Constitutive ethnography</a:t>
            </a:r>
            <a:r>
              <a:rPr lang="sv-SE" sz="1400"/>
              <a:t>:  </a:t>
            </a:r>
            <a:endParaRPr lang="en-US" sz="1400"/>
          </a:p>
          <a:p>
            <a:pPr marL="342900" indent="-342900">
              <a:buFontTx/>
              <a:buAutoNum type="arabicPeriod"/>
            </a:pPr>
            <a:r>
              <a:rPr lang="sv-SE" sz="1400"/>
              <a:t> wawancara non-direktif</a:t>
            </a:r>
          </a:p>
        </p:txBody>
      </p:sp>
      <p:sp>
        <p:nvSpPr>
          <p:cNvPr id="8202" name="Rectangle 10"/>
          <p:cNvSpPr>
            <a:spLocks noChangeArrowheads="1"/>
          </p:cNvSpPr>
          <p:nvPr/>
        </p:nvSpPr>
        <p:spPr bwMode="auto">
          <a:xfrm>
            <a:off x="3699272" y="6533484"/>
            <a:ext cx="2622947" cy="867930"/>
          </a:xfrm>
          <a:prstGeom prst="rect">
            <a:avLst/>
          </a:prstGeom>
          <a:noFill/>
          <a:ln w="9525">
            <a:noFill/>
            <a:miter lim="800000"/>
            <a:headEnd/>
            <a:tailEnd/>
          </a:ln>
          <a:effectLst/>
        </p:spPr>
        <p:txBody>
          <a:bodyPr anchor="ctr">
            <a:spAutoFit/>
          </a:bodyPr>
          <a:lstStyle/>
          <a:p>
            <a:pPr>
              <a:lnSpc>
                <a:spcPct val="90000"/>
              </a:lnSpc>
            </a:pPr>
            <a:r>
              <a:rPr lang="sv-SE" sz="1400"/>
              <a:t>menyediakan gambaran pola interaksi yang dapat menentukan struktur komunikasi organisasional</a:t>
            </a:r>
            <a:r>
              <a:rPr lang="en-US" sz="140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t>Jenis-jenis komunikasi</a:t>
            </a:r>
            <a:endParaRPr lang="en-GB"/>
          </a:p>
        </p:txBody>
      </p:sp>
      <p:sp>
        <p:nvSpPr>
          <p:cNvPr id="96259" name="Rectangle 3"/>
          <p:cNvSpPr>
            <a:spLocks noGrp="1" noChangeArrowheads="1"/>
          </p:cNvSpPr>
          <p:nvPr>
            <p:ph type="body" idx="1"/>
          </p:nvPr>
        </p:nvSpPr>
        <p:spPr>
          <a:xfrm>
            <a:off x="800100" y="3302000"/>
            <a:ext cx="4827985" cy="2258660"/>
          </a:xfrm>
        </p:spPr>
        <p:txBody>
          <a:bodyPr/>
          <a:lstStyle/>
          <a:p>
            <a:pPr>
              <a:buFont typeface="Wingdings" pitchFamily="2" charset="2"/>
              <a:buNone/>
            </a:pPr>
            <a:r>
              <a:rPr lang="en-US">
                <a:solidFill>
                  <a:schemeClr val="tx2"/>
                </a:solidFill>
              </a:rPr>
              <a:t>A.</a:t>
            </a:r>
            <a:r>
              <a:rPr lang="en-US"/>
              <a:t> </a:t>
            </a:r>
            <a:r>
              <a:rPr lang="en-US" sz="3600"/>
              <a:t>Komunikasi Formal</a:t>
            </a:r>
          </a:p>
          <a:p>
            <a:pPr>
              <a:buFont typeface="Wingdings" pitchFamily="2" charset="2"/>
              <a:buNone/>
            </a:pPr>
            <a:r>
              <a:rPr lang="en-US" sz="3600">
                <a:solidFill>
                  <a:schemeClr val="tx2"/>
                </a:solidFill>
              </a:rPr>
              <a:t>B.</a:t>
            </a:r>
            <a:r>
              <a:rPr lang="en-US" sz="3600"/>
              <a:t> Komunikasi Informal/Pribadi</a:t>
            </a:r>
            <a:endParaRPr lang="en-GB" sz="360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6258"/>
                                        </p:tgtEl>
                                        <p:attrNameLst>
                                          <p:attrName>style.visibility</p:attrName>
                                        </p:attrNameLst>
                                      </p:cBhvr>
                                      <p:to>
                                        <p:strVal val="visible"/>
                                      </p:to>
                                    </p:set>
                                    <p:animEffect transition="in" filter="dissolve">
                                      <p:cBhvr>
                                        <p:cTn id="7" dur="500"/>
                                        <p:tgtEl>
                                          <p:spTgt spid="96258"/>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96259">
                                            <p:txEl>
                                              <p:pRg st="0" end="0"/>
                                            </p:txEl>
                                          </p:spTgt>
                                        </p:tgtEl>
                                        <p:attrNameLst>
                                          <p:attrName>style.visibility</p:attrName>
                                        </p:attrNameLst>
                                      </p:cBhvr>
                                      <p:to>
                                        <p:strVal val="visible"/>
                                      </p:to>
                                    </p:set>
                                    <p:animEffect transition="in" filter="strips(downLeft)">
                                      <p:cBhvr>
                                        <p:cTn id="12" dur="500"/>
                                        <p:tgtEl>
                                          <p:spTgt spid="962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96259">
                                            <p:txEl>
                                              <p:pRg st="1" end="1"/>
                                            </p:txEl>
                                          </p:spTgt>
                                        </p:tgtEl>
                                        <p:attrNameLst>
                                          <p:attrName>style.visibility</p:attrName>
                                        </p:attrNameLst>
                                      </p:cBhvr>
                                      <p:to>
                                        <p:strVal val="visible"/>
                                      </p:to>
                                    </p:set>
                                    <p:animEffect transition="in" filter="strips(downLeft)">
                                      <p:cBhvr>
                                        <p:cTn id="17" dur="500"/>
                                        <p:tgtEl>
                                          <p:spTgt spid="962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autoUpdateAnimBg="0"/>
      <p:bldP spid="9625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t>A. Komunikasi Formal</a:t>
            </a:r>
            <a:endParaRPr lang="en-GB"/>
          </a:p>
        </p:txBody>
      </p:sp>
      <p:sp>
        <p:nvSpPr>
          <p:cNvPr id="97283" name="Rectangle 3"/>
          <p:cNvSpPr>
            <a:spLocks noGrp="1" noChangeArrowheads="1"/>
          </p:cNvSpPr>
          <p:nvPr>
            <p:ph type="body" idx="1"/>
          </p:nvPr>
        </p:nvSpPr>
        <p:spPr>
          <a:xfrm>
            <a:off x="887016" y="2914475"/>
            <a:ext cx="5570934" cy="5450592"/>
          </a:xfrm>
        </p:spPr>
        <p:txBody>
          <a:bodyPr/>
          <a:lstStyle/>
          <a:p>
            <a:r>
              <a:rPr lang="en-US"/>
              <a:t>Komunikasi Formal:</a:t>
            </a:r>
          </a:p>
          <a:p>
            <a:pPr>
              <a:buFont typeface="Wingdings" pitchFamily="2" charset="2"/>
              <a:buNone/>
            </a:pPr>
            <a:r>
              <a:rPr lang="en-US"/>
              <a:t>	</a:t>
            </a:r>
            <a:r>
              <a:rPr lang="en-US" sz="2800"/>
              <a:t>Adalah komunikasi yang dilakukan berdasarkan dari posisi yang terdapat di dalam struktur organisasi.</a:t>
            </a:r>
          </a:p>
          <a:p>
            <a:pPr>
              <a:buFont typeface="Wingdings" pitchFamily="2" charset="2"/>
              <a:buNone/>
            </a:pPr>
            <a:r>
              <a:rPr lang="en-US"/>
              <a:t>Menurut (DSP6):</a:t>
            </a:r>
            <a:br>
              <a:rPr lang="en-US"/>
            </a:br>
            <a:r>
              <a:rPr lang="en-US" sz="2800"/>
              <a:t>Jaringan komunikasi yang menggunakan corak-corak ttt untuk menyalurkan pesan.</a:t>
            </a:r>
            <a:endParaRPr lang="en-GB" sz="280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Effect transition="in" filter="barn(outVertical)">
                                      <p:cBhvr>
                                        <p:cTn id="7" dur="500"/>
                                        <p:tgtEl>
                                          <p:spTgt spid="972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97283">
                                            <p:txEl>
                                              <p:pRg st="1" end="1"/>
                                            </p:txEl>
                                          </p:spTgt>
                                        </p:tgtEl>
                                        <p:attrNameLst>
                                          <p:attrName>style.visibility</p:attrName>
                                        </p:attrNameLst>
                                      </p:cBhvr>
                                      <p:to>
                                        <p:strVal val="visible"/>
                                      </p:to>
                                    </p:set>
                                    <p:animEffect transition="in" filter="barn(outVertical)">
                                      <p:cBhvr>
                                        <p:cTn id="12" dur="500"/>
                                        <p:tgtEl>
                                          <p:spTgt spid="972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97283">
                                            <p:txEl>
                                              <p:pRg st="2" end="2"/>
                                            </p:txEl>
                                          </p:spTgt>
                                        </p:tgtEl>
                                        <p:attrNameLst>
                                          <p:attrName>style.visibility</p:attrName>
                                        </p:attrNameLst>
                                      </p:cBhvr>
                                      <p:to>
                                        <p:strVal val="visible"/>
                                      </p:to>
                                    </p:set>
                                    <p:animEffect transition="in" filter="barn(outVertical)">
                                      <p:cBhvr>
                                        <p:cTn id="17" dur="500"/>
                                        <p:tgtEl>
                                          <p:spTgt spid="972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autoUpdateAnimBg="0"/>
    </p:bld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726</TotalTime>
  <Words>1305</Words>
  <Application>Microsoft Office PowerPoint</Application>
  <PresentationFormat>A4 Paper (210x297 mm)</PresentationFormat>
  <Paragraphs>218</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Blends</vt:lpstr>
      <vt:lpstr>STRUKTUR KOMUNIKASI ORGANISASI</vt:lpstr>
      <vt:lpstr>Struktur Komunikasi Organisasi</vt:lpstr>
      <vt:lpstr>PENDAHULUAN</vt:lpstr>
      <vt:lpstr>Communication Network Roles</vt:lpstr>
      <vt:lpstr>Arah Arus Komunikasi Organisasi </vt:lpstr>
      <vt:lpstr>The Grapevine Communication</vt:lpstr>
      <vt:lpstr>Struktur Komunikasi sbg Network</vt:lpstr>
      <vt:lpstr>Jenis-jenis komunikasi</vt:lpstr>
      <vt:lpstr>A. Komunikasi Formal</vt:lpstr>
      <vt:lpstr>Tiga Jenis Komunikasi Formal (DSP6)</vt:lpstr>
      <vt:lpstr>PowerPoint Presentation</vt:lpstr>
      <vt:lpstr>Efektivitas Komunikasi ke Bawah</vt:lpstr>
      <vt:lpstr>Efektivitas Komunikasi ke Bawah</vt:lpstr>
      <vt:lpstr>PowerPoint Presentation</vt:lpstr>
      <vt:lpstr>Komunikasi ke Atas</vt:lpstr>
      <vt:lpstr>Komunikasi ke Atas</vt:lpstr>
      <vt:lpstr>Efektivitas Komunikasi ke Atas</vt:lpstr>
      <vt:lpstr>Efektivitas Komunikasi ke Atas</vt:lpstr>
      <vt:lpstr>Komunikasi Horizontal</vt:lpstr>
      <vt:lpstr>Komunikasi Horizontal</vt:lpstr>
      <vt:lpstr>Efektivitas Komunikasi Horizontal</vt:lpstr>
      <vt:lpstr>B. Komunikasi Informal</vt:lpstr>
      <vt:lpstr>Komunikasi Informal</vt:lpstr>
      <vt:lpstr>Selentingan/Grapevine</vt:lpstr>
      <vt:lpstr>Selentingan/Grapevine</vt:lpstr>
      <vt:lpstr>Hubungan (Relationship)</vt:lpstr>
      <vt:lpstr>PowerPoint Presentation</vt:lpstr>
      <vt:lpstr>Sifat Selentingan</vt:lpstr>
      <vt:lpstr>Definisi Organisasi</vt:lpstr>
      <vt:lpstr>Jenis-jenis komunikasi</vt:lpstr>
      <vt:lpstr>Hubungan Antarpersona</vt:lpstr>
      <vt:lpstr>Sifat-sifat hubungan antarpersona</vt:lpstr>
      <vt:lpstr>Hubungan Antarpersona</vt:lpstr>
      <vt:lpstr>Hubungan Posisional</vt:lpstr>
      <vt:lpstr>Hubungan Atasan-Bawahan</vt:lpstr>
      <vt:lpstr>Hubungan Berurutan</vt:lpstr>
      <vt:lpstr>Fungsi Pengulang Pesan</vt:lpstr>
      <vt:lpstr>Fungsi Pengulang Pesan</vt:lpstr>
      <vt:lpstr>Menghubungkan</vt:lpstr>
      <vt:lpstr>Menghubungkan</vt:lpstr>
      <vt:lpstr>Menyimpan</vt:lpstr>
      <vt:lpstr>Merentangkan</vt:lpstr>
      <vt:lpstr>Mengendalikan</vt:lpstr>
    </vt:vector>
  </TitlesOfParts>
  <Company>Public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Jenis-jenis komunikasi</dc:title>
  <dc:creator>RANGGA</dc:creator>
  <cp:lastModifiedBy>May</cp:lastModifiedBy>
  <cp:revision>96</cp:revision>
  <cp:lastPrinted>1601-01-01T00:00:00Z</cp:lastPrinted>
  <dcterms:created xsi:type="dcterms:W3CDTF">2006-03-05T09:11:01Z</dcterms:created>
  <dcterms:modified xsi:type="dcterms:W3CDTF">2015-05-23T09:13:46Z</dcterms:modified>
</cp:coreProperties>
</file>