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6"/>
  </p:notesMasterIdLst>
  <p:sldIdLst>
    <p:sldId id="256" r:id="rId2"/>
    <p:sldId id="257" r:id="rId3"/>
    <p:sldId id="328" r:id="rId4"/>
    <p:sldId id="329" r:id="rId5"/>
    <p:sldId id="318" r:id="rId6"/>
    <p:sldId id="319" r:id="rId7"/>
    <p:sldId id="321" r:id="rId8"/>
    <p:sldId id="322" r:id="rId9"/>
    <p:sldId id="323" r:id="rId10"/>
    <p:sldId id="324" r:id="rId11"/>
    <p:sldId id="325" r:id="rId12"/>
    <p:sldId id="326" r:id="rId13"/>
    <p:sldId id="330" r:id="rId14"/>
    <p:sldId id="336" r:id="rId15"/>
    <p:sldId id="331" r:id="rId16"/>
    <p:sldId id="337" r:id="rId17"/>
    <p:sldId id="332" r:id="rId18"/>
    <p:sldId id="333" r:id="rId19"/>
    <p:sldId id="334" r:id="rId20"/>
    <p:sldId id="335" r:id="rId21"/>
    <p:sldId id="338" r:id="rId22"/>
    <p:sldId id="339" r:id="rId23"/>
    <p:sldId id="340" r:id="rId24"/>
    <p:sldId id="341" r:id="rId2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F4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536" autoAdjust="0"/>
  </p:normalViewPr>
  <p:slideViewPr>
    <p:cSldViewPr>
      <p:cViewPr>
        <p:scale>
          <a:sx n="80" d="100"/>
          <a:sy n="80" d="100"/>
        </p:scale>
        <p:origin x="-9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0DAC4-9D0D-4A3D-A855-2AB47F2D3B2E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7DB84-7236-4E67-B1B6-D42CE2EF2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593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7DB84-7236-4E67-B1B6-D42CE2EF22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397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06/12/2016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06/12/2016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06/12/2016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06/12/2016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06/12/2016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06/12/2016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06/12/2016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06/12/2016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06/12/2016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06/12/2016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06/12/2016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D48C4D7-03A6-41B6-9A06-4EB567EA931E}" type="datetimeFigureOut">
              <a:rPr lang="id-ID" smtClean="0"/>
              <a:pPr/>
              <a:t>06/12/2016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428736"/>
            <a:ext cx="7858180" cy="1500198"/>
          </a:xfr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48000" endA="300" endPos="55000" dir="5400000" sy="-90000" algn="bl" rotWithShape="0"/>
                </a:effectLst>
              </a:rPr>
              <a:t>	</a:t>
            </a:r>
            <a:r>
              <a:rPr lang="en-US" sz="3200" b="1" dirty="0" smtClean="0">
                <a:solidFill>
                  <a:srgbClr val="7030A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48000" endA="300" endPos="55000" dir="5400000" sy="-90000" algn="bl" rotWithShape="0"/>
                </a:effectLst>
              </a:rPr>
              <a:t>PUBLIC RELATIONS </a:t>
            </a:r>
            <a:r>
              <a:rPr lang="en-US" sz="3200" b="1" dirty="0" smtClean="0">
                <a:solidFill>
                  <a:srgbClr val="7030A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48000" endA="300" endPos="55000" dir="5400000" sy="-90000" algn="bl" rotWithShape="0"/>
                </a:effectLst>
              </a:rPr>
              <a:t>DALAM ORGANISASI </a:t>
            </a:r>
            <a:r>
              <a:rPr lang="id-ID" sz="1600" cap="none" dirty="0" smtClean="0">
                <a:solidFill>
                  <a:srgbClr val="7030A0"/>
                </a:solidFill>
                <a:effectLst/>
              </a:rPr>
              <a:t/>
            </a:r>
            <a:br>
              <a:rPr lang="id-ID" sz="1600" cap="none" dirty="0" smtClean="0">
                <a:solidFill>
                  <a:srgbClr val="7030A0"/>
                </a:solidFill>
                <a:effectLst/>
              </a:rPr>
            </a:br>
            <a:endParaRPr lang="id-ID" sz="1600" dirty="0">
              <a:solidFill>
                <a:srgbClr val="7030A0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908" y="3429000"/>
            <a:ext cx="8058184" cy="1357322"/>
          </a:xfrm>
        </p:spPr>
        <p:txBody>
          <a:bodyPr>
            <a:noAutofit/>
          </a:bodyPr>
          <a:lstStyle/>
          <a:p>
            <a:pPr algn="ctr"/>
            <a:r>
              <a:rPr lang="en-US" b="1" dirty="0" err="1" smtClean="0">
                <a:solidFill>
                  <a:srgbClr val="7030A0"/>
                </a:solidFill>
              </a:rPr>
              <a:t>Oleh</a:t>
            </a:r>
            <a:r>
              <a:rPr lang="id-ID" b="1" dirty="0">
                <a:solidFill>
                  <a:srgbClr val="7030A0"/>
                </a:solidFill>
              </a:rPr>
              <a:t>:</a:t>
            </a:r>
            <a:endParaRPr lang="id-ID" dirty="0">
              <a:solidFill>
                <a:srgbClr val="7030A0"/>
              </a:solidFill>
            </a:endParaRPr>
          </a:p>
          <a:p>
            <a:pPr algn="ctr"/>
            <a:r>
              <a:rPr lang="en-US" dirty="0" smtClean="0">
                <a:solidFill>
                  <a:srgbClr val="7030A0"/>
                </a:solidFill>
              </a:rPr>
              <a:t>DR. FAJARINA, SIP., </a:t>
            </a:r>
            <a:r>
              <a:rPr lang="en-US" dirty="0" err="1" smtClean="0">
                <a:solidFill>
                  <a:srgbClr val="7030A0"/>
                </a:solidFill>
              </a:rPr>
              <a:t>M.Si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  <a:endParaRPr lang="id-ID" dirty="0">
              <a:solidFill>
                <a:srgbClr val="7030A0"/>
              </a:solidFill>
            </a:endParaRPr>
          </a:p>
          <a:p>
            <a:pPr algn="ctr"/>
            <a:endParaRPr lang="id-ID" sz="1400" dirty="0">
              <a:solidFill>
                <a:schemeClr val="tx1"/>
              </a:solidFill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LANJUTAN FUNGSI PUBLIC RELATIONS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proses </a:t>
            </a:r>
            <a:r>
              <a:rPr lang="en-US" dirty="0" err="1" smtClean="0"/>
              <a:t>proaktif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mengantisipasi</a:t>
            </a:r>
            <a:r>
              <a:rPr lang="en-US" dirty="0" smtClean="0"/>
              <a:t>, </a:t>
            </a:r>
            <a:r>
              <a:rPr lang="en-US" dirty="0" err="1" smtClean="0"/>
              <a:t>mengidentifikasi</a:t>
            </a:r>
            <a:r>
              <a:rPr lang="en-US" dirty="0" smtClean="0"/>
              <a:t>, </a:t>
            </a:r>
            <a:r>
              <a:rPr lang="en-US" dirty="0" err="1" smtClean="0"/>
              <a:t>mengevaluasi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merespons</a:t>
            </a:r>
            <a:r>
              <a:rPr lang="en-US" dirty="0" smtClean="0"/>
              <a:t> </a:t>
            </a:r>
            <a:r>
              <a:rPr lang="en-US" dirty="0" err="1" smtClean="0"/>
              <a:t>isu-isu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dg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endParaRPr lang="en-US" dirty="0" smtClean="0"/>
          </a:p>
          <a:p>
            <a:pPr marL="514350" indent="-514350">
              <a:buFont typeface="+mj-lt"/>
              <a:buAutoNum type="arabicPeriod" startAt="7"/>
            </a:pPr>
            <a:r>
              <a:rPr lang="en-US" dirty="0" err="1" smtClean="0">
                <a:solidFill>
                  <a:schemeClr val="tx1"/>
                </a:solidFill>
              </a:rPr>
              <a:t>Hubungan</a:t>
            </a:r>
            <a:r>
              <a:rPr lang="en-US" dirty="0" smtClean="0">
                <a:solidFill>
                  <a:schemeClr val="tx1"/>
                </a:solidFill>
              </a:rPr>
              <a:t> investor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bagian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PR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perusahaan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korporat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membangun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menjaga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hubungan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bermanfaat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saling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menguntungkan</a:t>
            </a:r>
            <a:r>
              <a:rPr lang="en-US" dirty="0" smtClean="0">
                <a:solidFill>
                  <a:schemeClr val="tx1"/>
                </a:solidFill>
              </a:rPr>
              <a:t> dg </a:t>
            </a:r>
            <a:r>
              <a:rPr lang="en-US" i="1" dirty="0" smtClean="0">
                <a:solidFill>
                  <a:schemeClr val="tx1"/>
                </a:solidFill>
              </a:rPr>
              <a:t>stakeholders </a:t>
            </a:r>
            <a:r>
              <a:rPr lang="en-US" dirty="0" smtClean="0">
                <a:solidFill>
                  <a:schemeClr val="tx1"/>
                </a:solidFill>
              </a:rPr>
              <a:t>&amp; </a:t>
            </a:r>
            <a:r>
              <a:rPr lang="en-US" dirty="0" err="1" smtClean="0">
                <a:solidFill>
                  <a:schemeClr val="tx1"/>
                </a:solidFill>
              </a:rPr>
              <a:t>pihak</a:t>
            </a:r>
            <a:r>
              <a:rPr lang="en-US" dirty="0" smtClean="0">
                <a:solidFill>
                  <a:schemeClr val="tx1"/>
                </a:solidFill>
              </a:rPr>
              <a:t> lain di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komunikasi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keuangan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rangka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memaksimalkan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nilai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pasar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1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LANJUTAN FUNGSI PUBLIC RELATIONS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err="1" smtClean="0">
                <a:solidFill>
                  <a:schemeClr val="tx1"/>
                </a:solidFill>
              </a:rPr>
              <a:t>Pengembangan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bagian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khusus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PR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nirlaba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bertugas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membangun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memelihara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hubungan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donor &amp; </a:t>
            </a:r>
            <a:r>
              <a:rPr lang="en-US" dirty="0" err="1" smtClean="0">
                <a:solidFill>
                  <a:schemeClr val="tx1"/>
                </a:solidFill>
              </a:rPr>
              <a:t>anggota</a:t>
            </a:r>
            <a:r>
              <a:rPr lang="en-US" dirty="0" smtClean="0">
                <a:solidFill>
                  <a:schemeClr val="tx1"/>
                </a:solidFill>
              </a:rPr>
              <a:t> dg </a:t>
            </a:r>
            <a:r>
              <a:rPr lang="en-US" dirty="0" err="1" smtClean="0">
                <a:solidFill>
                  <a:schemeClr val="tx1"/>
                </a:solidFill>
              </a:rPr>
              <a:t>tujuan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mendapatkan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dana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dukungan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sukarela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61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TUJUAN PUBLIC RELATIONS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72816"/>
            <a:ext cx="8668072" cy="4307309"/>
          </a:xfrm>
        </p:spPr>
        <p:txBody>
          <a:bodyPr>
            <a:normAutofit fontScale="92500" lnSpcReduction="10000"/>
          </a:bodyPr>
          <a:lstStyle/>
          <a:p>
            <a:pPr marL="285750" lvl="1">
              <a:buFont typeface="+mj-lt"/>
              <a:buAutoNum type="arabicPeriod"/>
            </a:pPr>
            <a:r>
              <a:rPr lang="en-US" i="1" dirty="0" smtClean="0">
                <a:solidFill>
                  <a:schemeClr val="tx1"/>
                </a:solidFill>
              </a:rPr>
              <a:t>Performance Objective. </a:t>
            </a:r>
            <a:r>
              <a:rPr lang="en-US" dirty="0" err="1" smtClean="0">
                <a:solidFill>
                  <a:schemeClr val="tx1"/>
                </a:solidFill>
              </a:rPr>
              <a:t>Kegiatan</a:t>
            </a:r>
            <a:r>
              <a:rPr lang="en-US" dirty="0" smtClean="0">
                <a:solidFill>
                  <a:schemeClr val="tx1"/>
                </a:solidFill>
              </a:rPr>
              <a:t> PR </a:t>
            </a:r>
            <a:r>
              <a:rPr lang="en-US" dirty="0" err="1" smtClean="0">
                <a:solidFill>
                  <a:schemeClr val="tx1"/>
                </a:solidFill>
              </a:rPr>
              <a:t>merupakan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kegiatan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komunikasi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merepresentasikan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citra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perusahaan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kpd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publiknya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(stakeholders), </a:t>
            </a:r>
            <a:r>
              <a:rPr lang="en-US" dirty="0" err="1" smtClean="0">
                <a:solidFill>
                  <a:schemeClr val="tx1"/>
                </a:solidFill>
              </a:rPr>
              <a:t>melaksanakan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serangkaian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kegiatan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membentuk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memperkaya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identitas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citra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perusahaan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mata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stakeholders</a:t>
            </a:r>
          </a:p>
          <a:p>
            <a:pPr marL="285750" lvl="1">
              <a:buFont typeface="+mj-lt"/>
              <a:buAutoNum type="arabicPeriod"/>
            </a:pPr>
            <a:r>
              <a:rPr lang="en-US" i="1" dirty="0" smtClean="0">
                <a:solidFill>
                  <a:schemeClr val="tx1"/>
                </a:solidFill>
              </a:rPr>
              <a:t>Support of Consumer Market Objective. </a:t>
            </a:r>
            <a:r>
              <a:rPr lang="en-US" dirty="0" err="1" smtClean="0">
                <a:solidFill>
                  <a:schemeClr val="tx1"/>
                </a:solidFill>
              </a:rPr>
              <a:t>Kegiatan</a:t>
            </a:r>
            <a:r>
              <a:rPr lang="en-US" dirty="0" smtClean="0">
                <a:solidFill>
                  <a:schemeClr val="tx1"/>
                </a:solidFill>
              </a:rPr>
              <a:t> PR </a:t>
            </a:r>
            <a:r>
              <a:rPr lang="en-US" dirty="0" err="1" smtClean="0">
                <a:solidFill>
                  <a:schemeClr val="tx1"/>
                </a:solidFill>
              </a:rPr>
              <a:t>dp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digunakan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mengidentifikasi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permasalahan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timbul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sehubungan</a:t>
            </a:r>
            <a:r>
              <a:rPr lang="en-US" dirty="0" smtClean="0">
                <a:solidFill>
                  <a:schemeClr val="tx1"/>
                </a:solidFill>
              </a:rPr>
              <a:t> dg </a:t>
            </a:r>
            <a:r>
              <a:rPr lang="en-US" dirty="0" err="1" smtClean="0">
                <a:solidFill>
                  <a:schemeClr val="tx1"/>
                </a:solidFill>
              </a:rPr>
              <a:t>kegiatan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komunikasi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dilaksanakan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perusahaan</a:t>
            </a:r>
            <a:r>
              <a:rPr lang="en-US" dirty="0" smtClean="0">
                <a:solidFill>
                  <a:schemeClr val="tx1"/>
                </a:solidFill>
              </a:rPr>
              <a:t> dg </a:t>
            </a:r>
            <a:r>
              <a:rPr lang="en-US" dirty="0" err="1" smtClean="0">
                <a:solidFill>
                  <a:schemeClr val="tx1"/>
                </a:solidFill>
              </a:rPr>
              <a:t>menitikberatkan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identifikasi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tingkat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kesadaran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konsumen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sikap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persepsi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konsumen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thd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produk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tayangan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ditawarkan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perusahaan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6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7030A0"/>
                </a:solidFill>
              </a:rPr>
              <a:t>Peran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pr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dalam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organisasi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Penasehat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ahli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(Expert </a:t>
            </a:r>
            <a:r>
              <a:rPr lang="en-US" i="1" dirty="0" err="1" smtClean="0">
                <a:solidFill>
                  <a:schemeClr val="tx1"/>
                </a:solidFill>
              </a:rPr>
              <a:t>Precriber</a:t>
            </a:r>
            <a:r>
              <a:rPr lang="en-US" i="1" dirty="0" smtClean="0">
                <a:solidFill>
                  <a:schemeClr val="tx1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Tugasnya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membantu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manajemen</a:t>
            </a:r>
            <a:r>
              <a:rPr lang="en-US" dirty="0" smtClean="0">
                <a:solidFill>
                  <a:schemeClr val="tx1"/>
                </a:solidFill>
              </a:rPr>
              <a:t> dg </a:t>
            </a:r>
            <a:r>
              <a:rPr lang="en-US" dirty="0" err="1" smtClean="0">
                <a:solidFill>
                  <a:schemeClr val="tx1"/>
                </a:solidFill>
              </a:rPr>
              <a:t>pengalaman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keterampilan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mereka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mencari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solusi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penyelesaian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public relationship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dihadapi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Fasilitator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komunikasi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(Communication Facilitator). </a:t>
            </a:r>
            <a:r>
              <a:rPr lang="en-US" dirty="0" err="1" smtClean="0">
                <a:solidFill>
                  <a:schemeClr val="tx1"/>
                </a:solidFill>
              </a:rPr>
              <a:t>Tugasnya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membantu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manajemen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bertindak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sbg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komunikator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mediator dg </a:t>
            </a:r>
            <a:r>
              <a:rPr lang="en-US" dirty="0" err="1" smtClean="0">
                <a:solidFill>
                  <a:schemeClr val="tx1"/>
                </a:solidFill>
              </a:rPr>
              <a:t>menciptakan</a:t>
            </a:r>
            <a:r>
              <a:rPr lang="en-US" dirty="0" smtClean="0">
                <a:solidFill>
                  <a:schemeClr val="tx1"/>
                </a:solidFill>
              </a:rPr>
              <a:t> kesempatan2 </a:t>
            </a:r>
            <a:r>
              <a:rPr lang="en-US" dirty="0" err="1" smtClean="0">
                <a:solidFill>
                  <a:schemeClr val="tx1"/>
                </a:solidFill>
              </a:rPr>
              <a:t>utk</a:t>
            </a:r>
            <a:r>
              <a:rPr lang="en-US" dirty="0" smtClean="0">
                <a:solidFill>
                  <a:schemeClr val="tx1"/>
                </a:solidFill>
              </a:rPr>
              <a:t> “</a:t>
            </a:r>
            <a:r>
              <a:rPr lang="en-US" dirty="0" err="1" smtClean="0">
                <a:solidFill>
                  <a:schemeClr val="tx1"/>
                </a:solidFill>
              </a:rPr>
              <a:t>mendengar</a:t>
            </a:r>
            <a:r>
              <a:rPr lang="en-US" dirty="0" smtClean="0">
                <a:solidFill>
                  <a:schemeClr val="tx1"/>
                </a:solidFill>
              </a:rPr>
              <a:t>” </a:t>
            </a:r>
            <a:r>
              <a:rPr lang="en-US" dirty="0" err="1" smtClean="0">
                <a:solidFill>
                  <a:schemeClr val="tx1"/>
                </a:solidFill>
              </a:rPr>
              <a:t>apa</a:t>
            </a:r>
            <a:r>
              <a:rPr lang="en-US" dirty="0" smtClean="0">
                <a:solidFill>
                  <a:schemeClr val="tx1"/>
                </a:solidFill>
              </a:rPr>
              <a:t> kata </a:t>
            </a:r>
            <a:r>
              <a:rPr lang="en-US" dirty="0" err="1" smtClean="0">
                <a:solidFill>
                  <a:schemeClr val="tx1"/>
                </a:solidFill>
              </a:rPr>
              <a:t>publik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menciptakan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peluang</a:t>
            </a:r>
            <a:r>
              <a:rPr lang="en-US" dirty="0" smtClean="0">
                <a:solidFill>
                  <a:schemeClr val="tx1"/>
                </a:solidFill>
              </a:rPr>
              <a:t> agar </a:t>
            </a:r>
            <a:r>
              <a:rPr lang="en-US" dirty="0" err="1" smtClean="0">
                <a:solidFill>
                  <a:schemeClr val="tx1"/>
                </a:solidFill>
              </a:rPr>
              <a:t>publik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mendengar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apa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diharapkan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manajemen</a:t>
            </a:r>
            <a:endParaRPr lang="en-US" i="1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92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LANJUTAN </a:t>
            </a:r>
            <a:r>
              <a:rPr lang="en-US" dirty="0" err="1" smtClean="0">
                <a:solidFill>
                  <a:srgbClr val="7030A0"/>
                </a:solidFill>
              </a:rPr>
              <a:t>Peran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pr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dalam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err="1" smtClean="0">
                <a:solidFill>
                  <a:schemeClr val="tx1"/>
                </a:solidFill>
              </a:rPr>
              <a:t>Fasilitator</a:t>
            </a:r>
            <a:r>
              <a:rPr lang="en-US" dirty="0" smtClean="0">
                <a:solidFill>
                  <a:schemeClr val="tx1"/>
                </a:solidFill>
              </a:rPr>
              <a:t> proses </a:t>
            </a:r>
            <a:r>
              <a:rPr lang="en-US" dirty="0" err="1" smtClean="0">
                <a:solidFill>
                  <a:schemeClr val="tx1"/>
                </a:solidFill>
              </a:rPr>
              <a:t>pemecahan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(Problem Solving </a:t>
            </a:r>
            <a:r>
              <a:rPr lang="en-US" i="1" dirty="0" err="1" smtClean="0">
                <a:solidFill>
                  <a:schemeClr val="tx1"/>
                </a:solidFill>
              </a:rPr>
              <a:t>Prosess</a:t>
            </a:r>
            <a:r>
              <a:rPr lang="en-US" i="1" dirty="0" smtClean="0">
                <a:solidFill>
                  <a:schemeClr val="tx1"/>
                </a:solidFill>
              </a:rPr>
              <a:t> Facilitator)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Tugasnya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membantu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kerja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manajemen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memberikan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nasihat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(advisor) </a:t>
            </a:r>
            <a:r>
              <a:rPr lang="en-US" dirty="0" err="1" smtClean="0">
                <a:solidFill>
                  <a:schemeClr val="tx1"/>
                </a:solidFill>
              </a:rPr>
              <a:t>hingga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mengambil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tindakan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keputusan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dihadapi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shg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menem</a:t>
            </a:r>
            <a:r>
              <a:rPr lang="en-US" dirty="0" err="1" smtClean="0">
                <a:solidFill>
                  <a:schemeClr val="tx1"/>
                </a:solidFill>
              </a:rPr>
              <a:t>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solusi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bagaimana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mengatasi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permasalahan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tersebut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rasional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profesional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52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LANJUTAN </a:t>
            </a:r>
            <a:r>
              <a:rPr lang="en-US" dirty="0" err="1" smtClean="0">
                <a:solidFill>
                  <a:srgbClr val="7030A0"/>
                </a:solidFill>
              </a:rPr>
              <a:t>Peran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pr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dalam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>
                <a:solidFill>
                  <a:schemeClr val="tx1"/>
                </a:solidFill>
              </a:rPr>
              <a:t>Communication technician</a:t>
            </a:r>
            <a:r>
              <a:rPr lang="en-US" i="1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Tugasnya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menyediakan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layanan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teknis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komunikasi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sedangkan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keputusan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teknis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komunikasi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baru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harus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dijalankan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orang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bagian</a:t>
            </a:r>
            <a:r>
              <a:rPr lang="en-US" dirty="0" smtClean="0">
                <a:solidFill>
                  <a:schemeClr val="tx1"/>
                </a:solidFill>
              </a:rPr>
              <a:t> lain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praktisi</a:t>
            </a:r>
            <a:r>
              <a:rPr lang="en-US" dirty="0" smtClean="0">
                <a:solidFill>
                  <a:schemeClr val="tx1"/>
                </a:solidFill>
              </a:rPr>
              <a:t> PR </a:t>
            </a:r>
            <a:r>
              <a:rPr lang="en-US" dirty="0" err="1" smtClean="0">
                <a:solidFill>
                  <a:schemeClr val="tx1"/>
                </a:solidFill>
              </a:rPr>
              <a:t>sering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disebut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journalist in residence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18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KEAHLIAN PR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i="1" dirty="0" smtClean="0">
                <a:solidFill>
                  <a:schemeClr val="tx1"/>
                </a:solidFill>
              </a:rPr>
              <a:t> creator </a:t>
            </a:r>
            <a:r>
              <a:rPr lang="en-US" dirty="0" err="1" smtClean="0">
                <a:solidFill>
                  <a:schemeClr val="tx1"/>
                </a:solidFill>
              </a:rPr>
              <a:t>yaitu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memiliki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aktivitas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penciptaan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gagasan</a:t>
            </a:r>
            <a:r>
              <a:rPr lang="en-US" dirty="0" smtClean="0">
                <a:solidFill>
                  <a:schemeClr val="tx1"/>
                </a:solidFill>
              </a:rPr>
              <a:t>, ide2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pemikiran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cemerlang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conseptor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yaitu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mempunyai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keahlian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(skill)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konseptor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penyusunan</a:t>
            </a:r>
            <a:r>
              <a:rPr lang="en-US" dirty="0" smtClean="0">
                <a:solidFill>
                  <a:schemeClr val="tx1"/>
                </a:solidFill>
              </a:rPr>
              <a:t> program PR &amp; </a:t>
            </a:r>
            <a:r>
              <a:rPr lang="en-US" dirty="0" err="1" smtClean="0">
                <a:solidFill>
                  <a:schemeClr val="tx1"/>
                </a:solidFill>
              </a:rPr>
              <a:t>rencana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lainnya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mediator </a:t>
            </a:r>
            <a:r>
              <a:rPr lang="en-US" dirty="0" err="1" smtClean="0">
                <a:solidFill>
                  <a:schemeClr val="tx1"/>
                </a:solidFill>
              </a:rPr>
              <a:t>yaitu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kemampuan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menguasai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teknik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komunikasi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melalui</a:t>
            </a:r>
            <a:r>
              <a:rPr lang="en-US" dirty="0" smtClean="0">
                <a:solidFill>
                  <a:schemeClr val="tx1"/>
                </a:solidFill>
              </a:rPr>
              <a:t> media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lisan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maupun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tertulis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dlm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penyampaian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pesan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menyalurkan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infomasi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lembaga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perusahaan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diwakilinya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kpd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publik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dijadikan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sasaran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80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LANJUTAN KEAHLIAN </a:t>
            </a:r>
            <a:r>
              <a:rPr lang="en-US" dirty="0">
                <a:solidFill>
                  <a:srgbClr val="7030A0"/>
                </a:solidFill>
              </a:rPr>
              <a:t>PR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problem solver </a:t>
            </a:r>
            <a:r>
              <a:rPr lang="en-US" dirty="0" err="1" smtClean="0">
                <a:solidFill>
                  <a:schemeClr val="tx1"/>
                </a:solidFill>
              </a:rPr>
              <a:t>yaitu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memiliki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kemampuan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mengatasi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setiap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permasalahan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dihadapinya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proaktif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antisipatif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inovatif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dinamis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solutif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43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PERAN </a:t>
            </a:r>
            <a:r>
              <a:rPr lang="en-US" dirty="0" err="1" smtClean="0">
                <a:solidFill>
                  <a:srgbClr val="7030A0"/>
                </a:solidFill>
              </a:rPr>
              <a:t>pr</a:t>
            </a:r>
            <a:r>
              <a:rPr lang="en-US" dirty="0" smtClean="0">
                <a:solidFill>
                  <a:srgbClr val="7030A0"/>
                </a:solidFill>
              </a:rPr>
              <a:t> SEBAGAI KOMUNIKATOR ORGANISASI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solidFill>
                  <a:schemeClr val="tx1"/>
                </a:solidFill>
              </a:rPr>
              <a:t>People 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mengetahui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menciptakan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hubungan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melalui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komunikasi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siapa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khalayak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dijadikan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sasarannya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mengukur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keberhasilan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melaksanakan</a:t>
            </a:r>
            <a:r>
              <a:rPr lang="en-US" dirty="0" smtClean="0">
                <a:solidFill>
                  <a:schemeClr val="tx1"/>
                </a:solidFill>
              </a:rPr>
              <a:t> program </a:t>
            </a:r>
            <a:r>
              <a:rPr lang="en-US" dirty="0" err="1" smtClean="0">
                <a:solidFill>
                  <a:schemeClr val="tx1"/>
                </a:solidFill>
              </a:rPr>
              <a:t>komunikasi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dilakukan</a:t>
            </a:r>
            <a:r>
              <a:rPr lang="en-US" dirty="0" smtClean="0">
                <a:solidFill>
                  <a:schemeClr val="tx1"/>
                </a:solidFill>
              </a:rPr>
              <a:t> dg </a:t>
            </a:r>
            <a:r>
              <a:rPr lang="en-US" dirty="0" err="1" smtClean="0">
                <a:solidFill>
                  <a:schemeClr val="tx1"/>
                </a:solidFill>
              </a:rPr>
              <a:t>memperhatikan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perbedaan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budaya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lingkungan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pemahaman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keinginan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pelbagai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publik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dihadapi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solidFill>
                  <a:schemeClr val="tx1"/>
                </a:solidFill>
              </a:rPr>
              <a:t>Process </a:t>
            </a:r>
            <a:r>
              <a:rPr lang="en-US" dirty="0" smtClean="0">
                <a:solidFill>
                  <a:schemeClr val="tx1"/>
                </a:solidFill>
              </a:rPr>
              <a:t>– langkah2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dilakukan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melalui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perencanaan</a:t>
            </a:r>
            <a:r>
              <a:rPr lang="en-US" dirty="0" smtClean="0">
                <a:solidFill>
                  <a:schemeClr val="tx1"/>
                </a:solidFill>
              </a:rPr>
              <a:t>, program </a:t>
            </a:r>
            <a:r>
              <a:rPr lang="en-US" dirty="0" err="1" smtClean="0">
                <a:solidFill>
                  <a:schemeClr val="tx1"/>
                </a:solidFill>
              </a:rPr>
              <a:t>komunikasi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menyebarluaskan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informasi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pesan2 </a:t>
            </a:r>
            <a:r>
              <a:rPr lang="en-US" dirty="0" err="1" smtClean="0">
                <a:solidFill>
                  <a:schemeClr val="tx1"/>
                </a:solidFill>
              </a:rPr>
              <a:t>kepada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publik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92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LANJUTAN PERAN </a:t>
            </a:r>
            <a:r>
              <a:rPr lang="en-US" dirty="0" err="1">
                <a:solidFill>
                  <a:srgbClr val="7030A0"/>
                </a:solidFill>
              </a:rPr>
              <a:t>pr</a:t>
            </a:r>
            <a:r>
              <a:rPr lang="en-US" dirty="0">
                <a:solidFill>
                  <a:srgbClr val="7030A0"/>
                </a:solidFill>
              </a:rPr>
              <a:t> SEBAGAI KOMUNIKATOR ORGANISASI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i="1" dirty="0" smtClean="0">
                <a:solidFill>
                  <a:schemeClr val="tx1"/>
                </a:solidFill>
              </a:rPr>
              <a:t>Plans 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en-US" dirty="0" err="1" smtClean="0">
                <a:solidFill>
                  <a:schemeClr val="tx1"/>
                </a:solidFill>
              </a:rPr>
              <a:t>perencanaan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komunikasi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upaya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</a:t>
            </a:r>
            <a:r>
              <a:rPr lang="en-US" dirty="0" err="1" smtClean="0">
                <a:solidFill>
                  <a:schemeClr val="tx1"/>
                </a:solidFill>
              </a:rPr>
              <a:t>enjelasan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publik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baik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program PR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bertujuan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jangka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pendek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jangka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panjang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en-US" i="1" dirty="0" smtClean="0">
                <a:solidFill>
                  <a:schemeClr val="tx1"/>
                </a:solidFill>
              </a:rPr>
              <a:t>Practices 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en-US" dirty="0" err="1" smtClean="0">
                <a:solidFill>
                  <a:schemeClr val="tx1"/>
                </a:solidFill>
              </a:rPr>
              <a:t>berkaitan</a:t>
            </a:r>
            <a:r>
              <a:rPr lang="en-US" dirty="0" smtClean="0">
                <a:solidFill>
                  <a:schemeClr val="tx1"/>
                </a:solidFill>
              </a:rPr>
              <a:t> dg </a:t>
            </a:r>
            <a:r>
              <a:rPr lang="en-US" dirty="0" err="1" smtClean="0">
                <a:solidFill>
                  <a:schemeClr val="tx1"/>
                </a:solidFill>
              </a:rPr>
              <a:t>praktik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pelaksanaan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rencana</a:t>
            </a:r>
            <a:r>
              <a:rPr lang="en-US" dirty="0" smtClean="0">
                <a:solidFill>
                  <a:schemeClr val="tx1"/>
                </a:solidFill>
              </a:rPr>
              <a:t> tahapan2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komunikasi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meliputi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metode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teknik2 </a:t>
            </a:r>
            <a:r>
              <a:rPr lang="en-US" dirty="0" err="1" smtClean="0">
                <a:solidFill>
                  <a:schemeClr val="tx1"/>
                </a:solidFill>
              </a:rPr>
              <a:t>komunikasi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ditentukan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kemampuan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komunikator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situasi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kondisi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publik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serta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dukungan</a:t>
            </a:r>
            <a:r>
              <a:rPr lang="en-US" dirty="0" smtClean="0">
                <a:solidFill>
                  <a:schemeClr val="tx1"/>
                </a:solidFill>
              </a:rPr>
              <a:t> media </a:t>
            </a:r>
            <a:r>
              <a:rPr lang="en-US" dirty="0" err="1" smtClean="0">
                <a:solidFill>
                  <a:schemeClr val="tx1"/>
                </a:solidFill>
              </a:rPr>
              <a:t>komunikasi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digunakan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38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7143800" cy="1000132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200" dirty="0" smtClean="0">
                <a:solidFill>
                  <a:srgbClr val="7030A0"/>
                </a:solidFill>
              </a:rPr>
              <a:t>PENGERTIAN PUBLIC RELATIONS</a:t>
            </a:r>
            <a:r>
              <a:rPr lang="id-ID" sz="3200" dirty="0">
                <a:solidFill>
                  <a:srgbClr val="92D050"/>
                </a:solidFill>
              </a:rPr>
              <a:t/>
            </a:r>
            <a:br>
              <a:rPr lang="id-ID" sz="3200" dirty="0">
                <a:solidFill>
                  <a:srgbClr val="92D050"/>
                </a:solidFill>
              </a:rPr>
            </a:br>
            <a:endParaRPr lang="id-ID" sz="3200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643446"/>
            <a:ext cx="3429056" cy="1357322"/>
          </a:xfrm>
        </p:spPr>
        <p:txBody>
          <a:bodyPr>
            <a:noAutofit/>
          </a:bodyPr>
          <a:lstStyle/>
          <a:p>
            <a:pPr marL="625475" indent="-168275">
              <a:spcBef>
                <a:spcPts val="0"/>
              </a:spcBef>
              <a:buFontTx/>
              <a:buChar char="-"/>
            </a:pPr>
            <a:endParaRPr lang="id-ID" sz="1600" b="1" dirty="0" smtClean="0">
              <a:solidFill>
                <a:srgbClr val="92D050"/>
              </a:solidFill>
            </a:endParaRPr>
          </a:p>
          <a:p>
            <a:endParaRPr lang="id-ID" sz="1800" dirty="0" smtClean="0"/>
          </a:p>
          <a:p>
            <a:endParaRPr lang="id-ID" sz="2800" dirty="0" smtClean="0"/>
          </a:p>
          <a:p>
            <a:endParaRPr lang="id-ID" sz="2800" dirty="0" smtClean="0"/>
          </a:p>
          <a:p>
            <a:endParaRPr lang="id-ID" sz="2800" dirty="0" smtClean="0"/>
          </a:p>
          <a:p>
            <a:endParaRPr lang="id-ID" sz="2800" dirty="0" smtClean="0"/>
          </a:p>
          <a:p>
            <a:endParaRPr lang="id-ID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20430" y="1340768"/>
            <a:ext cx="8128034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Courier New" pitchFamily="49" charset="0"/>
              <a:buChar char="o"/>
            </a:pPr>
            <a:r>
              <a:rPr lang="en-US" sz="2400" dirty="0" smtClean="0"/>
              <a:t>Public Relations (PR)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proses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arah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bertujuan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opini</a:t>
            </a:r>
            <a:r>
              <a:rPr lang="en-US" sz="2400" dirty="0" smtClean="0"/>
              <a:t> </a:t>
            </a:r>
            <a:r>
              <a:rPr lang="en-US" sz="2400" dirty="0" err="1" smtClean="0"/>
              <a:t>publik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keinginan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/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, </a:t>
            </a:r>
            <a:r>
              <a:rPr lang="en-US" sz="2400" dirty="0" err="1" smtClean="0"/>
              <a:t>terciptanya</a:t>
            </a:r>
            <a:r>
              <a:rPr lang="en-US" sz="2400" dirty="0" smtClean="0"/>
              <a:t> </a:t>
            </a:r>
            <a:r>
              <a:rPr lang="en-US" sz="2400" dirty="0" err="1" smtClean="0"/>
              <a:t>kepercayaan</a:t>
            </a:r>
            <a:r>
              <a:rPr lang="en-US" sz="2400" dirty="0" smtClean="0"/>
              <a:t> di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,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saling</a:t>
            </a:r>
            <a:r>
              <a:rPr lang="en-US" sz="2400" dirty="0" smtClean="0"/>
              <a:t> </a:t>
            </a:r>
            <a:r>
              <a:rPr lang="en-US" sz="2400" dirty="0" err="1" smtClean="0"/>
              <a:t>pengertian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/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publiknya</a:t>
            </a:r>
            <a:r>
              <a:rPr lang="en-US" sz="2400" dirty="0" smtClean="0"/>
              <a:t>, </a:t>
            </a:r>
            <a:r>
              <a:rPr lang="en-US" sz="2400" dirty="0" err="1" smtClean="0"/>
              <a:t>menumbuhkan</a:t>
            </a:r>
            <a:r>
              <a:rPr lang="en-US" sz="2400" dirty="0" smtClean="0"/>
              <a:t> </a:t>
            </a:r>
            <a:r>
              <a:rPr lang="en-US" sz="2400" dirty="0" err="1" smtClean="0"/>
              <a:t>citra</a:t>
            </a:r>
            <a:r>
              <a:rPr lang="en-US" sz="2400" dirty="0" smtClean="0"/>
              <a:t> </a:t>
            </a:r>
            <a:r>
              <a:rPr lang="en-US" sz="2400" dirty="0" err="1" smtClean="0"/>
              <a:t>positif</a:t>
            </a:r>
            <a:r>
              <a:rPr lang="en-US" sz="2400" dirty="0" smtClean="0"/>
              <a:t> di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, </a:t>
            </a:r>
            <a:r>
              <a:rPr lang="en-US" sz="2400" dirty="0" err="1" smtClean="0"/>
              <a:t>menciptakan</a:t>
            </a:r>
            <a:r>
              <a:rPr lang="en-US" sz="2400" dirty="0" smtClean="0"/>
              <a:t> </a:t>
            </a:r>
            <a:r>
              <a:rPr lang="en-US" sz="2400" dirty="0" err="1" smtClean="0"/>
              <a:t>partisipasi</a:t>
            </a:r>
            <a:r>
              <a:rPr lang="en-US" sz="2400" dirty="0"/>
              <a:t> </a:t>
            </a:r>
            <a:r>
              <a:rPr lang="en-US" sz="2400" dirty="0" err="1" smtClean="0"/>
              <a:t>publik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lain-lain. 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en-US" sz="2400" dirty="0" err="1" smtClean="0"/>
              <a:t>Publik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PR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khalayak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dijadikan</a:t>
            </a:r>
            <a:r>
              <a:rPr lang="en-US" sz="2400" dirty="0" smtClean="0"/>
              <a:t> </a:t>
            </a:r>
            <a:r>
              <a:rPr lang="en-US" sz="2400" dirty="0" err="1" smtClean="0"/>
              <a:t>sasaran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PR yang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i="1" dirty="0" smtClean="0"/>
              <a:t>stakeholders,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sekumpulan</a:t>
            </a:r>
            <a:r>
              <a:rPr lang="en-US" sz="2400" dirty="0" smtClean="0"/>
              <a:t> orang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pihak-pihak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diduga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kepentingan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.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en-US" sz="2400" i="1" dirty="0" smtClean="0"/>
              <a:t>Stakeholders </a:t>
            </a:r>
            <a:r>
              <a:rPr lang="en-US" sz="2400" dirty="0" smtClean="0"/>
              <a:t>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publik</a:t>
            </a:r>
            <a:r>
              <a:rPr lang="en-US" sz="2400" dirty="0" smtClean="0"/>
              <a:t> internal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publik</a:t>
            </a:r>
            <a:r>
              <a:rPr lang="en-US" sz="2400" dirty="0" smtClean="0"/>
              <a:t> </a:t>
            </a:r>
            <a:r>
              <a:rPr lang="en-US" sz="2400" dirty="0" err="1" smtClean="0"/>
              <a:t>eksternal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marL="457200" indent="-457200">
              <a:buFont typeface="Courier New" pitchFamily="49" charset="0"/>
              <a:buChar char="o"/>
            </a:pPr>
            <a:endParaRPr lang="en-US" sz="2400" dirty="0" smtClean="0"/>
          </a:p>
          <a:p>
            <a:pPr marL="457200" indent="-457200">
              <a:buFont typeface="Courier New" pitchFamily="49" charset="0"/>
              <a:buChar char="o"/>
            </a:pPr>
            <a:endParaRPr lang="en-US" sz="2400" dirty="0" smtClean="0"/>
          </a:p>
          <a:p>
            <a:r>
              <a:rPr lang="en-US" sz="4000" dirty="0" smtClean="0"/>
              <a:t> </a:t>
            </a:r>
            <a:r>
              <a:rPr lang="id-ID" sz="4000" dirty="0" smtClean="0"/>
              <a:t> </a:t>
            </a:r>
            <a:r>
              <a:rPr lang="en-US" sz="4000" dirty="0" smtClean="0"/>
              <a:t>	</a:t>
            </a:r>
            <a:r>
              <a:rPr lang="id-ID" sz="4000" dirty="0" smtClean="0"/>
              <a:t>  </a:t>
            </a:r>
          </a:p>
          <a:p>
            <a:endParaRPr lang="id-ID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LANJUTAN PERAN </a:t>
            </a:r>
            <a:r>
              <a:rPr lang="en-US" dirty="0" err="1">
                <a:solidFill>
                  <a:srgbClr val="7030A0"/>
                </a:solidFill>
              </a:rPr>
              <a:t>pr</a:t>
            </a:r>
            <a:r>
              <a:rPr lang="en-US" dirty="0">
                <a:solidFill>
                  <a:srgbClr val="7030A0"/>
                </a:solidFill>
              </a:rPr>
              <a:t> SEBAGAI KOMUNIKATOR ORGANISASI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i="1" dirty="0" smtClean="0">
                <a:solidFill>
                  <a:schemeClr val="tx1"/>
                </a:solidFill>
              </a:rPr>
              <a:t>Product 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en-US" dirty="0" err="1" smtClean="0">
                <a:solidFill>
                  <a:schemeClr val="tx1"/>
                </a:solidFill>
              </a:rPr>
              <a:t>bentuk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keberhasilan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komunikasi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sebelum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disampaikan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komunikator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apakah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diterima</a:t>
            </a:r>
            <a:r>
              <a:rPr lang="en-US" dirty="0" smtClean="0">
                <a:solidFill>
                  <a:schemeClr val="tx1"/>
                </a:solidFill>
              </a:rPr>
              <a:t> dg </a:t>
            </a:r>
            <a:r>
              <a:rPr lang="en-US" dirty="0" err="1" smtClean="0">
                <a:solidFill>
                  <a:schemeClr val="tx1"/>
                </a:solidFill>
              </a:rPr>
              <a:t>baik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ataukah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sebaliknya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en-US" i="1" dirty="0" smtClean="0">
                <a:solidFill>
                  <a:schemeClr val="tx1"/>
                </a:solidFill>
              </a:rPr>
              <a:t>Plant 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en-US" dirty="0" err="1" smtClean="0">
                <a:solidFill>
                  <a:schemeClr val="tx1"/>
                </a:solidFill>
              </a:rPr>
              <a:t>berkaitan</a:t>
            </a:r>
            <a:r>
              <a:rPr lang="en-US" dirty="0" smtClean="0">
                <a:solidFill>
                  <a:schemeClr val="tx1"/>
                </a:solidFill>
              </a:rPr>
              <a:t> dg </a:t>
            </a:r>
            <a:r>
              <a:rPr lang="en-US" dirty="0" err="1" smtClean="0">
                <a:solidFill>
                  <a:schemeClr val="tx1"/>
                </a:solidFill>
              </a:rPr>
              <a:t>sarana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kemampuan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komunikasi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pihak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menyampaikan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menerima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informasi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pesan2 </a:t>
            </a:r>
            <a:r>
              <a:rPr lang="en-US" dirty="0" err="1" smtClean="0">
                <a:solidFill>
                  <a:schemeClr val="tx1"/>
                </a:solidFill>
              </a:rPr>
              <a:t>thd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publiknya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96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LANJUTAN PERAN </a:t>
            </a:r>
            <a:r>
              <a:rPr lang="en-US" dirty="0" err="1">
                <a:solidFill>
                  <a:srgbClr val="7030A0"/>
                </a:solidFill>
              </a:rPr>
              <a:t>pr</a:t>
            </a:r>
            <a:r>
              <a:rPr lang="en-US" dirty="0">
                <a:solidFill>
                  <a:srgbClr val="7030A0"/>
                </a:solidFill>
              </a:rPr>
              <a:t> SEBAGAI KOMUNIKATOR 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7"/>
            </a:pPr>
            <a:r>
              <a:rPr lang="en-US" i="1" dirty="0" smtClean="0">
                <a:solidFill>
                  <a:schemeClr val="tx1"/>
                </a:solidFill>
              </a:rPr>
              <a:t> Publications 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en-US" dirty="0" err="1" smtClean="0">
                <a:solidFill>
                  <a:schemeClr val="tx1"/>
                </a:solidFill>
              </a:rPr>
              <a:t>teknik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pelaksanaan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publikasi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komunikasi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menyampaikan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informasi</a:t>
            </a:r>
            <a:r>
              <a:rPr lang="en-US" dirty="0" smtClean="0">
                <a:solidFill>
                  <a:schemeClr val="tx1"/>
                </a:solidFill>
              </a:rPr>
              <a:t>, pesan2 </a:t>
            </a:r>
            <a:r>
              <a:rPr lang="en-US" dirty="0" err="1" smtClean="0">
                <a:solidFill>
                  <a:schemeClr val="tx1"/>
                </a:solidFill>
              </a:rPr>
              <a:t>hingga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pemberitaan</a:t>
            </a:r>
            <a:r>
              <a:rPr lang="en-US" dirty="0" smtClean="0">
                <a:solidFill>
                  <a:schemeClr val="tx1"/>
                </a:solidFill>
              </a:rPr>
              <a:t> di media </a:t>
            </a:r>
            <a:r>
              <a:rPr lang="en-US" dirty="0" err="1" smtClean="0">
                <a:solidFill>
                  <a:schemeClr val="tx1"/>
                </a:solidFill>
              </a:rPr>
              <a:t>komunikasi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dipergunakan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komunikator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14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KEDUDUKAN PR PADA SUATU ORGANISASI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err="1" smtClean="0">
                <a:solidFill>
                  <a:schemeClr val="tx1"/>
                </a:solidFill>
              </a:rPr>
              <a:t>Kedudukan</a:t>
            </a:r>
            <a:r>
              <a:rPr lang="en-US" dirty="0" smtClean="0">
                <a:solidFill>
                  <a:schemeClr val="tx1"/>
                </a:solidFill>
              </a:rPr>
              <a:t> PR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struktural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berada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bawah</a:t>
            </a:r>
            <a:r>
              <a:rPr lang="en-US" dirty="0" smtClean="0">
                <a:solidFill>
                  <a:schemeClr val="tx1"/>
                </a:solidFill>
              </a:rPr>
              <a:t> top </a:t>
            </a:r>
            <a:r>
              <a:rPr lang="en-US" dirty="0" err="1" smtClean="0">
                <a:solidFill>
                  <a:schemeClr val="tx1"/>
                </a:solidFill>
              </a:rPr>
              <a:t>menajemen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(board of director &amp; general manager).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>
                <a:solidFill>
                  <a:schemeClr val="tx1"/>
                </a:solidFill>
              </a:rPr>
              <a:t>Keuntungan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posisi</a:t>
            </a:r>
            <a:r>
              <a:rPr lang="en-US" dirty="0" smtClean="0">
                <a:solidFill>
                  <a:schemeClr val="tx1"/>
                </a:solidFill>
              </a:rPr>
              <a:t> PR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strategis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Memberikan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delegasi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wewenang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pihak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manajemen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menjadikan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bagian</a:t>
            </a:r>
            <a:r>
              <a:rPr lang="en-US" dirty="0" smtClean="0">
                <a:solidFill>
                  <a:schemeClr val="tx1"/>
                </a:solidFill>
              </a:rPr>
              <a:t> PR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tameng</a:t>
            </a:r>
            <a:endParaRPr lang="en-US" dirty="0" smtClean="0">
              <a:solidFill>
                <a:schemeClr val="tx1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manajemen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memanfaatkan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kemampuan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komunikasi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dimiliki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bagian</a:t>
            </a:r>
            <a:r>
              <a:rPr lang="en-US" dirty="0" smtClean="0">
                <a:solidFill>
                  <a:schemeClr val="tx1"/>
                </a:solidFill>
              </a:rPr>
              <a:t> PR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62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LANJUTAN KEDUDUKAN </a:t>
            </a:r>
            <a:r>
              <a:rPr lang="en-US" dirty="0">
                <a:solidFill>
                  <a:srgbClr val="7030A0"/>
                </a:solidFill>
              </a:rPr>
              <a:t>PR PADA SUATU 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err="1" smtClean="0"/>
              <a:t>Dengan</a:t>
            </a:r>
            <a:r>
              <a:rPr lang="en-US" dirty="0" smtClean="0"/>
              <a:t> kata lain </a:t>
            </a:r>
            <a:r>
              <a:rPr lang="en-US" dirty="0" err="1" smtClean="0"/>
              <a:t>dp</a:t>
            </a:r>
            <a:r>
              <a:rPr lang="en-US" dirty="0" smtClean="0"/>
              <a:t> </a:t>
            </a:r>
            <a:r>
              <a:rPr lang="en-US" dirty="0" err="1" smtClean="0"/>
              <a:t>memperkokoh</a:t>
            </a:r>
            <a:r>
              <a:rPr lang="en-US" dirty="0" smtClean="0"/>
              <a:t> &amp; </a:t>
            </a:r>
            <a:r>
              <a:rPr lang="en-US" dirty="0" err="1" smtClean="0"/>
              <a:t>memantapkan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PR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 smtClean="0"/>
              <a:t>kehumasan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 </a:t>
            </a:r>
            <a:r>
              <a:rPr lang="en-US" dirty="0" err="1" smtClean="0"/>
              <a:t>hendaknya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sedekat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i="1" dirty="0" smtClean="0"/>
              <a:t>top management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Bagian</a:t>
            </a:r>
            <a:r>
              <a:rPr lang="en-US" dirty="0" smtClean="0"/>
              <a:t> PR </a:t>
            </a:r>
            <a:r>
              <a:rPr lang="en-US" dirty="0" err="1" smtClean="0"/>
              <a:t>dp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&amp; </a:t>
            </a:r>
            <a:r>
              <a:rPr lang="en-US" dirty="0" err="1" smtClean="0"/>
              <a:t>cepat</a:t>
            </a:r>
            <a:r>
              <a:rPr lang="en-US" dirty="0" smtClean="0"/>
              <a:t> dg </a:t>
            </a:r>
            <a:r>
              <a:rPr lang="en-US" i="1" dirty="0" smtClean="0"/>
              <a:t>top management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perantara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29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LANJUTAN KEDUDUKAN PR PADA SUATU 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514350">
              <a:buFont typeface="+mj-lt"/>
              <a:buAutoNum type="arabicPeriod" startAt="2"/>
            </a:pP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dp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direksi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pPr marL="914400" lvl="1" indent="-514350">
              <a:buFont typeface="+mj-lt"/>
              <a:buAutoNum type="arabicPeriod" startAt="2"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PR </a:t>
            </a:r>
            <a:r>
              <a:rPr lang="en-US" dirty="0" err="1" smtClean="0"/>
              <a:t>dp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rapat2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PR</a:t>
            </a:r>
          </a:p>
          <a:p>
            <a:pPr marL="914400" lvl="1" indent="-514350">
              <a:buFont typeface="+mj-lt"/>
              <a:buAutoNum type="arabicPeriod" startAt="2"/>
            </a:pPr>
            <a:r>
              <a:rPr lang="en-US" dirty="0" err="1" smtClean="0"/>
              <a:t>Bagian</a:t>
            </a:r>
            <a:r>
              <a:rPr lang="en-US" dirty="0" smtClean="0"/>
              <a:t> PR </a:t>
            </a:r>
            <a:r>
              <a:rPr lang="en-US" dirty="0" err="1" smtClean="0"/>
              <a:t>dp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i="1" dirty="0" smtClean="0"/>
              <a:t>Top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13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FUNGSI PUBLIC RELATIONS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8840"/>
            <a:ext cx="8668072" cy="416329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Fungsi</a:t>
            </a:r>
            <a:r>
              <a:rPr lang="en-US" dirty="0" smtClean="0">
                <a:solidFill>
                  <a:schemeClr val="tx1"/>
                </a:solidFill>
              </a:rPr>
              <a:t> PR yang </a:t>
            </a:r>
            <a:r>
              <a:rPr lang="en-US" dirty="0" err="1" smtClean="0">
                <a:solidFill>
                  <a:schemeClr val="tx1"/>
                </a:solidFill>
              </a:rPr>
              <a:t>tercantum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booklet PRSA (Public Relations Society of America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berikut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solidFill>
                  <a:schemeClr val="tx1"/>
                </a:solidFill>
              </a:rPr>
              <a:t>Programming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Fungsi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antara</a:t>
            </a:r>
            <a:r>
              <a:rPr lang="en-US" dirty="0" smtClean="0">
                <a:solidFill>
                  <a:schemeClr val="tx1"/>
                </a:solidFill>
              </a:rPr>
              <a:t> lain </a:t>
            </a:r>
            <a:r>
              <a:rPr lang="en-US" dirty="0" err="1" smtClean="0">
                <a:solidFill>
                  <a:schemeClr val="tx1"/>
                </a:solidFill>
              </a:rPr>
              <a:t>mencakup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analisis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peluang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menentukan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tujuan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publik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serta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merekomendasi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merencanakan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kegiatan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solidFill>
                  <a:schemeClr val="tx1"/>
                </a:solidFill>
              </a:rPr>
              <a:t>Relationship. </a:t>
            </a:r>
            <a:r>
              <a:rPr lang="en-US" dirty="0" err="1" smtClean="0">
                <a:solidFill>
                  <a:schemeClr val="tx1"/>
                </a:solidFill>
              </a:rPr>
              <a:t>Seorang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praktisi</a:t>
            </a:r>
            <a:r>
              <a:rPr lang="en-US" dirty="0" smtClean="0">
                <a:solidFill>
                  <a:schemeClr val="tx1"/>
                </a:solidFill>
              </a:rPr>
              <a:t> PR </a:t>
            </a:r>
            <a:r>
              <a:rPr lang="en-US" dirty="0" err="1" smtClean="0">
                <a:solidFill>
                  <a:schemeClr val="tx1"/>
                </a:solidFill>
              </a:rPr>
              <a:t>harus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mengembangkan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keterampilan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mengumpulkan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informasi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manajemen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sumber-sumber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luar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89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LANJUTAN FUNGSI </a:t>
            </a:r>
            <a:r>
              <a:rPr lang="en-US" dirty="0">
                <a:solidFill>
                  <a:srgbClr val="7030A0"/>
                </a:solidFill>
              </a:rPr>
              <a:t>PUBLIC </a:t>
            </a:r>
            <a:r>
              <a:rPr lang="en-US" dirty="0" smtClean="0">
                <a:solidFill>
                  <a:srgbClr val="7030A0"/>
                </a:solidFill>
              </a:rPr>
              <a:t>RELATIONS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2816"/>
            <a:ext cx="8596064" cy="4307309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i="1" dirty="0" smtClean="0">
                <a:solidFill>
                  <a:schemeClr val="tx1"/>
                </a:solidFill>
              </a:rPr>
              <a:t>Writing and editing. </a:t>
            </a:r>
            <a:r>
              <a:rPr lang="en-US" dirty="0" err="1" smtClean="0">
                <a:solidFill>
                  <a:schemeClr val="tx1"/>
                </a:solidFill>
              </a:rPr>
              <a:t>Seorang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praktisi</a:t>
            </a:r>
            <a:r>
              <a:rPr lang="en-US" dirty="0" smtClean="0">
                <a:solidFill>
                  <a:schemeClr val="tx1"/>
                </a:solidFill>
              </a:rPr>
              <a:t> PR </a:t>
            </a:r>
            <a:r>
              <a:rPr lang="en-US" dirty="0" err="1" smtClean="0">
                <a:solidFill>
                  <a:schemeClr val="tx1"/>
                </a:solidFill>
              </a:rPr>
              <a:t>bisa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menulis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menyunting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berita-berita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diterima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kemudian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ditulis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diedit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booklets, media release, news letter, </a:t>
            </a:r>
            <a:r>
              <a:rPr lang="en-US" i="1" dirty="0" err="1" smtClean="0">
                <a:solidFill>
                  <a:schemeClr val="tx1"/>
                </a:solidFill>
              </a:rPr>
              <a:t>prospektus</a:t>
            </a:r>
            <a:r>
              <a:rPr lang="en-US" i="1" dirty="0" smtClean="0">
                <a:solidFill>
                  <a:schemeClr val="tx1"/>
                </a:solidFill>
              </a:rPr>
              <a:t>, bulletin, annual report.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i="1" dirty="0" smtClean="0">
                <a:solidFill>
                  <a:schemeClr val="tx1"/>
                </a:solidFill>
              </a:rPr>
              <a:t>Information. </a:t>
            </a:r>
            <a:r>
              <a:rPr lang="en-US" dirty="0" err="1" smtClean="0">
                <a:solidFill>
                  <a:schemeClr val="tx1"/>
                </a:solidFill>
              </a:rPr>
              <a:t>Membangun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informasi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merupakan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menyebarkan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informasi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efektif</a:t>
            </a:r>
            <a:r>
              <a:rPr lang="en-US" dirty="0" smtClean="0">
                <a:solidFill>
                  <a:schemeClr val="tx1"/>
                </a:solidFill>
              </a:rPr>
              <a:t> agar </a:t>
            </a:r>
            <a:r>
              <a:rPr lang="en-US" dirty="0" err="1" smtClean="0">
                <a:solidFill>
                  <a:schemeClr val="tx1"/>
                </a:solidFill>
              </a:rPr>
              <a:t>publik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mengetahui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semua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informasi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ttg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 startAt="3"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20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i="1" dirty="0" smtClean="0">
                <a:solidFill>
                  <a:schemeClr val="tx1"/>
                </a:solidFill>
              </a:rPr>
              <a:t>Productions. </a:t>
            </a:r>
            <a:r>
              <a:rPr lang="en-US" dirty="0" err="1" smtClean="0">
                <a:solidFill>
                  <a:schemeClr val="tx1"/>
                </a:solidFill>
              </a:rPr>
              <a:t>Fungsi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berkaitan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kegiatan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produksi</a:t>
            </a:r>
            <a:r>
              <a:rPr lang="en-US" dirty="0" smtClean="0">
                <a:solidFill>
                  <a:schemeClr val="tx1"/>
                </a:solidFill>
              </a:rPr>
              <a:t> media </a:t>
            </a:r>
            <a:r>
              <a:rPr lang="en-US" dirty="0" err="1" smtClean="0">
                <a:solidFill>
                  <a:schemeClr val="tx1"/>
                </a:solidFill>
              </a:rPr>
              <a:t>komunikasi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digunakan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menyebarluaskan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pesan-pesan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dirancang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praktisi</a:t>
            </a:r>
            <a:r>
              <a:rPr lang="en-US" dirty="0" smtClean="0">
                <a:solidFill>
                  <a:schemeClr val="tx1"/>
                </a:solidFill>
              </a:rPr>
              <a:t> PR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i="1" dirty="0" err="1" smtClean="0">
                <a:solidFill>
                  <a:schemeClr val="tx1"/>
                </a:solidFill>
              </a:rPr>
              <a:t>Spesial</a:t>
            </a:r>
            <a:r>
              <a:rPr lang="en-US" i="1" dirty="0" smtClean="0">
                <a:solidFill>
                  <a:schemeClr val="tx1"/>
                </a:solidFill>
              </a:rPr>
              <a:t> event. </a:t>
            </a:r>
            <a:r>
              <a:rPr lang="en-US" dirty="0" err="1" smtClean="0">
                <a:solidFill>
                  <a:schemeClr val="tx1"/>
                </a:solidFill>
              </a:rPr>
              <a:t>Konferensi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pameran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ulang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perusahaan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pemberian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penghargaan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kunjungan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perusahaan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merupakan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kegiatan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harus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ditangani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praktisi</a:t>
            </a:r>
            <a:r>
              <a:rPr lang="en-US" dirty="0" smtClean="0">
                <a:solidFill>
                  <a:schemeClr val="tx1"/>
                </a:solidFill>
              </a:rPr>
              <a:t> PR</a:t>
            </a:r>
            <a:endParaRPr lang="en-US" i="1" dirty="0" smtClean="0">
              <a:solidFill>
                <a:schemeClr val="tx1"/>
              </a:solidFill>
            </a:endParaRPr>
          </a:p>
          <a:p>
            <a:pPr marL="400050" lvl="1" indent="0">
              <a:buNone/>
            </a:pPr>
            <a:endParaRPr lang="en-US" dirty="0"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304800" y="608107"/>
            <a:ext cx="8371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</a:rPr>
              <a:t>LANJUTAN FUNGSI PUBLIC RELATIONS</a:t>
            </a:r>
            <a:endParaRPr lang="id-ID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72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i="1" dirty="0" smtClean="0">
                <a:solidFill>
                  <a:schemeClr val="tx1"/>
                </a:solidFill>
              </a:rPr>
              <a:t>Speaking. </a:t>
            </a:r>
            <a:r>
              <a:rPr lang="en-US" dirty="0" err="1" smtClean="0">
                <a:solidFill>
                  <a:schemeClr val="tx1"/>
                </a:solidFill>
              </a:rPr>
              <a:t>Keterampilan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penting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harus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dimiliki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praktisi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praktisi</a:t>
            </a:r>
            <a:r>
              <a:rPr lang="en-US" dirty="0" smtClean="0">
                <a:solidFill>
                  <a:schemeClr val="tx1"/>
                </a:solidFill>
              </a:rPr>
              <a:t> PR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berbicara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tatap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muka</a:t>
            </a:r>
            <a:r>
              <a:rPr lang="en-US" dirty="0" smtClean="0">
                <a:solidFill>
                  <a:schemeClr val="tx1"/>
                </a:solidFill>
              </a:rPr>
              <a:t> individual </a:t>
            </a:r>
            <a:r>
              <a:rPr lang="en-US" dirty="0" err="1" smtClean="0">
                <a:solidFill>
                  <a:schemeClr val="tx1"/>
                </a:solidFill>
              </a:rPr>
              <a:t>maupun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tatap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kelompok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(public speaking). </a:t>
            </a:r>
            <a:r>
              <a:rPr lang="en-US" dirty="0" err="1" smtClean="0">
                <a:solidFill>
                  <a:schemeClr val="tx1"/>
                </a:solidFill>
              </a:rPr>
              <a:t>Menulis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pidato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bagian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tugas</a:t>
            </a:r>
            <a:r>
              <a:rPr lang="en-US" dirty="0" smtClean="0">
                <a:solidFill>
                  <a:schemeClr val="tx1"/>
                </a:solidFill>
              </a:rPr>
              <a:t> PR.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i="1" dirty="0" smtClean="0">
                <a:solidFill>
                  <a:schemeClr val="tx1"/>
                </a:solidFill>
              </a:rPr>
              <a:t>Research and evaluation. </a:t>
            </a:r>
            <a:r>
              <a:rPr lang="en-US" dirty="0" err="1" smtClean="0">
                <a:solidFill>
                  <a:schemeClr val="tx1"/>
                </a:solidFill>
              </a:rPr>
              <a:t>Aktivitas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penting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dilakukan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humas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pengumpulan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fakta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dilakukan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melalui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riset</a:t>
            </a:r>
            <a:r>
              <a:rPr lang="en-US" dirty="0" smtClean="0">
                <a:solidFill>
                  <a:schemeClr val="tx1"/>
                </a:solidFill>
              </a:rPr>
              <a:t> dg </a:t>
            </a:r>
            <a:r>
              <a:rPr lang="en-US" dirty="0" err="1" smtClean="0">
                <a:solidFill>
                  <a:schemeClr val="tx1"/>
                </a:solidFill>
              </a:rPr>
              <a:t>menggunakan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pelbagai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metode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Hasil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riset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kemudian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dievaluasi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LANJUTAN FUNGSI PUBLIC RELATIONS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84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LANJUTAN FUNGSI PUBLIC RELATIONS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Menurut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Cutlip</a:t>
            </a:r>
            <a:r>
              <a:rPr lang="en-US" dirty="0" smtClean="0">
                <a:solidFill>
                  <a:schemeClr val="tx1"/>
                </a:solidFill>
              </a:rPr>
              <a:t> &amp; Center, </a:t>
            </a:r>
            <a:r>
              <a:rPr lang="en-US" dirty="0" err="1" smtClean="0">
                <a:solidFill>
                  <a:schemeClr val="tx1"/>
                </a:solidFill>
              </a:rPr>
              <a:t>fungsi</a:t>
            </a:r>
            <a:r>
              <a:rPr lang="en-US" dirty="0" smtClean="0">
                <a:solidFill>
                  <a:schemeClr val="tx1"/>
                </a:solidFill>
              </a:rPr>
              <a:t> PR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Hubungan</a:t>
            </a:r>
            <a:r>
              <a:rPr lang="en-US" dirty="0" smtClean="0">
                <a:solidFill>
                  <a:schemeClr val="tx1"/>
                </a:solidFill>
              </a:rPr>
              <a:t> internal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bagian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khusus</a:t>
            </a:r>
            <a:r>
              <a:rPr lang="en-US" dirty="0" smtClean="0">
                <a:solidFill>
                  <a:schemeClr val="tx1"/>
                </a:solidFill>
              </a:rPr>
              <a:t> PR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membangun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mempertahankan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hubungan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saling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bermanfaat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antara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manajer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karyawan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tempat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menggantungkan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kesuksesannya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Publisitas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sumber-sumber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informasi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disediakan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PR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digunakan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media </a:t>
            </a:r>
            <a:r>
              <a:rPr lang="en-US" dirty="0" err="1" smtClean="0">
                <a:solidFill>
                  <a:schemeClr val="tx1"/>
                </a:solidFill>
              </a:rPr>
              <a:t>karena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informasi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memiliki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nilai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berita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4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LANJUTAN FUNGSI PUBLIC RELATIONS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i="1" dirty="0" smtClean="0">
                <a:solidFill>
                  <a:schemeClr val="tx1"/>
                </a:solidFill>
              </a:rPr>
              <a:t>Advertising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informasi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digunakan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PR </a:t>
            </a:r>
            <a:r>
              <a:rPr lang="en-US" dirty="0" err="1" smtClean="0">
                <a:solidFill>
                  <a:schemeClr val="tx1"/>
                </a:solidFill>
              </a:rPr>
              <a:t>utk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menjangkau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audien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lebih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luas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bukan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konsumen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sasaran</a:t>
            </a:r>
            <a:r>
              <a:rPr lang="en-US" dirty="0" smtClean="0">
                <a:solidFill>
                  <a:schemeClr val="tx1"/>
                </a:solidFill>
              </a:rPr>
              <a:t> marketing, </a:t>
            </a:r>
            <a:r>
              <a:rPr lang="en-US" dirty="0" err="1" smtClean="0">
                <a:solidFill>
                  <a:schemeClr val="tx1"/>
                </a:solidFill>
              </a:rPr>
              <a:t>dimana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informasi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ditempatkan</a:t>
            </a:r>
            <a:r>
              <a:rPr lang="en-US" dirty="0" smtClean="0">
                <a:solidFill>
                  <a:schemeClr val="tx1"/>
                </a:solidFill>
              </a:rPr>
              <a:t> di media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sponsor </a:t>
            </a:r>
            <a:r>
              <a:rPr lang="en-US" dirty="0" err="1" smtClean="0">
                <a:solidFill>
                  <a:schemeClr val="tx1"/>
                </a:solidFill>
              </a:rPr>
              <a:t>tertentu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jelas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identitasnya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membayar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ruang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waktu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penempatan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informasi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tersebut</a:t>
            </a:r>
            <a:endParaRPr lang="en-US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en-US" i="1" dirty="0" smtClean="0">
                <a:solidFill>
                  <a:schemeClr val="tx1"/>
                </a:solidFill>
              </a:rPr>
              <a:t>Press </a:t>
            </a:r>
            <a:r>
              <a:rPr lang="en-US" i="1" dirty="0" err="1" smtClean="0">
                <a:solidFill>
                  <a:schemeClr val="tx1"/>
                </a:solidFill>
              </a:rPr>
              <a:t>Agentry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penciptaan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berita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peristiwa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bernilai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berita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menarik</a:t>
            </a:r>
            <a:r>
              <a:rPr lang="en-US" dirty="0" smtClean="0">
                <a:solidFill>
                  <a:schemeClr val="tx1"/>
                </a:solidFill>
              </a:rPr>
              <a:t> media </a:t>
            </a:r>
            <a:r>
              <a:rPr lang="en-US" dirty="0" err="1" smtClean="0">
                <a:solidFill>
                  <a:schemeClr val="tx1"/>
                </a:solidFill>
              </a:rPr>
              <a:t>massa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mendapatkan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perhatian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publik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i="1" dirty="0">
              <a:solidFill>
                <a:schemeClr val="tx1"/>
              </a:solidFill>
            </a:endParaRPr>
          </a:p>
          <a:p>
            <a:pPr>
              <a:buFont typeface="Courier New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4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LANJUTAN FUNGSI PUBLIC RELATIONS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i="1" dirty="0" smtClean="0">
                <a:solidFill>
                  <a:schemeClr val="tx1"/>
                </a:solidFill>
              </a:rPr>
              <a:t>Public Affairs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bagian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khusus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PR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membangun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mempertahankan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hubungan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pemerintah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komunitas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lokal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rangka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mempengaruhi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kebijakan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publik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en-US" i="1" dirty="0" smtClean="0">
                <a:solidFill>
                  <a:schemeClr val="tx1"/>
                </a:solidFill>
              </a:rPr>
              <a:t>Lobbying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bagian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khusus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PR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berfungsi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menjalin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memelihara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hubungan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pemerintah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terutama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tujuan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mempengaruhi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penyusunan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undang-undang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regulasi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75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14822119</TotalTime>
  <Words>1285</Words>
  <Application>Microsoft Office PowerPoint</Application>
  <PresentationFormat>On-screen Show (4:3)</PresentationFormat>
  <Paragraphs>83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Trek</vt:lpstr>
      <vt:lpstr> PUBLIC RELATIONS DALAM ORGANISASI  </vt:lpstr>
      <vt:lpstr>PENGERTIAN PUBLIC RELATIONS </vt:lpstr>
      <vt:lpstr>FUNGSI PUBLIC RELATIONS</vt:lpstr>
      <vt:lpstr>LANJUTAN FUNGSI PUBLIC RELATIONS</vt:lpstr>
      <vt:lpstr>LANJUTAN FUNGSI PUBLIC RELATIONS</vt:lpstr>
      <vt:lpstr>LANJUTAN FUNGSI PUBLIC RELATIONS</vt:lpstr>
      <vt:lpstr>LANJUTAN FUNGSI PUBLIC RELATIONS</vt:lpstr>
      <vt:lpstr>LANJUTAN FUNGSI PUBLIC RELATIONS</vt:lpstr>
      <vt:lpstr>LANJUTAN FUNGSI PUBLIC RELATIONS</vt:lpstr>
      <vt:lpstr>LANJUTAN FUNGSI PUBLIC RELATIONS</vt:lpstr>
      <vt:lpstr>LANJUTAN FUNGSI PUBLIC RELATIONS</vt:lpstr>
      <vt:lpstr>TUJUAN PUBLIC RELATIONS</vt:lpstr>
      <vt:lpstr>Peran pr dalam organisasi</vt:lpstr>
      <vt:lpstr>LANJUTAN Peran pr dalam organisasi</vt:lpstr>
      <vt:lpstr>LANJUTAN Peran pr dalam organisasi</vt:lpstr>
      <vt:lpstr>KEAHLIAN PR</vt:lpstr>
      <vt:lpstr>LANJUTAN KEAHLIAN PR</vt:lpstr>
      <vt:lpstr>PERAN pr SEBAGAI KOMUNIKATOR ORGANISASI</vt:lpstr>
      <vt:lpstr>LANJUTAN PERAN pr SEBAGAI KOMUNIKATOR ORGANISASI</vt:lpstr>
      <vt:lpstr>LANJUTAN PERAN pr SEBAGAI KOMUNIKATOR ORGANISASI</vt:lpstr>
      <vt:lpstr>LANJUTAN PERAN pr SEBAGAI KOMUNIKATOR ORGANISASI</vt:lpstr>
      <vt:lpstr>KEDUDUKAN PR PADA SUATU ORGANISASI</vt:lpstr>
      <vt:lpstr>LANJUTAN KEDUDUKAN PR PADA SUATU ORGANISASI</vt:lpstr>
      <vt:lpstr>LANJUTAN KEDUDUKAN PR PADA SUATU ORGANISASI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KOSNTRUKSI MAKNA IBU BEKERJA: ANTARA PEKERJAAN DAN PENGASUHAN ANAK (Studi Fenomenologi Terhadap Ibu Bekerja di Kota Ambon)</dc:title>
  <dc:creator>hp</dc:creator>
  <cp:lastModifiedBy>asus</cp:lastModifiedBy>
  <cp:revision>390</cp:revision>
  <dcterms:created xsi:type="dcterms:W3CDTF">2013-09-10T05:50:08Z</dcterms:created>
  <dcterms:modified xsi:type="dcterms:W3CDTF">2016-12-06T16:22:15Z</dcterms:modified>
</cp:coreProperties>
</file>