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1"/>
  </p:notesMasterIdLst>
  <p:sldIdLst>
    <p:sldId id="256" r:id="rId2"/>
    <p:sldId id="257" r:id="rId3"/>
    <p:sldId id="328" r:id="rId4"/>
    <p:sldId id="329" r:id="rId5"/>
    <p:sldId id="318" r:id="rId6"/>
    <p:sldId id="319" r:id="rId7"/>
    <p:sldId id="321" r:id="rId8"/>
    <p:sldId id="322" r:id="rId9"/>
    <p:sldId id="323" r:id="rId10"/>
    <p:sldId id="324" r:id="rId11"/>
    <p:sldId id="325" r:id="rId12"/>
    <p:sldId id="326" r:id="rId13"/>
    <p:sldId id="330" r:id="rId14"/>
    <p:sldId id="335" r:id="rId15"/>
    <p:sldId id="338" r:id="rId16"/>
    <p:sldId id="339" r:id="rId17"/>
    <p:sldId id="340" r:id="rId18"/>
    <p:sldId id="341" r:id="rId19"/>
    <p:sldId id="342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F4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536" autoAdjust="0"/>
  </p:normalViewPr>
  <p:slideViewPr>
    <p:cSldViewPr>
      <p:cViewPr>
        <p:scale>
          <a:sx n="80" d="100"/>
          <a:sy n="80" d="100"/>
        </p:scale>
        <p:origin x="-990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0DAC4-9D0D-4A3D-A855-2AB47F2D3B2E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7DB84-7236-4E67-B1B6-D42CE2EF2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593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7DB84-7236-4E67-B1B6-D42CE2EF22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397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12/12/2016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12/12/2016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12/12/2016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12/12/2016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12/12/2016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12/12/2016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12/12/2016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12/12/2016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12/12/2016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12/12/2016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12/12/2016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D48C4D7-03A6-41B6-9A06-4EB567EA931E}" type="datetimeFigureOut">
              <a:rPr lang="id-ID" smtClean="0"/>
              <a:pPr/>
              <a:t>12/12/2016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428736"/>
            <a:ext cx="7858180" cy="1500198"/>
          </a:xfr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7030A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48000" endA="300" endPos="55000" dir="5400000" sy="-90000" algn="bl" rotWithShape="0"/>
                </a:effectLst>
              </a:rPr>
              <a:t>	</a:t>
            </a:r>
            <a:r>
              <a:rPr lang="en-US" sz="3200" b="1" dirty="0" smtClean="0">
                <a:solidFill>
                  <a:srgbClr val="7030A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48000" endA="300" endPos="55000" dir="5400000" sy="-90000" algn="bl" rotWithShape="0"/>
                </a:effectLst>
              </a:rPr>
              <a:t>KOMUNIKASI DAN MANAJEMEN KONFLIK </a:t>
            </a:r>
            <a:r>
              <a:rPr lang="id-ID" sz="1600" cap="none" dirty="0" smtClean="0">
                <a:solidFill>
                  <a:srgbClr val="7030A0"/>
                </a:solidFill>
                <a:effectLst/>
              </a:rPr>
              <a:t/>
            </a:r>
            <a:br>
              <a:rPr lang="id-ID" sz="1600" cap="none" dirty="0" smtClean="0">
                <a:solidFill>
                  <a:srgbClr val="7030A0"/>
                </a:solidFill>
                <a:effectLst/>
              </a:rPr>
            </a:br>
            <a:endParaRPr lang="id-ID" sz="1600" dirty="0">
              <a:solidFill>
                <a:srgbClr val="7030A0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908" y="3429000"/>
            <a:ext cx="8058184" cy="1357322"/>
          </a:xfrm>
        </p:spPr>
        <p:txBody>
          <a:bodyPr>
            <a:noAutofit/>
          </a:bodyPr>
          <a:lstStyle/>
          <a:p>
            <a:pPr algn="ctr"/>
            <a:r>
              <a:rPr lang="en-US" b="1" dirty="0" err="1" smtClean="0">
                <a:solidFill>
                  <a:srgbClr val="7030A0"/>
                </a:solidFill>
              </a:rPr>
              <a:t>Oleh</a:t>
            </a:r>
            <a:r>
              <a:rPr lang="id-ID" b="1" dirty="0">
                <a:solidFill>
                  <a:srgbClr val="7030A0"/>
                </a:solidFill>
              </a:rPr>
              <a:t>:</a:t>
            </a:r>
            <a:endParaRPr lang="id-ID" dirty="0">
              <a:solidFill>
                <a:srgbClr val="7030A0"/>
              </a:solidFill>
            </a:endParaRPr>
          </a:p>
          <a:p>
            <a:pPr algn="ctr"/>
            <a:r>
              <a:rPr lang="en-US" dirty="0" smtClean="0">
                <a:solidFill>
                  <a:srgbClr val="7030A0"/>
                </a:solidFill>
              </a:rPr>
              <a:t>DR. FAJARINA, SIP., </a:t>
            </a:r>
            <a:r>
              <a:rPr lang="en-US" dirty="0" err="1" smtClean="0">
                <a:solidFill>
                  <a:srgbClr val="7030A0"/>
                </a:solidFill>
              </a:rPr>
              <a:t>M.Si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  <a:endParaRPr lang="id-ID" dirty="0">
              <a:solidFill>
                <a:srgbClr val="7030A0"/>
              </a:solidFill>
            </a:endParaRPr>
          </a:p>
          <a:p>
            <a:pPr algn="ctr"/>
            <a:endParaRPr lang="id-ID" sz="1400" dirty="0">
              <a:solidFill>
                <a:schemeClr val="tx1"/>
              </a:solidFill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LANJUTAN </a:t>
            </a:r>
            <a:r>
              <a:rPr lang="en-US" dirty="0">
                <a:solidFill>
                  <a:srgbClr val="7030A0"/>
                </a:solidFill>
              </a:rPr>
              <a:t>GAYA MANAJEMEN KONFLIK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i="1" dirty="0" smtClean="0">
                <a:solidFill>
                  <a:schemeClr val="tx1"/>
                </a:solidFill>
              </a:rPr>
              <a:t>Accommodation – Non assertive, cooperative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akomodasi</a:t>
            </a:r>
            <a:r>
              <a:rPr lang="en-US" dirty="0" smtClean="0">
                <a:solidFill>
                  <a:schemeClr val="tx1"/>
                </a:solidFill>
              </a:rPr>
              <a:t> – non </a:t>
            </a:r>
            <a:r>
              <a:rPr lang="en-US" dirty="0" err="1" smtClean="0">
                <a:solidFill>
                  <a:schemeClr val="tx1"/>
                </a:solidFill>
              </a:rPr>
              <a:t>asertif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koperatif</a:t>
            </a:r>
            <a:r>
              <a:rPr lang="en-US" dirty="0" smtClean="0">
                <a:solidFill>
                  <a:schemeClr val="tx1"/>
                </a:solidFill>
              </a:rPr>
              <a:t>). </a:t>
            </a:r>
            <a:r>
              <a:rPr lang="en-US" dirty="0" err="1" smtClean="0">
                <a:solidFill>
                  <a:schemeClr val="tx1"/>
                </a:solidFill>
              </a:rPr>
              <a:t>Akomodasi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menampung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kebutuhan</a:t>
            </a:r>
            <a:r>
              <a:rPr lang="en-US" dirty="0" smtClean="0">
                <a:solidFill>
                  <a:schemeClr val="tx1"/>
                </a:solidFill>
              </a:rPr>
              <a:t> orang lain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harus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dipenuhi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Ini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strategi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manajemen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cukup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berguna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namun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terlalu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akomodatif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melemahkan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posisi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dimana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pernah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didengar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1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LANJUTAN GAYA MANAJEMEN KONFLIK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1" indent="-514350">
              <a:buFont typeface="+mj-lt"/>
              <a:buAutoNum type="arabicPeriod" startAt="3"/>
            </a:pPr>
            <a:r>
              <a:rPr lang="en-US" i="1" dirty="0">
                <a:solidFill>
                  <a:schemeClr val="tx1"/>
                </a:solidFill>
              </a:rPr>
              <a:t>Competition – Assertive, non cooperative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kompetisi</a:t>
            </a:r>
            <a:r>
              <a:rPr lang="en-US" dirty="0">
                <a:solidFill>
                  <a:schemeClr val="tx1"/>
                </a:solidFill>
              </a:rPr>
              <a:t> – </a:t>
            </a:r>
            <a:r>
              <a:rPr lang="en-US" dirty="0" err="1">
                <a:solidFill>
                  <a:schemeClr val="tx1"/>
                </a:solidFill>
              </a:rPr>
              <a:t>tegas</a:t>
            </a:r>
            <a:r>
              <a:rPr lang="en-US" dirty="0">
                <a:solidFill>
                  <a:schemeClr val="tx1"/>
                </a:solidFill>
              </a:rPr>
              <a:t>, non </a:t>
            </a:r>
            <a:r>
              <a:rPr lang="en-US" dirty="0" err="1">
                <a:solidFill>
                  <a:schemeClr val="tx1"/>
                </a:solidFill>
              </a:rPr>
              <a:t>koperatif</a:t>
            </a:r>
            <a:r>
              <a:rPr lang="en-US" dirty="0">
                <a:solidFill>
                  <a:schemeClr val="tx1"/>
                </a:solidFill>
              </a:rPr>
              <a:t>). </a:t>
            </a:r>
            <a:r>
              <a:rPr lang="en-US" dirty="0" err="1">
                <a:solidFill>
                  <a:schemeClr val="tx1"/>
                </a:solidFill>
              </a:rPr>
              <a:t>Kompetisi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flip-</a:t>
            </a:r>
            <a:r>
              <a:rPr lang="en-US" dirty="0" err="1">
                <a:solidFill>
                  <a:schemeClr val="tx1"/>
                </a:solidFill>
              </a:rPr>
              <a:t>sisi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akomodasi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tentang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memastikan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kebutuhan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sendiri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terpenuhi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peduli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biaya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Pendekatan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menang-kalah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berguna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tenggat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waktu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yg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penting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bertemu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hubungan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pihak</a:t>
            </a:r>
            <a:r>
              <a:rPr lang="en-US" dirty="0">
                <a:solidFill>
                  <a:schemeClr val="tx1"/>
                </a:solidFill>
              </a:rPr>
              <a:t> lain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penting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i="1" dirty="0">
                <a:solidFill>
                  <a:schemeClr val="tx1"/>
                </a:solidFill>
              </a:rPr>
              <a:t> </a:t>
            </a:r>
          </a:p>
          <a:p>
            <a:pPr marL="514350" indent="-514350">
              <a:buFont typeface="+mj-lt"/>
              <a:buAutoNum type="arabicPeriod" startAt="3"/>
            </a:pP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61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LANJUTAN GAYA MANAJEMEN KONFLIK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72816"/>
            <a:ext cx="8668072" cy="4307309"/>
          </a:xfrm>
        </p:spPr>
        <p:txBody>
          <a:bodyPr>
            <a:normAutofit fontScale="92500" lnSpcReduction="10000"/>
          </a:bodyPr>
          <a:lstStyle/>
          <a:p>
            <a:pPr marL="514350" lvl="1" indent="-514350">
              <a:buFont typeface="+mj-lt"/>
              <a:buAutoNum type="arabicPeriod" startAt="4"/>
            </a:pPr>
            <a:r>
              <a:rPr lang="en-US" i="1" dirty="0">
                <a:solidFill>
                  <a:schemeClr val="tx1"/>
                </a:solidFill>
              </a:rPr>
              <a:t>Compromise – Some assertiveness, some cooperative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kompromi</a:t>
            </a:r>
            <a:r>
              <a:rPr lang="en-US" dirty="0">
                <a:solidFill>
                  <a:schemeClr val="tx1"/>
                </a:solidFill>
              </a:rPr>
              <a:t> – </a:t>
            </a:r>
            <a:r>
              <a:rPr lang="en-US" dirty="0" err="1">
                <a:solidFill>
                  <a:schemeClr val="tx1"/>
                </a:solidFill>
              </a:rPr>
              <a:t>beberapa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ketegasan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beberapa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kerjasama</a:t>
            </a:r>
            <a:r>
              <a:rPr lang="en-US" dirty="0">
                <a:solidFill>
                  <a:schemeClr val="tx1"/>
                </a:solidFill>
              </a:rPr>
              <a:t>). </a:t>
            </a:r>
            <a:r>
              <a:rPr lang="en-US" dirty="0" err="1">
                <a:solidFill>
                  <a:schemeClr val="tx1"/>
                </a:solidFill>
              </a:rPr>
              <a:t>Kompromi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jalan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menuju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kolaborasi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berada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tempat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antara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akomodasi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kompetisi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seperti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memberikan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beberapa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mendapatkan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beberapa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lain di </a:t>
            </a:r>
            <a:r>
              <a:rPr lang="en-US" dirty="0" err="1">
                <a:solidFill>
                  <a:schemeClr val="tx1"/>
                </a:solidFill>
              </a:rPr>
              <a:t>tempat</a:t>
            </a:r>
            <a:r>
              <a:rPr lang="en-US" dirty="0">
                <a:solidFill>
                  <a:schemeClr val="tx1"/>
                </a:solidFill>
              </a:rPr>
              <a:t> lain. </a:t>
            </a:r>
            <a:r>
              <a:rPr lang="en-US" dirty="0" err="1">
                <a:solidFill>
                  <a:schemeClr val="tx1"/>
                </a:solidFill>
              </a:rPr>
              <a:t>Anda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beberapa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Anda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kehilangan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beberapa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strategi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manajemen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konflik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yg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cukup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berguna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waktunya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ketat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layak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mengeksplorasi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hal-hal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yg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lebih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lengkap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Kompromi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berguna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ketika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pihak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memaksa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solusi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mereka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sisi</a:t>
            </a:r>
            <a:r>
              <a:rPr lang="en-US" dirty="0">
                <a:solidFill>
                  <a:schemeClr val="tx1"/>
                </a:solidFill>
              </a:rPr>
              <a:t> lain </a:t>
            </a:r>
          </a:p>
          <a:p>
            <a:pPr marL="514350" lvl="1" indent="-514350">
              <a:buFont typeface="+mj-lt"/>
              <a:buAutoNum type="arabicPeriod" startAt="4"/>
            </a:pP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6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LANJUTAN GAYA MANAJEMEN KONFLIK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  <a:p>
            <a:pPr marL="571500" indent="-514350">
              <a:buFont typeface="+mj-lt"/>
              <a:buAutoNum type="arabicPeriod" startAt="5"/>
            </a:pPr>
            <a:r>
              <a:rPr lang="en-US" i="1" dirty="0">
                <a:solidFill>
                  <a:schemeClr val="tx1"/>
                </a:solidFill>
              </a:rPr>
              <a:t>Collaboration – Assertive, cooperative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kolaborasi</a:t>
            </a:r>
            <a:r>
              <a:rPr lang="en-US" dirty="0">
                <a:solidFill>
                  <a:schemeClr val="tx1"/>
                </a:solidFill>
              </a:rPr>
              <a:t> – </a:t>
            </a:r>
            <a:r>
              <a:rPr lang="en-US" dirty="0" err="1">
                <a:solidFill>
                  <a:schemeClr val="tx1"/>
                </a:solidFill>
              </a:rPr>
              <a:t>tegas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koperatif</a:t>
            </a:r>
            <a:r>
              <a:rPr lang="en-US" dirty="0">
                <a:solidFill>
                  <a:schemeClr val="tx1"/>
                </a:solidFill>
              </a:rPr>
              <a:t>). </a:t>
            </a:r>
            <a:r>
              <a:rPr lang="en-US" dirty="0" err="1">
                <a:solidFill>
                  <a:schemeClr val="tx1"/>
                </a:solidFill>
              </a:rPr>
              <a:t>Kolaborasi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tentang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asumsi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bermaksud</a:t>
            </a:r>
            <a:r>
              <a:rPr lang="en-US" dirty="0">
                <a:solidFill>
                  <a:schemeClr val="tx1"/>
                </a:solidFill>
              </a:rPr>
              <a:t> &amp; </a:t>
            </a:r>
            <a:r>
              <a:rPr lang="en-US" dirty="0" err="1">
                <a:solidFill>
                  <a:schemeClr val="tx1"/>
                </a:solidFill>
              </a:rPr>
              <a:t>melihat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hal-hal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semua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pihak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rinci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tentang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mengakui</a:t>
            </a:r>
            <a:r>
              <a:rPr lang="en-US" dirty="0">
                <a:solidFill>
                  <a:schemeClr val="tx1"/>
                </a:solidFill>
              </a:rPr>
              <a:t> &amp; </a:t>
            </a:r>
            <a:r>
              <a:rPr lang="en-US" dirty="0" err="1">
                <a:solidFill>
                  <a:schemeClr val="tx1"/>
                </a:solidFill>
              </a:rPr>
              <a:t>menerima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perbedaan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mengeksplorasi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solusi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alternatif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yg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memenuhi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kebutuhan</a:t>
            </a:r>
            <a:r>
              <a:rPr lang="en-US" dirty="0">
                <a:solidFill>
                  <a:schemeClr val="tx1"/>
                </a:solidFill>
              </a:rPr>
              <a:t> &amp; </a:t>
            </a:r>
            <a:r>
              <a:rPr lang="en-US" dirty="0" err="1">
                <a:solidFill>
                  <a:schemeClr val="tx1"/>
                </a:solidFill>
              </a:rPr>
              <a:t>kepentingan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semua</a:t>
            </a:r>
            <a:r>
              <a:rPr lang="en-US" dirty="0">
                <a:solidFill>
                  <a:schemeClr val="tx1"/>
                </a:solidFill>
              </a:rPr>
              <a:t> orang.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strategi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manajemen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konflik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yg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berguna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ketika</a:t>
            </a:r>
            <a:r>
              <a:rPr lang="en-US" dirty="0">
                <a:solidFill>
                  <a:schemeClr val="tx1"/>
                </a:solidFill>
              </a:rPr>
              <a:t> isu2 </a:t>
            </a:r>
            <a:r>
              <a:rPr lang="en-US" dirty="0" err="1">
                <a:solidFill>
                  <a:schemeClr val="tx1"/>
                </a:solidFill>
              </a:rPr>
              <a:t>yg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penting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semua</a:t>
            </a:r>
            <a:r>
              <a:rPr lang="en-US" dirty="0">
                <a:solidFill>
                  <a:schemeClr val="tx1"/>
                </a:solidFill>
              </a:rPr>
              <a:t> orang,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semua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pihak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berkomitmen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solusi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bersama</a:t>
            </a:r>
            <a:endParaRPr lang="en-US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 startAt="5"/>
            </a:pP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92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TEORI KONFLIK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Teori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hubungan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masyarakat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Menganggap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bahwa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disebabkan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polarisasi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terjadi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ketidakpercayaan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permusuhan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diantara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kelompok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berbeda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masyarakat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Sasaran</a:t>
            </a:r>
            <a:r>
              <a:rPr lang="en-US" dirty="0" smtClean="0">
                <a:solidFill>
                  <a:schemeClr val="tx1"/>
                </a:solidFill>
              </a:rPr>
              <a:t> : </a:t>
            </a:r>
            <a:r>
              <a:rPr lang="en-US" dirty="0" err="1" smtClean="0">
                <a:solidFill>
                  <a:schemeClr val="tx1"/>
                </a:solidFill>
              </a:rPr>
              <a:t>meningkatkan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komunikasi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saling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pengertian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antara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kelompok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mengalami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serta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mengusahakan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toleransi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agar </a:t>
            </a:r>
            <a:r>
              <a:rPr lang="en-US" dirty="0" err="1" smtClean="0">
                <a:solidFill>
                  <a:schemeClr val="tx1"/>
                </a:solidFill>
              </a:rPr>
              <a:t>masyarakat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lebih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saling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menerima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keragaman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didalamnya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96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7030A0"/>
                </a:solidFill>
              </a:rPr>
              <a:t>Lanjutan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>
                <a:solidFill>
                  <a:srgbClr val="7030A0"/>
                </a:solidFill>
              </a:rPr>
              <a:t>TEORI KONFLIK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err="1" smtClean="0">
                <a:solidFill>
                  <a:schemeClr val="tx1"/>
                </a:solidFill>
              </a:rPr>
              <a:t>Teori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kebutuhan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manusia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Menganggap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bahwa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berakar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disebabkan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kebutuhan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manusia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fisik</a:t>
            </a:r>
            <a:r>
              <a:rPr lang="en-US" dirty="0" smtClean="0">
                <a:solidFill>
                  <a:schemeClr val="tx1"/>
                </a:solidFill>
              </a:rPr>
              <a:t>, mental,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sosial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terpenuhi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dihalangi</a:t>
            </a:r>
            <a:r>
              <a:rPr lang="en-US" dirty="0" smtClean="0">
                <a:solidFill>
                  <a:schemeClr val="tx1"/>
                </a:solidFill>
              </a:rPr>
              <a:t>. Hal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sering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pembicaraan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keamanan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identitas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pengakuan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partisipasi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otonomi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Sasaran</a:t>
            </a:r>
            <a:r>
              <a:rPr lang="en-US" dirty="0" smtClean="0">
                <a:solidFill>
                  <a:schemeClr val="tx1"/>
                </a:solidFill>
              </a:rPr>
              <a:t> : </a:t>
            </a:r>
            <a:r>
              <a:rPr lang="en-US" dirty="0" err="1" smtClean="0">
                <a:solidFill>
                  <a:schemeClr val="tx1"/>
                </a:solidFill>
              </a:rPr>
              <a:t>mengidentifikasi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mengupayakan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bersama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kebutuhan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mereka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terpenuhi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serta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menghasilkan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pilihan-pilihan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memenuhi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kebutuhan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itu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14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7030A0"/>
                </a:solidFill>
              </a:rPr>
              <a:t>Lanjutan</a:t>
            </a:r>
            <a:r>
              <a:rPr lang="en-US" dirty="0">
                <a:solidFill>
                  <a:srgbClr val="7030A0"/>
                </a:solidFill>
              </a:rPr>
              <a:t> TEORI KONFLIK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err="1" smtClean="0">
                <a:solidFill>
                  <a:schemeClr val="tx1"/>
                </a:solidFill>
              </a:rPr>
              <a:t>Teori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negosiasi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prinsip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Menganggap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bahwa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disebabkan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posisi-posisi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selaras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perbedaan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pandangan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tentang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pihak-pihak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mengalami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Sasaran</a:t>
            </a:r>
            <a:r>
              <a:rPr lang="en-US" dirty="0" smtClean="0">
                <a:solidFill>
                  <a:schemeClr val="tx1"/>
                </a:solidFill>
              </a:rPr>
              <a:t> : </a:t>
            </a:r>
            <a:r>
              <a:rPr lang="en-US" dirty="0" err="1" smtClean="0">
                <a:solidFill>
                  <a:schemeClr val="tx1"/>
                </a:solidFill>
              </a:rPr>
              <a:t>membantu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pihak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berkonflik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memisahkan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perasaan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pribadi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pelbagai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isu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memampukan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mereka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melakukan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</a:t>
            </a:r>
            <a:r>
              <a:rPr lang="en-US" dirty="0" err="1" smtClean="0">
                <a:solidFill>
                  <a:schemeClr val="tx1"/>
                </a:solidFill>
              </a:rPr>
              <a:t>egosiasi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berdasarkan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kepentingan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mereka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posisi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tertentu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sudah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tetap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Kemudian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melancarkan</a:t>
            </a:r>
            <a:r>
              <a:rPr lang="en-US" dirty="0" smtClean="0">
                <a:solidFill>
                  <a:schemeClr val="tx1"/>
                </a:solidFill>
              </a:rPr>
              <a:t> proses </a:t>
            </a:r>
            <a:r>
              <a:rPr lang="en-US" dirty="0" err="1" smtClean="0">
                <a:solidFill>
                  <a:schemeClr val="tx1"/>
                </a:solidFill>
              </a:rPr>
              <a:t>kesepakatan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menguntungkan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kedua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pihak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semua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pihak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62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7030A0"/>
                </a:solidFill>
              </a:rPr>
              <a:t>Lanjutan</a:t>
            </a:r>
            <a:r>
              <a:rPr lang="en-US" dirty="0">
                <a:solidFill>
                  <a:srgbClr val="7030A0"/>
                </a:solidFill>
              </a:rPr>
              <a:t> TEORI KONFLIK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err="1" smtClean="0">
                <a:solidFill>
                  <a:schemeClr val="tx1"/>
                </a:solidFill>
              </a:rPr>
              <a:t>Teori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identitas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Berasumsi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bahwa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disebabkan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identitas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terancam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sering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berakar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hilangnya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penderitaan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masa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lalu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</a:t>
            </a:r>
            <a:r>
              <a:rPr lang="en-US" dirty="0" err="1" smtClean="0">
                <a:solidFill>
                  <a:schemeClr val="tx1"/>
                </a:solidFill>
              </a:rPr>
              <a:t>selesaikan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Sasarn</a:t>
            </a:r>
            <a:r>
              <a:rPr lang="en-US" dirty="0" smtClean="0">
                <a:solidFill>
                  <a:schemeClr val="tx1"/>
                </a:solidFill>
              </a:rPr>
              <a:t> : </a:t>
            </a:r>
            <a:r>
              <a:rPr lang="en-US" dirty="0" err="1" smtClean="0">
                <a:solidFill>
                  <a:schemeClr val="tx1"/>
                </a:solidFill>
              </a:rPr>
              <a:t>melalui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fasilitas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lokakarya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dialog </a:t>
            </a:r>
            <a:r>
              <a:rPr lang="en-US" dirty="0" err="1" smtClean="0">
                <a:solidFill>
                  <a:schemeClr val="tx1"/>
                </a:solidFill>
              </a:rPr>
              <a:t>antara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pihak-pihak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mengalami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sehingga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mengidentifikasi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ancaman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ketakutan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diantara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pihak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tersebut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membangun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empati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rekonsiliasi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diantara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mereka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29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7030A0"/>
                </a:solidFill>
              </a:rPr>
              <a:t>Lanjutan</a:t>
            </a:r>
            <a:r>
              <a:rPr lang="en-US" dirty="0">
                <a:solidFill>
                  <a:srgbClr val="7030A0"/>
                </a:solidFill>
              </a:rPr>
              <a:t> TEORI KONFLIK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err="1" smtClean="0">
                <a:solidFill>
                  <a:schemeClr val="tx1"/>
                </a:solidFill>
              </a:rPr>
              <a:t>Teori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kesalahpahaman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antar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budaya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Berasumsi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bahwa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disebabkan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ketidakcocokan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cara-cara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komunikasi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diantara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pelbagai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budaya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berbeda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Sasaran</a:t>
            </a:r>
            <a:r>
              <a:rPr lang="en-US" dirty="0" smtClean="0">
                <a:solidFill>
                  <a:schemeClr val="tx1"/>
                </a:solidFill>
              </a:rPr>
              <a:t> : </a:t>
            </a:r>
            <a:r>
              <a:rPr lang="en-US" dirty="0" err="1" smtClean="0">
                <a:solidFill>
                  <a:schemeClr val="tx1"/>
                </a:solidFill>
              </a:rPr>
              <a:t>menambah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pengetahuan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pihak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berkonflik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mengenai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budaya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pihak</a:t>
            </a:r>
            <a:r>
              <a:rPr lang="en-US" dirty="0" smtClean="0">
                <a:solidFill>
                  <a:schemeClr val="tx1"/>
                </a:solidFill>
              </a:rPr>
              <a:t> lain, </a:t>
            </a:r>
            <a:r>
              <a:rPr lang="en-US" dirty="0" err="1" smtClean="0">
                <a:solidFill>
                  <a:schemeClr val="tx1"/>
                </a:solidFill>
              </a:rPr>
              <a:t>mengurangi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stereotip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negatif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mereka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miliki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tentang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pihak</a:t>
            </a:r>
            <a:r>
              <a:rPr lang="en-US" dirty="0" smtClean="0">
                <a:solidFill>
                  <a:schemeClr val="tx1"/>
                </a:solidFill>
              </a:rPr>
              <a:t> lain, </a:t>
            </a:r>
            <a:r>
              <a:rPr lang="en-US" dirty="0" err="1" smtClean="0">
                <a:solidFill>
                  <a:schemeClr val="tx1"/>
                </a:solidFill>
              </a:rPr>
              <a:t>meningkatkan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keefektifan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komunikasi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antar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budaya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13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7030A0"/>
                </a:solidFill>
              </a:rPr>
              <a:t>Lanjutan</a:t>
            </a:r>
            <a:r>
              <a:rPr lang="en-US" dirty="0">
                <a:solidFill>
                  <a:srgbClr val="7030A0"/>
                </a:solidFill>
              </a:rPr>
              <a:t> TEORI KONFLIK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err="1" smtClean="0">
                <a:solidFill>
                  <a:schemeClr val="tx1"/>
                </a:solidFill>
              </a:rPr>
              <a:t>Teori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transformasi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Berasumsi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bahwa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disebabkan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masalah-masalah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ketidaksetaraan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ketidakadilan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muncul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sosial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budaya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ekonomi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Sasaran</a:t>
            </a:r>
            <a:r>
              <a:rPr lang="en-US" dirty="0" smtClean="0">
                <a:solidFill>
                  <a:schemeClr val="tx1"/>
                </a:solidFill>
              </a:rPr>
              <a:t> : </a:t>
            </a:r>
            <a:r>
              <a:rPr lang="en-US" dirty="0" err="1" smtClean="0">
                <a:solidFill>
                  <a:schemeClr val="tx1"/>
                </a:solidFill>
              </a:rPr>
              <a:t>mengubah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struktur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kerangka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kerja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menyebabkan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ketidaksetaraan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ketidakadilan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termasuk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kesenjangan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ekonomi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meningkatkan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jalinan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hubungan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sikap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jangka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panjang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diantara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pihak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berkonflik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mengembangkan</a:t>
            </a:r>
            <a:r>
              <a:rPr lang="en-US" dirty="0" smtClean="0">
                <a:solidFill>
                  <a:schemeClr val="tx1"/>
                </a:solidFill>
              </a:rPr>
              <a:t> proses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mempromosikan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pemberdayaan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keadilan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perdamaian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pengampunan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rekonsiliasi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pengakuan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84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7143800" cy="1000132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200" dirty="0" smtClean="0">
                <a:solidFill>
                  <a:srgbClr val="7030A0"/>
                </a:solidFill>
              </a:rPr>
              <a:t>PENGERTIAN </a:t>
            </a:r>
            <a:r>
              <a:rPr lang="en-US" sz="3200" dirty="0" smtClean="0">
                <a:solidFill>
                  <a:srgbClr val="7030A0"/>
                </a:solidFill>
              </a:rPr>
              <a:t>MANAJEMEN KONFLIK</a:t>
            </a:r>
            <a:r>
              <a:rPr lang="id-ID" sz="3200" dirty="0">
                <a:solidFill>
                  <a:srgbClr val="92D050"/>
                </a:solidFill>
              </a:rPr>
              <a:t/>
            </a:r>
            <a:br>
              <a:rPr lang="id-ID" sz="3200" dirty="0">
                <a:solidFill>
                  <a:srgbClr val="92D050"/>
                </a:solidFill>
              </a:rPr>
            </a:br>
            <a:endParaRPr lang="id-ID" sz="3200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643446"/>
            <a:ext cx="3429056" cy="1357322"/>
          </a:xfrm>
        </p:spPr>
        <p:txBody>
          <a:bodyPr>
            <a:noAutofit/>
          </a:bodyPr>
          <a:lstStyle/>
          <a:p>
            <a:pPr marL="625475" indent="-168275">
              <a:spcBef>
                <a:spcPts val="0"/>
              </a:spcBef>
              <a:buFontTx/>
              <a:buChar char="-"/>
            </a:pPr>
            <a:endParaRPr lang="id-ID" sz="1600" b="1" dirty="0" smtClean="0">
              <a:solidFill>
                <a:srgbClr val="92D050"/>
              </a:solidFill>
            </a:endParaRPr>
          </a:p>
          <a:p>
            <a:endParaRPr lang="id-ID" sz="1800" dirty="0" smtClean="0"/>
          </a:p>
          <a:p>
            <a:endParaRPr lang="id-ID" sz="2800" dirty="0" smtClean="0"/>
          </a:p>
          <a:p>
            <a:endParaRPr lang="id-ID" sz="2800" dirty="0" smtClean="0"/>
          </a:p>
          <a:p>
            <a:endParaRPr lang="id-ID" sz="2800" dirty="0" smtClean="0"/>
          </a:p>
          <a:p>
            <a:endParaRPr lang="id-ID" sz="2800" dirty="0" smtClean="0"/>
          </a:p>
          <a:p>
            <a:endParaRPr lang="id-ID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20430" y="1340768"/>
            <a:ext cx="8128034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Courier New" pitchFamily="49" charset="0"/>
              <a:buChar char="o"/>
            </a:pP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konflik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proses </a:t>
            </a:r>
            <a:r>
              <a:rPr lang="en-US" sz="2400" dirty="0" err="1" smtClean="0"/>
              <a:t>membatasi</a:t>
            </a:r>
            <a:r>
              <a:rPr lang="en-US" sz="2400" dirty="0" smtClean="0"/>
              <a:t> </a:t>
            </a:r>
            <a:r>
              <a:rPr lang="en-US" sz="2400" dirty="0" err="1" smtClean="0"/>
              <a:t>aspek-aspek</a:t>
            </a:r>
            <a:r>
              <a:rPr lang="en-US" sz="2400" dirty="0" smtClean="0"/>
              <a:t> </a:t>
            </a:r>
            <a:r>
              <a:rPr lang="en-US" sz="2400" dirty="0" err="1" smtClean="0"/>
              <a:t>negatif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konflik</a:t>
            </a:r>
            <a:r>
              <a:rPr lang="en-US" sz="2400" dirty="0" smtClean="0"/>
              <a:t> </a:t>
            </a:r>
            <a:r>
              <a:rPr lang="en-US" sz="2400" dirty="0" err="1" smtClean="0"/>
              <a:t>sekaligus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aspek</a:t>
            </a:r>
            <a:r>
              <a:rPr lang="en-US" sz="2400" dirty="0" smtClean="0"/>
              <a:t> </a:t>
            </a:r>
            <a:r>
              <a:rPr lang="en-US" sz="2400" dirty="0" err="1" smtClean="0"/>
              <a:t>positif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konflik</a:t>
            </a:r>
            <a:r>
              <a:rPr lang="en-US" sz="2400" dirty="0" smtClean="0"/>
              <a:t>.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pengelolaan</a:t>
            </a:r>
            <a:r>
              <a:rPr lang="en-US" sz="2400" dirty="0" smtClean="0"/>
              <a:t> </a:t>
            </a:r>
            <a:r>
              <a:rPr lang="en-US" sz="2400" dirty="0" err="1" smtClean="0"/>
              <a:t>konflik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pembelajaran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,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efektivitas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kinerja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pengaturan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.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en-US" sz="2400" dirty="0" err="1" smtClean="0"/>
              <a:t>Menurut</a:t>
            </a:r>
            <a:r>
              <a:rPr lang="en-US" sz="2400" dirty="0" smtClean="0"/>
              <a:t> Ross,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konflik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langkah-langkah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diambil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pelaku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 </a:t>
            </a:r>
            <a:r>
              <a:rPr lang="en-US" sz="2400" dirty="0" err="1" smtClean="0"/>
              <a:t>ketiga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rangka</a:t>
            </a:r>
            <a:r>
              <a:rPr lang="en-US" sz="2400" dirty="0" smtClean="0"/>
              <a:t> </a:t>
            </a:r>
            <a:r>
              <a:rPr lang="en-US" sz="2400" dirty="0" err="1" smtClean="0"/>
              <a:t>mengarahkan</a:t>
            </a:r>
            <a:r>
              <a:rPr lang="en-US" sz="2400" dirty="0" smtClean="0"/>
              <a:t> </a:t>
            </a:r>
            <a:r>
              <a:rPr lang="en-US" sz="2400" dirty="0" err="1" smtClean="0"/>
              <a:t>perselisihan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arah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akhir</a:t>
            </a:r>
            <a:r>
              <a:rPr lang="en-US" sz="2400" dirty="0" smtClean="0"/>
              <a:t>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penyelesaian</a:t>
            </a:r>
            <a:r>
              <a:rPr lang="en-US" sz="2400" dirty="0" smtClean="0"/>
              <a:t> </a:t>
            </a:r>
            <a:r>
              <a:rPr lang="en-US" sz="2400" dirty="0" err="1" smtClean="0"/>
              <a:t>konflik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smtClean="0"/>
              <a:t>yang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ketenangan</a:t>
            </a:r>
            <a:r>
              <a:rPr lang="en-US" sz="2400" dirty="0" smtClean="0"/>
              <a:t>,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positif</a:t>
            </a:r>
            <a:r>
              <a:rPr lang="en-US" sz="2400" dirty="0" smtClean="0"/>
              <a:t>, </a:t>
            </a:r>
            <a:r>
              <a:rPr lang="en-US" sz="2400" dirty="0" err="1" smtClean="0"/>
              <a:t>kreatif</a:t>
            </a:r>
            <a:r>
              <a:rPr lang="en-US" sz="2400" dirty="0" smtClean="0"/>
              <a:t>, </a:t>
            </a:r>
            <a:r>
              <a:rPr lang="en-US" sz="2400" dirty="0" err="1" smtClean="0"/>
              <a:t>bermufakat</a:t>
            </a:r>
            <a:r>
              <a:rPr lang="en-US" sz="2400" dirty="0" smtClean="0"/>
              <a:t>,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agresif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marL="457200" indent="-457200">
              <a:buFont typeface="Courier New" pitchFamily="49" charset="0"/>
              <a:buChar char="o"/>
            </a:pPr>
            <a:endParaRPr lang="en-US" sz="2400" dirty="0" smtClean="0"/>
          </a:p>
          <a:p>
            <a:pPr marL="457200" indent="-457200">
              <a:buFont typeface="Courier New" pitchFamily="49" charset="0"/>
              <a:buChar char="o"/>
            </a:pPr>
            <a:endParaRPr lang="en-US" sz="2400" dirty="0" smtClean="0"/>
          </a:p>
          <a:p>
            <a:r>
              <a:rPr lang="en-US" sz="4000" dirty="0" smtClean="0"/>
              <a:t> </a:t>
            </a:r>
            <a:r>
              <a:rPr lang="id-ID" sz="4000" dirty="0" smtClean="0"/>
              <a:t> </a:t>
            </a:r>
            <a:r>
              <a:rPr lang="en-US" sz="4000" dirty="0" smtClean="0"/>
              <a:t>	</a:t>
            </a:r>
            <a:r>
              <a:rPr lang="id-ID" sz="4000" dirty="0" smtClean="0"/>
              <a:t>  </a:t>
            </a:r>
          </a:p>
          <a:p>
            <a:endParaRPr lang="id-ID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LANJUTAN PENGERTIAN MANAJEMEN KONFLIK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8840"/>
            <a:ext cx="8668072" cy="4163293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err="1" smtClean="0">
                <a:solidFill>
                  <a:schemeClr val="tx1"/>
                </a:solidFill>
              </a:rPr>
              <a:t>Manajemen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melibatkan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bantuan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sendiri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kerja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memecahkan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masalah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tanpa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bantuan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pihak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ketiga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pengambilan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keputusan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pihak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ketiga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89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TAHAPAN-TAHAPAN DALAM MENGELOLA KONFLIK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2816"/>
            <a:ext cx="8596064" cy="4307309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Pencegahan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bertujuan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mencegah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timbulnya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keras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Penyelesaian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bertujuan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mengakhiri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perilaku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kekerasan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melalui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persetujuan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damai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Pengelolaan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bertujuan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membatasi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menghindari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kekerasan</a:t>
            </a:r>
            <a:r>
              <a:rPr lang="en-US" dirty="0" smtClean="0">
                <a:solidFill>
                  <a:schemeClr val="tx1"/>
                </a:solidFill>
              </a:rPr>
              <a:t> dg </a:t>
            </a:r>
            <a:r>
              <a:rPr lang="en-US" dirty="0" err="1" smtClean="0">
                <a:solidFill>
                  <a:schemeClr val="tx1"/>
                </a:solidFill>
              </a:rPr>
              <a:t>mendorong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perubahan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perilaku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positif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pihak-pihak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terlibat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20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err="1" smtClean="0">
                <a:solidFill>
                  <a:schemeClr val="tx1"/>
                </a:solidFill>
              </a:rPr>
              <a:t>Resolusi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menangani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sebab-sebab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berusaha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membangun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hubungan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baru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tahan</a:t>
            </a:r>
            <a:r>
              <a:rPr lang="en-US" dirty="0" smtClean="0">
                <a:solidFill>
                  <a:schemeClr val="tx1"/>
                </a:solidFill>
              </a:rPr>
              <a:t> lama </a:t>
            </a:r>
            <a:r>
              <a:rPr lang="en-US" dirty="0" err="1" smtClean="0">
                <a:solidFill>
                  <a:schemeClr val="tx1"/>
                </a:solidFill>
              </a:rPr>
              <a:t>diantara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kelompok-kelompok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bermusuhan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en-US" dirty="0" err="1" smtClean="0">
                <a:solidFill>
                  <a:schemeClr val="tx1"/>
                </a:solidFill>
              </a:rPr>
              <a:t>Transformasi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mengatasi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sumber-sumber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sosial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politik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lebih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luas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berusaha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mengubah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kekuatan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negatif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peperangan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kekuatan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sosial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politik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positif</a:t>
            </a:r>
            <a:endParaRPr lang="en-US" dirty="0" smtClean="0">
              <a:solidFill>
                <a:schemeClr val="tx1"/>
              </a:solidFill>
            </a:endParaRPr>
          </a:p>
          <a:p>
            <a:pPr marL="400050" lvl="1" indent="0">
              <a:buNone/>
            </a:pPr>
            <a:endParaRPr lang="en-US" dirty="0"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304800" y="392664"/>
            <a:ext cx="83716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</a:rPr>
              <a:t>LANJUTAN </a:t>
            </a:r>
            <a:r>
              <a:rPr lang="en-US" sz="2800" dirty="0">
                <a:solidFill>
                  <a:srgbClr val="7030A0"/>
                </a:solidFill>
              </a:rPr>
              <a:t>TAHAPAN-TAHAPAN DALAM MENGELOLA KONFLIK</a:t>
            </a:r>
            <a:endParaRPr lang="id-ID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72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Catatan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Masing-masing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tahap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sudah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dijelaskan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tadi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melibatkan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tahap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sebelumnya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Misal</a:t>
            </a:r>
            <a:r>
              <a:rPr lang="en-US" dirty="0" smtClean="0">
                <a:solidFill>
                  <a:schemeClr val="tx1"/>
                </a:solidFill>
              </a:rPr>
              <a:t> : </a:t>
            </a:r>
            <a:r>
              <a:rPr lang="en-US" dirty="0" err="1" smtClean="0">
                <a:solidFill>
                  <a:schemeClr val="tx1"/>
                </a:solidFill>
              </a:rPr>
              <a:t>pengelolaan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mencakup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pencegahan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penyelesaian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LANJUTAN TAHAPAN-TAHAPAN DALAM MENGELOLA KONFLIK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84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KONFLIK ORGANISASI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dibagi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menjadi</a:t>
            </a:r>
            <a:r>
              <a:rPr lang="en-US" dirty="0" smtClean="0">
                <a:solidFill>
                  <a:schemeClr val="tx1"/>
                </a:solidFill>
              </a:rPr>
              <a:t> 2 </a:t>
            </a:r>
            <a:r>
              <a:rPr lang="en-US" dirty="0" err="1" smtClean="0">
                <a:solidFill>
                  <a:schemeClr val="tx1"/>
                </a:solidFill>
              </a:rPr>
              <a:t>yaitu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 intra </a:t>
            </a:r>
            <a:r>
              <a:rPr lang="en-US" dirty="0" err="1" smtClean="0">
                <a:solidFill>
                  <a:schemeClr val="tx1"/>
                </a:solidFill>
              </a:rPr>
              <a:t>organisasional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yakni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dp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lebih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diklasifikasi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berdasarkan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ruang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lingkupnya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seperti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departemen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kerja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antar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anggota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individu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 inter </a:t>
            </a:r>
            <a:r>
              <a:rPr lang="en-US" dirty="0" err="1" smtClean="0">
                <a:solidFill>
                  <a:schemeClr val="tx1"/>
                </a:solidFill>
              </a:rPr>
              <a:t>organisasional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yakni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terjadi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antara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dua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lebih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4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LANJUTAN </a:t>
            </a:r>
            <a:r>
              <a:rPr lang="en-US" dirty="0">
                <a:solidFill>
                  <a:srgbClr val="7030A0"/>
                </a:solidFill>
              </a:rPr>
              <a:t>KONFLIK ORGANISASI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Klasifikasi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macam-macam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lainnya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yakni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 interpersonal/</a:t>
            </a:r>
            <a:r>
              <a:rPr lang="en-US" dirty="0" err="1" smtClean="0">
                <a:solidFill>
                  <a:schemeClr val="tx1"/>
                </a:solidFill>
              </a:rPr>
              <a:t>pribadi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mengacu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antara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dua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lebih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individu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 interpersonal/</a:t>
            </a:r>
            <a:r>
              <a:rPr lang="en-US" dirty="0" err="1" smtClean="0">
                <a:solidFill>
                  <a:schemeClr val="tx1"/>
                </a:solidFill>
              </a:rPr>
              <a:t>pribadi</a:t>
            </a:r>
            <a:r>
              <a:rPr lang="en-US" dirty="0" smtClean="0">
                <a:solidFill>
                  <a:schemeClr val="tx1"/>
                </a:solidFill>
              </a:rPr>
              <a:t> intra </a:t>
            </a:r>
            <a:r>
              <a:rPr lang="en-US" dirty="0" err="1" smtClean="0">
                <a:solidFill>
                  <a:schemeClr val="tx1"/>
                </a:solidFill>
              </a:rPr>
              <a:t>grup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antara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anggota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kelompok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sama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 interpersonal/</a:t>
            </a:r>
            <a:r>
              <a:rPr lang="en-US" dirty="0" err="1" smtClean="0">
                <a:solidFill>
                  <a:schemeClr val="tx1"/>
                </a:solidFill>
              </a:rPr>
              <a:t>pribadi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antar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golongan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antara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kelompok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i="1" dirty="0">
              <a:solidFill>
                <a:schemeClr val="tx1"/>
              </a:solidFill>
            </a:endParaRPr>
          </a:p>
          <a:p>
            <a:pPr>
              <a:buFont typeface="Courier New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4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GAYA MANAJEMEN KONFLIK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Ada 5 </a:t>
            </a:r>
            <a:r>
              <a:rPr lang="en-US" dirty="0" err="1" smtClean="0">
                <a:solidFill>
                  <a:schemeClr val="tx1"/>
                </a:solidFill>
              </a:rPr>
              <a:t>gaya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manajemen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diidentifikasi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Thomas &amp; </a:t>
            </a:r>
            <a:r>
              <a:rPr lang="en-US" dirty="0" err="1" smtClean="0">
                <a:solidFill>
                  <a:schemeClr val="tx1"/>
                </a:solidFill>
              </a:rPr>
              <a:t>Kilmann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yakni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solidFill>
                  <a:schemeClr val="tx1"/>
                </a:solidFill>
              </a:rPr>
              <a:t>Avoidance – Non assertive, non cooperative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penghindaran</a:t>
            </a:r>
            <a:r>
              <a:rPr lang="en-US" dirty="0" smtClean="0">
                <a:solidFill>
                  <a:schemeClr val="tx1"/>
                </a:solidFill>
              </a:rPr>
              <a:t> – non </a:t>
            </a:r>
            <a:r>
              <a:rPr lang="en-US" dirty="0" err="1" smtClean="0">
                <a:solidFill>
                  <a:schemeClr val="tx1"/>
                </a:solidFill>
              </a:rPr>
              <a:t>asertif</a:t>
            </a:r>
            <a:r>
              <a:rPr lang="en-US" dirty="0" smtClean="0">
                <a:solidFill>
                  <a:schemeClr val="tx1"/>
                </a:solidFill>
              </a:rPr>
              <a:t>, non </a:t>
            </a:r>
            <a:r>
              <a:rPr lang="en-US" dirty="0" err="1" smtClean="0">
                <a:solidFill>
                  <a:schemeClr val="tx1"/>
                </a:solidFill>
              </a:rPr>
              <a:t>koperatif</a:t>
            </a:r>
            <a:r>
              <a:rPr lang="en-US" dirty="0" smtClean="0">
                <a:solidFill>
                  <a:schemeClr val="tx1"/>
                </a:solidFill>
              </a:rPr>
              <a:t>). </a:t>
            </a:r>
            <a:r>
              <a:rPr lang="en-US" dirty="0" err="1" smtClean="0">
                <a:solidFill>
                  <a:schemeClr val="tx1"/>
                </a:solidFill>
              </a:rPr>
              <a:t>Penghindaran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berguna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kebutuhan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mendesak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menyelesaikan</a:t>
            </a:r>
            <a:r>
              <a:rPr lang="en-US" dirty="0" smtClean="0">
                <a:solidFill>
                  <a:schemeClr val="tx1"/>
                </a:solidFill>
              </a:rPr>
              <a:t> perbedaan2 di </a:t>
            </a:r>
            <a:r>
              <a:rPr lang="en-US" dirty="0" err="1" smtClean="0">
                <a:solidFill>
                  <a:schemeClr val="tx1"/>
                </a:solidFill>
              </a:rPr>
              <a:t>masa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sekarang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masa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depan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Individu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peduli</a:t>
            </a:r>
            <a:r>
              <a:rPr lang="en-US" dirty="0" smtClean="0">
                <a:solidFill>
                  <a:schemeClr val="tx1"/>
                </a:solidFill>
              </a:rPr>
              <a:t> dg </a:t>
            </a:r>
            <a:r>
              <a:rPr lang="en-US" dirty="0" err="1" smtClean="0">
                <a:solidFill>
                  <a:schemeClr val="tx1"/>
                </a:solidFill>
              </a:rPr>
              <a:t>kebutuhan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masing-masing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peduli</a:t>
            </a:r>
            <a:r>
              <a:rPr lang="en-US" dirty="0" smtClean="0">
                <a:solidFill>
                  <a:schemeClr val="tx1"/>
                </a:solidFill>
              </a:rPr>
              <a:t> dg </a:t>
            </a:r>
            <a:r>
              <a:rPr lang="en-US" dirty="0" err="1" smtClean="0">
                <a:solidFill>
                  <a:schemeClr val="tx1"/>
                </a:solidFill>
              </a:rPr>
              <a:t>isu-isu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Semua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dihindari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diabaikan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sekali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Umumnya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strategi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manajemen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jangka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panjang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berlaku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sesaat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75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14822339</TotalTime>
  <Words>1085</Words>
  <Application>Microsoft Office PowerPoint</Application>
  <PresentationFormat>On-screen Show (4:3)</PresentationFormat>
  <Paragraphs>61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Trek</vt:lpstr>
      <vt:lpstr> KOMUNIKASI DAN MANAJEMEN KONFLIK  </vt:lpstr>
      <vt:lpstr>PENGERTIAN MANAJEMEN KONFLIK </vt:lpstr>
      <vt:lpstr>LANJUTAN PENGERTIAN MANAJEMEN KONFLIK</vt:lpstr>
      <vt:lpstr>TAHAPAN-TAHAPAN DALAM MENGELOLA KONFLIK</vt:lpstr>
      <vt:lpstr>LANJUTAN TAHAPAN-TAHAPAN DALAM MENGELOLA KONFLIK</vt:lpstr>
      <vt:lpstr>LANJUTAN TAHAPAN-TAHAPAN DALAM MENGELOLA KONFLIK</vt:lpstr>
      <vt:lpstr>KONFLIK ORGANISASI</vt:lpstr>
      <vt:lpstr>LANJUTAN KONFLIK ORGANISASI</vt:lpstr>
      <vt:lpstr>GAYA MANAJEMEN KONFLIK</vt:lpstr>
      <vt:lpstr>LANJUTAN GAYA MANAJEMEN KONFLIK</vt:lpstr>
      <vt:lpstr>LANJUTAN GAYA MANAJEMEN KONFLIK</vt:lpstr>
      <vt:lpstr>LANJUTAN GAYA MANAJEMEN KONFLIK</vt:lpstr>
      <vt:lpstr>LANJUTAN GAYA MANAJEMEN KONFLIK</vt:lpstr>
      <vt:lpstr>TEORI KONFLIK</vt:lpstr>
      <vt:lpstr>Lanjutan TEORI KONFLIK</vt:lpstr>
      <vt:lpstr>Lanjutan TEORI KONFLIK</vt:lpstr>
      <vt:lpstr>Lanjutan TEORI KONFLIK</vt:lpstr>
      <vt:lpstr>Lanjutan TEORI KONFLIK</vt:lpstr>
      <vt:lpstr>Lanjutan TEORI KONFLIK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KOSNTRUKSI MAKNA IBU BEKERJA: ANTARA PEKERJAAN DAN PENGASUHAN ANAK (Studi Fenomenologi Terhadap Ibu Bekerja di Kota Ambon)</dc:title>
  <dc:creator>hp</dc:creator>
  <cp:lastModifiedBy>asus</cp:lastModifiedBy>
  <cp:revision>440</cp:revision>
  <dcterms:created xsi:type="dcterms:W3CDTF">2013-09-10T05:50:08Z</dcterms:created>
  <dcterms:modified xsi:type="dcterms:W3CDTF">2016-12-11T22:35:29Z</dcterms:modified>
</cp:coreProperties>
</file>