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57" r:id="rId3"/>
    <p:sldId id="328" r:id="rId4"/>
    <p:sldId id="329" r:id="rId5"/>
    <p:sldId id="318" r:id="rId6"/>
    <p:sldId id="319" r:id="rId7"/>
    <p:sldId id="321" r:id="rId8"/>
    <p:sldId id="322" r:id="rId9"/>
    <p:sldId id="323" r:id="rId10"/>
    <p:sldId id="324" r:id="rId11"/>
    <p:sldId id="325" r:id="rId12"/>
    <p:sldId id="326" r:id="rId13"/>
    <p:sldId id="330" r:id="rId14"/>
    <p:sldId id="335" r:id="rId15"/>
    <p:sldId id="338" r:id="rId16"/>
    <p:sldId id="339" r:id="rId17"/>
    <p:sldId id="340" r:id="rId18"/>
    <p:sldId id="341" r:id="rId19"/>
    <p:sldId id="342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36" autoAdjust="0"/>
  </p:normalViewPr>
  <p:slideViewPr>
    <p:cSldViewPr>
      <p:cViewPr>
        <p:scale>
          <a:sx n="80" d="100"/>
          <a:sy n="80" d="100"/>
        </p:scale>
        <p:origin x="-990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0DAC4-9D0D-4A3D-A855-2AB47F2D3B2E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7DB84-7236-4E67-B1B6-D42CE2E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9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7DB84-7236-4E67-B1B6-D42CE2EF22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97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	KOMUNIKASI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ORGANISASI DALAM MEMBENTUK CITRA &amp; REPUTASI </a:t>
            </a:r>
            <a:r>
              <a:rPr lang="id-ID" sz="1600" cap="none" dirty="0" smtClean="0">
                <a:solidFill>
                  <a:srgbClr val="7030A0"/>
                </a:solidFill>
                <a:effectLst/>
              </a:rPr>
              <a:t/>
            </a:r>
            <a:br>
              <a:rPr lang="id-ID" sz="1600" cap="none" dirty="0" smtClean="0">
                <a:solidFill>
                  <a:srgbClr val="7030A0"/>
                </a:solidFill>
                <a:effectLst/>
              </a:rPr>
            </a:br>
            <a:endParaRPr lang="id-ID" sz="1600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</a:rPr>
              <a:t>Oleh</a:t>
            </a:r>
            <a:r>
              <a:rPr lang="id-ID" b="1" dirty="0">
                <a:solidFill>
                  <a:srgbClr val="7030A0"/>
                </a:solidFill>
              </a:rPr>
              <a:t>:</a:t>
            </a:r>
            <a:endParaRPr lang="id-ID" dirty="0">
              <a:solidFill>
                <a:srgbClr val="7030A0"/>
              </a:solidFill>
            </a:endParaRP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DR. FAJARINA, SIP., </a:t>
            </a:r>
            <a:r>
              <a:rPr lang="en-US" dirty="0" err="1" smtClean="0">
                <a:solidFill>
                  <a:srgbClr val="7030A0"/>
                </a:solidFill>
              </a:rPr>
              <a:t>M.Si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id-ID" dirty="0">
              <a:solidFill>
                <a:srgbClr val="7030A0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</a:t>
            </a:r>
            <a:r>
              <a:rPr lang="en-US" dirty="0">
                <a:solidFill>
                  <a:srgbClr val="7030A0"/>
                </a:solidFill>
              </a:rPr>
              <a:t>PROSES TERBENTUKNYA REPUTASI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Ada 4 </a:t>
            </a:r>
            <a:r>
              <a:rPr lang="en-US" dirty="0" err="1" smtClean="0">
                <a:solidFill>
                  <a:schemeClr val="tx1"/>
                </a:solidFill>
              </a:rPr>
              <a:t>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reputasi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yakni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Citra </a:t>
            </a:r>
            <a:r>
              <a:rPr lang="en-US" dirty="0" err="1" smtClean="0">
                <a:solidFill>
                  <a:schemeClr val="tx1"/>
                </a:solidFill>
              </a:rPr>
              <a:t>kredibilitas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(credibility)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ditujukan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kpd</a:t>
            </a:r>
            <a:r>
              <a:rPr lang="en-US" dirty="0" smtClean="0">
                <a:solidFill>
                  <a:schemeClr val="tx1"/>
                </a:solidFill>
              </a:rPr>
              <a:t> investor (</a:t>
            </a:r>
            <a:r>
              <a:rPr lang="en-US" dirty="0" err="1" smtClean="0">
                <a:solidFill>
                  <a:schemeClr val="tx1"/>
                </a:solidFill>
              </a:rPr>
              <a:t>yayasan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dimn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credibility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r>
              <a:rPr lang="en-US" dirty="0" smtClean="0">
                <a:solidFill>
                  <a:schemeClr val="tx1"/>
                </a:solidFill>
              </a:rPr>
              <a:t> 3 </a:t>
            </a:r>
            <a:r>
              <a:rPr lang="en-US" dirty="0" err="1" smtClean="0">
                <a:solidFill>
                  <a:schemeClr val="tx1"/>
                </a:solidFill>
              </a:rPr>
              <a:t>karakteristik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memperlihatkan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profitabilitas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mempertahankan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stabilitas</a:t>
            </a:r>
            <a:r>
              <a:rPr lang="en-US" dirty="0" smtClean="0">
                <a:solidFill>
                  <a:schemeClr val="tx1"/>
                </a:solidFill>
              </a:rPr>
              <a:t>, &amp; </a:t>
            </a:r>
            <a:r>
              <a:rPr lang="en-US" dirty="0" err="1" smtClean="0">
                <a:solidFill>
                  <a:schemeClr val="tx1"/>
                </a:solidFill>
              </a:rPr>
              <a:t>adanya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prospek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pertumbuhan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chemeClr val="tx1"/>
                </a:solidFill>
              </a:rPr>
              <a:t>Terpercaya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(trustworthiness)</a:t>
            </a:r>
            <a:r>
              <a:rPr lang="en-US" dirty="0" smtClean="0">
                <a:solidFill>
                  <a:schemeClr val="tx1"/>
                </a:solidFill>
              </a:rPr>
              <a:t>. Citra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mata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kepercayaan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percaya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dg optimal &amp;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menimbulkan</a:t>
            </a:r>
            <a:r>
              <a:rPr lang="en-US" dirty="0" smtClean="0">
                <a:solidFill>
                  <a:schemeClr val="tx1"/>
                </a:solidFill>
              </a:rPr>
              <a:t> rasa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kebanggaan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PROSES TERBENTUKNYA REPUTASI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PROSES TERBENTUKNYA REPUTASI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668072" cy="4307309"/>
          </a:xfrm>
        </p:spPr>
        <p:txBody>
          <a:bodyPr>
            <a:normAutofit/>
          </a:bodyPr>
          <a:lstStyle/>
          <a:p>
            <a:pPr marL="514350" lvl="1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chemeClr val="tx1"/>
                </a:solidFill>
              </a:rPr>
              <a:t>Keterandalan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(reliability)</a:t>
            </a:r>
            <a:r>
              <a:rPr lang="en-US" dirty="0" smtClean="0">
                <a:solidFill>
                  <a:schemeClr val="tx1"/>
                </a:solidFill>
              </a:rPr>
              <a:t>. Citra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dibangun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konsumen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jasa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menjamin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terlaksananya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pelayanan</a:t>
            </a:r>
            <a:r>
              <a:rPr lang="en-US" dirty="0" smtClean="0">
                <a:solidFill>
                  <a:schemeClr val="tx1"/>
                </a:solidFill>
              </a:rPr>
              <a:t> prima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konsumen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lvl="1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chemeClr val="tx1"/>
                </a:solidFill>
              </a:rPr>
              <a:t>Tanggung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jawab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(social responsibility)</a:t>
            </a:r>
            <a:r>
              <a:rPr lang="en-US" dirty="0" smtClean="0">
                <a:solidFill>
                  <a:schemeClr val="tx1"/>
                </a:solidFill>
              </a:rPr>
              <a:t>. Citra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sekitar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byk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sekitar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peduli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jdlah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514350" lvl="1" indent="-514350">
              <a:buFont typeface="+mj-lt"/>
              <a:buAutoNum type="arabicPeriod" startAt="3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PROSES TERBENTUKNYA REPUTASI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Indikator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penilaian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reputasi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menjual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produknya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premium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kurun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wkt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tdk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sebentar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Kesanggupan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merekrut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mempertahankan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kunci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berkualitas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Konsistensi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mendapatkan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dukungan</a:t>
            </a:r>
            <a:r>
              <a:rPr lang="en-US" dirty="0" smtClean="0">
                <a:solidFill>
                  <a:schemeClr val="tx1"/>
                </a:solidFill>
              </a:rPr>
              <a:t> WOM </a:t>
            </a:r>
            <a:r>
              <a:rPr lang="en-US" dirty="0" err="1" smtClean="0">
                <a:solidFill>
                  <a:schemeClr val="tx1"/>
                </a:solidFill>
              </a:rPr>
              <a:t>berupa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rekomendasi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Keberpihakan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PROSES TERBENTUKNYA REPUTASI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 </a:t>
            </a:r>
            <a:r>
              <a:rPr lang="en-US" dirty="0" err="1" smtClean="0">
                <a:solidFill>
                  <a:schemeClr val="tx1"/>
                </a:solidFill>
              </a:rPr>
              <a:t>penyebab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dipandang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ancaman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reputasi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Kritik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disampaikan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media </a:t>
            </a:r>
            <a:r>
              <a:rPr lang="en-US" dirty="0" err="1" smtClean="0">
                <a:solidFill>
                  <a:schemeClr val="tx1"/>
                </a:solidFill>
              </a:rPr>
              <a:t>cetak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media </a:t>
            </a:r>
            <a:r>
              <a:rPr lang="en-US" dirty="0" err="1" smtClean="0">
                <a:solidFill>
                  <a:schemeClr val="tx1"/>
                </a:solidFill>
              </a:rPr>
              <a:t>elektronik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Bencana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mengganggu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produksi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Tuduhan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 kelompok2 </a:t>
            </a:r>
            <a:r>
              <a:rPr lang="en-US" dirty="0" err="1" smtClean="0">
                <a:solidFill>
                  <a:schemeClr val="tx1"/>
                </a:solidFill>
              </a:rPr>
              <a:t>kepentingan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pelanggan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tth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keamanan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MEMBANGUN CITRA &amp; REPUTASI ORGANISASI MELALUI PROGRAM CSR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i="1" dirty="0" smtClean="0">
                <a:solidFill>
                  <a:schemeClr val="tx1"/>
                </a:solidFill>
              </a:rPr>
              <a:t>Corporate Social Responsibility </a:t>
            </a:r>
            <a:r>
              <a:rPr lang="en-US" dirty="0" smtClean="0">
                <a:solidFill>
                  <a:schemeClr val="tx1"/>
                </a:solidFill>
              </a:rPr>
              <a:t>(CSR) </a:t>
            </a:r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World Business Council on Sustainable Development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komitmen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berperilaku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etis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berkontribusi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pembangunan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berkelanjutan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seraya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hidup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keluarganya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komunitas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lokal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luas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INTERAKSI CSR &amp; KOMUNIKASI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Perkembangan</a:t>
            </a:r>
            <a:r>
              <a:rPr lang="en-US" dirty="0" smtClean="0">
                <a:solidFill>
                  <a:schemeClr val="tx1"/>
                </a:solidFill>
              </a:rPr>
              <a:t> CSR &amp;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konvergen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keduanya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meskipun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dimulai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berbeda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serupa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lain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CSR &amp;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bkn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berorientasi</a:t>
            </a:r>
            <a:r>
              <a:rPr lang="en-US" dirty="0" smtClean="0">
                <a:solidFill>
                  <a:schemeClr val="tx1"/>
                </a:solidFill>
              </a:rPr>
              <a:t> internal &amp;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tertutup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sebaliknya</a:t>
            </a:r>
            <a:r>
              <a:rPr lang="en-US" dirty="0" smtClean="0">
                <a:solidFill>
                  <a:schemeClr val="tx1"/>
                </a:solidFill>
              </a:rPr>
              <a:t> CSR &amp;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adlh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terbuka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berorientasi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pemangku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kepentingan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6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Lanjutan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INTERAKSI CSR &amp; KOMUNIKASI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chemeClr val="tx1"/>
                </a:solidFill>
              </a:rPr>
              <a:t>CSR &amp;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bkn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melekat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. CSR &amp;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menuntut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keterlibatan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chemeClr val="tx1"/>
                </a:solidFill>
              </a:rPr>
              <a:t>CSR &amp;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bkn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terisolir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mengandalkan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sinergis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berkontribusi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keberlanjutan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PROGRAM CSR &amp; CITRA KORPORAT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sifatnya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pelaksanaan</a:t>
            </a:r>
            <a:r>
              <a:rPr lang="en-US" dirty="0" smtClean="0">
                <a:solidFill>
                  <a:schemeClr val="tx1"/>
                </a:solidFill>
              </a:rPr>
              <a:t> program CSR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dibagi</a:t>
            </a:r>
            <a:r>
              <a:rPr lang="en-US" dirty="0" smtClean="0">
                <a:solidFill>
                  <a:schemeClr val="tx1"/>
                </a:solidFill>
              </a:rPr>
              <a:t> 2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Program </a:t>
            </a: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(community development/CD)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Program </a:t>
            </a: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relasi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(relations development/RD)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 program CSR (CD &amp; RD)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Pemberdayaan</a:t>
            </a:r>
            <a:r>
              <a:rPr lang="en-US" dirty="0" smtClean="0">
                <a:solidFill>
                  <a:schemeClr val="tx1"/>
                </a:solidFill>
              </a:rPr>
              <a:t> SDM </a:t>
            </a:r>
            <a:r>
              <a:rPr lang="en-US" dirty="0" err="1" smtClean="0">
                <a:solidFill>
                  <a:schemeClr val="tx1"/>
                </a:solidFill>
              </a:rPr>
              <a:t>lokal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Pemberdayaan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sekitar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daerah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operasi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Pembangunan </a:t>
            </a:r>
            <a:r>
              <a:rPr lang="en-US" dirty="0" err="1" smtClean="0">
                <a:solidFill>
                  <a:schemeClr val="tx1"/>
                </a:solidFill>
              </a:rPr>
              <a:t>fasilitas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dll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Lanjutan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PROGRAM CSR &amp; CITRA KORPORAT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Manfaat</a:t>
            </a:r>
            <a:r>
              <a:rPr lang="en-US" dirty="0" smtClean="0">
                <a:solidFill>
                  <a:schemeClr val="tx1"/>
                </a:solidFill>
              </a:rPr>
              <a:t> CSR </a:t>
            </a:r>
            <a:r>
              <a:rPr lang="en-US" dirty="0" err="1" smtClean="0">
                <a:solidFill>
                  <a:schemeClr val="tx1"/>
                </a:solidFill>
              </a:rPr>
              <a:t>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diantaranya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reputasi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Memperkuat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“brand”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Mengembangkan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kerjasama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pemangku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kepentingan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Membedakan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pesaingnya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Menghasilkan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inovasi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pengaruh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Membuka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investasi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pembiayaan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saham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8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143800" cy="100013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PENGERTIAN </a:t>
            </a:r>
            <a:r>
              <a:rPr lang="en-US" sz="3200" dirty="0" smtClean="0">
                <a:solidFill>
                  <a:srgbClr val="7030A0"/>
                </a:solidFill>
              </a:rPr>
              <a:t>CITRA</a:t>
            </a:r>
            <a:r>
              <a:rPr lang="id-ID" sz="3200" dirty="0">
                <a:solidFill>
                  <a:srgbClr val="92D050"/>
                </a:solidFill>
              </a:rPr>
              <a:t/>
            </a:r>
            <a:br>
              <a:rPr lang="id-ID" sz="3200" dirty="0">
                <a:solidFill>
                  <a:srgbClr val="92D050"/>
                </a:solidFill>
              </a:rPr>
            </a:br>
            <a:endParaRPr lang="id-ID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43446"/>
            <a:ext cx="3429056" cy="1357322"/>
          </a:xfrm>
        </p:spPr>
        <p:txBody>
          <a:bodyPr>
            <a:noAutofit/>
          </a:bodyPr>
          <a:lstStyle/>
          <a:p>
            <a:pPr marL="625475" indent="-168275">
              <a:spcBef>
                <a:spcPts val="0"/>
              </a:spcBef>
              <a:buFontTx/>
              <a:buChar char="-"/>
            </a:pPr>
            <a:endParaRPr lang="id-ID" sz="1600" b="1" dirty="0" smtClean="0">
              <a:solidFill>
                <a:srgbClr val="92D050"/>
              </a:solidFill>
            </a:endParaRPr>
          </a:p>
          <a:p>
            <a:endParaRPr lang="id-ID" sz="1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0430" y="1340768"/>
            <a:ext cx="812803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en-US" sz="2800" dirty="0" smtClean="0"/>
              <a:t>Katz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Soemirat</a:t>
            </a:r>
            <a:r>
              <a:rPr lang="en-US" sz="2800" dirty="0" smtClean="0"/>
              <a:t> &amp; </a:t>
            </a:r>
            <a:r>
              <a:rPr lang="en-US" sz="2800" dirty="0" err="1" smtClean="0"/>
              <a:t>Ardianto</a:t>
            </a:r>
            <a:r>
              <a:rPr lang="en-US" sz="2800" dirty="0" smtClean="0"/>
              <a:t> </a:t>
            </a:r>
            <a:r>
              <a:rPr lang="en-US" sz="2800" dirty="0" err="1" smtClean="0"/>
              <a:t>mengatakan</a:t>
            </a:r>
            <a:r>
              <a:rPr lang="en-US" sz="2800" dirty="0" smtClean="0"/>
              <a:t> </a:t>
            </a:r>
            <a:r>
              <a:rPr lang="en-US" sz="2800" dirty="0" err="1" smtClean="0"/>
              <a:t>citra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lain </a:t>
            </a:r>
            <a:r>
              <a:rPr lang="en-US" sz="2800" dirty="0" err="1" smtClean="0"/>
              <a:t>memandang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,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,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komite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sz="2800" dirty="0" err="1" smtClean="0"/>
              <a:t>Sukatendel</a:t>
            </a:r>
            <a:r>
              <a:rPr lang="en-US" sz="2800" dirty="0" smtClean="0"/>
              <a:t> (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Soemirat</a:t>
            </a:r>
            <a:r>
              <a:rPr lang="en-US" sz="2800" dirty="0" smtClean="0"/>
              <a:t> &amp; </a:t>
            </a:r>
            <a:r>
              <a:rPr lang="en-US" sz="2800" dirty="0" err="1" smtClean="0"/>
              <a:t>Ardiyanto</a:t>
            </a:r>
            <a:r>
              <a:rPr lang="en-US" sz="2800" dirty="0" smtClean="0"/>
              <a:t>)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citra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kesan</a:t>
            </a:r>
            <a:r>
              <a:rPr lang="en-US" sz="2800" dirty="0" smtClean="0"/>
              <a:t>,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, </a:t>
            </a:r>
            <a:r>
              <a:rPr lang="en-US" sz="2800" dirty="0" err="1" smtClean="0"/>
              <a:t>gambaran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, </a:t>
            </a:r>
            <a:r>
              <a:rPr lang="en-US" sz="2800" dirty="0" err="1" smtClean="0"/>
              <a:t>kesan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sengaja</a:t>
            </a:r>
            <a:r>
              <a:rPr lang="en-US" sz="2800" dirty="0" smtClean="0"/>
              <a:t> </a:t>
            </a:r>
            <a:r>
              <a:rPr lang="en-US" sz="2800" dirty="0" err="1" smtClean="0"/>
              <a:t>diciptakan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, orang,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, </a:t>
            </a:r>
            <a:r>
              <a:rPr lang="en-US" sz="2800" dirty="0" err="1" smtClean="0"/>
              <a:t>citra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aset</a:t>
            </a:r>
            <a:r>
              <a:rPr lang="en-US" sz="2800" dirty="0" smtClean="0"/>
              <a:t> </a:t>
            </a:r>
            <a:r>
              <a:rPr lang="en-US" sz="2800" dirty="0" err="1" smtClean="0"/>
              <a:t>terpenting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457200" indent="-457200">
              <a:buFont typeface="Courier New" pitchFamily="49" charset="0"/>
              <a:buChar char="o"/>
            </a:pPr>
            <a:endParaRPr lang="en-US" sz="2400" dirty="0" smtClean="0"/>
          </a:p>
          <a:p>
            <a:r>
              <a:rPr lang="en-US" sz="4000" dirty="0" smtClean="0"/>
              <a:t> </a:t>
            </a:r>
            <a:r>
              <a:rPr lang="id-ID" sz="4000" dirty="0" smtClean="0"/>
              <a:t> </a:t>
            </a:r>
            <a:r>
              <a:rPr lang="en-US" sz="4000" dirty="0" smtClean="0"/>
              <a:t>	</a:t>
            </a:r>
            <a:r>
              <a:rPr lang="id-ID" sz="4000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JENIS-JENIS CITRA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668072" cy="45953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Jefkins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menyebutkan</a:t>
            </a:r>
            <a:r>
              <a:rPr lang="en-US" dirty="0" smtClean="0">
                <a:solidFill>
                  <a:schemeClr val="tx1"/>
                </a:solidFill>
              </a:rPr>
              <a:t> 5 </a:t>
            </a:r>
            <a:r>
              <a:rPr lang="en-US" dirty="0" err="1" smtClean="0">
                <a:solidFill>
                  <a:schemeClr val="tx1"/>
                </a:solidFill>
              </a:rPr>
              <a:t>jenis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Citra </a:t>
            </a:r>
            <a:r>
              <a:rPr lang="en-US" dirty="0" err="1" smtClean="0">
                <a:solidFill>
                  <a:schemeClr val="tx1"/>
                </a:solidFill>
              </a:rPr>
              <a:t>bayangan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(mirror image). </a:t>
            </a:r>
            <a:r>
              <a:rPr lang="en-US" dirty="0" smtClean="0">
                <a:solidFill>
                  <a:schemeClr val="tx1"/>
                </a:solidFill>
              </a:rPr>
              <a:t>Citra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melekat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orang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anggota2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—</a:t>
            </a:r>
            <a:r>
              <a:rPr lang="en-US" dirty="0" err="1" smtClean="0">
                <a:solidFill>
                  <a:schemeClr val="tx1"/>
                </a:solidFill>
              </a:rPr>
              <a:t>biasanya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pemimpinnya</a:t>
            </a:r>
            <a:r>
              <a:rPr lang="en-US" dirty="0" smtClean="0">
                <a:solidFill>
                  <a:schemeClr val="tx1"/>
                </a:solidFill>
              </a:rPr>
              <a:t>—</a:t>
            </a:r>
            <a:r>
              <a:rPr lang="en-US" dirty="0" err="1" smtClean="0">
                <a:solidFill>
                  <a:schemeClr val="tx1"/>
                </a:solidFill>
              </a:rPr>
              <a:t>mengenai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anggapan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Citra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(current image)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pandangan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pihak-pihak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mengenai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JENIS-JENIS CITRA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596064" cy="430730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Citra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diharapkan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(wish image)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diinginkan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Citra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(corporate image)</a:t>
            </a:r>
            <a:r>
              <a:rPr lang="en-US" dirty="0" smtClean="0">
                <a:solidFill>
                  <a:schemeClr val="tx1"/>
                </a:solidFill>
              </a:rPr>
              <a:t>. Citra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keseluruhan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sekedar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pelayanannya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Citra </a:t>
            </a:r>
            <a:r>
              <a:rPr lang="en-US" dirty="0" err="1" smtClean="0">
                <a:solidFill>
                  <a:schemeClr val="tx1"/>
                </a:solidFill>
              </a:rPr>
              <a:t>majemuk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(multiple image)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Banyaknya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cabang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perwakilan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memunculkan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tsb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keseluruhan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Boulding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Nina </a:t>
            </a:r>
            <a:r>
              <a:rPr lang="en-US" dirty="0" err="1" smtClean="0">
                <a:solidFill>
                  <a:schemeClr val="tx1"/>
                </a:solidFill>
              </a:rPr>
              <a:t>Syam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unsur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pengalaman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(knowledge)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emosi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afeksi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perasaan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(affection)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(value),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kepercayaan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(belief)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Nimpuno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Dana </a:t>
            </a:r>
            <a:r>
              <a:rPr lang="en-US" dirty="0" err="1" smtClean="0">
                <a:solidFill>
                  <a:schemeClr val="tx1"/>
                </a:solidFill>
              </a:rPr>
              <a:t>Saputra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persepsi-kognisi-motivasi-sikap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608107"/>
            <a:ext cx="8371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PROSES TERBENTUKNYA CITRA ORGANISASI</a:t>
            </a:r>
            <a:endParaRPr lang="id-ID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Persepsi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diartikan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unsur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dikaitkan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pemaknaan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Kognisi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keyakinan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stimulus.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Motivasi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menggerakkan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respons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spt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diinginkan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rangsang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kecenderungan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bertindak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berpersepsi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berpikir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menghadapi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objek</a:t>
            </a:r>
            <a:r>
              <a:rPr lang="en-US" dirty="0" smtClean="0">
                <a:solidFill>
                  <a:schemeClr val="tx1"/>
                </a:solidFill>
              </a:rPr>
              <a:t>, ide, </a:t>
            </a:r>
            <a:r>
              <a:rPr lang="en-US" dirty="0" err="1" smtClean="0">
                <a:solidFill>
                  <a:schemeClr val="tx1"/>
                </a:solidFill>
              </a:rPr>
              <a:t>situasi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bkn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kecenderungan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berperilaku</a:t>
            </a:r>
            <a:r>
              <a:rPr lang="en-US" dirty="0" smtClean="0">
                <a:solidFill>
                  <a:schemeClr val="tx1"/>
                </a:solidFill>
              </a:rPr>
              <a:t> dg cara2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pendorong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motivasi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</a:t>
            </a:r>
            <a:r>
              <a:rPr lang="en-US" dirty="0">
                <a:solidFill>
                  <a:srgbClr val="7030A0"/>
                </a:solidFill>
              </a:rPr>
              <a:t>PROSES TERBENTUKNYA CITRA 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PENGERTIAN REPUTASI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Dawling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mendefinisikan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reputasi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evaluasi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penilaian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menggambarkan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Argenti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Druckenmiller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reputasi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representasi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kolektif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konstituen</a:t>
            </a:r>
            <a:r>
              <a:rPr lang="en-US" dirty="0" smtClean="0">
                <a:solidFill>
                  <a:schemeClr val="tx1"/>
                </a:solidFill>
              </a:rPr>
              <a:t>. (</a:t>
            </a:r>
            <a:r>
              <a:rPr lang="en-US" dirty="0" err="1" smtClean="0">
                <a:solidFill>
                  <a:schemeClr val="tx1"/>
                </a:solidFill>
              </a:rPr>
              <a:t>istilah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menyebut</a:t>
            </a:r>
            <a:r>
              <a:rPr lang="en-US" dirty="0" smtClean="0">
                <a:solidFill>
                  <a:schemeClr val="tx1"/>
                </a:solidFill>
              </a:rPr>
              <a:t> org2 </a:t>
            </a:r>
            <a:r>
              <a:rPr lang="en-US" dirty="0" err="1" smtClean="0">
                <a:solidFill>
                  <a:schemeClr val="tx1"/>
                </a:solidFill>
              </a:rPr>
              <a:t>terlibat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dilayani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dibangun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wkt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wkt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didasarkan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program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kinerja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, &amp; </a:t>
            </a:r>
            <a:r>
              <a:rPr lang="en-US" dirty="0" err="1" smtClean="0">
                <a:solidFill>
                  <a:schemeClr val="tx1"/>
                </a:solidFill>
              </a:rPr>
              <a:t>bgmn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mempersepsikan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</a:t>
            </a:r>
            <a:r>
              <a:rPr lang="en-US" dirty="0">
                <a:solidFill>
                  <a:srgbClr val="7030A0"/>
                </a:solidFill>
              </a:rPr>
              <a:t>PENGERTIAN REPUTASI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Wartick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mendefinisikan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reputasi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mengenai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persepsi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 masing2 </a:t>
            </a:r>
            <a:r>
              <a:rPr lang="en-US" i="1" dirty="0" smtClean="0">
                <a:solidFill>
                  <a:schemeClr val="tx1"/>
                </a:solidFill>
              </a:rPr>
              <a:t>stakeholders </a:t>
            </a:r>
            <a:r>
              <a:rPr lang="en-US" dirty="0" err="1" smtClean="0">
                <a:solidFill>
                  <a:schemeClr val="tx1"/>
                </a:solidFill>
              </a:rPr>
              <a:t>ttg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respons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memenuhi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permintaan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harapan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seluruh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khalayak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John Dalton </a:t>
            </a:r>
            <a:r>
              <a:rPr lang="en-US" dirty="0" err="1" smtClean="0">
                <a:solidFill>
                  <a:schemeClr val="tx1"/>
                </a:solidFill>
              </a:rPr>
              <a:t>mendefinisikan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reputasi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total </a:t>
            </a:r>
            <a:r>
              <a:rPr lang="en-US" dirty="0" err="1" smtClean="0">
                <a:solidFill>
                  <a:schemeClr val="tx1"/>
                </a:solidFill>
              </a:rPr>
              <a:t>penilaian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 atribut2 </a:t>
            </a:r>
            <a:r>
              <a:rPr lang="en-US" i="1" dirty="0" smtClean="0">
                <a:solidFill>
                  <a:schemeClr val="tx1"/>
                </a:solidFill>
              </a:rPr>
              <a:t>stakeholders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persepsi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interpretasi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dikomunikasikan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scr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menerus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Thomas J. Peters </a:t>
            </a:r>
            <a:r>
              <a:rPr lang="en-US" dirty="0" err="1" smtClean="0">
                <a:solidFill>
                  <a:schemeClr val="tx1"/>
                </a:solidFill>
              </a:rPr>
              <a:t>menyederhanakan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defisin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reputasi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result WOM (</a:t>
            </a:r>
            <a:r>
              <a:rPr lang="en-US" i="1" dirty="0">
                <a:solidFill>
                  <a:schemeClr val="tx1"/>
                </a:solidFill>
              </a:rPr>
              <a:t>W</a:t>
            </a:r>
            <a:r>
              <a:rPr lang="en-US" i="1" dirty="0" smtClean="0">
                <a:solidFill>
                  <a:schemeClr val="tx1"/>
                </a:solidFill>
              </a:rPr>
              <a:t>ord </a:t>
            </a:r>
            <a:r>
              <a:rPr lang="en-US" i="1" dirty="0">
                <a:solidFill>
                  <a:schemeClr val="tx1"/>
                </a:solidFill>
              </a:rPr>
              <a:t>O</a:t>
            </a:r>
            <a:r>
              <a:rPr lang="en-US" i="1" dirty="0" smtClean="0">
                <a:solidFill>
                  <a:schemeClr val="tx1"/>
                </a:solidFill>
              </a:rPr>
              <a:t>f Mouth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PROSES TERBENTUKNYA REPUTASI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Charles J. </a:t>
            </a:r>
            <a:r>
              <a:rPr lang="en-US" dirty="0" err="1" smtClean="0">
                <a:solidFill>
                  <a:schemeClr val="tx1"/>
                </a:solidFill>
              </a:rPr>
              <a:t>Fombrun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2 </a:t>
            </a:r>
            <a:r>
              <a:rPr lang="en-US" dirty="0" err="1" smtClean="0">
                <a:solidFill>
                  <a:schemeClr val="tx1"/>
                </a:solidFill>
              </a:rPr>
              <a:t>hal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dilewati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reputasi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yakni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Identitas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Citra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Dasar2 </a:t>
            </a:r>
            <a:r>
              <a:rPr lang="en-US" dirty="0" err="1" smtClean="0">
                <a:solidFill>
                  <a:schemeClr val="tx1"/>
                </a:solidFill>
              </a:rPr>
              <a:t>reputasi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social responsibility, emotional appeal, financial performance, product and service, vision and leadership, workplace environment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14822429</TotalTime>
  <Words>1064</Words>
  <Application>Microsoft Office PowerPoint</Application>
  <PresentationFormat>On-screen Show (4:3)</PresentationFormat>
  <Paragraphs>90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 KOMUNIKASI ORGANISASI DALAM MEMBENTUK CITRA &amp; REPUTASI  </vt:lpstr>
      <vt:lpstr>PENGERTIAN CITRA </vt:lpstr>
      <vt:lpstr>JENIS-JENIS CITRA</vt:lpstr>
      <vt:lpstr>LANJUTAN JENIS-JENIS CITRA</vt:lpstr>
      <vt:lpstr>PROSES TERBENTUKNYA CITRA ORGANISASI</vt:lpstr>
      <vt:lpstr>LANJUTAN PROSES TERBENTUKNYA CITRA ORGANISASI</vt:lpstr>
      <vt:lpstr>PENGERTIAN REPUTASI</vt:lpstr>
      <vt:lpstr>LANJUTAN PENGERTIAN REPUTASI</vt:lpstr>
      <vt:lpstr>PROSES TERBENTUKNYA REPUTASI</vt:lpstr>
      <vt:lpstr>LANJUTAN PROSES TERBENTUKNYA REPUTASI</vt:lpstr>
      <vt:lpstr>LANJUTAN PROSES TERBENTUKNYA REPUTASI</vt:lpstr>
      <vt:lpstr>LANJUTAN PROSES TERBENTUKNYA REPUTASI</vt:lpstr>
      <vt:lpstr>LANJUTAN PROSES TERBENTUKNYA REPUTASI</vt:lpstr>
      <vt:lpstr>LANJUTAN PROSES TERBENTUKNYA REPUTASI</vt:lpstr>
      <vt:lpstr>MEMBANGUN CITRA &amp; REPUTASI ORGANISASI MELALUI PROGRAM CSR</vt:lpstr>
      <vt:lpstr>INTERAKSI CSR &amp; KOMUNIKASI ORGANISASI</vt:lpstr>
      <vt:lpstr>Lanjutan INTERAKSI CSR &amp; KOMUNIKASI ORGANISASI</vt:lpstr>
      <vt:lpstr>PROGRAM CSR &amp; CITRA KORPORAT</vt:lpstr>
      <vt:lpstr>Lanjutan PROGRAM CSR &amp; CITRA KORPORAT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asus</cp:lastModifiedBy>
  <cp:revision>476</cp:revision>
  <dcterms:created xsi:type="dcterms:W3CDTF">2013-09-10T05:50:08Z</dcterms:created>
  <dcterms:modified xsi:type="dcterms:W3CDTF">2016-12-20T13:56:51Z</dcterms:modified>
</cp:coreProperties>
</file>