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92" r:id="rId1"/>
  </p:sldMasterIdLst>
  <p:sldIdLst>
    <p:sldId id="256" r:id="rId2"/>
    <p:sldId id="333" r:id="rId3"/>
    <p:sldId id="318" r:id="rId4"/>
    <p:sldId id="319" r:id="rId5"/>
    <p:sldId id="321" r:id="rId6"/>
    <p:sldId id="334" r:id="rId7"/>
    <p:sldId id="324" r:id="rId8"/>
    <p:sldId id="322" r:id="rId9"/>
    <p:sldId id="325" r:id="rId10"/>
    <p:sldId id="326" r:id="rId11"/>
    <p:sldId id="323" r:id="rId12"/>
    <p:sldId id="327" r:id="rId13"/>
    <p:sldId id="328" r:id="rId14"/>
    <p:sldId id="335" r:id="rId15"/>
    <p:sldId id="329" r:id="rId16"/>
    <p:sldId id="330" r:id="rId17"/>
    <p:sldId id="331" r:id="rId18"/>
    <p:sldId id="332" r:id="rId19"/>
    <p:sldId id="336" r:id="rId20"/>
    <p:sldId id="312" r:id="rId21"/>
  </p:sldIdLst>
  <p:sldSz cx="9144000" cy="6858000" type="screen4x3"/>
  <p:notesSz cx="6858000" cy="9144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AF46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649" autoAdjust="0"/>
    <p:restoredTop sz="94536" autoAdjust="0"/>
  </p:normalViewPr>
  <p:slideViewPr>
    <p:cSldViewPr>
      <p:cViewPr>
        <p:scale>
          <a:sx n="80" d="100"/>
          <a:sy n="80" d="100"/>
        </p:scale>
        <p:origin x="-768" y="52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7944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33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l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5" name="Slide Number Placeholder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7" name="Content Placeholder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Text Placeholder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l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l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25" name="Text Placeholder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8" name="Content Placeholder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4" name="Content Placeholder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icture Placeholder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31" name="Slide Number Placeholder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7" name="Titl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6" name="Text Placeholder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Text Placeholder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AD48C4D7-03A6-41B6-9A06-4EB567EA931E}" type="datetimeFigureOut">
              <a:rPr lang="id-ID" smtClean="0"/>
              <a:pPr/>
              <a:t>15/10/2016</a:t>
            </a:fld>
            <a:endParaRPr lang="id-ID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3271A981-A8D7-46C0-8174-6F6A1EF389F4}" type="slidenum">
              <a:rPr lang="id-ID" smtClean="0"/>
              <a:pPr/>
              <a:t>‹#›</a:t>
            </a:fld>
            <a:endParaRPr lang="id-ID"/>
          </a:p>
        </p:txBody>
      </p:sp>
      <p:sp>
        <p:nvSpPr>
          <p:cNvPr id="10" name="Title Placeholder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00034" y="1428736"/>
            <a:ext cx="7858180" cy="1500198"/>
          </a:xfrm>
          <a:noFill/>
          <a:effectLst>
            <a:glow rad="101600">
              <a:schemeClr val="accent6">
                <a:satMod val="175000"/>
                <a:alpha val="40000"/>
              </a:schemeClr>
            </a:glow>
          </a:effectLst>
        </p:spPr>
        <p:txBody>
          <a:bodyPr>
            <a:noAutofit/>
          </a:bodyPr>
          <a:lstStyle/>
          <a:p>
            <a:pPr algn="ctr"/>
            <a:r>
              <a:rPr lang="en-US" sz="3200" b="1" dirty="0" smtClean="0">
                <a:solidFill>
                  <a:schemeClr val="tx1"/>
                </a:solidFill>
                <a:effectLst>
                  <a:outerShdw blurRad="50800" dist="38100" dir="18900000" algn="bl" rotWithShape="0">
                    <a:prstClr val="black">
                      <a:alpha val="40000"/>
                    </a:prstClr>
                  </a:outerShdw>
                  <a:reflection blurRad="12700" stA="48000" endA="300" endPos="55000" dir="5400000" sy="-90000" algn="bl" rotWithShape="0"/>
                </a:effectLst>
              </a:rPr>
              <a:t>	IKLIM ORGANISASI, IKLIM KOMUNIKASI &amp; IKLIM KOMUNIKASI ORGANISASI</a:t>
            </a:r>
            <a:r>
              <a:rPr lang="id-ID" sz="1600" cap="none" dirty="0" smtClean="0">
                <a:solidFill>
                  <a:schemeClr val="tx1"/>
                </a:solidFill>
                <a:effectLst/>
              </a:rPr>
              <a:t/>
            </a:r>
            <a:br>
              <a:rPr lang="id-ID" sz="1600" cap="none" dirty="0" smtClean="0">
                <a:solidFill>
                  <a:schemeClr val="tx1"/>
                </a:solidFill>
                <a:effectLst/>
              </a:rPr>
            </a:br>
            <a:endParaRPr lang="id-ID" sz="16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42908" y="3429000"/>
            <a:ext cx="8058184" cy="1357322"/>
          </a:xfrm>
        </p:spPr>
        <p:txBody>
          <a:bodyPr>
            <a:noAutofit/>
          </a:bodyPr>
          <a:lstStyle/>
          <a:p>
            <a:pPr algn="ctr"/>
            <a:r>
              <a:rPr lang="en-US" b="1" dirty="0" err="1" smtClean="0">
                <a:solidFill>
                  <a:schemeClr val="tx1"/>
                </a:solidFill>
              </a:rPr>
              <a:t>Oleh</a:t>
            </a:r>
            <a:r>
              <a:rPr lang="id-ID" b="1" dirty="0">
                <a:solidFill>
                  <a:schemeClr val="tx1"/>
                </a:solidFill>
              </a:rPr>
              <a:t>: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r>
              <a:rPr lang="en-US" dirty="0" smtClean="0">
                <a:solidFill>
                  <a:schemeClr val="tx1"/>
                </a:solidFill>
              </a:rPr>
              <a:t>DR. FAJARINA, SIP., </a:t>
            </a:r>
            <a:r>
              <a:rPr lang="en-US" dirty="0" err="1" smtClean="0">
                <a:solidFill>
                  <a:schemeClr val="tx1"/>
                </a:solidFill>
              </a:rPr>
              <a:t>M.Si</a:t>
            </a:r>
            <a:r>
              <a:rPr lang="en-US" dirty="0" smtClean="0">
                <a:solidFill>
                  <a:schemeClr val="tx1"/>
                </a:solidFill>
              </a:rPr>
              <a:t>.</a:t>
            </a:r>
            <a:endParaRPr lang="id-ID" dirty="0">
              <a:solidFill>
                <a:schemeClr val="tx1"/>
              </a:solidFill>
            </a:endParaRPr>
          </a:p>
          <a:p>
            <a:pPr algn="ctr"/>
            <a:endParaRPr lang="id-ID" sz="1400" dirty="0">
              <a:solidFill>
                <a:schemeClr val="tx1"/>
              </a:solidFill>
            </a:endParaRPr>
          </a:p>
        </p:txBody>
      </p:sp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id-ID"/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FAKTOR-FAKTOR YG MEMBENTUK IKLIM ORGANISASI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Lingkungan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Lingkungan</a:t>
            </a:r>
            <a:r>
              <a:rPr lang="en-US" dirty="0" smtClean="0"/>
              <a:t> internal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Visi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pernyataan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tujuan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Misi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penjabaran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visi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Struktur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Ukuran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jumlah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banyaknya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satuan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kerja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Teknologi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sumber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daya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metode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teknik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 material </a:t>
            </a:r>
            <a:r>
              <a:rPr lang="en-US" dirty="0" err="1" smtClean="0">
                <a:sym typeface="Wingdings" pitchFamily="2" charset="2"/>
              </a:rPr>
              <a:t>maupun</a:t>
            </a:r>
            <a:r>
              <a:rPr lang="en-US" dirty="0" smtClean="0">
                <a:sym typeface="Wingdings" pitchFamily="2" charset="2"/>
              </a:rPr>
              <a:t> non material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>
                <a:sym typeface="Wingdings" pitchFamily="2" charset="2"/>
              </a:rPr>
              <a:t>Syarat-syarat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pengaturan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antara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bawah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horizontal, </a:t>
            </a:r>
            <a:r>
              <a:rPr lang="en-US" dirty="0" err="1" smtClean="0">
                <a:sym typeface="Wingdings" pitchFamily="2" charset="2"/>
              </a:rPr>
              <a:t>pengaturan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i="1" dirty="0" smtClean="0">
                <a:sym typeface="Wingdings" pitchFamily="2" charset="2"/>
              </a:rPr>
              <a:t>job design </a:t>
            </a:r>
            <a:endParaRPr lang="en-US" dirty="0" smtClean="0">
              <a:sym typeface="Wingdings" pitchFamily="2" charset="2"/>
            </a:endParaRP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88473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LANJUTAN FAKTOR-FAKTOR </a:t>
            </a:r>
            <a:r>
              <a:rPr lang="en-US" dirty="0">
                <a:solidFill>
                  <a:srgbClr val="92D050"/>
                </a:solidFill>
              </a:rPr>
              <a:t>YG MEMBENTUK IKLIM ORGANISASI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971550" lvl="1" indent="-514350">
              <a:buFont typeface="+mj-lt"/>
              <a:buAutoNum type="arabicPeriod" startAt="9"/>
            </a:pPr>
            <a:r>
              <a:rPr lang="en-US" dirty="0" err="1" smtClean="0"/>
              <a:t>Keterampilan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kemampuan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pengetahuan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praktik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teknis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setiap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utk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melaksanakan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dipercayakan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kpd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karyawan</a:t>
            </a:r>
            <a:endParaRPr lang="en-US" dirty="0" smtClean="0"/>
          </a:p>
          <a:p>
            <a:pPr marL="971550" lvl="1" indent="-514350">
              <a:buFont typeface="+mj-lt"/>
              <a:buAutoNum type="arabicPeriod" startAt="9"/>
            </a:pP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kepemimpinan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karakteristik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pemimpin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tdk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menggambarkan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tinadakan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tapi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latar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belakang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tindakan</a:t>
            </a:r>
            <a:endParaRPr lang="en-US" dirty="0" smtClean="0"/>
          </a:p>
          <a:p>
            <a:pPr marL="971550" lvl="1" indent="-514350">
              <a:buFont typeface="+mj-lt"/>
              <a:buAutoNum type="arabicPeriod" startAt="9"/>
            </a:pP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pola-pola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perilaku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keyakinan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perilaku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timbul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interaksi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tindakan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endParaRPr lang="en-US" dirty="0" smtClean="0"/>
          </a:p>
          <a:p>
            <a:pPr marL="971550" lvl="1" indent="-514350">
              <a:buFont typeface="+mj-lt"/>
              <a:buAutoNum type="arabicPeriod" startAt="9"/>
            </a:pPr>
            <a:r>
              <a:rPr lang="en-US" dirty="0" err="1" smtClean="0"/>
              <a:t>Praktik</a:t>
            </a:r>
            <a:r>
              <a:rPr lang="en-US" dirty="0" smtClean="0"/>
              <a:t> </a:t>
            </a:r>
            <a:r>
              <a:rPr lang="en-US" dirty="0" err="1" smtClean="0"/>
              <a:t>manajemen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keseluruhan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pelaksanaan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fungsi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manajemen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06648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Prinsip-prinsip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yg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mempengaruhi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faktor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iklim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organisasi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Pimpinan</a:t>
            </a:r>
            <a:r>
              <a:rPr lang="en-US" dirty="0" smtClean="0"/>
              <a:t>/</a:t>
            </a:r>
            <a:r>
              <a:rPr lang="en-US" dirty="0" err="1" smtClean="0"/>
              <a:t>manajer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karyawan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Tingkah</a:t>
            </a:r>
            <a:r>
              <a:rPr lang="en-US" dirty="0" smtClean="0"/>
              <a:t> </a:t>
            </a:r>
            <a:r>
              <a:rPr lang="en-US" dirty="0" err="1" smtClean="0"/>
              <a:t>laku</a:t>
            </a:r>
            <a:r>
              <a:rPr lang="en-US" dirty="0" smtClean="0"/>
              <a:t> </a:t>
            </a:r>
            <a:r>
              <a:rPr lang="en-US" dirty="0" err="1" smtClean="0"/>
              <a:t>kelompok</a:t>
            </a:r>
            <a:r>
              <a:rPr lang="en-US" dirty="0" smtClean="0"/>
              <a:t> </a:t>
            </a:r>
            <a:r>
              <a:rPr lang="en-US" dirty="0" err="1" smtClean="0"/>
              <a:t>kerja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Faktor</a:t>
            </a:r>
            <a:r>
              <a:rPr lang="en-US" dirty="0" smtClean="0"/>
              <a:t> </a:t>
            </a:r>
            <a:r>
              <a:rPr lang="en-US" dirty="0" err="1" smtClean="0"/>
              <a:t>eksternal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955044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PENGERTIAN IKLIM </a:t>
            </a:r>
            <a:r>
              <a:rPr lang="en-US" dirty="0">
                <a:solidFill>
                  <a:srgbClr val="92D050"/>
                </a:solidFill>
              </a:rPr>
              <a:t>KOMUNIKASI</a:t>
            </a:r>
            <a:br>
              <a:rPr lang="en-US" dirty="0">
                <a:solidFill>
                  <a:srgbClr val="92D050"/>
                </a:solidFill>
              </a:rPr>
            </a:b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Pace &amp; </a:t>
            </a:r>
            <a:r>
              <a:rPr lang="en-US" dirty="0" err="1" smtClean="0"/>
              <a:t>Faules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</a:t>
            </a:r>
            <a:r>
              <a:rPr lang="en-US" dirty="0" err="1" smtClean="0"/>
              <a:t>klim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merupakan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persepsi-persepsi</a:t>
            </a:r>
            <a:r>
              <a:rPr lang="en-US" dirty="0" smtClean="0"/>
              <a:t> </a:t>
            </a:r>
            <a:r>
              <a:rPr lang="en-US" dirty="0" err="1" smtClean="0"/>
              <a:t>mengenai</a:t>
            </a:r>
            <a:r>
              <a:rPr lang="en-US" dirty="0" smtClean="0"/>
              <a:t> </a:t>
            </a:r>
            <a:r>
              <a:rPr lang="en-US" dirty="0" err="1" smtClean="0"/>
              <a:t>peristiwa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,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, </a:t>
            </a:r>
            <a:r>
              <a:rPr lang="en-US" dirty="0" err="1" smtClean="0"/>
              <a:t>respon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terhadap</a:t>
            </a:r>
            <a:r>
              <a:rPr lang="en-US" dirty="0" smtClean="0"/>
              <a:t> </a:t>
            </a:r>
            <a:r>
              <a:rPr lang="en-US" dirty="0" err="1" smtClean="0"/>
              <a:t>pegawai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, </a:t>
            </a:r>
            <a:r>
              <a:rPr lang="en-US" dirty="0" err="1" smtClean="0"/>
              <a:t>harapan-harapan</a:t>
            </a:r>
            <a:r>
              <a:rPr lang="en-US" dirty="0" smtClean="0"/>
              <a:t>, </a:t>
            </a:r>
            <a:r>
              <a:rPr lang="en-US" dirty="0" err="1" smtClean="0"/>
              <a:t>konflik-konflik</a:t>
            </a:r>
            <a:r>
              <a:rPr lang="en-US" dirty="0" smtClean="0"/>
              <a:t> </a:t>
            </a:r>
            <a:r>
              <a:rPr lang="en-US" dirty="0" err="1" smtClean="0"/>
              <a:t>antar</a:t>
            </a:r>
            <a:r>
              <a:rPr lang="en-US" dirty="0" smtClean="0"/>
              <a:t> personal,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kesempatan</a:t>
            </a:r>
            <a:r>
              <a:rPr lang="en-US" dirty="0" smtClean="0"/>
              <a:t> </a:t>
            </a:r>
            <a:r>
              <a:rPr lang="en-US" dirty="0" err="1" smtClean="0"/>
              <a:t>bagi</a:t>
            </a:r>
            <a:r>
              <a:rPr lang="en-US" dirty="0" smtClean="0"/>
              <a:t> </a:t>
            </a:r>
            <a:r>
              <a:rPr lang="en-US" dirty="0" err="1" smtClean="0"/>
              <a:t>pertumbuhan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r>
              <a:rPr lang="en-US" dirty="0" smtClean="0"/>
              <a:t>.  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1948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>
                <a:solidFill>
                  <a:srgbClr val="92D050"/>
                </a:solidFill>
              </a:rPr>
              <a:t>Kesimpulan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pengertian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iklim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komunikasi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citra</a:t>
            </a:r>
            <a:r>
              <a:rPr lang="en-US" dirty="0" smtClean="0"/>
              <a:t> </a:t>
            </a:r>
            <a:r>
              <a:rPr lang="en-US" dirty="0" err="1" smtClean="0"/>
              <a:t>makro</a:t>
            </a:r>
            <a:r>
              <a:rPr lang="en-US" dirty="0" smtClean="0"/>
              <a:t>, </a:t>
            </a:r>
            <a:r>
              <a:rPr lang="en-US" dirty="0" err="1" smtClean="0"/>
              <a:t>abstrak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gabungan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fenomena</a:t>
            </a:r>
            <a:r>
              <a:rPr lang="en-US" dirty="0" smtClean="0"/>
              <a:t> global.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01265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DIMENSI-DIMENSI IKLIM KOMUNIKASI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Supportiveness</a:t>
            </a:r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Participative </a:t>
            </a:r>
            <a:r>
              <a:rPr lang="en-US" i="1" dirty="0" smtClean="0"/>
              <a:t>decision </a:t>
            </a:r>
            <a:r>
              <a:rPr lang="en-US" i="1" dirty="0" smtClean="0"/>
              <a:t>making </a:t>
            </a:r>
            <a:r>
              <a:rPr lang="en-US" dirty="0" smtClean="0"/>
              <a:t>(</a:t>
            </a:r>
            <a:r>
              <a:rPr lang="en-US" dirty="0" err="1" smtClean="0"/>
              <a:t>partisipasi</a:t>
            </a:r>
            <a:r>
              <a:rPr lang="en-US" dirty="0" smtClean="0"/>
              <a:t> </a:t>
            </a:r>
            <a:r>
              <a:rPr lang="en-US" dirty="0" err="1" smtClean="0"/>
              <a:t>membuat</a:t>
            </a:r>
            <a:r>
              <a:rPr lang="en-US" dirty="0" smtClean="0"/>
              <a:t> </a:t>
            </a:r>
            <a:r>
              <a:rPr lang="en-US" dirty="0" err="1" smtClean="0"/>
              <a:t>keputusan</a:t>
            </a:r>
            <a:r>
              <a:rPr lang="en-US" dirty="0" smtClean="0"/>
              <a:t>)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Trusth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kepercayaan</a:t>
            </a:r>
            <a:r>
              <a:rPr lang="en-US" dirty="0" smtClean="0"/>
              <a:t>)</a:t>
            </a:r>
            <a:r>
              <a:rPr lang="en-US" i="1" dirty="0" smtClean="0"/>
              <a:t>, </a:t>
            </a:r>
            <a:r>
              <a:rPr lang="en-US" i="1" dirty="0" smtClean="0"/>
              <a:t>confidence </a:t>
            </a:r>
            <a:r>
              <a:rPr lang="en-US" dirty="0" smtClean="0"/>
              <a:t>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menyimpan</a:t>
            </a:r>
            <a:r>
              <a:rPr lang="en-US" dirty="0" smtClean="0"/>
              <a:t> </a:t>
            </a:r>
            <a:r>
              <a:rPr lang="en-US" dirty="0" err="1" smtClean="0"/>
              <a:t>rahasia</a:t>
            </a:r>
            <a:r>
              <a:rPr lang="en-US" dirty="0" smtClean="0"/>
              <a:t>) </a:t>
            </a:r>
            <a:r>
              <a:rPr lang="en-US" i="1" dirty="0" smtClean="0"/>
              <a:t>&amp; credibility </a:t>
            </a:r>
            <a:r>
              <a:rPr lang="en-US" dirty="0" smtClean="0"/>
              <a:t>(</a:t>
            </a: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dipecaya</a:t>
            </a:r>
            <a:r>
              <a:rPr lang="en-US" dirty="0" smtClean="0"/>
              <a:t>)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err="1" smtClean="0"/>
              <a:t>Openess</a:t>
            </a:r>
            <a:r>
              <a:rPr lang="en-US" i="1" dirty="0" smtClean="0"/>
              <a:t> </a:t>
            </a:r>
            <a:r>
              <a:rPr lang="en-US" dirty="0" smtClean="0"/>
              <a:t>(</a:t>
            </a:r>
            <a:r>
              <a:rPr lang="en-US" dirty="0" err="1" smtClean="0"/>
              <a:t>keterbukaan</a:t>
            </a:r>
            <a:r>
              <a:rPr lang="en-US" dirty="0" smtClean="0"/>
              <a:t>)</a:t>
            </a:r>
            <a:r>
              <a:rPr lang="en-US" i="1" dirty="0" smtClean="0"/>
              <a:t> </a:t>
            </a:r>
            <a:r>
              <a:rPr lang="en-US" i="1" dirty="0" smtClean="0"/>
              <a:t>&amp; candor </a:t>
            </a:r>
            <a:r>
              <a:rPr lang="en-US" dirty="0" smtClean="0"/>
              <a:t>(</a:t>
            </a:r>
            <a:r>
              <a:rPr lang="en-US" dirty="0" err="1" smtClean="0"/>
              <a:t>keterusterangan</a:t>
            </a:r>
            <a:r>
              <a:rPr lang="en-US" dirty="0" smtClean="0"/>
              <a:t>)</a:t>
            </a:r>
            <a:endParaRPr lang="en-US" i="1" dirty="0" smtClean="0"/>
          </a:p>
          <a:p>
            <a:pPr marL="514350" indent="-514350">
              <a:buFont typeface="+mj-lt"/>
              <a:buAutoNum type="arabicPeriod"/>
            </a:pPr>
            <a:r>
              <a:rPr lang="en-US" i="1" dirty="0" smtClean="0"/>
              <a:t>High performance goals </a:t>
            </a:r>
            <a:r>
              <a:rPr lang="en-US" dirty="0" smtClean="0"/>
              <a:t>(</a:t>
            </a:r>
            <a:r>
              <a:rPr lang="en-US" dirty="0" err="1" smtClean="0"/>
              <a:t>tujuan</a:t>
            </a:r>
            <a:r>
              <a:rPr lang="en-US" dirty="0" smtClean="0"/>
              <a:t> </a:t>
            </a:r>
            <a:r>
              <a:rPr lang="en-US" dirty="0" err="1" smtClean="0"/>
              <a:t>kinerja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)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smtClean="0"/>
              <a:t>(Redding)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12382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PENTINGNYA IKLIM KOMUNIKASI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Karena</a:t>
            </a:r>
            <a:r>
              <a:rPr lang="en-US" dirty="0" smtClean="0"/>
              <a:t> </a:t>
            </a:r>
            <a:r>
              <a:rPr lang="en-US" dirty="0" err="1" smtClean="0"/>
              <a:t>mengaitkan</a:t>
            </a:r>
            <a:r>
              <a:rPr lang="en-US" dirty="0" smtClean="0"/>
              <a:t> </a:t>
            </a:r>
            <a:r>
              <a:rPr lang="en-US" dirty="0" err="1" smtClean="0"/>
              <a:t>konteks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dg </a:t>
            </a:r>
            <a:r>
              <a:rPr lang="en-US" dirty="0" err="1" smtClean="0"/>
              <a:t>konsep</a:t>
            </a:r>
            <a:r>
              <a:rPr lang="en-US" dirty="0" smtClean="0"/>
              <a:t>, </a:t>
            </a:r>
            <a:r>
              <a:rPr lang="en-US" dirty="0" err="1" smtClean="0"/>
              <a:t>perasaan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harapan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Membantu</a:t>
            </a:r>
            <a:r>
              <a:rPr lang="en-US" dirty="0" smtClean="0"/>
              <a:t> </a:t>
            </a:r>
            <a:r>
              <a:rPr lang="en-US" dirty="0" err="1" smtClean="0"/>
              <a:t>menjelaskan</a:t>
            </a:r>
            <a:r>
              <a:rPr lang="en-US" dirty="0" smtClean="0"/>
              <a:t> </a:t>
            </a:r>
            <a:r>
              <a:rPr lang="en-US" dirty="0" err="1" smtClean="0"/>
              <a:t>perilaku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r>
              <a:rPr lang="en-US" dirty="0" err="1" smtClean="0"/>
              <a:t>Dapat</a:t>
            </a:r>
            <a:r>
              <a:rPr lang="en-US" dirty="0" smtClean="0"/>
              <a:t> </a:t>
            </a:r>
            <a:r>
              <a:rPr lang="en-US" dirty="0" err="1" smtClean="0"/>
              <a:t>memahami</a:t>
            </a:r>
            <a:r>
              <a:rPr lang="en-US" dirty="0" smtClean="0"/>
              <a:t> </a:t>
            </a:r>
            <a:r>
              <a:rPr lang="en-US" dirty="0" err="1" smtClean="0"/>
              <a:t>lebih</a:t>
            </a:r>
            <a:r>
              <a:rPr lang="en-US" dirty="0" smtClean="0"/>
              <a:t> </a:t>
            </a:r>
            <a:r>
              <a:rPr lang="en-US" dirty="0" err="1" smtClean="0"/>
              <a:t>baik</a:t>
            </a:r>
            <a:r>
              <a:rPr lang="en-US" dirty="0" smtClean="0"/>
              <a:t> </a:t>
            </a:r>
            <a:r>
              <a:rPr lang="en-US" dirty="0" err="1" smtClean="0"/>
              <a:t>apa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bersikap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cara-cara</a:t>
            </a:r>
            <a:r>
              <a:rPr lang="en-US" dirty="0" smtClean="0"/>
              <a:t> </a:t>
            </a:r>
            <a:r>
              <a:rPr lang="en-US" dirty="0" err="1" smtClean="0"/>
              <a:t>tertentu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937349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LANJUTAN PENTINGNYA </a:t>
            </a:r>
            <a:r>
              <a:rPr lang="en-US" dirty="0">
                <a:solidFill>
                  <a:srgbClr val="92D050"/>
                </a:solidFill>
              </a:rPr>
              <a:t>IKLIM KOMUNIKASI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 startAt="4"/>
            </a:pPr>
            <a:r>
              <a:rPr lang="en-US" dirty="0" err="1"/>
              <a:t>Iklim</a:t>
            </a:r>
            <a:r>
              <a:rPr lang="en-US" dirty="0"/>
              <a:t> </a:t>
            </a:r>
            <a:r>
              <a:rPr lang="en-US" dirty="0" err="1"/>
              <a:t>komunikasi</a:t>
            </a:r>
            <a:r>
              <a:rPr lang="en-US" dirty="0"/>
              <a:t> </a:t>
            </a:r>
            <a:r>
              <a:rPr lang="en-US" dirty="0" err="1" smtClean="0"/>
              <a:t>berperan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keutuhan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membimbing</a:t>
            </a:r>
            <a:r>
              <a:rPr lang="en-US" dirty="0" smtClean="0"/>
              <a:t> </a:t>
            </a:r>
            <a:r>
              <a:rPr lang="en-US" dirty="0" err="1" smtClean="0"/>
              <a:t>perkembangan</a:t>
            </a:r>
            <a:r>
              <a:rPr lang="en-US" dirty="0" smtClean="0"/>
              <a:t> </a:t>
            </a:r>
            <a:r>
              <a:rPr lang="en-US" dirty="0" err="1" smtClean="0"/>
              <a:t>budaya</a:t>
            </a:r>
            <a:r>
              <a:rPr lang="en-US" dirty="0" smtClean="0"/>
              <a:t> </a:t>
            </a:r>
            <a:r>
              <a:rPr lang="en-US" dirty="0" err="1" smtClean="0"/>
              <a:t>tersebut</a:t>
            </a:r>
            <a:endParaRPr lang="en-US" dirty="0" smtClean="0"/>
          </a:p>
          <a:p>
            <a:pPr marL="514350" indent="-514350">
              <a:buFont typeface="+mj-lt"/>
              <a:buAutoNum type="arabicPeriod" startAt="4"/>
            </a:pPr>
            <a:r>
              <a:rPr lang="en-US" dirty="0" err="1" smtClean="0"/>
              <a:t>Menjembatani</a:t>
            </a:r>
            <a:r>
              <a:rPr lang="en-US" dirty="0" smtClean="0"/>
              <a:t> </a:t>
            </a:r>
            <a:r>
              <a:rPr lang="en-US" dirty="0" err="1" smtClean="0"/>
              <a:t>praktik-praktik</a:t>
            </a:r>
            <a:r>
              <a:rPr lang="en-US" dirty="0" smtClean="0"/>
              <a:t> </a:t>
            </a:r>
            <a:r>
              <a:rPr lang="en-US" dirty="0" err="1" smtClean="0"/>
              <a:t>pengelolaan</a:t>
            </a:r>
            <a:r>
              <a:rPr lang="en-US" dirty="0" smtClean="0"/>
              <a:t> </a:t>
            </a:r>
            <a:r>
              <a:rPr lang="en-US" dirty="0" err="1" smtClean="0"/>
              <a:t>sumber</a:t>
            </a:r>
            <a:r>
              <a:rPr lang="en-US" dirty="0" smtClean="0"/>
              <a:t> </a:t>
            </a:r>
            <a:r>
              <a:rPr lang="en-US" dirty="0" err="1" smtClean="0"/>
              <a:t>daya</a:t>
            </a:r>
            <a:r>
              <a:rPr lang="en-US" dirty="0" smtClean="0"/>
              <a:t> </a:t>
            </a:r>
            <a:r>
              <a:rPr lang="en-US" dirty="0" err="1" smtClean="0"/>
              <a:t>manusia</a:t>
            </a:r>
            <a:r>
              <a:rPr lang="en-US" dirty="0" smtClean="0"/>
              <a:t> dg </a:t>
            </a:r>
            <a:r>
              <a:rPr lang="en-US" dirty="0" err="1" smtClean="0"/>
              <a:t>produktivitas</a:t>
            </a:r>
            <a:r>
              <a:rPr lang="en-US" dirty="0" smtClean="0"/>
              <a:t> 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44105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>
                <a:solidFill>
                  <a:srgbClr val="92D050"/>
                </a:solidFill>
              </a:rPr>
              <a:t>Iklim</a:t>
            </a:r>
            <a:r>
              <a:rPr lang="en-US" dirty="0" smtClean="0">
                <a:solidFill>
                  <a:srgbClr val="92D050"/>
                </a:solidFill>
              </a:rPr>
              <a:t> </a:t>
            </a:r>
            <a:r>
              <a:rPr lang="en-US" dirty="0" err="1" smtClean="0">
                <a:solidFill>
                  <a:srgbClr val="92D050"/>
                </a:solidFill>
              </a:rPr>
              <a:t>komunikASI</a:t>
            </a:r>
            <a:r>
              <a:rPr lang="en-US" dirty="0" smtClean="0">
                <a:solidFill>
                  <a:srgbClr val="92D050"/>
                </a:solidFill>
              </a:rPr>
              <a:t> ORGANISASI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Dennis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iklim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kualitas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pengalaman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bersifat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objektif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mengenai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internal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mencakup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persepsi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hubungan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pesan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kejadian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terjadi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>
                <a:sym typeface="Wingdings" pitchFamily="2" charset="2"/>
              </a:rPr>
              <a:t>Hillreiger</a:t>
            </a:r>
            <a:r>
              <a:rPr lang="en-US" dirty="0" smtClean="0">
                <a:sym typeface="Wingdings" pitchFamily="2" charset="2"/>
              </a:rPr>
              <a:t> &amp; Slocum  </a:t>
            </a:r>
            <a:r>
              <a:rPr lang="en-US" dirty="0" err="1" smtClean="0">
                <a:sym typeface="Wingdings" pitchFamily="2" charset="2"/>
              </a:rPr>
              <a:t>iklim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komunikasi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satu</a:t>
            </a:r>
            <a:r>
              <a:rPr lang="en-US" dirty="0">
                <a:sym typeface="Wingdings" pitchFamily="2" charset="2"/>
              </a:rPr>
              <a:t> set </a:t>
            </a:r>
            <a:r>
              <a:rPr lang="en-US" dirty="0" err="1">
                <a:sym typeface="Wingdings" pitchFamily="2" charset="2"/>
              </a:rPr>
              <a:t>atribut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organisasi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yg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menyebabkan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bagaimana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berjalannya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subsistem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organisasi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terhadap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anggota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dan</a:t>
            </a:r>
            <a:r>
              <a:rPr lang="en-US" dirty="0">
                <a:sym typeface="Wingdings" pitchFamily="2" charset="2"/>
              </a:rPr>
              <a:t> </a:t>
            </a:r>
            <a:r>
              <a:rPr lang="en-US" dirty="0" err="1">
                <a:sym typeface="Wingdings" pitchFamily="2" charset="2"/>
              </a:rPr>
              <a:t>lingkungannya</a:t>
            </a:r>
            <a:r>
              <a:rPr lang="en-US" dirty="0">
                <a:sym typeface="Wingdings" pitchFamily="2" charset="2"/>
              </a:rPr>
              <a:t>.</a:t>
            </a:r>
          </a:p>
          <a:p>
            <a:pPr>
              <a:buFont typeface="Courier New" pitchFamily="49" charset="0"/>
              <a:buChar char="o"/>
            </a:pPr>
            <a:endParaRPr lang="en-US" dirty="0" smtClean="0">
              <a:sym typeface="Wingdings" pitchFamily="2" charset="2"/>
            </a:endParaRPr>
          </a:p>
          <a:p>
            <a:pPr>
              <a:buFont typeface="Wingdings" pitchFamily="2" charset="2"/>
              <a:buChar char="q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551076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KESIMPULAN PENGERTIAN IKLIM KOMUNIKASI ORGANISASI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komunikasi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fungsi</a:t>
            </a:r>
            <a:r>
              <a:rPr lang="en-US" dirty="0" smtClean="0"/>
              <a:t> </a:t>
            </a:r>
            <a:r>
              <a:rPr lang="en-US" dirty="0" err="1" smtClean="0"/>
              <a:t>kegiatan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terdapat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utk</a:t>
            </a:r>
            <a:r>
              <a:rPr lang="en-US" dirty="0" smtClean="0"/>
              <a:t> </a:t>
            </a:r>
            <a:r>
              <a:rPr lang="en-US" dirty="0" err="1" smtClean="0"/>
              <a:t>menunjukkan</a:t>
            </a:r>
            <a:r>
              <a:rPr lang="en-US" dirty="0" smtClean="0"/>
              <a:t> </a:t>
            </a:r>
            <a:r>
              <a:rPr lang="en-US" dirty="0" err="1" smtClean="0"/>
              <a:t>kpd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bahwa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mempercayai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kebebasan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mengambil</a:t>
            </a:r>
            <a:r>
              <a:rPr lang="en-US" dirty="0" smtClean="0"/>
              <a:t> </a:t>
            </a:r>
            <a:r>
              <a:rPr lang="en-US" dirty="0" err="1" smtClean="0"/>
              <a:t>resiko</a:t>
            </a:r>
            <a:r>
              <a:rPr lang="en-US" dirty="0" smtClean="0"/>
              <a:t> (</a:t>
            </a:r>
            <a:r>
              <a:rPr lang="en-US" dirty="0" err="1" smtClean="0"/>
              <a:t>keputusan</a:t>
            </a:r>
            <a:r>
              <a:rPr lang="en-US" dirty="0" smtClean="0"/>
              <a:t>), </a:t>
            </a:r>
            <a:r>
              <a:rPr lang="en-US" dirty="0" err="1" smtClean="0"/>
              <a:t>mendorong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tanggung</a:t>
            </a:r>
            <a:r>
              <a:rPr lang="en-US" dirty="0" smtClean="0"/>
              <a:t> </a:t>
            </a:r>
            <a:r>
              <a:rPr lang="en-US" dirty="0" err="1" smtClean="0"/>
              <a:t>jawab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mengerjakan</a:t>
            </a:r>
            <a:r>
              <a:rPr lang="en-US" dirty="0" smtClean="0"/>
              <a:t> </a:t>
            </a:r>
            <a:r>
              <a:rPr lang="en-US" dirty="0" err="1" smtClean="0"/>
              <a:t>tugas-tugas</a:t>
            </a:r>
            <a:r>
              <a:rPr lang="en-US" dirty="0" smtClean="0"/>
              <a:t>, </a:t>
            </a:r>
            <a:r>
              <a:rPr lang="en-US" dirty="0" err="1" smtClean="0"/>
              <a:t>menyediakan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terbuka</a:t>
            </a:r>
            <a:r>
              <a:rPr lang="en-US" dirty="0"/>
              <a:t> </a:t>
            </a:r>
            <a:r>
              <a:rPr lang="en-US" dirty="0" smtClean="0"/>
              <a:t>&amp; </a:t>
            </a:r>
            <a:r>
              <a:rPr lang="en-US" dirty="0" err="1" smtClean="0"/>
              <a:t>cukup</a:t>
            </a:r>
            <a:r>
              <a:rPr lang="en-US" dirty="0" smtClean="0"/>
              <a:t> </a:t>
            </a:r>
            <a:r>
              <a:rPr lang="en-US" dirty="0" err="1" smtClean="0"/>
              <a:t>tentang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, </a:t>
            </a:r>
            <a:r>
              <a:rPr lang="en-US" dirty="0" err="1" smtClean="0"/>
              <a:t>mendengarkan</a:t>
            </a:r>
            <a:r>
              <a:rPr lang="en-US" dirty="0" smtClean="0"/>
              <a:t> dg </a:t>
            </a:r>
            <a:r>
              <a:rPr lang="en-US" dirty="0" err="1" smtClean="0"/>
              <a:t>penuh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serta</a:t>
            </a:r>
            <a:r>
              <a:rPr lang="en-US" dirty="0" smtClean="0"/>
              <a:t> </a:t>
            </a:r>
            <a:r>
              <a:rPr lang="en-US" dirty="0" err="1" smtClean="0"/>
              <a:t>memperoleh</a:t>
            </a:r>
            <a:r>
              <a:rPr lang="en-US" dirty="0" smtClean="0"/>
              <a:t> </a:t>
            </a:r>
            <a:r>
              <a:rPr lang="en-US" dirty="0" err="1" smtClean="0"/>
              <a:t>informasi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dipercayai</a:t>
            </a:r>
            <a:r>
              <a:rPr lang="en-US" dirty="0" smtClean="0"/>
              <a:t> &amp; </a:t>
            </a:r>
            <a:r>
              <a:rPr lang="en-US" dirty="0" err="1" smtClean="0"/>
              <a:t>terus</a:t>
            </a:r>
            <a:r>
              <a:rPr lang="en-US" dirty="0" smtClean="0"/>
              <a:t> </a:t>
            </a:r>
            <a:r>
              <a:rPr lang="en-US" dirty="0" err="1" smtClean="0"/>
              <a:t>terang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shg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dp</a:t>
            </a:r>
            <a:r>
              <a:rPr lang="en-US" dirty="0" smtClean="0"/>
              <a:t> </a:t>
            </a:r>
            <a:r>
              <a:rPr lang="en-US" dirty="0" err="1" smtClean="0"/>
              <a:t>melihat</a:t>
            </a:r>
            <a:r>
              <a:rPr lang="en-US" dirty="0" smtClean="0"/>
              <a:t> </a:t>
            </a:r>
            <a:r>
              <a:rPr lang="en-US" dirty="0" err="1" smtClean="0"/>
              <a:t>bhw</a:t>
            </a:r>
            <a:r>
              <a:rPr lang="en-US" dirty="0" smtClean="0"/>
              <a:t> </a:t>
            </a:r>
            <a:r>
              <a:rPr lang="en-US" dirty="0" err="1" smtClean="0"/>
              <a:t>keterlibatan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penting</a:t>
            </a:r>
            <a:r>
              <a:rPr lang="en-US" dirty="0" smtClean="0"/>
              <a:t> </a:t>
            </a:r>
            <a:r>
              <a:rPr lang="en-US" dirty="0" err="1" smtClean="0"/>
              <a:t>bg</a:t>
            </a:r>
            <a:r>
              <a:rPr lang="en-US" dirty="0" smtClean="0"/>
              <a:t> </a:t>
            </a:r>
            <a:r>
              <a:rPr lang="en-US" dirty="0" err="1" smtClean="0"/>
              <a:t>keputusan-keputusan</a:t>
            </a:r>
            <a:r>
              <a:rPr lang="en-US" dirty="0" smtClean="0"/>
              <a:t> </a:t>
            </a:r>
            <a:r>
              <a:rPr lang="en-US" dirty="0" err="1" smtClean="0"/>
              <a:t>dlm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&amp; </a:t>
            </a:r>
            <a:r>
              <a:rPr lang="en-US" dirty="0" err="1" smtClean="0"/>
              <a:t>menaruh</a:t>
            </a:r>
            <a:r>
              <a:rPr lang="en-US" dirty="0" smtClean="0"/>
              <a:t> </a:t>
            </a:r>
            <a:r>
              <a:rPr lang="en-US" dirty="0" err="1" smtClean="0"/>
              <a:t>perhatian</a:t>
            </a:r>
            <a:r>
              <a:rPr lang="en-US" dirty="0" smtClean="0"/>
              <a:t> </a:t>
            </a:r>
            <a:r>
              <a:rPr lang="en-US" dirty="0" err="1" smtClean="0"/>
              <a:t>pd</a:t>
            </a:r>
            <a:r>
              <a:rPr lang="en-US" dirty="0" smtClean="0"/>
              <a:t> </a:t>
            </a:r>
            <a:r>
              <a:rPr lang="en-US" dirty="0" err="1" smtClean="0"/>
              <a:t>pekerjaan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bermutu</a:t>
            </a:r>
            <a:r>
              <a:rPr lang="en-US" dirty="0" smtClean="0"/>
              <a:t> </a:t>
            </a:r>
            <a:r>
              <a:rPr lang="en-US" dirty="0" err="1" smtClean="0"/>
              <a:t>tinggi</a:t>
            </a:r>
            <a:r>
              <a:rPr lang="en-US" dirty="0" smtClean="0"/>
              <a:t> &amp; </a:t>
            </a:r>
            <a:r>
              <a:rPr lang="en-US" dirty="0" err="1" smtClean="0"/>
              <a:t>memberi</a:t>
            </a:r>
            <a:r>
              <a:rPr lang="en-US" dirty="0" smtClean="0"/>
              <a:t> </a:t>
            </a:r>
            <a:r>
              <a:rPr lang="en-US" dirty="0" err="1" smtClean="0"/>
              <a:t>tantangan</a:t>
            </a:r>
            <a:r>
              <a:rPr lang="en-US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3926942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PENGERTIAN IKLIM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suatu</a:t>
            </a:r>
            <a:r>
              <a:rPr lang="en-US" dirty="0" smtClean="0"/>
              <a:t> </a:t>
            </a:r>
            <a:r>
              <a:rPr lang="en-US" dirty="0" err="1" smtClean="0"/>
              <a:t>kualitas</a:t>
            </a:r>
            <a:r>
              <a:rPr lang="en-US" dirty="0" smtClean="0"/>
              <a:t> </a:t>
            </a:r>
            <a:r>
              <a:rPr lang="en-US" dirty="0" err="1" smtClean="0"/>
              <a:t>pengalaman</a:t>
            </a:r>
            <a:r>
              <a:rPr lang="en-US" dirty="0" smtClean="0"/>
              <a:t> </a:t>
            </a:r>
            <a:r>
              <a:rPr lang="en-US" dirty="0" err="1" smtClean="0"/>
              <a:t>subjektif</a:t>
            </a:r>
            <a:r>
              <a:rPr lang="en-US" dirty="0" smtClean="0"/>
              <a:t> yang </a:t>
            </a:r>
            <a:r>
              <a:rPr lang="en-US" dirty="0" err="1" smtClean="0"/>
              <a:t>berasal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atas</a:t>
            </a:r>
            <a:r>
              <a:rPr lang="en-US" dirty="0" smtClean="0"/>
              <a:t> </a:t>
            </a:r>
            <a:r>
              <a:rPr lang="en-US" dirty="0" err="1" smtClean="0"/>
              <a:t>karakter-karakter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relatif</a:t>
            </a:r>
            <a:r>
              <a:rPr lang="en-US" dirty="0" smtClean="0"/>
              <a:t> </a:t>
            </a:r>
            <a:r>
              <a:rPr lang="en-US" dirty="0" err="1" smtClean="0"/>
              <a:t>langgeng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384808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43240" y="3000372"/>
            <a:ext cx="2921505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id-ID" sz="3600" b="1" cap="none" spc="50" dirty="0" smtClean="0">
                <a:ln w="11430"/>
              </a:rPr>
              <a:t>Terima Kasih!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428728" y="3929066"/>
            <a:ext cx="635783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d-ID" sz="2800" dirty="0" smtClean="0">
                <a:solidFill>
                  <a:schemeClr val="tx1">
                    <a:lumMod val="65000"/>
                  </a:schemeClr>
                </a:solidFill>
                <a:latin typeface="Lucida Handwriting" pitchFamily="66" charset="0"/>
              </a:rPr>
              <a:t>Wassalamu   Alaikum  Wr Wb !</a:t>
            </a:r>
            <a:endParaRPr lang="id-ID" sz="2800" dirty="0">
              <a:solidFill>
                <a:schemeClr val="tx1">
                  <a:lumMod val="65000"/>
                </a:schemeClr>
              </a:solidFill>
              <a:latin typeface="Lucida Handwriting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26281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Tagiuri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iklim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kualitas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relatif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abadi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internal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dialami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anggota-anggotanya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mempengaruhi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tingkah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dapat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diuraikan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istilah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nilai-nilai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set </a:t>
            </a:r>
            <a:r>
              <a:rPr lang="en-US" dirty="0" err="1" smtClean="0">
                <a:sym typeface="Wingdings" pitchFamily="2" charset="2"/>
              </a:rPr>
              <a:t>karakteristik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tertentu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id-ID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  <p:sp>
        <p:nvSpPr>
          <p:cNvPr id="4" name="Title 3"/>
          <p:cNvSpPr txBox="1">
            <a:spLocks noGrp="1"/>
          </p:cNvSpPr>
          <p:nvPr>
            <p:ph type="title"/>
          </p:nvPr>
        </p:nvSpPr>
        <p:spPr>
          <a:xfrm>
            <a:off x="304800" y="614690"/>
            <a:ext cx="52171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800" dirty="0" smtClean="0">
                <a:solidFill>
                  <a:srgbClr val="92D050"/>
                </a:solidFill>
              </a:rPr>
              <a:t>PENGERTIAN IKLIM </a:t>
            </a:r>
            <a:r>
              <a:rPr lang="en-US" sz="2800" dirty="0" smtClean="0">
                <a:solidFill>
                  <a:srgbClr val="92D050"/>
                </a:solidFill>
              </a:rPr>
              <a:t>ORGANISASI</a:t>
            </a:r>
            <a:endParaRPr lang="id-ID" sz="2800" dirty="0">
              <a:solidFill>
                <a:srgbClr val="92D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872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LANJUTAN </a:t>
            </a:r>
            <a:r>
              <a:rPr lang="en-US" dirty="0" smtClean="0">
                <a:solidFill>
                  <a:srgbClr val="92D050"/>
                </a:solidFill>
              </a:rPr>
              <a:t>PENGERTIAN IKLIM </a:t>
            </a:r>
            <a:r>
              <a:rPr lang="en-US" dirty="0" smtClean="0">
                <a:solidFill>
                  <a:srgbClr val="92D050"/>
                </a:solidFill>
              </a:rPr>
              <a:t>ORGANISASI</a:t>
            </a:r>
            <a:r>
              <a:rPr lang="id-ID" dirty="0">
                <a:solidFill>
                  <a:srgbClr val="92D050"/>
                </a:solidFill>
              </a:rPr>
              <a:t/>
            </a:r>
            <a:br>
              <a:rPr lang="id-ID" dirty="0">
                <a:solidFill>
                  <a:srgbClr val="92D050"/>
                </a:solidFill>
              </a:rPr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268288" indent="-268288">
              <a:spcBef>
                <a:spcPts val="1800"/>
              </a:spcBef>
              <a:buFont typeface="Courier New" pitchFamily="49" charset="0"/>
              <a:buChar char="o"/>
            </a:pPr>
            <a:r>
              <a:rPr lang="en-US" dirty="0" smtClean="0"/>
              <a:t>Payne &amp; Pugh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iklim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konsep</a:t>
            </a:r>
            <a:r>
              <a:rPr lang="en-US" dirty="0" smtClean="0">
                <a:sym typeface="Wingdings" pitchFamily="2" charset="2"/>
              </a:rPr>
              <a:t> yang </a:t>
            </a:r>
            <a:r>
              <a:rPr lang="en-US" dirty="0" err="1" smtClean="0">
                <a:sym typeface="Wingdings" pitchFamily="2" charset="2"/>
              </a:rPr>
              <a:t>merefleksikan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kekuatan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nilai-nilai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umum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norma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sikap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tingkah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laku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sistem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. </a:t>
            </a:r>
          </a:p>
          <a:p>
            <a:pPr marL="268288" indent="-268288">
              <a:spcBef>
                <a:spcPts val="1800"/>
              </a:spcBef>
              <a:buFont typeface="Courier New" pitchFamily="49" charset="0"/>
              <a:buChar char="o"/>
            </a:pP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Hillrieger</a:t>
            </a:r>
            <a:r>
              <a:rPr lang="en-US" dirty="0" smtClean="0">
                <a:sym typeface="Wingdings" pitchFamily="2" charset="2"/>
              </a:rPr>
              <a:t> &amp; Slocum  </a:t>
            </a:r>
            <a:r>
              <a:rPr lang="en-US" dirty="0" err="1" smtClean="0">
                <a:sym typeface="Wingdings" pitchFamily="2" charset="2"/>
              </a:rPr>
              <a:t>iklim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suatu</a:t>
            </a:r>
            <a:r>
              <a:rPr lang="en-US" dirty="0" smtClean="0">
                <a:sym typeface="Wingdings" pitchFamily="2" charset="2"/>
              </a:rPr>
              <a:t> set </a:t>
            </a:r>
            <a:r>
              <a:rPr lang="en-US" dirty="0" err="1" smtClean="0">
                <a:sym typeface="Wingdings" pitchFamily="2" charset="2"/>
              </a:rPr>
              <a:t>atribut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subsistemnya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dirasakan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mungkin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disebabkan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oleh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cara-cara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subsistem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lingkungannya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48495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LANJUTAN </a:t>
            </a:r>
            <a:r>
              <a:rPr lang="en-US" dirty="0" smtClean="0">
                <a:solidFill>
                  <a:srgbClr val="92D050"/>
                </a:solidFill>
              </a:rPr>
              <a:t>PENGERTIAN IKLIM </a:t>
            </a:r>
            <a:r>
              <a:rPr lang="en-US" dirty="0" smtClean="0">
                <a:solidFill>
                  <a:srgbClr val="92D050"/>
                </a:solidFill>
              </a:rPr>
              <a:t>ORGANISASI 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Stringer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iklim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sebagai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koleksi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pola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munculnya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motivasi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berfokus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pd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persepsi-persepsi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masuk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akal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dinilai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sehingga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mempunyai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pengaruh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langsung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kinerja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anggota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>
              <a:buFont typeface="Courier New" pitchFamily="49" charset="0"/>
              <a:buChar char="o"/>
            </a:pPr>
            <a:r>
              <a:rPr lang="en-US" dirty="0" err="1" smtClean="0"/>
              <a:t>Luthans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iklim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adalah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lingkungan</a:t>
            </a:r>
            <a:r>
              <a:rPr lang="en-US" dirty="0" smtClean="0">
                <a:sym typeface="Wingdings" pitchFamily="2" charset="2"/>
              </a:rPr>
              <a:t> internal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psikologi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764989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KESIMPULAN PENGERTIAN IKLIM ORGANISASI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Iklim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adalah</a:t>
            </a:r>
            <a:r>
              <a:rPr lang="en-US" dirty="0" smtClean="0"/>
              <a:t> </a:t>
            </a:r>
            <a:r>
              <a:rPr lang="en-US" dirty="0" err="1" smtClean="0"/>
              <a:t>serangkaian</a:t>
            </a:r>
            <a:r>
              <a:rPr lang="en-US" dirty="0" smtClean="0"/>
              <a:t> </a:t>
            </a:r>
            <a:r>
              <a:rPr lang="en-US" dirty="0" err="1" smtClean="0"/>
              <a:t>deskripsi</a:t>
            </a:r>
            <a:r>
              <a:rPr lang="en-US" dirty="0" smtClean="0"/>
              <a:t> </a:t>
            </a:r>
            <a:r>
              <a:rPr lang="en-US" dirty="0" err="1" smtClean="0"/>
              <a:t>dari</a:t>
            </a:r>
            <a:r>
              <a:rPr lang="en-US" dirty="0" smtClean="0"/>
              <a:t> </a:t>
            </a:r>
            <a:r>
              <a:rPr lang="en-US" dirty="0" err="1" smtClean="0"/>
              <a:t>karakteristik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membedakan</a:t>
            </a:r>
            <a:r>
              <a:rPr lang="en-US" dirty="0" smtClean="0"/>
              <a:t> </a:t>
            </a:r>
            <a:r>
              <a:rPr lang="en-US" dirty="0" err="1" smtClean="0"/>
              <a:t>sebuah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dengan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mengarah</a:t>
            </a:r>
            <a:r>
              <a:rPr lang="en-US" dirty="0" smtClean="0"/>
              <a:t> </a:t>
            </a:r>
            <a:r>
              <a:rPr lang="en-US" dirty="0" err="1" smtClean="0"/>
              <a:t>pada</a:t>
            </a:r>
            <a:r>
              <a:rPr lang="en-US" dirty="0" smtClean="0"/>
              <a:t> </a:t>
            </a:r>
            <a:r>
              <a:rPr lang="en-US" dirty="0" err="1" smtClean="0"/>
              <a:t>persepsi</a:t>
            </a:r>
            <a:r>
              <a:rPr lang="en-US" dirty="0" smtClean="0"/>
              <a:t> </a:t>
            </a:r>
            <a:r>
              <a:rPr lang="en-US" dirty="0" err="1" smtClean="0"/>
              <a:t>masing-masing</a:t>
            </a:r>
            <a:r>
              <a:rPr lang="en-US" dirty="0" smtClean="0"/>
              <a:t> </a:t>
            </a:r>
            <a:r>
              <a:rPr lang="en-US" dirty="0" err="1" smtClean="0"/>
              <a:t>anggota</a:t>
            </a:r>
            <a:r>
              <a:rPr lang="en-US" dirty="0" smtClean="0"/>
              <a:t> </a:t>
            </a:r>
            <a:r>
              <a:rPr lang="en-US" dirty="0" err="1" smtClean="0"/>
              <a:t>dalam</a:t>
            </a:r>
            <a:r>
              <a:rPr lang="en-US" dirty="0" smtClean="0"/>
              <a:t> </a:t>
            </a:r>
            <a:r>
              <a:rPr lang="en-US" dirty="0" err="1" smtClean="0"/>
              <a:t>memandang</a:t>
            </a:r>
            <a:r>
              <a:rPr lang="en-US" dirty="0" smtClean="0"/>
              <a:t> </a:t>
            </a:r>
            <a:r>
              <a:rPr lang="en-US" dirty="0" err="1" smtClean="0"/>
              <a:t>organisasi</a:t>
            </a:r>
            <a:r>
              <a:rPr lang="en-US" dirty="0" smtClean="0"/>
              <a:t>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5736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92D050"/>
                </a:solidFill>
              </a:rPr>
              <a:t>DIMENSI-DIMENSI IKLIM ORGANISASI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Courier New" pitchFamily="49" charset="0"/>
              <a:buChar char="o"/>
            </a:pPr>
            <a:r>
              <a:rPr lang="en-US" dirty="0" err="1" smtClean="0"/>
              <a:t>Litwin</a:t>
            </a:r>
            <a:r>
              <a:rPr lang="en-US" dirty="0" smtClean="0"/>
              <a:t> &amp; Stringers :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Responsibility </a:t>
            </a:r>
            <a:r>
              <a:rPr lang="en-US" dirty="0" smtClean="0">
                <a:sym typeface="Wingdings" pitchFamily="2" charset="2"/>
              </a:rPr>
              <a:t> rasa </a:t>
            </a:r>
            <a:r>
              <a:rPr lang="en-US" dirty="0" err="1" smtClean="0">
                <a:sym typeface="Wingdings" pitchFamily="2" charset="2"/>
              </a:rPr>
              <a:t>tanggung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jawab</a:t>
            </a:r>
            <a:endParaRPr lang="en-US" i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Standard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harapan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tentang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kualitas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endParaRPr lang="en-US" i="1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Reward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ganjaran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Friendly </a:t>
            </a:r>
            <a:r>
              <a:rPr lang="en-US" dirty="0" smtClean="0">
                <a:sym typeface="Wingdings" pitchFamily="2" charset="2"/>
              </a:rPr>
              <a:t> rasa </a:t>
            </a:r>
            <a:r>
              <a:rPr lang="en-US" dirty="0" err="1" smtClean="0">
                <a:sym typeface="Wingdings" pitchFamily="2" charset="2"/>
              </a:rPr>
              <a:t>persaudaraan</a:t>
            </a:r>
            <a:endParaRPr lang="en-US" dirty="0" smtClean="0"/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Team spirit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semangat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tim</a:t>
            </a:r>
            <a:endParaRPr lang="en-US" i="1" dirty="0" smtClean="0"/>
          </a:p>
        </p:txBody>
      </p:sp>
    </p:spTree>
    <p:extLst>
      <p:ext uri="{BB962C8B-B14F-4D97-AF65-F5344CB8AC3E}">
        <p14:creationId xmlns:p14="http://schemas.microsoft.com/office/powerpoint/2010/main" val="152323526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92D050"/>
                </a:solidFill>
              </a:rPr>
              <a:t>LANJUTAN DIMENSI-DIMENSI </a:t>
            </a:r>
            <a:r>
              <a:rPr lang="en-US" dirty="0" smtClean="0">
                <a:solidFill>
                  <a:srgbClr val="92D050"/>
                </a:solidFill>
              </a:rPr>
              <a:t>IKLIM ORGANISASI</a:t>
            </a:r>
            <a:endParaRPr lang="en-US" dirty="0">
              <a:solidFill>
                <a:srgbClr val="92D05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/>
              <a:t>Steve </a:t>
            </a:r>
            <a:r>
              <a:rPr lang="en-US" dirty="0" err="1"/>
              <a:t>Kelneer</a:t>
            </a:r>
            <a:r>
              <a:rPr lang="en-US" dirty="0"/>
              <a:t> :  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/>
              <a:t>Flexibility conformity </a:t>
            </a:r>
            <a:r>
              <a:rPr lang="en-US" i="1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keleluasaan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bertindak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bagi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melakukan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penyesuaian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tugas-tugas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diberikan</a:t>
            </a:r>
            <a:r>
              <a:rPr lang="en-US" dirty="0" smtClean="0">
                <a:sym typeface="Wingdings" pitchFamily="2" charset="2"/>
              </a:rPr>
              <a:t>.</a:t>
            </a:r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>
                <a:sym typeface="Wingdings" pitchFamily="2" charset="2"/>
              </a:rPr>
              <a:t>Responsibility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berkaitan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pelaksanaan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diemban</a:t>
            </a:r>
            <a:r>
              <a:rPr lang="en-US" dirty="0" smtClean="0">
                <a:sym typeface="Wingdings" pitchFamily="2" charset="2"/>
              </a:rPr>
              <a:t> dg rasa </a:t>
            </a:r>
            <a:r>
              <a:rPr lang="en-US" dirty="0" err="1" smtClean="0">
                <a:sym typeface="Wingdings" pitchFamily="2" charset="2"/>
              </a:rPr>
              <a:t>tanggung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jawab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hasil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dicapai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karena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terlibat</a:t>
            </a:r>
            <a:r>
              <a:rPr lang="en-US" dirty="0" smtClean="0">
                <a:sym typeface="Wingdings" pitchFamily="2" charset="2"/>
              </a:rPr>
              <a:t> di </a:t>
            </a:r>
            <a:r>
              <a:rPr lang="en-US" dirty="0" err="1" smtClean="0">
                <a:sym typeface="Wingdings" pitchFamily="2" charset="2"/>
              </a:rPr>
              <a:t>dalam</a:t>
            </a:r>
            <a:r>
              <a:rPr lang="en-US" dirty="0" smtClean="0">
                <a:sym typeface="Wingdings" pitchFamily="2" charset="2"/>
              </a:rPr>
              <a:t> proses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sedang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berjalan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i="1" dirty="0" smtClean="0">
              <a:sym typeface="Wingdings" pitchFamily="2" charset="2"/>
            </a:endParaRPr>
          </a:p>
          <a:p>
            <a:pPr marL="914400" lvl="1" indent="-514350">
              <a:buFont typeface="+mj-lt"/>
              <a:buAutoNum type="arabicPeriod"/>
            </a:pPr>
            <a:r>
              <a:rPr lang="en-US" i="1" dirty="0" smtClean="0">
                <a:sym typeface="Wingdings" pitchFamily="2" charset="2"/>
              </a:rPr>
              <a:t>Standards 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kondisi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dimana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manajemen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memberikan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perhatian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kepada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pelaksanaan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tugas</a:t>
            </a:r>
            <a:r>
              <a:rPr lang="en-US" dirty="0" smtClean="0">
                <a:sym typeface="Wingdings" pitchFamily="2" charset="2"/>
              </a:rPr>
              <a:t> dg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telah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ditentukan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serta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toleransi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terhadap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kesalahan</a:t>
            </a:r>
            <a:r>
              <a:rPr lang="en-US" dirty="0" smtClean="0">
                <a:sym typeface="Wingdings" pitchFamily="2" charset="2"/>
              </a:rPr>
              <a:t>/</a:t>
            </a:r>
            <a:r>
              <a:rPr lang="en-US" dirty="0" err="1" smtClean="0">
                <a:sym typeface="Wingdings" pitchFamily="2" charset="2"/>
              </a:rPr>
              <a:t>hal-hal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sesuai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atau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kurang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endParaRPr lang="en-US" dirty="0" smtClean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9433043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>
                <a:solidFill>
                  <a:srgbClr val="92D050"/>
                </a:solidFill>
              </a:rPr>
              <a:t>LANJUTAN DIMENSI-DIMENSI </a:t>
            </a:r>
            <a:r>
              <a:rPr lang="en-US" dirty="0" smtClean="0">
                <a:solidFill>
                  <a:srgbClr val="92D050"/>
                </a:solidFill>
              </a:rPr>
              <a:t>IKLIM ORGANISASI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Font typeface="Courier New" pitchFamily="49" charset="0"/>
              <a:buChar char="o"/>
            </a:pPr>
            <a:r>
              <a:rPr lang="en-US" dirty="0" smtClean="0"/>
              <a:t>Steve </a:t>
            </a:r>
            <a:r>
              <a:rPr lang="en-US" dirty="0" err="1" smtClean="0"/>
              <a:t>Kelneer</a:t>
            </a:r>
            <a:r>
              <a:rPr lang="en-US" dirty="0" smtClean="0"/>
              <a:t> :</a:t>
            </a:r>
          </a:p>
          <a:p>
            <a:pPr marL="914400" lvl="1" indent="-514350">
              <a:buFont typeface="+mj-lt"/>
              <a:buAutoNum type="arabicPeriod" startAt="4"/>
            </a:pPr>
            <a:r>
              <a:rPr lang="en-US" i="1" dirty="0" smtClean="0">
                <a:sym typeface="Wingdings" pitchFamily="2" charset="2"/>
              </a:rPr>
              <a:t>Reward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berkaitan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ttg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penghargaan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pengakuan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atas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baik</a:t>
            </a:r>
            <a:r>
              <a:rPr lang="en-US" dirty="0" smtClean="0">
                <a:sym typeface="Wingdings" pitchFamily="2" charset="2"/>
              </a:rPr>
              <a:t>. </a:t>
            </a:r>
            <a:endParaRPr lang="en-US" i="1" dirty="0">
              <a:sym typeface="Wingdings" pitchFamily="2" charset="2"/>
            </a:endParaRPr>
          </a:p>
          <a:p>
            <a:pPr marL="914400" lvl="1" indent="-514350">
              <a:buFont typeface="+mj-lt"/>
              <a:buAutoNum type="arabicPeriod" startAt="4"/>
            </a:pPr>
            <a:r>
              <a:rPr lang="en-US" i="1" dirty="0" smtClean="0">
                <a:sym typeface="Wingdings" pitchFamily="2" charset="2"/>
              </a:rPr>
              <a:t>Clarity  </a:t>
            </a:r>
            <a:r>
              <a:rPr lang="en-US" dirty="0" err="1" smtClean="0">
                <a:sym typeface="Wingdings" pitchFamily="2" charset="2"/>
              </a:rPr>
              <a:t>berkaitan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bahwa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mengetahui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apa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yg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diharapkan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dari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pekerjaan</a:t>
            </a:r>
            <a:r>
              <a:rPr lang="en-US" dirty="0" smtClean="0">
                <a:sym typeface="Wingdings" pitchFamily="2" charset="2"/>
              </a:rPr>
              <a:t>, </a:t>
            </a:r>
            <a:r>
              <a:rPr lang="en-US" dirty="0" err="1" smtClean="0">
                <a:sym typeface="Wingdings" pitchFamily="2" charset="2"/>
              </a:rPr>
              <a:t>peranan</a:t>
            </a:r>
            <a:r>
              <a:rPr lang="en-US" dirty="0" smtClean="0">
                <a:sym typeface="Wingdings" pitchFamily="2" charset="2"/>
              </a:rPr>
              <a:t> &amp; </a:t>
            </a:r>
            <a:r>
              <a:rPr lang="en-US" dirty="0" err="1" smtClean="0">
                <a:sym typeface="Wingdings" pitchFamily="2" charset="2"/>
              </a:rPr>
              <a:t>tujuan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.</a:t>
            </a:r>
            <a:endParaRPr lang="en-US" dirty="0">
              <a:sym typeface="Wingdings" pitchFamily="2" charset="2"/>
            </a:endParaRPr>
          </a:p>
          <a:p>
            <a:pPr marL="914400" lvl="1" indent="-514350">
              <a:buFont typeface="+mj-lt"/>
              <a:buAutoNum type="arabicPeriod" startAt="4"/>
            </a:pPr>
            <a:r>
              <a:rPr lang="en-US" i="1" dirty="0" err="1">
                <a:sym typeface="Wingdings" pitchFamily="2" charset="2"/>
              </a:rPr>
              <a:t>Tema</a:t>
            </a:r>
            <a:r>
              <a:rPr lang="en-US" i="1" dirty="0">
                <a:sym typeface="Wingdings" pitchFamily="2" charset="2"/>
              </a:rPr>
              <a:t> commitment </a:t>
            </a:r>
            <a:r>
              <a:rPr lang="en-US" i="1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berkaitan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dengan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karyawan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mengenai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perasaan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bangga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mereka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memiliki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organisasi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kesediaan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untuk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berusaha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lebih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saat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dibutuhkan</a:t>
            </a:r>
            <a:r>
              <a:rPr lang="en-US" dirty="0" smtClean="0">
                <a:sym typeface="Wingdings" pitchFamily="2" charset="2"/>
              </a:rPr>
              <a:t>.</a:t>
            </a:r>
            <a:r>
              <a:rPr lang="en-US" dirty="0" smtClean="0"/>
              <a:t> </a:t>
            </a:r>
            <a:endParaRPr lang="en-US" dirty="0"/>
          </a:p>
          <a:p>
            <a:pPr>
              <a:buFont typeface="Courier New" pitchFamily="49" charset="0"/>
              <a:buChar char="o"/>
            </a:pPr>
            <a:endParaRPr lang="en-US" dirty="0" smtClean="0"/>
          </a:p>
          <a:p>
            <a:pPr>
              <a:buFont typeface="Courier New" pitchFamily="49" charset="0"/>
              <a:buChar char="o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22758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rek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Trek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Trek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14821751</TotalTime>
  <Words>867</Words>
  <Application>Microsoft Office PowerPoint</Application>
  <PresentationFormat>On-screen Show (4:3)</PresentationFormat>
  <Paragraphs>76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Trek</vt:lpstr>
      <vt:lpstr> IKLIM ORGANISASI, IKLIM KOMUNIKASI &amp; IKLIM KOMUNIKASI ORGANISASI </vt:lpstr>
      <vt:lpstr>PENGERTIAN IKLIM</vt:lpstr>
      <vt:lpstr>PENGERTIAN IKLIM ORGANISASI</vt:lpstr>
      <vt:lpstr>LANJUTAN PENGERTIAN IKLIM ORGANISASI </vt:lpstr>
      <vt:lpstr>LANJUTAN PENGERTIAN IKLIM ORGANISASI </vt:lpstr>
      <vt:lpstr>KESIMPULAN PENGERTIAN IKLIM ORGANISASI</vt:lpstr>
      <vt:lpstr>DIMENSI-DIMENSI IKLIM ORGANISASI</vt:lpstr>
      <vt:lpstr>LANJUTAN DIMENSI-DIMENSI IKLIM ORGANISASI</vt:lpstr>
      <vt:lpstr>LANJUTAN DIMENSI-DIMENSI IKLIM ORGANISASI</vt:lpstr>
      <vt:lpstr>FAKTOR-FAKTOR YG MEMBENTUK IKLIM ORGANISASI</vt:lpstr>
      <vt:lpstr>LANJUTAN FAKTOR-FAKTOR YG MEMBENTUK IKLIM ORGANISASI</vt:lpstr>
      <vt:lpstr>Prinsip-prinsip yg mempengaruhi faktor iklim organisasi</vt:lpstr>
      <vt:lpstr>PENGERTIAN IKLIM KOMUNIKASI </vt:lpstr>
      <vt:lpstr>Kesimpulan pengertian iklim komunikasi</vt:lpstr>
      <vt:lpstr>DIMENSI-DIMENSI IKLIM KOMUNIKASI</vt:lpstr>
      <vt:lpstr>PENTINGNYA IKLIM KOMUNIKASI</vt:lpstr>
      <vt:lpstr>LANJUTAN PENTINGNYA IKLIM KOMUNIKASI</vt:lpstr>
      <vt:lpstr>Iklim komunikASI ORGANISASI</vt:lpstr>
      <vt:lpstr>KESIMPULAN PENGERTIAN IKLIM KOMUNIKASI ORGANISASI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KOSNTRUKSI MAKNA IBU BEKERJA: ANTARA PEKERJAAN DAN PENGASUHAN ANAK (Studi Fenomenologi Terhadap Ibu Bekerja di Kota Ambon)</dc:title>
  <dc:creator>hp</dc:creator>
  <cp:lastModifiedBy>asus</cp:lastModifiedBy>
  <cp:revision>313</cp:revision>
  <dcterms:created xsi:type="dcterms:W3CDTF">2013-09-10T05:50:08Z</dcterms:created>
  <dcterms:modified xsi:type="dcterms:W3CDTF">2016-10-14T23:24:19Z</dcterms:modified>
</cp:coreProperties>
</file>