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18" r:id="rId4"/>
    <p:sldId id="319" r:id="rId5"/>
    <p:sldId id="321" r:id="rId6"/>
    <p:sldId id="324" r:id="rId7"/>
    <p:sldId id="322" r:id="rId8"/>
    <p:sldId id="325" r:id="rId9"/>
    <p:sldId id="326" r:id="rId10"/>
    <p:sldId id="323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12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KOMUNIKASI ORGANISASI VERBAL </a:t>
            </a:r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JARINGAN KOMUNIKASI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1025" lvl="1" indent="-457200">
              <a:buFont typeface="Courier New" pitchFamily="49" charset="0"/>
              <a:buChar char="o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orang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Diantara</a:t>
            </a:r>
            <a:r>
              <a:rPr lang="en-US" dirty="0" smtClean="0"/>
              <a:t> orang-orang </a:t>
            </a:r>
            <a:r>
              <a:rPr lang="en-US" dirty="0" err="1" smtClean="0"/>
              <a:t>tsb</a:t>
            </a:r>
            <a:r>
              <a:rPr lang="en-US" dirty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marL="123825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6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PERANAN JARINGAN KOMUNIKASI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i="1" dirty="0" smtClean="0"/>
              <a:t>Opinion leader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pimpinan</a:t>
            </a:r>
            <a:r>
              <a:rPr lang="en-US" dirty="0" smtClean="0">
                <a:sym typeface="Wingdings" pitchFamily="2" charset="2"/>
              </a:rPr>
              <a:t> informal </a:t>
            </a:r>
            <a:r>
              <a:rPr lang="en-US" dirty="0" err="1" smtClean="0">
                <a:sym typeface="Wingdings" pitchFamily="2" charset="2"/>
              </a:rPr>
              <a:t>dlm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i="1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Gate keepers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mengontrol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i="1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err="1" smtClean="0"/>
              <a:t>Cosmopolities</a:t>
            </a:r>
            <a:r>
              <a:rPr lang="en-US" i="1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menghubungkan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lingkungannya</a:t>
            </a:r>
            <a:endParaRPr lang="en-US" dirty="0" smtClean="0"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r>
              <a:rPr lang="en-US" i="1" dirty="0" smtClean="0">
                <a:sym typeface="Wingdings" pitchFamily="2" charset="2"/>
              </a:rPr>
              <a:t>Bridge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klik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menghubungkan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lainnya</a:t>
            </a:r>
            <a:endParaRPr lang="en-US" i="1" dirty="0" smtClean="0"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04289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LANJUTAN PERANAN </a:t>
            </a:r>
            <a:r>
              <a:rPr lang="en-US" dirty="0">
                <a:solidFill>
                  <a:srgbClr val="92D050"/>
                </a:solidFill>
              </a:rPr>
              <a:t>JARINGAN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i="1" dirty="0" smtClean="0"/>
              <a:t>Liaison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peranannya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bridge </a:t>
            </a:r>
            <a:r>
              <a:rPr lang="en-US" dirty="0" err="1" smtClean="0">
                <a:sym typeface="Wingdings" pitchFamily="2" charset="2"/>
              </a:rPr>
              <a:t>tetapi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bukanlah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penghubung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lainnya</a:t>
            </a:r>
            <a:endParaRPr lang="en-US" dirty="0" smtClean="0"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r>
              <a:rPr lang="en-US" i="1" dirty="0" smtClean="0">
                <a:sym typeface="Wingdings" pitchFamily="2" charset="2"/>
              </a:rPr>
              <a:t>Isolate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kontak</a:t>
            </a:r>
            <a:r>
              <a:rPr lang="en-US" dirty="0" smtClean="0">
                <a:sym typeface="Wingdings" pitchFamily="2" charset="2"/>
              </a:rPr>
              <a:t> minimal dg orang lain </a:t>
            </a:r>
            <a:r>
              <a:rPr lang="en-US" dirty="0" err="1" smtClean="0">
                <a:sym typeface="Wingdings" pitchFamily="2" charset="2"/>
              </a:rPr>
              <a:t>dlm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3111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JARINGAN KOMUNIKASI FORMAL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Ada 3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arys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formal </a:t>
            </a:r>
            <a:r>
              <a:rPr lang="en-US" dirty="0" err="1" smtClean="0"/>
              <a:t>yakni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i="1" dirty="0" smtClean="0"/>
              <a:t>(downward communication)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i="1" dirty="0" smtClean="0"/>
              <a:t>(upward communication)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horizontal </a:t>
            </a:r>
            <a:r>
              <a:rPr lang="en-US" dirty="0" smtClean="0">
                <a:sym typeface="Wingdings" pitchFamily="2" charset="2"/>
              </a:rPr>
              <a:t> level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79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TIPE KOMUNIKASI KE BAWAH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menjelaskan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aktivitas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bgmn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aktivitas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aktivitas</a:t>
            </a:r>
            <a:r>
              <a:rPr lang="en-US" dirty="0" smtClean="0">
                <a:sym typeface="Wingdings" pitchFamily="2" charset="2"/>
              </a:rPr>
              <a:t> lain </a:t>
            </a:r>
            <a:r>
              <a:rPr lang="en-US" dirty="0" err="1" smtClean="0">
                <a:sym typeface="Wingdings" pitchFamily="2" charset="2"/>
              </a:rPr>
              <a:t>dlm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dirty="0"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ym typeface="Wingdings" pitchFamily="2" charset="2"/>
              </a:rPr>
              <a:t>Ideologi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perluasan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rasional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penekanannya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penjelasan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&amp; </a:t>
            </a:r>
            <a:r>
              <a:rPr lang="en-US" dirty="0" err="1" smtClean="0">
                <a:sym typeface="Wingdings" pitchFamily="2" charset="2"/>
              </a:rPr>
              <a:t>kaitannya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dg </a:t>
            </a:r>
            <a:r>
              <a:rPr lang="en-US" dirty="0" err="1" smtClean="0">
                <a:sym typeface="Wingdings" pitchFamily="2" charset="2"/>
              </a:rPr>
              <a:t>perspektif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Sdgkan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ideologi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sebaliknya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sokongan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antusias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guna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memperkuat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loyalitas</a:t>
            </a:r>
            <a:r>
              <a:rPr lang="en-US" dirty="0" smtClean="0">
                <a:sym typeface="Wingdings" pitchFamily="2" charset="2"/>
              </a:rPr>
              <a:t>, moral &amp; </a:t>
            </a:r>
            <a:r>
              <a:rPr lang="en-US" dirty="0" err="1" smtClean="0">
                <a:sym typeface="Wingdings" pitchFamily="2" charset="2"/>
              </a:rPr>
              <a:t>motivasi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34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Lanjutan</a:t>
            </a:r>
            <a:r>
              <a:rPr lang="en-US" dirty="0" smtClean="0">
                <a:solidFill>
                  <a:srgbClr val="92D050"/>
                </a:solidFill>
              </a:rPr>
              <a:t> TIPE </a:t>
            </a:r>
            <a:r>
              <a:rPr lang="en-US" dirty="0">
                <a:solidFill>
                  <a:srgbClr val="92D050"/>
                </a:solidFill>
              </a:rPr>
              <a:t>KOMUNIKASI KE BAWAH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dg </a:t>
            </a:r>
            <a:r>
              <a:rPr lang="en-US" dirty="0" err="1" smtClean="0"/>
              <a:t>praktik-praktik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dg </a:t>
            </a:r>
            <a:r>
              <a:rPr lang="en-US" dirty="0" err="1" smtClean="0"/>
              <a:t>instruksi</a:t>
            </a:r>
            <a:r>
              <a:rPr lang="en-US" dirty="0" smtClean="0"/>
              <a:t> &amp; </a:t>
            </a:r>
            <a:r>
              <a:rPr lang="en-US" dirty="0" err="1" smtClean="0"/>
              <a:t>rasional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ketepatan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dlm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12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FAKTOR YG MEMPENGARUHI KOMUNIKASI KE BAWAH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Keterbukaan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Timing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Penyaringan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96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METODE KOMUNIKASI KE BAWAH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,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36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KRITERIA MENGGUNAKAN METODE KOMUNIKASI KE BAWAH YG TEPAT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Ketersediaan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Biaya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Dampak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Relevansi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Respons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Skill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28293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FUNGSI KOMUNIKASI KE ATAS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Dg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supervisor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kpn</a:t>
            </a:r>
            <a:r>
              <a:rPr lang="en-US" dirty="0" smtClean="0"/>
              <a:t> </a:t>
            </a:r>
            <a:r>
              <a:rPr lang="en-US" dirty="0" err="1" smtClean="0"/>
              <a:t>bawahannya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&amp; </a:t>
            </a:r>
            <a:r>
              <a:rPr lang="en-US" dirty="0" err="1" smtClean="0"/>
              <a:t>bgmn</a:t>
            </a:r>
            <a:r>
              <a:rPr lang="en-US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 supervisor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info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apresiasi</a:t>
            </a:r>
            <a:r>
              <a:rPr lang="en-US" dirty="0" smtClean="0"/>
              <a:t> &amp; </a:t>
            </a:r>
            <a:r>
              <a:rPr lang="en-US" dirty="0" err="1" smtClean="0"/>
              <a:t>loyalitas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4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>
                <a:solidFill>
                  <a:srgbClr val="92D050"/>
                </a:solidFill>
              </a:rPr>
              <a:t>K</a:t>
            </a:r>
            <a:r>
              <a:rPr lang="en-US" sz="3200" dirty="0" smtClean="0">
                <a:solidFill>
                  <a:srgbClr val="92D050"/>
                </a:solidFill>
              </a:rPr>
              <a:t>OMUNIKASI VERBAL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772816"/>
            <a:ext cx="79609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indent="-511175">
              <a:buFont typeface="Courier New" pitchFamily="49" charset="0"/>
              <a:buChar char="o"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verbal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kata-kata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oral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lisan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tulisan</a:t>
            </a:r>
            <a:r>
              <a:rPr lang="en-US" sz="2400" dirty="0" smtClean="0"/>
              <a:t>.</a:t>
            </a:r>
          </a:p>
          <a:p>
            <a:pPr marL="511175" indent="-511175">
              <a:buFont typeface="Courier New" pitchFamily="49" charset="0"/>
              <a:buChar char="o"/>
            </a:pPr>
            <a:r>
              <a:rPr lang="en-US" sz="2400" dirty="0" smtClean="0"/>
              <a:t>Kata-kata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ide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.</a:t>
            </a:r>
          </a:p>
          <a:p>
            <a:pPr marL="511175" indent="-511175">
              <a:buFont typeface="Courier New" pitchFamily="49" charset="0"/>
              <a:buChar char="o"/>
            </a:pP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verbal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administrator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.</a:t>
            </a:r>
          </a:p>
          <a:p>
            <a:pPr marL="511175" indent="-511175">
              <a:buFont typeface="Courier New" pitchFamily="49" charset="0"/>
              <a:buChar char="o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verbal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pengidentifikasian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 </a:t>
            </a:r>
            <a:r>
              <a:rPr lang="id-ID" sz="2400" dirty="0" smtClean="0"/>
              <a:t> </a:t>
            </a:r>
            <a:r>
              <a:rPr lang="en-US" sz="2400" dirty="0" smtClean="0"/>
              <a:t>	</a:t>
            </a:r>
            <a:r>
              <a:rPr lang="id-ID" sz="24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LANJUTAN FUNGSI </a:t>
            </a:r>
            <a:r>
              <a:rPr lang="en-US" dirty="0">
                <a:solidFill>
                  <a:srgbClr val="92D050"/>
                </a:solidFill>
              </a:rPr>
              <a:t>KOMUNIKASI KE 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desas-desus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&amp;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spv</a:t>
            </a:r>
            <a:r>
              <a:rPr lang="en-US" dirty="0" smtClean="0"/>
              <a:t> </a:t>
            </a:r>
            <a:r>
              <a:rPr lang="en-US" dirty="0" err="1" smtClean="0"/>
              <a:t>mengetahuinya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spv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spv</a:t>
            </a:r>
            <a:r>
              <a:rPr lang="en-US" dirty="0" smtClean="0"/>
              <a:t> </a:t>
            </a:r>
            <a:r>
              <a:rPr lang="en-US" dirty="0" err="1" smtClean="0"/>
              <a:t>maksudkan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&amp;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tugas-tugasnya</a:t>
            </a:r>
            <a:r>
              <a:rPr lang="en-US" dirty="0" smtClean="0"/>
              <a:t> &amp;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62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TUJUAN KOMUNIKASI HORIZONTAL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&amp; </a:t>
            </a:r>
            <a:r>
              <a:rPr lang="en-US" dirty="0" err="1" smtClean="0"/>
              <a:t>aktivitas-aktivitas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org-org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sokongan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26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METODE KOMUNIKASI HORIZONTAL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Interaksi</a:t>
            </a:r>
            <a:r>
              <a:rPr lang="en-US" dirty="0" smtClean="0"/>
              <a:t> informal </a:t>
            </a:r>
            <a:r>
              <a:rPr lang="en-US" dirty="0" err="1" smtClean="0"/>
              <a:t>pd</a:t>
            </a:r>
            <a:r>
              <a:rPr lang="en-US" dirty="0" smtClean="0"/>
              <a:t> jam </a:t>
            </a:r>
            <a:r>
              <a:rPr lang="en-US" dirty="0" err="1" smtClean="0"/>
              <a:t>istirahat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Memo &amp; nota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dlm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sukarela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bertanggung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memperbaiki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96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JARINGAN KOMUNIKASI INFORMAL (HASIL PENELITIAN)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i="1" dirty="0" smtClean="0"/>
              <a:t>Grapevine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Grapevine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Grapevine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Grapevine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rantaian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Grapevine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Grapevine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8097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JARINGAN KOMUNIKASI INFORMAL (HASIL PENELITIAN)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informal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pengantara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org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terisolasi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Makin </a:t>
            </a:r>
            <a:r>
              <a:rPr lang="en-US" dirty="0" err="1" smtClean="0"/>
              <a:t>cpt</a:t>
            </a:r>
            <a:r>
              <a:rPr lang="en-US" dirty="0" smtClean="0"/>
              <a:t> </a:t>
            </a:r>
            <a:r>
              <a:rPr lang="en-US" dirty="0" err="1" smtClean="0"/>
              <a:t>seseorg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mkn</a:t>
            </a:r>
            <a:r>
              <a:rPr lang="en-US" dirty="0" smtClean="0"/>
              <a:t> </a:t>
            </a:r>
            <a:r>
              <a:rPr lang="en-US" dirty="0" err="1" smtClean="0"/>
              <a:t>cpt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temannya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lain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terjd</a:t>
            </a:r>
            <a:r>
              <a:rPr lang="en-US" dirty="0" smtClean="0"/>
              <a:t> di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klmpk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drpd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klmpk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44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JARINGAN KOMUNIKASI INFORMAL (HASIL PENELITIAN)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informal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&amp; </a:t>
            </a:r>
            <a:r>
              <a:rPr lang="en-US" dirty="0" err="1" smtClean="0"/>
              <a:t>menjadikan</a:t>
            </a:r>
            <a:r>
              <a:rPr lang="en-US" dirty="0" smtClean="0"/>
              <a:t> org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Grapevine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Grapevine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09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JARINGAN KOMUNIKASI INFORMAL (HASIL PENELITIAN)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, </a:t>
            </a:r>
            <a:r>
              <a:rPr lang="en-US" dirty="0" err="1" smtClean="0"/>
              <a:t>penginterpretasian</a:t>
            </a:r>
            <a:r>
              <a:rPr lang="en-US" dirty="0" smtClean="0"/>
              <a:t> &amp;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i="1" dirty="0" smtClean="0"/>
              <a:t>grapevine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Laki-laki</a:t>
            </a:r>
            <a:r>
              <a:rPr lang="en-US" dirty="0" smtClean="0"/>
              <a:t> &amp;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aktifnya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informal </a:t>
            </a:r>
            <a:r>
              <a:rPr lang="en-US" dirty="0" err="1" smtClean="0"/>
              <a:t>ini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i="1" dirty="0" smtClean="0"/>
              <a:t>grapevine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ketidaksehatan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smtClean="0"/>
              <a:t> normal</a:t>
            </a:r>
            <a:r>
              <a:rPr lang="en-US" i="1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32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40" y="3000372"/>
            <a:ext cx="29215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cap="none" spc="50" dirty="0" smtClean="0">
                <a:ln w="11430"/>
              </a:rPr>
              <a:t>Terima Kasih!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3929066"/>
            <a:ext cx="6357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65000"/>
                  </a:schemeClr>
                </a:solidFill>
                <a:latin typeface="Lucida Handwriting" pitchFamily="66" charset="0"/>
              </a:rPr>
              <a:t>Wassalamu   Alaikum  Wr Wb !</a:t>
            </a:r>
            <a:endParaRPr lang="id-ID" sz="2800" dirty="0">
              <a:solidFill>
                <a:schemeClr val="tx1">
                  <a:lumMod val="6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verbal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 smtClean="0"/>
              <a:t>dimana</a:t>
            </a:r>
            <a:r>
              <a:rPr lang="en-US" dirty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disandikan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lain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endParaRPr lang="id-ID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3514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92D050"/>
                </a:solidFill>
              </a:rPr>
              <a:t>Komunikasi</a:t>
            </a:r>
            <a:r>
              <a:rPr lang="en-US" sz="2800" dirty="0" smtClean="0">
                <a:solidFill>
                  <a:srgbClr val="92D050"/>
                </a:solidFill>
              </a:rPr>
              <a:t> verbal</a:t>
            </a:r>
            <a:endParaRPr lang="id-ID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KLASIFIKASI PESAN KOMUNIKASI ORGANISASI</a:t>
            </a:r>
            <a:r>
              <a:rPr lang="id-ID" dirty="0">
                <a:solidFill>
                  <a:srgbClr val="92D050"/>
                </a:solidFill>
              </a:rPr>
              <a:t/>
            </a:r>
            <a:br>
              <a:rPr lang="id-ID" dirty="0">
                <a:solidFill>
                  <a:srgbClr val="92D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formal</a:t>
            </a:r>
          </a:p>
          <a:p>
            <a:pPr marL="1257300" lvl="2" indent="-457200" defTabSz="403225">
              <a:spcBef>
                <a:spcPts val="1800"/>
              </a:spcBef>
              <a:buFont typeface="Wingdings" pitchFamily="2" charset="2"/>
              <a:buChar char="ü"/>
            </a:pPr>
            <a:r>
              <a:rPr lang="en-US" i="1" dirty="0" smtClean="0"/>
              <a:t>Downward communication</a:t>
            </a:r>
          </a:p>
          <a:p>
            <a:pPr marL="1257300" lvl="2" indent="-457200" defTabSz="403225">
              <a:spcBef>
                <a:spcPts val="1800"/>
              </a:spcBef>
              <a:buFont typeface="Wingdings" pitchFamily="2" charset="2"/>
              <a:buChar char="ü"/>
            </a:pPr>
            <a:r>
              <a:rPr lang="en-US" i="1" dirty="0" smtClean="0"/>
              <a:t>Upward communication</a:t>
            </a:r>
          </a:p>
          <a:p>
            <a:pPr marL="1257300" lvl="2" indent="-457200" defTabSz="403225">
              <a:spcBef>
                <a:spcPts val="1800"/>
              </a:spcBef>
              <a:buFont typeface="Wingdings" pitchFamily="2" charset="2"/>
              <a:buChar char="ü"/>
            </a:pPr>
            <a:r>
              <a:rPr lang="en-US" dirty="0" err="1" smtClean="0"/>
              <a:t>Komunikasi</a:t>
            </a:r>
            <a:r>
              <a:rPr lang="en-US" dirty="0" smtClean="0"/>
              <a:t> horizontal</a:t>
            </a: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informal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grapevine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desas-desus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KLASIFIKASI PESAN KOMUNIKASI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dikalsifikasikan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i="1" dirty="0" smtClean="0"/>
              <a:t>dyadic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KLASIFIKASI PESAN KOMUNIKASI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pembaruan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3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KLASIFIKASI PESAN KOMUNIKASI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internal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marL="344488" lvl="1">
              <a:buFont typeface="Courier New" pitchFamily="49" charset="0"/>
              <a:buChar char="o"/>
            </a:pPr>
            <a:r>
              <a:rPr lang="en-US" dirty="0" err="1" smtClean="0"/>
              <a:t>Berdasarkan</a:t>
            </a:r>
            <a:r>
              <a:rPr lang="en-US" dirty="0" smtClean="0"/>
              <a:t> 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973138" lvl="2" indent="-514350">
              <a:buFont typeface="+mj-lt"/>
              <a:buAutoNum type="arabicPeriod"/>
            </a:pPr>
            <a:r>
              <a:rPr lang="en-US" sz="2800" dirty="0" err="1" smtClean="0"/>
              <a:t>Komunikasi</a:t>
            </a:r>
            <a:r>
              <a:rPr lang="en-US" sz="2800" dirty="0" smtClean="0"/>
              <a:t> verbal</a:t>
            </a:r>
          </a:p>
          <a:p>
            <a:pPr marL="973138" lvl="2" indent="-514350">
              <a:buFont typeface="+mj-lt"/>
              <a:buAutoNum type="arabicPeriod"/>
            </a:pPr>
            <a:r>
              <a:rPr lang="en-US" sz="2800" dirty="0" err="1" smtClean="0"/>
              <a:t>Komunikasi</a:t>
            </a:r>
            <a:r>
              <a:rPr lang="en-US" sz="2800" dirty="0" smtClean="0"/>
              <a:t> non verbal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3304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KLASIFIKASI PESAN KOMUNIKASI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2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FUNGSI PESAN DALAM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berkenaan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kebijaksanaan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pengaturan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oganisasi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kemanusiaan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diarahkan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kpd</a:t>
            </a:r>
            <a:r>
              <a:rPr lang="en-US" dirty="0" smtClean="0">
                <a:sym typeface="Wingdings" pitchFamily="2" charset="2"/>
              </a:rPr>
              <a:t> orang-orang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mempertimbangkan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sikap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kepuasan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pemenuhan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pembaruan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menyesuaikan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perubahan-perubahan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dlm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lingkungannya</a:t>
            </a:r>
            <a:r>
              <a:rPr lang="en-US" dirty="0" smtClean="0">
                <a:sym typeface="Wingdings" pitchFamily="2" charset="2"/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4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14821701</TotalTime>
  <Words>1006</Words>
  <Application>Microsoft Office PowerPoint</Application>
  <PresentationFormat>On-screen Show (4:3)</PresentationFormat>
  <Paragraphs>137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 KOMUNIKASI ORGANISASI VERBAL  </vt:lpstr>
      <vt:lpstr>KOMUNIKASI VERBAL </vt:lpstr>
      <vt:lpstr>Komunikasi verbal</vt:lpstr>
      <vt:lpstr>KLASIFIKASI PESAN KOMUNIKASI ORGANISASI </vt:lpstr>
      <vt:lpstr>KLASIFIKASI PESAN KOMUNIKASI ORGANISASI</vt:lpstr>
      <vt:lpstr>KLASIFIKASI PESAN KOMUNIKASI ORGANISASI</vt:lpstr>
      <vt:lpstr>KLASIFIKASI PESAN KOMUNIKASI ORGANISASI</vt:lpstr>
      <vt:lpstr>KLASIFIKASI PESAN KOMUNIKASI ORGANISASI</vt:lpstr>
      <vt:lpstr>FUNGSI PESAN DALAM ORGANISASI</vt:lpstr>
      <vt:lpstr>JARINGAN KOMUNIKASI</vt:lpstr>
      <vt:lpstr>PERANAN JARINGAN KOMUNIKASI</vt:lpstr>
      <vt:lpstr>LANJUTAN PERANAN JARINGAN KOMUNIKASI</vt:lpstr>
      <vt:lpstr>JARINGAN KOMUNIKASI FORMAL</vt:lpstr>
      <vt:lpstr>TIPE KOMUNIKASI KE BAWAH</vt:lpstr>
      <vt:lpstr>Lanjutan TIPE KOMUNIKASI KE BAWAH</vt:lpstr>
      <vt:lpstr>FAKTOR YG MEMPENGARUHI KOMUNIKASI KE BAWAH</vt:lpstr>
      <vt:lpstr>METODE KOMUNIKASI KE BAWAH</vt:lpstr>
      <vt:lpstr>KRITERIA MENGGUNAKAN METODE KOMUNIKASI KE BAWAH YG TEPAT</vt:lpstr>
      <vt:lpstr>FUNGSI KOMUNIKASI KE ATAS</vt:lpstr>
      <vt:lpstr>LANJUTAN FUNGSI KOMUNIKASI KE ATAS</vt:lpstr>
      <vt:lpstr>TUJUAN KOMUNIKASI HORIZONTAL</vt:lpstr>
      <vt:lpstr>METODE KOMUNIKASI HORIZONTAL</vt:lpstr>
      <vt:lpstr>JARINGAN KOMUNIKASI INFORMAL (HASIL PENELITIAN)</vt:lpstr>
      <vt:lpstr>JARINGAN KOMUNIKASI INFORMAL (HASIL PENELITIAN)</vt:lpstr>
      <vt:lpstr>JARINGAN KOMUNIKASI INFORMAL (HASIL PENELITIAN)</vt:lpstr>
      <vt:lpstr>JARINGAN KOMUNIKASI INFORMAL (HASIL PENELITIAN)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302</cp:revision>
  <dcterms:created xsi:type="dcterms:W3CDTF">2013-09-10T05:50:08Z</dcterms:created>
  <dcterms:modified xsi:type="dcterms:W3CDTF">2016-11-11T23:28:33Z</dcterms:modified>
</cp:coreProperties>
</file>