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8DDAF1-ADB4-42C6-BA61-0F7D34672F0B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C9431F-934A-44F0-B788-E2150E97D54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8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id-ID" dirty="0" smtClean="0"/>
              <a:t>MODUL 6</a:t>
            </a:r>
            <a:br>
              <a:rPr lang="id-ID" dirty="0" smtClean="0"/>
            </a:br>
            <a:r>
              <a:rPr lang="id-ID" dirty="0" smtClean="0"/>
              <a:t>ETIKA &amp; FILSAFAT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400800" cy="1752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PAHAM ALIRAN MENGENAL MANUSIA</a:t>
            </a:r>
            <a:endParaRPr lang="id-ID" dirty="0"/>
          </a:p>
        </p:txBody>
      </p:sp>
      <p:pic>
        <p:nvPicPr>
          <p:cNvPr id="4" name="Picture 3" descr="Urutan-pertumbuhan-dan-dan-perkembangan-manusia-di-luar-rah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214554"/>
            <a:ext cx="6342324" cy="286389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Prof. Drijakara dalam filsafat ada beberapa aliran atau paham mengenai manusia :</a:t>
            </a:r>
          </a:p>
          <a:p>
            <a:pPr marL="971550" lvl="1" indent="-514350">
              <a:buFont typeface="+mj-lt"/>
              <a:buAutoNum type="alphaUcPeriod"/>
            </a:pPr>
            <a:r>
              <a:rPr lang="id-ID" dirty="0" smtClean="0"/>
              <a:t>Paham Materialisme</a:t>
            </a:r>
          </a:p>
          <a:p>
            <a:pPr marL="971550" lvl="1" indent="-514350">
              <a:buNone/>
            </a:pPr>
            <a:r>
              <a:rPr lang="id-ID" dirty="0"/>
              <a:t>	</a:t>
            </a:r>
            <a:r>
              <a:rPr lang="id-ID" dirty="0" smtClean="0"/>
              <a:t>Berpandangan bahwa manusia pada prinsipnya hanyalah materi, atau benda, yang lainnya tidak.</a:t>
            </a:r>
            <a:endParaRPr lang="id-ID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id-ID" dirty="0" smtClean="0"/>
              <a:t>Paham Idealisme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Idealisme berasal dari kata EIDOS yang berarti pikiran. Manusia adalah manusia :</a:t>
            </a:r>
          </a:p>
          <a:p>
            <a:pPr marL="914400" lvl="1" indent="-514350"/>
            <a:r>
              <a:rPr lang="id-ID" dirty="0" smtClean="0"/>
              <a:t>Karena ia berpikir</a:t>
            </a:r>
          </a:p>
          <a:p>
            <a:pPr marL="914400" lvl="1" indent="-514350"/>
            <a:r>
              <a:rPr lang="id-ID" dirty="0" smtClean="0"/>
              <a:t>Karena ia mempunya idea</a:t>
            </a:r>
          </a:p>
          <a:p>
            <a:pPr marL="914400" lvl="1" indent="-514350"/>
            <a:r>
              <a:rPr lang="id-ID" dirty="0" smtClean="0"/>
              <a:t>Karena ia sadar akan dirinya</a:t>
            </a:r>
            <a:endParaRPr lang="id-ID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500042"/>
            <a:ext cx="7686700" cy="6072230"/>
          </a:xfrm>
        </p:spPr>
        <p:txBody>
          <a:bodyPr>
            <a:normAutofit/>
          </a:bodyPr>
          <a:lstStyle/>
          <a:p>
            <a:r>
              <a:rPr lang="id-ID" dirty="0" smtClean="0"/>
              <a:t>Seorang terkenal dalam aliran Idealisme bernama Deserates, prinsip yang dikenalnya adalah :</a:t>
            </a:r>
          </a:p>
          <a:p>
            <a:r>
              <a:rPr lang="id-ID" dirty="0" smtClean="0"/>
              <a:t>Cagito Ergo Sum, berarti : aku berpikir jadi 					aku ada</a:t>
            </a:r>
            <a:endParaRPr lang="id-ID" dirty="0"/>
          </a:p>
          <a:p>
            <a:r>
              <a:rPr lang="id-ID" dirty="0" smtClean="0"/>
              <a:t>Menurut Descrates manusia itu terdiri dari dua macam zat yang berbeda secara hakiki yaitu:</a:t>
            </a:r>
          </a:p>
          <a:p>
            <a:pPr lvl="1"/>
            <a:r>
              <a:rPr lang="id-ID" dirty="0" smtClean="0"/>
              <a:t>Res Cogitans</a:t>
            </a:r>
          </a:p>
          <a:p>
            <a:pPr lvl="2"/>
            <a:r>
              <a:rPr lang="id-ID" dirty="0" smtClean="0"/>
              <a:t>Zat yang dapat berpikir</a:t>
            </a:r>
          </a:p>
          <a:p>
            <a:pPr lvl="1"/>
            <a:r>
              <a:rPr lang="id-ID" dirty="0" smtClean="0"/>
              <a:t>Res Extensa :</a:t>
            </a:r>
          </a:p>
          <a:p>
            <a:pPr lvl="2"/>
            <a:r>
              <a:rPr lang="id-ID" dirty="0" smtClean="0"/>
              <a:t>Zat yang mempunyai luas</a:t>
            </a:r>
            <a:endParaRPr lang="id-ID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id-ID" dirty="0" smtClean="0"/>
              <a:t>Res Cogitans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Adalah :	- Zat Roh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- Zatyang bebas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- Tidak terikat oleh Hukum Alam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- Bersifat Rohaniah</a:t>
            </a:r>
          </a:p>
          <a:p>
            <a:r>
              <a:rPr lang="id-ID" dirty="0" smtClean="0"/>
              <a:t>Res extansa:</a:t>
            </a:r>
          </a:p>
          <a:p>
            <a:pPr lvl="1"/>
            <a:r>
              <a:rPr lang="id-ID" dirty="0" smtClean="0"/>
              <a:t>Zat materi</a:t>
            </a:r>
          </a:p>
          <a:p>
            <a:pPr lvl="1"/>
            <a:r>
              <a:rPr lang="id-ID" dirty="0" smtClean="0"/>
              <a:t>Tidak bebas</a:t>
            </a:r>
          </a:p>
          <a:p>
            <a:pPr lvl="1"/>
            <a:r>
              <a:rPr lang="id-ID" dirty="0" smtClean="0"/>
              <a:t>Terikat</a:t>
            </a:r>
          </a:p>
          <a:p>
            <a:pPr lvl="1"/>
            <a:r>
              <a:rPr lang="id-ID" dirty="0" smtClean="0"/>
              <a:t>Dikuasai Hukum Alam</a:t>
            </a:r>
            <a:endParaRPr lang="id-ID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66642"/>
            <a:ext cx="2143140" cy="2143140"/>
          </a:xfrm>
          <a:prstGeom prst="rect">
            <a:avLst/>
          </a:prstGeom>
        </p:spPr>
      </p:pic>
      <p:pic>
        <p:nvPicPr>
          <p:cNvPr id="5" name="Picture 4" descr="resexten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643314"/>
            <a:ext cx="4524385" cy="28608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l">
              <a:buFont typeface="+mj-lt"/>
              <a:buAutoNum type="alphaUcPeriod" startAt="3"/>
            </a:pPr>
            <a:r>
              <a:rPr lang="id-ID" dirty="0" smtClean="0"/>
              <a:t>Paham Eksistensialisme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Aliran yang memenangkan kedua paham terdahulu :</a:t>
            </a:r>
          </a:p>
          <a:p>
            <a:pPr lvl="1"/>
            <a:r>
              <a:rPr lang="id-ID" dirty="0" smtClean="0"/>
              <a:t>Eks berarti keluar</a:t>
            </a:r>
          </a:p>
          <a:p>
            <a:pPr lvl="1"/>
            <a:r>
              <a:rPr lang="id-ID" dirty="0" smtClean="0"/>
              <a:t>Sistensia berarti bediri</a:t>
            </a:r>
          </a:p>
          <a:p>
            <a:pPr lvl="1"/>
            <a:r>
              <a:rPr lang="id-ID" dirty="0" smtClean="0"/>
              <a:t>Eksistensi berarti :</a:t>
            </a:r>
          </a:p>
          <a:p>
            <a:pPr lvl="2"/>
            <a:r>
              <a:rPr lang="id-ID" dirty="0" smtClean="0"/>
              <a:t>Berdiri sebagai diri sendiri dengan keluar dari diri sendiri</a:t>
            </a:r>
            <a:endParaRPr lang="id-ID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id-ID" dirty="0" smtClean="0"/>
              <a:t>Eksistensi adalah cara manusia berada di dunia dan cara ini dengan untuk manusia, tidak untuk lain benda, sebab beradanya manusia dunia berbeda dengan beradanya benda – benda lain.</a:t>
            </a:r>
          </a:p>
          <a:p>
            <a:endParaRPr lang="id-ID" dirty="0" smtClean="0"/>
          </a:p>
          <a:p>
            <a:r>
              <a:rPr lang="id-ID" dirty="0" smtClean="0"/>
              <a:t>Penentangan paham eksistensialisme terhadap aliran materialisme:</a:t>
            </a:r>
          </a:p>
          <a:p>
            <a:pPr lvl="1"/>
            <a:r>
              <a:rPr lang="id-ID" dirty="0" smtClean="0"/>
              <a:t>Materialisme berpendapat bahwa manusia hanyalah benda</a:t>
            </a:r>
            <a:endParaRPr lang="id-ID" dirty="0"/>
          </a:p>
        </p:txBody>
      </p:sp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id-ID" dirty="0" smtClean="0"/>
              <a:t>Eksistensialisme berpendapat bahwa kaum materialisme berkaitan dengan tata cara manusia berada di dunia</a:t>
            </a:r>
          </a:p>
          <a:p>
            <a:pPr lvl="1"/>
            <a:endParaRPr lang="id-ID" dirty="0"/>
          </a:p>
          <a:p>
            <a:r>
              <a:rPr lang="id-ID" dirty="0" smtClean="0"/>
              <a:t>Menurut ajaran Eksistensialisme</a:t>
            </a:r>
          </a:p>
          <a:p>
            <a:pPr lvl="1"/>
            <a:r>
              <a:rPr lang="id-ID" dirty="0" smtClean="0"/>
              <a:t>Manusia bukan saja berada di dunia tetapi juga menghadapi dunia. Menghadapi benda lain di dunia.</a:t>
            </a:r>
          </a:p>
          <a:p>
            <a:pPr lvl="1"/>
            <a:r>
              <a:rPr lang="id-ID" dirty="0" smtClean="0"/>
              <a:t>Manusia adalah subyek, subyek berarti sadar, sadarkan dirinya dan sadar akan objek – objek yang dihadapinya.</a:t>
            </a:r>
            <a:endParaRPr lang="id-ID" dirty="0"/>
          </a:p>
        </p:txBody>
      </p:sp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Paham eksistensialisme terhadap aliran idealisme :</a:t>
            </a:r>
          </a:p>
          <a:p>
            <a:pPr lvl="1"/>
            <a:r>
              <a:rPr lang="id-ID" sz="3200" dirty="0" smtClean="0"/>
              <a:t>Materialisme memandang manusia sebagai materi sesuatu yang ada tanpa menjadi subjek</a:t>
            </a:r>
          </a:p>
          <a:p>
            <a:pPr lvl="1"/>
            <a:r>
              <a:rPr lang="id-ID" sz="3200" dirty="0" smtClean="0"/>
              <a:t>Idealisme menganggap bahwa manusia adalah sesuatu yang berpikir suatu pikiran saja.</a:t>
            </a:r>
            <a:endParaRPr lang="id-ID" sz="3200" dirty="0"/>
          </a:p>
        </p:txBody>
      </p:sp>
    </p:spTree>
  </p:cSld>
  <p:clrMapOvr>
    <a:masterClrMapping/>
  </p:clrMapOvr>
  <p:transition>
    <p:split orient="vert" dir="in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6">
    <a:dk1>
      <a:sysClr val="windowText" lastClr="000000"/>
    </a:dk1>
    <a:lt1>
      <a:sysClr val="window" lastClr="FFFFFF"/>
    </a:lt1>
    <a:dk2>
      <a:srgbClr val="8A3C56"/>
    </a:dk2>
    <a:lt2>
      <a:srgbClr val="FEFAC9"/>
    </a:lt2>
    <a:accent1>
      <a:srgbClr val="A5B592"/>
    </a:accent1>
    <a:accent2>
      <a:srgbClr val="344D6C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Office Theme</vt:lpstr>
      <vt:lpstr>Module</vt:lpstr>
      <vt:lpstr>Urban</vt:lpstr>
      <vt:lpstr>Solstice</vt:lpstr>
      <vt:lpstr>Median</vt:lpstr>
      <vt:lpstr>Paper</vt:lpstr>
      <vt:lpstr>Trek</vt:lpstr>
      <vt:lpstr>MODUL 6 ETIKA &amp; FILSAFAT KOMUNIKASI</vt:lpstr>
      <vt:lpstr>PowerPoint Presentation</vt:lpstr>
      <vt:lpstr>PowerPoint Presentation</vt:lpstr>
      <vt:lpstr>PowerPoint Presentation</vt:lpstr>
      <vt:lpstr>PowerPoint Presentation</vt:lpstr>
      <vt:lpstr>Paham Eksistensialisme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6 ETIKA &amp; FILSAFAT KOMUNIKASI</dc:title>
  <dc:creator>sony</dc:creator>
  <cp:lastModifiedBy>May</cp:lastModifiedBy>
  <cp:revision>1</cp:revision>
  <dcterms:created xsi:type="dcterms:W3CDTF">2015-04-14T15:12:48Z</dcterms:created>
  <dcterms:modified xsi:type="dcterms:W3CDTF">2015-04-17T07:28:20Z</dcterms:modified>
</cp:coreProperties>
</file>