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000A7-B4E0-4FBF-B1E1-47738FB01979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7276-D740-4A83-A320-ECAB5DB79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A0299-D652-4BA7-A244-D3DEE5156293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FDCD4-302D-4801-8B21-B371CB11DEF3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CCF01E-AAED-48D6-A967-34ADDEE73B8F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B6CFB-2CAB-4B25-88EE-AD1B760C4B7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38FA8-B505-427F-82B2-701FEFAD69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143000"/>
          </a:xfrm>
        </p:spPr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Massa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Object 3"/>
          <p:cNvGraphicFramePr>
            <a:graphicFrameLocks noChangeAspect="1"/>
          </p:cNvGraphicFramePr>
          <p:nvPr>
            <p:ph idx="1"/>
          </p:nvPr>
        </p:nvGraphicFramePr>
        <p:xfrm>
          <a:off x="2895600" y="1828800"/>
          <a:ext cx="2625725" cy="3505200"/>
        </p:xfrm>
        <a:graphic>
          <a:graphicData uri="http://schemas.openxmlformats.org/presentationml/2006/ole">
            <p:oleObj spid="_x0000_s1026" name="Photo Editor Photo" r:id="rId3" imgW="1876190" imgH="2600000" progId="MSPhotoEd.3">
              <p:embed/>
            </p:oleObj>
          </a:graphicData>
        </a:graphic>
      </p:graphicFrame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Spiral Keheningan</a:t>
            </a:r>
            <a:br>
              <a:rPr lang="en-US" sz="4000"/>
            </a:br>
            <a:r>
              <a:rPr lang="en-US" sz="4000"/>
              <a:t>Elisabeth Noelle Neuman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219200" y="1828800"/>
            <a:ext cx="1295400" cy="838200"/>
          </a:xfrm>
          <a:prstGeom prst="rightArrow">
            <a:avLst>
              <a:gd name="adj1" fmla="val 50000"/>
              <a:gd name="adj2" fmla="val 38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219200" y="2819400"/>
            <a:ext cx="1295400" cy="762000"/>
          </a:xfrm>
          <a:prstGeom prst="rightArrow">
            <a:avLst>
              <a:gd name="adj1" fmla="val 50000"/>
              <a:gd name="adj2" fmla="val 4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1143000" y="40386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6096000" y="2133600"/>
            <a:ext cx="1295400" cy="152400"/>
          </a:xfrm>
          <a:prstGeom prst="leftArrow">
            <a:avLst>
              <a:gd name="adj1" fmla="val 50000"/>
              <a:gd name="adj2" fmla="val 2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6019800" y="3048000"/>
            <a:ext cx="1447800" cy="533400"/>
          </a:xfrm>
          <a:prstGeom prst="leftArrow">
            <a:avLst>
              <a:gd name="adj1" fmla="val 50000"/>
              <a:gd name="adj2" fmla="val 6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6019800" y="3886200"/>
            <a:ext cx="1371600" cy="838200"/>
          </a:xfrm>
          <a:prstGeom prst="leftArrow">
            <a:avLst>
              <a:gd name="adj1" fmla="val 50000"/>
              <a:gd name="adj2" fmla="val 409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0" y="15240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8194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4290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40386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6482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51816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58674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0" y="2286000"/>
            <a:ext cx="1676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Opini-opini yang diungkapkan media sebagai opini yang dominan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7239000" y="2895600"/>
            <a:ext cx="1676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Dukungan interpersonal terhadap opini yang menyimpang </a:t>
            </a: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6096000" y="2590800"/>
            <a:ext cx="1295400" cy="304800"/>
          </a:xfrm>
          <a:prstGeom prst="left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905000" y="5257800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Jumlah orang yang secara tidak terbuka mengungkapkan penyimpangan pendapat dan/atau berubah dari pendapat yang menyimpang ke pendapat yang dominan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/>
              <a:t>Proposisi: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Umumnya manusia menghindar dari kondisi terisolasi.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Manusia mempelajari pendapat-pendapat yang mana yang perlu diikuti (cenderung pendapat yang dominan).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Media massa berperan besar dalam menciptakan pendapat yang dominan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Pendapat yang didukung media menjadi pendapat dominan dan pendapat yang tidak didukung media menjadi tidak kedengaran (hening).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Information Gap</a:t>
            </a:r>
            <a:br>
              <a:rPr lang="en-US" sz="4000"/>
            </a:br>
            <a:r>
              <a:rPr lang="en-US" sz="4000"/>
              <a:t>Tichenor, dkk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600200" y="20574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600200" y="55626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1600200" y="2476500"/>
            <a:ext cx="5816600" cy="3086100"/>
          </a:xfrm>
          <a:custGeom>
            <a:avLst/>
            <a:gdLst/>
            <a:ahLst/>
            <a:cxnLst>
              <a:cxn ang="0">
                <a:pos x="0" y="1944"/>
              </a:cxn>
              <a:cxn ang="0">
                <a:pos x="576" y="1416"/>
              </a:cxn>
              <a:cxn ang="0">
                <a:pos x="960" y="792"/>
              </a:cxn>
              <a:cxn ang="0">
                <a:pos x="1824" y="456"/>
              </a:cxn>
              <a:cxn ang="0">
                <a:pos x="3360" y="72"/>
              </a:cxn>
              <a:cxn ang="0">
                <a:pos x="3648" y="24"/>
              </a:cxn>
            </a:cxnLst>
            <a:rect l="0" t="0" r="r" b="b"/>
            <a:pathLst>
              <a:path w="3664" h="1944">
                <a:moveTo>
                  <a:pt x="0" y="1944"/>
                </a:moveTo>
                <a:cubicBezTo>
                  <a:pt x="208" y="1776"/>
                  <a:pt x="416" y="1608"/>
                  <a:pt x="576" y="1416"/>
                </a:cubicBezTo>
                <a:cubicBezTo>
                  <a:pt x="736" y="1224"/>
                  <a:pt x="752" y="952"/>
                  <a:pt x="960" y="792"/>
                </a:cubicBezTo>
                <a:cubicBezTo>
                  <a:pt x="1168" y="632"/>
                  <a:pt x="1424" y="576"/>
                  <a:pt x="1824" y="456"/>
                </a:cubicBezTo>
                <a:cubicBezTo>
                  <a:pt x="2224" y="336"/>
                  <a:pt x="3056" y="144"/>
                  <a:pt x="3360" y="72"/>
                </a:cubicBezTo>
                <a:cubicBezTo>
                  <a:pt x="3664" y="0"/>
                  <a:pt x="3656" y="12"/>
                  <a:pt x="3648" y="2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1676400" y="2590800"/>
            <a:ext cx="6248400" cy="2971800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1248" y="1440"/>
              </a:cxn>
              <a:cxn ang="0">
                <a:pos x="2256" y="864"/>
              </a:cxn>
              <a:cxn ang="0">
                <a:pos x="3408" y="528"/>
              </a:cxn>
              <a:cxn ang="0">
                <a:pos x="3936" y="0"/>
              </a:cxn>
            </a:cxnLst>
            <a:rect l="0" t="0" r="r" b="b"/>
            <a:pathLst>
              <a:path w="3936" h="1872">
                <a:moveTo>
                  <a:pt x="0" y="1872"/>
                </a:moveTo>
                <a:cubicBezTo>
                  <a:pt x="436" y="1740"/>
                  <a:pt x="872" y="1608"/>
                  <a:pt x="1248" y="1440"/>
                </a:cubicBezTo>
                <a:cubicBezTo>
                  <a:pt x="1624" y="1272"/>
                  <a:pt x="1896" y="1016"/>
                  <a:pt x="2256" y="864"/>
                </a:cubicBezTo>
                <a:cubicBezTo>
                  <a:pt x="2616" y="712"/>
                  <a:pt x="3128" y="672"/>
                  <a:pt x="3408" y="528"/>
                </a:cubicBezTo>
                <a:cubicBezTo>
                  <a:pt x="3688" y="384"/>
                  <a:pt x="3812" y="192"/>
                  <a:pt x="39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86000" y="2667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Status tinggi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105400" y="4191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Status rendah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28600" y="16764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Perolehan informasi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781800" y="5715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Waktu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Jurang Komunikasi Sebagai Efek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Tichenor dkk (1970)</a:t>
            </a:r>
          </a:p>
          <a:p>
            <a:r>
              <a:rPr lang="en-US" sz="2800"/>
              <a:t>Hipotesis:</a:t>
            </a:r>
          </a:p>
          <a:p>
            <a:pPr lvl="1"/>
            <a:r>
              <a:rPr lang="en-US" sz="2400"/>
              <a:t>Jika arus informasi dalam sistem sosial meningkat, maka orang-orang yang lebih berpendidikan, yang lebih tinggi status ekonominya, akan lebih dapat menyerap informasi daripada orang yang kurang berpendidikan dan berstatus rendah.</a:t>
            </a:r>
          </a:p>
          <a:p>
            <a:pPr lvl="1"/>
            <a:r>
              <a:rPr lang="en-US" sz="2400"/>
              <a:t>Meningkatnya informasi dengan demikian meningkatkan jurang pengetahuan, bukan menghilangkan jurang itu.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/>
              <a:t>Roger (1976) menambahkan, informasi tidak hanya menyebabkan meluasnya jurang pengetahuan, melainkan juga jurang yang berkaitan dengan tingkahlaku dan sikap. Karena itu ia mengganti istilah menjadi jurang efek komunikasi.</a:t>
            </a:r>
          </a:p>
          <a:p>
            <a:r>
              <a:rPr lang="en-US"/>
              <a:t>Komunikasi massa bukan satu-satunya yang menyebabkan jurang itu. Komunikasi langsung juga dapat menimbulkan efek yang sama.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Potensi Komunikasi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29600" cy="685800"/>
          </a:xfrm>
        </p:spPr>
        <p:txBody>
          <a:bodyPr/>
          <a:lstStyle/>
          <a:p>
            <a:r>
              <a:rPr lang="en-US"/>
              <a:t>Nowak, dkk (1976)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990600" y="3124200"/>
            <a:ext cx="2286000" cy="1981200"/>
          </a:xfrm>
          <a:prstGeom prst="rightArrow">
            <a:avLst>
              <a:gd name="adj1" fmla="val 50000"/>
              <a:gd name="adj2" fmla="val 288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733800" y="35052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410200" y="2971800"/>
            <a:ext cx="2743200" cy="2209800"/>
          </a:xfrm>
          <a:prstGeom prst="rightArrow">
            <a:avLst>
              <a:gd name="adj1" fmla="val 50000"/>
              <a:gd name="adj2" fmla="val 310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23622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Karakteristik Sumberdaya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15200" y="23622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Tujuan nilai-nilai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066800" y="3733800"/>
            <a:ext cx="1600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Karakteristik tertentu membentuk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10000" y="37338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Potensi Komunikasi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486400" y="3581400"/>
            <a:ext cx="2057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Yang penting, tetapi tidak selalu cocok untuk mendapatkan nilai-nilai tertentu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3048000"/>
            <a:ext cx="228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2 3 n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382000" y="3048000"/>
            <a:ext cx="228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2 3 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609600" indent="-609600"/>
            <a:r>
              <a:rPr lang="en-US"/>
              <a:t>Karakteristik Sumber daya: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Karakteristik personal seperti kemampuan berbicara dan membaca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Posisi sosial dalam masyarakat, misalnya posisi dalam pengambilan keputusan keluarga.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Karakteristik struktur sosial, misalnya peran kelompok primer dan sekunder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/>
              <a:t>Dari satu jurang menuju jurang-jurang lain</a:t>
            </a:r>
          </a:p>
          <a:p>
            <a:r>
              <a:rPr lang="en-US"/>
              <a:t>Thunberg (1979) menyatakan:</a:t>
            </a:r>
          </a:p>
          <a:p>
            <a:pPr lvl="1"/>
            <a:r>
              <a:rPr lang="en-US"/>
              <a:t>Jurang pengetahuan pada akhirnya akan tertutup bila:</a:t>
            </a:r>
          </a:p>
          <a:p>
            <a:pPr lvl="2"/>
            <a:r>
              <a:rPr lang="en-US"/>
              <a:t>Informasi tidak bertambah</a:t>
            </a:r>
          </a:p>
          <a:p>
            <a:pPr lvl="2"/>
            <a:r>
              <a:rPr lang="en-US"/>
              <a:t>Aktivitas mencari informasi meningkat dari mereka yang tertinggal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066800" y="51816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066800" y="1143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1066800" y="1866900"/>
            <a:ext cx="6121400" cy="3314700"/>
          </a:xfrm>
          <a:custGeom>
            <a:avLst/>
            <a:gdLst/>
            <a:ahLst/>
            <a:cxnLst>
              <a:cxn ang="0">
                <a:pos x="0" y="2088"/>
              </a:cxn>
              <a:cxn ang="0">
                <a:pos x="1440" y="1608"/>
              </a:cxn>
              <a:cxn ang="0">
                <a:pos x="2880" y="456"/>
              </a:cxn>
              <a:cxn ang="0">
                <a:pos x="3696" y="72"/>
              </a:cxn>
              <a:cxn ang="0">
                <a:pos x="3840" y="24"/>
              </a:cxn>
            </a:cxnLst>
            <a:rect l="0" t="0" r="r" b="b"/>
            <a:pathLst>
              <a:path w="3856" h="2088">
                <a:moveTo>
                  <a:pt x="0" y="2088"/>
                </a:moveTo>
                <a:cubicBezTo>
                  <a:pt x="480" y="1984"/>
                  <a:pt x="960" y="1880"/>
                  <a:pt x="1440" y="1608"/>
                </a:cubicBezTo>
                <a:cubicBezTo>
                  <a:pt x="1920" y="1336"/>
                  <a:pt x="2504" y="712"/>
                  <a:pt x="2880" y="456"/>
                </a:cubicBezTo>
                <a:cubicBezTo>
                  <a:pt x="3256" y="200"/>
                  <a:pt x="3536" y="144"/>
                  <a:pt x="3696" y="72"/>
                </a:cubicBezTo>
                <a:cubicBezTo>
                  <a:pt x="3856" y="0"/>
                  <a:pt x="3848" y="12"/>
                  <a:pt x="3840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1143000" y="1752600"/>
            <a:ext cx="6019800" cy="3429000"/>
          </a:xfrm>
          <a:custGeom>
            <a:avLst/>
            <a:gdLst/>
            <a:ahLst/>
            <a:cxnLst>
              <a:cxn ang="0">
                <a:pos x="0" y="2160"/>
              </a:cxn>
              <a:cxn ang="0">
                <a:pos x="720" y="1200"/>
              </a:cxn>
              <a:cxn ang="0">
                <a:pos x="1632" y="432"/>
              </a:cxn>
              <a:cxn ang="0">
                <a:pos x="3792" y="0"/>
              </a:cxn>
            </a:cxnLst>
            <a:rect l="0" t="0" r="r" b="b"/>
            <a:pathLst>
              <a:path w="3792" h="2160">
                <a:moveTo>
                  <a:pt x="0" y="2160"/>
                </a:moveTo>
                <a:cubicBezTo>
                  <a:pt x="224" y="1824"/>
                  <a:pt x="448" y="1488"/>
                  <a:pt x="720" y="1200"/>
                </a:cubicBezTo>
                <a:cubicBezTo>
                  <a:pt x="992" y="912"/>
                  <a:pt x="1120" y="632"/>
                  <a:pt x="1632" y="432"/>
                </a:cubicBezTo>
                <a:cubicBezTo>
                  <a:pt x="2144" y="232"/>
                  <a:pt x="3432" y="72"/>
                  <a:pt x="3792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066800" y="5181600"/>
            <a:ext cx="70310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066800" y="1143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1066800" y="596900"/>
            <a:ext cx="6553200" cy="4584700"/>
          </a:xfrm>
          <a:custGeom>
            <a:avLst/>
            <a:gdLst/>
            <a:ahLst/>
            <a:cxnLst>
              <a:cxn ang="0">
                <a:pos x="0" y="2888"/>
              </a:cxn>
              <a:cxn ang="0">
                <a:pos x="1296" y="1496"/>
              </a:cxn>
              <a:cxn ang="0">
                <a:pos x="3552" y="248"/>
              </a:cxn>
              <a:cxn ang="0">
                <a:pos x="4128" y="8"/>
              </a:cxn>
            </a:cxnLst>
            <a:rect l="0" t="0" r="r" b="b"/>
            <a:pathLst>
              <a:path w="4128" h="2888">
                <a:moveTo>
                  <a:pt x="0" y="2888"/>
                </a:moveTo>
                <a:cubicBezTo>
                  <a:pt x="352" y="2412"/>
                  <a:pt x="704" y="1936"/>
                  <a:pt x="1296" y="1496"/>
                </a:cubicBezTo>
                <a:cubicBezTo>
                  <a:pt x="1888" y="1056"/>
                  <a:pt x="3080" y="496"/>
                  <a:pt x="3552" y="248"/>
                </a:cubicBezTo>
                <a:cubicBezTo>
                  <a:pt x="4024" y="0"/>
                  <a:pt x="4076" y="4"/>
                  <a:pt x="4128" y="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1066800" y="2565400"/>
            <a:ext cx="6591300" cy="2616200"/>
          </a:xfrm>
          <a:custGeom>
            <a:avLst/>
            <a:gdLst/>
            <a:ahLst/>
            <a:cxnLst>
              <a:cxn ang="0">
                <a:pos x="0" y="1648"/>
              </a:cxn>
              <a:cxn ang="0">
                <a:pos x="1584" y="1120"/>
              </a:cxn>
              <a:cxn ang="0">
                <a:pos x="2544" y="688"/>
              </a:cxn>
              <a:cxn ang="0">
                <a:pos x="3888" y="112"/>
              </a:cxn>
              <a:cxn ang="0">
                <a:pos x="4128" y="16"/>
              </a:cxn>
            </a:cxnLst>
            <a:rect l="0" t="0" r="r" b="b"/>
            <a:pathLst>
              <a:path w="4152" h="1648">
                <a:moveTo>
                  <a:pt x="0" y="1648"/>
                </a:moveTo>
                <a:cubicBezTo>
                  <a:pt x="580" y="1464"/>
                  <a:pt x="1160" y="1280"/>
                  <a:pt x="1584" y="1120"/>
                </a:cubicBezTo>
                <a:cubicBezTo>
                  <a:pt x="2008" y="960"/>
                  <a:pt x="2160" y="856"/>
                  <a:pt x="2544" y="688"/>
                </a:cubicBezTo>
                <a:cubicBezTo>
                  <a:pt x="2928" y="520"/>
                  <a:pt x="3624" y="224"/>
                  <a:pt x="3888" y="112"/>
                </a:cubicBezTo>
                <a:cubicBezTo>
                  <a:pt x="4152" y="0"/>
                  <a:pt x="4140" y="8"/>
                  <a:pt x="4128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Wilbur Schramm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87450" y="1341438"/>
            <a:ext cx="6624638" cy="4654550"/>
            <a:chOff x="748" y="1298"/>
            <a:chExt cx="4173" cy="2932"/>
          </a:xfrm>
        </p:grpSpPr>
        <p:sp>
          <p:nvSpPr>
            <p:cNvPr id="79876" name="Oval 4"/>
            <p:cNvSpPr>
              <a:spLocks noChangeArrowheads="1"/>
            </p:cNvSpPr>
            <p:nvPr/>
          </p:nvSpPr>
          <p:spPr bwMode="auto">
            <a:xfrm>
              <a:off x="1066" y="1525"/>
              <a:ext cx="998" cy="10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77" name="AutoShape 5"/>
            <p:cNvSpPr>
              <a:spLocks noChangeArrowheads="1"/>
            </p:cNvSpPr>
            <p:nvPr/>
          </p:nvSpPr>
          <p:spPr bwMode="auto">
            <a:xfrm rot="1339713">
              <a:off x="2653" y="1298"/>
              <a:ext cx="907" cy="217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78" name="Line 6"/>
            <p:cNvSpPr>
              <a:spLocks noChangeShapeType="1"/>
            </p:cNvSpPr>
            <p:nvPr/>
          </p:nvSpPr>
          <p:spPr bwMode="auto">
            <a:xfrm>
              <a:off x="1292" y="1616"/>
              <a:ext cx="681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79" name="Line 7"/>
            <p:cNvSpPr>
              <a:spLocks noChangeShapeType="1"/>
            </p:cNvSpPr>
            <p:nvPr/>
          </p:nvSpPr>
          <p:spPr bwMode="auto">
            <a:xfrm>
              <a:off x="1111" y="1888"/>
              <a:ext cx="635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0" name="Freeform 8"/>
            <p:cNvSpPr>
              <a:spLocks/>
            </p:cNvSpPr>
            <p:nvPr/>
          </p:nvSpPr>
          <p:spPr bwMode="auto">
            <a:xfrm>
              <a:off x="1973" y="1555"/>
              <a:ext cx="1225" cy="197"/>
            </a:xfrm>
            <a:custGeom>
              <a:avLst/>
              <a:gdLst/>
              <a:ahLst/>
              <a:cxnLst>
                <a:cxn ang="0">
                  <a:pos x="0" y="197"/>
                </a:cxn>
                <a:cxn ang="0">
                  <a:pos x="363" y="15"/>
                </a:cxn>
                <a:cxn ang="0">
                  <a:pos x="1225" y="106"/>
                </a:cxn>
              </a:cxnLst>
              <a:rect l="0" t="0" r="r" b="b"/>
              <a:pathLst>
                <a:path w="1225" h="197">
                  <a:moveTo>
                    <a:pt x="0" y="197"/>
                  </a:moveTo>
                  <a:cubicBezTo>
                    <a:pt x="79" y="113"/>
                    <a:pt x="159" y="30"/>
                    <a:pt x="363" y="15"/>
                  </a:cubicBezTo>
                  <a:cubicBezTo>
                    <a:pt x="567" y="0"/>
                    <a:pt x="896" y="53"/>
                    <a:pt x="1225" y="10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1" name="Freeform 9"/>
            <p:cNvSpPr>
              <a:spLocks/>
            </p:cNvSpPr>
            <p:nvPr/>
          </p:nvSpPr>
          <p:spPr bwMode="auto">
            <a:xfrm>
              <a:off x="2245" y="1683"/>
              <a:ext cx="1225" cy="296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499" y="23"/>
                </a:cxn>
                <a:cxn ang="0">
                  <a:pos x="1089" y="205"/>
                </a:cxn>
              </a:cxnLst>
              <a:rect l="0" t="0" r="r" b="b"/>
              <a:pathLst>
                <a:path w="1089" h="205">
                  <a:moveTo>
                    <a:pt x="0" y="69"/>
                  </a:moveTo>
                  <a:cubicBezTo>
                    <a:pt x="159" y="34"/>
                    <a:pt x="318" y="0"/>
                    <a:pt x="499" y="23"/>
                  </a:cubicBezTo>
                  <a:cubicBezTo>
                    <a:pt x="680" y="46"/>
                    <a:pt x="884" y="125"/>
                    <a:pt x="1089" y="20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2" name="Freeform 10"/>
            <p:cNvSpPr>
              <a:spLocks/>
            </p:cNvSpPr>
            <p:nvPr/>
          </p:nvSpPr>
          <p:spPr bwMode="auto">
            <a:xfrm>
              <a:off x="2245" y="1782"/>
              <a:ext cx="862" cy="151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499" y="15"/>
                </a:cxn>
                <a:cxn ang="0">
                  <a:pos x="862" y="151"/>
                </a:cxn>
              </a:cxnLst>
              <a:rect l="0" t="0" r="r" b="b"/>
              <a:pathLst>
                <a:path w="862" h="151">
                  <a:moveTo>
                    <a:pt x="0" y="60"/>
                  </a:moveTo>
                  <a:cubicBezTo>
                    <a:pt x="177" y="30"/>
                    <a:pt x="355" y="0"/>
                    <a:pt x="499" y="15"/>
                  </a:cubicBezTo>
                  <a:cubicBezTo>
                    <a:pt x="643" y="30"/>
                    <a:pt x="752" y="90"/>
                    <a:pt x="862" y="15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3" name="Freeform 11"/>
            <p:cNvSpPr>
              <a:spLocks/>
            </p:cNvSpPr>
            <p:nvPr/>
          </p:nvSpPr>
          <p:spPr bwMode="auto">
            <a:xfrm>
              <a:off x="2245" y="1835"/>
              <a:ext cx="907" cy="370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408" y="53"/>
                </a:cxn>
                <a:cxn ang="0">
                  <a:pos x="907" y="370"/>
                </a:cxn>
              </a:cxnLst>
              <a:rect l="0" t="0" r="r" b="b"/>
              <a:pathLst>
                <a:path w="907" h="370">
                  <a:moveTo>
                    <a:pt x="0" y="53"/>
                  </a:moveTo>
                  <a:cubicBezTo>
                    <a:pt x="128" y="26"/>
                    <a:pt x="257" y="0"/>
                    <a:pt x="408" y="53"/>
                  </a:cubicBezTo>
                  <a:cubicBezTo>
                    <a:pt x="559" y="106"/>
                    <a:pt x="733" y="238"/>
                    <a:pt x="907" y="3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4" name="Freeform 12"/>
            <p:cNvSpPr>
              <a:spLocks/>
            </p:cNvSpPr>
            <p:nvPr/>
          </p:nvSpPr>
          <p:spPr bwMode="auto">
            <a:xfrm>
              <a:off x="2064" y="2100"/>
              <a:ext cx="635" cy="604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81" y="15"/>
                </a:cxn>
                <a:cxn ang="0">
                  <a:pos x="362" y="151"/>
                </a:cxn>
                <a:cxn ang="0">
                  <a:pos x="635" y="604"/>
                </a:cxn>
              </a:cxnLst>
              <a:rect l="0" t="0" r="r" b="b"/>
              <a:pathLst>
                <a:path w="635" h="604">
                  <a:moveTo>
                    <a:pt x="0" y="60"/>
                  </a:moveTo>
                  <a:cubicBezTo>
                    <a:pt x="60" y="30"/>
                    <a:pt x="121" y="0"/>
                    <a:pt x="181" y="15"/>
                  </a:cubicBezTo>
                  <a:cubicBezTo>
                    <a:pt x="241" y="30"/>
                    <a:pt x="286" y="53"/>
                    <a:pt x="362" y="151"/>
                  </a:cubicBezTo>
                  <a:cubicBezTo>
                    <a:pt x="438" y="249"/>
                    <a:pt x="536" y="426"/>
                    <a:pt x="635" y="6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5" name="Freeform 13"/>
            <p:cNvSpPr>
              <a:spLocks/>
            </p:cNvSpPr>
            <p:nvPr/>
          </p:nvSpPr>
          <p:spPr bwMode="auto">
            <a:xfrm>
              <a:off x="2245" y="1896"/>
              <a:ext cx="907" cy="582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363" y="83"/>
                </a:cxn>
                <a:cxn ang="0">
                  <a:pos x="907" y="582"/>
                </a:cxn>
              </a:cxnLst>
              <a:rect l="0" t="0" r="r" b="b"/>
              <a:pathLst>
                <a:path w="907" h="582">
                  <a:moveTo>
                    <a:pt x="0" y="83"/>
                  </a:moveTo>
                  <a:cubicBezTo>
                    <a:pt x="106" y="41"/>
                    <a:pt x="212" y="0"/>
                    <a:pt x="363" y="83"/>
                  </a:cubicBezTo>
                  <a:cubicBezTo>
                    <a:pt x="514" y="166"/>
                    <a:pt x="710" y="374"/>
                    <a:pt x="907" y="58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Freeform 14"/>
            <p:cNvSpPr>
              <a:spLocks/>
            </p:cNvSpPr>
            <p:nvPr/>
          </p:nvSpPr>
          <p:spPr bwMode="auto">
            <a:xfrm>
              <a:off x="2245" y="1933"/>
              <a:ext cx="816" cy="793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272" y="113"/>
                </a:cxn>
                <a:cxn ang="0">
                  <a:pos x="816" y="793"/>
                </a:cxn>
              </a:cxnLst>
              <a:rect l="0" t="0" r="r" b="b"/>
              <a:pathLst>
                <a:path w="816" h="793">
                  <a:moveTo>
                    <a:pt x="0" y="113"/>
                  </a:moveTo>
                  <a:cubicBezTo>
                    <a:pt x="68" y="56"/>
                    <a:pt x="136" y="0"/>
                    <a:pt x="272" y="113"/>
                  </a:cubicBezTo>
                  <a:cubicBezTo>
                    <a:pt x="408" y="226"/>
                    <a:pt x="612" y="509"/>
                    <a:pt x="816" y="7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Freeform 15"/>
            <p:cNvSpPr>
              <a:spLocks/>
            </p:cNvSpPr>
            <p:nvPr/>
          </p:nvSpPr>
          <p:spPr bwMode="auto">
            <a:xfrm>
              <a:off x="2290" y="2016"/>
              <a:ext cx="681" cy="915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227" y="144"/>
                </a:cxn>
                <a:cxn ang="0">
                  <a:pos x="681" y="915"/>
                </a:cxn>
              </a:cxnLst>
              <a:rect l="0" t="0" r="r" b="b"/>
              <a:pathLst>
                <a:path w="681" h="915">
                  <a:moveTo>
                    <a:pt x="0" y="53"/>
                  </a:moveTo>
                  <a:cubicBezTo>
                    <a:pt x="57" y="26"/>
                    <a:pt x="114" y="0"/>
                    <a:pt x="227" y="144"/>
                  </a:cubicBezTo>
                  <a:cubicBezTo>
                    <a:pt x="340" y="288"/>
                    <a:pt x="510" y="601"/>
                    <a:pt x="681" y="9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Line 16"/>
            <p:cNvSpPr>
              <a:spLocks noChangeShapeType="1"/>
            </p:cNvSpPr>
            <p:nvPr/>
          </p:nvSpPr>
          <p:spPr bwMode="auto">
            <a:xfrm flipV="1">
              <a:off x="2018" y="1842"/>
              <a:ext cx="136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 rot="-2373636">
              <a:off x="3107" y="1434"/>
              <a:ext cx="363" cy="408"/>
              <a:chOff x="4014" y="1979"/>
              <a:chExt cx="363" cy="408"/>
            </a:xfrm>
          </p:grpSpPr>
          <p:sp>
            <p:nvSpPr>
              <p:cNvPr id="79890" name="Oval 18"/>
              <p:cNvSpPr>
                <a:spLocks noChangeArrowheads="1"/>
              </p:cNvSpPr>
              <p:nvPr/>
            </p:nvSpPr>
            <p:spPr bwMode="auto">
              <a:xfrm>
                <a:off x="4059" y="2069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1" name="Oval 19"/>
              <p:cNvSpPr>
                <a:spLocks noChangeArrowheads="1"/>
              </p:cNvSpPr>
              <p:nvPr/>
            </p:nvSpPr>
            <p:spPr bwMode="auto">
              <a:xfrm>
                <a:off x="4241" y="1979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2" name="Oval 20"/>
              <p:cNvSpPr>
                <a:spLocks noChangeArrowheads="1"/>
              </p:cNvSpPr>
              <p:nvPr/>
            </p:nvSpPr>
            <p:spPr bwMode="auto">
              <a:xfrm>
                <a:off x="4286" y="216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3" name="Oval 21"/>
              <p:cNvSpPr>
                <a:spLocks noChangeArrowheads="1"/>
              </p:cNvSpPr>
              <p:nvPr/>
            </p:nvSpPr>
            <p:spPr bwMode="auto">
              <a:xfrm>
                <a:off x="4150" y="2296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4" name="Oval 22"/>
              <p:cNvSpPr>
                <a:spLocks noChangeArrowheads="1"/>
              </p:cNvSpPr>
              <p:nvPr/>
            </p:nvSpPr>
            <p:spPr bwMode="auto">
              <a:xfrm>
                <a:off x="4014" y="2251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9895" name="AutoShape 23"/>
              <p:cNvCxnSpPr>
                <a:cxnSpLocks noChangeShapeType="1"/>
                <a:stCxn id="79890" idx="4"/>
                <a:endCxn id="79894" idx="6"/>
              </p:cNvCxnSpPr>
              <p:nvPr/>
            </p:nvCxnSpPr>
            <p:spPr bwMode="auto">
              <a:xfrm flipH="1">
                <a:off x="4105" y="2205"/>
                <a:ext cx="22" cy="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896" name="AutoShape 24"/>
              <p:cNvCxnSpPr>
                <a:cxnSpLocks noChangeShapeType="1"/>
                <a:stCxn id="79890" idx="7"/>
                <a:endCxn id="79891" idx="2"/>
              </p:cNvCxnSpPr>
              <p:nvPr/>
            </p:nvCxnSpPr>
            <p:spPr bwMode="auto">
              <a:xfrm flipV="1">
                <a:off x="4175" y="2025"/>
                <a:ext cx="66" cy="6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897" name="AutoShape 25"/>
              <p:cNvCxnSpPr>
                <a:cxnSpLocks noChangeShapeType="1"/>
                <a:stCxn id="79890" idx="6"/>
                <a:endCxn id="79892" idx="1"/>
              </p:cNvCxnSpPr>
              <p:nvPr/>
            </p:nvCxnSpPr>
            <p:spPr bwMode="auto">
              <a:xfrm>
                <a:off x="4195" y="2137"/>
                <a:ext cx="104" cy="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898" name="AutoShape 26"/>
              <p:cNvCxnSpPr>
                <a:cxnSpLocks noChangeShapeType="1"/>
                <a:stCxn id="79890" idx="5"/>
                <a:endCxn id="79893" idx="0"/>
              </p:cNvCxnSpPr>
              <p:nvPr/>
            </p:nvCxnSpPr>
            <p:spPr bwMode="auto">
              <a:xfrm>
                <a:off x="4175" y="2185"/>
                <a:ext cx="21" cy="1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899" name="AutoShape 27"/>
              <p:cNvCxnSpPr>
                <a:cxnSpLocks noChangeShapeType="1"/>
                <a:stCxn id="79891" idx="5"/>
                <a:endCxn id="79892" idx="0"/>
              </p:cNvCxnSpPr>
              <p:nvPr/>
            </p:nvCxnSpPr>
            <p:spPr bwMode="auto">
              <a:xfrm>
                <a:off x="4319" y="2057"/>
                <a:ext cx="13" cy="10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4" name="Group 28"/>
            <p:cNvGrpSpPr>
              <a:grpSpLocks/>
            </p:cNvGrpSpPr>
            <p:nvPr/>
          </p:nvGrpSpPr>
          <p:grpSpPr bwMode="auto">
            <a:xfrm rot="-423986">
              <a:off x="3334" y="1842"/>
              <a:ext cx="363" cy="408"/>
              <a:chOff x="4014" y="1979"/>
              <a:chExt cx="363" cy="408"/>
            </a:xfrm>
          </p:grpSpPr>
          <p:sp>
            <p:nvSpPr>
              <p:cNvPr id="79901" name="Oval 29"/>
              <p:cNvSpPr>
                <a:spLocks noChangeArrowheads="1"/>
              </p:cNvSpPr>
              <p:nvPr/>
            </p:nvSpPr>
            <p:spPr bwMode="auto">
              <a:xfrm>
                <a:off x="4059" y="2069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2" name="Oval 30"/>
              <p:cNvSpPr>
                <a:spLocks noChangeArrowheads="1"/>
              </p:cNvSpPr>
              <p:nvPr/>
            </p:nvSpPr>
            <p:spPr bwMode="auto">
              <a:xfrm>
                <a:off x="4241" y="1979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3" name="Oval 31"/>
              <p:cNvSpPr>
                <a:spLocks noChangeArrowheads="1"/>
              </p:cNvSpPr>
              <p:nvPr/>
            </p:nvSpPr>
            <p:spPr bwMode="auto">
              <a:xfrm>
                <a:off x="4286" y="216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4" name="Oval 32"/>
              <p:cNvSpPr>
                <a:spLocks noChangeArrowheads="1"/>
              </p:cNvSpPr>
              <p:nvPr/>
            </p:nvSpPr>
            <p:spPr bwMode="auto">
              <a:xfrm>
                <a:off x="4150" y="2296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5" name="Oval 33"/>
              <p:cNvSpPr>
                <a:spLocks noChangeArrowheads="1"/>
              </p:cNvSpPr>
              <p:nvPr/>
            </p:nvSpPr>
            <p:spPr bwMode="auto">
              <a:xfrm>
                <a:off x="4014" y="2251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9906" name="AutoShape 34"/>
              <p:cNvCxnSpPr>
                <a:cxnSpLocks noChangeShapeType="1"/>
                <a:stCxn id="79901" idx="4"/>
                <a:endCxn id="79905" idx="6"/>
              </p:cNvCxnSpPr>
              <p:nvPr/>
            </p:nvCxnSpPr>
            <p:spPr bwMode="auto">
              <a:xfrm flipH="1">
                <a:off x="4105" y="2205"/>
                <a:ext cx="22" cy="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07" name="AutoShape 35"/>
              <p:cNvCxnSpPr>
                <a:cxnSpLocks noChangeShapeType="1"/>
                <a:stCxn id="79901" idx="7"/>
                <a:endCxn id="79902" idx="2"/>
              </p:cNvCxnSpPr>
              <p:nvPr/>
            </p:nvCxnSpPr>
            <p:spPr bwMode="auto">
              <a:xfrm flipV="1">
                <a:off x="4175" y="2025"/>
                <a:ext cx="66" cy="6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08" name="AutoShape 36"/>
              <p:cNvCxnSpPr>
                <a:cxnSpLocks noChangeShapeType="1"/>
                <a:stCxn id="79901" idx="6"/>
                <a:endCxn id="79903" idx="1"/>
              </p:cNvCxnSpPr>
              <p:nvPr/>
            </p:nvCxnSpPr>
            <p:spPr bwMode="auto">
              <a:xfrm>
                <a:off x="4195" y="2137"/>
                <a:ext cx="104" cy="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09" name="AutoShape 37"/>
              <p:cNvCxnSpPr>
                <a:cxnSpLocks noChangeShapeType="1"/>
                <a:stCxn id="79901" idx="5"/>
                <a:endCxn id="79904" idx="0"/>
              </p:cNvCxnSpPr>
              <p:nvPr/>
            </p:nvCxnSpPr>
            <p:spPr bwMode="auto">
              <a:xfrm>
                <a:off x="4175" y="2185"/>
                <a:ext cx="21" cy="1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10" name="AutoShape 38"/>
              <p:cNvCxnSpPr>
                <a:cxnSpLocks noChangeShapeType="1"/>
                <a:stCxn id="79902" idx="5"/>
                <a:endCxn id="79903" idx="0"/>
              </p:cNvCxnSpPr>
              <p:nvPr/>
            </p:nvCxnSpPr>
            <p:spPr bwMode="auto">
              <a:xfrm>
                <a:off x="4319" y="2057"/>
                <a:ext cx="13" cy="10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5" name="Group 39"/>
            <p:cNvGrpSpPr>
              <a:grpSpLocks/>
            </p:cNvGrpSpPr>
            <p:nvPr/>
          </p:nvGrpSpPr>
          <p:grpSpPr bwMode="auto">
            <a:xfrm rot="-423986">
              <a:off x="2835" y="2750"/>
              <a:ext cx="363" cy="408"/>
              <a:chOff x="4014" y="1979"/>
              <a:chExt cx="363" cy="408"/>
            </a:xfrm>
          </p:grpSpPr>
          <p:sp>
            <p:nvSpPr>
              <p:cNvPr id="79912" name="Oval 40"/>
              <p:cNvSpPr>
                <a:spLocks noChangeArrowheads="1"/>
              </p:cNvSpPr>
              <p:nvPr/>
            </p:nvSpPr>
            <p:spPr bwMode="auto">
              <a:xfrm>
                <a:off x="4059" y="2069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3" name="Oval 41"/>
              <p:cNvSpPr>
                <a:spLocks noChangeArrowheads="1"/>
              </p:cNvSpPr>
              <p:nvPr/>
            </p:nvSpPr>
            <p:spPr bwMode="auto">
              <a:xfrm>
                <a:off x="4241" y="1979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4" name="Oval 42"/>
              <p:cNvSpPr>
                <a:spLocks noChangeArrowheads="1"/>
              </p:cNvSpPr>
              <p:nvPr/>
            </p:nvSpPr>
            <p:spPr bwMode="auto">
              <a:xfrm>
                <a:off x="4286" y="216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5" name="Oval 43"/>
              <p:cNvSpPr>
                <a:spLocks noChangeArrowheads="1"/>
              </p:cNvSpPr>
              <p:nvPr/>
            </p:nvSpPr>
            <p:spPr bwMode="auto">
              <a:xfrm>
                <a:off x="4150" y="2296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6" name="Oval 44"/>
              <p:cNvSpPr>
                <a:spLocks noChangeArrowheads="1"/>
              </p:cNvSpPr>
              <p:nvPr/>
            </p:nvSpPr>
            <p:spPr bwMode="auto">
              <a:xfrm>
                <a:off x="4014" y="2251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9917" name="AutoShape 45"/>
              <p:cNvCxnSpPr>
                <a:cxnSpLocks noChangeShapeType="1"/>
                <a:stCxn id="79912" idx="4"/>
                <a:endCxn id="79916" idx="6"/>
              </p:cNvCxnSpPr>
              <p:nvPr/>
            </p:nvCxnSpPr>
            <p:spPr bwMode="auto">
              <a:xfrm flipH="1">
                <a:off x="4105" y="2205"/>
                <a:ext cx="22" cy="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18" name="AutoShape 46"/>
              <p:cNvCxnSpPr>
                <a:cxnSpLocks noChangeShapeType="1"/>
                <a:stCxn id="79912" idx="7"/>
                <a:endCxn id="79913" idx="2"/>
              </p:cNvCxnSpPr>
              <p:nvPr/>
            </p:nvCxnSpPr>
            <p:spPr bwMode="auto">
              <a:xfrm flipV="1">
                <a:off x="4175" y="2025"/>
                <a:ext cx="66" cy="6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19" name="AutoShape 47"/>
              <p:cNvCxnSpPr>
                <a:cxnSpLocks noChangeShapeType="1"/>
                <a:stCxn id="79912" idx="6"/>
                <a:endCxn id="79914" idx="1"/>
              </p:cNvCxnSpPr>
              <p:nvPr/>
            </p:nvCxnSpPr>
            <p:spPr bwMode="auto">
              <a:xfrm>
                <a:off x="4195" y="2137"/>
                <a:ext cx="104" cy="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20" name="AutoShape 48"/>
              <p:cNvCxnSpPr>
                <a:cxnSpLocks noChangeShapeType="1"/>
                <a:stCxn id="79912" idx="5"/>
                <a:endCxn id="79915" idx="0"/>
              </p:cNvCxnSpPr>
              <p:nvPr/>
            </p:nvCxnSpPr>
            <p:spPr bwMode="auto">
              <a:xfrm>
                <a:off x="4175" y="2185"/>
                <a:ext cx="21" cy="1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21" name="AutoShape 49"/>
              <p:cNvCxnSpPr>
                <a:cxnSpLocks noChangeShapeType="1"/>
                <a:stCxn id="79913" idx="5"/>
                <a:endCxn id="79914" idx="0"/>
              </p:cNvCxnSpPr>
              <p:nvPr/>
            </p:nvCxnSpPr>
            <p:spPr bwMode="auto">
              <a:xfrm>
                <a:off x="4319" y="2057"/>
                <a:ext cx="13" cy="10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6" name="Group 50"/>
            <p:cNvGrpSpPr>
              <a:grpSpLocks/>
            </p:cNvGrpSpPr>
            <p:nvPr/>
          </p:nvGrpSpPr>
          <p:grpSpPr bwMode="auto">
            <a:xfrm rot="7164457">
              <a:off x="2947" y="2274"/>
              <a:ext cx="363" cy="408"/>
              <a:chOff x="4014" y="1979"/>
              <a:chExt cx="363" cy="408"/>
            </a:xfrm>
          </p:grpSpPr>
          <p:sp>
            <p:nvSpPr>
              <p:cNvPr id="79923" name="Oval 51"/>
              <p:cNvSpPr>
                <a:spLocks noChangeArrowheads="1"/>
              </p:cNvSpPr>
              <p:nvPr/>
            </p:nvSpPr>
            <p:spPr bwMode="auto">
              <a:xfrm>
                <a:off x="4059" y="2069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4" name="Oval 52"/>
              <p:cNvSpPr>
                <a:spLocks noChangeArrowheads="1"/>
              </p:cNvSpPr>
              <p:nvPr/>
            </p:nvSpPr>
            <p:spPr bwMode="auto">
              <a:xfrm>
                <a:off x="4241" y="1979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5" name="Oval 53"/>
              <p:cNvSpPr>
                <a:spLocks noChangeArrowheads="1"/>
              </p:cNvSpPr>
              <p:nvPr/>
            </p:nvSpPr>
            <p:spPr bwMode="auto">
              <a:xfrm>
                <a:off x="4286" y="216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6" name="Oval 54"/>
              <p:cNvSpPr>
                <a:spLocks noChangeArrowheads="1"/>
              </p:cNvSpPr>
              <p:nvPr/>
            </p:nvSpPr>
            <p:spPr bwMode="auto">
              <a:xfrm>
                <a:off x="4150" y="2296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7" name="Oval 55"/>
              <p:cNvSpPr>
                <a:spLocks noChangeArrowheads="1"/>
              </p:cNvSpPr>
              <p:nvPr/>
            </p:nvSpPr>
            <p:spPr bwMode="auto">
              <a:xfrm>
                <a:off x="4014" y="2251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9928" name="AutoShape 56"/>
              <p:cNvCxnSpPr>
                <a:cxnSpLocks noChangeShapeType="1"/>
                <a:stCxn id="79923" idx="4"/>
                <a:endCxn id="79927" idx="6"/>
              </p:cNvCxnSpPr>
              <p:nvPr/>
            </p:nvCxnSpPr>
            <p:spPr bwMode="auto">
              <a:xfrm flipH="1">
                <a:off x="4105" y="2205"/>
                <a:ext cx="22" cy="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29" name="AutoShape 57"/>
              <p:cNvCxnSpPr>
                <a:cxnSpLocks noChangeShapeType="1"/>
                <a:stCxn id="79923" idx="7"/>
                <a:endCxn id="79924" idx="2"/>
              </p:cNvCxnSpPr>
              <p:nvPr/>
            </p:nvCxnSpPr>
            <p:spPr bwMode="auto">
              <a:xfrm flipV="1">
                <a:off x="4175" y="2025"/>
                <a:ext cx="66" cy="6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30" name="AutoShape 58"/>
              <p:cNvCxnSpPr>
                <a:cxnSpLocks noChangeShapeType="1"/>
                <a:stCxn id="79923" idx="6"/>
                <a:endCxn id="79925" idx="1"/>
              </p:cNvCxnSpPr>
              <p:nvPr/>
            </p:nvCxnSpPr>
            <p:spPr bwMode="auto">
              <a:xfrm>
                <a:off x="4195" y="2137"/>
                <a:ext cx="104" cy="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31" name="AutoShape 59"/>
              <p:cNvCxnSpPr>
                <a:cxnSpLocks noChangeShapeType="1"/>
                <a:stCxn id="79923" idx="5"/>
                <a:endCxn id="79926" idx="0"/>
              </p:cNvCxnSpPr>
              <p:nvPr/>
            </p:nvCxnSpPr>
            <p:spPr bwMode="auto">
              <a:xfrm>
                <a:off x="4175" y="2185"/>
                <a:ext cx="21" cy="1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32" name="AutoShape 60"/>
              <p:cNvCxnSpPr>
                <a:cxnSpLocks noChangeShapeType="1"/>
                <a:stCxn id="79924" idx="5"/>
                <a:endCxn id="79925" idx="0"/>
              </p:cNvCxnSpPr>
              <p:nvPr/>
            </p:nvCxnSpPr>
            <p:spPr bwMode="auto">
              <a:xfrm>
                <a:off x="4319" y="2057"/>
                <a:ext cx="13" cy="10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7" name="Group 61"/>
            <p:cNvGrpSpPr>
              <a:grpSpLocks/>
            </p:cNvGrpSpPr>
            <p:nvPr/>
          </p:nvGrpSpPr>
          <p:grpSpPr bwMode="auto">
            <a:xfrm rot="1142373">
              <a:off x="2517" y="2614"/>
              <a:ext cx="363" cy="408"/>
              <a:chOff x="4014" y="1979"/>
              <a:chExt cx="363" cy="408"/>
            </a:xfrm>
          </p:grpSpPr>
          <p:sp>
            <p:nvSpPr>
              <p:cNvPr id="79934" name="Oval 62"/>
              <p:cNvSpPr>
                <a:spLocks noChangeArrowheads="1"/>
              </p:cNvSpPr>
              <p:nvPr/>
            </p:nvSpPr>
            <p:spPr bwMode="auto">
              <a:xfrm>
                <a:off x="4059" y="2069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5" name="Oval 63"/>
              <p:cNvSpPr>
                <a:spLocks noChangeArrowheads="1"/>
              </p:cNvSpPr>
              <p:nvPr/>
            </p:nvSpPr>
            <p:spPr bwMode="auto">
              <a:xfrm>
                <a:off x="4241" y="1979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6" name="Oval 64"/>
              <p:cNvSpPr>
                <a:spLocks noChangeArrowheads="1"/>
              </p:cNvSpPr>
              <p:nvPr/>
            </p:nvSpPr>
            <p:spPr bwMode="auto">
              <a:xfrm>
                <a:off x="4286" y="216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7" name="Oval 65"/>
              <p:cNvSpPr>
                <a:spLocks noChangeArrowheads="1"/>
              </p:cNvSpPr>
              <p:nvPr/>
            </p:nvSpPr>
            <p:spPr bwMode="auto">
              <a:xfrm>
                <a:off x="4150" y="2296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8" name="Oval 66"/>
              <p:cNvSpPr>
                <a:spLocks noChangeArrowheads="1"/>
              </p:cNvSpPr>
              <p:nvPr/>
            </p:nvSpPr>
            <p:spPr bwMode="auto">
              <a:xfrm>
                <a:off x="4014" y="2251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9939" name="AutoShape 67"/>
              <p:cNvCxnSpPr>
                <a:cxnSpLocks noChangeShapeType="1"/>
                <a:stCxn id="79934" idx="4"/>
                <a:endCxn id="79938" idx="6"/>
              </p:cNvCxnSpPr>
              <p:nvPr/>
            </p:nvCxnSpPr>
            <p:spPr bwMode="auto">
              <a:xfrm flipH="1">
                <a:off x="4105" y="2205"/>
                <a:ext cx="22" cy="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40" name="AutoShape 68"/>
              <p:cNvCxnSpPr>
                <a:cxnSpLocks noChangeShapeType="1"/>
                <a:stCxn id="79934" idx="7"/>
                <a:endCxn id="79935" idx="2"/>
              </p:cNvCxnSpPr>
              <p:nvPr/>
            </p:nvCxnSpPr>
            <p:spPr bwMode="auto">
              <a:xfrm flipV="1">
                <a:off x="4175" y="2025"/>
                <a:ext cx="66" cy="6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41" name="AutoShape 69"/>
              <p:cNvCxnSpPr>
                <a:cxnSpLocks noChangeShapeType="1"/>
                <a:stCxn id="79934" idx="6"/>
                <a:endCxn id="79936" idx="1"/>
              </p:cNvCxnSpPr>
              <p:nvPr/>
            </p:nvCxnSpPr>
            <p:spPr bwMode="auto">
              <a:xfrm>
                <a:off x="4195" y="2137"/>
                <a:ext cx="104" cy="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42" name="AutoShape 70"/>
              <p:cNvCxnSpPr>
                <a:cxnSpLocks noChangeShapeType="1"/>
                <a:stCxn id="79934" idx="5"/>
                <a:endCxn id="79937" idx="0"/>
              </p:cNvCxnSpPr>
              <p:nvPr/>
            </p:nvCxnSpPr>
            <p:spPr bwMode="auto">
              <a:xfrm>
                <a:off x="4175" y="2185"/>
                <a:ext cx="21" cy="1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43" name="AutoShape 71"/>
              <p:cNvCxnSpPr>
                <a:cxnSpLocks noChangeShapeType="1"/>
                <a:stCxn id="79935" idx="5"/>
                <a:endCxn id="79936" idx="0"/>
              </p:cNvCxnSpPr>
              <p:nvPr/>
            </p:nvCxnSpPr>
            <p:spPr bwMode="auto">
              <a:xfrm>
                <a:off x="4319" y="2057"/>
                <a:ext cx="13" cy="10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79944" name="Line 72"/>
            <p:cNvSpPr>
              <a:spLocks noChangeShapeType="1"/>
            </p:cNvSpPr>
            <p:nvPr/>
          </p:nvSpPr>
          <p:spPr bwMode="auto">
            <a:xfrm>
              <a:off x="2744" y="343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45" name="Line 73"/>
            <p:cNvSpPr>
              <a:spLocks noChangeShapeType="1"/>
            </p:cNvSpPr>
            <p:nvPr/>
          </p:nvSpPr>
          <p:spPr bwMode="auto">
            <a:xfrm>
              <a:off x="1474" y="2568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46" name="Line 74"/>
            <p:cNvSpPr>
              <a:spLocks noChangeShapeType="1"/>
            </p:cNvSpPr>
            <p:nvPr/>
          </p:nvSpPr>
          <p:spPr bwMode="auto">
            <a:xfrm flipH="1">
              <a:off x="1474" y="3702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47" name="Line 75"/>
            <p:cNvSpPr>
              <a:spLocks noChangeShapeType="1"/>
            </p:cNvSpPr>
            <p:nvPr/>
          </p:nvSpPr>
          <p:spPr bwMode="auto">
            <a:xfrm flipH="1">
              <a:off x="748" y="397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48" name="Line 76"/>
            <p:cNvSpPr>
              <a:spLocks noChangeShapeType="1"/>
            </p:cNvSpPr>
            <p:nvPr/>
          </p:nvSpPr>
          <p:spPr bwMode="auto">
            <a:xfrm>
              <a:off x="748" y="2478"/>
              <a:ext cx="0" cy="14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49" name="Line 77"/>
            <p:cNvSpPr>
              <a:spLocks noChangeShapeType="1"/>
            </p:cNvSpPr>
            <p:nvPr/>
          </p:nvSpPr>
          <p:spPr bwMode="auto">
            <a:xfrm flipV="1">
              <a:off x="748" y="2296"/>
              <a:ext cx="363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50" name="Text Box 78"/>
            <p:cNvSpPr txBox="1">
              <a:spLocks noChangeArrowheads="1"/>
            </p:cNvSpPr>
            <p:nvPr/>
          </p:nvSpPr>
          <p:spPr bwMode="auto">
            <a:xfrm>
              <a:off x="2018" y="3884"/>
              <a:ext cx="149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Masukan dari sumber berita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Sumber kesenian dsb.</a:t>
              </a:r>
            </a:p>
          </p:txBody>
        </p:sp>
        <p:sp>
          <p:nvSpPr>
            <p:cNvPr id="79951" name="Text Box 79"/>
            <p:cNvSpPr txBox="1">
              <a:spLocks noChangeArrowheads="1"/>
            </p:cNvSpPr>
            <p:nvPr/>
          </p:nvSpPr>
          <p:spPr bwMode="auto">
            <a:xfrm>
              <a:off x="1020" y="3249"/>
              <a:ext cx="149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Umpanbalik inferensial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(bersifat dugaan)</a:t>
              </a:r>
            </a:p>
          </p:txBody>
        </p:sp>
        <p:sp>
          <p:nvSpPr>
            <p:cNvPr id="79952" name="Text Box 80"/>
            <p:cNvSpPr txBox="1">
              <a:spLocks noChangeArrowheads="1"/>
            </p:cNvSpPr>
            <p:nvPr/>
          </p:nvSpPr>
          <p:spPr bwMode="auto">
            <a:xfrm>
              <a:off x="1701" y="1933"/>
              <a:ext cx="86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Berbagai pesan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Yang serupa</a:t>
              </a:r>
            </a:p>
          </p:txBody>
        </p:sp>
        <p:sp>
          <p:nvSpPr>
            <p:cNvPr id="79953" name="Text Box 81"/>
            <p:cNvSpPr txBox="1">
              <a:spLocks noChangeArrowheads="1"/>
            </p:cNvSpPr>
            <p:nvPr/>
          </p:nvSpPr>
          <p:spPr bwMode="auto">
            <a:xfrm>
              <a:off x="3560" y="1525"/>
              <a:ext cx="8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Massa audiens</a:t>
              </a:r>
            </a:p>
          </p:txBody>
        </p:sp>
        <p:sp>
          <p:nvSpPr>
            <p:cNvPr id="79954" name="Text Box 82"/>
            <p:cNvSpPr txBox="1">
              <a:spLocks noChangeArrowheads="1"/>
            </p:cNvSpPr>
            <p:nvPr/>
          </p:nvSpPr>
          <p:spPr bwMode="auto">
            <a:xfrm>
              <a:off x="3515" y="2024"/>
              <a:ext cx="140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Banyak audiens yang masing-masing melakukan decoding, interpreting, encoding</a:t>
              </a:r>
            </a:p>
          </p:txBody>
        </p:sp>
        <p:sp>
          <p:nvSpPr>
            <p:cNvPr id="79955" name="Text Box 83"/>
            <p:cNvSpPr txBox="1">
              <a:spLocks noChangeArrowheads="1"/>
            </p:cNvSpPr>
            <p:nvPr/>
          </p:nvSpPr>
          <p:spPr bwMode="auto">
            <a:xfrm>
              <a:off x="3243" y="2568"/>
              <a:ext cx="140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Masing-masing berhubungan dengan kelompoknya di mana pesan dire-interpreting dan seringkeli ditanggapi dengan tindakan.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Menurut Donohew dkk (1975) Perkembangan jurang informasi (pengetahuan) tergantung pada :</a:t>
            </a:r>
          </a:p>
          <a:p>
            <a:pPr lvl="1">
              <a:lnSpc>
                <a:spcPct val="90000"/>
              </a:lnSpc>
            </a:pPr>
            <a:r>
              <a:rPr lang="en-US"/>
              <a:t>Jika sebuah isyu membangkitkan perhatian umum dalam sebuah masyarakat secara keseluruhan, maka pengetahuan tentang isyu cenderung lebih tersebar secara merata.</a:t>
            </a:r>
          </a:p>
          <a:p>
            <a:pPr lvl="1">
              <a:lnSpc>
                <a:spcPct val="90000"/>
              </a:lnSpc>
            </a:pPr>
            <a:r>
              <a:rPr lang="en-US"/>
              <a:t>Ekualisasi ini lebih mungkin terjadi jika isyu tersebut muncul dalam iklim konflik sosial.</a:t>
            </a:r>
          </a:p>
          <a:p>
            <a:pPr lvl="1">
              <a:lnSpc>
                <a:spcPct val="90000"/>
              </a:lnSpc>
            </a:pPr>
            <a:r>
              <a:rPr lang="en-US"/>
              <a:t>Ekualisasi pengetahuan seperti itu lebih mungkin terjadi pada masyarakat kecil yang homogen dibanding dengan masyarakat yang besar dan pluralistik.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en-US" sz="2800"/>
              <a:t>Komunikasi massa meliputi proses yang sirkuler.</a:t>
            </a:r>
          </a:p>
          <a:p>
            <a:r>
              <a:rPr lang="en-US" sz="2800"/>
              <a:t>Umpan balik dalam komunikasi massa bersifat dugaan saja.</a:t>
            </a:r>
          </a:p>
          <a:p>
            <a:r>
              <a:rPr lang="en-US" sz="2800"/>
              <a:t>Fungsi-fungsi komunikasi meliputi encoding- interpreting – decoding.</a:t>
            </a:r>
          </a:p>
          <a:p>
            <a:r>
              <a:rPr lang="en-US" sz="2800"/>
              <a:t>Komunikan dalam komunikasi massa merupakan anggota dari primary atau secondary group.</a:t>
            </a:r>
          </a:p>
          <a:p>
            <a:r>
              <a:rPr lang="en-US" sz="2800"/>
              <a:t>Pesan media massa mengalir dari seorang penerima kepada anggota-anggota kelompok di sekelilingnya.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1800"/>
              <a:t/>
            </a:r>
            <a:br>
              <a:rPr lang="en-US" sz="1800"/>
            </a:br>
            <a:r>
              <a:rPr lang="en-US" sz="2400" b="1"/>
              <a:t>KATZ &amp; LAZARSFELD’S TWO STEP MODEL (1955)</a:t>
            </a:r>
            <a:r>
              <a:rPr lang="en-US" sz="2400"/>
              <a:t>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839913"/>
            <a:ext cx="2881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ea typeface="ＭＳ Ｐゴシック" pitchFamily="116" charset="-128"/>
              </a:rPr>
              <a:t>Early Mass Communication Model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74750" y="2474913"/>
            <a:ext cx="141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ＭＳ Ｐゴシック" pitchFamily="116" charset="-128"/>
              </a:rPr>
              <a:t>Mass Media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990600" y="2438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09600" y="3352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990600" y="2895600"/>
            <a:ext cx="457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676400" y="2895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0574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362200" y="28956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590800" y="2895600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81000" y="3505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620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57200" y="4191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33400" y="4419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88988" y="4495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144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273175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322388" y="4419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703388" y="4419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501775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676400" y="2971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752600" y="3200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008188" y="3276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133600" y="3124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617788" y="3505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209800" y="3810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465388" y="3886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5908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101975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151188" y="4419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532188" y="4419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3330575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5518150" y="2474913"/>
            <a:ext cx="141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a typeface="ＭＳ Ｐゴシック" pitchFamily="116" charset="-128"/>
              </a:rPr>
              <a:t>Mass Media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5334000" y="2438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H="1">
            <a:off x="5334000" y="2895600"/>
            <a:ext cx="457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6019800" y="2895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6705600" y="28956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6934200" y="289560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51054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4800600" y="4191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4876800" y="4419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5132388" y="4495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52578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 flipH="1">
            <a:off x="5029200" y="4343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 flipH="1">
            <a:off x="51054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5334000" y="4343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52578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5943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5943600" y="4419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5638800" y="4572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57150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5970588" y="4876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60960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 flipH="1">
            <a:off x="5867400" y="4724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 flipH="1">
            <a:off x="5943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>
            <a:off x="61722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>
            <a:off x="60960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>
            <a:off x="6781800" y="571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6705600" y="3657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6400800" y="3810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64770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6732588" y="4114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6858000" y="3962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 flipH="1">
            <a:off x="6629400" y="3962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 flipH="1">
            <a:off x="67056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6934200" y="3962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4" name="Line 68"/>
          <p:cNvSpPr>
            <a:spLocks noChangeShapeType="1"/>
          </p:cNvSpPr>
          <p:nvPr/>
        </p:nvSpPr>
        <p:spPr bwMode="auto">
          <a:xfrm>
            <a:off x="68580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5" name="Line 69"/>
          <p:cNvSpPr>
            <a:spLocks noChangeShapeType="1"/>
          </p:cNvSpPr>
          <p:nvPr/>
        </p:nvSpPr>
        <p:spPr bwMode="auto">
          <a:xfrm>
            <a:off x="7543800" y="4953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7848600" y="4191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75438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7620000" y="4572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7875588" y="4648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90" name="Text Box 74"/>
          <p:cNvSpPr txBox="1">
            <a:spLocks noChangeArrowheads="1"/>
          </p:cNvSpPr>
          <p:nvPr/>
        </p:nvSpPr>
        <p:spPr bwMode="auto">
          <a:xfrm>
            <a:off x="8001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116" charset="-128"/>
              </a:rPr>
              <a:t>o</a:t>
            </a:r>
          </a:p>
        </p:txBody>
      </p:sp>
      <p:sp>
        <p:nvSpPr>
          <p:cNvPr id="9291" name="Line 75"/>
          <p:cNvSpPr>
            <a:spLocks noChangeShapeType="1"/>
          </p:cNvSpPr>
          <p:nvPr/>
        </p:nvSpPr>
        <p:spPr bwMode="auto">
          <a:xfrm flipH="1">
            <a:off x="7772400" y="4495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 flipH="1">
            <a:off x="78486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Line 77"/>
          <p:cNvSpPr>
            <a:spLocks noChangeShapeType="1"/>
          </p:cNvSpPr>
          <p:nvPr/>
        </p:nvSpPr>
        <p:spPr bwMode="auto">
          <a:xfrm>
            <a:off x="8077200" y="4495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>
            <a:off x="80010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>
            <a:off x="8686800" y="5486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4800600" y="1828800"/>
            <a:ext cx="319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ea typeface="ＭＳ Ｐゴシック" pitchFamily="116" charset="-128"/>
              </a:rPr>
              <a:t>Two-Step-Flow Communication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1800"/>
              <a:t>PENGARUH KOMUNIKASI MASSA TERHADAP INDIVIDU</a:t>
            </a:r>
            <a:br>
              <a:rPr lang="en-US" sz="1800"/>
            </a:br>
            <a:r>
              <a:rPr lang="en-US" sz="2000" b="1"/>
              <a:t>KATZ &amp; LAZARSFELD’S TWO STEP MODEL (1955)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Asumsi dasar: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Individu tidak terisolasi dalam kehidupan sosial, tapi merupakan anggota kelompok sosial dan berinteraksi satu dengan lainnya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Respons terhadap pesan media tidak terjadi seketika, tapi melalui perantaraan dan dipengaruhi oleh hubungan-hubungan sosial tsb.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Terdapat dua proses: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Penerimaan dan perhatian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Persetujuan atau penolakan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Individu tidak bersikap sama terhadap pesan media melainkan memiliki sikap berbeda: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Mereka yg aktif menerima dan meneruskan gagasan media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Hanya mengandalkan hubungan personal orang lain sebagai panutannya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Individu yg berperan lebih aktif (OL) ditandai dengan penggunaan media yg lebih besar, tingkat pergaulan lebih tinggi, anggapan bahwa dirinya memiliki pengaruh, dan memiliki pesan sebagai sumber informasi dan panutan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sz="1800"/>
              <a:t>PENGARUH KOMUNIKASI MASSA TERHADAP INDIVIDU</a:t>
            </a:r>
            <a:br>
              <a:rPr lang="en-US" sz="1800"/>
            </a:br>
            <a:r>
              <a:rPr lang="en-US" sz="2400"/>
              <a:t>PENGEMBANGAN:</a:t>
            </a:r>
            <a:br>
              <a:rPr lang="en-US" sz="2400"/>
            </a:br>
            <a:r>
              <a:rPr lang="en-US" sz="2800"/>
              <a:t>TEORI MULTI  LANGKAH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Kriktik atas Teori Dua Langkah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Bermanfaat dan jelas, tapi sangat sederhana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Teori ini tidak selalu benar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Banyak dari informasi yg kita terima berasal langsung dari media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Media massa masa kini (TV) punya kredibilitas tinggi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Banyak orang menerima informasi dari TV menganggap benar begitu saja tanpa harus lagi perlu pendapat orang lain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Konsep OL perlu ditelaah lebih jauh lagi.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Ada pemimpin dari pemimpin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Ada pemimpin dari para pengikut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Ada pemimpin yang menerima informasi dari media, ada juga yang menerimanya dari pemimpin lain (bukan dari media)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Banyak OL juga adalah orang media.</a:t>
            </a:r>
          </a:p>
          <a:p>
            <a:pPr lvl="2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400"/>
              <a:t>Maka lahir TEORI MULTI LANGKAH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Teori Ketergantungan</a:t>
            </a:r>
            <a:br>
              <a:rPr lang="en-US" sz="4000"/>
            </a:br>
            <a:r>
              <a:rPr lang="en-US" sz="4000"/>
              <a:t>Ball Rokeach &amp; DeFleur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43000" y="2133600"/>
            <a:ext cx="2057400" cy="985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Sistem Sosial (</a:t>
            </a:r>
            <a:r>
              <a:rPr lang="en-US"/>
              <a:t>tingkat stabilitas struktural)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0" y="2133600"/>
            <a:ext cx="28194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Sistem Media (jumlah dan sentralisasi fungsi informasi)</a:t>
            </a:r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438400" y="3886200"/>
            <a:ext cx="3048000" cy="985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Khalayak Komunikan (</a:t>
            </a:r>
            <a:r>
              <a:rPr lang="en-US"/>
              <a:t>tingkat ketergantungan pada informasi media)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895600" y="5257800"/>
            <a:ext cx="2057400" cy="681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Efek (</a:t>
            </a:r>
            <a:r>
              <a:rPr lang="en-US"/>
              <a:t>Kognitif – afektif-konatif)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200400" y="2590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1600200" y="5638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1600200" y="3048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953000" y="5638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6553200" y="3200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743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51816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8862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609600" indent="-609600"/>
            <a:r>
              <a:rPr lang="en-US" sz="2800"/>
              <a:t>Teori/model ini menyatakan bahwa: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Masyarakat modern cenderung tergantung pada sumber-sumber informasi seperti media massa untuk memperoleh pengetahuan tentang dan berorientasi kepada apa-apa saja yang terjadi di masyarakat mereka.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Tingkat ketergantungan ditentukan oleh sejumlah kondisi struktural. Kondisi paling penting adalah tingkat kestabilan sistem sosial. Semakin stabil sistem sosial, ketergantungan semakin kecil dan sebaliknya.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en-US"/>
              <a:t>Fungsi media yang bersifat sentral. Semakin tersentralisasi informasi, semakin tinggi tingkat ketergantungan.</a:t>
            </a:r>
          </a:p>
          <a:p>
            <a:pPr marL="609600" indent="-609600">
              <a:buFontTx/>
              <a:buAutoNum type="arabicPeriod" startAt="3"/>
            </a:pPr>
            <a:r>
              <a:rPr lang="en-US"/>
              <a:t>Audiens berbeda-beda sehubungan dengan tingkat ketahanan untuk berubah.</a:t>
            </a:r>
          </a:p>
          <a:p>
            <a:pPr marL="609600" indent="-609600">
              <a:buFontTx/>
              <a:buAutoNum type="arabicPeriod" startAt="3"/>
            </a:pPr>
            <a:r>
              <a:rPr lang="en-US"/>
              <a:t>Efek ketergantungan dapat berupa: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Kognitif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Afektif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Perilaku (tindakan)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882</Words>
  <Application>Microsoft Office PowerPoint</Application>
  <PresentationFormat>On-screen Show (4:3)</PresentationFormat>
  <Paragraphs>149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Microsoft Photo Editor 3.0 Photo</vt:lpstr>
      <vt:lpstr>Teori Komunikasi Massa</vt:lpstr>
      <vt:lpstr>Model Wilbur Schramm</vt:lpstr>
      <vt:lpstr>Slide 3</vt:lpstr>
      <vt:lpstr> KATZ &amp; LAZARSFELD’S TWO STEP MODEL (1955) </vt:lpstr>
      <vt:lpstr>PENGARUH KOMUNIKASI MASSA TERHADAP INDIVIDU KATZ &amp; LAZARSFELD’S TWO STEP MODEL (1955)</vt:lpstr>
      <vt:lpstr>PENGARUH KOMUNIKASI MASSA TERHADAP INDIVIDU PENGEMBANGAN: TEORI MULTI  LANGKAH</vt:lpstr>
      <vt:lpstr>Teori Ketergantungan Ball Rokeach &amp; DeFleur</vt:lpstr>
      <vt:lpstr>Slide 8</vt:lpstr>
      <vt:lpstr>Slide 9</vt:lpstr>
      <vt:lpstr>Spiral Keheningan Elisabeth Noelle Neuman</vt:lpstr>
      <vt:lpstr>Slide 11</vt:lpstr>
      <vt:lpstr>Information Gap Tichenor, dkk</vt:lpstr>
      <vt:lpstr>Jurang Komunikasi Sebagai Efek</vt:lpstr>
      <vt:lpstr>Slide 14</vt:lpstr>
      <vt:lpstr>Potensi Komunikasi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Komunikasi Massa</dc:title>
  <dc:creator>Benny's com</dc:creator>
  <cp:lastModifiedBy>Benny's com</cp:lastModifiedBy>
  <cp:revision>1</cp:revision>
  <dcterms:created xsi:type="dcterms:W3CDTF">2012-12-13T04:23:40Z</dcterms:created>
  <dcterms:modified xsi:type="dcterms:W3CDTF">2012-12-13T04:32:15Z</dcterms:modified>
</cp:coreProperties>
</file>