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60" r:id="rId3"/>
    <p:sldId id="261" r:id="rId4"/>
    <p:sldId id="257" r:id="rId5"/>
    <p:sldId id="258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73DAA-6C74-40F8-8929-18E22383D927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0628D-0170-4CCE-87FB-7518035A19B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F1B59-C0E7-45DB-825E-E983B10470D1}" type="slidenum">
              <a:rPr lang="en-US"/>
              <a:pPr/>
              <a:t>4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0D66C-2E66-4A31-A5F0-F12913994C1D}" type="slidenum">
              <a:rPr lang="en-US"/>
              <a:pPr/>
              <a:t>5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982BF-DE62-42BD-BA4D-5FC298B00334}" type="datetimeFigureOut">
              <a:rPr lang="id-ID" smtClean="0"/>
              <a:pPr/>
              <a:t>22/05/2013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 Setting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Pengantar</a:t>
            </a:r>
          </a:p>
          <a:p>
            <a:pPr lvl="1"/>
            <a:r>
              <a:rPr lang="en-US" smtClean="0"/>
              <a:t>Masih ingat Co-orietation yang dikemukakan oleh Mc Leod &amp; Chaffe?</a:t>
            </a:r>
          </a:p>
          <a:p>
            <a:endParaRPr lang="id-ID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31840" y="2780928"/>
          <a:ext cx="4038600" cy="3786188"/>
        </p:xfrm>
        <a:graphic>
          <a:graphicData uri="http://schemas.openxmlformats.org/presentationml/2006/ole">
            <p:oleObj spid="_x0000_s1026" name="CorelDRAW" r:id="rId3" imgW="5526634" imgH="5181295" progId="CorelDRAW.Graphic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Information Gap</a:t>
            </a:r>
            <a:br>
              <a:rPr lang="en-US" sz="4000"/>
            </a:br>
            <a:r>
              <a:rPr lang="en-US" sz="4000"/>
              <a:t>Tichenor</a:t>
            </a:r>
            <a:r>
              <a:rPr lang="en-US" sz="4000"/>
              <a:t>, </a:t>
            </a:r>
            <a:r>
              <a:rPr lang="en-US" sz="4000" smtClean="0"/>
              <a:t>dkk (1970)</a:t>
            </a:r>
            <a:endParaRPr lang="en-US" sz="4000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600200" y="20574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1600200" y="5562600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1600200" y="2476500"/>
            <a:ext cx="5816600" cy="3086100"/>
          </a:xfrm>
          <a:custGeom>
            <a:avLst/>
            <a:gdLst/>
            <a:ahLst/>
            <a:cxnLst>
              <a:cxn ang="0">
                <a:pos x="0" y="1944"/>
              </a:cxn>
              <a:cxn ang="0">
                <a:pos x="576" y="1416"/>
              </a:cxn>
              <a:cxn ang="0">
                <a:pos x="960" y="792"/>
              </a:cxn>
              <a:cxn ang="0">
                <a:pos x="1824" y="456"/>
              </a:cxn>
              <a:cxn ang="0">
                <a:pos x="3360" y="72"/>
              </a:cxn>
              <a:cxn ang="0">
                <a:pos x="3648" y="24"/>
              </a:cxn>
            </a:cxnLst>
            <a:rect l="0" t="0" r="r" b="b"/>
            <a:pathLst>
              <a:path w="3664" h="1944">
                <a:moveTo>
                  <a:pt x="0" y="1944"/>
                </a:moveTo>
                <a:cubicBezTo>
                  <a:pt x="208" y="1776"/>
                  <a:pt x="416" y="1608"/>
                  <a:pt x="576" y="1416"/>
                </a:cubicBezTo>
                <a:cubicBezTo>
                  <a:pt x="736" y="1224"/>
                  <a:pt x="752" y="952"/>
                  <a:pt x="960" y="792"/>
                </a:cubicBezTo>
                <a:cubicBezTo>
                  <a:pt x="1168" y="632"/>
                  <a:pt x="1424" y="576"/>
                  <a:pt x="1824" y="456"/>
                </a:cubicBezTo>
                <a:cubicBezTo>
                  <a:pt x="2224" y="336"/>
                  <a:pt x="3056" y="144"/>
                  <a:pt x="3360" y="72"/>
                </a:cubicBezTo>
                <a:cubicBezTo>
                  <a:pt x="3664" y="0"/>
                  <a:pt x="3656" y="12"/>
                  <a:pt x="3648" y="2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1676400" y="2590800"/>
            <a:ext cx="6248400" cy="2971800"/>
          </a:xfrm>
          <a:custGeom>
            <a:avLst/>
            <a:gdLst/>
            <a:ahLst/>
            <a:cxnLst>
              <a:cxn ang="0">
                <a:pos x="0" y="1872"/>
              </a:cxn>
              <a:cxn ang="0">
                <a:pos x="1248" y="1440"/>
              </a:cxn>
              <a:cxn ang="0">
                <a:pos x="2256" y="864"/>
              </a:cxn>
              <a:cxn ang="0">
                <a:pos x="3408" y="528"/>
              </a:cxn>
              <a:cxn ang="0">
                <a:pos x="3936" y="0"/>
              </a:cxn>
            </a:cxnLst>
            <a:rect l="0" t="0" r="r" b="b"/>
            <a:pathLst>
              <a:path w="3936" h="1872">
                <a:moveTo>
                  <a:pt x="0" y="1872"/>
                </a:moveTo>
                <a:cubicBezTo>
                  <a:pt x="436" y="1740"/>
                  <a:pt x="872" y="1608"/>
                  <a:pt x="1248" y="1440"/>
                </a:cubicBezTo>
                <a:cubicBezTo>
                  <a:pt x="1624" y="1272"/>
                  <a:pt x="1896" y="1016"/>
                  <a:pt x="2256" y="864"/>
                </a:cubicBezTo>
                <a:cubicBezTo>
                  <a:pt x="2616" y="712"/>
                  <a:pt x="3128" y="672"/>
                  <a:pt x="3408" y="528"/>
                </a:cubicBezTo>
                <a:cubicBezTo>
                  <a:pt x="3688" y="384"/>
                  <a:pt x="3812" y="192"/>
                  <a:pt x="39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286000" y="2667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Status tinggi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105400" y="4191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Status rendah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28600" y="16764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Perolehan informasi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781800" y="5715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Waktu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Jurang Komunikasi Sebagai Efek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Tichenor dkk (1970)</a:t>
            </a:r>
          </a:p>
          <a:p>
            <a:r>
              <a:rPr lang="en-US" sz="2800"/>
              <a:t>Hipotesis:</a:t>
            </a:r>
          </a:p>
          <a:p>
            <a:pPr lvl="1"/>
            <a:r>
              <a:rPr lang="en-US" sz="2400"/>
              <a:t>Jika arus informasi dalam sistem sosial meningkat, maka orang-orang yang lebih berpendidikan, yang lebih tinggi status ekonominya, akan lebih dapat menyerap informasi daripada orang yang kurang berpendidikan dan berstatus rendah.</a:t>
            </a:r>
          </a:p>
          <a:p>
            <a:pPr lvl="1"/>
            <a:r>
              <a:rPr lang="en-US" sz="2400"/>
              <a:t>Meningkatnya informasi dengan demikian meningkatkan jurang pengetahuan, bukan menghilangkan jurang itu.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/>
              <a:t>Roger (1976) menambahkan, informasi tidak hanya menyebabkan meluasnya jurang pengetahuan, melainkan juga jurang yang berkaitan dengan tingkahlaku dan sikap. Karena itu ia mengganti istilah menjadi jurang efek komunikasi.</a:t>
            </a:r>
          </a:p>
          <a:p>
            <a:r>
              <a:rPr lang="en-US"/>
              <a:t>Komunikasi massa bukan satu-satunya yang menyebabkan jurang itu. Komunikasi langsung juga dapat menimbulkan efek yang sama.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Potensi Komunikasi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29600" cy="685800"/>
          </a:xfrm>
        </p:spPr>
        <p:txBody>
          <a:bodyPr/>
          <a:lstStyle/>
          <a:p>
            <a:r>
              <a:rPr lang="en-US"/>
              <a:t>Nowak, dkk (1976)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990600" y="3124200"/>
            <a:ext cx="2286000" cy="1981200"/>
          </a:xfrm>
          <a:prstGeom prst="rightArrow">
            <a:avLst>
              <a:gd name="adj1" fmla="val 50000"/>
              <a:gd name="adj2" fmla="val 288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733800" y="3505200"/>
            <a:ext cx="1447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410200" y="2971800"/>
            <a:ext cx="2743200" cy="2209800"/>
          </a:xfrm>
          <a:prstGeom prst="rightArrow">
            <a:avLst>
              <a:gd name="adj1" fmla="val 50000"/>
              <a:gd name="adj2" fmla="val 310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" y="23622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Karakteristik Sumberdaya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315200" y="23622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Tujuan nilai-nilai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066800" y="3733800"/>
            <a:ext cx="1600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Karakteristik tertentu membentuk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10000" y="37338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Potensi Komunikasi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486400" y="3581400"/>
            <a:ext cx="2057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Yang penting, tetapi tidak selalu cocok untuk mendapatkan nilai-nilai tertentu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04800" y="3048000"/>
            <a:ext cx="228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2 3 n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382000" y="3048000"/>
            <a:ext cx="228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2 3 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609600" indent="-609600"/>
            <a:r>
              <a:rPr lang="en-US"/>
              <a:t>Karakteristik Sumber daya: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Karakteristik personal seperti kemampuan berbicara dan membaca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Posisi sosial dalam masyarakat, misalnya posisi dalam pengambilan keputusan keluarga.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Karakteristik struktur sosial, misalnya peran kelompok primer dan sekunder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/>
              <a:t>Dari satu jurang menuju jurang-jurang lain</a:t>
            </a:r>
          </a:p>
          <a:p>
            <a:r>
              <a:rPr lang="en-US"/>
              <a:t>Thunberg (1979) menyatakan:</a:t>
            </a:r>
          </a:p>
          <a:p>
            <a:pPr lvl="1"/>
            <a:r>
              <a:rPr lang="en-US"/>
              <a:t>Jurang pengetahuan pada akhirnya akan tertutup bila:</a:t>
            </a:r>
          </a:p>
          <a:p>
            <a:pPr lvl="2"/>
            <a:r>
              <a:rPr lang="en-US"/>
              <a:t>Informasi tidak bertambah</a:t>
            </a:r>
          </a:p>
          <a:p>
            <a:pPr lvl="2"/>
            <a:r>
              <a:rPr lang="en-US"/>
              <a:t>Aktivitas mencari informasi meningkat dari mereka yang tertinggal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066800" y="51816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066800" y="1143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1066800" y="1866900"/>
            <a:ext cx="6121400" cy="3314700"/>
          </a:xfrm>
          <a:custGeom>
            <a:avLst/>
            <a:gdLst/>
            <a:ahLst/>
            <a:cxnLst>
              <a:cxn ang="0">
                <a:pos x="0" y="2088"/>
              </a:cxn>
              <a:cxn ang="0">
                <a:pos x="1440" y="1608"/>
              </a:cxn>
              <a:cxn ang="0">
                <a:pos x="2880" y="456"/>
              </a:cxn>
              <a:cxn ang="0">
                <a:pos x="3696" y="72"/>
              </a:cxn>
              <a:cxn ang="0">
                <a:pos x="3840" y="24"/>
              </a:cxn>
            </a:cxnLst>
            <a:rect l="0" t="0" r="r" b="b"/>
            <a:pathLst>
              <a:path w="3856" h="2088">
                <a:moveTo>
                  <a:pt x="0" y="2088"/>
                </a:moveTo>
                <a:cubicBezTo>
                  <a:pt x="480" y="1984"/>
                  <a:pt x="960" y="1880"/>
                  <a:pt x="1440" y="1608"/>
                </a:cubicBezTo>
                <a:cubicBezTo>
                  <a:pt x="1920" y="1336"/>
                  <a:pt x="2504" y="712"/>
                  <a:pt x="2880" y="456"/>
                </a:cubicBezTo>
                <a:cubicBezTo>
                  <a:pt x="3256" y="200"/>
                  <a:pt x="3536" y="144"/>
                  <a:pt x="3696" y="72"/>
                </a:cubicBezTo>
                <a:cubicBezTo>
                  <a:pt x="3856" y="0"/>
                  <a:pt x="3848" y="12"/>
                  <a:pt x="3840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1143000" y="1752600"/>
            <a:ext cx="6019800" cy="3429000"/>
          </a:xfrm>
          <a:custGeom>
            <a:avLst/>
            <a:gdLst/>
            <a:ahLst/>
            <a:cxnLst>
              <a:cxn ang="0">
                <a:pos x="0" y="2160"/>
              </a:cxn>
              <a:cxn ang="0">
                <a:pos x="720" y="1200"/>
              </a:cxn>
              <a:cxn ang="0">
                <a:pos x="1632" y="432"/>
              </a:cxn>
              <a:cxn ang="0">
                <a:pos x="3792" y="0"/>
              </a:cxn>
            </a:cxnLst>
            <a:rect l="0" t="0" r="r" b="b"/>
            <a:pathLst>
              <a:path w="3792" h="2160">
                <a:moveTo>
                  <a:pt x="0" y="2160"/>
                </a:moveTo>
                <a:cubicBezTo>
                  <a:pt x="224" y="1824"/>
                  <a:pt x="448" y="1488"/>
                  <a:pt x="720" y="1200"/>
                </a:cubicBezTo>
                <a:cubicBezTo>
                  <a:pt x="992" y="912"/>
                  <a:pt x="1120" y="632"/>
                  <a:pt x="1632" y="432"/>
                </a:cubicBezTo>
                <a:cubicBezTo>
                  <a:pt x="2144" y="232"/>
                  <a:pt x="3432" y="72"/>
                  <a:pt x="3792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066800" y="5181600"/>
            <a:ext cx="70310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066800" y="11430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1066800" y="596900"/>
            <a:ext cx="6553200" cy="4584700"/>
          </a:xfrm>
          <a:custGeom>
            <a:avLst/>
            <a:gdLst/>
            <a:ahLst/>
            <a:cxnLst>
              <a:cxn ang="0">
                <a:pos x="0" y="2888"/>
              </a:cxn>
              <a:cxn ang="0">
                <a:pos x="1296" y="1496"/>
              </a:cxn>
              <a:cxn ang="0">
                <a:pos x="3552" y="248"/>
              </a:cxn>
              <a:cxn ang="0">
                <a:pos x="4128" y="8"/>
              </a:cxn>
            </a:cxnLst>
            <a:rect l="0" t="0" r="r" b="b"/>
            <a:pathLst>
              <a:path w="4128" h="2888">
                <a:moveTo>
                  <a:pt x="0" y="2888"/>
                </a:moveTo>
                <a:cubicBezTo>
                  <a:pt x="352" y="2412"/>
                  <a:pt x="704" y="1936"/>
                  <a:pt x="1296" y="1496"/>
                </a:cubicBezTo>
                <a:cubicBezTo>
                  <a:pt x="1888" y="1056"/>
                  <a:pt x="3080" y="496"/>
                  <a:pt x="3552" y="248"/>
                </a:cubicBezTo>
                <a:cubicBezTo>
                  <a:pt x="4024" y="0"/>
                  <a:pt x="4076" y="4"/>
                  <a:pt x="4128" y="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1066800" y="2565400"/>
            <a:ext cx="6591300" cy="2616200"/>
          </a:xfrm>
          <a:custGeom>
            <a:avLst/>
            <a:gdLst/>
            <a:ahLst/>
            <a:cxnLst>
              <a:cxn ang="0">
                <a:pos x="0" y="1648"/>
              </a:cxn>
              <a:cxn ang="0">
                <a:pos x="1584" y="1120"/>
              </a:cxn>
              <a:cxn ang="0">
                <a:pos x="2544" y="688"/>
              </a:cxn>
              <a:cxn ang="0">
                <a:pos x="3888" y="112"/>
              </a:cxn>
              <a:cxn ang="0">
                <a:pos x="4128" y="16"/>
              </a:cxn>
            </a:cxnLst>
            <a:rect l="0" t="0" r="r" b="b"/>
            <a:pathLst>
              <a:path w="4152" h="1648">
                <a:moveTo>
                  <a:pt x="0" y="1648"/>
                </a:moveTo>
                <a:cubicBezTo>
                  <a:pt x="580" y="1464"/>
                  <a:pt x="1160" y="1280"/>
                  <a:pt x="1584" y="1120"/>
                </a:cubicBezTo>
                <a:cubicBezTo>
                  <a:pt x="2008" y="960"/>
                  <a:pt x="2160" y="856"/>
                  <a:pt x="2544" y="688"/>
                </a:cubicBezTo>
                <a:cubicBezTo>
                  <a:pt x="2928" y="520"/>
                  <a:pt x="3624" y="224"/>
                  <a:pt x="3888" y="112"/>
                </a:cubicBezTo>
                <a:cubicBezTo>
                  <a:pt x="4152" y="0"/>
                  <a:pt x="4140" y="8"/>
                  <a:pt x="4128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Menurut Donohew dkk (1975) Perkembangan jurang informasi (pengetahuan) tergantung pada :</a:t>
            </a:r>
          </a:p>
          <a:p>
            <a:pPr lvl="1">
              <a:lnSpc>
                <a:spcPct val="90000"/>
              </a:lnSpc>
            </a:pPr>
            <a:r>
              <a:rPr lang="en-US"/>
              <a:t>Jika sebuah isyu membangkitkan perhatian umum dalam sebuah masyarakat secara keseluruhan, maka pengetahuan tentang isyu cenderung lebih tersebar secara merata.</a:t>
            </a:r>
          </a:p>
          <a:p>
            <a:pPr lvl="1">
              <a:lnSpc>
                <a:spcPct val="90000"/>
              </a:lnSpc>
            </a:pPr>
            <a:r>
              <a:rPr lang="en-US"/>
              <a:t>Ekualisasi ini lebih mungkin terjadi jika isyu tersebut muncul dalam iklim konflik sosial.</a:t>
            </a:r>
          </a:p>
          <a:p>
            <a:pPr lvl="1">
              <a:lnSpc>
                <a:spcPct val="90000"/>
              </a:lnSpc>
            </a:pPr>
            <a:r>
              <a:rPr lang="en-US"/>
              <a:t>Ekualisasi pengetahuan seperti itu lebih mungkin terjadi pada masyarakat kecil yang homogen dibanding dengan masyarakat yang besar dan pluralistik.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and Gratification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Teori ini menitik beratkan perhatian bahwa audiens bukan bersifat pasif tetapi bersifat aktif.</a:t>
            </a:r>
          </a:p>
          <a:p>
            <a:r>
              <a:rPr lang="en-US"/>
              <a:t>Audiens menggunakan media massa untuk memuaskan kebutuhan yang timbul dalam dirinya. Uses and gratification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Tarik menarik Kepentingan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Antara Elite, Publik dan Media massa terjadi tarik menarik kepentingan dalam pemberitaan.</a:t>
            </a:r>
          </a:p>
          <a:p>
            <a:pPr lvl="1"/>
            <a:r>
              <a:rPr lang="en-US" smtClean="0"/>
              <a:t>Elite berusaha mengontrol pemberitaan dengan memasukkan kepentingan (agenda) kepada pemberitaan</a:t>
            </a:r>
          </a:p>
          <a:p>
            <a:pPr lvl="1"/>
            <a:r>
              <a:rPr lang="en-US" smtClean="0"/>
              <a:t>Media massa berusaha menyusun agenda pemberitaan demi kepentingan dan keberlanjutan medianya</a:t>
            </a:r>
          </a:p>
          <a:p>
            <a:pPr lvl="1"/>
            <a:r>
              <a:rPr lang="en-US" smtClean="0"/>
              <a:t>Publik berusaha menyampaikan kepentingannya (agenda) kepada media sesuai dengan isu-isu yang sedang terjadi di masyarakat agar mendapat perhatian para elite</a:t>
            </a:r>
            <a:endParaRPr 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800"/>
              <a:t>Katz dkk (1974) menggambarkan logika penelitian uses and gratification sbb: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Sumber-sumber sosial psikologis dari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Kebutuhan-kebutuhan yang menimbulkan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Harapan-harapan tentang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Media massa atau sumber-sumber lain yang mengarah pada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Pola-pola yang berbeda dalam penghadapan (exposure) media atau keterlibatan dalam aktivitas lain menghasilkan,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Gratifikasi kebutuhan dan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/>
              <a:t>Konsekuensi-konsekuensi lain yang sebagian besar barangkali tidak diinginkan.</a:t>
            </a:r>
          </a:p>
          <a:p>
            <a:pPr marL="609600" indent="-609600"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r>
              <a:rPr lang="en-US" sz="2000"/>
              <a:t>Rosengren (1974) melakukan modifikasi model Uses and Gratification: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914400" y="1143000"/>
            <a:ext cx="4267200" cy="558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1. Kebutuhan-kebutuhan dasar dalam </a:t>
            </a:r>
          </a:p>
          <a:p>
            <a:r>
              <a:rPr lang="en-US" sz="1400"/>
              <a:t>tingkat yang rendah maupun yang tinggi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715000" y="1295400"/>
            <a:ext cx="2438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Dalam interaksi dengan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14400" y="1905000"/>
            <a:ext cx="4267200" cy="558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2. Berbagai kombinasi karakteristik intra dan ekstra </a:t>
            </a:r>
          </a:p>
          <a:p>
            <a:r>
              <a:rPr lang="en-US" sz="1400"/>
              <a:t>individu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715000" y="2057400"/>
            <a:ext cx="2438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Dan juga dengan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914400" y="2590800"/>
            <a:ext cx="4267200" cy="558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3. Struktur masyarakat sekelilingnya, </a:t>
            </a:r>
          </a:p>
          <a:p>
            <a:r>
              <a:rPr lang="en-US" sz="1400"/>
              <a:t>termasuk struktur media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715000" y="2743200"/>
            <a:ext cx="2438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menghasilkan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914400" y="3276600"/>
            <a:ext cx="4267200" cy="558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4. Berbagai kombinasi masalah individual baik yang </a:t>
            </a:r>
          </a:p>
          <a:p>
            <a:r>
              <a:rPr lang="en-US" sz="1400"/>
              <a:t>Sangat terasa maupun yang tidak begitu terasa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5715000" y="3505200"/>
            <a:ext cx="2438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Dan juga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914400" y="3962400"/>
            <a:ext cx="4267200" cy="558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5. Cara-cara penyelesaian yang dianggap tepat </a:t>
            </a:r>
          </a:p>
          <a:p>
            <a:r>
              <a:rPr lang="en-US" sz="1400"/>
              <a:t>Untuk masalah itu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715000" y="4038600"/>
            <a:ext cx="28194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Kombinasi antara masalah dengan </a:t>
            </a:r>
          </a:p>
          <a:p>
            <a:r>
              <a:rPr lang="en-US" sz="1400"/>
              <a:t>penyelesaiannya menimbulkan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914400" y="4724400"/>
            <a:ext cx="4267200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6. Berbagai motif untuk berusaha mencari </a:t>
            </a:r>
          </a:p>
          <a:p>
            <a:r>
              <a:rPr lang="en-US" sz="1400"/>
              <a:t>gratifikasi Atau tinkah laku yang berusaha </a:t>
            </a:r>
          </a:p>
          <a:p>
            <a:r>
              <a:rPr lang="en-US" sz="1400"/>
              <a:t>menyelesaikan masalahnya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5715000" y="5003800"/>
            <a:ext cx="2438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menghasilkan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914400" y="5537200"/>
            <a:ext cx="4267200" cy="558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7. Berbagai Pola konsumsi media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5715000" y="5689600"/>
            <a:ext cx="2438400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dan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000" y="685800"/>
            <a:ext cx="4267200" cy="558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8. Berbagai pola tingkah laku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181600" y="762000"/>
            <a:ext cx="24384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Kedua kategori tingkah laku</a:t>
            </a:r>
          </a:p>
          <a:p>
            <a:r>
              <a:rPr lang="en-US" sz="1400"/>
              <a:t>Memberikan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81000" y="1371600"/>
            <a:ext cx="4267200" cy="558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9. Berbagai pola gratifikasi atau non gratifikasi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181600" y="1447800"/>
            <a:ext cx="24384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Dan juga akhirnya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81000" y="2133600"/>
            <a:ext cx="4267200" cy="558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10. Kombinasi Karakteristik intra dan ekstra </a:t>
            </a:r>
          </a:p>
          <a:p>
            <a:r>
              <a:rPr lang="en-US" sz="1400"/>
              <a:t>Individual 0leh individu itu sendiri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181600" y="2209800"/>
            <a:ext cx="2438400" cy="381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Dan juga akhirnya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81000" y="2971800"/>
            <a:ext cx="4267200" cy="558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400"/>
              <a:t>11. Struktur media, sosial, politik, budaya dan </a:t>
            </a:r>
          </a:p>
          <a:p>
            <a:r>
              <a:rPr lang="en-US" sz="1400"/>
              <a:t>Ekonomi dalam masyarakat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800"/>
              <a:t>Pengunaan &amp; Efek</a:t>
            </a:r>
            <a:br>
              <a:rPr lang="en-US" sz="2800"/>
            </a:br>
            <a:r>
              <a:rPr lang="en-US" sz="2800"/>
              <a:t>Windahl (1979)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28600" y="1219200"/>
            <a:ext cx="8686800" cy="4953000"/>
            <a:chOff x="96" y="960"/>
            <a:chExt cx="5472" cy="3120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432" y="960"/>
              <a:ext cx="1968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/>
                <a:t>Keputusan untuk </a:t>
              </a:r>
            </a:p>
            <a:p>
              <a:r>
                <a:rPr lang="en-US"/>
                <a:t>menggunakan media dan isi</a:t>
              </a: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1728" y="1488"/>
              <a:ext cx="2880" cy="81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/>
                <a:t>Pengunaan Media:</a:t>
              </a:r>
            </a:p>
            <a:p>
              <a:r>
                <a:rPr lang="en-US"/>
                <a:t>Jumlah isi yang digunakan, Jenis isi </a:t>
              </a:r>
            </a:p>
            <a:p>
              <a:r>
                <a:rPr lang="en-US"/>
                <a:t>yang digunakan, Hubungan antara </a:t>
              </a:r>
            </a:p>
            <a:p>
              <a:r>
                <a:rPr lang="en-US"/>
                <a:t>penggunaan isi dan cara menggunakannya</a:t>
              </a: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192" y="2688"/>
              <a:ext cx="1680" cy="81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/>
                <a:t>Efek:</a:t>
              </a:r>
            </a:p>
            <a:p>
              <a:r>
                <a:rPr lang="en-US" sz="1600"/>
                <a:t>(terutama disebabkan </a:t>
              </a:r>
            </a:p>
            <a:p>
              <a:r>
                <a:rPr lang="en-US" sz="1600"/>
                <a:t>Oleh sifat-sifat media dan</a:t>
              </a:r>
            </a:p>
            <a:p>
              <a:r>
                <a:rPr lang="en-US" sz="1600"/>
                <a:t>Isinya)</a:t>
              </a: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2016" y="2688"/>
              <a:ext cx="1680" cy="81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/>
                <a:t>Konsekuensi:</a:t>
              </a:r>
            </a:p>
            <a:p>
              <a:r>
                <a:rPr lang="en-US" sz="1600"/>
                <a:t>(terutama disebabkan </a:t>
              </a:r>
            </a:p>
            <a:p>
              <a:r>
                <a:rPr lang="en-US" sz="1600"/>
                <a:t>Oleh penggunaan media)</a:t>
              </a:r>
            </a:p>
            <a:p>
              <a:endParaRPr lang="en-US" sz="1600"/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3792" y="2688"/>
              <a:ext cx="1680" cy="81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en-US" sz="1600"/>
                <a:t>Konsefek:</a:t>
              </a:r>
            </a:p>
            <a:p>
              <a:r>
                <a:rPr lang="en-US" sz="1600"/>
                <a:t>(disebakan sedikit banyak </a:t>
              </a:r>
            </a:p>
            <a:p>
              <a:r>
                <a:rPr lang="en-US" sz="1600"/>
                <a:t>secara simultan baik oleh </a:t>
              </a:r>
            </a:p>
            <a:p>
              <a:r>
                <a:rPr lang="en-US" sz="1600"/>
                <a:t>isi maupun penggunaannya</a:t>
              </a: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192" y="3792"/>
              <a:ext cx="5280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/>
                <a:t>Hasil pada tingkatan-tingkatan lain</a:t>
              </a: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1872" y="2400"/>
              <a:ext cx="21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2256" y="2369"/>
              <a:ext cx="14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Sifat-sifat media danisinya</a:t>
              </a:r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2976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>
              <a:off x="2400" y="115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2976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96" y="2592"/>
              <a:ext cx="5472" cy="10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2928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Saling pengaruh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Hasil Penelitian Hoetasoehoet  (1960) menunjukkan adanya saling pengaruh antara pers, pemerintah dan masyarakat.</a:t>
            </a:r>
          </a:p>
          <a:p>
            <a:r>
              <a:rPr lang="en-US" smtClean="0"/>
              <a:t>Keselarasan kepentingan antara ketiga kelompok ini akan menjadikan pers, pemerintah, dan masayarakat tumbuh dengan baik dalam satu negara.</a:t>
            </a:r>
          </a:p>
          <a:p>
            <a:r>
              <a:rPr lang="en-US" smtClean="0"/>
              <a:t>Bila salah satu yang mendominasi, maka terjadi </a:t>
            </a:r>
            <a:r>
              <a:rPr lang="en-US" i="1" smtClean="0"/>
              <a:t>disharmony </a:t>
            </a:r>
            <a:r>
              <a:rPr lang="en-US" smtClean="0"/>
              <a:t>yang mengakibatkan pers, pemerintah dan masyarakat tidak saling percaya.</a:t>
            </a:r>
          </a:p>
          <a:p>
            <a:endParaRPr lang="id-ID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1600"/>
              <a:t>PENGARUH KOMUNIKASI MASSA TERHADAP MASYARAKAT &amp; BUDAYA</a:t>
            </a:r>
            <a:br>
              <a:rPr lang="en-US" sz="1600"/>
            </a:br>
            <a:r>
              <a:rPr lang="en-US" sz="2800" b="1"/>
              <a:t>Teori Agenda Setting</a:t>
            </a:r>
            <a:br>
              <a:rPr lang="en-US" sz="2800" b="1"/>
            </a:br>
            <a:r>
              <a:rPr lang="en-US" sz="2000" b="1"/>
              <a:t>(McCombs &amp; Shaw, 1977)</a:t>
            </a:r>
            <a:endParaRPr lang="en-US" sz="160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Betapa pun, efek media massa memiliki pengaruh kuat pada kognitif khalayak.</a:t>
            </a:r>
          </a:p>
          <a:p>
            <a:pPr>
              <a:lnSpc>
                <a:spcPct val="90000"/>
              </a:lnSpc>
            </a:pPr>
            <a:r>
              <a:rPr lang="en-US" sz="2400"/>
              <a:t>Khalayak tidak hanya mempelajari berita  melalui media massa melainkan juga mempersepsi pentingnya berita tersebut dari cara media memberikan penekanannya.</a:t>
            </a:r>
          </a:p>
          <a:p>
            <a:pPr>
              <a:lnSpc>
                <a:spcPct val="90000"/>
              </a:lnSpc>
            </a:pPr>
            <a:r>
              <a:rPr lang="en-US" sz="2400"/>
              <a:t>Kemampuan untuk mempengaruhi perubahan kognitif khalayak merupakan aspek terpenting dari kekuatan komunikasi massa.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Misal: dalam Kampanye, jika pemilih bisa diyakinkan pentingnya suatu issue, maka mereka akan memilih kandidat yang dianggap paling kompeten menangani issue itu.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1600"/>
              <a:t>PENGARUH KOMUNIKASI MASSA TERHADAP MASYARAKAT &amp; BUDAYA</a:t>
            </a:r>
            <a:br>
              <a:rPr lang="en-US" sz="1600"/>
            </a:br>
            <a:r>
              <a:rPr lang="en-US" sz="2800" b="1"/>
              <a:t>Teori Agenda Setting</a:t>
            </a:r>
            <a:br>
              <a:rPr lang="en-US" sz="2800" b="1"/>
            </a:br>
            <a:r>
              <a:rPr lang="en-US" sz="2000" b="1"/>
              <a:t>(McCombs &amp; Shaw, </a:t>
            </a:r>
            <a:r>
              <a:rPr lang="en-US" sz="2000" b="1" smtClean="0"/>
              <a:t>1976)</a:t>
            </a:r>
            <a:endParaRPr lang="en-US" sz="2000" b="1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800"/>
              <a:t>Dasar Pemikiran:</a:t>
            </a:r>
          </a:p>
          <a:p>
            <a:pPr lvl="1"/>
            <a:r>
              <a:rPr lang="en-US" sz="2400"/>
              <a:t>Di antara berbagai topiki yang dimuat media massa, topik yang mendapat lebih banyak perhatian dari media akan menjadi lebih akrab bagi pembaca dan dianggap penting dalam periode waktu tertentu; dan sebaliknya.</a:t>
            </a:r>
          </a:p>
          <a:p>
            <a:r>
              <a:rPr lang="en-US" sz="2800"/>
              <a:t>Teknik Penelitian:</a:t>
            </a:r>
          </a:p>
          <a:p>
            <a:pPr lvl="1"/>
            <a:r>
              <a:rPr lang="en-US" sz="2400"/>
              <a:t>Membandingkan hasil analisis isi (kuantitatif) terhadap isi media dengan survey pendapat umum pada dua (atau lebih) waktu yang berbeda.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548680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Isu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9752" y="548680"/>
            <a:ext cx="3384376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Perbedaan perhatian yang diberikan media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8184" y="548680"/>
            <a:ext cx="2520280" cy="43204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Persepsi publik terhadap isu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1844824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X1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576" y="2420888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X2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5576" y="2996952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X3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9224" y="3573016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X4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5576" y="4077072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X5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5576" y="4653136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X6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3848" y="1916832"/>
            <a:ext cx="2880320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67944" y="2492896"/>
            <a:ext cx="2016224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32040" y="3068960"/>
            <a:ext cx="1152128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3645024"/>
            <a:ext cx="3370728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80112" y="4221088"/>
            <a:ext cx="504056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83768" y="4797152"/>
            <a:ext cx="3600400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48264" y="1844824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X1</a:t>
            </a:r>
            <a:endParaRPr lang="id-ID" sz="36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48264" y="2420888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X2</a:t>
            </a:r>
            <a:endParaRPr lang="id-ID" sz="28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2996952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X3</a:t>
            </a:r>
            <a:endParaRPr lang="id-ID" sz="2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573016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X4</a:t>
            </a:r>
            <a:endParaRPr lang="id-ID" sz="4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48264" y="4077072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X5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48264" y="4653136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X6</a:t>
            </a:r>
            <a:endParaRPr lang="id-ID" sz="60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n-US" smtClean="0"/>
              <a:t>Hasil penelitian menunjukkan:</a:t>
            </a:r>
          </a:p>
          <a:p>
            <a:pPr lvl="1"/>
            <a:r>
              <a:rPr lang="en-US" smtClean="0"/>
              <a:t>Apa isu yang mendapat perhatian media akan diikuti oleh perhatian publik</a:t>
            </a:r>
          </a:p>
          <a:p>
            <a:pPr lvl="1"/>
            <a:r>
              <a:rPr lang="en-US" smtClean="0"/>
              <a:t>Apa isu yang penting menurut media akan diikuti pula oleh pemahaman publik tentang isu yang penting.</a:t>
            </a:r>
          </a:p>
          <a:p>
            <a:pPr lvl="1"/>
            <a:r>
              <a:rPr lang="en-US" smtClean="0"/>
              <a:t>Apa yang menjadi agenda media akan diikuti pula oleh agenda publik</a:t>
            </a:r>
          </a:p>
          <a:p>
            <a:pPr lvl="1"/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Teori Ketergantungan</a:t>
            </a:r>
            <a:br>
              <a:rPr lang="en-US" smtClean="0"/>
            </a:br>
            <a:r>
              <a:rPr lang="en-US" sz="2700" smtClean="0"/>
              <a:t>Ball-Rokeah &amp; DeFleur 1976</a:t>
            </a:r>
            <a:endParaRPr lang="id-ID" sz="2700"/>
          </a:p>
        </p:txBody>
      </p:sp>
      <p:sp>
        <p:nvSpPr>
          <p:cNvPr id="4" name="Rectangle 3"/>
          <p:cNvSpPr/>
          <p:nvPr/>
        </p:nvSpPr>
        <p:spPr>
          <a:xfrm>
            <a:off x="899592" y="1916832"/>
            <a:ext cx="316835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Sistem Sosial </a:t>
            </a:r>
          </a:p>
          <a:p>
            <a:pPr algn="ctr"/>
            <a:r>
              <a:rPr lang="en-US" smtClean="0"/>
              <a:t>(tingkat stabilitas struktural)</a:t>
            </a:r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4499992" y="1916832"/>
            <a:ext cx="3456384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Sistem Media</a:t>
            </a:r>
          </a:p>
          <a:p>
            <a:pPr algn="ctr"/>
            <a:r>
              <a:rPr lang="en-US" smtClean="0"/>
              <a:t>(jumlah dan sentralisasi informasi)</a:t>
            </a:r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2699792" y="3573016"/>
            <a:ext cx="3600400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Khalayak Komunikan</a:t>
            </a:r>
          </a:p>
          <a:p>
            <a:pPr algn="ctr"/>
            <a:r>
              <a:rPr lang="en-US" smtClean="0"/>
              <a:t>(tingkat ketergantingan pada media)</a:t>
            </a:r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915816" y="5157192"/>
            <a:ext cx="316835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/>
              <a:t>Efek</a:t>
            </a:r>
          </a:p>
          <a:p>
            <a:pPr algn="ctr">
              <a:buFontTx/>
              <a:buChar char="-"/>
            </a:pPr>
            <a:r>
              <a:rPr lang="en-US" smtClean="0"/>
              <a:t>Kognitif</a:t>
            </a:r>
          </a:p>
          <a:p>
            <a:pPr algn="ctr">
              <a:buFontTx/>
              <a:buChar char="-"/>
            </a:pPr>
            <a:r>
              <a:rPr lang="en-US" smtClean="0"/>
              <a:t>Afektif</a:t>
            </a:r>
          </a:p>
          <a:p>
            <a:pPr algn="ctr">
              <a:buFontTx/>
              <a:buChar char="-"/>
            </a:pPr>
            <a:r>
              <a:rPr lang="en-US" smtClean="0"/>
              <a:t>Konatif</a:t>
            </a:r>
            <a:endParaRPr lang="id-ID"/>
          </a:p>
        </p:txBody>
      </p:sp>
      <p:cxnSp>
        <p:nvCxnSpPr>
          <p:cNvPr id="13" name="Straight Arrow Connector 12"/>
          <p:cNvCxnSpPr>
            <a:stCxn id="4" idx="3"/>
            <a:endCxn id="8" idx="1"/>
          </p:cNvCxnSpPr>
          <p:nvPr/>
        </p:nvCxnSpPr>
        <p:spPr>
          <a:xfrm>
            <a:off x="4067944" y="2492896"/>
            <a:ext cx="432048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75856" y="3068960"/>
            <a:ext cx="0" cy="50405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20072" y="3068960"/>
            <a:ext cx="0" cy="50405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  <a:endCxn id="11" idx="0"/>
          </p:cNvCxnSpPr>
          <p:nvPr/>
        </p:nvCxnSpPr>
        <p:spPr>
          <a:xfrm>
            <a:off x="4499992" y="4725144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11" idx="1"/>
          </p:cNvCxnSpPr>
          <p:nvPr/>
        </p:nvCxnSpPr>
        <p:spPr>
          <a:xfrm rot="10800000">
            <a:off x="1691680" y="3068960"/>
            <a:ext cx="1224136" cy="266429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11" idx="3"/>
          </p:cNvCxnSpPr>
          <p:nvPr/>
        </p:nvCxnSpPr>
        <p:spPr>
          <a:xfrm flipV="1">
            <a:off x="6084168" y="3068960"/>
            <a:ext cx="1224136" cy="266429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Masyarakat moderen cenderung tergantung pada sumber-sumber informasi media massa untuk memperoleh:</a:t>
            </a:r>
          </a:p>
          <a:p>
            <a:pPr lvl="1"/>
            <a:r>
              <a:rPr lang="en-US" smtClean="0"/>
              <a:t>Pengetahuan tentang,</a:t>
            </a:r>
          </a:p>
          <a:p>
            <a:pPr lvl="1"/>
            <a:r>
              <a:rPr lang="en-US" smtClean="0"/>
              <a:t>Berorientasi pada apa-apa saja yang terjadi di masyarakat</a:t>
            </a:r>
          </a:p>
          <a:p>
            <a:r>
              <a:rPr lang="en-US" smtClean="0"/>
              <a:t>Jenis dan tingkat ketergantungan ditentukan oleh kondisi struktural seperti:</a:t>
            </a:r>
          </a:p>
          <a:p>
            <a:pPr lvl="1"/>
            <a:r>
              <a:rPr lang="en-US" smtClean="0"/>
              <a:t>Sistem sosial</a:t>
            </a:r>
          </a:p>
          <a:p>
            <a:pPr lvl="1"/>
            <a:r>
              <a:rPr lang="en-US" smtClean="0"/>
              <a:t>Sistem media</a:t>
            </a:r>
          </a:p>
          <a:p>
            <a:pPr lvl="1"/>
            <a:r>
              <a:rPr lang="en-US" smtClean="0"/>
              <a:t>Karakteristik komunikan</a:t>
            </a:r>
          </a:p>
          <a:p>
            <a:pPr lvl="1">
              <a:buNone/>
            </a:pPr>
            <a:endParaRPr lang="en-US" smtClean="0"/>
          </a:p>
          <a:p>
            <a:pPr lvl="1"/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1025</Words>
  <Application>Microsoft Office PowerPoint</Application>
  <PresentationFormat>On-screen Show (4:3)</PresentationFormat>
  <Paragraphs>159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CorelDRAW 12.0 Graphic</vt:lpstr>
      <vt:lpstr>Agenda Setting</vt:lpstr>
      <vt:lpstr>Tarik menarik Kepentingan</vt:lpstr>
      <vt:lpstr>Saling pengaruh</vt:lpstr>
      <vt:lpstr>PENGARUH KOMUNIKASI MASSA TERHADAP MASYARAKAT &amp; BUDAYA Teori Agenda Setting (McCombs &amp; Shaw, 1977)</vt:lpstr>
      <vt:lpstr>PENGARUH KOMUNIKASI MASSA TERHADAP MASYARAKAT &amp; BUDAYA Teori Agenda Setting (McCombs &amp; Shaw, 1976)</vt:lpstr>
      <vt:lpstr>Slide 6</vt:lpstr>
      <vt:lpstr>Slide 7</vt:lpstr>
      <vt:lpstr>Teori Ketergantungan Ball-Rokeah &amp; DeFleur 1976</vt:lpstr>
      <vt:lpstr>Slide 9</vt:lpstr>
      <vt:lpstr>Information Gap Tichenor, dkk (1970)</vt:lpstr>
      <vt:lpstr>Jurang Komunikasi Sebagai Efek</vt:lpstr>
      <vt:lpstr>Slide 12</vt:lpstr>
      <vt:lpstr>Potensi Komunikasi</vt:lpstr>
      <vt:lpstr>Slide 14</vt:lpstr>
      <vt:lpstr>Slide 15</vt:lpstr>
      <vt:lpstr>Slide 16</vt:lpstr>
      <vt:lpstr>Slide 17</vt:lpstr>
      <vt:lpstr>Slide 18</vt:lpstr>
      <vt:lpstr>Uses and Gratification</vt:lpstr>
      <vt:lpstr>Slide 20</vt:lpstr>
      <vt:lpstr>Slide 21</vt:lpstr>
      <vt:lpstr>Slide 22</vt:lpstr>
      <vt:lpstr>Pengunaan &amp; Efek Windahl (1979)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PENGARUH KOMUNIKASI MASSA TERHADAP MASYARAKAT &amp; BUDAYA Teori Agenda Setting (McCombs &amp; Shaw, 1977)</dc:title>
  <dc:creator>Halomoan Harahap</dc:creator>
  <cp:lastModifiedBy>Halomoan Harahap</cp:lastModifiedBy>
  <cp:revision>9</cp:revision>
  <dcterms:created xsi:type="dcterms:W3CDTF">2013-05-17T23:45:56Z</dcterms:created>
  <dcterms:modified xsi:type="dcterms:W3CDTF">2013-05-22T04:44:27Z</dcterms:modified>
</cp:coreProperties>
</file>