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57" r:id="rId3"/>
    <p:sldId id="258" r:id="rId4"/>
    <p:sldId id="259" r:id="rId5"/>
    <p:sldId id="260" r:id="rId6"/>
    <p:sldId id="261" r:id="rId7"/>
    <p:sldId id="262" r:id="rId8"/>
    <p:sldId id="270" r:id="rId9"/>
    <p:sldId id="263" r:id="rId10"/>
    <p:sldId id="264" r:id="rId11"/>
    <p:sldId id="265" r:id="rId12"/>
    <p:sldId id="266" r:id="rId13"/>
    <p:sldId id="267"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FC764D-3214-4C7C-BD73-7BE0DCF60998}" type="datetimeFigureOut">
              <a:rPr lang="en-US" smtClean="0"/>
              <a:pPr/>
              <a:t>2/20/2015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FD1F7B-A218-40C2-B51B-E04F371CCDED}" type="slidenum">
              <a:rPr lang="en-US" smtClean="0"/>
              <a:pPr/>
              <a:t>‹#›</a:t>
            </a:fld>
            <a:endParaRPr lang="en-US"/>
          </a:p>
        </p:txBody>
      </p:sp>
    </p:spTree>
    <p:extLst>
      <p:ext uri="{BB962C8B-B14F-4D97-AF65-F5344CB8AC3E}">
        <p14:creationId xmlns:p14="http://schemas.microsoft.com/office/powerpoint/2010/main" val="1837852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E5CA4FA7-C28E-4374-9B9E-35E9E2FD4147}" type="slidenum">
              <a:rPr lang="en-US" smtClean="0">
                <a:ea typeface="ＭＳ Ｐゴシック" pitchFamily="-80" charset="-128"/>
              </a:rPr>
              <a:pPr/>
              <a:t>2</a:t>
            </a:fld>
            <a:endParaRPr lang="en-US" smtClean="0">
              <a:ea typeface="ＭＳ Ｐゴシック" pitchFamily="-80" charset="-128"/>
            </a:endParaRPr>
          </a:p>
        </p:txBody>
      </p:sp>
      <p:sp>
        <p:nvSpPr>
          <p:cNvPr id="123907" name="Rectangle 2"/>
          <p:cNvSpPr>
            <a:spLocks noGrp="1" noRot="1" noChangeAspect="1" noChangeArrowheads="1" noTextEdit="1"/>
          </p:cNvSpPr>
          <p:nvPr>
            <p:ph type="sldImg"/>
          </p:nvPr>
        </p:nvSpPr>
        <p:spPr>
          <a:solidFill>
            <a:srgbClr val="FFFFFF"/>
          </a:solidFill>
          <a:ln/>
        </p:spPr>
      </p:sp>
      <p:sp>
        <p:nvSpPr>
          <p:cNvPr id="12390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E43CC3A8-D26E-4642-B201-8226B6890846}" type="slidenum">
              <a:rPr lang="en-US" smtClean="0">
                <a:ea typeface="ＭＳ Ｐゴシック" pitchFamily="-80" charset="-128"/>
              </a:rPr>
              <a:pPr/>
              <a:t>12</a:t>
            </a:fld>
            <a:endParaRPr lang="en-US" smtClean="0">
              <a:ea typeface="ＭＳ Ｐゴシック" pitchFamily="-80" charset="-128"/>
            </a:endParaRPr>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CE526CFD-FDB3-4A80-95C6-F1126951EF4B}" type="slidenum">
              <a:rPr lang="en-US" smtClean="0">
                <a:ea typeface="ＭＳ Ｐゴシック" pitchFamily="-80" charset="-128"/>
              </a:rPr>
              <a:pPr/>
              <a:t>13</a:t>
            </a:fld>
            <a:endParaRPr lang="en-US" smtClean="0">
              <a:ea typeface="ＭＳ Ｐゴシック" pitchFamily="-80" charset="-128"/>
            </a:endParaRPr>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F359D5D5-566D-4A9E-890C-EECB296AF943}" type="slidenum">
              <a:rPr lang="en-US" smtClean="0">
                <a:ea typeface="ＭＳ Ｐゴシック" pitchFamily="-80" charset="-128"/>
              </a:rPr>
              <a:pPr/>
              <a:t>14</a:t>
            </a:fld>
            <a:endParaRPr lang="en-US" smtClean="0">
              <a:ea typeface="ＭＳ Ｐゴシック" pitchFamily="-80" charset="-128"/>
            </a:endParaRPr>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6848D3FE-2948-49FC-A0DC-6F76CB267038}" type="slidenum">
              <a:rPr lang="en-US" smtClean="0">
                <a:ea typeface="ＭＳ Ｐゴシック" pitchFamily="-80" charset="-128"/>
              </a:rPr>
              <a:pPr/>
              <a:t>15</a:t>
            </a:fld>
            <a:endParaRPr lang="en-US" smtClean="0">
              <a:ea typeface="ＭＳ Ｐゴシック" pitchFamily="-80" charset="-128"/>
            </a:endParaRPr>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75661258-B9D8-4591-9539-FB9EA319C98F}" type="slidenum">
              <a:rPr lang="en-US" smtClean="0">
                <a:ea typeface="ＭＳ Ｐゴシック" pitchFamily="-80" charset="-128"/>
              </a:rPr>
              <a:pPr/>
              <a:t>17</a:t>
            </a:fld>
            <a:endParaRPr lang="en-US" smtClean="0">
              <a:ea typeface="ＭＳ Ｐゴシック" pitchFamily="-80" charset="-128"/>
            </a:endParaRPr>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5EDA6077-F2EB-4086-8DCB-4478546650AE}" type="slidenum">
              <a:rPr lang="en-US" smtClean="0">
                <a:ea typeface="ＭＳ Ｐゴシック" pitchFamily="-80" charset="-128"/>
              </a:rPr>
              <a:pPr/>
              <a:t>18</a:t>
            </a:fld>
            <a:endParaRPr lang="en-US" smtClean="0">
              <a:ea typeface="ＭＳ Ｐゴシック" pitchFamily="-80" charset="-128"/>
            </a:endParaRPr>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EDC9EAB2-7215-4B3F-9219-7A217C5D4E4E}" type="slidenum">
              <a:rPr lang="en-US" smtClean="0">
                <a:ea typeface="ＭＳ Ｐゴシック" pitchFamily="-80" charset="-128"/>
              </a:rPr>
              <a:pPr/>
              <a:t>19</a:t>
            </a:fld>
            <a:endParaRPr lang="en-US" smtClean="0">
              <a:ea typeface="ＭＳ Ｐゴシック" pitchFamily="-80" charset="-128"/>
            </a:endParaRPr>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477820A5-8D6E-48AC-8B41-60F95743ECDD}" type="slidenum">
              <a:rPr lang="en-US" smtClean="0">
                <a:ea typeface="ＭＳ Ｐゴシック" pitchFamily="-80" charset="-128"/>
              </a:rPr>
              <a:pPr/>
              <a:t>20</a:t>
            </a:fld>
            <a:endParaRPr lang="en-US" smtClean="0">
              <a:ea typeface="ＭＳ Ｐゴシック" pitchFamily="-80" charset="-128"/>
            </a:endParaRPr>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6216FEDE-38C3-4F3C-9E85-C328CDC5AE23}" type="slidenum">
              <a:rPr lang="en-US" smtClean="0">
                <a:ea typeface="ＭＳ Ｐゴシック" pitchFamily="-80" charset="-128"/>
              </a:rPr>
              <a:pPr/>
              <a:t>21</a:t>
            </a:fld>
            <a:endParaRPr lang="en-US" smtClean="0">
              <a:ea typeface="ＭＳ Ｐゴシック" pitchFamily="-80" charset="-128"/>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D7A3A5CA-4551-4ED4-AA3C-8E97B5284CE1}" type="slidenum">
              <a:rPr lang="en-US" smtClean="0">
                <a:ea typeface="ＭＳ Ｐゴシック" pitchFamily="-80" charset="-128"/>
              </a:rPr>
              <a:pPr/>
              <a:t>22</a:t>
            </a:fld>
            <a:endParaRPr lang="en-US" smtClean="0">
              <a:ea typeface="ＭＳ Ｐゴシック" pitchFamily="-80" charset="-128"/>
            </a:endParaRPr>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A302B56B-9F4D-4F07-BA92-9E4B743E9849}" type="slidenum">
              <a:rPr lang="en-US" smtClean="0">
                <a:ea typeface="ＭＳ Ｐゴシック" pitchFamily="-80" charset="-128"/>
              </a:rPr>
              <a:pPr/>
              <a:t>3</a:t>
            </a:fld>
            <a:endParaRPr lang="en-US" smtClean="0">
              <a:ea typeface="ＭＳ Ｐゴシック" pitchFamily="-80" charset="-128"/>
            </a:endParaRPr>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p>
            <a:fld id="{BA8C4D45-35DD-4D71-8F8A-98CF8DB792FB}" type="slidenum">
              <a:rPr lang="en-US" smtClean="0">
                <a:ea typeface="ＭＳ Ｐゴシック" pitchFamily="-80" charset="-128"/>
              </a:rPr>
              <a:pPr/>
              <a:t>23</a:t>
            </a:fld>
            <a:endParaRPr lang="en-US" smtClean="0">
              <a:ea typeface="ＭＳ Ｐゴシック" pitchFamily="-80" charset="-128"/>
            </a:endParaRPr>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227B7EBA-E08E-43FF-BB70-404E06B9A8E8}" type="slidenum">
              <a:rPr lang="en-US" smtClean="0">
                <a:ea typeface="ＭＳ Ｐゴシック" pitchFamily="-80" charset="-128"/>
              </a:rPr>
              <a:pPr/>
              <a:t>24</a:t>
            </a:fld>
            <a:endParaRPr lang="en-US" smtClean="0">
              <a:ea typeface="ＭＳ Ｐゴシック" pitchFamily="-80" charset="-128"/>
            </a:endParaRPr>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94798148-FB02-4AB2-8C92-4B374D590A7D}" type="slidenum">
              <a:rPr lang="en-US" smtClean="0">
                <a:ea typeface="ＭＳ Ｐゴシック" pitchFamily="-80" charset="-128"/>
              </a:rPr>
              <a:pPr/>
              <a:t>25</a:t>
            </a:fld>
            <a:endParaRPr lang="en-US" smtClean="0">
              <a:ea typeface="ＭＳ Ｐゴシック" pitchFamily="-80" charset="-128"/>
            </a:endParaRPr>
          </a:p>
        </p:txBody>
      </p:sp>
      <p:sp>
        <p:nvSpPr>
          <p:cNvPr id="147459" name="Rectangle 2"/>
          <p:cNvSpPr>
            <a:spLocks noGrp="1" noRot="1" noChangeAspect="1" noChangeArrowheads="1" noTextEdit="1"/>
          </p:cNvSpPr>
          <p:nvPr>
            <p:ph type="sldImg"/>
          </p:nvPr>
        </p:nvSpPr>
        <p:spPr>
          <a:solidFill>
            <a:srgbClr val="FFFFFF"/>
          </a:solidFill>
          <a:ln/>
        </p:spPr>
      </p:sp>
      <p:sp>
        <p:nvSpPr>
          <p:cNvPr id="14746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DAAD10AA-F173-4808-BF30-278500FF2E10}" type="slidenum">
              <a:rPr lang="en-US" smtClean="0">
                <a:ea typeface="ＭＳ Ｐゴシック" pitchFamily="-80" charset="-128"/>
              </a:rPr>
              <a:pPr/>
              <a:t>26</a:t>
            </a:fld>
            <a:endParaRPr lang="en-US" smtClean="0">
              <a:ea typeface="ＭＳ Ｐゴシック" pitchFamily="-80" charset="-128"/>
            </a:endParaRPr>
          </a:p>
        </p:txBody>
      </p:sp>
      <p:sp>
        <p:nvSpPr>
          <p:cNvPr id="148483" name="Rectangle 2"/>
          <p:cNvSpPr>
            <a:spLocks noGrp="1" noRot="1" noChangeAspect="1" noChangeArrowheads="1" noTextEdit="1"/>
          </p:cNvSpPr>
          <p:nvPr>
            <p:ph type="sldImg"/>
          </p:nvPr>
        </p:nvSpPr>
        <p:spPr>
          <a:solidFill>
            <a:srgbClr val="FFFFFF"/>
          </a:solidFill>
          <a:ln/>
        </p:spPr>
      </p:sp>
      <p:sp>
        <p:nvSpPr>
          <p:cNvPr id="14848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p>
            <a:fld id="{08F2B095-6C76-4FA5-8CEA-D340A2489617}" type="slidenum">
              <a:rPr lang="en-US" smtClean="0">
                <a:ea typeface="ＭＳ Ｐゴシック" pitchFamily="-80" charset="-128"/>
              </a:rPr>
              <a:pPr/>
              <a:t>27</a:t>
            </a:fld>
            <a:endParaRPr lang="en-US" smtClean="0">
              <a:ea typeface="ＭＳ Ｐゴシック" pitchFamily="-80" charset="-128"/>
            </a:endParaRPr>
          </a:p>
        </p:txBody>
      </p:sp>
      <p:sp>
        <p:nvSpPr>
          <p:cNvPr id="149507" name="Rectangle 2"/>
          <p:cNvSpPr>
            <a:spLocks noGrp="1" noRot="1" noChangeAspect="1" noChangeArrowheads="1" noTextEdit="1"/>
          </p:cNvSpPr>
          <p:nvPr>
            <p:ph type="sldImg"/>
          </p:nvPr>
        </p:nvSpPr>
        <p:spPr>
          <a:solidFill>
            <a:srgbClr val="FFFFFF"/>
          </a:solidFill>
          <a:ln/>
        </p:spPr>
      </p:sp>
      <p:sp>
        <p:nvSpPr>
          <p:cNvPr id="14950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68F546AF-46EB-4590-901C-35FB1C25B350}" type="slidenum">
              <a:rPr lang="en-US" smtClean="0">
                <a:ea typeface="ＭＳ Ｐゴシック" pitchFamily="-80" charset="-128"/>
              </a:rPr>
              <a:pPr/>
              <a:t>28</a:t>
            </a:fld>
            <a:endParaRPr lang="en-US" smtClean="0">
              <a:ea typeface="ＭＳ Ｐゴシック" pitchFamily="-80" charset="-128"/>
            </a:endParaRPr>
          </a:p>
        </p:txBody>
      </p:sp>
      <p:sp>
        <p:nvSpPr>
          <p:cNvPr id="150531" name="Rectangle 2"/>
          <p:cNvSpPr>
            <a:spLocks noGrp="1" noRot="1" noChangeAspect="1" noChangeArrowheads="1" noTextEdit="1"/>
          </p:cNvSpPr>
          <p:nvPr>
            <p:ph type="sldImg"/>
          </p:nvPr>
        </p:nvSpPr>
        <p:spPr>
          <a:solidFill>
            <a:srgbClr val="FFFFFF"/>
          </a:solidFill>
          <a:ln/>
        </p:spPr>
      </p:sp>
      <p:sp>
        <p:nvSpPr>
          <p:cNvPr id="15053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FA5BC564-3ED7-4A4A-A691-4F8F2058215E}" type="slidenum">
              <a:rPr lang="en-US" smtClean="0">
                <a:ea typeface="ＭＳ Ｐゴシック" pitchFamily="-80" charset="-128"/>
              </a:rPr>
              <a:pPr/>
              <a:t>29</a:t>
            </a:fld>
            <a:endParaRPr lang="en-US" smtClean="0">
              <a:ea typeface="ＭＳ Ｐゴシック" pitchFamily="-80" charset="-128"/>
            </a:endParaRPr>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p>
            <a:fld id="{4D25DA01-273B-435F-9CA5-4D1385155721}" type="slidenum">
              <a:rPr lang="en-US" smtClean="0">
                <a:ea typeface="ＭＳ Ｐゴシック" pitchFamily="-80" charset="-128"/>
              </a:rPr>
              <a:pPr/>
              <a:t>30</a:t>
            </a:fld>
            <a:endParaRPr lang="en-US" smtClean="0">
              <a:ea typeface="ＭＳ Ｐゴシック" pitchFamily="-80" charset="-128"/>
            </a:endParaRPr>
          </a:p>
        </p:txBody>
      </p:sp>
      <p:sp>
        <p:nvSpPr>
          <p:cNvPr id="152579" name="Rectangle 2"/>
          <p:cNvSpPr>
            <a:spLocks noGrp="1" noRot="1" noChangeAspect="1" noChangeArrowheads="1" noTextEdit="1"/>
          </p:cNvSpPr>
          <p:nvPr>
            <p:ph type="sldImg"/>
          </p:nvPr>
        </p:nvSpPr>
        <p:spPr>
          <a:solidFill>
            <a:srgbClr val="FFFFFF"/>
          </a:solidFill>
          <a:ln/>
        </p:spPr>
      </p:sp>
      <p:sp>
        <p:nvSpPr>
          <p:cNvPr id="15258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p>
            <a:fld id="{A71A7A36-C271-4197-884F-9C88FA49302B}" type="slidenum">
              <a:rPr lang="en-US" smtClean="0">
                <a:ea typeface="ＭＳ Ｐゴシック" pitchFamily="-80" charset="-128"/>
              </a:rPr>
              <a:pPr/>
              <a:t>31</a:t>
            </a:fld>
            <a:endParaRPr lang="en-US" smtClean="0">
              <a:ea typeface="ＭＳ Ｐゴシック" pitchFamily="-80" charset="-128"/>
            </a:endParaRPr>
          </a:p>
        </p:txBody>
      </p:sp>
      <p:sp>
        <p:nvSpPr>
          <p:cNvPr id="153603" name="Rectangle 2"/>
          <p:cNvSpPr>
            <a:spLocks noGrp="1" noRot="1" noChangeAspect="1" noChangeArrowheads="1" noTextEdit="1"/>
          </p:cNvSpPr>
          <p:nvPr>
            <p:ph type="sldImg"/>
          </p:nvPr>
        </p:nvSpPr>
        <p:spPr>
          <a:solidFill>
            <a:srgbClr val="FFFFFF"/>
          </a:solidFill>
          <a:ln/>
        </p:spPr>
      </p:sp>
      <p:sp>
        <p:nvSpPr>
          <p:cNvPr id="15360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FB9363B6-8471-4338-B0B0-9527653D6873}" type="slidenum">
              <a:rPr lang="en-US" smtClean="0">
                <a:ea typeface="ＭＳ Ｐゴシック" pitchFamily="-80" charset="-128"/>
              </a:rPr>
              <a:pPr/>
              <a:t>32</a:t>
            </a:fld>
            <a:endParaRPr lang="en-US" smtClean="0">
              <a:ea typeface="ＭＳ Ｐゴシック" pitchFamily="-80" charset="-128"/>
            </a:endParaRPr>
          </a:p>
        </p:txBody>
      </p:sp>
      <p:sp>
        <p:nvSpPr>
          <p:cNvPr id="154627" name="Rectangle 2"/>
          <p:cNvSpPr>
            <a:spLocks noGrp="1" noRot="1" noChangeAspect="1" noChangeArrowheads="1" noTextEdit="1"/>
          </p:cNvSpPr>
          <p:nvPr>
            <p:ph type="sldImg"/>
          </p:nvPr>
        </p:nvSpPr>
        <p:spPr>
          <a:solidFill>
            <a:srgbClr val="FFFFFF"/>
          </a:solidFill>
          <a:ln/>
        </p:spPr>
      </p:sp>
      <p:sp>
        <p:nvSpPr>
          <p:cNvPr id="15462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00D45416-ABDF-465B-B8A8-C90DB67DA77A}" type="slidenum">
              <a:rPr lang="en-US" smtClean="0">
                <a:ea typeface="ＭＳ Ｐゴシック" pitchFamily="-80" charset="-128"/>
              </a:rPr>
              <a:pPr/>
              <a:t>4</a:t>
            </a:fld>
            <a:endParaRPr lang="en-US" smtClean="0">
              <a:ea typeface="ＭＳ Ｐゴシック" pitchFamily="-80" charset="-128"/>
            </a:endParaRPr>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EE303534-2C10-4ED6-AF3E-077D4038819A}" type="slidenum">
              <a:rPr lang="en-US" smtClean="0">
                <a:ea typeface="ＭＳ Ｐゴシック" pitchFamily="-80" charset="-128"/>
              </a:rPr>
              <a:pPr/>
              <a:t>33</a:t>
            </a:fld>
            <a:endParaRPr lang="en-US" smtClean="0">
              <a:ea typeface="ＭＳ Ｐゴシック" pitchFamily="-80" charset="-128"/>
            </a:endParaRPr>
          </a:p>
        </p:txBody>
      </p:sp>
      <p:sp>
        <p:nvSpPr>
          <p:cNvPr id="155651" name="Rectangle 2"/>
          <p:cNvSpPr>
            <a:spLocks noGrp="1" noRot="1" noChangeAspect="1" noChangeArrowheads="1" noTextEdit="1"/>
          </p:cNvSpPr>
          <p:nvPr>
            <p:ph type="sldImg"/>
          </p:nvPr>
        </p:nvSpPr>
        <p:spPr>
          <a:solidFill>
            <a:srgbClr val="FFFFFF"/>
          </a:solidFill>
          <a:ln/>
        </p:spPr>
      </p:sp>
      <p:sp>
        <p:nvSpPr>
          <p:cNvPr id="15565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p:spPr>
        <p:txBody>
          <a:bodyPr/>
          <a:lstStyle/>
          <a:p>
            <a:fld id="{1479CCCC-5F9A-4458-B645-9FBCDF07BCB9}" type="slidenum">
              <a:rPr lang="en-US" smtClean="0">
                <a:ea typeface="ＭＳ Ｐゴシック" pitchFamily="-80" charset="-128"/>
              </a:rPr>
              <a:pPr/>
              <a:t>36</a:t>
            </a:fld>
            <a:endParaRPr lang="en-US" smtClean="0">
              <a:ea typeface="ＭＳ Ｐゴシック" pitchFamily="-80" charset="-128"/>
            </a:endParaRPr>
          </a:p>
        </p:txBody>
      </p:sp>
      <p:sp>
        <p:nvSpPr>
          <p:cNvPr id="156675" name="Rectangle 2"/>
          <p:cNvSpPr>
            <a:spLocks noGrp="1" noRot="1" noChangeAspect="1" noChangeArrowheads="1" noTextEdit="1"/>
          </p:cNvSpPr>
          <p:nvPr>
            <p:ph type="sldImg"/>
          </p:nvPr>
        </p:nvSpPr>
        <p:spPr>
          <a:solidFill>
            <a:srgbClr val="FFFFFF"/>
          </a:solidFill>
          <a:ln/>
        </p:spPr>
      </p:sp>
      <p:sp>
        <p:nvSpPr>
          <p:cNvPr id="15667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p>
            <a:fld id="{281057F6-C413-44BE-B12D-51ADCE640AAE}" type="slidenum">
              <a:rPr lang="en-US" smtClean="0">
                <a:ea typeface="ＭＳ Ｐゴシック" pitchFamily="-80" charset="-128"/>
              </a:rPr>
              <a:pPr/>
              <a:t>37</a:t>
            </a:fld>
            <a:endParaRPr lang="en-US" smtClean="0">
              <a:ea typeface="ＭＳ Ｐゴシック" pitchFamily="-80" charset="-128"/>
            </a:endParaRPr>
          </a:p>
        </p:txBody>
      </p:sp>
      <p:sp>
        <p:nvSpPr>
          <p:cNvPr id="157699" name="Rectangle 2"/>
          <p:cNvSpPr>
            <a:spLocks noGrp="1" noRot="1" noChangeAspect="1" noChangeArrowheads="1" noTextEdit="1"/>
          </p:cNvSpPr>
          <p:nvPr>
            <p:ph type="sldImg"/>
          </p:nvPr>
        </p:nvSpPr>
        <p:spPr>
          <a:solidFill>
            <a:srgbClr val="FFFFFF"/>
          </a:solidFill>
          <a:ln/>
        </p:spPr>
      </p:sp>
      <p:sp>
        <p:nvSpPr>
          <p:cNvPr id="15770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A7840DAA-73FF-4B9C-9243-7E4F831F560B}" type="slidenum">
              <a:rPr lang="en-US" smtClean="0">
                <a:ea typeface="ＭＳ Ｐゴシック" pitchFamily="-80" charset="-128"/>
              </a:rPr>
              <a:pPr/>
              <a:t>38</a:t>
            </a:fld>
            <a:endParaRPr lang="en-US" smtClean="0">
              <a:ea typeface="ＭＳ Ｐゴシック" pitchFamily="-80" charset="-128"/>
            </a:endParaRPr>
          </a:p>
        </p:txBody>
      </p:sp>
      <p:sp>
        <p:nvSpPr>
          <p:cNvPr id="158723" name="Rectangle 2"/>
          <p:cNvSpPr>
            <a:spLocks noGrp="1" noRot="1" noChangeAspect="1" noChangeArrowheads="1" noTextEdit="1"/>
          </p:cNvSpPr>
          <p:nvPr>
            <p:ph type="sldImg"/>
          </p:nvPr>
        </p:nvSpPr>
        <p:spPr>
          <a:solidFill>
            <a:srgbClr val="FFFFFF"/>
          </a:solidFill>
          <a:ln/>
        </p:spPr>
      </p:sp>
      <p:sp>
        <p:nvSpPr>
          <p:cNvPr id="1587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p>
            <a:fld id="{8BF27893-1D07-4FF6-A119-A0D14319E6FD}" type="slidenum">
              <a:rPr lang="en-US" smtClean="0">
                <a:ea typeface="ＭＳ Ｐゴシック" pitchFamily="-80" charset="-128"/>
              </a:rPr>
              <a:pPr/>
              <a:t>39</a:t>
            </a:fld>
            <a:endParaRPr lang="en-US" smtClean="0">
              <a:ea typeface="ＭＳ Ｐゴシック" pitchFamily="-80" charset="-128"/>
            </a:endParaRPr>
          </a:p>
        </p:txBody>
      </p:sp>
      <p:sp>
        <p:nvSpPr>
          <p:cNvPr id="159747" name="Rectangle 2"/>
          <p:cNvSpPr>
            <a:spLocks noGrp="1" noRot="1" noChangeAspect="1" noChangeArrowheads="1" noTextEdit="1"/>
          </p:cNvSpPr>
          <p:nvPr>
            <p:ph type="sldImg"/>
          </p:nvPr>
        </p:nvSpPr>
        <p:spPr>
          <a:solidFill>
            <a:srgbClr val="FFFFFF"/>
          </a:solidFill>
          <a:ln/>
        </p:spPr>
      </p:sp>
      <p:sp>
        <p:nvSpPr>
          <p:cNvPr id="15974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p>
            <a:fld id="{FE3AEEFA-74A4-4E51-B6DE-90573D558FB7}" type="slidenum">
              <a:rPr lang="en-US" smtClean="0">
                <a:ea typeface="ＭＳ Ｐゴシック" pitchFamily="-80" charset="-128"/>
              </a:rPr>
              <a:pPr/>
              <a:t>40</a:t>
            </a:fld>
            <a:endParaRPr lang="en-US" smtClean="0">
              <a:ea typeface="ＭＳ Ｐゴシック" pitchFamily="-80" charset="-128"/>
            </a:endParaRPr>
          </a:p>
        </p:txBody>
      </p:sp>
      <p:sp>
        <p:nvSpPr>
          <p:cNvPr id="160771" name="Rectangle 2"/>
          <p:cNvSpPr>
            <a:spLocks noGrp="1" noRot="1" noChangeAspect="1" noChangeArrowheads="1" noTextEdit="1"/>
          </p:cNvSpPr>
          <p:nvPr>
            <p:ph type="sldImg"/>
          </p:nvPr>
        </p:nvSpPr>
        <p:spPr>
          <a:solidFill>
            <a:srgbClr val="FFFFFF"/>
          </a:solidFill>
          <a:ln/>
        </p:spPr>
      </p:sp>
      <p:sp>
        <p:nvSpPr>
          <p:cNvPr id="16077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p:spPr>
        <p:txBody>
          <a:bodyPr/>
          <a:lstStyle/>
          <a:p>
            <a:fld id="{BB68EE5E-19FD-4928-AC1F-B9B0126171BD}" type="slidenum">
              <a:rPr lang="en-US" smtClean="0">
                <a:ea typeface="ＭＳ Ｐゴシック" pitchFamily="-80" charset="-128"/>
              </a:rPr>
              <a:pPr/>
              <a:t>41</a:t>
            </a:fld>
            <a:endParaRPr lang="en-US" smtClean="0">
              <a:ea typeface="ＭＳ Ｐゴシック" pitchFamily="-80" charset="-128"/>
            </a:endParaRPr>
          </a:p>
        </p:txBody>
      </p:sp>
      <p:sp>
        <p:nvSpPr>
          <p:cNvPr id="161795" name="Rectangle 2"/>
          <p:cNvSpPr>
            <a:spLocks noGrp="1" noRot="1" noChangeAspect="1" noChangeArrowheads="1" noTextEdit="1"/>
          </p:cNvSpPr>
          <p:nvPr>
            <p:ph type="sldImg"/>
          </p:nvPr>
        </p:nvSpPr>
        <p:spPr>
          <a:solidFill>
            <a:srgbClr val="FFFFFF"/>
          </a:solidFill>
          <a:ln/>
        </p:spPr>
      </p:sp>
      <p:sp>
        <p:nvSpPr>
          <p:cNvPr id="16179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9BF83170-F7C8-427F-A1CF-2F30EFF37325}" type="slidenum">
              <a:rPr lang="en-US" smtClean="0">
                <a:ea typeface="ＭＳ Ｐゴシック" pitchFamily="-80" charset="-128"/>
              </a:rPr>
              <a:pPr/>
              <a:t>5</a:t>
            </a:fld>
            <a:endParaRPr lang="en-US" smtClean="0">
              <a:ea typeface="ＭＳ Ｐゴシック" pitchFamily="-80" charset="-128"/>
            </a:endParaRPr>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59D4D0E4-377C-40DA-A8A4-D6B3D830695B}" type="slidenum">
              <a:rPr lang="en-US" smtClean="0">
                <a:ea typeface="ＭＳ Ｐゴシック" pitchFamily="-80" charset="-128"/>
              </a:rPr>
              <a:pPr/>
              <a:t>6</a:t>
            </a:fld>
            <a:endParaRPr lang="en-US" smtClean="0">
              <a:ea typeface="ＭＳ Ｐゴシック" pitchFamily="-80" charset="-128"/>
            </a:endParaRPr>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180791AD-B3DB-483D-9250-C1CE238FFE27}" type="slidenum">
              <a:rPr lang="en-US" smtClean="0">
                <a:ea typeface="ＭＳ Ｐゴシック" pitchFamily="-80" charset="-128"/>
              </a:rPr>
              <a:pPr/>
              <a:t>7</a:t>
            </a:fld>
            <a:endParaRPr lang="en-US" smtClean="0">
              <a:ea typeface="ＭＳ Ｐゴシック" pitchFamily="-80" charset="-128"/>
            </a:endParaRPr>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494F91A2-C048-4E6B-8D26-C215C7EAE110}" type="slidenum">
              <a:rPr lang="en-US" smtClean="0">
                <a:ea typeface="ＭＳ Ｐゴシック" pitchFamily="-80" charset="-128"/>
              </a:rPr>
              <a:pPr/>
              <a:t>9</a:t>
            </a:fld>
            <a:endParaRPr lang="en-US" smtClean="0">
              <a:ea typeface="ＭＳ Ｐゴシック" pitchFamily="-80" charset="-128"/>
            </a:endParaRPr>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2046B58E-931D-4F1B-9882-626BD201F17B}" type="slidenum">
              <a:rPr lang="en-US" smtClean="0">
                <a:ea typeface="ＭＳ Ｐゴシック" pitchFamily="-80" charset="-128"/>
              </a:rPr>
              <a:pPr/>
              <a:t>10</a:t>
            </a:fld>
            <a:endParaRPr lang="en-US" smtClean="0">
              <a:ea typeface="ＭＳ Ｐゴシック" pitchFamily="-80" charset="-128"/>
            </a:endParaRPr>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7279A2D6-0891-4ABB-B9BA-C490B5685FD5}" type="slidenum">
              <a:rPr lang="en-US" smtClean="0">
                <a:ea typeface="ＭＳ Ｐゴシック" pitchFamily="-80" charset="-128"/>
              </a:rPr>
              <a:pPr/>
              <a:t>11</a:t>
            </a:fld>
            <a:endParaRPr lang="en-US" smtClean="0">
              <a:ea typeface="ＭＳ Ｐゴシック" pitchFamily="-80" charset="-128"/>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pitchFamily="-8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672561-E497-4317-8D7D-595C16DA0B5A}" type="datetimeFigureOut">
              <a:rPr lang="en-US" smtClean="0"/>
              <a:pPr/>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FB577-47DE-46E3-8F9F-5E99F5D288B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672561-E497-4317-8D7D-595C16DA0B5A}" type="datetimeFigureOut">
              <a:rPr lang="en-US" smtClean="0"/>
              <a:pPr/>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FB577-47DE-46E3-8F9F-5E99F5D288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672561-E497-4317-8D7D-595C16DA0B5A}" type="datetimeFigureOut">
              <a:rPr lang="en-US" smtClean="0"/>
              <a:pPr/>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FB577-47DE-46E3-8F9F-5E99F5D288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672561-E497-4317-8D7D-595C16DA0B5A}" type="datetimeFigureOut">
              <a:rPr lang="en-US" smtClean="0"/>
              <a:pPr/>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FB577-47DE-46E3-8F9F-5E99F5D288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672561-E497-4317-8D7D-595C16DA0B5A}" type="datetimeFigureOut">
              <a:rPr lang="en-US" smtClean="0"/>
              <a:pPr/>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FB577-47DE-46E3-8F9F-5E99F5D288B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672561-E497-4317-8D7D-595C16DA0B5A}" type="datetimeFigureOut">
              <a:rPr lang="en-US" smtClean="0"/>
              <a:pPr/>
              <a:t>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FB577-47DE-46E3-8F9F-5E99F5D288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672561-E497-4317-8D7D-595C16DA0B5A}" type="datetimeFigureOut">
              <a:rPr lang="en-US" smtClean="0"/>
              <a:pPr/>
              <a:t>2/20/2015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CFB577-47DE-46E3-8F9F-5E99F5D288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672561-E497-4317-8D7D-595C16DA0B5A}" type="datetimeFigureOut">
              <a:rPr lang="en-US" smtClean="0"/>
              <a:pPr/>
              <a:t>2/20/2015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CFB577-47DE-46E3-8F9F-5E99F5D288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672561-E497-4317-8D7D-595C16DA0B5A}" type="datetimeFigureOut">
              <a:rPr lang="en-US" smtClean="0"/>
              <a:pPr/>
              <a:t>2/20/2015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CFB577-47DE-46E3-8F9F-5E99F5D288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672561-E497-4317-8D7D-595C16DA0B5A}" type="datetimeFigureOut">
              <a:rPr lang="en-US" smtClean="0"/>
              <a:pPr/>
              <a:t>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FB577-47DE-46E3-8F9F-5E99F5D288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672561-E497-4317-8D7D-595C16DA0B5A}" type="datetimeFigureOut">
              <a:rPr lang="en-US" smtClean="0"/>
              <a:pPr/>
              <a:t>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FB577-47DE-46E3-8F9F-5E99F5D288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672561-E497-4317-8D7D-595C16DA0B5A}" type="datetimeFigureOut">
              <a:rPr lang="en-US" smtClean="0"/>
              <a:pPr/>
              <a:t>2/20/2015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FB577-47DE-46E3-8F9F-5E99F5D288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EPISTEMOLOGI</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3200" smtClean="0">
                <a:ea typeface="ＭＳ Ｐゴシック" pitchFamily="-80" charset="-128"/>
              </a:rPr>
              <a:t>Positivisme: </a:t>
            </a:r>
            <a:br>
              <a:rPr lang="en-US" sz="3200" smtClean="0">
                <a:ea typeface="ＭＳ Ｐゴシック" pitchFamily="-80" charset="-128"/>
              </a:rPr>
            </a:br>
            <a:r>
              <a:rPr lang="en-US" sz="3200" smtClean="0">
                <a:ea typeface="ＭＳ Ｐゴシック" pitchFamily="-80" charset="-128"/>
              </a:rPr>
              <a:t>Asumsi dan Sikap Dasar</a:t>
            </a:r>
          </a:p>
        </p:txBody>
      </p:sp>
      <p:sp>
        <p:nvSpPr>
          <p:cNvPr id="38915" name="Rectangle 3"/>
          <p:cNvSpPr>
            <a:spLocks noGrp="1" noChangeArrowheads="1"/>
          </p:cNvSpPr>
          <p:nvPr>
            <p:ph type="body" idx="1"/>
          </p:nvPr>
        </p:nvSpPr>
        <p:spPr/>
        <p:txBody>
          <a:bodyPr/>
          <a:lstStyle/>
          <a:p>
            <a:pPr eaLnBrk="1" hangingPunct="1">
              <a:lnSpc>
                <a:spcPct val="80000"/>
              </a:lnSpc>
            </a:pPr>
            <a:r>
              <a:rPr lang="en-US" sz="2400" smtClean="0">
                <a:ea typeface="ＭＳ Ｐゴシック" pitchFamily="-80" charset="-128"/>
              </a:rPr>
              <a:t>Menolak metafisik dan teologik – atau menganggapnya primitif</a:t>
            </a:r>
          </a:p>
          <a:p>
            <a:pPr eaLnBrk="1" hangingPunct="1">
              <a:lnSpc>
                <a:spcPct val="80000"/>
              </a:lnSpc>
            </a:pPr>
            <a:r>
              <a:rPr lang="en-US" sz="2400" smtClean="0">
                <a:ea typeface="ＭＳ Ｐゴシック" pitchFamily="-80" charset="-128"/>
              </a:rPr>
              <a:t>Pengetahuan harus berawal dari pengamatan empiris</a:t>
            </a:r>
          </a:p>
          <a:p>
            <a:pPr lvl="1" eaLnBrk="1" hangingPunct="1">
              <a:lnSpc>
                <a:spcPct val="80000"/>
              </a:lnSpc>
            </a:pPr>
            <a:r>
              <a:rPr lang="en-US" sz="2000" smtClean="0">
                <a:ea typeface="ＭＳ Ｐゴシック" pitchFamily="-80" charset="-128"/>
              </a:rPr>
              <a:t>Puncak pengetahuan manusia adalah Ilmu yang disusun berdasarkan fakta yang </a:t>
            </a:r>
            <a:r>
              <a:rPr lang="en-US" sz="2000" i="1" smtClean="0">
                <a:ea typeface="ＭＳ Ｐゴシック" pitchFamily="-80" charset="-128"/>
              </a:rPr>
              <a:t>terukur </a:t>
            </a:r>
            <a:r>
              <a:rPr lang="en-US" sz="2000" smtClean="0">
                <a:ea typeface="ＭＳ Ｐゴシック" pitchFamily="-80" charset="-128"/>
              </a:rPr>
              <a:t>dan </a:t>
            </a:r>
            <a:r>
              <a:rPr lang="en-US" sz="2000" i="1" smtClean="0">
                <a:ea typeface="ＭＳ Ｐゴシック" pitchFamily="-80" charset="-128"/>
              </a:rPr>
              <a:t>teramati </a:t>
            </a:r>
            <a:r>
              <a:rPr lang="en-US" sz="2000" smtClean="0">
                <a:ea typeface="ＭＳ Ｐゴシック" pitchFamily="-80" charset="-128"/>
              </a:rPr>
              <a:t> </a:t>
            </a:r>
          </a:p>
          <a:p>
            <a:pPr eaLnBrk="1" hangingPunct="1">
              <a:lnSpc>
                <a:spcPct val="80000"/>
              </a:lnSpc>
            </a:pPr>
            <a:r>
              <a:rPr lang="en-US" sz="2400" smtClean="0">
                <a:ea typeface="ＭＳ Ｐゴシック" pitchFamily="-80" charset="-128"/>
              </a:rPr>
              <a:t>Masyarakat akan mengalami kemajuan apabila mengadopsi total </a:t>
            </a:r>
            <a:r>
              <a:rPr lang="en-US" sz="2400" i="1" smtClean="0">
                <a:ea typeface="ＭＳ Ｐゴシック" pitchFamily="-80" charset="-128"/>
              </a:rPr>
              <a:t>pendekatan ilmu pengetahuan</a:t>
            </a:r>
          </a:p>
          <a:p>
            <a:pPr lvl="1" eaLnBrk="1" hangingPunct="1">
              <a:lnSpc>
                <a:spcPct val="80000"/>
              </a:lnSpc>
            </a:pPr>
            <a:r>
              <a:rPr lang="en-US" sz="2000" smtClean="0">
                <a:ea typeface="ＭＳ Ｐゴシック" pitchFamily="-80" charset="-128"/>
              </a:rPr>
              <a:t>Doktrin kesatuan pengetahuan </a:t>
            </a:r>
          </a:p>
          <a:p>
            <a:pPr lvl="2" eaLnBrk="1" hangingPunct="1">
              <a:lnSpc>
                <a:spcPct val="80000"/>
              </a:lnSpc>
            </a:pPr>
            <a:r>
              <a:rPr lang="en-US" sz="1800" smtClean="0">
                <a:ea typeface="ＭＳ Ｐゴシック" pitchFamily="-80" charset="-128"/>
              </a:rPr>
              <a:t>Kesatuan pengetahuan hanya bisa dicapai apabila dikembangkan suatu bahasa ilmiah yang berlaku pada semua bidang ilmu pengetahuan;</a:t>
            </a:r>
          </a:p>
          <a:p>
            <a:pPr lvl="3" eaLnBrk="1" hangingPunct="1">
              <a:lnSpc>
                <a:spcPct val="80000"/>
              </a:lnSpc>
            </a:pPr>
            <a:r>
              <a:rPr lang="en-US" sz="1600" smtClean="0">
                <a:ea typeface="ＭＳ Ｐゴシック" pitchFamily="-80" charset="-128"/>
              </a:rPr>
              <a:t>Seluruh ilmu pengetahuan harus berada di bawah payung </a:t>
            </a:r>
            <a:r>
              <a:rPr lang="en-US" sz="1600" b="1" smtClean="0">
                <a:ea typeface="ＭＳ Ｐゴシック" pitchFamily="-80" charset="-128"/>
              </a:rPr>
              <a:t>paradigma positivistik</a:t>
            </a:r>
          </a:p>
          <a:p>
            <a:pPr lvl="2" eaLnBrk="1" hangingPunct="1">
              <a:lnSpc>
                <a:spcPct val="80000"/>
              </a:lnSpc>
            </a:pPr>
            <a:endParaRPr lang="en-US" smtClean="0">
              <a:ea typeface="ＭＳ Ｐゴシック" pitchFamily="-80"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pPr eaLnBrk="1" hangingPunct="1"/>
            <a:r>
              <a:rPr lang="en-US" sz="4000" dirty="0" err="1" smtClean="0">
                <a:ea typeface="ＭＳ Ｐゴシック" pitchFamily="-80" charset="-128"/>
              </a:rPr>
              <a:t>Positivisme</a:t>
            </a:r>
            <a:r>
              <a:rPr lang="en-US" sz="4000" dirty="0" smtClean="0">
                <a:ea typeface="ＭＳ Ｐゴシック" pitchFamily="-80" charset="-128"/>
              </a:rPr>
              <a:t>:</a:t>
            </a:r>
            <a:br>
              <a:rPr lang="en-US" sz="4000" dirty="0" smtClean="0">
                <a:ea typeface="ＭＳ Ｐゴシック" pitchFamily="-80" charset="-128"/>
              </a:rPr>
            </a:br>
            <a:r>
              <a:rPr lang="en-US" sz="4000" dirty="0" err="1" smtClean="0">
                <a:ea typeface="ＭＳ Ｐゴシック" pitchFamily="-80" charset="-128"/>
              </a:rPr>
              <a:t>Ontologi</a:t>
            </a:r>
            <a:endParaRPr lang="en-US" sz="4000" dirty="0" smtClean="0">
              <a:ea typeface="ＭＳ Ｐゴシック" pitchFamily="-80" charset="-128"/>
            </a:endParaRPr>
          </a:p>
        </p:txBody>
      </p:sp>
      <p:sp>
        <p:nvSpPr>
          <p:cNvPr id="39939" name="Rectangle 3"/>
          <p:cNvSpPr>
            <a:spLocks noGrp="1" noChangeArrowheads="1"/>
          </p:cNvSpPr>
          <p:nvPr>
            <p:ph type="body" idx="1"/>
          </p:nvPr>
        </p:nvSpPr>
        <p:spPr>
          <a:xfrm>
            <a:off x="457200" y="2046309"/>
            <a:ext cx="8229600" cy="4525963"/>
          </a:xfrm>
        </p:spPr>
        <p:txBody>
          <a:bodyPr/>
          <a:lstStyle/>
          <a:p>
            <a:pPr eaLnBrk="1" hangingPunct="1"/>
            <a:r>
              <a:rPr lang="en-US" dirty="0" err="1" smtClean="0">
                <a:ea typeface="ＭＳ Ｐゴシック" pitchFamily="-80" charset="-128"/>
              </a:rPr>
              <a:t>Obyek</a:t>
            </a:r>
            <a:r>
              <a:rPr lang="en-US" dirty="0" smtClean="0">
                <a:ea typeface="ＭＳ Ｐゴシック" pitchFamily="-80" charset="-128"/>
              </a:rPr>
              <a:t> </a:t>
            </a:r>
            <a:r>
              <a:rPr lang="en-US" dirty="0" err="1" smtClean="0">
                <a:ea typeface="ＭＳ Ｐゴシック" pitchFamily="-80" charset="-128"/>
              </a:rPr>
              <a:t>dipelajari</a:t>
            </a:r>
            <a:r>
              <a:rPr lang="en-US" dirty="0" smtClean="0">
                <a:ea typeface="ＭＳ Ｐゴシック" pitchFamily="-80" charset="-128"/>
              </a:rPr>
              <a:t> </a:t>
            </a:r>
            <a:r>
              <a:rPr lang="en-US" dirty="0" err="1" smtClean="0">
                <a:ea typeface="ＭＳ Ｐゴシック" pitchFamily="-80" charset="-128"/>
              </a:rPr>
              <a:t>independen</a:t>
            </a:r>
            <a:r>
              <a:rPr lang="en-US" dirty="0" smtClean="0">
                <a:ea typeface="ＭＳ Ｐゴシック" pitchFamily="-80" charset="-128"/>
              </a:rPr>
              <a:t>, </a:t>
            </a:r>
            <a:r>
              <a:rPr lang="en-US" dirty="0" err="1" smtClean="0">
                <a:ea typeface="ＭＳ Ｐゴシック" pitchFamily="-80" charset="-128"/>
              </a:rPr>
              <a:t>dieliminasi</a:t>
            </a:r>
            <a:r>
              <a:rPr lang="en-US" dirty="0" smtClean="0">
                <a:ea typeface="ＭＳ Ｐゴシック" pitchFamily="-80" charset="-128"/>
              </a:rPr>
              <a:t> </a:t>
            </a:r>
            <a:r>
              <a:rPr lang="en-US" dirty="0" err="1" smtClean="0">
                <a:ea typeface="ＭＳ Ｐゴシック" pitchFamily="-80" charset="-128"/>
              </a:rPr>
              <a:t>dari</a:t>
            </a:r>
            <a:r>
              <a:rPr lang="en-US" dirty="0" smtClean="0">
                <a:ea typeface="ＭＳ Ｐゴシック" pitchFamily="-80" charset="-128"/>
              </a:rPr>
              <a:t> </a:t>
            </a:r>
            <a:r>
              <a:rPr lang="en-US" dirty="0" err="1" smtClean="0">
                <a:ea typeface="ＭＳ Ｐゴシック" pitchFamily="-80" charset="-128"/>
              </a:rPr>
              <a:t>obyek</a:t>
            </a:r>
            <a:r>
              <a:rPr lang="en-US" dirty="0" smtClean="0">
                <a:ea typeface="ＭＳ Ｐゴシック" pitchFamily="-80" charset="-128"/>
              </a:rPr>
              <a:t> lain, </a:t>
            </a:r>
            <a:r>
              <a:rPr lang="en-US" dirty="0" err="1" smtClean="0">
                <a:ea typeface="ＭＳ Ｐゴシック" pitchFamily="-80" charset="-128"/>
              </a:rPr>
              <a:t>dan</a:t>
            </a:r>
            <a:r>
              <a:rPr lang="en-US" dirty="0" smtClean="0">
                <a:ea typeface="ＭＳ Ｐゴシック" pitchFamily="-80" charset="-128"/>
              </a:rPr>
              <a:t> </a:t>
            </a:r>
            <a:r>
              <a:rPr lang="en-US" dirty="0" err="1" smtClean="0">
                <a:ea typeface="ＭＳ Ｐゴシック" pitchFamily="-80" charset="-128"/>
              </a:rPr>
              <a:t>dapat</a:t>
            </a:r>
            <a:r>
              <a:rPr lang="en-US" dirty="0" smtClean="0">
                <a:ea typeface="ＭＳ Ｐゴシック" pitchFamily="-80" charset="-128"/>
              </a:rPr>
              <a:t> </a:t>
            </a:r>
            <a:r>
              <a:rPr lang="en-US" dirty="0" err="1" smtClean="0">
                <a:ea typeface="ＭＳ Ｐゴシック" pitchFamily="-80" charset="-128"/>
              </a:rPr>
              <a:t>dikontrol</a:t>
            </a:r>
            <a:r>
              <a:rPr lang="en-US" dirty="0" smtClean="0">
                <a:ea typeface="ＭＳ Ｐゴシック" pitchFamily="-80" charset="-128"/>
              </a:rPr>
              <a:t>. </a:t>
            </a:r>
            <a:r>
              <a:rPr lang="en-US" dirty="0" err="1" smtClean="0">
                <a:ea typeface="ＭＳ Ｐゴシック" pitchFamily="-80" charset="-128"/>
              </a:rPr>
              <a:t>Karenanya</a:t>
            </a:r>
            <a:r>
              <a:rPr lang="en-US" dirty="0" smtClean="0">
                <a:ea typeface="ＭＳ Ｐゴシック" pitchFamily="-80" charset="-128"/>
              </a:rPr>
              <a:t>, </a:t>
            </a:r>
            <a:r>
              <a:rPr lang="en-US" dirty="0" err="1" smtClean="0">
                <a:ea typeface="ＭＳ Ｐゴシック" pitchFamily="-80" charset="-128"/>
              </a:rPr>
              <a:t>obyek</a:t>
            </a:r>
            <a:r>
              <a:rPr lang="en-US" dirty="0" smtClean="0">
                <a:ea typeface="ＭＳ Ｐゴシック" pitchFamily="-80" charset="-128"/>
              </a:rPr>
              <a:t> </a:t>
            </a:r>
            <a:r>
              <a:rPr lang="en-US" dirty="0" err="1" smtClean="0">
                <a:ea typeface="ＭＳ Ｐゴシック" pitchFamily="-80" charset="-128"/>
              </a:rPr>
              <a:t>dipecah-pecah</a:t>
            </a:r>
            <a:r>
              <a:rPr lang="en-US" dirty="0" smtClean="0">
                <a:ea typeface="ＭＳ Ｐゴシック" pitchFamily="-80" charset="-128"/>
              </a:rPr>
              <a:t> </a:t>
            </a:r>
            <a:r>
              <a:rPr lang="en-US" dirty="0" err="1" smtClean="0">
                <a:ea typeface="ＭＳ Ｐゴシック" pitchFamily="-80" charset="-128"/>
              </a:rPr>
              <a:t>dalam</a:t>
            </a:r>
            <a:r>
              <a:rPr lang="en-US" dirty="0" smtClean="0">
                <a:ea typeface="ＭＳ Ｐゴシック" pitchFamily="-80" charset="-128"/>
              </a:rPr>
              <a:t> </a:t>
            </a:r>
            <a:r>
              <a:rPr lang="en-US" dirty="0" err="1" smtClean="0">
                <a:ea typeface="ＭＳ Ｐゴシック" pitchFamily="-80" charset="-128"/>
              </a:rPr>
              <a:t>variabel-variabel</a:t>
            </a:r>
            <a:r>
              <a:rPr lang="en-US" dirty="0" smtClean="0">
                <a:ea typeface="ＭＳ Ｐゴシック" pitchFamily="-80" charset="-128"/>
              </a:rPr>
              <a:t> </a:t>
            </a:r>
          </a:p>
          <a:p>
            <a:pPr lvl="1" eaLnBrk="1" hangingPunct="1"/>
            <a:r>
              <a:rPr lang="en-US" dirty="0" err="1" smtClean="0">
                <a:ea typeface="ＭＳ Ｐゴシック" pitchFamily="-80" charset="-128"/>
              </a:rPr>
              <a:t>Semesta</a:t>
            </a:r>
            <a:r>
              <a:rPr lang="en-US" dirty="0" smtClean="0">
                <a:ea typeface="ＭＳ Ｐゴシック" pitchFamily="-80" charset="-128"/>
              </a:rPr>
              <a:t> </a:t>
            </a:r>
            <a:r>
              <a:rPr lang="en-US" dirty="0" err="1" smtClean="0">
                <a:ea typeface="ＭＳ Ｐゴシック" pitchFamily="-80" charset="-128"/>
              </a:rPr>
              <a:t>eksternal</a:t>
            </a:r>
            <a:r>
              <a:rPr lang="en-US" dirty="0" smtClean="0">
                <a:ea typeface="ＭＳ Ｐゴシック" pitchFamily="-80" charset="-128"/>
              </a:rPr>
              <a:t> </a:t>
            </a:r>
            <a:r>
              <a:rPr lang="en-US" dirty="0" err="1" smtClean="0">
                <a:ea typeface="ＭＳ Ｐゴシック" pitchFamily="-80" charset="-128"/>
              </a:rPr>
              <a:t>digerakkan</a:t>
            </a:r>
            <a:r>
              <a:rPr lang="en-US" dirty="0" smtClean="0">
                <a:ea typeface="ＭＳ Ｐゴシック" pitchFamily="-80" charset="-128"/>
              </a:rPr>
              <a:t> </a:t>
            </a:r>
            <a:r>
              <a:rPr lang="en-US" dirty="0" err="1" smtClean="0">
                <a:ea typeface="ＭＳ Ｐゴシック" pitchFamily="-80" charset="-128"/>
              </a:rPr>
              <a:t>secara</a:t>
            </a:r>
            <a:r>
              <a:rPr lang="en-US" dirty="0" smtClean="0">
                <a:ea typeface="ＭＳ Ｐゴシック" pitchFamily="-80" charset="-128"/>
              </a:rPr>
              <a:t> </a:t>
            </a:r>
            <a:r>
              <a:rPr lang="en-US" dirty="0" err="1" smtClean="0">
                <a:ea typeface="ＭＳ Ｐゴシック" pitchFamily="-80" charset="-128"/>
              </a:rPr>
              <a:t>mekanis</a:t>
            </a:r>
            <a:r>
              <a:rPr lang="en-US" dirty="0" smtClean="0">
                <a:ea typeface="ＭＳ Ｐゴシック" pitchFamily="-80" charset="-128"/>
              </a:rPr>
              <a:t>. </a:t>
            </a:r>
            <a:r>
              <a:rPr lang="en-US" dirty="0" err="1" smtClean="0">
                <a:ea typeface="ＭＳ Ｐゴシック" pitchFamily="-80" charset="-128"/>
              </a:rPr>
              <a:t>Ilmu</a:t>
            </a:r>
            <a:r>
              <a:rPr lang="en-US" dirty="0" smtClean="0">
                <a:ea typeface="ＭＳ Ｐゴシック" pitchFamily="-80" charset="-128"/>
              </a:rPr>
              <a:t> </a:t>
            </a:r>
            <a:r>
              <a:rPr lang="en-US" dirty="0" err="1" smtClean="0">
                <a:ea typeface="ＭＳ Ｐゴシック" pitchFamily="-80" charset="-128"/>
              </a:rPr>
              <a:t>pengetahuan</a:t>
            </a:r>
            <a:r>
              <a:rPr lang="en-US" dirty="0" smtClean="0">
                <a:ea typeface="ＭＳ Ｐゴシック" pitchFamily="-80" charset="-128"/>
              </a:rPr>
              <a:t> </a:t>
            </a:r>
            <a:r>
              <a:rPr lang="en-US" dirty="0" err="1" smtClean="0">
                <a:ea typeface="ＭＳ Ｐゴシック" pitchFamily="-80" charset="-128"/>
              </a:rPr>
              <a:t>bertujuan</a:t>
            </a:r>
            <a:r>
              <a:rPr lang="en-US" dirty="0" smtClean="0">
                <a:ea typeface="ＭＳ Ｐゴシック" pitchFamily="-80" charset="-128"/>
              </a:rPr>
              <a:t> </a:t>
            </a:r>
            <a:r>
              <a:rPr lang="en-US" dirty="0" err="1" smtClean="0">
                <a:ea typeface="ＭＳ Ｐゴシック" pitchFamily="-80" charset="-128"/>
              </a:rPr>
              <a:t>menemuka</a:t>
            </a:r>
            <a:r>
              <a:rPr lang="en-US" dirty="0" smtClean="0">
                <a:ea typeface="ＭＳ Ｐゴシック" pitchFamily="-80" charset="-128"/>
              </a:rPr>
              <a:t> </a:t>
            </a:r>
            <a:r>
              <a:rPr lang="en-US" dirty="0" err="1" smtClean="0">
                <a:ea typeface="ＭＳ Ｐゴシック" pitchFamily="-80" charset="-128"/>
              </a:rPr>
              <a:t>hukum-hukum</a:t>
            </a:r>
            <a:r>
              <a:rPr lang="en-US" dirty="0" smtClean="0">
                <a:ea typeface="ＭＳ Ｐゴシック" pitchFamily="-80" charset="-128"/>
              </a:rPr>
              <a:t> </a:t>
            </a:r>
            <a:r>
              <a:rPr lang="en-US" dirty="0" err="1" smtClean="0">
                <a:ea typeface="ＭＳ Ｐゴシック" pitchFamily="-80" charset="-128"/>
              </a:rPr>
              <a:t>kausalitas</a:t>
            </a:r>
            <a:endParaRPr lang="en-US" dirty="0" smtClean="0">
              <a:ea typeface="ＭＳ Ｐゴシック" pitchFamily="-80" charset="-128"/>
            </a:endParaRPr>
          </a:p>
          <a:p>
            <a:pPr eaLnBrk="1" hangingPunct="1"/>
            <a:endParaRPr lang="en-US" dirty="0" smtClean="0">
              <a:ea typeface="ＭＳ Ｐゴシック" pitchFamily="-80" charset="-128"/>
            </a:endParaRPr>
          </a:p>
          <a:p>
            <a:pPr eaLnBrk="1" hangingPunct="1">
              <a:buFontTx/>
              <a:buNone/>
            </a:pPr>
            <a:endParaRPr lang="en-US" i="1" dirty="0" smtClean="0">
              <a:ea typeface="ＭＳ Ｐゴシック" pitchFamily="-80"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fontScale="90000"/>
          </a:bodyPr>
          <a:lstStyle/>
          <a:p>
            <a:pPr eaLnBrk="1" hangingPunct="1"/>
            <a:r>
              <a:rPr lang="en-US" sz="4000" dirty="0" err="1" smtClean="0">
                <a:ea typeface="ＭＳ Ｐゴシック" pitchFamily="-80" charset="-128"/>
              </a:rPr>
              <a:t>Positivisme</a:t>
            </a:r>
            <a:r>
              <a:rPr lang="en-US" sz="4000" dirty="0" smtClean="0">
                <a:ea typeface="ＭＳ Ｐゴシック" pitchFamily="-80" charset="-128"/>
              </a:rPr>
              <a:t>:</a:t>
            </a:r>
            <a:br>
              <a:rPr lang="en-US" sz="4000" dirty="0" smtClean="0">
                <a:ea typeface="ＭＳ Ｐゴシック" pitchFamily="-80" charset="-128"/>
              </a:rPr>
            </a:br>
            <a:r>
              <a:rPr lang="en-US" sz="3600" dirty="0" err="1" smtClean="0">
                <a:ea typeface="ＭＳ Ｐゴシック" pitchFamily="-80" charset="-128"/>
              </a:rPr>
              <a:t>Epistemologi</a:t>
            </a:r>
            <a:endParaRPr lang="en-US" sz="3600" dirty="0" smtClean="0">
              <a:ea typeface="ＭＳ Ｐゴシック" pitchFamily="-80" charset="-128"/>
            </a:endParaRPr>
          </a:p>
        </p:txBody>
      </p:sp>
      <p:sp>
        <p:nvSpPr>
          <p:cNvPr id="40963" name="Rectangle 3"/>
          <p:cNvSpPr>
            <a:spLocks noGrp="1" noChangeArrowheads="1"/>
          </p:cNvSpPr>
          <p:nvPr>
            <p:ph type="body" idx="1"/>
          </p:nvPr>
        </p:nvSpPr>
        <p:spPr>
          <a:xfrm>
            <a:off x="457200" y="1974871"/>
            <a:ext cx="8229600" cy="4525963"/>
          </a:xfrm>
        </p:spPr>
        <p:txBody>
          <a:bodyPr/>
          <a:lstStyle/>
          <a:p>
            <a:pPr eaLnBrk="1" hangingPunct="1">
              <a:lnSpc>
                <a:spcPct val="80000"/>
              </a:lnSpc>
            </a:pPr>
            <a:r>
              <a:rPr lang="en-US" sz="2400" dirty="0" err="1" smtClean="0">
                <a:ea typeface="ＭＳ Ｐゴシック" pitchFamily="-80" charset="-128"/>
              </a:rPr>
              <a:t>Menuntut</a:t>
            </a:r>
            <a:r>
              <a:rPr lang="en-US" sz="2400" dirty="0" smtClean="0">
                <a:ea typeface="ＭＳ Ｐゴシック" pitchFamily="-80" charset="-128"/>
              </a:rPr>
              <a:t> </a:t>
            </a:r>
            <a:r>
              <a:rPr lang="en-US" sz="2400" dirty="0" err="1" smtClean="0">
                <a:ea typeface="ＭＳ Ｐゴシック" pitchFamily="-80" charset="-128"/>
              </a:rPr>
              <a:t>pilahnya</a:t>
            </a:r>
            <a:r>
              <a:rPr lang="en-US" sz="2400" dirty="0" smtClean="0">
                <a:ea typeface="ＭＳ Ｐゴシック" pitchFamily="-80" charset="-128"/>
              </a:rPr>
              <a:t> </a:t>
            </a:r>
            <a:r>
              <a:rPr lang="en-US" sz="2400" dirty="0" err="1" smtClean="0">
                <a:ea typeface="ＭＳ Ｐゴシック" pitchFamily="-80" charset="-128"/>
              </a:rPr>
              <a:t>Subyek</a:t>
            </a:r>
            <a:r>
              <a:rPr lang="en-US" sz="2400" dirty="0" smtClean="0">
                <a:ea typeface="ＭＳ Ｐゴシック" pitchFamily="-80" charset="-128"/>
              </a:rPr>
              <a:t> </a:t>
            </a:r>
            <a:r>
              <a:rPr lang="en-US" sz="2400" dirty="0" err="1" smtClean="0">
                <a:ea typeface="ＭＳ Ｐゴシック" pitchFamily="-80" charset="-128"/>
              </a:rPr>
              <a:t>penelitian</a:t>
            </a:r>
            <a:r>
              <a:rPr lang="en-US" sz="2400" dirty="0" smtClean="0">
                <a:ea typeface="ＭＳ Ｐゴシック" pitchFamily="-80" charset="-128"/>
              </a:rPr>
              <a:t> </a:t>
            </a:r>
            <a:r>
              <a:rPr lang="en-US" sz="2400" dirty="0" err="1" smtClean="0">
                <a:ea typeface="ＭＳ Ｐゴシック" pitchFamily="-80" charset="-128"/>
              </a:rPr>
              <a:t>dengan</a:t>
            </a:r>
            <a:r>
              <a:rPr lang="en-US" sz="2400" dirty="0" smtClean="0">
                <a:ea typeface="ＭＳ Ｐゴシック" pitchFamily="-80" charset="-128"/>
              </a:rPr>
              <a:t> </a:t>
            </a:r>
            <a:r>
              <a:rPr lang="en-US" sz="2400" dirty="0" err="1" smtClean="0">
                <a:ea typeface="ＭＳ Ｐゴシック" pitchFamily="-80" charset="-128"/>
              </a:rPr>
              <a:t>Obyek</a:t>
            </a:r>
            <a:r>
              <a:rPr lang="en-US" sz="2400" dirty="0" smtClean="0">
                <a:ea typeface="ＭＳ Ｐゴシック" pitchFamily="-80" charset="-128"/>
              </a:rPr>
              <a:t> </a:t>
            </a:r>
            <a:r>
              <a:rPr lang="en-US" sz="2400" dirty="0" err="1" smtClean="0">
                <a:ea typeface="ＭＳ Ｐゴシック" pitchFamily="-80" charset="-128"/>
              </a:rPr>
              <a:t>penelitian</a:t>
            </a:r>
            <a:r>
              <a:rPr lang="en-US" sz="2400" dirty="0" smtClean="0">
                <a:ea typeface="ＭＳ Ｐゴシック" pitchFamily="-80" charset="-128"/>
              </a:rPr>
              <a:t> (</a:t>
            </a:r>
            <a:r>
              <a:rPr lang="en-US" sz="2400" dirty="0" err="1" smtClean="0">
                <a:ea typeface="ＭＳ Ｐゴシック" pitchFamily="-80" charset="-128"/>
              </a:rPr>
              <a:t>termasuk</a:t>
            </a:r>
            <a:r>
              <a:rPr lang="en-US" sz="2400" dirty="0" smtClean="0">
                <a:ea typeface="ＭＳ Ｐゴシック" pitchFamily="-80" charset="-128"/>
              </a:rPr>
              <a:t> </a:t>
            </a:r>
            <a:r>
              <a:rPr lang="en-US" sz="2400" dirty="0" err="1" smtClean="0">
                <a:ea typeface="ＭＳ Ｐゴシック" pitchFamily="-80" charset="-128"/>
              </a:rPr>
              <a:t>subyek</a:t>
            </a:r>
            <a:r>
              <a:rPr lang="en-US" sz="2400" dirty="0" smtClean="0">
                <a:ea typeface="ＭＳ Ｐゴシック" pitchFamily="-80" charset="-128"/>
              </a:rPr>
              <a:t> </a:t>
            </a:r>
            <a:r>
              <a:rPr lang="en-US" sz="2400" dirty="0" err="1" smtClean="0">
                <a:ea typeface="ＭＳ Ｐゴシック" pitchFamily="-80" charset="-128"/>
              </a:rPr>
              <a:t>pendukungnya</a:t>
            </a:r>
            <a:r>
              <a:rPr lang="en-US" sz="2400" dirty="0" smtClean="0">
                <a:ea typeface="ＭＳ Ｐゴシック" pitchFamily="-80" charset="-128"/>
              </a:rPr>
              <a:t>) agar </a:t>
            </a:r>
            <a:r>
              <a:rPr lang="en-US" sz="2400" dirty="0" err="1" smtClean="0">
                <a:ea typeface="ＭＳ Ｐゴシック" pitchFamily="-80" charset="-128"/>
              </a:rPr>
              <a:t>dapat</a:t>
            </a:r>
            <a:r>
              <a:rPr lang="en-US" sz="2400" dirty="0" smtClean="0">
                <a:ea typeface="ＭＳ Ｐゴシック" pitchFamily="-80" charset="-128"/>
              </a:rPr>
              <a:t> </a:t>
            </a:r>
            <a:r>
              <a:rPr lang="en-US" sz="2400" dirty="0" err="1" smtClean="0">
                <a:ea typeface="ＭＳ Ｐゴシック" pitchFamily="-80" charset="-128"/>
              </a:rPr>
              <a:t>diperoleh</a:t>
            </a:r>
            <a:r>
              <a:rPr lang="en-US" sz="2400" dirty="0" smtClean="0">
                <a:ea typeface="ＭＳ Ｐゴシック" pitchFamily="-80" charset="-128"/>
              </a:rPr>
              <a:t> </a:t>
            </a:r>
            <a:r>
              <a:rPr lang="en-US" sz="2400" dirty="0" err="1" smtClean="0">
                <a:ea typeface="ＭＳ Ｐゴシック" pitchFamily="-80" charset="-128"/>
              </a:rPr>
              <a:t>hasil</a:t>
            </a:r>
            <a:r>
              <a:rPr lang="en-US" sz="2400" dirty="0" smtClean="0">
                <a:ea typeface="ＭＳ Ｐゴシック" pitchFamily="-80" charset="-128"/>
              </a:rPr>
              <a:t> yang </a:t>
            </a:r>
            <a:r>
              <a:rPr lang="en-US" sz="2400" dirty="0" err="1" smtClean="0">
                <a:ea typeface="ＭＳ Ｐゴシック" pitchFamily="-80" charset="-128"/>
              </a:rPr>
              <a:t>obyektif</a:t>
            </a:r>
            <a:r>
              <a:rPr lang="en-US" sz="2400" dirty="0" smtClean="0">
                <a:ea typeface="ＭＳ Ｐゴシック" pitchFamily="-80" charset="-128"/>
              </a:rPr>
              <a:t>.</a:t>
            </a:r>
          </a:p>
          <a:p>
            <a:pPr eaLnBrk="1" hangingPunct="1">
              <a:lnSpc>
                <a:spcPct val="80000"/>
              </a:lnSpc>
            </a:pPr>
            <a:r>
              <a:rPr lang="en-US" sz="2400" dirty="0" err="1" smtClean="0">
                <a:ea typeface="ＭＳ Ｐゴシック" pitchFamily="-80" charset="-128"/>
              </a:rPr>
              <a:t>Dualisme</a:t>
            </a:r>
            <a:r>
              <a:rPr lang="en-US" sz="2400" dirty="0" smtClean="0">
                <a:ea typeface="ＭＳ Ｐゴシック" pitchFamily="-80" charset="-128"/>
              </a:rPr>
              <a:t>:</a:t>
            </a:r>
          </a:p>
          <a:p>
            <a:pPr lvl="1" eaLnBrk="1" hangingPunct="1">
              <a:lnSpc>
                <a:spcPct val="80000"/>
              </a:lnSpc>
            </a:pPr>
            <a:r>
              <a:rPr lang="en-US" sz="2000" dirty="0" err="1" smtClean="0">
                <a:ea typeface="ＭＳ Ｐゴシック" pitchFamily="-80" charset="-128"/>
              </a:rPr>
              <a:t>Teori</a:t>
            </a:r>
            <a:r>
              <a:rPr lang="en-US" sz="2000" dirty="0" smtClean="0">
                <a:ea typeface="ＭＳ Ｐゴシック" pitchFamily="-80" charset="-128"/>
              </a:rPr>
              <a:t> </a:t>
            </a:r>
            <a:r>
              <a:rPr lang="en-US" sz="2000" dirty="0" err="1" smtClean="0">
                <a:ea typeface="ＭＳ Ｐゴシック" pitchFamily="-80" charset="-128"/>
              </a:rPr>
              <a:t>menggambarkan</a:t>
            </a:r>
            <a:r>
              <a:rPr lang="en-US" sz="2000" dirty="0" smtClean="0">
                <a:ea typeface="ＭＳ Ｐゴシック" pitchFamily="-80" charset="-128"/>
              </a:rPr>
              <a:t> </a:t>
            </a:r>
            <a:r>
              <a:rPr lang="en-US" sz="2000" dirty="0" err="1" smtClean="0">
                <a:ea typeface="ＭＳ Ｐゴシック" pitchFamily="-80" charset="-128"/>
              </a:rPr>
              <a:t>semesta</a:t>
            </a:r>
            <a:r>
              <a:rPr lang="en-US" sz="2000" dirty="0" smtClean="0">
                <a:ea typeface="ＭＳ Ｐゴシック" pitchFamily="-80" charset="-128"/>
              </a:rPr>
              <a:t> </a:t>
            </a:r>
            <a:r>
              <a:rPr lang="en-US" sz="2000" dirty="0" err="1" smtClean="0">
                <a:ea typeface="ＭＳ Ｐゴシック" pitchFamily="-80" charset="-128"/>
              </a:rPr>
              <a:t>apa</a:t>
            </a:r>
            <a:r>
              <a:rPr lang="en-US" sz="2000" dirty="0" smtClean="0">
                <a:ea typeface="ＭＳ Ｐゴシック" pitchFamily="-80" charset="-128"/>
              </a:rPr>
              <a:t> </a:t>
            </a:r>
            <a:r>
              <a:rPr lang="en-US" sz="2000" dirty="0" err="1" smtClean="0">
                <a:ea typeface="ＭＳ Ｐゴシック" pitchFamily="-80" charset="-128"/>
              </a:rPr>
              <a:t>adanya</a:t>
            </a:r>
            <a:r>
              <a:rPr lang="en-US" sz="2000" dirty="0" smtClean="0">
                <a:ea typeface="ＭＳ Ｐゴシック" pitchFamily="-80" charset="-128"/>
              </a:rPr>
              <a:t> </a:t>
            </a:r>
            <a:r>
              <a:rPr lang="en-US" sz="2000" dirty="0" err="1" smtClean="0">
                <a:ea typeface="ＭＳ Ｐゴシック" pitchFamily="-80" charset="-128"/>
              </a:rPr>
              <a:t>tanpa</a:t>
            </a:r>
            <a:r>
              <a:rPr lang="en-US" sz="2000" dirty="0" smtClean="0">
                <a:ea typeface="ＭＳ Ｐゴシック" pitchFamily="-80" charset="-128"/>
              </a:rPr>
              <a:t> </a:t>
            </a:r>
            <a:r>
              <a:rPr lang="en-US" sz="2000" dirty="0" err="1" smtClean="0">
                <a:ea typeface="ＭＳ Ｐゴシック" pitchFamily="-80" charset="-128"/>
              </a:rPr>
              <a:t>keterlibatan</a:t>
            </a:r>
            <a:r>
              <a:rPr lang="en-US" sz="2000" dirty="0" smtClean="0">
                <a:ea typeface="ＭＳ Ｐゴシック" pitchFamily="-80" charset="-128"/>
              </a:rPr>
              <a:t> </a:t>
            </a:r>
            <a:r>
              <a:rPr lang="en-US" sz="2000" dirty="0" err="1" smtClean="0">
                <a:ea typeface="ＭＳ Ｐゴシック" pitchFamily="-80" charset="-128"/>
              </a:rPr>
              <a:t>nilai-nilai</a:t>
            </a:r>
            <a:r>
              <a:rPr lang="en-US" sz="2000" dirty="0" smtClean="0">
                <a:ea typeface="ＭＳ Ｐゴシック" pitchFamily="-80" charset="-128"/>
              </a:rPr>
              <a:t> </a:t>
            </a:r>
            <a:r>
              <a:rPr lang="en-US" sz="2000" dirty="0" err="1" smtClean="0">
                <a:ea typeface="ＭＳ Ｐゴシック" pitchFamily="-80" charset="-128"/>
              </a:rPr>
              <a:t>subyektif</a:t>
            </a:r>
            <a:r>
              <a:rPr lang="en-US" sz="2000" dirty="0" smtClean="0">
                <a:ea typeface="ＭＳ Ｐゴシック" pitchFamily="-80" charset="-128"/>
              </a:rPr>
              <a:t> </a:t>
            </a:r>
            <a:r>
              <a:rPr lang="en-US" sz="2000" dirty="0" err="1" smtClean="0">
                <a:ea typeface="ＭＳ Ｐゴシック" pitchFamily="-80" charset="-128"/>
              </a:rPr>
              <a:t>peneliti</a:t>
            </a:r>
            <a:r>
              <a:rPr lang="en-US" sz="2000" dirty="0" smtClean="0">
                <a:ea typeface="ＭＳ Ｐゴシック" pitchFamily="-80" charset="-128"/>
              </a:rPr>
              <a:t>.</a:t>
            </a:r>
          </a:p>
          <a:p>
            <a:pPr eaLnBrk="1" hangingPunct="1">
              <a:lnSpc>
                <a:spcPct val="80000"/>
              </a:lnSpc>
            </a:pPr>
            <a:r>
              <a:rPr lang="en-US" sz="2400" dirty="0" err="1" smtClean="0">
                <a:ea typeface="ＭＳ Ｐゴシック" pitchFamily="-80" charset="-128"/>
              </a:rPr>
              <a:t>Kebenaran</a:t>
            </a:r>
            <a:r>
              <a:rPr lang="en-US" sz="2400" dirty="0" smtClean="0">
                <a:ea typeface="ＭＳ Ｐゴシック" pitchFamily="-80" charset="-128"/>
              </a:rPr>
              <a:t> </a:t>
            </a:r>
            <a:r>
              <a:rPr lang="en-US" sz="2400" dirty="0" err="1" smtClean="0">
                <a:ea typeface="ＭＳ Ｐゴシック" pitchFamily="-80" charset="-128"/>
              </a:rPr>
              <a:t>diraih</a:t>
            </a:r>
            <a:r>
              <a:rPr lang="en-US" sz="2400" dirty="0" smtClean="0">
                <a:ea typeface="ＭＳ Ｐゴシック" pitchFamily="-80" charset="-128"/>
              </a:rPr>
              <a:t> </a:t>
            </a:r>
            <a:r>
              <a:rPr lang="en-US" sz="2400" dirty="0" err="1" smtClean="0">
                <a:ea typeface="ＭＳ Ｐゴシック" pitchFamily="-80" charset="-128"/>
              </a:rPr>
              <a:t>melalui</a:t>
            </a:r>
            <a:r>
              <a:rPr lang="en-US" sz="2400" dirty="0" smtClean="0">
                <a:ea typeface="ＭＳ Ｐゴシック" pitchFamily="-80" charset="-128"/>
              </a:rPr>
              <a:t> </a:t>
            </a:r>
            <a:r>
              <a:rPr lang="en-US" sz="2400" dirty="0" err="1" smtClean="0">
                <a:ea typeface="ＭＳ Ｐゴシック" pitchFamily="-80" charset="-128"/>
              </a:rPr>
              <a:t>hubungan</a:t>
            </a:r>
            <a:r>
              <a:rPr lang="en-US" sz="2400" dirty="0" smtClean="0">
                <a:ea typeface="ＭＳ Ｐゴシック" pitchFamily="-80" charset="-128"/>
              </a:rPr>
              <a:t> </a:t>
            </a:r>
            <a:r>
              <a:rPr lang="en-US" sz="2400" dirty="0" err="1" smtClean="0">
                <a:ea typeface="ＭＳ Ｐゴシック" pitchFamily="-80" charset="-128"/>
              </a:rPr>
              <a:t>kausal</a:t>
            </a:r>
            <a:r>
              <a:rPr lang="en-US" sz="2400" dirty="0" smtClean="0">
                <a:ea typeface="ＭＳ Ｐゴシック" pitchFamily="-80" charset="-128"/>
              </a:rPr>
              <a:t>-linier; </a:t>
            </a:r>
            <a:r>
              <a:rPr lang="en-US" sz="2400" dirty="0" err="1" smtClean="0">
                <a:ea typeface="ＭＳ Ｐゴシック" pitchFamily="-80" charset="-128"/>
              </a:rPr>
              <a:t>tiada</a:t>
            </a:r>
            <a:r>
              <a:rPr lang="en-US" sz="2400" dirty="0" smtClean="0">
                <a:ea typeface="ＭＳ Ｐゴシック" pitchFamily="-80" charset="-128"/>
              </a:rPr>
              <a:t> </a:t>
            </a:r>
            <a:r>
              <a:rPr lang="en-US" sz="2400" dirty="0" err="1" smtClean="0">
                <a:ea typeface="ＭＳ Ｐゴシック" pitchFamily="-80" charset="-128"/>
              </a:rPr>
              <a:t>akibat</a:t>
            </a:r>
            <a:r>
              <a:rPr lang="en-US" sz="2400" dirty="0" smtClean="0">
                <a:ea typeface="ＭＳ Ｐゴシック" pitchFamily="-80" charset="-128"/>
              </a:rPr>
              <a:t> </a:t>
            </a:r>
            <a:r>
              <a:rPr lang="en-US" sz="2400" dirty="0" err="1" smtClean="0">
                <a:ea typeface="ＭＳ Ｐゴシック" pitchFamily="-80" charset="-128"/>
              </a:rPr>
              <a:t>tanpa</a:t>
            </a:r>
            <a:r>
              <a:rPr lang="en-US" sz="2400" dirty="0" smtClean="0">
                <a:ea typeface="ＭＳ Ｐゴシック" pitchFamily="-80" charset="-128"/>
              </a:rPr>
              <a:t> </a:t>
            </a:r>
            <a:r>
              <a:rPr lang="en-US" sz="2400" dirty="0" err="1" smtClean="0">
                <a:ea typeface="ＭＳ Ｐゴシック" pitchFamily="-80" charset="-128"/>
              </a:rPr>
              <a:t>sebab</a:t>
            </a:r>
            <a:r>
              <a:rPr lang="en-US" sz="2400" dirty="0" smtClean="0">
                <a:ea typeface="ＭＳ Ｐゴシック" pitchFamily="-80" charset="-128"/>
              </a:rPr>
              <a:t> </a:t>
            </a:r>
            <a:r>
              <a:rPr lang="en-US" sz="2400" dirty="0" err="1" smtClean="0">
                <a:ea typeface="ＭＳ Ｐゴシック" pitchFamily="-80" charset="-128"/>
              </a:rPr>
              <a:t>dan</a:t>
            </a:r>
            <a:r>
              <a:rPr lang="en-US" sz="2400" dirty="0" smtClean="0">
                <a:ea typeface="ＭＳ Ｐゴシック" pitchFamily="-80" charset="-128"/>
              </a:rPr>
              <a:t> </a:t>
            </a:r>
            <a:r>
              <a:rPr lang="en-US" sz="2400" dirty="0" err="1" smtClean="0">
                <a:ea typeface="ＭＳ Ｐゴシック" pitchFamily="-80" charset="-128"/>
              </a:rPr>
              <a:t>tiada</a:t>
            </a:r>
            <a:r>
              <a:rPr lang="en-US" sz="2400" dirty="0" smtClean="0">
                <a:ea typeface="ＭＳ Ｐゴシック" pitchFamily="-80" charset="-128"/>
              </a:rPr>
              <a:t> </a:t>
            </a:r>
            <a:r>
              <a:rPr lang="en-US" sz="2400" dirty="0" err="1" smtClean="0">
                <a:ea typeface="ＭＳ Ｐゴシック" pitchFamily="-80" charset="-128"/>
              </a:rPr>
              <a:t>sebab</a:t>
            </a:r>
            <a:r>
              <a:rPr lang="en-US" sz="2400" dirty="0" smtClean="0">
                <a:ea typeface="ＭＳ Ｐゴシック" pitchFamily="-80" charset="-128"/>
              </a:rPr>
              <a:t> </a:t>
            </a:r>
            <a:r>
              <a:rPr lang="en-US" sz="2400" dirty="0" err="1" smtClean="0">
                <a:ea typeface="ＭＳ Ｐゴシック" pitchFamily="-80" charset="-128"/>
              </a:rPr>
              <a:t>tanpa</a:t>
            </a:r>
            <a:r>
              <a:rPr lang="en-US" sz="2400" dirty="0" smtClean="0">
                <a:ea typeface="ＭＳ Ｐゴシック" pitchFamily="-80" charset="-128"/>
              </a:rPr>
              <a:t> </a:t>
            </a:r>
            <a:r>
              <a:rPr lang="en-US" sz="2400" dirty="0" err="1" smtClean="0">
                <a:ea typeface="ＭＳ Ｐゴシック" pitchFamily="-80" charset="-128"/>
              </a:rPr>
              <a:t>akibat</a:t>
            </a:r>
            <a:r>
              <a:rPr lang="en-US" sz="2400" dirty="0" smtClean="0">
                <a:ea typeface="ＭＳ Ｐゴシック" pitchFamily="-80" charset="-128"/>
              </a:rPr>
              <a:t>.</a:t>
            </a:r>
          </a:p>
          <a:p>
            <a:pPr lvl="1" eaLnBrk="1" hangingPunct="1">
              <a:lnSpc>
                <a:spcPct val="80000"/>
              </a:lnSpc>
            </a:pPr>
            <a:r>
              <a:rPr lang="en-US" sz="2000" dirty="0" err="1" smtClean="0">
                <a:ea typeface="ＭＳ Ｐゴシック" pitchFamily="-80" charset="-128"/>
              </a:rPr>
              <a:t>Sesuatu</a:t>
            </a:r>
            <a:r>
              <a:rPr lang="en-US" sz="2000" dirty="0" smtClean="0">
                <a:ea typeface="ＭＳ Ｐゴシック" pitchFamily="-80" charset="-128"/>
              </a:rPr>
              <a:t> </a:t>
            </a:r>
            <a:r>
              <a:rPr lang="en-US" sz="2000" dirty="0" err="1" smtClean="0">
                <a:ea typeface="ＭＳ Ｐゴシック" pitchFamily="-80" charset="-128"/>
              </a:rPr>
              <a:t>itu</a:t>
            </a:r>
            <a:r>
              <a:rPr lang="en-US" sz="2000" dirty="0" smtClean="0">
                <a:ea typeface="ＭＳ Ｐゴシック" pitchFamily="-80" charset="-128"/>
              </a:rPr>
              <a:t> </a:t>
            </a:r>
            <a:r>
              <a:rPr lang="en-US" sz="2000" dirty="0" err="1" smtClean="0">
                <a:ea typeface="ＭＳ Ｐゴシック" pitchFamily="-80" charset="-128"/>
              </a:rPr>
              <a:t>benar</a:t>
            </a:r>
            <a:r>
              <a:rPr lang="en-US" sz="2000" dirty="0" smtClean="0">
                <a:ea typeface="ＭＳ Ｐゴシック" pitchFamily="-80" charset="-128"/>
              </a:rPr>
              <a:t> </a:t>
            </a:r>
            <a:r>
              <a:rPr lang="en-US" sz="2000" dirty="0" err="1" smtClean="0">
                <a:ea typeface="ＭＳ Ｐゴシック" pitchFamily="-80" charset="-128"/>
              </a:rPr>
              <a:t>bila</a:t>
            </a:r>
            <a:r>
              <a:rPr lang="en-US" sz="2000" dirty="0" smtClean="0">
                <a:ea typeface="ＭＳ Ｐゴシック" pitchFamily="-80" charset="-128"/>
              </a:rPr>
              <a:t> </a:t>
            </a:r>
            <a:r>
              <a:rPr lang="en-US" sz="2000" dirty="0" err="1" smtClean="0">
                <a:ea typeface="ＭＳ Ｐゴシック" pitchFamily="-80" charset="-128"/>
              </a:rPr>
              <a:t>ada</a:t>
            </a:r>
            <a:r>
              <a:rPr lang="en-US" sz="2000" dirty="0" smtClean="0">
                <a:ea typeface="ＭＳ Ｐゴシック" pitchFamily="-80" charset="-128"/>
              </a:rPr>
              <a:t> </a:t>
            </a:r>
            <a:r>
              <a:rPr lang="en-US" sz="2000" dirty="0" err="1" smtClean="0">
                <a:ea typeface="ＭＳ Ｐゴシック" pitchFamily="-80" charset="-128"/>
              </a:rPr>
              <a:t>korespondensi</a:t>
            </a:r>
            <a:r>
              <a:rPr lang="en-US" sz="2000" dirty="0" smtClean="0">
                <a:ea typeface="ＭＳ Ｐゴシック" pitchFamily="-80" charset="-128"/>
              </a:rPr>
              <a:t>/</a:t>
            </a:r>
            <a:r>
              <a:rPr lang="en-US" sz="2000" dirty="0" err="1" smtClean="0">
                <a:ea typeface="ＭＳ Ｐゴシック" pitchFamily="-80" charset="-128"/>
              </a:rPr>
              <a:t>isomorphisme</a:t>
            </a:r>
            <a:r>
              <a:rPr lang="en-US" sz="2000" dirty="0" smtClean="0">
                <a:ea typeface="ＭＳ Ｐゴシック" pitchFamily="-80" charset="-128"/>
              </a:rPr>
              <a:t> </a:t>
            </a:r>
            <a:r>
              <a:rPr lang="en-US" sz="2000" dirty="0" err="1" smtClean="0">
                <a:ea typeface="ＭＳ Ｐゴシック" pitchFamily="-80" charset="-128"/>
              </a:rPr>
              <a:t>antara</a:t>
            </a:r>
            <a:r>
              <a:rPr lang="en-US" sz="2000" dirty="0" smtClean="0">
                <a:ea typeface="ＭＳ Ｐゴシック" pitchFamily="-80" charset="-128"/>
              </a:rPr>
              <a:t> </a:t>
            </a:r>
            <a:r>
              <a:rPr lang="en-US" sz="2000" dirty="0" err="1" smtClean="0">
                <a:ea typeface="ＭＳ Ｐゴシック" pitchFamily="-80" charset="-128"/>
              </a:rPr>
              <a:t>pernyataan</a:t>
            </a:r>
            <a:r>
              <a:rPr lang="en-US" sz="2000" dirty="0" smtClean="0">
                <a:ea typeface="ＭＳ Ｐゴシック" pitchFamily="-80" charset="-128"/>
              </a:rPr>
              <a:t> (verbal/</a:t>
            </a:r>
            <a:r>
              <a:rPr lang="en-US" sz="2000" dirty="0" err="1" smtClean="0">
                <a:ea typeface="ＭＳ Ｐゴシック" pitchFamily="-80" charset="-128"/>
              </a:rPr>
              <a:t>matematik</a:t>
            </a:r>
            <a:r>
              <a:rPr lang="en-US" sz="2000" dirty="0" smtClean="0">
                <a:ea typeface="ＭＳ Ｐゴシック" pitchFamily="-80" charset="-128"/>
              </a:rPr>
              <a:t>) </a:t>
            </a:r>
            <a:r>
              <a:rPr lang="en-US" sz="2000" dirty="0" err="1" smtClean="0">
                <a:ea typeface="ＭＳ Ｐゴシック" pitchFamily="-80" charset="-128"/>
              </a:rPr>
              <a:t>dengan</a:t>
            </a:r>
            <a:r>
              <a:rPr lang="en-US" sz="2000" dirty="0" smtClean="0">
                <a:ea typeface="ＭＳ Ｐゴシック" pitchFamily="-80" charset="-128"/>
              </a:rPr>
              <a:t> </a:t>
            </a:r>
            <a:r>
              <a:rPr lang="en-US" sz="2000" dirty="0" err="1" smtClean="0">
                <a:ea typeface="ＭＳ Ｐゴシック" pitchFamily="-80" charset="-128"/>
              </a:rPr>
              <a:t>realitas</a:t>
            </a:r>
            <a:r>
              <a:rPr lang="en-US" sz="2000" dirty="0" smtClean="0">
                <a:ea typeface="ＭＳ Ｐゴシック" pitchFamily="-80" charset="-128"/>
              </a:rPr>
              <a:t> </a:t>
            </a:r>
            <a:r>
              <a:rPr lang="en-US" sz="2000" dirty="0" err="1" smtClean="0">
                <a:ea typeface="ＭＳ Ｐゴシック" pitchFamily="-80" charset="-128"/>
              </a:rPr>
              <a:t>empirik</a:t>
            </a:r>
            <a:r>
              <a:rPr lang="en-US" sz="2000" dirty="0" smtClean="0">
                <a:ea typeface="ＭＳ Ｐゴシック" pitchFamily="-80" charset="-128"/>
              </a:rPr>
              <a:t> sensual (</a:t>
            </a:r>
            <a:r>
              <a:rPr lang="en-US" sz="2000" dirty="0" err="1" smtClean="0">
                <a:ea typeface="ＭＳ Ｐゴシック" pitchFamily="-80" charset="-128"/>
              </a:rPr>
              <a:t>tertangkap</a:t>
            </a:r>
            <a:r>
              <a:rPr lang="en-US" sz="2000" dirty="0" smtClean="0">
                <a:ea typeface="ＭＳ Ｐゴシック" pitchFamily="-80" charset="-128"/>
              </a:rPr>
              <a:t> </a:t>
            </a:r>
            <a:r>
              <a:rPr lang="en-US" sz="2000" dirty="0" err="1" smtClean="0">
                <a:ea typeface="ＭＳ Ｐゴシック" pitchFamily="-80" charset="-128"/>
              </a:rPr>
              <a:t>indera</a:t>
            </a:r>
            <a:r>
              <a:rPr lang="en-US" sz="2000" dirty="0" smtClean="0">
                <a:ea typeface="ＭＳ Ｐゴシック" pitchFamily="-80" charset="-128"/>
              </a:rPr>
              <a:t>)</a:t>
            </a:r>
          </a:p>
          <a:p>
            <a:pPr eaLnBrk="1" hangingPunct="1">
              <a:lnSpc>
                <a:spcPct val="80000"/>
              </a:lnSpc>
            </a:pPr>
            <a:endParaRPr lang="en-US" sz="2400" dirty="0" smtClean="0">
              <a:ea typeface="ＭＳ Ｐゴシック" pitchFamily="-80"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fontScale="90000"/>
          </a:bodyPr>
          <a:lstStyle/>
          <a:p>
            <a:pPr eaLnBrk="1" hangingPunct="1"/>
            <a:r>
              <a:rPr lang="en-US" sz="4000" dirty="0" err="1" smtClean="0">
                <a:ea typeface="ＭＳ Ｐゴシック" pitchFamily="-80" charset="-128"/>
              </a:rPr>
              <a:t>Positivisme</a:t>
            </a:r>
            <a:r>
              <a:rPr lang="en-US" sz="4000" dirty="0" smtClean="0">
                <a:ea typeface="ＭＳ Ｐゴシック" pitchFamily="-80" charset="-128"/>
              </a:rPr>
              <a:t>:</a:t>
            </a:r>
            <a:br>
              <a:rPr lang="en-US" sz="4000" dirty="0" smtClean="0">
                <a:ea typeface="ＭＳ Ｐゴシック" pitchFamily="-80" charset="-128"/>
              </a:rPr>
            </a:br>
            <a:r>
              <a:rPr lang="en-US" sz="4000" dirty="0" err="1" smtClean="0">
                <a:ea typeface="ＭＳ Ｐゴシック" pitchFamily="-80" charset="-128"/>
              </a:rPr>
              <a:t>Aksiologi</a:t>
            </a:r>
            <a:endParaRPr lang="en-US" sz="4000" dirty="0" smtClean="0">
              <a:ea typeface="ＭＳ Ｐゴシック" pitchFamily="-80" charset="-128"/>
            </a:endParaRPr>
          </a:p>
        </p:txBody>
      </p:sp>
      <p:sp>
        <p:nvSpPr>
          <p:cNvPr id="41987" name="Rectangle 3"/>
          <p:cNvSpPr>
            <a:spLocks noGrp="1" noChangeArrowheads="1"/>
          </p:cNvSpPr>
          <p:nvPr>
            <p:ph type="body" idx="1"/>
          </p:nvPr>
        </p:nvSpPr>
        <p:spPr/>
        <p:txBody>
          <a:bodyPr/>
          <a:lstStyle/>
          <a:p>
            <a:pPr eaLnBrk="1" hangingPunct="1"/>
            <a:r>
              <a:rPr lang="en-US" dirty="0" err="1" smtClean="0">
                <a:ea typeface="ＭＳ Ｐゴシック" pitchFamily="-80" charset="-128"/>
              </a:rPr>
              <a:t>Menuntut</a:t>
            </a:r>
            <a:r>
              <a:rPr lang="en-US" dirty="0" smtClean="0">
                <a:ea typeface="ＭＳ Ｐゴシック" pitchFamily="-80" charset="-128"/>
              </a:rPr>
              <a:t> </a:t>
            </a:r>
            <a:r>
              <a:rPr lang="en-US" dirty="0" err="1" smtClean="0">
                <a:ea typeface="ＭＳ Ｐゴシック" pitchFamily="-80" charset="-128"/>
              </a:rPr>
              <a:t>penelitian</a:t>
            </a:r>
            <a:r>
              <a:rPr lang="en-US" dirty="0" smtClean="0">
                <a:ea typeface="ＭＳ Ｐゴシック" pitchFamily="-80" charset="-128"/>
              </a:rPr>
              <a:t> yang </a:t>
            </a:r>
            <a:r>
              <a:rPr lang="en-US" dirty="0" err="1" smtClean="0">
                <a:ea typeface="ＭＳ Ｐゴシック" pitchFamily="-80" charset="-128"/>
              </a:rPr>
              <a:t>bebas</a:t>
            </a:r>
            <a:r>
              <a:rPr lang="en-US" dirty="0" smtClean="0">
                <a:ea typeface="ＭＳ Ｐゴシック" pitchFamily="-80" charset="-128"/>
              </a:rPr>
              <a:t> </a:t>
            </a:r>
            <a:r>
              <a:rPr lang="en-US" dirty="0" err="1" smtClean="0">
                <a:ea typeface="ＭＳ Ｐゴシック" pitchFamily="-80" charset="-128"/>
              </a:rPr>
              <a:t>nilai</a:t>
            </a:r>
            <a:endParaRPr lang="en-US" dirty="0" smtClean="0">
              <a:ea typeface="ＭＳ Ｐゴシック" pitchFamily="-80" charset="-128"/>
            </a:endParaRPr>
          </a:p>
          <a:p>
            <a:pPr lvl="1" eaLnBrk="1" hangingPunct="1"/>
            <a:r>
              <a:rPr lang="en-US" dirty="0" err="1" smtClean="0">
                <a:ea typeface="ＭＳ Ｐゴシック" pitchFamily="-80" charset="-128"/>
              </a:rPr>
              <a:t>Mengejar</a:t>
            </a:r>
            <a:r>
              <a:rPr lang="en-US" dirty="0" smtClean="0">
                <a:ea typeface="ＭＳ Ｐゴシック" pitchFamily="-80" charset="-128"/>
              </a:rPr>
              <a:t> </a:t>
            </a:r>
            <a:r>
              <a:rPr lang="en-US" dirty="0" err="1" smtClean="0">
                <a:ea typeface="ＭＳ Ｐゴシック" pitchFamily="-80" charset="-128"/>
              </a:rPr>
              <a:t>obyektivitas</a:t>
            </a:r>
            <a:r>
              <a:rPr lang="en-US" dirty="0" smtClean="0">
                <a:ea typeface="ＭＳ Ｐゴシック" pitchFamily="-80" charset="-128"/>
              </a:rPr>
              <a:t> agar </a:t>
            </a:r>
            <a:r>
              <a:rPr lang="en-US" dirty="0" err="1" smtClean="0">
                <a:ea typeface="ＭＳ Ｐゴシック" pitchFamily="-80" charset="-128"/>
              </a:rPr>
              <a:t>dapat</a:t>
            </a:r>
            <a:r>
              <a:rPr lang="en-US" dirty="0" smtClean="0">
                <a:ea typeface="ＭＳ Ｐゴシック" pitchFamily="-80" charset="-128"/>
              </a:rPr>
              <a:t> </a:t>
            </a:r>
            <a:r>
              <a:rPr lang="en-US" dirty="0" err="1" smtClean="0">
                <a:ea typeface="ＭＳ Ｐゴシック" pitchFamily="-80" charset="-128"/>
              </a:rPr>
              <a:t>ditampilkan</a:t>
            </a:r>
            <a:r>
              <a:rPr lang="en-US" dirty="0" smtClean="0">
                <a:ea typeface="ＭＳ Ｐゴシック" pitchFamily="-80" charset="-128"/>
              </a:rPr>
              <a:t> </a:t>
            </a:r>
            <a:r>
              <a:rPr lang="en-US" dirty="0" err="1" smtClean="0">
                <a:ea typeface="ＭＳ Ｐゴシック" pitchFamily="-80" charset="-128"/>
              </a:rPr>
              <a:t>prediksi</a:t>
            </a:r>
            <a:r>
              <a:rPr lang="en-US" dirty="0" smtClean="0">
                <a:ea typeface="ＭＳ Ｐゴシック" pitchFamily="-80" charset="-128"/>
              </a:rPr>
              <a:t> </a:t>
            </a:r>
            <a:r>
              <a:rPr lang="en-US" dirty="0" err="1" smtClean="0">
                <a:ea typeface="ＭＳ Ｐゴシック" pitchFamily="-80" charset="-128"/>
              </a:rPr>
              <a:t>atau</a:t>
            </a:r>
            <a:r>
              <a:rPr lang="en-US" dirty="0" smtClean="0">
                <a:ea typeface="ＭＳ Ｐゴシック" pitchFamily="-80" charset="-128"/>
              </a:rPr>
              <a:t> </a:t>
            </a:r>
            <a:r>
              <a:rPr lang="en-US" dirty="0" err="1" smtClean="0">
                <a:ea typeface="ＭＳ Ｐゴシック" pitchFamily="-80" charset="-128"/>
              </a:rPr>
              <a:t>hukum</a:t>
            </a:r>
            <a:r>
              <a:rPr lang="en-US" dirty="0" smtClean="0">
                <a:ea typeface="ＭＳ Ｐゴシック" pitchFamily="-80" charset="-128"/>
              </a:rPr>
              <a:t> yang </a:t>
            </a:r>
            <a:r>
              <a:rPr lang="en-US" dirty="0" err="1" smtClean="0">
                <a:ea typeface="ＭＳ Ｐゴシック" pitchFamily="-80" charset="-128"/>
              </a:rPr>
              <a:t>keberlakuannya</a:t>
            </a:r>
            <a:r>
              <a:rPr lang="en-US" dirty="0" smtClean="0">
                <a:ea typeface="ＭＳ Ｐゴシック" pitchFamily="-80" charset="-128"/>
              </a:rPr>
              <a:t> </a:t>
            </a:r>
            <a:r>
              <a:rPr lang="en-US" dirty="0" err="1" smtClean="0">
                <a:ea typeface="ＭＳ Ｐゴシック" pitchFamily="-80" charset="-128"/>
              </a:rPr>
              <a:t>bebas</a:t>
            </a:r>
            <a:r>
              <a:rPr lang="en-US" dirty="0" smtClean="0">
                <a:ea typeface="ＭＳ Ｐゴシック" pitchFamily="-80" charset="-128"/>
              </a:rPr>
              <a:t> </a:t>
            </a:r>
            <a:r>
              <a:rPr lang="en-US" dirty="0" err="1" smtClean="0">
                <a:ea typeface="ＭＳ Ｐゴシック" pitchFamily="-80" charset="-128"/>
              </a:rPr>
              <a:t>waktu</a:t>
            </a:r>
            <a:r>
              <a:rPr lang="en-US" dirty="0" smtClean="0">
                <a:ea typeface="ＭＳ Ｐゴシック" pitchFamily="-80" charset="-128"/>
              </a:rPr>
              <a:t> </a:t>
            </a:r>
            <a:r>
              <a:rPr lang="en-US" dirty="0" err="1" smtClean="0">
                <a:ea typeface="ＭＳ Ｐゴシック" pitchFamily="-80" charset="-128"/>
              </a:rPr>
              <a:t>dan</a:t>
            </a:r>
            <a:r>
              <a:rPr lang="en-US" dirty="0" smtClean="0">
                <a:ea typeface="ＭＳ Ｐゴシック" pitchFamily="-80" charset="-128"/>
              </a:rPr>
              <a:t> </a:t>
            </a:r>
            <a:r>
              <a:rPr lang="en-US" dirty="0" err="1" smtClean="0">
                <a:ea typeface="ＭＳ Ｐゴシック" pitchFamily="-80" charset="-128"/>
              </a:rPr>
              <a:t>tempat</a:t>
            </a:r>
            <a:endParaRPr lang="en-US" dirty="0" smtClean="0">
              <a:ea typeface="ＭＳ Ｐゴシック" pitchFamily="-80" charset="-128"/>
            </a:endParaRPr>
          </a:p>
          <a:p>
            <a:pPr eaLnBrk="1" hangingPunct="1">
              <a:lnSpc>
                <a:spcPct val="80000"/>
              </a:lnSpc>
            </a:pPr>
            <a:r>
              <a:rPr lang="en-US" dirty="0" err="1" smtClean="0">
                <a:ea typeface="ＭＳ Ｐゴシック" pitchFamily="-80" charset="-128"/>
              </a:rPr>
              <a:t>Tujuan</a:t>
            </a:r>
            <a:r>
              <a:rPr lang="en-US" dirty="0" smtClean="0">
                <a:ea typeface="ＭＳ Ｐゴシック" pitchFamily="-80" charset="-128"/>
              </a:rPr>
              <a:t> </a:t>
            </a:r>
            <a:r>
              <a:rPr lang="en-US" dirty="0" err="1" smtClean="0">
                <a:ea typeface="ＭＳ Ｐゴシック" pitchFamily="-80" charset="-128"/>
              </a:rPr>
              <a:t>penelitian</a:t>
            </a:r>
            <a:r>
              <a:rPr lang="en-US" dirty="0" smtClean="0">
                <a:ea typeface="ＭＳ Ｐゴシック" pitchFamily="-80" charset="-128"/>
              </a:rPr>
              <a:t> </a:t>
            </a:r>
            <a:r>
              <a:rPr lang="en-US" dirty="0" err="1" smtClean="0">
                <a:ea typeface="ＭＳ Ｐゴシック" pitchFamily="-80" charset="-128"/>
              </a:rPr>
              <a:t>menyusun</a:t>
            </a:r>
            <a:r>
              <a:rPr lang="en-US" dirty="0" smtClean="0">
                <a:ea typeface="ＭＳ Ｐゴシック" pitchFamily="-80" charset="-128"/>
              </a:rPr>
              <a:t> </a:t>
            </a:r>
            <a:r>
              <a:rPr lang="en-US" dirty="0" err="1" smtClean="0">
                <a:ea typeface="ＭＳ Ｐゴシック" pitchFamily="-80" charset="-128"/>
              </a:rPr>
              <a:t>bangunan</a:t>
            </a:r>
            <a:r>
              <a:rPr lang="en-US" dirty="0" smtClean="0">
                <a:ea typeface="ＭＳ Ｐゴシック" pitchFamily="-80" charset="-128"/>
              </a:rPr>
              <a:t> </a:t>
            </a:r>
            <a:r>
              <a:rPr lang="en-US" dirty="0" err="1" smtClean="0">
                <a:ea typeface="ＭＳ Ｐゴシック" pitchFamily="-80" charset="-128"/>
              </a:rPr>
              <a:t>ilmu</a:t>
            </a:r>
            <a:r>
              <a:rPr lang="en-US" dirty="0" smtClean="0">
                <a:ea typeface="ＭＳ Ｐゴシック" pitchFamily="-80" charset="-128"/>
              </a:rPr>
              <a:t> </a:t>
            </a:r>
            <a:r>
              <a:rPr lang="en-US" dirty="0" err="1" smtClean="0">
                <a:ea typeface="ＭＳ Ｐゴシック" pitchFamily="-80" charset="-128"/>
              </a:rPr>
              <a:t>nomothetik</a:t>
            </a:r>
            <a:r>
              <a:rPr lang="en-US" dirty="0" smtClean="0">
                <a:ea typeface="ＭＳ Ｐゴシック" pitchFamily="-80" charset="-128"/>
              </a:rPr>
              <a:t> (</a:t>
            </a:r>
            <a:r>
              <a:rPr lang="en-US" dirty="0" err="1" smtClean="0">
                <a:ea typeface="ＭＳ Ｐゴシック" pitchFamily="-80" charset="-128"/>
              </a:rPr>
              <a:t>ilmu</a:t>
            </a:r>
            <a:r>
              <a:rPr lang="en-US" dirty="0" smtClean="0">
                <a:ea typeface="ＭＳ Ｐゴシック" pitchFamily="-80" charset="-128"/>
              </a:rPr>
              <a:t> </a:t>
            </a:r>
            <a:r>
              <a:rPr lang="en-US" dirty="0" err="1" smtClean="0">
                <a:ea typeface="ＭＳ Ｐゴシック" pitchFamily="-80" charset="-128"/>
              </a:rPr>
              <a:t>yg</a:t>
            </a:r>
            <a:r>
              <a:rPr lang="en-US" dirty="0" smtClean="0">
                <a:ea typeface="ＭＳ Ｐゴシック" pitchFamily="-80" charset="-128"/>
              </a:rPr>
              <a:t> </a:t>
            </a:r>
            <a:r>
              <a:rPr lang="en-US" dirty="0" err="1" smtClean="0">
                <a:ea typeface="ＭＳ Ｐゴシック" pitchFamily="-80" charset="-128"/>
              </a:rPr>
              <a:t>berupaya</a:t>
            </a:r>
            <a:r>
              <a:rPr lang="en-US" dirty="0" smtClean="0">
                <a:ea typeface="ＭＳ Ｐゴシック" pitchFamily="-80" charset="-128"/>
              </a:rPr>
              <a:t> </a:t>
            </a:r>
            <a:r>
              <a:rPr lang="en-US" dirty="0" err="1" smtClean="0">
                <a:ea typeface="ＭＳ Ｐゴシック" pitchFamily="-80" charset="-128"/>
              </a:rPr>
              <a:t>membangun</a:t>
            </a:r>
            <a:r>
              <a:rPr lang="en-US" dirty="0" smtClean="0">
                <a:ea typeface="ＭＳ Ｐゴシック" pitchFamily="-80" charset="-128"/>
              </a:rPr>
              <a:t> </a:t>
            </a:r>
            <a:r>
              <a:rPr lang="en-US" dirty="0" err="1" smtClean="0">
                <a:ea typeface="ＭＳ Ｐゴシック" pitchFamily="-80" charset="-128"/>
              </a:rPr>
              <a:t>hukum</a:t>
            </a:r>
            <a:r>
              <a:rPr lang="en-US" dirty="0" smtClean="0">
                <a:ea typeface="ＭＳ Ｐゴシック" pitchFamily="-80" charset="-128"/>
              </a:rPr>
              <a:t> </a:t>
            </a:r>
            <a:r>
              <a:rPr lang="en-US" dirty="0" err="1" smtClean="0">
                <a:ea typeface="ＭＳ Ｐゴシック" pitchFamily="-80" charset="-128"/>
              </a:rPr>
              <a:t>dari</a:t>
            </a:r>
            <a:r>
              <a:rPr lang="en-US" dirty="0" smtClean="0">
                <a:ea typeface="ＭＳ Ｐゴシック" pitchFamily="-80" charset="-128"/>
              </a:rPr>
              <a:t> </a:t>
            </a:r>
            <a:r>
              <a:rPr lang="en-US" dirty="0" err="1" smtClean="0">
                <a:ea typeface="ＭＳ Ｐゴシック" pitchFamily="-80" charset="-128"/>
              </a:rPr>
              <a:t>generalisasinya</a:t>
            </a:r>
            <a:r>
              <a:rPr lang="en-US" dirty="0" smtClean="0">
                <a:ea typeface="ＭＳ Ｐゴシック" pitchFamily="-80" charset="-128"/>
              </a:rPr>
              <a:t>)</a:t>
            </a:r>
          </a:p>
          <a:p>
            <a:pPr lvl="1" eaLnBrk="1" hangingPunct="1"/>
            <a:endParaRPr lang="en-US" dirty="0" smtClean="0">
              <a:ea typeface="ＭＳ Ｐゴシック" pitchFamily="-80"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pPr eaLnBrk="1" hangingPunct="1"/>
            <a:r>
              <a:rPr lang="en-US" sz="4000" dirty="0" err="1" smtClean="0">
                <a:ea typeface="ＭＳ Ｐゴシック" pitchFamily="-80" charset="-128"/>
              </a:rPr>
              <a:t>Positivisme</a:t>
            </a:r>
            <a:r>
              <a:rPr lang="en-US" sz="4000" dirty="0" smtClean="0">
                <a:ea typeface="ＭＳ Ｐゴシック" pitchFamily="-80" charset="-128"/>
              </a:rPr>
              <a:t>:</a:t>
            </a:r>
            <a:br>
              <a:rPr lang="en-US" sz="4000" dirty="0" smtClean="0">
                <a:ea typeface="ＭＳ Ｐゴシック" pitchFamily="-80" charset="-128"/>
              </a:rPr>
            </a:br>
            <a:r>
              <a:rPr lang="en-US" sz="4000" dirty="0" err="1" smtClean="0">
                <a:ea typeface="ＭＳ Ｐゴシック" pitchFamily="-80" charset="-128"/>
              </a:rPr>
              <a:t>Metodologi</a:t>
            </a:r>
            <a:endParaRPr lang="en-US" sz="4000" dirty="0" smtClean="0">
              <a:ea typeface="ＭＳ Ｐゴシック" pitchFamily="-80" charset="-128"/>
            </a:endParaRPr>
          </a:p>
        </p:txBody>
      </p:sp>
      <p:sp>
        <p:nvSpPr>
          <p:cNvPr id="43011" name="Rectangle 3"/>
          <p:cNvSpPr>
            <a:spLocks noGrp="1" noChangeArrowheads="1"/>
          </p:cNvSpPr>
          <p:nvPr>
            <p:ph type="body" idx="1"/>
          </p:nvPr>
        </p:nvSpPr>
        <p:spPr/>
        <p:txBody>
          <a:bodyPr/>
          <a:lstStyle/>
          <a:p>
            <a:pPr eaLnBrk="1" hangingPunct="1">
              <a:lnSpc>
                <a:spcPct val="80000"/>
              </a:lnSpc>
            </a:pPr>
            <a:r>
              <a:rPr lang="en-US" sz="2000" smtClean="0">
                <a:ea typeface="ＭＳ Ｐゴシック" pitchFamily="-80" charset="-128"/>
              </a:rPr>
              <a:t>Rancangan Penelitian menspesifikasikan obyek, secara ekplisit dieliminasi dari obyek lain yang tidak diteliti, sehingga jelas obyek studinya</a:t>
            </a:r>
          </a:p>
          <a:p>
            <a:pPr eaLnBrk="1" hangingPunct="1">
              <a:lnSpc>
                <a:spcPct val="80000"/>
              </a:lnSpc>
            </a:pPr>
            <a:r>
              <a:rPr lang="en-US" sz="2000" smtClean="0">
                <a:ea typeface="ＭＳ Ｐゴシック" pitchFamily="-80" charset="-128"/>
              </a:rPr>
              <a:t>Kerangka Teori dirumuskan se-spesifik ungkin, menolak ulasan meluas yang tidak langsung relevan </a:t>
            </a:r>
          </a:p>
          <a:p>
            <a:pPr lvl="1" eaLnBrk="1" hangingPunct="1">
              <a:lnSpc>
                <a:spcPct val="80000"/>
              </a:lnSpc>
            </a:pPr>
            <a:r>
              <a:rPr lang="en-US" sz="1800" smtClean="0">
                <a:ea typeface="ＭＳ Ｐゴシック" pitchFamily="-80" charset="-128"/>
              </a:rPr>
              <a:t>menurunkan hipotesis atau problematik penelitian, instrumentasi pengumpulan data, dan teknik sampling serta teknik analisisnya berikut rancangan metodologik lain seperti batas signifikansi, teknik penyesuaian bila ada kekurangan atau kekeliruan data, administrasi, analisis, dan semacamntya.</a:t>
            </a:r>
          </a:p>
          <a:p>
            <a:pPr eaLnBrk="1" hangingPunct="1">
              <a:lnSpc>
                <a:spcPct val="80000"/>
              </a:lnSpc>
            </a:pPr>
            <a:r>
              <a:rPr lang="en-US" sz="2000" smtClean="0">
                <a:ea typeface="ＭＳ Ｐゴシック" pitchFamily="-80" charset="-128"/>
              </a:rPr>
              <a:t>Istilah-istilah baku</a:t>
            </a:r>
          </a:p>
          <a:p>
            <a:pPr lvl="1" eaLnBrk="1" hangingPunct="1">
              <a:lnSpc>
                <a:spcPct val="80000"/>
              </a:lnSpc>
            </a:pPr>
            <a:r>
              <a:rPr lang="en-US" sz="1800" smtClean="0">
                <a:ea typeface="ＭＳ Ｐゴシック" pitchFamily="-80" charset="-128"/>
              </a:rPr>
              <a:t>Kerangka teori, hipotesis, desain penelitian, variabel, sampel, validitas (internal/eksternal), reliabilitas.</a:t>
            </a:r>
          </a:p>
          <a:p>
            <a:pPr eaLnBrk="1" hangingPunct="1">
              <a:lnSpc>
                <a:spcPct val="80000"/>
              </a:lnSpc>
            </a:pPr>
            <a:r>
              <a:rPr lang="en-US" sz="2000" smtClean="0">
                <a:ea typeface="ＭＳ Ｐゴシック" pitchFamily="-80" charset="-128"/>
              </a:rPr>
              <a:t>Pola pikir induktif, linier, causal sebab akibat </a:t>
            </a:r>
          </a:p>
          <a:p>
            <a:pPr eaLnBrk="1" hangingPunct="1">
              <a:lnSpc>
                <a:spcPct val="80000"/>
              </a:lnSpc>
            </a:pPr>
            <a:r>
              <a:rPr lang="en-US" sz="2000" smtClean="0">
                <a:ea typeface="ＭＳ Ｐゴシック" pitchFamily="-80" charset="-128"/>
              </a:rPr>
              <a:t>Semua dirancang secara masak sebelum terjun ke lapangan untuk meneliti   </a:t>
            </a:r>
          </a:p>
          <a:p>
            <a:pPr eaLnBrk="1" hangingPunct="1">
              <a:lnSpc>
                <a:spcPct val="80000"/>
              </a:lnSpc>
            </a:pPr>
            <a:endParaRPr lang="en-US" sz="2000" smtClean="0">
              <a:ea typeface="ＭＳ Ｐゴシック" pitchFamily="-80"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pPr eaLnBrk="1" hangingPunct="1"/>
            <a:r>
              <a:rPr lang="en-US" sz="2800" smtClean="0">
                <a:ea typeface="ＭＳ Ｐゴシック" pitchFamily="-80" charset="-128"/>
              </a:rPr>
              <a:t>KESIMPULAN:</a:t>
            </a:r>
            <a:br>
              <a:rPr lang="en-US" sz="2800" smtClean="0">
                <a:ea typeface="ＭＳ Ｐゴシック" pitchFamily="-80" charset="-128"/>
              </a:rPr>
            </a:br>
            <a:r>
              <a:rPr lang="en-US" sz="2800" smtClean="0">
                <a:ea typeface="ＭＳ Ｐゴシック" pitchFamily="-80" charset="-128"/>
              </a:rPr>
              <a:t>Pandangan Positivisme tentang</a:t>
            </a:r>
            <a:br>
              <a:rPr lang="en-US" sz="2800" smtClean="0">
                <a:ea typeface="ＭＳ Ｐゴシック" pitchFamily="-80" charset="-128"/>
              </a:rPr>
            </a:br>
            <a:r>
              <a:rPr lang="en-US" sz="2800" smtClean="0">
                <a:ea typeface="ＭＳ Ｐゴシック" pitchFamily="-80" charset="-128"/>
              </a:rPr>
              <a:t>Ilmu Pengetahuan</a:t>
            </a:r>
          </a:p>
        </p:txBody>
      </p:sp>
      <p:sp>
        <p:nvSpPr>
          <p:cNvPr id="44035" name="Rectangle 3"/>
          <p:cNvSpPr>
            <a:spLocks noGrp="1" noChangeArrowheads="1"/>
          </p:cNvSpPr>
          <p:nvPr>
            <p:ph type="body" idx="1"/>
          </p:nvPr>
        </p:nvSpPr>
        <p:spPr/>
        <p:txBody>
          <a:bodyPr/>
          <a:lstStyle/>
          <a:p>
            <a:pPr eaLnBrk="1" hangingPunct="1"/>
            <a:r>
              <a:rPr lang="en-US" sz="2800" b="1" smtClean="0">
                <a:ea typeface="ＭＳ Ｐゴシック" pitchFamily="-80" charset="-128"/>
              </a:rPr>
              <a:t>Ilmu </a:t>
            </a:r>
            <a:r>
              <a:rPr lang="en-US" sz="2800" smtClean="0">
                <a:ea typeface="ＭＳ Ｐゴシック" pitchFamily="-80" charset="-128"/>
              </a:rPr>
              <a:t>haruslah:</a:t>
            </a:r>
          </a:p>
          <a:p>
            <a:pPr lvl="2" eaLnBrk="1" hangingPunct="1"/>
            <a:r>
              <a:rPr lang="en-US" sz="2000" b="1" smtClean="0">
                <a:ea typeface="ＭＳ Ｐゴシック" pitchFamily="-80" charset="-128"/>
              </a:rPr>
              <a:t>Bebas nilai</a:t>
            </a:r>
          </a:p>
          <a:p>
            <a:pPr lvl="3" eaLnBrk="1" hangingPunct="1"/>
            <a:r>
              <a:rPr lang="en-US" sz="1800" smtClean="0">
                <a:ea typeface="ＭＳ Ｐゴシック" pitchFamily="-80" charset="-128"/>
              </a:rPr>
              <a:t>Subyek peneliti harus mengambil jarak dari obyeknya </a:t>
            </a:r>
          </a:p>
          <a:p>
            <a:pPr lvl="2" eaLnBrk="1" hangingPunct="1"/>
            <a:r>
              <a:rPr lang="en-US" sz="2000" b="1" smtClean="0">
                <a:ea typeface="ＭＳ Ｐゴシック" pitchFamily="-80" charset="-128"/>
              </a:rPr>
              <a:t>Didapat melalui metode verifikasi empiris</a:t>
            </a:r>
          </a:p>
          <a:p>
            <a:pPr lvl="3" eaLnBrk="1" hangingPunct="1"/>
            <a:r>
              <a:rPr lang="en-US" sz="1800" smtClean="0">
                <a:ea typeface="ＭＳ Ｐゴシック" pitchFamily="-80" charset="-128"/>
              </a:rPr>
              <a:t>Suatu fenomena harus dapat teramati dan</a:t>
            </a:r>
            <a:r>
              <a:rPr lang="en-US" sz="1800" b="1" smtClean="0">
                <a:ea typeface="ＭＳ Ｐゴシック" pitchFamily="-80" charset="-128"/>
              </a:rPr>
              <a:t> </a:t>
            </a:r>
            <a:r>
              <a:rPr lang="en-US" sz="1800" smtClean="0">
                <a:ea typeface="ＭＳ Ｐゴシック" pitchFamily="-80" charset="-128"/>
              </a:rPr>
              <a:t>terukur yang didapat melalui pengalaman </a:t>
            </a:r>
          </a:p>
          <a:p>
            <a:pPr lvl="2" eaLnBrk="1" hangingPunct="1"/>
            <a:r>
              <a:rPr lang="en-US" sz="2000" b="1" smtClean="0">
                <a:ea typeface="ＭＳ Ｐゴシック" pitchFamily="-80" charset="-128"/>
              </a:rPr>
              <a:t>Tersusun sistematis dalam rangkaian sebab – akibat</a:t>
            </a:r>
          </a:p>
          <a:p>
            <a:pPr lvl="3" eaLnBrk="1" hangingPunct="1"/>
            <a:r>
              <a:rPr lang="en-US" sz="1800" smtClean="0">
                <a:ea typeface="ＭＳ Ｐゴシック" pitchFamily="-80" charset="-128"/>
              </a:rPr>
              <a:t>Semua fenomena alam bersifat mekanis dan deterministis: sebuah gejala/fenomena adalah akibat dari sesuatu. Setiap akibat pasti ada sebabnya. Tidak ada akibat yang tidak bersebab.</a:t>
            </a:r>
          </a:p>
          <a:p>
            <a:pPr eaLnBrk="1" hangingPunct="1"/>
            <a:endParaRPr lang="en-US" smtClean="0">
              <a:ea typeface="ＭＳ Ｐゴシック" pitchFamily="-80"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3200"/>
            <a:ext cx="8229600" cy="1143000"/>
          </a:xfrm>
        </p:spPr>
        <p:txBody>
          <a:bodyPr>
            <a:normAutofit fontScale="90000"/>
          </a:bodyPr>
          <a:lstStyle/>
          <a:p>
            <a:r>
              <a:rPr lang="en-US" dirty="0" err="1" smtClean="0"/>
              <a:t>Nonpositivisme</a:t>
            </a:r>
            <a:r>
              <a:rPr lang="en-US" dirty="0" smtClean="0"/>
              <a:t>:</a:t>
            </a:r>
            <a:br>
              <a:rPr lang="en-US" dirty="0" smtClean="0"/>
            </a:br>
            <a:r>
              <a:rPr lang="en-US" dirty="0" err="1" smtClean="0"/>
              <a:t>Interpretivisme</a:t>
            </a:r>
            <a:r>
              <a:rPr lang="en-US" dirty="0" smtClean="0"/>
              <a:t>/</a:t>
            </a:r>
            <a:r>
              <a:rPr lang="en-US" dirty="0" err="1" smtClean="0"/>
              <a:t>Konstruktivisme</a:t>
            </a:r>
            <a:r>
              <a:rPr lang="en-US" dirty="0" smtClean="0"/>
              <a:t> </a:t>
            </a:r>
            <a:r>
              <a:rPr lang="en-US" dirty="0" err="1" smtClean="0"/>
              <a:t>dan</a:t>
            </a:r>
            <a:r>
              <a:rPr lang="en-US" dirty="0" smtClean="0"/>
              <a:t> </a:t>
            </a:r>
            <a:r>
              <a:rPr lang="en-US" dirty="0" err="1" smtClean="0"/>
              <a:t>Pendekatan</a:t>
            </a:r>
            <a:r>
              <a:rPr lang="en-US" dirty="0" smtClean="0"/>
              <a:t> </a:t>
            </a:r>
            <a:r>
              <a:rPr lang="en-US" dirty="0" err="1" smtClean="0"/>
              <a:t>Kritis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fontScale="90000"/>
          </a:bodyPr>
          <a:lstStyle/>
          <a:p>
            <a:pPr eaLnBrk="1" hangingPunct="1"/>
            <a:r>
              <a:rPr lang="en-US" sz="4000" dirty="0" smtClean="0">
                <a:ea typeface="ＭＳ Ｐゴシック" pitchFamily="-80" charset="-128"/>
              </a:rPr>
              <a:t/>
            </a:r>
            <a:br>
              <a:rPr lang="en-US" sz="4000" dirty="0" smtClean="0">
                <a:ea typeface="ＭＳ Ｐゴシック" pitchFamily="-80" charset="-128"/>
              </a:rPr>
            </a:br>
            <a:r>
              <a:rPr lang="en-US" sz="4000" dirty="0" err="1" smtClean="0">
                <a:ea typeface="ＭＳ Ｐゴシック" pitchFamily="-80" charset="-128"/>
              </a:rPr>
              <a:t>Nonpositivisme</a:t>
            </a:r>
            <a:r>
              <a:rPr lang="en-US" sz="4000" dirty="0" smtClean="0">
                <a:ea typeface="ＭＳ Ｐゴシック" pitchFamily="-80" charset="-128"/>
              </a:rPr>
              <a:t>:</a:t>
            </a:r>
            <a:br>
              <a:rPr lang="en-US" sz="4000" dirty="0" smtClean="0">
                <a:ea typeface="ＭＳ Ｐゴシック" pitchFamily="-80" charset="-128"/>
              </a:rPr>
            </a:br>
            <a:r>
              <a:rPr lang="en-US" sz="3200" dirty="0" err="1" smtClean="0">
                <a:ea typeface="ＭＳ Ｐゴシック" pitchFamily="-80" charset="-128"/>
              </a:rPr>
              <a:t>Interpretrivisme</a:t>
            </a:r>
            <a:r>
              <a:rPr lang="en-US" sz="3200" dirty="0" smtClean="0">
                <a:ea typeface="ＭＳ Ｐゴシック" pitchFamily="-80" charset="-128"/>
              </a:rPr>
              <a:t> </a:t>
            </a:r>
            <a:r>
              <a:rPr lang="en-US" sz="3200" dirty="0" err="1" smtClean="0">
                <a:ea typeface="ＭＳ Ｐゴシック" pitchFamily="-80" charset="-128"/>
              </a:rPr>
              <a:t>dan</a:t>
            </a:r>
            <a:r>
              <a:rPr lang="en-US" sz="3200" dirty="0" smtClean="0">
                <a:ea typeface="ＭＳ Ｐゴシック" pitchFamily="-80" charset="-128"/>
              </a:rPr>
              <a:t> </a:t>
            </a:r>
            <a:r>
              <a:rPr lang="en-US" sz="3200" dirty="0" err="1" smtClean="0">
                <a:ea typeface="ＭＳ Ｐゴシック" pitchFamily="-80" charset="-128"/>
              </a:rPr>
              <a:t>Kritis</a:t>
            </a:r>
            <a:r>
              <a:rPr lang="en-US" sz="4000" dirty="0" smtClean="0">
                <a:ea typeface="ＭＳ Ｐゴシック" pitchFamily="-80" charset="-128"/>
              </a:rPr>
              <a:t/>
            </a:r>
            <a:br>
              <a:rPr lang="en-US" sz="4000" dirty="0" smtClean="0">
                <a:ea typeface="ＭＳ Ｐゴシック" pitchFamily="-80" charset="-128"/>
              </a:rPr>
            </a:br>
            <a:endParaRPr lang="en-US" sz="4000" dirty="0" smtClean="0">
              <a:ea typeface="ＭＳ Ｐゴシック" pitchFamily="-80" charset="-128"/>
            </a:endParaRPr>
          </a:p>
        </p:txBody>
      </p:sp>
      <p:sp>
        <p:nvSpPr>
          <p:cNvPr id="45059" name="Rectangle 3"/>
          <p:cNvSpPr>
            <a:spLocks noGrp="1" noChangeArrowheads="1"/>
          </p:cNvSpPr>
          <p:nvPr>
            <p:ph type="body" idx="1"/>
          </p:nvPr>
        </p:nvSpPr>
        <p:spPr>
          <a:xfrm>
            <a:off x="457200" y="2071678"/>
            <a:ext cx="8229600" cy="4054485"/>
          </a:xfrm>
        </p:spPr>
        <p:txBody>
          <a:bodyPr/>
          <a:lstStyle/>
          <a:p>
            <a:pPr eaLnBrk="1" hangingPunct="1">
              <a:lnSpc>
                <a:spcPct val="80000"/>
              </a:lnSpc>
            </a:pPr>
            <a:r>
              <a:rPr lang="en-US" sz="2400" dirty="0" err="1" smtClean="0">
                <a:ea typeface="ＭＳ Ｐゴシック" pitchFamily="-80" charset="-128"/>
              </a:rPr>
              <a:t>Gerakan</a:t>
            </a:r>
            <a:r>
              <a:rPr lang="en-US" sz="2400" dirty="0" smtClean="0">
                <a:ea typeface="ＭＳ Ｐゴシック" pitchFamily="-80" charset="-128"/>
              </a:rPr>
              <a:t> </a:t>
            </a:r>
            <a:r>
              <a:rPr lang="en-US" sz="2400" dirty="0" err="1" smtClean="0">
                <a:ea typeface="ＭＳ Ｐゴシック" pitchFamily="-80" charset="-128"/>
              </a:rPr>
              <a:t>perlawanan</a:t>
            </a:r>
            <a:r>
              <a:rPr lang="en-US" sz="2400" dirty="0" smtClean="0">
                <a:ea typeface="ＭＳ Ｐゴシック" pitchFamily="-80" charset="-128"/>
              </a:rPr>
              <a:t> </a:t>
            </a:r>
            <a:r>
              <a:rPr lang="en-US" sz="2400" dirty="0" err="1" smtClean="0">
                <a:ea typeface="ＭＳ Ｐゴシック" pitchFamily="-80" charset="-128"/>
              </a:rPr>
              <a:t>terhadap</a:t>
            </a:r>
            <a:r>
              <a:rPr lang="en-US" sz="2400" dirty="0" smtClean="0">
                <a:ea typeface="ＭＳ Ｐゴシック" pitchFamily="-80" charset="-128"/>
              </a:rPr>
              <a:t> </a:t>
            </a:r>
            <a:r>
              <a:rPr lang="en-US" sz="2400" dirty="0" err="1" smtClean="0">
                <a:ea typeface="ＭＳ Ｐゴシック" pitchFamily="-80" charset="-128"/>
              </a:rPr>
              <a:t>Positivisme</a:t>
            </a:r>
            <a:r>
              <a:rPr lang="en-US" sz="2400" dirty="0" smtClean="0">
                <a:ea typeface="ＭＳ Ｐゴシック" pitchFamily="-80" charset="-128"/>
              </a:rPr>
              <a:t>, </a:t>
            </a:r>
            <a:r>
              <a:rPr lang="en-US" sz="2400" dirty="0" err="1" smtClean="0">
                <a:ea typeface="ＭＳ Ｐゴシック" pitchFamily="-80" charset="-128"/>
              </a:rPr>
              <a:t>terjadi</a:t>
            </a:r>
            <a:r>
              <a:rPr lang="en-US" sz="2400" dirty="0" smtClean="0">
                <a:ea typeface="ＭＳ Ｐゴシック" pitchFamily="-80" charset="-128"/>
              </a:rPr>
              <a:t> </a:t>
            </a:r>
            <a:r>
              <a:rPr lang="en-US" sz="2400" dirty="0" err="1" smtClean="0">
                <a:ea typeface="ＭＳ Ｐゴシック" pitchFamily="-80" charset="-128"/>
              </a:rPr>
              <a:t>pada</a:t>
            </a:r>
            <a:r>
              <a:rPr lang="en-US" sz="2400" dirty="0" smtClean="0">
                <a:ea typeface="ＭＳ Ｐゴシック" pitchFamily="-80" charset="-128"/>
              </a:rPr>
              <a:t> era 70-an/80-an (</a:t>
            </a:r>
            <a:r>
              <a:rPr lang="en-US" sz="2400" dirty="0" err="1" smtClean="0">
                <a:ea typeface="ＭＳ Ｐゴシック" pitchFamily="-80" charset="-128"/>
              </a:rPr>
              <a:t>di</a:t>
            </a:r>
            <a:r>
              <a:rPr lang="en-US" sz="2400" dirty="0" smtClean="0">
                <a:ea typeface="ＭＳ Ｐゴシック" pitchFamily="-80" charset="-128"/>
              </a:rPr>
              <a:t> </a:t>
            </a:r>
            <a:r>
              <a:rPr lang="en-US" sz="2400" dirty="0" err="1" smtClean="0">
                <a:ea typeface="ＭＳ Ｐゴシック" pitchFamily="-80" charset="-128"/>
              </a:rPr>
              <a:t>negara</a:t>
            </a:r>
            <a:r>
              <a:rPr lang="en-US" sz="2400" dirty="0" smtClean="0">
                <a:ea typeface="ＭＳ Ｐゴシック" pitchFamily="-80" charset="-128"/>
              </a:rPr>
              <a:t> </a:t>
            </a:r>
            <a:r>
              <a:rPr lang="en-US" sz="2400" dirty="0" err="1" smtClean="0">
                <a:ea typeface="ＭＳ Ｐゴシック" pitchFamily="-80" charset="-128"/>
              </a:rPr>
              <a:t>maju</a:t>
            </a:r>
            <a:r>
              <a:rPr lang="en-US" sz="2400" dirty="0" smtClean="0">
                <a:ea typeface="ＭＳ Ｐゴシック" pitchFamily="-80" charset="-128"/>
              </a:rPr>
              <a:t>).</a:t>
            </a:r>
          </a:p>
          <a:p>
            <a:pPr eaLnBrk="1" hangingPunct="1">
              <a:lnSpc>
                <a:spcPct val="80000"/>
              </a:lnSpc>
            </a:pPr>
            <a:r>
              <a:rPr lang="en-US" sz="2400" dirty="0" err="1" smtClean="0">
                <a:ea typeface="ＭＳ Ｐゴシック" pitchFamily="-80" charset="-128"/>
              </a:rPr>
              <a:t>Tokoh</a:t>
            </a:r>
            <a:r>
              <a:rPr lang="en-US" sz="2400" dirty="0" smtClean="0">
                <a:ea typeface="ＭＳ Ｐゴシック" pitchFamily="-80" charset="-128"/>
              </a:rPr>
              <a:t>:</a:t>
            </a:r>
          </a:p>
          <a:p>
            <a:pPr lvl="1" eaLnBrk="1" hangingPunct="1">
              <a:lnSpc>
                <a:spcPct val="80000"/>
              </a:lnSpc>
            </a:pPr>
            <a:r>
              <a:rPr lang="en-US" sz="2000" dirty="0" smtClean="0">
                <a:ea typeface="ＭＳ Ｐゴシック" pitchFamily="-80" charset="-128"/>
              </a:rPr>
              <a:t>Karl Popper, Thomas </a:t>
            </a:r>
            <a:r>
              <a:rPr lang="en-US" sz="2000" dirty="0" err="1" smtClean="0">
                <a:ea typeface="ＭＳ Ｐゴシック" pitchFamily="-80" charset="-128"/>
              </a:rPr>
              <a:t>Khun</a:t>
            </a:r>
            <a:r>
              <a:rPr lang="en-US" sz="2000" dirty="0" smtClean="0">
                <a:ea typeface="ＭＳ Ｐゴシック" pitchFamily="-80" charset="-128"/>
              </a:rPr>
              <a:t>, </a:t>
            </a:r>
            <a:r>
              <a:rPr lang="en-US" sz="2000" dirty="0" err="1" smtClean="0">
                <a:ea typeface="ＭＳ Ｐゴシック" pitchFamily="-80" charset="-128"/>
              </a:rPr>
              <a:t>para</a:t>
            </a:r>
            <a:r>
              <a:rPr lang="en-US" sz="2000" dirty="0" smtClean="0">
                <a:ea typeface="ＭＳ Ｐゴシック" pitchFamily="-80" charset="-128"/>
              </a:rPr>
              <a:t> </a:t>
            </a:r>
            <a:r>
              <a:rPr lang="en-US" sz="2000" dirty="0" err="1" smtClean="0">
                <a:ea typeface="ＭＳ Ｐゴシック" pitchFamily="-80" charset="-128"/>
              </a:rPr>
              <a:t>filsuf</a:t>
            </a:r>
            <a:r>
              <a:rPr lang="en-US" sz="2000" dirty="0" smtClean="0">
                <a:ea typeface="ＭＳ Ｐゴシック" pitchFamily="-80" charset="-128"/>
              </a:rPr>
              <a:t> Frankfurt </a:t>
            </a:r>
            <a:r>
              <a:rPr lang="en-US" sz="2000" dirty="0" err="1" smtClean="0">
                <a:ea typeface="ＭＳ Ｐゴシック" pitchFamily="-80" charset="-128"/>
              </a:rPr>
              <a:t>Schull</a:t>
            </a:r>
            <a:r>
              <a:rPr lang="en-US" sz="2000" dirty="0" smtClean="0">
                <a:ea typeface="ＭＳ Ｐゴシック" pitchFamily="-80" charset="-128"/>
              </a:rPr>
              <a:t> </a:t>
            </a:r>
            <a:r>
              <a:rPr lang="en-US" sz="2000" dirty="0" err="1" smtClean="0">
                <a:ea typeface="ＭＳ Ｐゴシック" pitchFamily="-80" charset="-128"/>
              </a:rPr>
              <a:t>a.l</a:t>
            </a:r>
            <a:r>
              <a:rPr lang="en-US" sz="2000" dirty="0" smtClean="0">
                <a:ea typeface="ＭＳ Ｐゴシック" pitchFamily="-80" charset="-128"/>
              </a:rPr>
              <a:t>.: Paul </a:t>
            </a:r>
            <a:r>
              <a:rPr lang="en-US" sz="2000" dirty="0" err="1" smtClean="0">
                <a:ea typeface="ＭＳ Ｐゴシック" pitchFamily="-80" charset="-128"/>
              </a:rPr>
              <a:t>Feyerabend</a:t>
            </a:r>
            <a:r>
              <a:rPr lang="en-US" sz="2000" dirty="0" smtClean="0">
                <a:ea typeface="ＭＳ Ｐゴシック" pitchFamily="-80" charset="-128"/>
              </a:rPr>
              <a:t>, </a:t>
            </a:r>
            <a:r>
              <a:rPr lang="en-US" sz="2000" dirty="0" err="1" smtClean="0">
                <a:ea typeface="ＭＳ Ｐゴシック" pitchFamily="-80" charset="-128"/>
              </a:rPr>
              <a:t>Rorty</a:t>
            </a:r>
            <a:endParaRPr lang="en-US" sz="2000" dirty="0" smtClean="0">
              <a:ea typeface="ＭＳ Ｐゴシック" pitchFamily="-80" charset="-128"/>
            </a:endParaRPr>
          </a:p>
          <a:p>
            <a:pPr lvl="1" eaLnBrk="1" hangingPunct="1">
              <a:lnSpc>
                <a:spcPct val="80000"/>
              </a:lnSpc>
            </a:pPr>
            <a:r>
              <a:rPr lang="en-US" sz="2000" dirty="0" err="1" smtClean="0">
                <a:ea typeface="ＭＳ Ｐゴシック" pitchFamily="-80" charset="-128"/>
              </a:rPr>
              <a:t>Dipengaruhi</a:t>
            </a:r>
            <a:r>
              <a:rPr lang="en-US" sz="2000" dirty="0" smtClean="0">
                <a:ea typeface="ＭＳ Ｐゴシック" pitchFamily="-80" charset="-128"/>
              </a:rPr>
              <a:t> </a:t>
            </a:r>
            <a:r>
              <a:rPr lang="en-US" sz="2000" dirty="0" err="1" smtClean="0">
                <a:ea typeface="ＭＳ Ｐゴシック" pitchFamily="-80" charset="-128"/>
              </a:rPr>
              <a:t>penemuan</a:t>
            </a:r>
            <a:r>
              <a:rPr lang="en-US" sz="2000" dirty="0" smtClean="0">
                <a:ea typeface="ＭＳ Ｐゴシック" pitchFamily="-80" charset="-128"/>
              </a:rPr>
              <a:t> Neil Bohr, Werner Heisenberg, Einstein</a:t>
            </a:r>
          </a:p>
          <a:p>
            <a:pPr lvl="2" eaLnBrk="1" hangingPunct="1">
              <a:lnSpc>
                <a:spcPct val="80000"/>
              </a:lnSpc>
            </a:pPr>
            <a:r>
              <a:rPr lang="en-US" sz="1800" dirty="0" err="1" smtClean="0">
                <a:ea typeface="ＭＳ Ｐゴシック" pitchFamily="-80" charset="-128"/>
              </a:rPr>
              <a:t>Bahwa</a:t>
            </a:r>
            <a:r>
              <a:rPr lang="en-US" sz="1800" dirty="0" smtClean="0">
                <a:ea typeface="ＭＳ Ｐゴシック" pitchFamily="-80" charset="-128"/>
              </a:rPr>
              <a:t> </a:t>
            </a:r>
            <a:r>
              <a:rPr lang="en-US" sz="1800" dirty="0" err="1" smtClean="0">
                <a:ea typeface="ＭＳ Ｐゴシック" pitchFamily="-80" charset="-128"/>
              </a:rPr>
              <a:t>fisika</a:t>
            </a:r>
            <a:r>
              <a:rPr lang="en-US" sz="1800" dirty="0" smtClean="0">
                <a:ea typeface="ＭＳ Ｐゴシック" pitchFamily="-80" charset="-128"/>
              </a:rPr>
              <a:t> </a:t>
            </a:r>
            <a:r>
              <a:rPr lang="en-US" sz="1800" dirty="0" err="1" smtClean="0">
                <a:ea typeface="ＭＳ Ｐゴシック" pitchFamily="-80" charset="-128"/>
              </a:rPr>
              <a:t>newton</a:t>
            </a:r>
            <a:r>
              <a:rPr lang="en-US" sz="1800" dirty="0" smtClean="0">
                <a:ea typeface="ＭＳ Ｐゴシック" pitchFamily="-80" charset="-128"/>
              </a:rPr>
              <a:t> – </a:t>
            </a:r>
            <a:r>
              <a:rPr lang="en-US" sz="1800" dirty="0" err="1" smtClean="0">
                <a:ea typeface="ＭＳ Ｐゴシック" pitchFamily="-80" charset="-128"/>
              </a:rPr>
              <a:t>yg</a:t>
            </a:r>
            <a:r>
              <a:rPr lang="en-US" sz="1800" dirty="0" smtClean="0">
                <a:ea typeface="ＭＳ Ｐゴシック" pitchFamily="-80" charset="-128"/>
              </a:rPr>
              <a:t> </a:t>
            </a:r>
            <a:r>
              <a:rPr lang="en-US" sz="1800" dirty="0" err="1" smtClean="0">
                <a:ea typeface="ＭＳ Ｐゴシック" pitchFamily="-80" charset="-128"/>
              </a:rPr>
              <a:t>menjadi</a:t>
            </a:r>
            <a:r>
              <a:rPr lang="en-US" sz="1800" dirty="0" smtClean="0">
                <a:ea typeface="ＭＳ Ｐゴシック" pitchFamily="-80" charset="-128"/>
              </a:rPr>
              <a:t> </a:t>
            </a:r>
            <a:r>
              <a:rPr lang="en-US" sz="1800" dirty="0" err="1" smtClean="0">
                <a:ea typeface="ＭＳ Ｐゴシック" pitchFamily="-80" charset="-128"/>
              </a:rPr>
              <a:t>dasar</a:t>
            </a:r>
            <a:r>
              <a:rPr lang="en-US" sz="1800" dirty="0" smtClean="0">
                <a:ea typeface="ＭＳ Ｐゴシック" pitchFamily="-80" charset="-128"/>
              </a:rPr>
              <a:t> </a:t>
            </a:r>
            <a:r>
              <a:rPr lang="en-US" sz="1800" dirty="0" err="1" smtClean="0">
                <a:ea typeface="ＭＳ Ｐゴシック" pitchFamily="-80" charset="-128"/>
              </a:rPr>
              <a:t>paradigma</a:t>
            </a:r>
            <a:r>
              <a:rPr lang="en-US" sz="1800" dirty="0" smtClean="0">
                <a:ea typeface="ＭＳ Ｐゴシック" pitchFamily="-80" charset="-128"/>
              </a:rPr>
              <a:t> </a:t>
            </a:r>
            <a:r>
              <a:rPr lang="en-US" sz="1800" dirty="0" err="1" smtClean="0">
                <a:ea typeface="ＭＳ Ｐゴシック" pitchFamily="-80" charset="-128"/>
              </a:rPr>
              <a:t>positivisme</a:t>
            </a:r>
            <a:r>
              <a:rPr lang="en-US" sz="1800" dirty="0" smtClean="0">
                <a:ea typeface="ＭＳ Ｐゴシック" pitchFamily="-80" charset="-128"/>
              </a:rPr>
              <a:t> </a:t>
            </a:r>
            <a:r>
              <a:rPr lang="en-US" sz="1800" dirty="0" err="1" smtClean="0">
                <a:ea typeface="ＭＳ Ｐゴシック" pitchFamily="-80" charset="-128"/>
              </a:rPr>
              <a:t>yg</a:t>
            </a:r>
            <a:r>
              <a:rPr lang="en-US" sz="1800" dirty="0" smtClean="0">
                <a:ea typeface="ＭＳ Ｐゴシック" pitchFamily="-80" charset="-128"/>
              </a:rPr>
              <a:t> </a:t>
            </a:r>
            <a:r>
              <a:rPr lang="en-US" sz="1800" dirty="0" err="1" smtClean="0">
                <a:ea typeface="ＭＳ Ｐゴシック" pitchFamily="-80" charset="-128"/>
              </a:rPr>
              <a:t>mendukung</a:t>
            </a:r>
            <a:r>
              <a:rPr lang="en-US" sz="1800" dirty="0" smtClean="0">
                <a:ea typeface="ＭＳ Ｐゴシック" pitchFamily="-80" charset="-128"/>
              </a:rPr>
              <a:t> </a:t>
            </a:r>
            <a:r>
              <a:rPr lang="en-US" sz="1800" dirty="0" err="1" smtClean="0">
                <a:ea typeface="ＭＳ Ｐゴシック" pitchFamily="-80" charset="-128"/>
              </a:rPr>
              <a:t>gambaran</a:t>
            </a:r>
            <a:r>
              <a:rPr lang="en-US" sz="1800" dirty="0" smtClean="0">
                <a:ea typeface="ＭＳ Ｐゴシック" pitchFamily="-80" charset="-128"/>
              </a:rPr>
              <a:t> </a:t>
            </a:r>
            <a:r>
              <a:rPr lang="en-US" sz="1800" dirty="0" err="1" smtClean="0">
                <a:ea typeface="ＭＳ Ｐゴシック" pitchFamily="-80" charset="-128"/>
              </a:rPr>
              <a:t>semesta</a:t>
            </a:r>
            <a:r>
              <a:rPr lang="en-US" sz="1800" dirty="0" smtClean="0">
                <a:ea typeface="ＭＳ Ｐゴシック" pitchFamily="-80" charset="-128"/>
              </a:rPr>
              <a:t> yang </a:t>
            </a:r>
            <a:r>
              <a:rPr lang="en-US" sz="1800" dirty="0" err="1" smtClean="0">
                <a:ea typeface="ＭＳ Ｐゴシック" pitchFamily="-80" charset="-128"/>
              </a:rPr>
              <a:t>materialistik</a:t>
            </a:r>
            <a:r>
              <a:rPr lang="en-US" sz="1800" dirty="0" smtClean="0">
                <a:ea typeface="ＭＳ Ｐゴシック" pitchFamily="-80" charset="-128"/>
              </a:rPr>
              <a:t>, </a:t>
            </a:r>
            <a:r>
              <a:rPr lang="en-US" sz="1800" dirty="0" err="1" smtClean="0">
                <a:ea typeface="ＭＳ Ｐゴシック" pitchFamily="-80" charset="-128"/>
              </a:rPr>
              <a:t>mekanistik</a:t>
            </a:r>
            <a:r>
              <a:rPr lang="en-US" sz="1800" dirty="0" smtClean="0">
                <a:ea typeface="ＭＳ Ｐゴシック" pitchFamily="-80" charset="-128"/>
              </a:rPr>
              <a:t> </a:t>
            </a:r>
            <a:r>
              <a:rPr lang="en-US" sz="1800" dirty="0" err="1" smtClean="0">
                <a:ea typeface="ＭＳ Ｐゴシック" pitchFamily="-80" charset="-128"/>
              </a:rPr>
              <a:t>obyektif</a:t>
            </a:r>
            <a:r>
              <a:rPr lang="en-US" sz="1800" dirty="0" smtClean="0">
                <a:ea typeface="ＭＳ Ｐゴシック" pitchFamily="-80" charset="-128"/>
              </a:rPr>
              <a:t> – </a:t>
            </a:r>
            <a:r>
              <a:rPr lang="en-US" sz="1800" dirty="0" err="1" smtClean="0">
                <a:ea typeface="ＭＳ Ｐゴシック" pitchFamily="-80" charset="-128"/>
              </a:rPr>
              <a:t>menjadi</a:t>
            </a:r>
            <a:r>
              <a:rPr lang="en-US" sz="1800" dirty="0" smtClean="0">
                <a:ea typeface="ＭＳ Ｐゴシック" pitchFamily="-80" charset="-128"/>
              </a:rPr>
              <a:t> </a:t>
            </a:r>
            <a:r>
              <a:rPr lang="en-US" sz="1800" dirty="0" err="1" smtClean="0">
                <a:ea typeface="ＭＳ Ｐゴシック" pitchFamily="-80" charset="-128"/>
              </a:rPr>
              <a:t>tidak</a:t>
            </a:r>
            <a:r>
              <a:rPr lang="en-US" sz="1800" dirty="0" smtClean="0">
                <a:ea typeface="ＭＳ Ｐゴシック" pitchFamily="-80" charset="-128"/>
              </a:rPr>
              <a:t> </a:t>
            </a:r>
            <a:r>
              <a:rPr lang="en-US" sz="1800" dirty="0" err="1" smtClean="0">
                <a:ea typeface="ＭＳ Ｐゴシック" pitchFamily="-80" charset="-128"/>
              </a:rPr>
              <a:t>berlaku</a:t>
            </a:r>
            <a:r>
              <a:rPr lang="en-US" sz="1800" dirty="0" smtClean="0">
                <a:ea typeface="ＭＳ Ｐゴシック" pitchFamily="-80" charset="-128"/>
              </a:rPr>
              <a:t> </a:t>
            </a:r>
            <a:r>
              <a:rPr lang="en-US" sz="1800" dirty="0" err="1" smtClean="0">
                <a:ea typeface="ＭＳ Ｐゴシック" pitchFamily="-80" charset="-128"/>
              </a:rPr>
              <a:t>setidaknya</a:t>
            </a:r>
            <a:r>
              <a:rPr lang="en-US" sz="1800" dirty="0" smtClean="0">
                <a:ea typeface="ＭＳ Ｐゴシック" pitchFamily="-80" charset="-128"/>
              </a:rPr>
              <a:t> </a:t>
            </a:r>
            <a:r>
              <a:rPr lang="en-US" sz="1800" dirty="0" err="1" smtClean="0">
                <a:ea typeface="ＭＳ Ｐゴシック" pitchFamily="-80" charset="-128"/>
              </a:rPr>
              <a:t>pada</a:t>
            </a:r>
            <a:r>
              <a:rPr lang="en-US" sz="1800" dirty="0" smtClean="0">
                <a:ea typeface="ＭＳ Ｐゴシック" pitchFamily="-80" charset="-128"/>
              </a:rPr>
              <a:t> </a:t>
            </a:r>
            <a:r>
              <a:rPr lang="en-US" sz="1800" dirty="0" err="1" smtClean="0">
                <a:ea typeface="ＭＳ Ｐゴシック" pitchFamily="-80" charset="-128"/>
              </a:rPr>
              <a:t>fenomena</a:t>
            </a:r>
            <a:r>
              <a:rPr lang="en-US" sz="1800" dirty="0" smtClean="0">
                <a:ea typeface="ＭＳ Ｐゴシック" pitchFamily="-80" charset="-128"/>
              </a:rPr>
              <a:t> </a:t>
            </a:r>
            <a:r>
              <a:rPr lang="en-US" sz="1800" dirty="0" err="1" smtClean="0">
                <a:ea typeface="ＭＳ Ｐゴシック" pitchFamily="-80" charset="-128"/>
              </a:rPr>
              <a:t>subatomik</a:t>
            </a:r>
            <a:r>
              <a:rPr lang="en-US" sz="1800" dirty="0" smtClean="0">
                <a:ea typeface="ＭＳ Ｐゴシック" pitchFamily="-80" charset="-128"/>
              </a:rPr>
              <a:t>.</a:t>
            </a:r>
          </a:p>
          <a:p>
            <a:pPr eaLnBrk="1" hangingPunct="1">
              <a:lnSpc>
                <a:spcPct val="80000"/>
              </a:lnSpc>
            </a:pPr>
            <a:endParaRPr lang="en-US" sz="2400" dirty="0" smtClean="0">
              <a:ea typeface="ＭＳ Ｐゴシック" pitchFamily="-80" charset="-128"/>
            </a:endParaRPr>
          </a:p>
          <a:p>
            <a:pPr eaLnBrk="1" hangingPunct="1">
              <a:lnSpc>
                <a:spcPct val="80000"/>
              </a:lnSpc>
            </a:pPr>
            <a:r>
              <a:rPr lang="en-US" sz="2400" dirty="0" err="1" smtClean="0">
                <a:ea typeface="ＭＳ Ｐゴシック" pitchFamily="-80" charset="-128"/>
              </a:rPr>
              <a:t>Nonpositivisme</a:t>
            </a:r>
            <a:r>
              <a:rPr lang="en-US" sz="2400" dirty="0" smtClean="0">
                <a:ea typeface="ＭＳ Ｐゴシック" pitchFamily="-80" charset="-128"/>
              </a:rPr>
              <a:t>: </a:t>
            </a:r>
            <a:r>
              <a:rPr lang="en-US" sz="2400" dirty="0" err="1" smtClean="0">
                <a:ea typeface="ＭＳ Ｐゴシック" pitchFamily="-80" charset="-128"/>
              </a:rPr>
              <a:t>Interpretivisme</a:t>
            </a:r>
            <a:r>
              <a:rPr lang="en-US" sz="2400" dirty="0" smtClean="0">
                <a:ea typeface="ＭＳ Ｐゴシック" pitchFamily="-80" charset="-128"/>
              </a:rPr>
              <a:t>/</a:t>
            </a:r>
            <a:r>
              <a:rPr lang="en-US" sz="2400" dirty="0" err="1" smtClean="0">
                <a:ea typeface="ＭＳ Ｐゴシック" pitchFamily="-80" charset="-128"/>
              </a:rPr>
              <a:t>Konstruktivisme</a:t>
            </a:r>
            <a:r>
              <a:rPr lang="en-US" sz="2400" dirty="0" smtClean="0">
                <a:ea typeface="ＭＳ Ｐゴシック" pitchFamily="-80" charset="-128"/>
              </a:rPr>
              <a:t> &amp; </a:t>
            </a:r>
            <a:r>
              <a:rPr lang="en-US" sz="2400" dirty="0" err="1" smtClean="0">
                <a:ea typeface="ＭＳ Ｐゴシック" pitchFamily="-80" charset="-128"/>
              </a:rPr>
              <a:t>Pendekatan</a:t>
            </a:r>
            <a:r>
              <a:rPr lang="en-US" sz="2400" dirty="0" smtClean="0">
                <a:ea typeface="ＭＳ Ｐゴシック" pitchFamily="-80" charset="-128"/>
              </a:rPr>
              <a:t> </a:t>
            </a:r>
            <a:r>
              <a:rPr lang="en-US" sz="2400" dirty="0" err="1" smtClean="0">
                <a:ea typeface="ＭＳ Ｐゴシック" pitchFamily="-80" charset="-128"/>
              </a:rPr>
              <a:t>Kritis</a:t>
            </a:r>
            <a:endParaRPr lang="en-US" sz="2400" dirty="0" smtClean="0">
              <a:ea typeface="ＭＳ Ｐゴシック" pitchFamily="-80"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8229600" cy="639762"/>
          </a:xfrm>
        </p:spPr>
        <p:txBody>
          <a:bodyPr>
            <a:normAutofit fontScale="90000"/>
          </a:bodyPr>
          <a:lstStyle/>
          <a:p>
            <a:pPr eaLnBrk="1" hangingPunct="1"/>
            <a:r>
              <a:rPr lang="en-US" sz="2000" smtClean="0">
                <a:ea typeface="ＭＳ Ｐゴシック" pitchFamily="-80" charset="-128"/>
              </a:rPr>
              <a:t>Interpretivisme &amp; Pendekatan Kritis</a:t>
            </a:r>
            <a:br>
              <a:rPr lang="en-US" sz="2000" smtClean="0">
                <a:ea typeface="ＭＳ Ｐゴシック" pitchFamily="-80" charset="-128"/>
              </a:rPr>
            </a:br>
            <a:r>
              <a:rPr lang="en-US" sz="2000" smtClean="0">
                <a:ea typeface="ＭＳ Ｐゴシック" pitchFamily="-80" charset="-128"/>
              </a:rPr>
              <a:t>Kritik pada Positivisme</a:t>
            </a:r>
          </a:p>
        </p:txBody>
      </p:sp>
      <p:sp>
        <p:nvSpPr>
          <p:cNvPr id="46083" name="Rectangle 3"/>
          <p:cNvSpPr>
            <a:spLocks noGrp="1" noChangeArrowheads="1"/>
          </p:cNvSpPr>
          <p:nvPr>
            <p:ph type="body" idx="1"/>
          </p:nvPr>
        </p:nvSpPr>
        <p:spPr>
          <a:xfrm>
            <a:off x="457200" y="1219200"/>
            <a:ext cx="8229600" cy="4906963"/>
          </a:xfrm>
        </p:spPr>
        <p:txBody>
          <a:bodyPr/>
          <a:lstStyle/>
          <a:p>
            <a:pPr eaLnBrk="1" hangingPunct="1">
              <a:lnSpc>
                <a:spcPct val="80000"/>
              </a:lnSpc>
            </a:pPr>
            <a:r>
              <a:rPr lang="en-US" sz="2000" smtClean="0">
                <a:ea typeface="ＭＳ Ｐゴシック" pitchFamily="-80" charset="-128"/>
              </a:rPr>
              <a:t>Ilmu-ilmu (sosial) yang dikembangkan dengan metodologi berlandaskan positivisme semakin miskin konseptualisasi teoretik</a:t>
            </a:r>
          </a:p>
          <a:p>
            <a:pPr lvl="1" eaLnBrk="1" hangingPunct="1">
              <a:lnSpc>
                <a:spcPct val="80000"/>
              </a:lnSpc>
            </a:pPr>
            <a:r>
              <a:rPr lang="en-US" sz="1800" smtClean="0">
                <a:ea typeface="ＭＳ Ｐゴシック" pitchFamily="-80" charset="-128"/>
              </a:rPr>
              <a:t>Karena berangkat dari Kerangka Teori, cenderung hanya menguji teori, lemah melahirkan teori baru, kecuali pembenahan</a:t>
            </a:r>
          </a:p>
          <a:p>
            <a:pPr eaLnBrk="1" hangingPunct="1">
              <a:lnSpc>
                <a:spcPct val="80000"/>
              </a:lnSpc>
            </a:pPr>
            <a:r>
              <a:rPr lang="en-US" sz="2000" smtClean="0">
                <a:ea typeface="ＭＳ Ｐゴシック" pitchFamily="-80" charset="-128"/>
              </a:rPr>
              <a:t>Kebenaran empirik (sensual) mendegradasikan harkat manusianya manusia. Kebenaran tidak hanya dapat diukur dengan indera, ada kebenaran yang dapat ditangkap dari pemaknaan manusia atas empirik sensual:</a:t>
            </a:r>
          </a:p>
          <a:p>
            <a:pPr lvl="1" eaLnBrk="1" hangingPunct="1">
              <a:lnSpc>
                <a:spcPct val="80000"/>
              </a:lnSpc>
            </a:pPr>
            <a:r>
              <a:rPr lang="en-US" sz="1800" smtClean="0">
                <a:ea typeface="ＭＳ Ｐゴシック" pitchFamily="-80" charset="-128"/>
              </a:rPr>
              <a:t>Kemampuan manusia menggunakan akal budi dalam memaknai empirik sensual lebih memberi arti daripada empirik sensual itu sendiri</a:t>
            </a:r>
          </a:p>
          <a:p>
            <a:pPr lvl="1" eaLnBrk="1" hangingPunct="1">
              <a:lnSpc>
                <a:spcPct val="80000"/>
              </a:lnSpc>
            </a:pPr>
            <a:r>
              <a:rPr lang="en-US" sz="1800" smtClean="0">
                <a:ea typeface="ＭＳ Ｐゴシック" pitchFamily="-80" charset="-128"/>
              </a:rPr>
              <a:t>Selain empirik sensual, dengan akal budinya, manusia dapat melahirkan empirik logik dan empirik etik </a:t>
            </a:r>
          </a:p>
          <a:p>
            <a:pPr lvl="2" eaLnBrk="1" hangingPunct="1">
              <a:lnSpc>
                <a:spcPct val="80000"/>
              </a:lnSpc>
            </a:pPr>
            <a:r>
              <a:rPr lang="en-US" sz="1600" smtClean="0">
                <a:ea typeface="ＭＳ Ｐゴシック" pitchFamily="-80" charset="-128"/>
              </a:rPr>
              <a:t>Empirik sensual dapat diamati kebenarannya berdasarkan empirik inderawi manusia</a:t>
            </a:r>
          </a:p>
          <a:p>
            <a:pPr lvl="2" eaLnBrk="1" hangingPunct="1">
              <a:lnSpc>
                <a:spcPct val="80000"/>
              </a:lnSpc>
            </a:pPr>
            <a:r>
              <a:rPr lang="en-US" sz="1600" smtClean="0">
                <a:ea typeface="ＭＳ Ｐゴシック" pitchFamily="-80" charset="-128"/>
              </a:rPr>
              <a:t>Empirik logik dapat dihayati kebenaranya karena ketajaman akal manusia dalam memberi makna atas indikasi yg tidak perlu menjangkau empirik sensual secara tuntas </a:t>
            </a:r>
          </a:p>
          <a:p>
            <a:pPr lvl="2" eaLnBrk="1" hangingPunct="1">
              <a:lnSpc>
                <a:spcPct val="80000"/>
              </a:lnSpc>
            </a:pPr>
            <a:r>
              <a:rPr lang="en-US" sz="1600" smtClean="0">
                <a:ea typeface="ＭＳ Ｐゴシック" pitchFamily="-80" charset="-128"/>
              </a:rPr>
              <a:t>Empiri etik dapat dihayati kebenarannya karena ketajaman budi manusia dalam memberi makna ideal atas indikasi empirik sensual </a:t>
            </a:r>
          </a:p>
          <a:p>
            <a:pPr eaLnBrk="1" hangingPunct="1">
              <a:lnSpc>
                <a:spcPct val="80000"/>
              </a:lnSpc>
            </a:pPr>
            <a:endParaRPr lang="en-US" sz="2000" smtClean="0">
              <a:ea typeface="ＭＳ Ｐゴシック" pitchFamily="-80" charset="-128"/>
            </a:endParaRPr>
          </a:p>
          <a:p>
            <a:pPr lvl="1" eaLnBrk="1" hangingPunct="1">
              <a:lnSpc>
                <a:spcPct val="80000"/>
              </a:lnSpc>
            </a:pPr>
            <a:endParaRPr lang="en-US" sz="1800" smtClean="0">
              <a:ea typeface="ＭＳ Ｐゴシック" pitchFamily="-80"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304800"/>
            <a:ext cx="8229600" cy="1143000"/>
          </a:xfrm>
        </p:spPr>
        <p:txBody>
          <a:bodyPr/>
          <a:lstStyle/>
          <a:p>
            <a:pPr eaLnBrk="1" hangingPunct="1"/>
            <a:r>
              <a:rPr lang="en-US" sz="3200" smtClean="0">
                <a:ea typeface="ＭＳ Ｐゴシック" pitchFamily="-80" charset="-128"/>
              </a:rPr>
              <a:t>Interpretivisme</a:t>
            </a:r>
            <a:br>
              <a:rPr lang="en-US" sz="3200" smtClean="0">
                <a:ea typeface="ＭＳ Ｐゴシック" pitchFamily="-80" charset="-128"/>
              </a:rPr>
            </a:br>
            <a:r>
              <a:rPr lang="en-US" sz="3200" smtClean="0">
                <a:ea typeface="ＭＳ Ｐゴシック" pitchFamily="-80" charset="-128"/>
              </a:rPr>
              <a:t>Asumsi Dasar</a:t>
            </a:r>
          </a:p>
        </p:txBody>
      </p:sp>
      <p:sp>
        <p:nvSpPr>
          <p:cNvPr id="47107" name="Rectangle 3"/>
          <p:cNvSpPr>
            <a:spLocks noGrp="1" noChangeArrowheads="1"/>
          </p:cNvSpPr>
          <p:nvPr>
            <p:ph type="body" idx="1"/>
          </p:nvPr>
        </p:nvSpPr>
        <p:spPr>
          <a:xfrm>
            <a:off x="457200" y="1874838"/>
            <a:ext cx="8229600" cy="4525962"/>
          </a:xfrm>
        </p:spPr>
        <p:txBody>
          <a:bodyPr/>
          <a:lstStyle/>
          <a:p>
            <a:pPr eaLnBrk="1" hangingPunct="1">
              <a:lnSpc>
                <a:spcPct val="80000"/>
              </a:lnSpc>
            </a:pPr>
            <a:r>
              <a:rPr lang="en-US" sz="2000" smtClean="0">
                <a:ea typeface="ＭＳ Ｐゴシック" pitchFamily="-80" charset="-128"/>
              </a:rPr>
              <a:t>Fakta tidak bebas nilai, tidak “berbicara dengan sendirinya”, melainkan dipahami dalam kerangka konseptual tertentu</a:t>
            </a:r>
          </a:p>
          <a:p>
            <a:pPr lvl="1" eaLnBrk="1" hangingPunct="1">
              <a:lnSpc>
                <a:spcPct val="80000"/>
              </a:lnSpc>
            </a:pPr>
            <a:r>
              <a:rPr lang="en-US" sz="1800" smtClean="0">
                <a:ea typeface="ＭＳ Ｐゴシック" pitchFamily="-80" charset="-128"/>
              </a:rPr>
              <a:t>Tidak ada kebenaran yg benar-benar obyektif, </a:t>
            </a:r>
          </a:p>
          <a:p>
            <a:pPr lvl="1" eaLnBrk="1" hangingPunct="1">
              <a:lnSpc>
                <a:spcPct val="80000"/>
              </a:lnSpc>
            </a:pPr>
            <a:r>
              <a:rPr lang="en-US" sz="1800" smtClean="0">
                <a:ea typeface="ＭＳ Ｐゴシック" pitchFamily="-80" charset="-128"/>
              </a:rPr>
              <a:t>Kebenaran pengamatan tergantung kepada teori, paradigma, atau kerangka kerja, serta asumsi-asumsi yg dimilikinya</a:t>
            </a:r>
          </a:p>
          <a:p>
            <a:pPr lvl="1" eaLnBrk="1" hangingPunct="1">
              <a:lnSpc>
                <a:spcPct val="80000"/>
              </a:lnSpc>
            </a:pPr>
            <a:r>
              <a:rPr lang="en-US" sz="1800" smtClean="0">
                <a:ea typeface="ＭＳ Ｐゴシック" pitchFamily="-80" charset="-128"/>
              </a:rPr>
              <a:t>Keterlibatan subyek dalam penelitian tidak dapat sepenuhnya dihindarkan</a:t>
            </a:r>
          </a:p>
          <a:p>
            <a:pPr eaLnBrk="1" hangingPunct="1">
              <a:lnSpc>
                <a:spcPct val="80000"/>
              </a:lnSpc>
            </a:pPr>
            <a:r>
              <a:rPr lang="en-US" sz="2000" smtClean="0">
                <a:ea typeface="ＭＳ Ｐゴシック" pitchFamily="-80" charset="-128"/>
              </a:rPr>
              <a:t>Fakta didapatkan sebagai hasil interaksi antara subyek dan obyek;</a:t>
            </a:r>
          </a:p>
          <a:p>
            <a:pPr lvl="1" eaLnBrk="1" hangingPunct="1">
              <a:lnSpc>
                <a:spcPct val="80000"/>
              </a:lnSpc>
            </a:pPr>
            <a:r>
              <a:rPr lang="en-US" sz="1800" smtClean="0">
                <a:ea typeface="ＭＳ Ｐゴシック" pitchFamily="-80" charset="-128"/>
              </a:rPr>
              <a:t>Keterlibatan subyek dalam penelitian tidak sepenuhnya dapat dihindari</a:t>
            </a:r>
          </a:p>
          <a:p>
            <a:pPr eaLnBrk="1" hangingPunct="1">
              <a:lnSpc>
                <a:spcPct val="80000"/>
              </a:lnSpc>
            </a:pPr>
            <a:r>
              <a:rPr lang="en-US" sz="2000" smtClean="0">
                <a:ea typeface="ＭＳ Ｐゴシック" pitchFamily="-80" charset="-128"/>
              </a:rPr>
              <a:t>Logika induksi, sebagaimana dianut positivisme, menuntut ilmuwan berfokus pada fakta-fakta yang mendukung (dan mengabaikan fakta anomali atau tidak mendukung). </a:t>
            </a:r>
          </a:p>
          <a:p>
            <a:pPr eaLnBrk="1" hangingPunct="1">
              <a:lnSpc>
                <a:spcPct val="80000"/>
              </a:lnSpc>
            </a:pPr>
            <a:r>
              <a:rPr lang="en-US" sz="2000" smtClean="0">
                <a:ea typeface="ＭＳ Ｐゴシック" pitchFamily="-80" charset="-128"/>
              </a:rPr>
              <a:t>Tidak semua fenomena mampu dijelaskan dengan bukti empirik sensual dan tidak semua fenomena terjadi secara mekanistik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5867400"/>
            <a:ext cx="9144000" cy="990600"/>
          </a:xfrm>
          <a:prstGeom prst="rect">
            <a:avLst/>
          </a:prstGeom>
          <a:solidFill>
            <a:srgbClr val="D5E1DC"/>
          </a:solidFill>
          <a:ln w="9525">
            <a:noFill/>
            <a:miter lim="800000"/>
            <a:headEnd/>
            <a:tailEnd/>
          </a:ln>
        </p:spPr>
        <p:txBody>
          <a:bodyPr wrap="none" anchor="ctr"/>
          <a:lstStyle/>
          <a:p>
            <a:endParaRPr lang="en-US"/>
          </a:p>
        </p:txBody>
      </p:sp>
      <p:sp>
        <p:nvSpPr>
          <p:cNvPr id="29699" name="Rectangle 3"/>
          <p:cNvSpPr>
            <a:spLocks noChangeArrowheads="1"/>
          </p:cNvSpPr>
          <p:nvPr/>
        </p:nvSpPr>
        <p:spPr bwMode="auto">
          <a:xfrm>
            <a:off x="0" y="2944813"/>
            <a:ext cx="9144000" cy="990600"/>
          </a:xfrm>
          <a:prstGeom prst="rect">
            <a:avLst/>
          </a:prstGeom>
          <a:solidFill>
            <a:srgbClr val="D5E1DC"/>
          </a:solidFill>
          <a:ln w="9525">
            <a:noFill/>
            <a:miter lim="800000"/>
            <a:headEnd/>
            <a:tailEnd/>
          </a:ln>
        </p:spPr>
        <p:txBody>
          <a:bodyPr wrap="none" anchor="ctr"/>
          <a:lstStyle/>
          <a:p>
            <a:endParaRPr lang="en-US"/>
          </a:p>
        </p:txBody>
      </p:sp>
      <p:sp>
        <p:nvSpPr>
          <p:cNvPr id="29700" name="Rectangle 4"/>
          <p:cNvSpPr>
            <a:spLocks noChangeArrowheads="1"/>
          </p:cNvSpPr>
          <p:nvPr/>
        </p:nvSpPr>
        <p:spPr bwMode="auto">
          <a:xfrm>
            <a:off x="0" y="1192213"/>
            <a:ext cx="9144000" cy="990600"/>
          </a:xfrm>
          <a:prstGeom prst="rect">
            <a:avLst/>
          </a:prstGeom>
          <a:solidFill>
            <a:srgbClr val="D5E1DC"/>
          </a:solidFill>
          <a:ln w="9525">
            <a:noFill/>
            <a:miter lim="800000"/>
            <a:headEnd/>
            <a:tailEnd/>
          </a:ln>
        </p:spPr>
        <p:txBody>
          <a:bodyPr wrap="none" anchor="ctr"/>
          <a:lstStyle/>
          <a:p>
            <a:endParaRPr lang="en-US"/>
          </a:p>
        </p:txBody>
      </p:sp>
      <p:sp>
        <p:nvSpPr>
          <p:cNvPr id="29701" name="Rectangle 5"/>
          <p:cNvSpPr>
            <a:spLocks noGrp="1" noChangeArrowheads="1"/>
          </p:cNvSpPr>
          <p:nvPr>
            <p:ph type="title"/>
          </p:nvPr>
        </p:nvSpPr>
        <p:spPr>
          <a:xfrm>
            <a:off x="685800" y="228600"/>
            <a:ext cx="7772400" cy="762000"/>
          </a:xfrm>
        </p:spPr>
        <p:txBody>
          <a:bodyPr/>
          <a:lstStyle/>
          <a:p>
            <a:pPr eaLnBrk="1" hangingPunct="1"/>
            <a:r>
              <a:rPr lang="en-US" sz="2400" b="1" smtClean="0">
                <a:ea typeface="ＭＳ Ｐゴシック" pitchFamily="-80" charset="-128"/>
              </a:rPr>
              <a:t>Periodisasi Pertumbuhan Pengetahuan dan Ilmu</a:t>
            </a:r>
          </a:p>
        </p:txBody>
      </p:sp>
      <p:sp>
        <p:nvSpPr>
          <p:cNvPr id="29702" name="Text Box 6"/>
          <p:cNvSpPr txBox="1">
            <a:spLocks noChangeArrowheads="1"/>
          </p:cNvSpPr>
          <p:nvPr/>
        </p:nvSpPr>
        <p:spPr bwMode="auto">
          <a:xfrm>
            <a:off x="1371600" y="1279525"/>
            <a:ext cx="2500313" cy="5337175"/>
          </a:xfrm>
          <a:prstGeom prst="rect">
            <a:avLst/>
          </a:prstGeom>
          <a:noFill/>
          <a:ln w="9525">
            <a:noFill/>
            <a:miter lim="800000"/>
            <a:headEnd/>
            <a:tailEnd/>
          </a:ln>
        </p:spPr>
        <p:txBody>
          <a:bodyPr>
            <a:spAutoFit/>
          </a:bodyPr>
          <a:lstStyle/>
          <a:p>
            <a:pPr eaLnBrk="0" hangingPunct="0"/>
            <a:r>
              <a:rPr lang="en-US" sz="2000"/>
              <a:t>Zaman Yunani Kuno</a:t>
            </a:r>
          </a:p>
          <a:p>
            <a:pPr eaLnBrk="0" hangingPunct="0"/>
            <a:endParaRPr lang="en-US" sz="2000"/>
          </a:p>
          <a:p>
            <a:pPr eaLnBrk="0" hangingPunct="0"/>
            <a:endParaRPr lang="en-US" sz="2000"/>
          </a:p>
          <a:p>
            <a:pPr eaLnBrk="0" hangingPunct="0"/>
            <a:r>
              <a:rPr lang="en-US" sz="2000"/>
              <a:t>Abad Pertengahan</a:t>
            </a:r>
          </a:p>
          <a:p>
            <a:pPr eaLnBrk="0" hangingPunct="0"/>
            <a:r>
              <a:rPr lang="en-US" sz="1600"/>
              <a:t>(1 - 9 M)</a:t>
            </a:r>
            <a:endParaRPr lang="en-US" sz="2000"/>
          </a:p>
          <a:p>
            <a:pPr eaLnBrk="0" hangingPunct="0"/>
            <a:endParaRPr lang="en-US" sz="2000"/>
          </a:p>
          <a:p>
            <a:pPr eaLnBrk="0" hangingPunct="0"/>
            <a:r>
              <a:rPr lang="en-US" sz="2000"/>
              <a:t>Renaisans</a:t>
            </a:r>
          </a:p>
          <a:p>
            <a:pPr eaLnBrk="0" hangingPunct="0"/>
            <a:r>
              <a:rPr lang="en-US" sz="1600"/>
              <a:t>(10 - 15 M)</a:t>
            </a:r>
          </a:p>
          <a:p>
            <a:pPr eaLnBrk="0" hangingPunct="0"/>
            <a:endParaRPr lang="en-US" sz="1600"/>
          </a:p>
          <a:p>
            <a:pPr eaLnBrk="0" hangingPunct="0"/>
            <a:endParaRPr lang="en-US" sz="1600"/>
          </a:p>
          <a:p>
            <a:pPr eaLnBrk="0" hangingPunct="0"/>
            <a:endParaRPr lang="en-US" sz="1600"/>
          </a:p>
          <a:p>
            <a:pPr eaLnBrk="0" hangingPunct="0"/>
            <a:r>
              <a:rPr lang="en-US" sz="2000"/>
              <a:t>Abad Pencerahan</a:t>
            </a:r>
          </a:p>
          <a:p>
            <a:pPr eaLnBrk="0" hangingPunct="0"/>
            <a:r>
              <a:rPr lang="en-US" sz="1600"/>
              <a:t>(16 - 18 M)</a:t>
            </a:r>
            <a:endParaRPr lang="en-US" sz="2400"/>
          </a:p>
          <a:p>
            <a:pPr eaLnBrk="0" hangingPunct="0"/>
            <a:endParaRPr lang="en-US" sz="2400"/>
          </a:p>
          <a:p>
            <a:pPr eaLnBrk="0" hangingPunct="0"/>
            <a:endParaRPr lang="en-US" sz="2400"/>
          </a:p>
          <a:p>
            <a:pPr eaLnBrk="0" hangingPunct="0"/>
            <a:endParaRPr lang="en-US" sz="2400"/>
          </a:p>
          <a:p>
            <a:pPr eaLnBrk="0" hangingPunct="0"/>
            <a:r>
              <a:rPr lang="en-US" sz="2000"/>
              <a:t>Zaman Modern</a:t>
            </a:r>
          </a:p>
          <a:p>
            <a:pPr eaLnBrk="0" hangingPunct="0"/>
            <a:r>
              <a:rPr lang="en-US" sz="1600"/>
              <a:t>(19 M - sekarang)</a:t>
            </a:r>
            <a:endParaRPr lang="en-US" sz="2000"/>
          </a:p>
        </p:txBody>
      </p:sp>
      <p:sp>
        <p:nvSpPr>
          <p:cNvPr id="29703" name="Text Box 7"/>
          <p:cNvSpPr txBox="1">
            <a:spLocks noChangeArrowheads="1"/>
          </p:cNvSpPr>
          <p:nvPr/>
        </p:nvSpPr>
        <p:spPr bwMode="auto">
          <a:xfrm>
            <a:off x="4100513" y="1268413"/>
            <a:ext cx="4267200" cy="942975"/>
          </a:xfrm>
          <a:prstGeom prst="rect">
            <a:avLst/>
          </a:prstGeom>
          <a:noFill/>
          <a:ln w="9525">
            <a:noFill/>
            <a:miter lim="800000"/>
            <a:headEnd/>
            <a:tailEnd/>
          </a:ln>
        </p:spPr>
        <p:txBody>
          <a:bodyPr>
            <a:spAutoFit/>
          </a:bodyPr>
          <a:lstStyle/>
          <a:p>
            <a:pPr eaLnBrk="0" hangingPunct="0"/>
            <a:r>
              <a:rPr lang="en-US" sz="1400" b="1"/>
              <a:t>Filsuf Alam:</a:t>
            </a:r>
            <a:r>
              <a:rPr lang="en-US" sz="1400"/>
              <a:t> Phytagoras, Thales, Anaximenes, Permenides, Herakleitos</a:t>
            </a:r>
          </a:p>
          <a:p>
            <a:pPr eaLnBrk="0" hangingPunct="0"/>
            <a:r>
              <a:rPr lang="en-US" sz="1400" b="1"/>
              <a:t>Filsuf Manusia:</a:t>
            </a:r>
            <a:r>
              <a:rPr lang="en-US" sz="1400"/>
              <a:t> Socrates, Plato, </a:t>
            </a:r>
          </a:p>
          <a:p>
            <a:pPr eaLnBrk="0" hangingPunct="0"/>
            <a:r>
              <a:rPr lang="en-US" sz="1400"/>
              <a:t>Aristoteles</a:t>
            </a:r>
          </a:p>
        </p:txBody>
      </p:sp>
      <p:sp>
        <p:nvSpPr>
          <p:cNvPr id="29704" name="Text Box 8"/>
          <p:cNvSpPr txBox="1">
            <a:spLocks noChangeArrowheads="1"/>
          </p:cNvSpPr>
          <p:nvPr/>
        </p:nvSpPr>
        <p:spPr bwMode="auto">
          <a:xfrm>
            <a:off x="4114800" y="2259013"/>
            <a:ext cx="3352800" cy="517525"/>
          </a:xfrm>
          <a:prstGeom prst="rect">
            <a:avLst/>
          </a:prstGeom>
          <a:noFill/>
          <a:ln w="9525">
            <a:noFill/>
            <a:miter lim="800000"/>
            <a:headEnd/>
            <a:tailEnd/>
          </a:ln>
        </p:spPr>
        <p:txBody>
          <a:bodyPr>
            <a:spAutoFit/>
          </a:bodyPr>
          <a:lstStyle/>
          <a:p>
            <a:pPr eaLnBrk="0" hangingPunct="0"/>
            <a:r>
              <a:rPr lang="en-US" sz="1400" b="1"/>
              <a:t>Teologi Kristiani</a:t>
            </a:r>
            <a:r>
              <a:rPr lang="en-US" sz="1400"/>
              <a:t>: St. Agustinus, Marthin Luther</a:t>
            </a:r>
          </a:p>
        </p:txBody>
      </p:sp>
      <p:sp>
        <p:nvSpPr>
          <p:cNvPr id="29705" name="Text Box 9"/>
          <p:cNvSpPr txBox="1">
            <a:spLocks noChangeArrowheads="1"/>
          </p:cNvSpPr>
          <p:nvPr/>
        </p:nvSpPr>
        <p:spPr bwMode="auto">
          <a:xfrm>
            <a:off x="4100513" y="3079750"/>
            <a:ext cx="3352800" cy="730250"/>
          </a:xfrm>
          <a:prstGeom prst="rect">
            <a:avLst/>
          </a:prstGeom>
          <a:noFill/>
          <a:ln w="9525">
            <a:noFill/>
            <a:miter lim="800000"/>
            <a:headEnd/>
            <a:tailEnd/>
          </a:ln>
        </p:spPr>
        <p:txBody>
          <a:bodyPr>
            <a:spAutoFit/>
          </a:bodyPr>
          <a:lstStyle/>
          <a:p>
            <a:pPr eaLnBrk="0" hangingPunct="0"/>
            <a:r>
              <a:rPr lang="en-US" sz="1400" b="1"/>
              <a:t>Sains:</a:t>
            </a:r>
            <a:r>
              <a:rPr lang="en-US" sz="1400"/>
              <a:t> Nicolous Copernicus, Galileo, Leonardo da Dinci, J. Kepler,</a:t>
            </a:r>
          </a:p>
          <a:p>
            <a:pPr eaLnBrk="0" hangingPunct="0"/>
            <a:r>
              <a:rPr lang="en-US" sz="1400"/>
              <a:t>Newton</a:t>
            </a:r>
          </a:p>
        </p:txBody>
      </p:sp>
      <p:sp>
        <p:nvSpPr>
          <p:cNvPr id="29706" name="Text Box 10"/>
          <p:cNvSpPr txBox="1">
            <a:spLocks noChangeArrowheads="1"/>
          </p:cNvSpPr>
          <p:nvPr/>
        </p:nvSpPr>
        <p:spPr bwMode="auto">
          <a:xfrm>
            <a:off x="4100513" y="4343400"/>
            <a:ext cx="3352800" cy="1581150"/>
          </a:xfrm>
          <a:prstGeom prst="rect">
            <a:avLst/>
          </a:prstGeom>
          <a:noFill/>
          <a:ln w="9525">
            <a:noFill/>
            <a:miter lim="800000"/>
            <a:headEnd/>
            <a:tailEnd/>
          </a:ln>
        </p:spPr>
        <p:txBody>
          <a:bodyPr>
            <a:spAutoFit/>
          </a:bodyPr>
          <a:lstStyle/>
          <a:p>
            <a:pPr eaLnBrk="0" hangingPunct="0"/>
            <a:r>
              <a:rPr lang="en-US" sz="1400" b="1"/>
              <a:t>Rasionalisme</a:t>
            </a:r>
            <a:r>
              <a:rPr lang="en-US" sz="1400"/>
              <a:t>: Rene Descartes, Spinoza, Leibniz</a:t>
            </a:r>
          </a:p>
          <a:p>
            <a:pPr eaLnBrk="0" hangingPunct="0"/>
            <a:r>
              <a:rPr lang="en-US" sz="1400" b="1"/>
              <a:t>Empirisme:</a:t>
            </a:r>
            <a:r>
              <a:rPr lang="en-US" sz="1400"/>
              <a:t> Francis Bacon,  Hobes, Locke, Hume</a:t>
            </a:r>
          </a:p>
          <a:p>
            <a:pPr eaLnBrk="0" hangingPunct="0"/>
            <a:r>
              <a:rPr lang="en-US" sz="1400" b="1"/>
              <a:t>Kantianisme</a:t>
            </a:r>
            <a:r>
              <a:rPr lang="en-US" sz="1400"/>
              <a:t>: Emanulle Kant</a:t>
            </a:r>
          </a:p>
          <a:p>
            <a:pPr eaLnBrk="0" hangingPunct="0"/>
            <a:r>
              <a:rPr lang="en-US" sz="1400" b="1"/>
              <a:t>Positivisme:</a:t>
            </a:r>
            <a:r>
              <a:rPr lang="en-US" sz="1400"/>
              <a:t> Auguste Comte</a:t>
            </a:r>
          </a:p>
          <a:p>
            <a:pPr eaLnBrk="0" hangingPunct="0"/>
            <a:endParaRPr lang="en-US" sz="1400"/>
          </a:p>
        </p:txBody>
      </p:sp>
      <p:sp>
        <p:nvSpPr>
          <p:cNvPr id="29707" name="Text Box 11"/>
          <p:cNvSpPr txBox="1">
            <a:spLocks noChangeArrowheads="1"/>
          </p:cNvSpPr>
          <p:nvPr/>
        </p:nvSpPr>
        <p:spPr bwMode="auto">
          <a:xfrm>
            <a:off x="4100513" y="5975350"/>
            <a:ext cx="3352800" cy="942975"/>
          </a:xfrm>
          <a:prstGeom prst="rect">
            <a:avLst/>
          </a:prstGeom>
          <a:noFill/>
          <a:ln w="9525">
            <a:noFill/>
            <a:miter lim="800000"/>
            <a:headEnd/>
            <a:tailEnd/>
          </a:ln>
        </p:spPr>
        <p:txBody>
          <a:bodyPr>
            <a:spAutoFit/>
          </a:bodyPr>
          <a:lstStyle/>
          <a:p>
            <a:pPr eaLnBrk="0" hangingPunct="0"/>
            <a:r>
              <a:rPr lang="en-US" sz="1400" b="1"/>
              <a:t>Post-Positivisme:</a:t>
            </a:r>
            <a:r>
              <a:rPr lang="en-US" sz="1400"/>
              <a:t> Lingkaran Wina</a:t>
            </a:r>
          </a:p>
          <a:p>
            <a:pPr eaLnBrk="0" hangingPunct="0"/>
            <a:r>
              <a:rPr lang="en-US" sz="1400"/>
              <a:t>Karl Popper</a:t>
            </a:r>
          </a:p>
          <a:p>
            <a:pPr eaLnBrk="0" hangingPunct="0"/>
            <a:r>
              <a:rPr lang="en-US" sz="1400" b="1"/>
              <a:t>Antipositivisme:</a:t>
            </a:r>
            <a:r>
              <a:rPr lang="en-US" sz="1400"/>
              <a:t> Thomas Khun</a:t>
            </a:r>
          </a:p>
          <a:p>
            <a:pPr eaLnBrk="0" hangingPunct="0"/>
            <a:endParaRPr lang="en-US" sz="14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pPr eaLnBrk="1" hangingPunct="1"/>
            <a:r>
              <a:rPr lang="en-US" sz="4000" dirty="0" err="1" smtClean="0">
                <a:ea typeface="ＭＳ Ｐゴシック" pitchFamily="-80" charset="-128"/>
              </a:rPr>
              <a:t>Interpretivisme</a:t>
            </a:r>
            <a:r>
              <a:rPr lang="en-US" sz="4000" dirty="0" smtClean="0">
                <a:ea typeface="ＭＳ Ｐゴシック" pitchFamily="-80" charset="-128"/>
              </a:rPr>
              <a:t/>
            </a:r>
            <a:br>
              <a:rPr lang="en-US" sz="4000" dirty="0" smtClean="0">
                <a:ea typeface="ＭＳ Ｐゴシック" pitchFamily="-80" charset="-128"/>
              </a:rPr>
            </a:br>
            <a:r>
              <a:rPr lang="en-US" sz="4000" dirty="0" err="1" smtClean="0">
                <a:ea typeface="ＭＳ Ｐゴシック" pitchFamily="-80" charset="-128"/>
              </a:rPr>
              <a:t>Ontologi</a:t>
            </a:r>
            <a:endParaRPr lang="en-US" sz="4000" dirty="0" smtClean="0">
              <a:ea typeface="ＭＳ Ｐゴシック" pitchFamily="-80" charset="-128"/>
            </a:endParaRPr>
          </a:p>
        </p:txBody>
      </p:sp>
      <p:sp>
        <p:nvSpPr>
          <p:cNvPr id="48131" name="Rectangle 3"/>
          <p:cNvSpPr>
            <a:spLocks noGrp="1" noChangeArrowheads="1"/>
          </p:cNvSpPr>
          <p:nvPr>
            <p:ph type="body" idx="1"/>
          </p:nvPr>
        </p:nvSpPr>
        <p:spPr/>
        <p:txBody>
          <a:bodyPr/>
          <a:lstStyle/>
          <a:p>
            <a:pPr eaLnBrk="1" hangingPunct="1"/>
            <a:r>
              <a:rPr lang="en-US" smtClean="0">
                <a:ea typeface="ＭＳ Ｐゴシック" pitchFamily="-80" charset="-128"/>
              </a:rPr>
              <a:t>Menuntut pendekatan holistik, mengamati obyek dalam konteks, dalam keseluruhan, tidak diparsialkan, tidak dieliminasi; guna mendapatkan pemaknaan dan pemahaman menyeluruh, apa adanya</a:t>
            </a:r>
          </a:p>
          <a:p>
            <a:pPr eaLnBrk="1" hangingPunct="1"/>
            <a:r>
              <a:rPr lang="en-US" smtClean="0">
                <a:ea typeface="ＭＳ Ｐゴシック" pitchFamily="-80" charset="-128"/>
              </a:rPr>
              <a:t>Obyek (semesta) tidak mekanistik tapi humanis</a:t>
            </a:r>
          </a:p>
          <a:p>
            <a:pPr eaLnBrk="1" hangingPunct="1"/>
            <a:endParaRPr lang="en-US" smtClean="0">
              <a:ea typeface="ＭＳ Ｐゴシック" pitchFamily="-80"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fontScale="90000"/>
          </a:bodyPr>
          <a:lstStyle/>
          <a:p>
            <a:pPr eaLnBrk="1" hangingPunct="1"/>
            <a:r>
              <a:rPr lang="en-US" sz="4000" dirty="0" err="1" smtClean="0">
                <a:ea typeface="ＭＳ Ｐゴシック" pitchFamily="-80" charset="-128"/>
              </a:rPr>
              <a:t>Interpretivisme</a:t>
            </a:r>
            <a:r>
              <a:rPr lang="en-US" sz="4000" dirty="0" smtClean="0">
                <a:ea typeface="ＭＳ Ｐゴシック" pitchFamily="-80" charset="-128"/>
              </a:rPr>
              <a:t>:</a:t>
            </a:r>
            <a:br>
              <a:rPr lang="en-US" sz="4000" dirty="0" smtClean="0">
                <a:ea typeface="ＭＳ Ｐゴシック" pitchFamily="-80" charset="-128"/>
              </a:rPr>
            </a:br>
            <a:r>
              <a:rPr lang="en-US" sz="4000" dirty="0" err="1" smtClean="0">
                <a:ea typeface="ＭＳ Ｐゴシック" pitchFamily="-80" charset="-128"/>
              </a:rPr>
              <a:t>Epistemologi</a:t>
            </a:r>
            <a:endParaRPr lang="en-US" sz="4000" dirty="0" smtClean="0">
              <a:ea typeface="ＭＳ Ｐゴシック" pitchFamily="-80" charset="-128"/>
            </a:endParaRPr>
          </a:p>
        </p:txBody>
      </p:sp>
      <p:sp>
        <p:nvSpPr>
          <p:cNvPr id="49155" name="Rectangle 3"/>
          <p:cNvSpPr>
            <a:spLocks noGrp="1" noChangeArrowheads="1"/>
          </p:cNvSpPr>
          <p:nvPr>
            <p:ph type="body" idx="1"/>
          </p:nvPr>
        </p:nvSpPr>
        <p:spPr/>
        <p:txBody>
          <a:bodyPr/>
          <a:lstStyle/>
          <a:p>
            <a:pPr eaLnBrk="1" hangingPunct="1"/>
            <a:r>
              <a:rPr lang="en-US" smtClean="0">
                <a:ea typeface="ＭＳ Ｐゴシック" pitchFamily="-80" charset="-128"/>
              </a:rPr>
              <a:t>Menuntut menyatunya Subyek penelitian dengan Obyek penelitian serta Subyek Pendukungnya</a:t>
            </a:r>
          </a:p>
          <a:p>
            <a:pPr lvl="1" eaLnBrk="1" hangingPunct="1"/>
            <a:r>
              <a:rPr lang="en-US" smtClean="0">
                <a:ea typeface="ＭＳ Ｐゴシック" pitchFamily="-80" charset="-128"/>
              </a:rPr>
              <a:t>Keterlibatan langsung di lapangan dan menghayati berprosesnya                      Subyek Pendukung</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pPr eaLnBrk="1" hangingPunct="1"/>
            <a:r>
              <a:rPr lang="en-US" sz="4000" dirty="0" err="1" smtClean="0">
                <a:ea typeface="ＭＳ Ｐゴシック" pitchFamily="-80" charset="-128"/>
              </a:rPr>
              <a:t>Interpretivisme</a:t>
            </a:r>
            <a:r>
              <a:rPr lang="en-US" sz="4000" dirty="0" smtClean="0">
                <a:ea typeface="ＭＳ Ｐゴシック" pitchFamily="-80" charset="-128"/>
              </a:rPr>
              <a:t/>
            </a:r>
            <a:br>
              <a:rPr lang="en-US" sz="4000" dirty="0" smtClean="0">
                <a:ea typeface="ＭＳ Ｐゴシック" pitchFamily="-80" charset="-128"/>
              </a:rPr>
            </a:br>
            <a:r>
              <a:rPr lang="en-US" sz="4000" dirty="0" err="1" smtClean="0">
                <a:ea typeface="ＭＳ Ｐゴシック" pitchFamily="-80" charset="-128"/>
              </a:rPr>
              <a:t>Aksiologi</a:t>
            </a:r>
            <a:endParaRPr lang="en-US" sz="4000" dirty="0" smtClean="0">
              <a:ea typeface="ＭＳ Ｐゴシック" pitchFamily="-80" charset="-128"/>
            </a:endParaRPr>
          </a:p>
        </p:txBody>
      </p:sp>
      <p:sp>
        <p:nvSpPr>
          <p:cNvPr id="50179" name="Rectangle 3"/>
          <p:cNvSpPr>
            <a:spLocks noGrp="1" noChangeArrowheads="1"/>
          </p:cNvSpPr>
          <p:nvPr>
            <p:ph type="body" idx="1"/>
          </p:nvPr>
        </p:nvSpPr>
        <p:spPr/>
        <p:txBody>
          <a:bodyPr/>
          <a:lstStyle/>
          <a:p>
            <a:pPr eaLnBrk="1" hangingPunct="1"/>
            <a:r>
              <a:rPr lang="en-US" smtClean="0">
                <a:ea typeface="ＭＳ Ｐゴシック" pitchFamily="-80" charset="-128"/>
              </a:rPr>
              <a:t>Penelitian tidak bebas nilai</a:t>
            </a:r>
          </a:p>
          <a:p>
            <a:pPr lvl="1" eaLnBrk="1" hangingPunct="1"/>
            <a:r>
              <a:rPr lang="en-US" smtClean="0">
                <a:ea typeface="ＭＳ Ｐゴシック" pitchFamily="-80" charset="-128"/>
              </a:rPr>
              <a:t>Mengakui fakta empirik logik dan empirik etik</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fontScale="90000"/>
          </a:bodyPr>
          <a:lstStyle/>
          <a:p>
            <a:pPr eaLnBrk="1" hangingPunct="1"/>
            <a:r>
              <a:rPr lang="en-US" sz="4000" dirty="0" err="1" smtClean="0">
                <a:ea typeface="ＭＳ Ｐゴシック" pitchFamily="-80" charset="-128"/>
              </a:rPr>
              <a:t>Interpretivisme</a:t>
            </a:r>
            <a:r>
              <a:rPr lang="en-US" sz="4000" dirty="0" smtClean="0">
                <a:ea typeface="ＭＳ Ｐゴシック" pitchFamily="-80" charset="-128"/>
              </a:rPr>
              <a:t/>
            </a:r>
            <a:br>
              <a:rPr lang="en-US" sz="4000" dirty="0" smtClean="0">
                <a:ea typeface="ＭＳ Ｐゴシック" pitchFamily="-80" charset="-128"/>
              </a:rPr>
            </a:br>
            <a:r>
              <a:rPr lang="en-US" sz="4000" dirty="0" err="1" smtClean="0">
                <a:ea typeface="ＭＳ Ｐゴシック" pitchFamily="-80" charset="-128"/>
              </a:rPr>
              <a:t>Metodologi</a:t>
            </a:r>
            <a:endParaRPr lang="en-US" sz="4000" dirty="0" smtClean="0">
              <a:ea typeface="ＭＳ Ｐゴシック" pitchFamily="-80" charset="-128"/>
            </a:endParaRPr>
          </a:p>
        </p:txBody>
      </p:sp>
      <p:sp>
        <p:nvSpPr>
          <p:cNvPr id="51203" name="Rectangle 3"/>
          <p:cNvSpPr>
            <a:spLocks noGrp="1" noChangeArrowheads="1"/>
          </p:cNvSpPr>
          <p:nvPr>
            <p:ph type="body" idx="1"/>
          </p:nvPr>
        </p:nvSpPr>
        <p:spPr/>
        <p:txBody>
          <a:bodyPr/>
          <a:lstStyle/>
          <a:p>
            <a:pPr eaLnBrk="1" hangingPunct="1">
              <a:lnSpc>
                <a:spcPct val="90000"/>
              </a:lnSpc>
            </a:pPr>
            <a:r>
              <a:rPr lang="en-US" sz="2800" smtClean="0">
                <a:ea typeface="ＭＳ Ｐゴシック" pitchFamily="-80" charset="-128"/>
              </a:rPr>
              <a:t>Pembatasan masalah melalui fokus</a:t>
            </a:r>
          </a:p>
          <a:p>
            <a:pPr eaLnBrk="1" hangingPunct="1">
              <a:lnSpc>
                <a:spcPct val="90000"/>
              </a:lnSpc>
            </a:pPr>
            <a:r>
              <a:rPr lang="en-US" sz="2800" smtClean="0">
                <a:ea typeface="ＭＳ Ｐゴシック" pitchFamily="-80" charset="-128"/>
              </a:rPr>
              <a:t>Kerangka pemikiran, bukan teori, karena coba memaham obyek dalam latar alamiahnya</a:t>
            </a:r>
          </a:p>
          <a:p>
            <a:pPr eaLnBrk="1" hangingPunct="1">
              <a:lnSpc>
                <a:spcPct val="90000"/>
              </a:lnSpc>
            </a:pPr>
            <a:r>
              <a:rPr lang="en-US" sz="2800" smtClean="0">
                <a:ea typeface="ＭＳ Ｐゴシック" pitchFamily="-80" charset="-128"/>
              </a:rPr>
              <a:t>Desain sementara; tidak kaku ditetapkan di awal</a:t>
            </a:r>
          </a:p>
          <a:p>
            <a:pPr eaLnBrk="1" hangingPunct="1">
              <a:lnSpc>
                <a:spcPct val="90000"/>
              </a:lnSpc>
            </a:pPr>
            <a:r>
              <a:rPr lang="en-US" sz="2800" smtClean="0">
                <a:ea typeface="ＭＳ Ｐゴシック" pitchFamily="-80" charset="-128"/>
              </a:rPr>
              <a:t>Sumber informasi/informan; bukan sampel</a:t>
            </a:r>
          </a:p>
          <a:p>
            <a:pPr eaLnBrk="1" hangingPunct="1">
              <a:lnSpc>
                <a:spcPct val="90000"/>
              </a:lnSpc>
            </a:pPr>
            <a:r>
              <a:rPr lang="en-US" sz="2800" smtClean="0">
                <a:ea typeface="ＭＳ Ｐゴシック" pitchFamily="-80" charset="-128"/>
              </a:rPr>
              <a:t>Yang dikejar: trustworthiness dan credibility sumber; bukan validitas dan reliabilitas</a:t>
            </a:r>
          </a:p>
          <a:p>
            <a:pPr eaLnBrk="1" hangingPunct="1">
              <a:lnSpc>
                <a:spcPct val="90000"/>
              </a:lnSpc>
            </a:pPr>
            <a:r>
              <a:rPr lang="en-US" sz="2800" smtClean="0">
                <a:ea typeface="ＭＳ Ｐゴシック" pitchFamily="-80" charset="-128"/>
              </a:rPr>
              <a:t>Pola pikir induktif – deduktif, maju mundur.</a:t>
            </a:r>
          </a:p>
          <a:p>
            <a:pPr lvl="1" eaLnBrk="1" hangingPunct="1">
              <a:lnSpc>
                <a:spcPct val="90000"/>
              </a:lnSpc>
            </a:pPr>
            <a:r>
              <a:rPr lang="en-US" sz="2400" smtClean="0">
                <a:ea typeface="ＭＳ Ｐゴシック" pitchFamily="-80" charset="-128"/>
              </a:rPr>
              <a:t>Data dikumpulkan sampai dirasa cukup atau telah terjadi pengulangan</a:t>
            </a:r>
          </a:p>
          <a:p>
            <a:pPr lvl="1" eaLnBrk="1" hangingPunct="1">
              <a:lnSpc>
                <a:spcPct val="90000"/>
              </a:lnSpc>
            </a:pPr>
            <a:endParaRPr lang="en-US" sz="2400" smtClean="0">
              <a:ea typeface="ＭＳ Ｐゴシック" pitchFamily="-80" charset="-128"/>
            </a:endParaRPr>
          </a:p>
          <a:p>
            <a:pPr eaLnBrk="1" hangingPunct="1">
              <a:lnSpc>
                <a:spcPct val="90000"/>
              </a:lnSpc>
            </a:pPr>
            <a:endParaRPr lang="en-US" sz="2800" smtClean="0">
              <a:ea typeface="ＭＳ Ｐゴシック" pitchFamily="-80" charset="-12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dirty="0" err="1" smtClean="0">
                <a:ea typeface="ＭＳ Ｐゴシック" pitchFamily="-80" charset="-128"/>
              </a:rPr>
              <a:t>Pendekatan</a:t>
            </a:r>
            <a:r>
              <a:rPr lang="en-US" dirty="0" smtClean="0">
                <a:ea typeface="ＭＳ Ｐゴシック" pitchFamily="-80" charset="-128"/>
              </a:rPr>
              <a:t> </a:t>
            </a:r>
            <a:r>
              <a:rPr lang="en-US" dirty="0" err="1" smtClean="0">
                <a:ea typeface="ＭＳ Ｐゴシック" pitchFamily="-80" charset="-128"/>
              </a:rPr>
              <a:t>Kritis</a:t>
            </a:r>
            <a:endParaRPr lang="en-US" dirty="0" smtClean="0">
              <a:ea typeface="ＭＳ Ｐゴシック" pitchFamily="-80" charset="-128"/>
            </a:endParaRPr>
          </a:p>
        </p:txBody>
      </p:sp>
      <p:sp>
        <p:nvSpPr>
          <p:cNvPr id="52227" name="Rectangle 3"/>
          <p:cNvSpPr>
            <a:spLocks noGrp="1" noChangeArrowheads="1"/>
          </p:cNvSpPr>
          <p:nvPr>
            <p:ph type="body" idx="1"/>
          </p:nvPr>
        </p:nvSpPr>
        <p:spPr/>
        <p:txBody>
          <a:bodyPr/>
          <a:lstStyle/>
          <a:p>
            <a:pPr eaLnBrk="1" hangingPunct="1"/>
            <a:r>
              <a:rPr lang="en-US" smtClean="0">
                <a:ea typeface="ＭＳ Ｐゴシック" pitchFamily="-80" charset="-128"/>
              </a:rPr>
              <a:t>Pendekatan ilmu yang memberangkatkan penelitian dari ideologi atau pandangan hidup </a:t>
            </a:r>
          </a:p>
          <a:p>
            <a:pPr eaLnBrk="1" hangingPunct="1"/>
            <a:r>
              <a:rPr lang="en-US" smtClean="0">
                <a:ea typeface="ＭＳ Ｐゴシック" pitchFamily="-80" charset="-128"/>
              </a:rPr>
              <a:t>Dari Frankfurt Jerman, yang Marxis atau  Neo Marxis dan Kiri Baru</a:t>
            </a:r>
          </a:p>
          <a:p>
            <a:pPr eaLnBrk="1" hangingPunct="1"/>
            <a:r>
              <a:rPr lang="en-US" smtClean="0">
                <a:ea typeface="ＭＳ Ｐゴシック" pitchFamily="-80" charset="-128"/>
              </a:rPr>
              <a:t>Melakuka pendekatan secara radikal revolusioner</a:t>
            </a:r>
          </a:p>
          <a:p>
            <a:pPr eaLnBrk="1" hangingPunct="1"/>
            <a:r>
              <a:rPr lang="en-US" smtClean="0">
                <a:ea typeface="ＭＳ Ｐゴシック" pitchFamily="-80" charset="-128"/>
              </a:rPr>
              <a:t>Tokoh, al: Habermas</a:t>
            </a:r>
          </a:p>
          <a:p>
            <a:pPr eaLnBrk="1" hangingPunct="1"/>
            <a:endParaRPr lang="en-US" smtClean="0">
              <a:ea typeface="ＭＳ Ｐゴシック" pitchFamily="-80"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76200"/>
            <a:ext cx="7772400" cy="1143000"/>
          </a:xfrm>
        </p:spPr>
        <p:txBody>
          <a:bodyPr/>
          <a:lstStyle/>
          <a:p>
            <a:pPr eaLnBrk="1" hangingPunct="1"/>
            <a:r>
              <a:rPr lang="en-US" smtClean="0">
                <a:ea typeface="ＭＳ Ｐゴシック" pitchFamily="-80" charset="-128"/>
              </a:rPr>
              <a:t>Ontologi</a:t>
            </a:r>
          </a:p>
        </p:txBody>
      </p:sp>
      <p:sp>
        <p:nvSpPr>
          <p:cNvPr id="53251" name="Rectangle 3"/>
          <p:cNvSpPr>
            <a:spLocks noGrp="1" noChangeArrowheads="1"/>
          </p:cNvSpPr>
          <p:nvPr>
            <p:ph type="body" sz="half" idx="1"/>
          </p:nvPr>
        </p:nvSpPr>
        <p:spPr>
          <a:xfrm>
            <a:off x="685800" y="2362200"/>
            <a:ext cx="3810000" cy="4114800"/>
          </a:xfrm>
        </p:spPr>
        <p:txBody>
          <a:bodyPr/>
          <a:lstStyle/>
          <a:p>
            <a:pPr eaLnBrk="1" hangingPunct="1">
              <a:lnSpc>
                <a:spcPct val="90000"/>
              </a:lnSpc>
            </a:pPr>
            <a:r>
              <a:rPr lang="en-US" sz="2000" smtClean="0">
                <a:ea typeface="ＭＳ Ｐゴシック" pitchFamily="-80" charset="-128"/>
              </a:rPr>
              <a:t>Obyek dipelajari independen, dieliminasi dari obyek lain, dan dapat dikontrol. Karenanya, obyek dipecah-pecah dalam variabel-variabel </a:t>
            </a:r>
          </a:p>
          <a:p>
            <a:pPr lvl="1" eaLnBrk="1" hangingPunct="1">
              <a:lnSpc>
                <a:spcPct val="90000"/>
              </a:lnSpc>
            </a:pPr>
            <a:endParaRPr lang="en-US" sz="1800" smtClean="0">
              <a:ea typeface="ＭＳ Ｐゴシック" pitchFamily="-80" charset="-128"/>
            </a:endParaRPr>
          </a:p>
          <a:p>
            <a:pPr lvl="1" eaLnBrk="1" hangingPunct="1">
              <a:lnSpc>
                <a:spcPct val="90000"/>
              </a:lnSpc>
            </a:pPr>
            <a:endParaRPr lang="en-US" sz="1800" smtClean="0">
              <a:ea typeface="ＭＳ Ｐゴシック" pitchFamily="-80" charset="-128"/>
            </a:endParaRPr>
          </a:p>
          <a:p>
            <a:pPr lvl="1" eaLnBrk="1" hangingPunct="1">
              <a:lnSpc>
                <a:spcPct val="90000"/>
              </a:lnSpc>
            </a:pPr>
            <a:endParaRPr lang="en-US" sz="1800" smtClean="0">
              <a:ea typeface="ＭＳ Ｐゴシック" pitchFamily="-80" charset="-128"/>
            </a:endParaRPr>
          </a:p>
          <a:p>
            <a:pPr eaLnBrk="1" hangingPunct="1">
              <a:lnSpc>
                <a:spcPct val="90000"/>
              </a:lnSpc>
            </a:pPr>
            <a:r>
              <a:rPr lang="en-US" sz="2000" smtClean="0">
                <a:ea typeface="ＭＳ Ｐゴシック" pitchFamily="-80" charset="-128"/>
              </a:rPr>
              <a:t>Obyek bekerja dalam hukum kausalitas yang mekanistik</a:t>
            </a:r>
          </a:p>
          <a:p>
            <a:pPr eaLnBrk="1" hangingPunct="1">
              <a:lnSpc>
                <a:spcPct val="90000"/>
              </a:lnSpc>
            </a:pPr>
            <a:endParaRPr lang="en-US" sz="2000" smtClean="0">
              <a:ea typeface="ＭＳ Ｐゴシック" pitchFamily="-80" charset="-128"/>
            </a:endParaRPr>
          </a:p>
        </p:txBody>
      </p:sp>
      <p:sp>
        <p:nvSpPr>
          <p:cNvPr id="53252" name="Rectangle 4"/>
          <p:cNvSpPr>
            <a:spLocks noGrp="1" noChangeArrowheads="1"/>
          </p:cNvSpPr>
          <p:nvPr>
            <p:ph type="body" sz="half" idx="2"/>
          </p:nvPr>
        </p:nvSpPr>
        <p:spPr>
          <a:xfrm>
            <a:off x="4648200" y="2362200"/>
            <a:ext cx="3810000" cy="4114800"/>
          </a:xfrm>
        </p:spPr>
        <p:txBody>
          <a:bodyPr/>
          <a:lstStyle/>
          <a:p>
            <a:pPr eaLnBrk="1" hangingPunct="1"/>
            <a:r>
              <a:rPr lang="en-US" sz="1800" smtClean="0">
                <a:ea typeface="ＭＳ Ｐゴシック" pitchFamily="-80" charset="-128"/>
              </a:rPr>
              <a:t>Menuntut pendekatan holistik, mengamati obyek dalam konteks, dalam keseluruhan, tidak diparsialkan, tidak dieliminasi; guna mendapatkan pemaknaan dan pemahaman menyeluruh, apa adanya</a:t>
            </a:r>
          </a:p>
          <a:p>
            <a:pPr eaLnBrk="1" hangingPunct="1"/>
            <a:r>
              <a:rPr lang="en-US" sz="1800" smtClean="0">
                <a:ea typeface="ＭＳ Ｐゴシック" pitchFamily="-80" charset="-128"/>
              </a:rPr>
              <a:t>Obyek tidak mekanistik, tapi humanistik</a:t>
            </a:r>
          </a:p>
          <a:p>
            <a:pPr eaLnBrk="1" hangingPunct="1"/>
            <a:endParaRPr lang="en-US" sz="1800" smtClean="0">
              <a:ea typeface="ＭＳ Ｐゴシック" pitchFamily="-80" charset="-128"/>
            </a:endParaRPr>
          </a:p>
        </p:txBody>
      </p:sp>
      <p:sp>
        <p:nvSpPr>
          <p:cNvPr id="53253" name="Text Box 5"/>
          <p:cNvSpPr txBox="1">
            <a:spLocks noChangeArrowheads="1"/>
          </p:cNvSpPr>
          <p:nvPr/>
        </p:nvSpPr>
        <p:spPr bwMode="auto">
          <a:xfrm>
            <a:off x="1398588" y="1676400"/>
            <a:ext cx="1725612" cy="457200"/>
          </a:xfrm>
          <a:prstGeom prst="rect">
            <a:avLst/>
          </a:prstGeom>
          <a:noFill/>
          <a:ln w="9525">
            <a:noFill/>
            <a:miter lim="800000"/>
            <a:headEnd/>
            <a:tailEnd/>
          </a:ln>
        </p:spPr>
        <p:txBody>
          <a:bodyPr wrap="none">
            <a:spAutoFit/>
          </a:bodyPr>
          <a:lstStyle/>
          <a:p>
            <a:pPr eaLnBrk="0" hangingPunct="0"/>
            <a:r>
              <a:rPr lang="en-US" sz="2400"/>
              <a:t>Positivisme</a:t>
            </a:r>
          </a:p>
        </p:txBody>
      </p:sp>
      <p:sp>
        <p:nvSpPr>
          <p:cNvPr id="53254" name="Text Box 6"/>
          <p:cNvSpPr txBox="1">
            <a:spLocks noChangeArrowheads="1"/>
          </p:cNvSpPr>
          <p:nvPr/>
        </p:nvSpPr>
        <p:spPr bwMode="auto">
          <a:xfrm>
            <a:off x="5562600" y="1676400"/>
            <a:ext cx="2308645" cy="461665"/>
          </a:xfrm>
          <a:prstGeom prst="rect">
            <a:avLst/>
          </a:prstGeom>
          <a:noFill/>
          <a:ln w="9525">
            <a:noFill/>
            <a:miter lim="800000"/>
            <a:headEnd/>
            <a:tailEnd/>
          </a:ln>
        </p:spPr>
        <p:txBody>
          <a:bodyPr wrap="none">
            <a:spAutoFit/>
          </a:bodyPr>
          <a:lstStyle/>
          <a:p>
            <a:pPr eaLnBrk="0" hangingPunct="0"/>
            <a:r>
              <a:rPr lang="en-US" sz="2400" dirty="0" err="1" smtClean="0"/>
              <a:t>NonPositivisme</a:t>
            </a:r>
            <a:endParaRPr lang="en-US"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76200"/>
            <a:ext cx="7772400" cy="762000"/>
          </a:xfrm>
        </p:spPr>
        <p:txBody>
          <a:bodyPr/>
          <a:lstStyle/>
          <a:p>
            <a:pPr eaLnBrk="1" hangingPunct="1"/>
            <a:r>
              <a:rPr lang="en-US" smtClean="0">
                <a:ea typeface="ＭＳ Ｐゴシック" pitchFamily="-80" charset="-128"/>
              </a:rPr>
              <a:t>Epistemologi</a:t>
            </a:r>
          </a:p>
        </p:txBody>
      </p:sp>
      <p:sp>
        <p:nvSpPr>
          <p:cNvPr id="54275" name="Rectangle 3"/>
          <p:cNvSpPr>
            <a:spLocks noGrp="1" noChangeArrowheads="1"/>
          </p:cNvSpPr>
          <p:nvPr>
            <p:ph type="body" sz="half" idx="1"/>
          </p:nvPr>
        </p:nvSpPr>
        <p:spPr>
          <a:xfrm>
            <a:off x="685800" y="2209800"/>
            <a:ext cx="3810000" cy="4114800"/>
          </a:xfrm>
        </p:spPr>
        <p:txBody>
          <a:bodyPr/>
          <a:lstStyle/>
          <a:p>
            <a:pPr eaLnBrk="1" hangingPunct="1">
              <a:lnSpc>
                <a:spcPct val="80000"/>
              </a:lnSpc>
            </a:pPr>
            <a:r>
              <a:rPr lang="en-US" sz="1800" smtClean="0">
                <a:ea typeface="ＭＳ Ｐゴシック" pitchFamily="-80" charset="-128"/>
              </a:rPr>
              <a:t>Menuntut pilahnya Subyek penelitian dengan Obyek penelitian (termasuk subyek pendukungnya) agar dapat diperoleh hasil yang obyektif.</a:t>
            </a:r>
          </a:p>
          <a:p>
            <a:pPr eaLnBrk="1" hangingPunct="1">
              <a:lnSpc>
                <a:spcPct val="80000"/>
              </a:lnSpc>
            </a:pPr>
            <a:endParaRPr lang="en-US" sz="1800" smtClean="0">
              <a:ea typeface="ＭＳ Ｐゴシック" pitchFamily="-80" charset="-128"/>
            </a:endParaRPr>
          </a:p>
          <a:p>
            <a:pPr eaLnBrk="1" hangingPunct="1">
              <a:lnSpc>
                <a:spcPct val="80000"/>
              </a:lnSpc>
            </a:pPr>
            <a:r>
              <a:rPr lang="en-US" sz="1800" smtClean="0">
                <a:ea typeface="ＭＳ Ｐゴシック" pitchFamily="-80" charset="-128"/>
              </a:rPr>
              <a:t>Kebenaran diraih melalui hubungan kausal-linier; tiada akibat tanpa sebab dan tiada sebab tanpa akibat.</a:t>
            </a:r>
          </a:p>
          <a:p>
            <a:pPr lvl="1" eaLnBrk="1" hangingPunct="1">
              <a:lnSpc>
                <a:spcPct val="80000"/>
              </a:lnSpc>
            </a:pPr>
            <a:r>
              <a:rPr lang="en-US" sz="1600" smtClean="0">
                <a:ea typeface="ＭＳ Ｐゴシック" pitchFamily="-80" charset="-128"/>
              </a:rPr>
              <a:t>Sesuatu itu benar bila ada korespondensi/isomorphisme antara pernyataan (verbal/matematik) dengan realitas empirik sensual (tertangkap indera)</a:t>
            </a:r>
          </a:p>
          <a:p>
            <a:pPr eaLnBrk="1" hangingPunct="1">
              <a:lnSpc>
                <a:spcPct val="80000"/>
              </a:lnSpc>
            </a:pPr>
            <a:endParaRPr lang="en-US" sz="1800" smtClean="0">
              <a:ea typeface="ＭＳ Ｐゴシック" pitchFamily="-80" charset="-128"/>
            </a:endParaRPr>
          </a:p>
          <a:p>
            <a:pPr eaLnBrk="1" hangingPunct="1">
              <a:lnSpc>
                <a:spcPct val="90000"/>
              </a:lnSpc>
            </a:pPr>
            <a:endParaRPr lang="en-US" sz="2000" smtClean="0">
              <a:ea typeface="ＭＳ Ｐゴシック" pitchFamily="-80" charset="-128"/>
            </a:endParaRPr>
          </a:p>
        </p:txBody>
      </p:sp>
      <p:sp>
        <p:nvSpPr>
          <p:cNvPr id="54276" name="Rectangle 4"/>
          <p:cNvSpPr>
            <a:spLocks noGrp="1" noChangeArrowheads="1"/>
          </p:cNvSpPr>
          <p:nvPr>
            <p:ph type="body" sz="half" idx="2"/>
          </p:nvPr>
        </p:nvSpPr>
        <p:spPr>
          <a:xfrm>
            <a:off x="4648200" y="2209800"/>
            <a:ext cx="3810000" cy="4114800"/>
          </a:xfrm>
        </p:spPr>
        <p:txBody>
          <a:bodyPr/>
          <a:lstStyle/>
          <a:p>
            <a:pPr eaLnBrk="1" hangingPunct="1"/>
            <a:r>
              <a:rPr lang="en-US" sz="2000" smtClean="0">
                <a:ea typeface="ＭＳ Ｐゴシック" pitchFamily="-80" charset="-128"/>
              </a:rPr>
              <a:t>Menuntut menyatunya Subyek penelitian dengan Obyek penelitian serta Subyek Pendukungnya</a:t>
            </a:r>
          </a:p>
          <a:p>
            <a:pPr lvl="1" eaLnBrk="1" hangingPunct="1"/>
            <a:r>
              <a:rPr lang="en-US" sz="1800" smtClean="0">
                <a:ea typeface="ＭＳ Ｐゴシック" pitchFamily="-80" charset="-128"/>
              </a:rPr>
              <a:t>Keterlibatan langsung di lapangan dan menghayati berprosesnya                      Subyek Pendukung</a:t>
            </a:r>
          </a:p>
          <a:p>
            <a:pPr eaLnBrk="1" hangingPunct="1"/>
            <a:endParaRPr lang="en-US" sz="2000" smtClean="0">
              <a:ea typeface="ＭＳ Ｐゴシック" pitchFamily="-80" charset="-128"/>
            </a:endParaRPr>
          </a:p>
        </p:txBody>
      </p:sp>
      <p:sp>
        <p:nvSpPr>
          <p:cNvPr id="54277" name="Text Box 5"/>
          <p:cNvSpPr txBox="1">
            <a:spLocks noChangeArrowheads="1"/>
          </p:cNvSpPr>
          <p:nvPr/>
        </p:nvSpPr>
        <p:spPr bwMode="auto">
          <a:xfrm>
            <a:off x="1398588" y="1143000"/>
            <a:ext cx="1725612" cy="457200"/>
          </a:xfrm>
          <a:prstGeom prst="rect">
            <a:avLst/>
          </a:prstGeom>
          <a:noFill/>
          <a:ln w="9525">
            <a:noFill/>
            <a:miter lim="800000"/>
            <a:headEnd/>
            <a:tailEnd/>
          </a:ln>
        </p:spPr>
        <p:txBody>
          <a:bodyPr wrap="none">
            <a:spAutoFit/>
          </a:bodyPr>
          <a:lstStyle/>
          <a:p>
            <a:pPr eaLnBrk="0" hangingPunct="0"/>
            <a:r>
              <a:rPr lang="en-US" sz="2400"/>
              <a:t>Positivisme</a:t>
            </a:r>
          </a:p>
        </p:txBody>
      </p:sp>
      <p:sp>
        <p:nvSpPr>
          <p:cNvPr id="54278" name="Text Box 6"/>
          <p:cNvSpPr txBox="1">
            <a:spLocks noChangeArrowheads="1"/>
          </p:cNvSpPr>
          <p:nvPr/>
        </p:nvSpPr>
        <p:spPr bwMode="auto">
          <a:xfrm>
            <a:off x="5562600" y="1143000"/>
            <a:ext cx="2352675" cy="457200"/>
          </a:xfrm>
          <a:prstGeom prst="rect">
            <a:avLst/>
          </a:prstGeom>
          <a:noFill/>
          <a:ln w="9525">
            <a:noFill/>
            <a:miter lim="800000"/>
            <a:headEnd/>
            <a:tailEnd/>
          </a:ln>
        </p:spPr>
        <p:txBody>
          <a:bodyPr wrap="none">
            <a:spAutoFit/>
          </a:bodyPr>
          <a:lstStyle/>
          <a:p>
            <a:pPr eaLnBrk="0" hangingPunct="0"/>
            <a:r>
              <a:rPr lang="en-US" sz="2400"/>
              <a:t>Anti-Positivisme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85800" y="76200"/>
            <a:ext cx="7772400" cy="1143000"/>
          </a:xfrm>
        </p:spPr>
        <p:txBody>
          <a:bodyPr/>
          <a:lstStyle/>
          <a:p>
            <a:pPr eaLnBrk="1" hangingPunct="1"/>
            <a:r>
              <a:rPr lang="en-US" smtClean="0">
                <a:ea typeface="ＭＳ Ｐゴシック" pitchFamily="-80" charset="-128"/>
              </a:rPr>
              <a:t>Aksiologi</a:t>
            </a:r>
          </a:p>
        </p:txBody>
      </p:sp>
      <p:sp>
        <p:nvSpPr>
          <p:cNvPr id="55299" name="Rectangle 3"/>
          <p:cNvSpPr>
            <a:spLocks noGrp="1" noChangeArrowheads="1"/>
          </p:cNvSpPr>
          <p:nvPr>
            <p:ph type="body" sz="half" idx="1"/>
          </p:nvPr>
        </p:nvSpPr>
        <p:spPr>
          <a:xfrm>
            <a:off x="457200" y="1600200"/>
            <a:ext cx="4033838" cy="4525963"/>
          </a:xfrm>
        </p:spPr>
        <p:txBody>
          <a:bodyPr/>
          <a:lstStyle/>
          <a:p>
            <a:pPr eaLnBrk="1" hangingPunct="1">
              <a:lnSpc>
                <a:spcPct val="90000"/>
              </a:lnSpc>
            </a:pPr>
            <a:r>
              <a:rPr lang="en-US" sz="2400" smtClean="0">
                <a:ea typeface="ＭＳ Ｐゴシック" pitchFamily="-80" charset="-128"/>
              </a:rPr>
              <a:t>Menuntut agar penelitian bebas nilai</a:t>
            </a:r>
          </a:p>
          <a:p>
            <a:pPr lvl="1" eaLnBrk="1" hangingPunct="1">
              <a:lnSpc>
                <a:spcPct val="90000"/>
              </a:lnSpc>
            </a:pPr>
            <a:r>
              <a:rPr lang="en-US" sz="2000" smtClean="0">
                <a:ea typeface="ＭＳ Ｐゴシック" pitchFamily="-80" charset="-128"/>
              </a:rPr>
              <a:t>Mengejar obyektivitas agar dapat ditampilkan prediksi atau hukum yang keberlakuannya bebas waktu dan tempat</a:t>
            </a:r>
          </a:p>
          <a:p>
            <a:pPr eaLnBrk="1" hangingPunct="1">
              <a:lnSpc>
                <a:spcPct val="80000"/>
              </a:lnSpc>
            </a:pPr>
            <a:r>
              <a:rPr lang="en-US" sz="2400" smtClean="0">
                <a:ea typeface="ＭＳ Ｐゴシック" pitchFamily="-80" charset="-128"/>
              </a:rPr>
              <a:t>Tujuan penelitian menyusun bangunan ilmu nomothetik (ilmu yg berupaya membangun hukum dari generalisasinya)</a:t>
            </a:r>
          </a:p>
          <a:p>
            <a:pPr eaLnBrk="1" hangingPunct="1">
              <a:lnSpc>
                <a:spcPct val="90000"/>
              </a:lnSpc>
            </a:pPr>
            <a:endParaRPr lang="en-US" sz="2400" smtClean="0">
              <a:ea typeface="ＭＳ Ｐゴシック" pitchFamily="-80" charset="-128"/>
            </a:endParaRPr>
          </a:p>
        </p:txBody>
      </p:sp>
      <p:sp>
        <p:nvSpPr>
          <p:cNvPr id="55300" name="Rectangle 4"/>
          <p:cNvSpPr>
            <a:spLocks noGrp="1" noChangeArrowheads="1"/>
          </p:cNvSpPr>
          <p:nvPr>
            <p:ph type="body" sz="half" idx="2"/>
          </p:nvPr>
        </p:nvSpPr>
        <p:spPr>
          <a:xfrm>
            <a:off x="4652963" y="1600200"/>
            <a:ext cx="4033837" cy="4525963"/>
          </a:xfrm>
        </p:spPr>
        <p:txBody>
          <a:bodyPr/>
          <a:lstStyle/>
          <a:p>
            <a:pPr eaLnBrk="1" hangingPunct="1"/>
            <a:r>
              <a:rPr lang="en-US" smtClean="0">
                <a:ea typeface="ＭＳ Ｐゴシック" pitchFamily="-80" charset="-128"/>
              </a:rPr>
              <a:t>Penelitian tidak bebas nilai</a:t>
            </a:r>
          </a:p>
          <a:p>
            <a:pPr lvl="1" eaLnBrk="1" hangingPunct="1"/>
            <a:r>
              <a:rPr lang="en-US" smtClean="0">
                <a:ea typeface="ＭＳ Ｐゴシック" pitchFamily="-80" charset="-128"/>
              </a:rPr>
              <a:t>Mengakui fakta empirik logik dan empirik etik</a:t>
            </a:r>
          </a:p>
          <a:p>
            <a:pPr eaLnBrk="1" hangingPunct="1"/>
            <a:r>
              <a:rPr lang="en-US" smtClean="0">
                <a:ea typeface="ＭＳ Ｐゴシック" pitchFamily="-80" charset="-128"/>
              </a:rPr>
              <a:t>Membangun ilmu yang ideografik</a:t>
            </a:r>
          </a:p>
        </p:txBody>
      </p:sp>
      <p:sp>
        <p:nvSpPr>
          <p:cNvPr id="55301" name="Text Box 5"/>
          <p:cNvSpPr txBox="1">
            <a:spLocks noChangeArrowheads="1"/>
          </p:cNvSpPr>
          <p:nvPr/>
        </p:nvSpPr>
        <p:spPr bwMode="auto">
          <a:xfrm>
            <a:off x="1398588" y="1143000"/>
            <a:ext cx="1725612" cy="457200"/>
          </a:xfrm>
          <a:prstGeom prst="rect">
            <a:avLst/>
          </a:prstGeom>
          <a:noFill/>
          <a:ln w="9525">
            <a:noFill/>
            <a:miter lim="800000"/>
            <a:headEnd/>
            <a:tailEnd/>
          </a:ln>
        </p:spPr>
        <p:txBody>
          <a:bodyPr wrap="none">
            <a:spAutoFit/>
          </a:bodyPr>
          <a:lstStyle/>
          <a:p>
            <a:pPr eaLnBrk="0" hangingPunct="0"/>
            <a:r>
              <a:rPr lang="en-US" sz="2400"/>
              <a:t>Positivisme</a:t>
            </a:r>
          </a:p>
        </p:txBody>
      </p:sp>
      <p:sp>
        <p:nvSpPr>
          <p:cNvPr id="55302" name="Text Box 6"/>
          <p:cNvSpPr txBox="1">
            <a:spLocks noChangeArrowheads="1"/>
          </p:cNvSpPr>
          <p:nvPr/>
        </p:nvSpPr>
        <p:spPr bwMode="auto">
          <a:xfrm>
            <a:off x="5562600" y="1143000"/>
            <a:ext cx="2352675" cy="457200"/>
          </a:xfrm>
          <a:prstGeom prst="rect">
            <a:avLst/>
          </a:prstGeom>
          <a:noFill/>
          <a:ln w="9525">
            <a:noFill/>
            <a:miter lim="800000"/>
            <a:headEnd/>
            <a:tailEnd/>
          </a:ln>
        </p:spPr>
        <p:txBody>
          <a:bodyPr wrap="none">
            <a:spAutoFit/>
          </a:bodyPr>
          <a:lstStyle/>
          <a:p>
            <a:pPr eaLnBrk="0" hangingPunct="0"/>
            <a:r>
              <a:rPr lang="en-US" sz="2400"/>
              <a:t>Anti-Positivisme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sz="half" idx="1"/>
          </p:nvPr>
        </p:nvSpPr>
        <p:spPr>
          <a:xfrm>
            <a:off x="685800" y="914400"/>
            <a:ext cx="3810000" cy="4114800"/>
          </a:xfrm>
        </p:spPr>
        <p:txBody>
          <a:bodyPr>
            <a:normAutofit fontScale="92500" lnSpcReduction="10000"/>
          </a:bodyPr>
          <a:lstStyle/>
          <a:p>
            <a:pPr eaLnBrk="1" hangingPunct="1">
              <a:lnSpc>
                <a:spcPct val="80000"/>
              </a:lnSpc>
            </a:pPr>
            <a:r>
              <a:rPr lang="en-US" sz="1600" smtClean="0">
                <a:ea typeface="ＭＳ Ｐゴシック" pitchFamily="-80" charset="-128"/>
              </a:rPr>
              <a:t>Rancangan Penelitian menspesifikasikan obyek, secara ekplisit dieliminasi dari obyek lain yang tidak diteliti, sehingga jelas obyek studinya</a:t>
            </a:r>
          </a:p>
          <a:p>
            <a:pPr eaLnBrk="1" hangingPunct="1">
              <a:lnSpc>
                <a:spcPct val="80000"/>
              </a:lnSpc>
            </a:pPr>
            <a:r>
              <a:rPr lang="en-US" sz="1600" smtClean="0">
                <a:ea typeface="ＭＳ Ｐゴシック" pitchFamily="-80" charset="-128"/>
              </a:rPr>
              <a:t>Kerangka Teori dirumuskan se-spesifik ungkin, menolak ulasan meluas yang tidak langsung relevan </a:t>
            </a:r>
          </a:p>
          <a:p>
            <a:pPr lvl="1" eaLnBrk="1" hangingPunct="1">
              <a:lnSpc>
                <a:spcPct val="80000"/>
              </a:lnSpc>
            </a:pPr>
            <a:r>
              <a:rPr lang="en-US" sz="1400" smtClean="0">
                <a:ea typeface="ＭＳ Ｐゴシック" pitchFamily="-80" charset="-128"/>
              </a:rPr>
              <a:t>menurunkan hipotesis atau problematik penelitian, instrumentasi pengumpulan data, dan teknik sampling serta teknik analisisnya berikut rancangan metodologik lain seperti batas signifikansi, teknik penyesuaian bila ada kekurangan atau kekeliruan data, administrasi, analisis, dan semacamntya.</a:t>
            </a:r>
          </a:p>
          <a:p>
            <a:pPr eaLnBrk="1" hangingPunct="1">
              <a:lnSpc>
                <a:spcPct val="80000"/>
              </a:lnSpc>
            </a:pPr>
            <a:r>
              <a:rPr lang="en-US" sz="1600" smtClean="0">
                <a:ea typeface="ＭＳ Ｐゴシック" pitchFamily="-80" charset="-128"/>
              </a:rPr>
              <a:t>Istilah-istilah baku</a:t>
            </a:r>
          </a:p>
          <a:p>
            <a:pPr lvl="1" eaLnBrk="1" hangingPunct="1">
              <a:lnSpc>
                <a:spcPct val="80000"/>
              </a:lnSpc>
            </a:pPr>
            <a:r>
              <a:rPr lang="en-US" sz="1400" smtClean="0">
                <a:ea typeface="ＭＳ Ｐゴシック" pitchFamily="-80" charset="-128"/>
              </a:rPr>
              <a:t>Kerangka teori, hipotesis, desain penelitian, variabel, sampel, validitas (internal/eksternal), reliabilitas.</a:t>
            </a:r>
          </a:p>
          <a:p>
            <a:pPr eaLnBrk="1" hangingPunct="1">
              <a:lnSpc>
                <a:spcPct val="80000"/>
              </a:lnSpc>
            </a:pPr>
            <a:r>
              <a:rPr lang="en-US" sz="1600" smtClean="0">
                <a:ea typeface="ＭＳ Ｐゴシック" pitchFamily="-80" charset="-128"/>
              </a:rPr>
              <a:t>Pola pikir induktif, linier, causal sebab akibat </a:t>
            </a:r>
          </a:p>
          <a:p>
            <a:pPr eaLnBrk="1" hangingPunct="1">
              <a:lnSpc>
                <a:spcPct val="80000"/>
              </a:lnSpc>
            </a:pPr>
            <a:r>
              <a:rPr lang="en-US" sz="1600" smtClean="0">
                <a:ea typeface="ＭＳ Ｐゴシック" pitchFamily="-80" charset="-128"/>
              </a:rPr>
              <a:t>Semua dirancang secara masak sebelum terjun ke lapangan untuk meneliti   </a:t>
            </a:r>
          </a:p>
          <a:p>
            <a:pPr eaLnBrk="1" hangingPunct="1">
              <a:lnSpc>
                <a:spcPct val="90000"/>
              </a:lnSpc>
            </a:pPr>
            <a:endParaRPr lang="en-US" sz="2400" smtClean="0">
              <a:ea typeface="ＭＳ Ｐゴシック" pitchFamily="-80" charset="-128"/>
            </a:endParaRPr>
          </a:p>
        </p:txBody>
      </p:sp>
      <p:sp>
        <p:nvSpPr>
          <p:cNvPr id="56323" name="Rectangle 3"/>
          <p:cNvSpPr>
            <a:spLocks noGrp="1" noChangeArrowheads="1"/>
          </p:cNvSpPr>
          <p:nvPr>
            <p:ph type="body" sz="half" idx="2"/>
          </p:nvPr>
        </p:nvSpPr>
        <p:spPr>
          <a:xfrm>
            <a:off x="4648200" y="1295400"/>
            <a:ext cx="3810000" cy="4114800"/>
          </a:xfrm>
        </p:spPr>
        <p:txBody>
          <a:bodyPr/>
          <a:lstStyle/>
          <a:p>
            <a:pPr eaLnBrk="1" hangingPunct="1">
              <a:lnSpc>
                <a:spcPct val="90000"/>
              </a:lnSpc>
            </a:pPr>
            <a:r>
              <a:rPr lang="en-US" sz="1600" smtClean="0">
                <a:ea typeface="ＭＳ Ｐゴシック" pitchFamily="-80" charset="-128"/>
              </a:rPr>
              <a:t>Pembatasan masalah melalui fokus</a:t>
            </a:r>
          </a:p>
          <a:p>
            <a:pPr eaLnBrk="1" hangingPunct="1">
              <a:lnSpc>
                <a:spcPct val="90000"/>
              </a:lnSpc>
            </a:pPr>
            <a:r>
              <a:rPr lang="en-US" sz="1600" smtClean="0">
                <a:ea typeface="ＭＳ Ｐゴシック" pitchFamily="-80" charset="-128"/>
              </a:rPr>
              <a:t>Kerangka pemikiran, bukan teori, karena coba memaham obyek dalam latar alamiahnya</a:t>
            </a:r>
          </a:p>
          <a:p>
            <a:pPr eaLnBrk="1" hangingPunct="1">
              <a:lnSpc>
                <a:spcPct val="90000"/>
              </a:lnSpc>
            </a:pPr>
            <a:r>
              <a:rPr lang="en-US" sz="1600" smtClean="0">
                <a:ea typeface="ＭＳ Ｐゴシック" pitchFamily="-80" charset="-128"/>
              </a:rPr>
              <a:t>Desain sementara; tidak kaku ditetapkan di awal</a:t>
            </a:r>
          </a:p>
          <a:p>
            <a:pPr eaLnBrk="1" hangingPunct="1">
              <a:lnSpc>
                <a:spcPct val="90000"/>
              </a:lnSpc>
            </a:pPr>
            <a:r>
              <a:rPr lang="en-US" sz="1600" smtClean="0">
                <a:ea typeface="ＭＳ Ｐゴシック" pitchFamily="-80" charset="-128"/>
              </a:rPr>
              <a:t>Sumber informasi/informan; bukan sampel</a:t>
            </a:r>
          </a:p>
          <a:p>
            <a:pPr eaLnBrk="1" hangingPunct="1">
              <a:lnSpc>
                <a:spcPct val="90000"/>
              </a:lnSpc>
            </a:pPr>
            <a:r>
              <a:rPr lang="en-US" sz="1600" smtClean="0">
                <a:ea typeface="ＭＳ Ｐゴシック" pitchFamily="-80" charset="-128"/>
              </a:rPr>
              <a:t>Yang dikejar: trustworthiness dan credibility sumber; bukan validitas dan reliabilitas</a:t>
            </a:r>
          </a:p>
          <a:p>
            <a:pPr eaLnBrk="1" hangingPunct="1">
              <a:lnSpc>
                <a:spcPct val="90000"/>
              </a:lnSpc>
            </a:pPr>
            <a:r>
              <a:rPr lang="en-US" sz="1600" smtClean="0">
                <a:ea typeface="ＭＳ Ｐゴシック" pitchFamily="-80" charset="-128"/>
              </a:rPr>
              <a:t>Pola pikir induktif – deduktif, maju mundur.</a:t>
            </a:r>
          </a:p>
          <a:p>
            <a:pPr lvl="1" eaLnBrk="1" hangingPunct="1">
              <a:lnSpc>
                <a:spcPct val="90000"/>
              </a:lnSpc>
            </a:pPr>
            <a:r>
              <a:rPr lang="en-US" sz="1400" smtClean="0">
                <a:ea typeface="ＭＳ Ｐゴシック" pitchFamily="-80" charset="-128"/>
              </a:rPr>
              <a:t>Data dikumpulkan sampai dirasa cukup atau telah terjadi pengulangan</a:t>
            </a:r>
          </a:p>
          <a:p>
            <a:pPr eaLnBrk="1" hangingPunct="1">
              <a:lnSpc>
                <a:spcPct val="90000"/>
              </a:lnSpc>
            </a:pPr>
            <a:endParaRPr lang="en-US" sz="1600" smtClean="0">
              <a:ea typeface="ＭＳ Ｐゴシック" pitchFamily="-80" charset="-128"/>
            </a:endParaRPr>
          </a:p>
        </p:txBody>
      </p:sp>
      <p:sp>
        <p:nvSpPr>
          <p:cNvPr id="56324" name="Rectangle 4"/>
          <p:cNvSpPr>
            <a:spLocks noGrp="1" noChangeArrowheads="1"/>
          </p:cNvSpPr>
          <p:nvPr>
            <p:ph type="title"/>
          </p:nvPr>
        </p:nvSpPr>
        <p:spPr>
          <a:xfrm>
            <a:off x="685800" y="76200"/>
            <a:ext cx="7772400" cy="1143000"/>
          </a:xfrm>
          <a:noFill/>
        </p:spPr>
        <p:txBody>
          <a:bodyPr/>
          <a:lstStyle/>
          <a:p>
            <a:pPr eaLnBrk="1" hangingPunct="1"/>
            <a:r>
              <a:rPr lang="en-US" sz="3600" smtClean="0">
                <a:ea typeface="ＭＳ Ｐゴシック" pitchFamily="-80" charset="-128"/>
              </a:rPr>
              <a:t>Metodologi</a:t>
            </a:r>
          </a:p>
        </p:txBody>
      </p:sp>
      <p:sp>
        <p:nvSpPr>
          <p:cNvPr id="56325" name="Text Box 5"/>
          <p:cNvSpPr txBox="1">
            <a:spLocks noChangeArrowheads="1"/>
          </p:cNvSpPr>
          <p:nvPr/>
        </p:nvSpPr>
        <p:spPr bwMode="auto">
          <a:xfrm>
            <a:off x="1398588" y="365125"/>
            <a:ext cx="1468437" cy="396875"/>
          </a:xfrm>
          <a:prstGeom prst="rect">
            <a:avLst/>
          </a:prstGeom>
          <a:noFill/>
          <a:ln w="9525">
            <a:noFill/>
            <a:miter lim="800000"/>
            <a:headEnd/>
            <a:tailEnd/>
          </a:ln>
        </p:spPr>
        <p:txBody>
          <a:bodyPr wrap="none">
            <a:spAutoFit/>
          </a:bodyPr>
          <a:lstStyle/>
          <a:p>
            <a:pPr eaLnBrk="0" hangingPunct="0"/>
            <a:r>
              <a:rPr lang="en-US" sz="2000"/>
              <a:t>Positivisme</a:t>
            </a:r>
          </a:p>
        </p:txBody>
      </p:sp>
      <p:sp>
        <p:nvSpPr>
          <p:cNvPr id="56326" name="Text Box 6"/>
          <p:cNvSpPr txBox="1">
            <a:spLocks noChangeArrowheads="1"/>
          </p:cNvSpPr>
          <p:nvPr/>
        </p:nvSpPr>
        <p:spPr bwMode="auto">
          <a:xfrm>
            <a:off x="5934075" y="457200"/>
            <a:ext cx="1990725" cy="396875"/>
          </a:xfrm>
          <a:prstGeom prst="rect">
            <a:avLst/>
          </a:prstGeom>
          <a:noFill/>
          <a:ln w="9525">
            <a:noFill/>
            <a:miter lim="800000"/>
            <a:headEnd/>
            <a:tailEnd/>
          </a:ln>
        </p:spPr>
        <p:txBody>
          <a:bodyPr wrap="none">
            <a:spAutoFit/>
          </a:bodyPr>
          <a:lstStyle/>
          <a:p>
            <a:pPr eaLnBrk="0" hangingPunct="0"/>
            <a:r>
              <a:rPr lang="en-US" sz="2000"/>
              <a:t>Anti-Positivisme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p:nvPr>
        </p:nvSpPr>
        <p:spPr>
          <a:xfrm>
            <a:off x="685800" y="2286000"/>
            <a:ext cx="7772400" cy="1143000"/>
          </a:xfrm>
        </p:spPr>
        <p:txBody>
          <a:bodyPr>
            <a:normAutofit fontScale="90000"/>
          </a:bodyPr>
          <a:lstStyle/>
          <a:p>
            <a:pPr eaLnBrk="1" hangingPunct="1"/>
            <a:r>
              <a:rPr lang="en-US" dirty="0" err="1" smtClean="0">
                <a:ea typeface="ＭＳ Ｐゴシック" pitchFamily="-80" charset="-128"/>
              </a:rPr>
              <a:t>Simpulan</a:t>
            </a:r>
            <a:r>
              <a:rPr lang="en-US" dirty="0" smtClean="0">
                <a:ea typeface="ＭＳ Ｐゴシック" pitchFamily="-80" charset="-128"/>
              </a:rPr>
              <a:t> </a:t>
            </a:r>
            <a:br>
              <a:rPr lang="en-US" dirty="0" smtClean="0">
                <a:ea typeface="ＭＳ Ｐゴシック" pitchFamily="-80" charset="-128"/>
              </a:rPr>
            </a:br>
            <a:r>
              <a:rPr lang="en-US" dirty="0" err="1" smtClean="0">
                <a:ea typeface="ＭＳ Ｐゴシック" pitchFamily="-80" charset="-128"/>
              </a:rPr>
              <a:t>Positivisme</a:t>
            </a:r>
            <a:r>
              <a:rPr lang="en-US" dirty="0" smtClean="0">
                <a:ea typeface="ＭＳ Ｐゴシック" pitchFamily="-80" charset="-128"/>
              </a:rPr>
              <a:t> </a:t>
            </a:r>
            <a:r>
              <a:rPr lang="en-US" dirty="0" err="1" smtClean="0">
                <a:ea typeface="ＭＳ Ｐゴシック" pitchFamily="-80" charset="-128"/>
              </a:rPr>
              <a:t>vs</a:t>
            </a:r>
            <a:r>
              <a:rPr lang="en-US" dirty="0" smtClean="0">
                <a:ea typeface="ＭＳ Ｐゴシック" pitchFamily="-80" charset="-128"/>
              </a:rPr>
              <a:t> </a:t>
            </a:r>
            <a:r>
              <a:rPr lang="en-US" dirty="0" err="1" smtClean="0">
                <a:ea typeface="ＭＳ Ｐゴシック" pitchFamily="-80" charset="-128"/>
              </a:rPr>
              <a:t>Nonpositivisme</a:t>
            </a:r>
            <a:endParaRPr lang="en-US" dirty="0" smtClean="0">
              <a:ea typeface="ＭＳ Ｐゴシック" pitchFamily="-80" charset="-128"/>
            </a:endParaRPr>
          </a:p>
        </p:txBody>
      </p:sp>
      <p:sp>
        <p:nvSpPr>
          <p:cNvPr id="57347" name="Rectangle 3"/>
          <p:cNvSpPr>
            <a:spLocks noGrp="1" noChangeArrowheads="1"/>
          </p:cNvSpPr>
          <p:nvPr>
            <p:ph type="subTitle" idx="1"/>
          </p:nvPr>
        </p:nvSpPr>
        <p:spPr/>
        <p:txBody>
          <a:bodyPr/>
          <a:lstStyle/>
          <a:p>
            <a:pPr eaLnBrk="1" hangingPunct="1"/>
            <a:endParaRPr lang="en-US" smtClean="0">
              <a:ea typeface="ＭＳ Ｐゴシック" pitchFamily="-80"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4638"/>
            <a:ext cx="8229600" cy="639762"/>
          </a:xfrm>
        </p:spPr>
        <p:txBody>
          <a:bodyPr/>
          <a:lstStyle/>
          <a:p>
            <a:pPr eaLnBrk="1" hangingPunct="1"/>
            <a:r>
              <a:rPr lang="en-US" sz="3200" b="1" dirty="0" err="1" smtClean="0">
                <a:ea typeface="ＭＳ Ｐゴシック" pitchFamily="-80" charset="-128"/>
              </a:rPr>
              <a:t>Rasionalisme</a:t>
            </a:r>
            <a:endParaRPr lang="en-US" sz="3200" b="1" dirty="0" smtClean="0">
              <a:ea typeface="ＭＳ Ｐゴシック" pitchFamily="-80" charset="-128"/>
            </a:endParaRPr>
          </a:p>
        </p:txBody>
      </p:sp>
      <p:sp>
        <p:nvSpPr>
          <p:cNvPr id="30723" name="Rectangle 3"/>
          <p:cNvSpPr>
            <a:spLocks noGrp="1" noChangeArrowheads="1"/>
          </p:cNvSpPr>
          <p:nvPr>
            <p:ph type="body" idx="1"/>
          </p:nvPr>
        </p:nvSpPr>
        <p:spPr>
          <a:xfrm>
            <a:off x="457200" y="990600"/>
            <a:ext cx="8229600" cy="5638800"/>
          </a:xfrm>
        </p:spPr>
        <p:txBody>
          <a:bodyPr>
            <a:normAutofit lnSpcReduction="10000"/>
          </a:bodyPr>
          <a:lstStyle/>
          <a:p>
            <a:pPr eaLnBrk="1" hangingPunct="1">
              <a:lnSpc>
                <a:spcPct val="80000"/>
              </a:lnSpc>
            </a:pPr>
            <a:r>
              <a:rPr lang="en-US" sz="2000" dirty="0" err="1" smtClean="0">
                <a:ea typeface="ＭＳ Ｐゴシック" pitchFamily="-80" charset="-128"/>
              </a:rPr>
              <a:t>Paham</a:t>
            </a:r>
            <a:r>
              <a:rPr lang="en-US" sz="2000" dirty="0" smtClean="0">
                <a:ea typeface="ＭＳ Ｐゴシック" pitchFamily="-80" charset="-128"/>
              </a:rPr>
              <a:t> yang </a:t>
            </a:r>
            <a:r>
              <a:rPr lang="en-US" sz="2000" dirty="0" err="1" smtClean="0">
                <a:ea typeface="ＭＳ Ｐゴシック" pitchFamily="-80" charset="-128"/>
              </a:rPr>
              <a:t>menekankan</a:t>
            </a:r>
            <a:r>
              <a:rPr lang="en-US" sz="2000" dirty="0" smtClean="0">
                <a:ea typeface="ＭＳ Ｐゴシック" pitchFamily="-80" charset="-128"/>
              </a:rPr>
              <a:t>:</a:t>
            </a:r>
          </a:p>
          <a:p>
            <a:pPr lvl="2" eaLnBrk="1" hangingPunct="1">
              <a:lnSpc>
                <a:spcPct val="80000"/>
              </a:lnSpc>
            </a:pPr>
            <a:r>
              <a:rPr lang="en-US" sz="1600" dirty="0" err="1" smtClean="0">
                <a:ea typeface="ＭＳ Ｐゴシック" pitchFamily="-80" charset="-128"/>
              </a:rPr>
              <a:t>akal</a:t>
            </a:r>
            <a:r>
              <a:rPr lang="en-US" sz="1600" dirty="0" smtClean="0">
                <a:ea typeface="ＭＳ Ｐゴシック" pitchFamily="-80" charset="-128"/>
              </a:rPr>
              <a:t> </a:t>
            </a:r>
            <a:r>
              <a:rPr lang="en-US" sz="1600" dirty="0" err="1" smtClean="0">
                <a:ea typeface="ＭＳ Ｐゴシック" pitchFamily="-80" charset="-128"/>
              </a:rPr>
              <a:t>sebagai</a:t>
            </a:r>
            <a:r>
              <a:rPr lang="en-US" sz="1600" dirty="0" smtClean="0">
                <a:ea typeface="ＭＳ Ｐゴシック" pitchFamily="-80" charset="-128"/>
              </a:rPr>
              <a:t> </a:t>
            </a:r>
            <a:r>
              <a:rPr lang="en-US" sz="1600" dirty="0" err="1" smtClean="0">
                <a:ea typeface="ＭＳ Ｐゴシック" pitchFamily="-80" charset="-128"/>
              </a:rPr>
              <a:t>sumber</a:t>
            </a:r>
            <a:r>
              <a:rPr lang="en-US" sz="1600" dirty="0" smtClean="0">
                <a:ea typeface="ＭＳ Ｐゴシック" pitchFamily="-80" charset="-128"/>
              </a:rPr>
              <a:t> </a:t>
            </a:r>
            <a:r>
              <a:rPr lang="en-US" sz="1600" dirty="0" err="1" smtClean="0">
                <a:ea typeface="ＭＳ Ｐゴシック" pitchFamily="-80" charset="-128"/>
              </a:rPr>
              <a:t>utama</a:t>
            </a:r>
            <a:r>
              <a:rPr lang="en-US" sz="1600" dirty="0" smtClean="0">
                <a:ea typeface="ＭＳ Ｐゴシック" pitchFamily="-80" charset="-128"/>
              </a:rPr>
              <a:t> </a:t>
            </a:r>
            <a:r>
              <a:rPr lang="en-US" sz="1600" dirty="0" err="1" smtClean="0">
                <a:ea typeface="ＭＳ Ｐゴシック" pitchFamily="-80" charset="-128"/>
              </a:rPr>
              <a:t>pengetahuan</a:t>
            </a:r>
            <a:endParaRPr lang="en-US" sz="1600" dirty="0" smtClean="0">
              <a:ea typeface="ＭＳ Ｐゴシック" pitchFamily="-80" charset="-128"/>
            </a:endParaRPr>
          </a:p>
          <a:p>
            <a:pPr lvl="2" eaLnBrk="1" hangingPunct="1">
              <a:lnSpc>
                <a:spcPct val="80000"/>
              </a:lnSpc>
            </a:pPr>
            <a:r>
              <a:rPr lang="en-US" sz="1600" dirty="0" err="1" smtClean="0">
                <a:ea typeface="ＭＳ Ｐゴシック" pitchFamily="-80" charset="-128"/>
              </a:rPr>
              <a:t>akal</a:t>
            </a:r>
            <a:r>
              <a:rPr lang="en-US" sz="1600" dirty="0" smtClean="0">
                <a:ea typeface="ＭＳ Ｐゴシック" pitchFamily="-80" charset="-128"/>
              </a:rPr>
              <a:t> </a:t>
            </a:r>
            <a:r>
              <a:rPr lang="en-US" sz="1600" dirty="0" err="1" smtClean="0">
                <a:ea typeface="ＭＳ Ｐゴシック" pitchFamily="-80" charset="-128"/>
              </a:rPr>
              <a:t>pemegang</a:t>
            </a:r>
            <a:r>
              <a:rPr lang="en-US" sz="1600" dirty="0" smtClean="0">
                <a:ea typeface="ＭＳ Ｐゴシック" pitchFamily="-80" charset="-128"/>
              </a:rPr>
              <a:t> </a:t>
            </a:r>
            <a:r>
              <a:rPr lang="en-US" sz="1600" dirty="0" err="1" smtClean="0">
                <a:ea typeface="ＭＳ Ｐゴシック" pitchFamily="-80" charset="-128"/>
              </a:rPr>
              <a:t>otoritas</a:t>
            </a:r>
            <a:r>
              <a:rPr lang="en-US" sz="1600" dirty="0" smtClean="0">
                <a:ea typeface="ＭＳ Ｐゴシック" pitchFamily="-80" charset="-128"/>
              </a:rPr>
              <a:t> </a:t>
            </a:r>
            <a:r>
              <a:rPr lang="en-US" sz="1600" dirty="0" err="1" smtClean="0">
                <a:ea typeface="ＭＳ Ｐゴシック" pitchFamily="-80" charset="-128"/>
              </a:rPr>
              <a:t>terakhir</a:t>
            </a:r>
            <a:r>
              <a:rPr lang="en-US" sz="1600" dirty="0" smtClean="0">
                <a:ea typeface="ＭＳ Ｐゴシック" pitchFamily="-80" charset="-128"/>
              </a:rPr>
              <a:t> </a:t>
            </a:r>
            <a:r>
              <a:rPr lang="en-US" sz="1600" dirty="0" err="1" smtClean="0">
                <a:ea typeface="ＭＳ Ｐゴシック" pitchFamily="-80" charset="-128"/>
              </a:rPr>
              <a:t>dalam</a:t>
            </a:r>
            <a:r>
              <a:rPr lang="en-US" sz="1600" dirty="0" smtClean="0">
                <a:ea typeface="ＭＳ Ｐゴシック" pitchFamily="-80" charset="-128"/>
              </a:rPr>
              <a:t> </a:t>
            </a:r>
            <a:r>
              <a:rPr lang="en-US" sz="1600" dirty="0" err="1" smtClean="0">
                <a:ea typeface="ＭＳ Ｐゴシック" pitchFamily="-80" charset="-128"/>
              </a:rPr>
              <a:t>kebenaran</a:t>
            </a:r>
            <a:r>
              <a:rPr lang="en-US" sz="1600" dirty="0" smtClean="0">
                <a:ea typeface="ＭＳ Ｐゴシック" pitchFamily="-80" charset="-128"/>
              </a:rPr>
              <a:t>.</a:t>
            </a:r>
          </a:p>
          <a:p>
            <a:pPr lvl="2" eaLnBrk="1" hangingPunct="1">
              <a:lnSpc>
                <a:spcPct val="80000"/>
              </a:lnSpc>
            </a:pPr>
            <a:endParaRPr lang="en-US" sz="1600" dirty="0" smtClean="0">
              <a:ea typeface="ＭＳ Ｐゴシック" pitchFamily="-80" charset="-128"/>
            </a:endParaRPr>
          </a:p>
          <a:p>
            <a:pPr eaLnBrk="1" hangingPunct="1">
              <a:lnSpc>
                <a:spcPct val="80000"/>
              </a:lnSpc>
            </a:pPr>
            <a:r>
              <a:rPr lang="en-US" sz="2000" dirty="0" err="1" smtClean="0">
                <a:ea typeface="ＭＳ Ｐゴシック" pitchFamily="-80" charset="-128"/>
              </a:rPr>
              <a:t>Manusia</a:t>
            </a:r>
            <a:r>
              <a:rPr lang="en-US" sz="2000" dirty="0" smtClean="0">
                <a:ea typeface="ＭＳ Ｐゴシック" pitchFamily="-80" charset="-128"/>
              </a:rPr>
              <a:t> </a:t>
            </a:r>
            <a:r>
              <a:rPr lang="en-US" sz="2000" dirty="0" err="1" smtClean="0">
                <a:ea typeface="ＭＳ Ｐゴシック" pitchFamily="-80" charset="-128"/>
              </a:rPr>
              <a:t>mendapatkan</a:t>
            </a:r>
            <a:r>
              <a:rPr lang="en-US" sz="2000" dirty="0" smtClean="0">
                <a:ea typeface="ＭＳ Ｐゴシック" pitchFamily="-80" charset="-128"/>
              </a:rPr>
              <a:t> </a:t>
            </a:r>
            <a:r>
              <a:rPr lang="en-US" sz="2000" dirty="0" err="1" smtClean="0">
                <a:ea typeface="ＭＳ Ｐゴシック" pitchFamily="-80" charset="-128"/>
              </a:rPr>
              <a:t>pengetahuannya</a:t>
            </a:r>
            <a:r>
              <a:rPr lang="en-US" sz="2000" dirty="0" smtClean="0">
                <a:ea typeface="ＭＳ Ｐゴシック" pitchFamily="-80" charset="-128"/>
              </a:rPr>
              <a:t> </a:t>
            </a:r>
            <a:r>
              <a:rPr lang="en-US" sz="2000" dirty="0" err="1" smtClean="0">
                <a:ea typeface="ＭＳ Ｐゴシック" pitchFamily="-80" charset="-128"/>
              </a:rPr>
              <a:t>secara</a:t>
            </a:r>
            <a:r>
              <a:rPr lang="en-US" sz="2000" dirty="0" smtClean="0">
                <a:ea typeface="ＭＳ Ｐゴシック" pitchFamily="-80" charset="-128"/>
              </a:rPr>
              <a:t> </a:t>
            </a:r>
            <a:r>
              <a:rPr lang="en-US" sz="2000" b="1" i="1" dirty="0" err="1" smtClean="0">
                <a:ea typeface="ＭＳ Ｐゴシック" pitchFamily="-80" charset="-128"/>
              </a:rPr>
              <a:t>apriori</a:t>
            </a:r>
            <a:r>
              <a:rPr lang="en-US" sz="2000" i="1" dirty="0" smtClean="0">
                <a:ea typeface="ＭＳ Ｐゴシック" pitchFamily="-80" charset="-128"/>
              </a:rPr>
              <a:t>.</a:t>
            </a:r>
            <a:r>
              <a:rPr lang="en-US" sz="2000" dirty="0" smtClean="0">
                <a:ea typeface="ＭＳ Ｐゴシック" pitchFamily="-80" charset="-128"/>
              </a:rPr>
              <a:t> </a:t>
            </a:r>
          </a:p>
          <a:p>
            <a:pPr lvl="1" eaLnBrk="1" hangingPunct="1">
              <a:lnSpc>
                <a:spcPct val="80000"/>
              </a:lnSpc>
            </a:pPr>
            <a:r>
              <a:rPr lang="en-US" sz="1800" dirty="0" err="1" smtClean="0">
                <a:ea typeface="ＭＳ Ｐゴシック" pitchFamily="-80" charset="-128"/>
              </a:rPr>
              <a:t>Pengetahuan</a:t>
            </a:r>
            <a:r>
              <a:rPr lang="en-US" sz="1800" dirty="0" smtClean="0">
                <a:ea typeface="ＭＳ Ｐゴシック" pitchFamily="-80" charset="-128"/>
              </a:rPr>
              <a:t> </a:t>
            </a:r>
            <a:r>
              <a:rPr lang="en-US" sz="1800" b="1" dirty="0" err="1" smtClean="0">
                <a:ea typeface="ＭＳ Ｐゴシック" pitchFamily="-80" charset="-128"/>
              </a:rPr>
              <a:t>apriori</a:t>
            </a:r>
            <a:r>
              <a:rPr lang="en-US" sz="1800" b="1" dirty="0" smtClean="0">
                <a:ea typeface="ＭＳ Ｐゴシック" pitchFamily="-80" charset="-128"/>
              </a:rPr>
              <a:t>:</a:t>
            </a:r>
          </a:p>
          <a:p>
            <a:pPr lvl="2" eaLnBrk="1" hangingPunct="1">
              <a:lnSpc>
                <a:spcPct val="80000"/>
              </a:lnSpc>
            </a:pPr>
            <a:r>
              <a:rPr lang="en-US" sz="1600" dirty="0" err="1" smtClean="0">
                <a:ea typeface="ＭＳ Ｐゴシック" pitchFamily="-80" charset="-128"/>
              </a:rPr>
              <a:t>Pengetahuan</a:t>
            </a:r>
            <a:r>
              <a:rPr lang="en-US" sz="1600" dirty="0" smtClean="0">
                <a:ea typeface="ＭＳ Ｐゴシック" pitchFamily="-80" charset="-128"/>
              </a:rPr>
              <a:t> yang </a:t>
            </a:r>
            <a:r>
              <a:rPr lang="en-US" sz="1600" dirty="0" err="1" smtClean="0">
                <a:ea typeface="ＭＳ Ｐゴシック" pitchFamily="-80" charset="-128"/>
              </a:rPr>
              <a:t>keberadaannya</a:t>
            </a:r>
            <a:r>
              <a:rPr lang="en-US" sz="1600" dirty="0" smtClean="0">
                <a:ea typeface="ＭＳ Ｐゴシック" pitchFamily="-80" charset="-128"/>
              </a:rPr>
              <a:t> </a:t>
            </a:r>
            <a:r>
              <a:rPr lang="en-US" sz="1600" dirty="0" err="1" smtClean="0">
                <a:ea typeface="ＭＳ Ｐゴシック" pitchFamily="-80" charset="-128"/>
              </a:rPr>
              <a:t>tidak</a:t>
            </a:r>
            <a:r>
              <a:rPr lang="en-US" sz="1600" dirty="0" smtClean="0">
                <a:ea typeface="ＭＳ Ｐゴシック" pitchFamily="-80" charset="-128"/>
              </a:rPr>
              <a:t> </a:t>
            </a:r>
            <a:r>
              <a:rPr lang="en-US" sz="1600" dirty="0" err="1" smtClean="0">
                <a:ea typeface="ＭＳ Ｐゴシック" pitchFamily="-80" charset="-128"/>
              </a:rPr>
              <a:t>memerlukan</a:t>
            </a:r>
            <a:r>
              <a:rPr lang="en-US" sz="1600" dirty="0" smtClean="0">
                <a:ea typeface="ＭＳ Ｐゴシック" pitchFamily="-80" charset="-128"/>
              </a:rPr>
              <a:t> </a:t>
            </a:r>
            <a:r>
              <a:rPr lang="en-US" sz="1600" dirty="0" err="1" smtClean="0">
                <a:ea typeface="ＭＳ Ｐゴシック" pitchFamily="-80" charset="-128"/>
              </a:rPr>
              <a:t>pengalaman</a:t>
            </a:r>
            <a:r>
              <a:rPr lang="en-US" sz="1600" dirty="0" smtClean="0">
                <a:ea typeface="ＭＳ Ｐゴシック" pitchFamily="-80" charset="-128"/>
              </a:rPr>
              <a:t> </a:t>
            </a:r>
            <a:r>
              <a:rPr lang="en-US" sz="1600" dirty="0" err="1" smtClean="0">
                <a:ea typeface="ＭＳ Ｐゴシック" pitchFamily="-80" charset="-128"/>
              </a:rPr>
              <a:t>inderawi</a:t>
            </a:r>
            <a:endParaRPr lang="en-US" sz="1600" dirty="0" smtClean="0">
              <a:ea typeface="ＭＳ Ｐゴシック" pitchFamily="-80" charset="-128"/>
            </a:endParaRPr>
          </a:p>
          <a:p>
            <a:pPr lvl="2" eaLnBrk="1" hangingPunct="1">
              <a:lnSpc>
                <a:spcPct val="80000"/>
              </a:lnSpc>
              <a:buNone/>
            </a:pPr>
            <a:endParaRPr lang="en-US" sz="1800" dirty="0" smtClean="0">
              <a:ea typeface="ＭＳ Ｐゴシック" pitchFamily="-80" charset="-128"/>
            </a:endParaRPr>
          </a:p>
          <a:p>
            <a:pPr eaLnBrk="1" hangingPunct="1">
              <a:lnSpc>
                <a:spcPct val="80000"/>
              </a:lnSpc>
            </a:pPr>
            <a:r>
              <a:rPr lang="en-US" sz="2000" dirty="0" smtClean="0">
                <a:ea typeface="ＭＳ Ｐゴシック" pitchFamily="-80" charset="-128"/>
              </a:rPr>
              <a:t>Cara </a:t>
            </a:r>
            <a:r>
              <a:rPr lang="en-US" sz="2000" dirty="0" err="1" smtClean="0">
                <a:ea typeface="ＭＳ Ｐゴシック" pitchFamily="-80" charset="-128"/>
              </a:rPr>
              <a:t>berpikir</a:t>
            </a:r>
            <a:r>
              <a:rPr lang="en-US" sz="2000" dirty="0" smtClean="0">
                <a:ea typeface="ＭＳ Ｐゴシック" pitchFamily="-80" charset="-128"/>
              </a:rPr>
              <a:t> ideal </a:t>
            </a:r>
            <a:r>
              <a:rPr lang="en-US" sz="2000" dirty="0" err="1" smtClean="0">
                <a:ea typeface="ＭＳ Ｐゴシック" pitchFamily="-80" charset="-128"/>
              </a:rPr>
              <a:t>mendapatkan</a:t>
            </a:r>
            <a:r>
              <a:rPr lang="en-US" sz="2000" dirty="0" smtClean="0">
                <a:ea typeface="ＭＳ Ｐゴシック" pitchFamily="-80" charset="-128"/>
              </a:rPr>
              <a:t> </a:t>
            </a:r>
            <a:r>
              <a:rPr lang="en-US" sz="2000" dirty="0" err="1" smtClean="0">
                <a:ea typeface="ＭＳ Ｐゴシック" pitchFamily="-80" charset="-128"/>
              </a:rPr>
              <a:t>pengetahuan</a:t>
            </a:r>
            <a:r>
              <a:rPr lang="en-US" sz="2000" dirty="0" smtClean="0">
                <a:ea typeface="ＭＳ Ｐゴシック" pitchFamily="-80" charset="-128"/>
              </a:rPr>
              <a:t>: </a:t>
            </a:r>
            <a:r>
              <a:rPr lang="en-US" sz="2000" b="1" i="1" dirty="0" err="1" smtClean="0">
                <a:ea typeface="ＭＳ Ｐゴシック" pitchFamily="-80" charset="-128"/>
              </a:rPr>
              <a:t>deduktif</a:t>
            </a:r>
            <a:r>
              <a:rPr lang="en-US" sz="2000" b="1" i="1" dirty="0" smtClean="0">
                <a:ea typeface="ＭＳ Ｐゴシック" pitchFamily="-80" charset="-128"/>
              </a:rPr>
              <a:t>.</a:t>
            </a:r>
            <a:r>
              <a:rPr lang="en-US" sz="2000" b="1" dirty="0" smtClean="0">
                <a:ea typeface="ＭＳ Ｐゴシック" pitchFamily="-80" charset="-128"/>
              </a:rPr>
              <a:t> </a:t>
            </a:r>
          </a:p>
          <a:p>
            <a:pPr lvl="1" eaLnBrk="1" hangingPunct="1">
              <a:lnSpc>
                <a:spcPct val="80000"/>
              </a:lnSpc>
            </a:pPr>
            <a:r>
              <a:rPr lang="en-US" sz="1800" dirty="0" err="1" smtClean="0">
                <a:ea typeface="ＭＳ Ｐゴシック" pitchFamily="-80" charset="-128"/>
              </a:rPr>
              <a:t>Logika</a:t>
            </a:r>
            <a:r>
              <a:rPr lang="en-US" sz="1800" dirty="0" smtClean="0">
                <a:ea typeface="ＭＳ Ｐゴシック" pitchFamily="-80" charset="-128"/>
              </a:rPr>
              <a:t> </a:t>
            </a:r>
            <a:r>
              <a:rPr lang="en-US" sz="1800" b="1" dirty="0" err="1" smtClean="0">
                <a:ea typeface="ＭＳ Ｐゴシック" pitchFamily="-80" charset="-128"/>
              </a:rPr>
              <a:t>deduktif</a:t>
            </a:r>
            <a:r>
              <a:rPr lang="en-US" sz="1800" b="1" dirty="0" smtClean="0">
                <a:ea typeface="ＭＳ Ｐゴシック" pitchFamily="-80" charset="-128"/>
              </a:rPr>
              <a:t>:</a:t>
            </a:r>
          </a:p>
          <a:p>
            <a:pPr lvl="2" eaLnBrk="1" hangingPunct="1">
              <a:lnSpc>
                <a:spcPct val="80000"/>
              </a:lnSpc>
            </a:pPr>
            <a:r>
              <a:rPr lang="en-US" sz="1400" dirty="0" err="1" smtClean="0">
                <a:ea typeface="ＭＳ Ｐゴシック" pitchFamily="-80" charset="-128"/>
              </a:rPr>
              <a:t>berdasarkan</a:t>
            </a:r>
            <a:r>
              <a:rPr lang="en-US" sz="1400" dirty="0" smtClean="0">
                <a:ea typeface="ＭＳ Ｐゴシック" pitchFamily="-80" charset="-128"/>
              </a:rPr>
              <a:t> </a:t>
            </a:r>
            <a:r>
              <a:rPr lang="en-US" sz="1400" dirty="0" err="1" smtClean="0">
                <a:ea typeface="ＭＳ Ｐゴシック" pitchFamily="-80" charset="-128"/>
              </a:rPr>
              <a:t>hal-hal</a:t>
            </a:r>
            <a:r>
              <a:rPr lang="en-US" sz="1400" dirty="0" smtClean="0">
                <a:ea typeface="ＭＳ Ｐゴシック" pitchFamily="-80" charset="-128"/>
              </a:rPr>
              <a:t> yang </a:t>
            </a:r>
            <a:r>
              <a:rPr lang="en-US" sz="1400" dirty="0" err="1" smtClean="0">
                <a:ea typeface="ＭＳ Ｐゴシック" pitchFamily="-80" charset="-128"/>
              </a:rPr>
              <a:t>umum</a:t>
            </a:r>
            <a:r>
              <a:rPr lang="en-US" sz="1400" dirty="0" smtClean="0">
                <a:ea typeface="ＭＳ Ｐゴシック" pitchFamily="-80" charset="-128"/>
              </a:rPr>
              <a:t>  </a:t>
            </a:r>
            <a:r>
              <a:rPr lang="en-US" sz="1400" dirty="0" err="1" smtClean="0">
                <a:ea typeface="ＭＳ Ｐゴシック" pitchFamily="-80" charset="-128"/>
              </a:rPr>
              <a:t>ditarik</a:t>
            </a:r>
            <a:r>
              <a:rPr lang="en-US" sz="1400" dirty="0" smtClean="0">
                <a:ea typeface="ＭＳ Ｐゴシック" pitchFamily="-80" charset="-128"/>
              </a:rPr>
              <a:t> </a:t>
            </a:r>
            <a:r>
              <a:rPr lang="en-US" sz="1400" dirty="0" err="1" smtClean="0">
                <a:ea typeface="ＭＳ Ｐゴシック" pitchFamily="-80" charset="-128"/>
              </a:rPr>
              <a:t>kesimpulan</a:t>
            </a:r>
            <a:r>
              <a:rPr lang="en-US" sz="1400" dirty="0" smtClean="0">
                <a:ea typeface="ＭＳ Ｐゴシック" pitchFamily="-80" charset="-128"/>
              </a:rPr>
              <a:t> yang </a:t>
            </a:r>
            <a:r>
              <a:rPr lang="en-US" sz="1400" dirty="0" err="1" smtClean="0">
                <a:ea typeface="ＭＳ Ｐゴシック" pitchFamily="-80" charset="-128"/>
              </a:rPr>
              <a:t>khusus</a:t>
            </a:r>
            <a:r>
              <a:rPr lang="en-US" sz="1400" dirty="0" smtClean="0">
                <a:ea typeface="ＭＳ Ｐゴシック" pitchFamily="-80" charset="-128"/>
              </a:rPr>
              <a:t>. K</a:t>
            </a:r>
          </a:p>
          <a:p>
            <a:pPr lvl="2" eaLnBrk="1" hangingPunct="1">
              <a:lnSpc>
                <a:spcPct val="80000"/>
              </a:lnSpc>
            </a:pPr>
            <a:r>
              <a:rPr lang="en-US" sz="1400" dirty="0" err="1" smtClean="0">
                <a:ea typeface="ＭＳ Ｐゴシック" pitchFamily="-80" charset="-128"/>
              </a:rPr>
              <a:t>Kesimpulan</a:t>
            </a:r>
            <a:r>
              <a:rPr lang="en-US" sz="1400" dirty="0" smtClean="0">
                <a:ea typeface="ＭＳ Ｐゴシック" pitchFamily="-80" charset="-128"/>
              </a:rPr>
              <a:t> </a:t>
            </a:r>
            <a:r>
              <a:rPr lang="en-US" sz="1400" dirty="0" err="1" smtClean="0">
                <a:ea typeface="ＭＳ Ｐゴシック" pitchFamily="-80" charset="-128"/>
              </a:rPr>
              <a:t>itidak</a:t>
            </a:r>
            <a:r>
              <a:rPr lang="en-US" sz="1400" dirty="0" smtClean="0">
                <a:ea typeface="ＭＳ Ｐゴシック" pitchFamily="-80" charset="-128"/>
              </a:rPr>
              <a:t> </a:t>
            </a:r>
            <a:r>
              <a:rPr lang="en-US" sz="1400" dirty="0" err="1" smtClean="0">
                <a:ea typeface="ＭＳ Ｐゴシック" pitchFamily="-80" charset="-128"/>
              </a:rPr>
              <a:t>memerlukan</a:t>
            </a:r>
            <a:r>
              <a:rPr lang="en-US" sz="1400" dirty="0" smtClean="0">
                <a:ea typeface="ＭＳ Ｐゴシック" pitchFamily="-80" charset="-128"/>
              </a:rPr>
              <a:t> </a:t>
            </a:r>
            <a:r>
              <a:rPr lang="en-US" sz="1400" dirty="0" err="1" smtClean="0">
                <a:ea typeface="ＭＳ Ｐゴシック" pitchFamily="-80" charset="-128"/>
              </a:rPr>
              <a:t>pembuktian</a:t>
            </a:r>
            <a:r>
              <a:rPr lang="en-US" sz="1400" dirty="0" smtClean="0">
                <a:ea typeface="ＭＳ Ｐゴシック" pitchFamily="-80" charset="-128"/>
              </a:rPr>
              <a:t> </a:t>
            </a:r>
            <a:r>
              <a:rPr lang="en-US" sz="1400" dirty="0" err="1" smtClean="0">
                <a:ea typeface="ＭＳ Ｐゴシック" pitchFamily="-80" charset="-128"/>
              </a:rPr>
              <a:t>empiris</a:t>
            </a:r>
            <a:r>
              <a:rPr lang="en-US" sz="1400" dirty="0" smtClean="0">
                <a:ea typeface="ＭＳ Ｐゴシック" pitchFamily="-80" charset="-128"/>
              </a:rPr>
              <a:t>, </a:t>
            </a:r>
            <a:r>
              <a:rPr lang="en-US" sz="1400" dirty="0" err="1" smtClean="0">
                <a:ea typeface="ＭＳ Ｐゴシック" pitchFamily="-80" charset="-128"/>
              </a:rPr>
              <a:t>cukup</a:t>
            </a:r>
            <a:r>
              <a:rPr lang="en-US" sz="1400" dirty="0" smtClean="0">
                <a:ea typeface="ＭＳ Ｐゴシック" pitchFamily="-80" charset="-128"/>
              </a:rPr>
              <a:t> </a:t>
            </a:r>
            <a:r>
              <a:rPr lang="en-US" sz="1400" dirty="0" err="1" smtClean="0">
                <a:ea typeface="ＭＳ Ｐゴシック" pitchFamily="-80" charset="-128"/>
              </a:rPr>
              <a:t>rasio</a:t>
            </a:r>
            <a:r>
              <a:rPr lang="en-US" sz="1400" dirty="0" smtClean="0">
                <a:ea typeface="ＭＳ Ｐゴシック" pitchFamily="-80" charset="-128"/>
              </a:rPr>
              <a:t> </a:t>
            </a:r>
            <a:r>
              <a:rPr lang="en-US" sz="1400" dirty="0" err="1" smtClean="0">
                <a:ea typeface="ＭＳ Ｐゴシック" pitchFamily="-80" charset="-128"/>
              </a:rPr>
              <a:t>manusia</a:t>
            </a:r>
            <a:r>
              <a:rPr lang="en-US" sz="1400" dirty="0" smtClean="0">
                <a:ea typeface="ＭＳ Ｐゴシック" pitchFamily="-80" charset="-128"/>
              </a:rPr>
              <a:t> yang </a:t>
            </a:r>
            <a:r>
              <a:rPr lang="en-US" sz="1400" dirty="0" err="1" smtClean="0">
                <a:ea typeface="ＭＳ Ｐゴシック" pitchFamily="-80" charset="-128"/>
              </a:rPr>
              <a:t>menetapkannya</a:t>
            </a:r>
            <a:r>
              <a:rPr lang="en-US" sz="1400" dirty="0" smtClean="0">
                <a:ea typeface="ＭＳ Ｐゴシック" pitchFamily="-80" charset="-128"/>
              </a:rPr>
              <a:t>. </a:t>
            </a:r>
          </a:p>
          <a:p>
            <a:pPr lvl="2" eaLnBrk="1" hangingPunct="1">
              <a:lnSpc>
                <a:spcPct val="80000"/>
              </a:lnSpc>
            </a:pPr>
            <a:r>
              <a:rPr lang="en-US" sz="1400" dirty="0" err="1" smtClean="0">
                <a:ea typeface="ＭＳ Ｐゴシック" pitchFamily="-80" charset="-128"/>
              </a:rPr>
              <a:t>Dalam</a:t>
            </a:r>
            <a:r>
              <a:rPr lang="en-US" sz="1400" dirty="0" smtClean="0">
                <a:ea typeface="ＭＳ Ｐゴシック" pitchFamily="-80" charset="-128"/>
              </a:rPr>
              <a:t> </a:t>
            </a:r>
            <a:r>
              <a:rPr lang="en-US" sz="1400" dirty="0" err="1" smtClean="0">
                <a:ea typeface="ＭＳ Ｐゴシック" pitchFamily="-80" charset="-128"/>
              </a:rPr>
              <a:t>deduktif</a:t>
            </a:r>
            <a:r>
              <a:rPr lang="en-US" sz="1400" dirty="0" smtClean="0">
                <a:ea typeface="ＭＳ Ｐゴシック" pitchFamily="-80" charset="-128"/>
              </a:rPr>
              <a:t>, yang </a:t>
            </a:r>
            <a:r>
              <a:rPr lang="en-US" sz="1400" dirty="0" err="1" smtClean="0">
                <a:ea typeface="ＭＳ Ｐゴシック" pitchFamily="-80" charset="-128"/>
              </a:rPr>
              <a:t>diperlukan</a:t>
            </a:r>
            <a:r>
              <a:rPr lang="en-US" sz="1400" dirty="0" smtClean="0">
                <a:ea typeface="ＭＳ Ｐゴシック" pitchFamily="-80" charset="-128"/>
              </a:rPr>
              <a:t> </a:t>
            </a:r>
            <a:r>
              <a:rPr lang="en-US" sz="1400" dirty="0" err="1" smtClean="0">
                <a:ea typeface="ＭＳ Ｐゴシック" pitchFamily="-80" charset="-128"/>
              </a:rPr>
              <a:t>adalah</a:t>
            </a:r>
            <a:r>
              <a:rPr lang="en-US" sz="1400" dirty="0" smtClean="0">
                <a:ea typeface="ＭＳ Ｐゴシック" pitchFamily="-80" charset="-128"/>
              </a:rPr>
              <a:t> </a:t>
            </a:r>
            <a:r>
              <a:rPr lang="en-US" sz="1400" dirty="0" err="1" smtClean="0">
                <a:ea typeface="ＭＳ Ｐゴシック" pitchFamily="-80" charset="-128"/>
              </a:rPr>
              <a:t>ketertiban</a:t>
            </a:r>
            <a:r>
              <a:rPr lang="en-US" sz="1400" dirty="0" smtClean="0">
                <a:ea typeface="ＭＳ Ｐゴシック" pitchFamily="-80" charset="-128"/>
              </a:rPr>
              <a:t> </a:t>
            </a:r>
            <a:r>
              <a:rPr lang="en-US" sz="1400" dirty="0" err="1" smtClean="0">
                <a:ea typeface="ＭＳ Ｐゴシック" pitchFamily="-80" charset="-128"/>
              </a:rPr>
              <a:t>bernalar</a:t>
            </a:r>
            <a:r>
              <a:rPr lang="en-US" sz="1400" dirty="0" smtClean="0">
                <a:ea typeface="ＭＳ Ｐゴシック" pitchFamily="-80" charset="-128"/>
              </a:rPr>
              <a:t>. </a:t>
            </a:r>
            <a:r>
              <a:rPr lang="en-US" sz="1400" dirty="0" err="1" smtClean="0">
                <a:ea typeface="ＭＳ Ｐゴシック" pitchFamily="-80" charset="-128"/>
              </a:rPr>
              <a:t>Antara</a:t>
            </a:r>
            <a:r>
              <a:rPr lang="en-US" sz="1400" dirty="0" smtClean="0">
                <a:ea typeface="ＭＳ Ｐゴシック" pitchFamily="-80" charset="-128"/>
              </a:rPr>
              <a:t> </a:t>
            </a:r>
            <a:r>
              <a:rPr lang="en-US" sz="1400" dirty="0" err="1" smtClean="0">
                <a:ea typeface="ＭＳ Ｐゴシック" pitchFamily="-80" charset="-128"/>
              </a:rPr>
              <a:t>pernyataan</a:t>
            </a:r>
            <a:r>
              <a:rPr lang="en-US" sz="1400" dirty="0" smtClean="0">
                <a:ea typeface="ＭＳ Ｐゴシック" pitchFamily="-80" charset="-128"/>
              </a:rPr>
              <a:t> yang </a:t>
            </a:r>
            <a:r>
              <a:rPr lang="en-US" sz="1400" dirty="0" err="1" smtClean="0">
                <a:ea typeface="ＭＳ Ｐゴシック" pitchFamily="-80" charset="-128"/>
              </a:rPr>
              <a:t>satu</a:t>
            </a:r>
            <a:r>
              <a:rPr lang="en-US" sz="1400" dirty="0" smtClean="0">
                <a:ea typeface="ＭＳ Ｐゴシック" pitchFamily="-80" charset="-128"/>
              </a:rPr>
              <a:t> </a:t>
            </a:r>
            <a:r>
              <a:rPr lang="en-US" sz="1400" dirty="0" err="1" smtClean="0">
                <a:ea typeface="ＭＳ Ｐゴシック" pitchFamily="-80" charset="-128"/>
              </a:rPr>
              <a:t>dengan</a:t>
            </a:r>
            <a:r>
              <a:rPr lang="en-US" sz="1400" dirty="0" smtClean="0">
                <a:ea typeface="ＭＳ Ｐゴシック" pitchFamily="-80" charset="-128"/>
              </a:rPr>
              <a:t> </a:t>
            </a:r>
            <a:r>
              <a:rPr lang="en-US" sz="1400" dirty="0" err="1" smtClean="0">
                <a:ea typeface="ＭＳ Ｐゴシック" pitchFamily="-80" charset="-128"/>
              </a:rPr>
              <a:t>pernyataan</a:t>
            </a:r>
            <a:r>
              <a:rPr lang="en-US" sz="1400" dirty="0" smtClean="0">
                <a:ea typeface="ＭＳ Ｐゴシック" pitchFamily="-80" charset="-128"/>
              </a:rPr>
              <a:t> </a:t>
            </a:r>
            <a:r>
              <a:rPr lang="en-US" sz="1400" dirty="0" err="1" smtClean="0">
                <a:ea typeface="ＭＳ Ｐゴシック" pitchFamily="-80" charset="-128"/>
              </a:rPr>
              <a:t>lainya</a:t>
            </a:r>
            <a:r>
              <a:rPr lang="en-US" sz="1400" dirty="0" smtClean="0">
                <a:ea typeface="ＭＳ Ｐゴシック" pitchFamily="-80" charset="-128"/>
              </a:rPr>
              <a:t> </a:t>
            </a:r>
            <a:r>
              <a:rPr lang="en-US" sz="1400" dirty="0" err="1" smtClean="0">
                <a:ea typeface="ＭＳ Ｐゴシック" pitchFamily="-80" charset="-128"/>
              </a:rPr>
              <a:t>tidak</a:t>
            </a:r>
            <a:r>
              <a:rPr lang="en-US" sz="1400" dirty="0" smtClean="0">
                <a:ea typeface="ＭＳ Ｐゴシック" pitchFamily="-80" charset="-128"/>
              </a:rPr>
              <a:t> </a:t>
            </a:r>
            <a:r>
              <a:rPr lang="en-US" sz="1400" dirty="0" err="1" smtClean="0">
                <a:ea typeface="ＭＳ Ｐゴシック" pitchFamily="-80" charset="-128"/>
              </a:rPr>
              <a:t>boleh</a:t>
            </a:r>
            <a:r>
              <a:rPr lang="en-US" sz="1400" dirty="0" smtClean="0">
                <a:ea typeface="ＭＳ Ｐゴシック" pitchFamily="-80" charset="-128"/>
              </a:rPr>
              <a:t> </a:t>
            </a:r>
            <a:r>
              <a:rPr lang="en-US" sz="1400" dirty="0" err="1" smtClean="0">
                <a:ea typeface="ＭＳ Ｐゴシック" pitchFamily="-80" charset="-128"/>
              </a:rPr>
              <a:t>ada</a:t>
            </a:r>
            <a:r>
              <a:rPr lang="en-US" sz="1400" dirty="0" smtClean="0">
                <a:ea typeface="ＭＳ Ｐゴシック" pitchFamily="-80" charset="-128"/>
              </a:rPr>
              <a:t> </a:t>
            </a:r>
            <a:r>
              <a:rPr lang="en-US" sz="1400" dirty="0" err="1" smtClean="0">
                <a:ea typeface="ＭＳ Ｐゴシック" pitchFamily="-80" charset="-128"/>
              </a:rPr>
              <a:t>kontradiksi</a:t>
            </a:r>
            <a:r>
              <a:rPr lang="en-US" sz="1400" dirty="0" smtClean="0">
                <a:ea typeface="ＭＳ Ｐゴシック" pitchFamily="-80" charset="-128"/>
              </a:rPr>
              <a:t>. </a:t>
            </a:r>
          </a:p>
          <a:p>
            <a:pPr lvl="3" eaLnBrk="1" hangingPunct="1">
              <a:lnSpc>
                <a:spcPct val="80000"/>
              </a:lnSpc>
            </a:pPr>
            <a:r>
              <a:rPr lang="en-US" sz="1600" dirty="0" err="1" smtClean="0">
                <a:ea typeface="ＭＳ Ｐゴシック" pitchFamily="-80" charset="-128"/>
              </a:rPr>
              <a:t>Contoh</a:t>
            </a:r>
            <a:r>
              <a:rPr lang="en-US" sz="1600" dirty="0" smtClean="0">
                <a:ea typeface="ＭＳ Ｐゴシック" pitchFamily="-80" charset="-128"/>
              </a:rPr>
              <a:t>: s</a:t>
            </a:r>
          </a:p>
          <a:p>
            <a:pPr lvl="4" eaLnBrk="1" hangingPunct="1">
              <a:lnSpc>
                <a:spcPct val="80000"/>
              </a:lnSpc>
            </a:pPr>
            <a:r>
              <a:rPr lang="en-US" sz="1600" dirty="0" err="1" smtClean="0">
                <a:ea typeface="ＭＳ Ｐゴシック" pitchFamily="-80" charset="-128"/>
              </a:rPr>
              <a:t>Semua</a:t>
            </a:r>
            <a:r>
              <a:rPr lang="en-US" sz="1600" dirty="0" smtClean="0">
                <a:ea typeface="ＭＳ Ｐゴシック" pitchFamily="-80" charset="-128"/>
              </a:rPr>
              <a:t> </a:t>
            </a:r>
            <a:r>
              <a:rPr lang="en-US" sz="1600" dirty="0" err="1" smtClean="0">
                <a:ea typeface="ＭＳ Ｐゴシック" pitchFamily="-80" charset="-128"/>
              </a:rPr>
              <a:t>logam</a:t>
            </a:r>
            <a:r>
              <a:rPr lang="en-US" sz="1600" dirty="0" smtClean="0">
                <a:ea typeface="ＭＳ Ｐゴシック" pitchFamily="-80" charset="-128"/>
              </a:rPr>
              <a:t> </a:t>
            </a:r>
            <a:r>
              <a:rPr lang="en-US" sz="1600" dirty="0" err="1" smtClean="0">
                <a:ea typeface="ＭＳ Ｐゴシック" pitchFamily="-80" charset="-128"/>
              </a:rPr>
              <a:t>dipanaskan</a:t>
            </a:r>
            <a:r>
              <a:rPr lang="en-US" sz="1600" dirty="0" smtClean="0">
                <a:ea typeface="ＭＳ Ｐゴシック" pitchFamily="-80" charset="-128"/>
              </a:rPr>
              <a:t> </a:t>
            </a:r>
            <a:r>
              <a:rPr lang="en-US" sz="1600" dirty="0" err="1" smtClean="0">
                <a:ea typeface="ＭＳ Ｐゴシック" pitchFamily="-80" charset="-128"/>
              </a:rPr>
              <a:t>memuai</a:t>
            </a:r>
            <a:r>
              <a:rPr lang="en-US" sz="1600" dirty="0" smtClean="0">
                <a:ea typeface="ＭＳ Ｐゴシック" pitchFamily="-80" charset="-128"/>
              </a:rPr>
              <a:t> (</a:t>
            </a:r>
            <a:r>
              <a:rPr lang="en-US" sz="1600" dirty="0" err="1" smtClean="0">
                <a:ea typeface="ＭＳ Ｐゴシック" pitchFamily="-80" charset="-128"/>
              </a:rPr>
              <a:t>premis</a:t>
            </a:r>
            <a:r>
              <a:rPr lang="en-US" sz="1600" dirty="0" smtClean="0">
                <a:ea typeface="ＭＳ Ｐゴシック" pitchFamily="-80" charset="-128"/>
              </a:rPr>
              <a:t> mayor)</a:t>
            </a:r>
          </a:p>
          <a:p>
            <a:pPr lvl="4" eaLnBrk="1" hangingPunct="1">
              <a:lnSpc>
                <a:spcPct val="80000"/>
              </a:lnSpc>
            </a:pPr>
            <a:r>
              <a:rPr lang="en-US" sz="1600" dirty="0" err="1" smtClean="0">
                <a:ea typeface="ＭＳ Ｐゴシック" pitchFamily="-80" charset="-128"/>
              </a:rPr>
              <a:t>Besi</a:t>
            </a:r>
            <a:r>
              <a:rPr lang="en-US" sz="1600" dirty="0" smtClean="0">
                <a:ea typeface="ＭＳ Ｐゴシック" pitchFamily="-80" charset="-128"/>
              </a:rPr>
              <a:t> </a:t>
            </a:r>
            <a:r>
              <a:rPr lang="en-US" sz="1600" dirty="0" err="1" smtClean="0">
                <a:ea typeface="ＭＳ Ｐゴシック" pitchFamily="-80" charset="-128"/>
              </a:rPr>
              <a:t>adalah</a:t>
            </a:r>
            <a:r>
              <a:rPr lang="en-US" sz="1600" dirty="0" smtClean="0">
                <a:ea typeface="ＭＳ Ｐゴシック" pitchFamily="-80" charset="-128"/>
              </a:rPr>
              <a:t> </a:t>
            </a:r>
            <a:r>
              <a:rPr lang="en-US" sz="1600" dirty="0" err="1" smtClean="0">
                <a:ea typeface="ＭＳ Ｐゴシック" pitchFamily="-80" charset="-128"/>
              </a:rPr>
              <a:t>logam</a:t>
            </a:r>
            <a:r>
              <a:rPr lang="en-US" sz="1600" dirty="0" smtClean="0">
                <a:ea typeface="ＭＳ Ｐゴシック" pitchFamily="-80" charset="-128"/>
              </a:rPr>
              <a:t> (</a:t>
            </a:r>
            <a:r>
              <a:rPr lang="en-US" sz="1600" dirty="0" err="1" smtClean="0">
                <a:ea typeface="ＭＳ Ｐゴシック" pitchFamily="-80" charset="-128"/>
              </a:rPr>
              <a:t>premis</a:t>
            </a:r>
            <a:r>
              <a:rPr lang="en-US" sz="1600" dirty="0" smtClean="0">
                <a:ea typeface="ＭＳ Ｐゴシック" pitchFamily="-80" charset="-128"/>
              </a:rPr>
              <a:t> minor). </a:t>
            </a:r>
            <a:r>
              <a:rPr lang="en-US" sz="1600" dirty="0" err="1" smtClean="0">
                <a:ea typeface="ＭＳ Ｐゴシック" pitchFamily="-80" charset="-128"/>
              </a:rPr>
              <a:t>Maka</a:t>
            </a:r>
            <a:r>
              <a:rPr lang="en-US" sz="1600" dirty="0" smtClean="0">
                <a:ea typeface="ＭＳ Ｐゴシック" pitchFamily="-80" charset="-128"/>
              </a:rPr>
              <a:t>, </a:t>
            </a:r>
            <a:r>
              <a:rPr lang="en-US" sz="1600" dirty="0" err="1" smtClean="0">
                <a:ea typeface="ＭＳ Ｐゴシック" pitchFamily="-80" charset="-128"/>
              </a:rPr>
              <a:t>tanpa</a:t>
            </a:r>
            <a:r>
              <a:rPr lang="en-US" sz="1600" dirty="0" smtClean="0">
                <a:ea typeface="ＭＳ Ｐゴシック" pitchFamily="-80" charset="-128"/>
              </a:rPr>
              <a:t> </a:t>
            </a:r>
            <a:r>
              <a:rPr lang="en-US" sz="1600" dirty="0" err="1" smtClean="0">
                <a:ea typeface="ＭＳ Ｐゴシック" pitchFamily="-80" charset="-128"/>
              </a:rPr>
              <a:t>harus</a:t>
            </a:r>
            <a:r>
              <a:rPr lang="en-US" sz="1600" dirty="0" smtClean="0">
                <a:ea typeface="ＭＳ Ｐゴシック" pitchFamily="-80" charset="-128"/>
              </a:rPr>
              <a:t> </a:t>
            </a:r>
            <a:r>
              <a:rPr lang="en-US" sz="1600" dirty="0" err="1" smtClean="0">
                <a:ea typeface="ＭＳ Ｐゴシック" pitchFamily="-80" charset="-128"/>
              </a:rPr>
              <a:t>melalui</a:t>
            </a:r>
            <a:r>
              <a:rPr lang="en-US" sz="1600" dirty="0" smtClean="0">
                <a:ea typeface="ＭＳ Ｐゴシック" pitchFamily="-80" charset="-128"/>
              </a:rPr>
              <a:t> </a:t>
            </a:r>
            <a:r>
              <a:rPr lang="en-US" sz="1600" dirty="0" err="1" smtClean="0">
                <a:ea typeface="ＭＳ Ｐゴシック" pitchFamily="-80" charset="-128"/>
              </a:rPr>
              <a:t>pengalaman</a:t>
            </a:r>
            <a:r>
              <a:rPr lang="en-US" sz="1600" dirty="0" smtClean="0">
                <a:ea typeface="ＭＳ Ｐゴシック" pitchFamily="-80" charset="-128"/>
              </a:rPr>
              <a:t> </a:t>
            </a:r>
            <a:r>
              <a:rPr lang="en-US" sz="1600" dirty="0" err="1" smtClean="0">
                <a:ea typeface="ＭＳ Ｐゴシック" pitchFamily="-80" charset="-128"/>
              </a:rPr>
              <a:t>empirik</a:t>
            </a:r>
            <a:r>
              <a:rPr lang="en-US" sz="1600" dirty="0" smtClean="0">
                <a:ea typeface="ＭＳ Ｐゴシック" pitchFamily="-80" charset="-128"/>
              </a:rPr>
              <a:t>, </a:t>
            </a:r>
            <a:r>
              <a:rPr lang="en-US" sz="1600" dirty="0" err="1" smtClean="0">
                <a:ea typeface="ＭＳ Ｐゴシック" pitchFamily="-80" charset="-128"/>
              </a:rPr>
              <a:t>Rasionalisme</a:t>
            </a:r>
            <a:r>
              <a:rPr lang="en-US" sz="1600" dirty="0" smtClean="0">
                <a:ea typeface="ＭＳ Ｐゴシック" pitchFamily="-80" charset="-128"/>
              </a:rPr>
              <a:t> </a:t>
            </a:r>
            <a:r>
              <a:rPr lang="en-US" sz="1600" dirty="0" err="1" smtClean="0">
                <a:ea typeface="ＭＳ Ｐゴシック" pitchFamily="-80" charset="-128"/>
              </a:rPr>
              <a:t>menyimpulkan</a:t>
            </a:r>
            <a:r>
              <a:rPr lang="en-US" sz="1600" dirty="0" smtClean="0">
                <a:ea typeface="ＭＳ Ｐゴシック" pitchFamily="-80" charset="-128"/>
              </a:rPr>
              <a:t>: </a:t>
            </a:r>
            <a:r>
              <a:rPr lang="en-US" sz="1600" dirty="0" err="1" smtClean="0">
                <a:ea typeface="ＭＳ Ｐゴシック" pitchFamily="-80" charset="-128"/>
              </a:rPr>
              <a:t>besi</a:t>
            </a:r>
            <a:r>
              <a:rPr lang="en-US" sz="1600" dirty="0" smtClean="0">
                <a:ea typeface="ＭＳ Ｐゴシック" pitchFamily="-80" charset="-128"/>
              </a:rPr>
              <a:t> </a:t>
            </a:r>
            <a:r>
              <a:rPr lang="en-US" sz="1600" dirty="0" err="1" smtClean="0">
                <a:ea typeface="ＭＳ Ｐゴシック" pitchFamily="-80" charset="-128"/>
              </a:rPr>
              <a:t>jika</a:t>
            </a:r>
            <a:r>
              <a:rPr lang="en-US" sz="1600" dirty="0" smtClean="0">
                <a:ea typeface="ＭＳ Ｐゴシック" pitchFamily="-80" charset="-128"/>
              </a:rPr>
              <a:t> </a:t>
            </a:r>
            <a:r>
              <a:rPr lang="en-US" sz="1600" dirty="0" err="1" smtClean="0">
                <a:ea typeface="ＭＳ Ｐゴシック" pitchFamily="-80" charset="-128"/>
              </a:rPr>
              <a:t>dipanaskan</a:t>
            </a:r>
            <a:r>
              <a:rPr lang="en-US" sz="1600" dirty="0" smtClean="0">
                <a:ea typeface="ＭＳ Ｐゴシック" pitchFamily="-80" charset="-128"/>
              </a:rPr>
              <a:t> </a:t>
            </a:r>
            <a:r>
              <a:rPr lang="en-US" sz="1600" dirty="0" err="1" smtClean="0">
                <a:ea typeface="ＭＳ Ｐゴシック" pitchFamily="-80" charset="-128"/>
              </a:rPr>
              <a:t>pasti</a:t>
            </a:r>
            <a:r>
              <a:rPr lang="en-US" sz="1600" dirty="0" smtClean="0">
                <a:ea typeface="ＭＳ Ｐゴシック" pitchFamily="-80" charset="-128"/>
              </a:rPr>
              <a:t> </a:t>
            </a:r>
            <a:r>
              <a:rPr lang="en-US" sz="1600" dirty="0" err="1" smtClean="0">
                <a:ea typeface="ＭＳ Ｐゴシック" pitchFamily="-80" charset="-128"/>
              </a:rPr>
              <a:t>memuai</a:t>
            </a:r>
            <a:r>
              <a:rPr lang="en-US" sz="1600" dirty="0" smtClean="0">
                <a:ea typeface="ＭＳ Ｐゴシック" pitchFamily="-80" charset="-128"/>
              </a:rPr>
              <a:t> (</a:t>
            </a:r>
            <a:r>
              <a:rPr lang="en-US" sz="1600" dirty="0" err="1" smtClean="0">
                <a:ea typeface="ＭＳ Ｐゴシック" pitchFamily="-80" charset="-128"/>
              </a:rPr>
              <a:t>kesimpulan</a:t>
            </a:r>
            <a:r>
              <a:rPr lang="en-US" sz="1600" dirty="0" smtClean="0">
                <a:ea typeface="ＭＳ Ｐゴシック" pitchFamily="-80" charset="-128"/>
              </a:rPr>
              <a:t>). </a:t>
            </a:r>
          </a:p>
          <a:p>
            <a:pPr lvl="4" eaLnBrk="1" hangingPunct="1">
              <a:lnSpc>
                <a:spcPct val="80000"/>
              </a:lnSpc>
            </a:pPr>
            <a:endParaRPr lang="en-US" sz="1600" dirty="0" smtClean="0">
              <a:ea typeface="ＭＳ Ｐゴシック" pitchFamily="-80" charset="-128"/>
            </a:endParaRPr>
          </a:p>
          <a:p>
            <a:pPr eaLnBrk="1" hangingPunct="1">
              <a:lnSpc>
                <a:spcPct val="80000"/>
              </a:lnSpc>
            </a:pPr>
            <a:r>
              <a:rPr lang="en-US" sz="2200" dirty="0" err="1" smtClean="0">
                <a:ea typeface="ＭＳ Ｐゴシック" pitchFamily="-80" charset="-128"/>
              </a:rPr>
              <a:t>Bagi</a:t>
            </a:r>
            <a:r>
              <a:rPr lang="en-US" sz="2200" dirty="0" smtClean="0">
                <a:ea typeface="ＭＳ Ｐゴシック" pitchFamily="-80" charset="-128"/>
              </a:rPr>
              <a:t> </a:t>
            </a:r>
            <a:r>
              <a:rPr lang="en-US" sz="2200" dirty="0" err="1" smtClean="0">
                <a:ea typeface="ＭＳ Ｐゴシック" pitchFamily="-80" charset="-128"/>
              </a:rPr>
              <a:t>Rasionalisme</a:t>
            </a:r>
            <a:r>
              <a:rPr lang="en-US" sz="2200" dirty="0" smtClean="0">
                <a:ea typeface="ＭＳ Ｐゴシック" pitchFamily="-80" charset="-128"/>
              </a:rPr>
              <a:t>, </a:t>
            </a:r>
            <a:r>
              <a:rPr lang="en-US" sz="2200" dirty="0" err="1" smtClean="0">
                <a:ea typeface="ＭＳ Ｐゴシック" pitchFamily="-80" charset="-128"/>
              </a:rPr>
              <a:t>pengalaman</a:t>
            </a:r>
            <a:r>
              <a:rPr lang="en-US" sz="2200" dirty="0" smtClean="0">
                <a:ea typeface="ＭＳ Ｐゴシック" pitchFamily="-80" charset="-128"/>
              </a:rPr>
              <a:t> </a:t>
            </a:r>
            <a:r>
              <a:rPr lang="en-US" sz="2200" dirty="0" err="1" smtClean="0">
                <a:ea typeface="ＭＳ Ｐゴシック" pitchFamily="-80" charset="-128"/>
              </a:rPr>
              <a:t>empirik</a:t>
            </a:r>
            <a:r>
              <a:rPr lang="en-US" sz="2200" dirty="0" smtClean="0">
                <a:ea typeface="ＭＳ Ｐゴシック" pitchFamily="-80" charset="-128"/>
              </a:rPr>
              <a:t> </a:t>
            </a:r>
            <a:r>
              <a:rPr lang="en-US" sz="2200" dirty="0" err="1" smtClean="0">
                <a:ea typeface="ＭＳ Ｐゴシック" pitchFamily="-80" charset="-128"/>
              </a:rPr>
              <a:t>patut</a:t>
            </a:r>
            <a:r>
              <a:rPr lang="en-US" sz="2200" dirty="0" smtClean="0">
                <a:ea typeface="ＭＳ Ｐゴシック" pitchFamily="-80" charset="-128"/>
              </a:rPr>
              <a:t> </a:t>
            </a:r>
            <a:r>
              <a:rPr lang="en-US" sz="2200" dirty="0" err="1" smtClean="0">
                <a:ea typeface="ＭＳ Ｐゴシック" pitchFamily="-80" charset="-128"/>
              </a:rPr>
              <a:t>dicurigai</a:t>
            </a:r>
            <a:r>
              <a:rPr lang="en-US" sz="2200" dirty="0" smtClean="0">
                <a:ea typeface="ＭＳ Ｐゴシック" pitchFamily="-80" charset="-128"/>
              </a:rPr>
              <a:t> </a:t>
            </a:r>
            <a:r>
              <a:rPr lang="en-US" sz="2200" dirty="0" err="1" smtClean="0">
                <a:ea typeface="ＭＳ Ｐゴシック" pitchFamily="-80" charset="-128"/>
              </a:rPr>
              <a:t>ketepatannya</a:t>
            </a:r>
            <a:r>
              <a:rPr lang="en-US" sz="2200" dirty="0" smtClean="0">
                <a:ea typeface="ＭＳ Ｐゴシック" pitchFamily="-80" charset="-128"/>
              </a:rPr>
              <a:t>, </a:t>
            </a:r>
            <a:r>
              <a:rPr lang="en-US" sz="2200" dirty="0" err="1" smtClean="0">
                <a:ea typeface="ＭＳ Ｐゴシック" pitchFamily="-80" charset="-128"/>
              </a:rPr>
              <a:t>karena</a:t>
            </a:r>
            <a:r>
              <a:rPr lang="en-US" sz="2200" dirty="0" smtClean="0">
                <a:ea typeface="ＭＳ Ｐゴシック" pitchFamily="-80" charset="-128"/>
              </a:rPr>
              <a:t> </a:t>
            </a:r>
            <a:r>
              <a:rPr lang="en-US" sz="2200" dirty="0" err="1" smtClean="0">
                <a:ea typeface="ＭＳ Ｐゴシック" pitchFamily="-80" charset="-128"/>
              </a:rPr>
              <a:t>selalu</a:t>
            </a:r>
            <a:r>
              <a:rPr lang="en-US" sz="2200" dirty="0" smtClean="0">
                <a:ea typeface="ＭＳ Ｐゴシック" pitchFamily="-80" charset="-128"/>
              </a:rPr>
              <a:t> </a:t>
            </a:r>
            <a:r>
              <a:rPr lang="en-US" sz="2200" dirty="0" err="1" smtClean="0">
                <a:ea typeface="ＭＳ Ｐゴシック" pitchFamily="-80" charset="-128"/>
              </a:rPr>
              <a:t>berubah-ubah</a:t>
            </a:r>
            <a:r>
              <a:rPr lang="en-US" sz="2200" dirty="0" smtClean="0">
                <a:ea typeface="ＭＳ Ｐゴシック" pitchFamily="-80" charset="-128"/>
              </a:rPr>
              <a:t> </a:t>
            </a:r>
            <a:r>
              <a:rPr lang="en-US" sz="2200" dirty="0" err="1" smtClean="0">
                <a:ea typeface="ＭＳ Ｐゴシック" pitchFamily="-80" charset="-128"/>
              </a:rPr>
              <a:t>dan</a:t>
            </a:r>
            <a:r>
              <a:rPr lang="en-US" sz="2200" dirty="0" smtClean="0">
                <a:ea typeface="ＭＳ Ｐゴシック" pitchFamily="-80" charset="-128"/>
              </a:rPr>
              <a:t> </a:t>
            </a:r>
            <a:r>
              <a:rPr lang="en-US" sz="2200" dirty="0" err="1" smtClean="0">
                <a:ea typeface="ＭＳ Ｐゴシック" pitchFamily="-80" charset="-128"/>
              </a:rPr>
              <a:t>tidak</a:t>
            </a:r>
            <a:r>
              <a:rPr lang="en-US" sz="2200" dirty="0" smtClean="0">
                <a:ea typeface="ＭＳ Ｐゴシック" pitchFamily="-80" charset="-128"/>
              </a:rPr>
              <a:t> </a:t>
            </a:r>
            <a:r>
              <a:rPr lang="en-US" sz="2200" dirty="0" err="1" smtClean="0">
                <a:ea typeface="ＭＳ Ｐゴシック" pitchFamily="-80" charset="-128"/>
              </a:rPr>
              <a:t>pasti</a:t>
            </a:r>
            <a:r>
              <a:rPr lang="en-US" sz="2200" dirty="0" smtClean="0">
                <a:ea typeface="ＭＳ Ｐゴシック" pitchFamily="-80" charset="-128"/>
              </a:rPr>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0" y="2514600"/>
            <a:ext cx="9144000" cy="4343400"/>
          </a:xfrm>
          <a:prstGeom prst="rect">
            <a:avLst/>
          </a:prstGeom>
          <a:solidFill>
            <a:srgbClr val="D5E1DC"/>
          </a:solidFill>
          <a:ln w="9525">
            <a:noFill/>
            <a:miter lim="800000"/>
            <a:headEnd/>
            <a:tailEnd/>
          </a:ln>
        </p:spPr>
        <p:txBody>
          <a:bodyPr wrap="none" anchor="ctr"/>
          <a:lstStyle/>
          <a:p>
            <a:endParaRPr lang="en-US"/>
          </a:p>
        </p:txBody>
      </p:sp>
      <p:sp>
        <p:nvSpPr>
          <p:cNvPr id="58371" name="Rectangle 3"/>
          <p:cNvSpPr>
            <a:spLocks noGrp="1" noChangeArrowheads="1"/>
          </p:cNvSpPr>
          <p:nvPr>
            <p:ph type="title"/>
          </p:nvPr>
        </p:nvSpPr>
        <p:spPr>
          <a:xfrm>
            <a:off x="685800" y="1143000"/>
            <a:ext cx="7772400" cy="685800"/>
          </a:xfrm>
        </p:spPr>
        <p:txBody>
          <a:bodyPr>
            <a:normAutofit fontScale="90000"/>
          </a:bodyPr>
          <a:lstStyle/>
          <a:p>
            <a:pPr eaLnBrk="1" hangingPunct="1"/>
            <a:r>
              <a:rPr lang="en-US" sz="2400" smtClean="0">
                <a:ea typeface="ＭＳ Ｐゴシック" pitchFamily="-80" charset="-128"/>
              </a:rPr>
              <a:t>“DOGMA”</a:t>
            </a:r>
            <a:br>
              <a:rPr lang="en-US" sz="2400" smtClean="0">
                <a:ea typeface="ＭＳ Ｐゴシック" pitchFamily="-80" charset="-128"/>
              </a:rPr>
            </a:br>
            <a:r>
              <a:rPr lang="en-US" sz="2400" smtClean="0">
                <a:ea typeface="ＭＳ Ｐゴシック" pitchFamily="-80" charset="-128"/>
              </a:rPr>
              <a:t>LINGKARAN WINA</a:t>
            </a:r>
          </a:p>
        </p:txBody>
      </p:sp>
      <p:sp>
        <p:nvSpPr>
          <p:cNvPr id="58372" name="Rectangle 4"/>
          <p:cNvSpPr>
            <a:spLocks noGrp="1" noChangeArrowheads="1"/>
          </p:cNvSpPr>
          <p:nvPr>
            <p:ph type="body" idx="1"/>
          </p:nvPr>
        </p:nvSpPr>
        <p:spPr>
          <a:xfrm>
            <a:off x="685800" y="2819400"/>
            <a:ext cx="7772400" cy="3352800"/>
          </a:xfrm>
        </p:spPr>
        <p:txBody>
          <a:bodyPr/>
          <a:lstStyle/>
          <a:p>
            <a:pPr marL="609600" indent="-609600" eaLnBrk="1" hangingPunct="1">
              <a:lnSpc>
                <a:spcPct val="90000"/>
              </a:lnSpc>
              <a:buFontTx/>
              <a:buAutoNum type="alphaLcParenBoth"/>
            </a:pPr>
            <a:r>
              <a:rPr lang="pt-BR" sz="2400" smtClean="0">
                <a:ea typeface="ＭＳ Ｐゴシック" pitchFamily="-80" charset="-128"/>
              </a:rPr>
              <a:t>menolak perbedaan ilmu alam dan ilmu sosial </a:t>
            </a:r>
          </a:p>
          <a:p>
            <a:pPr marL="609600" indent="-609600" eaLnBrk="1" hangingPunct="1">
              <a:lnSpc>
                <a:spcPct val="90000"/>
              </a:lnSpc>
              <a:buFontTx/>
              <a:buAutoNum type="alphaLcParenBoth"/>
            </a:pPr>
            <a:r>
              <a:rPr lang="pt-BR" sz="2400" smtClean="0">
                <a:ea typeface="ＭＳ Ｐゴシック" pitchFamily="-80" charset="-128"/>
              </a:rPr>
              <a:t>menolak objek yang tidak dapat diverifikasi secara empiris (seperti etika, estetika, agama, atau metafisika); </a:t>
            </a:r>
          </a:p>
          <a:p>
            <a:pPr marL="609600" indent="-609600" eaLnBrk="1" hangingPunct="1">
              <a:lnSpc>
                <a:spcPct val="90000"/>
              </a:lnSpc>
              <a:buFontTx/>
              <a:buAutoNum type="alphaLcParenBoth"/>
            </a:pPr>
            <a:r>
              <a:rPr lang="pt-BR" sz="2400" smtClean="0">
                <a:ea typeface="ＭＳ Ｐゴシック" pitchFamily="-80" charset="-128"/>
              </a:rPr>
              <a:t>menyatukan semua pengetahuan ilmu dalam bahasa yang universal bila ingin dinyatakan ilmiah:</a:t>
            </a:r>
          </a:p>
          <a:p>
            <a:pPr marL="990600" lvl="1" indent="-533400" eaLnBrk="1" hangingPunct="1">
              <a:lnSpc>
                <a:spcPct val="90000"/>
              </a:lnSpc>
              <a:buFont typeface="Arial" charset="0"/>
              <a:buChar char="•"/>
            </a:pPr>
            <a:r>
              <a:rPr lang="pt-BR" sz="2000" smtClean="0">
                <a:ea typeface="ＭＳ Ｐゴシック" pitchFamily="-80" charset="-128"/>
              </a:rPr>
              <a:t>populasi, sampel, validitas, reliabilitas; </a:t>
            </a:r>
          </a:p>
          <a:p>
            <a:pPr marL="609600" indent="-609600" eaLnBrk="1" hangingPunct="1">
              <a:lnSpc>
                <a:spcPct val="90000"/>
              </a:lnSpc>
              <a:buFontTx/>
              <a:buAutoNum type="alphaLcParenBoth"/>
            </a:pPr>
            <a:r>
              <a:rPr lang="pt-BR" sz="2400" smtClean="0">
                <a:ea typeface="ＭＳ Ｐゴシック" pitchFamily="-80" charset="-128"/>
              </a:rPr>
              <a:t>tugas filsafat hanyalah  sebatas alat analisis atas kata-kata dan pernyataan. </a:t>
            </a:r>
            <a:endParaRPr lang="en-US" sz="2400" smtClean="0">
              <a:ea typeface="ＭＳ Ｐゴシック" pitchFamily="-80" charset="-12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0" y="0"/>
            <a:ext cx="9144000" cy="3429000"/>
          </a:xfrm>
          <a:prstGeom prst="rect">
            <a:avLst/>
          </a:prstGeom>
          <a:solidFill>
            <a:srgbClr val="D5E1DC"/>
          </a:solidFill>
          <a:ln w="9525">
            <a:noFill/>
            <a:miter lim="800000"/>
            <a:headEnd/>
            <a:tailEnd/>
          </a:ln>
        </p:spPr>
        <p:txBody>
          <a:bodyPr wrap="none" anchor="ctr"/>
          <a:lstStyle/>
          <a:p>
            <a:endParaRPr lang="en-US"/>
          </a:p>
        </p:txBody>
      </p:sp>
      <p:sp>
        <p:nvSpPr>
          <p:cNvPr id="59395" name="Rectangle 3"/>
          <p:cNvSpPr>
            <a:spLocks noGrp="1" noChangeArrowheads="1"/>
          </p:cNvSpPr>
          <p:nvPr>
            <p:ph type="title"/>
          </p:nvPr>
        </p:nvSpPr>
        <p:spPr>
          <a:xfrm>
            <a:off x="685800" y="457200"/>
            <a:ext cx="7772400" cy="1143000"/>
          </a:xfrm>
        </p:spPr>
        <p:txBody>
          <a:bodyPr>
            <a:normAutofit fontScale="90000"/>
          </a:bodyPr>
          <a:lstStyle/>
          <a:p>
            <a:pPr eaLnBrk="1" hangingPunct="1"/>
            <a:r>
              <a:rPr lang="en-US" sz="2000" smtClean="0">
                <a:ea typeface="ＭＳ Ｐゴシック" pitchFamily="-80" charset="-128"/>
              </a:rPr>
              <a:t>POSITIVISME</a:t>
            </a:r>
            <a:r>
              <a:rPr lang="en-US" sz="2400" smtClean="0">
                <a:ea typeface="ＭＳ Ｐゴシック" pitchFamily="-80" charset="-128"/>
              </a:rPr>
              <a:t/>
            </a:r>
            <a:br>
              <a:rPr lang="en-US" sz="2400" smtClean="0">
                <a:ea typeface="ＭＳ Ｐゴシック" pitchFamily="-80" charset="-128"/>
              </a:rPr>
            </a:br>
            <a:r>
              <a:rPr lang="en-US" sz="2000" smtClean="0">
                <a:ea typeface="ＭＳ Ｐゴシック" pitchFamily="-80" charset="-128"/>
              </a:rPr>
              <a:t>Alat Bantu Berfikir Ilmiah:</a:t>
            </a:r>
            <a:br>
              <a:rPr lang="en-US" sz="2000" smtClean="0">
                <a:ea typeface="ＭＳ Ｐゴシック" pitchFamily="-80" charset="-128"/>
              </a:rPr>
            </a:br>
            <a:r>
              <a:rPr lang="en-US" sz="2000" smtClean="0">
                <a:ea typeface="ＭＳ Ｐゴシック" pitchFamily="-80" charset="-128"/>
              </a:rPr>
              <a:t/>
            </a:r>
            <a:br>
              <a:rPr lang="en-US" sz="2000" smtClean="0">
                <a:ea typeface="ＭＳ Ｐゴシック" pitchFamily="-80" charset="-128"/>
              </a:rPr>
            </a:br>
            <a:r>
              <a:rPr lang="en-US" sz="2800" b="1" smtClean="0">
                <a:ea typeface="ＭＳ Ｐゴシック" pitchFamily="-80" charset="-128"/>
              </a:rPr>
              <a:t>Matematika/Statistika</a:t>
            </a:r>
            <a:endParaRPr lang="en-US" sz="3200" smtClean="0">
              <a:ea typeface="ＭＳ Ｐゴシック" pitchFamily="-80" charset="-128"/>
            </a:endParaRPr>
          </a:p>
        </p:txBody>
      </p:sp>
      <p:sp>
        <p:nvSpPr>
          <p:cNvPr id="59396" name="Rectangle 4"/>
          <p:cNvSpPr>
            <a:spLocks noGrp="1" noChangeArrowheads="1"/>
          </p:cNvSpPr>
          <p:nvPr>
            <p:ph type="body" idx="1"/>
          </p:nvPr>
        </p:nvSpPr>
        <p:spPr>
          <a:xfrm>
            <a:off x="1295400" y="2057400"/>
            <a:ext cx="7772400" cy="1447800"/>
          </a:xfrm>
        </p:spPr>
        <p:txBody>
          <a:bodyPr/>
          <a:lstStyle/>
          <a:p>
            <a:pPr eaLnBrk="1" hangingPunct="1"/>
            <a:r>
              <a:rPr lang="en-US" sz="2400" smtClean="0">
                <a:ea typeface="ＭＳ Ｐゴシック" pitchFamily="-80" charset="-128"/>
              </a:rPr>
              <a:t>Ukurlah apa yang bisa diukur dan buatlah pengukuran atas apa yang tidak bisa diukur</a:t>
            </a:r>
          </a:p>
          <a:p>
            <a:pPr eaLnBrk="1" hangingPunct="1">
              <a:buFontTx/>
              <a:buNone/>
            </a:pPr>
            <a:endParaRPr lang="en-US" sz="2400" smtClean="0">
              <a:ea typeface="ＭＳ Ｐゴシック" pitchFamily="-80" charset="-128"/>
            </a:endParaRPr>
          </a:p>
        </p:txBody>
      </p:sp>
      <p:sp>
        <p:nvSpPr>
          <p:cNvPr id="59397" name="Rectangle 5"/>
          <p:cNvSpPr>
            <a:spLocks noChangeArrowheads="1"/>
          </p:cNvSpPr>
          <p:nvPr/>
        </p:nvSpPr>
        <p:spPr bwMode="auto">
          <a:xfrm>
            <a:off x="685800" y="4267200"/>
            <a:ext cx="7772400" cy="1143000"/>
          </a:xfrm>
          <a:prstGeom prst="rect">
            <a:avLst/>
          </a:prstGeom>
          <a:noFill/>
          <a:ln w="9525">
            <a:noFill/>
            <a:miter lim="800000"/>
            <a:headEnd/>
            <a:tailEnd/>
          </a:ln>
        </p:spPr>
        <p:txBody>
          <a:bodyPr anchor="ctr"/>
          <a:lstStyle/>
          <a:p>
            <a:pPr algn="ctr"/>
            <a:r>
              <a:rPr lang="en-US" sz="2000">
                <a:solidFill>
                  <a:schemeClr val="tx2"/>
                </a:solidFill>
              </a:rPr>
              <a:t>NON-POSITIVISME</a:t>
            </a:r>
            <a:r>
              <a:rPr lang="en-US" sz="2400">
                <a:solidFill>
                  <a:schemeClr val="tx2"/>
                </a:solidFill>
              </a:rPr>
              <a:t/>
            </a:r>
            <a:br>
              <a:rPr lang="en-US" sz="2400">
                <a:solidFill>
                  <a:schemeClr val="tx2"/>
                </a:solidFill>
              </a:rPr>
            </a:br>
            <a:r>
              <a:rPr lang="en-US" sz="2000">
                <a:solidFill>
                  <a:schemeClr val="tx2"/>
                </a:solidFill>
              </a:rPr>
              <a:t>Alat Bantu Berfikir Ilmiah:</a:t>
            </a:r>
            <a:br>
              <a:rPr lang="en-US" sz="2000">
                <a:solidFill>
                  <a:schemeClr val="tx2"/>
                </a:solidFill>
              </a:rPr>
            </a:br>
            <a:r>
              <a:rPr lang="en-US" sz="2000">
                <a:solidFill>
                  <a:schemeClr val="tx2"/>
                </a:solidFill>
              </a:rPr>
              <a:t/>
            </a:r>
            <a:br>
              <a:rPr lang="en-US" sz="2000">
                <a:solidFill>
                  <a:schemeClr val="tx2"/>
                </a:solidFill>
              </a:rPr>
            </a:br>
            <a:r>
              <a:rPr lang="en-US" sz="2800" b="1">
                <a:solidFill>
                  <a:schemeClr val="tx2"/>
                </a:solidFill>
              </a:rPr>
              <a:t>Bahasa</a:t>
            </a:r>
            <a:endParaRPr lang="en-US" sz="2400">
              <a:solidFill>
                <a:schemeClr val="tx2"/>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sz="half" idx="1"/>
          </p:nvPr>
        </p:nvSpPr>
        <p:spPr>
          <a:xfrm>
            <a:off x="457200" y="1903433"/>
            <a:ext cx="4033838" cy="4525963"/>
          </a:xfrm>
        </p:spPr>
        <p:txBody>
          <a:bodyPr/>
          <a:lstStyle/>
          <a:p>
            <a:pPr eaLnBrk="1" hangingPunct="1">
              <a:lnSpc>
                <a:spcPct val="90000"/>
              </a:lnSpc>
            </a:pPr>
            <a:r>
              <a:rPr lang="en-US" sz="1600" smtClean="0">
                <a:ea typeface="ＭＳ Ｐゴシック" pitchFamily="-80" charset="-128"/>
              </a:rPr>
              <a:t>Positivist</a:t>
            </a:r>
          </a:p>
          <a:p>
            <a:pPr lvl="1" eaLnBrk="1" hangingPunct="1">
              <a:lnSpc>
                <a:spcPct val="90000"/>
              </a:lnSpc>
            </a:pPr>
            <a:r>
              <a:rPr lang="en-US" sz="1600" smtClean="0">
                <a:ea typeface="ＭＳ Ｐゴシック" pitchFamily="-80" charset="-128"/>
              </a:rPr>
              <a:t>Scientific</a:t>
            </a:r>
          </a:p>
          <a:p>
            <a:pPr lvl="1" eaLnBrk="1" hangingPunct="1">
              <a:lnSpc>
                <a:spcPct val="90000"/>
              </a:lnSpc>
            </a:pPr>
            <a:r>
              <a:rPr lang="en-US" sz="1600" smtClean="0">
                <a:ea typeface="ＭＳ Ｐゴシック" pitchFamily="-80" charset="-128"/>
              </a:rPr>
              <a:t>Menstandarisasi observasi</a:t>
            </a:r>
          </a:p>
          <a:p>
            <a:pPr lvl="1" eaLnBrk="1" hangingPunct="1">
              <a:lnSpc>
                <a:spcPct val="90000"/>
              </a:lnSpc>
            </a:pPr>
            <a:r>
              <a:rPr lang="en-US" sz="1600" smtClean="0">
                <a:ea typeface="ＭＳ Ｐゴシック" pitchFamily="-80" charset="-128"/>
              </a:rPr>
              <a:t>Ilmu ada “di luar sana”</a:t>
            </a:r>
          </a:p>
          <a:p>
            <a:pPr lvl="1" eaLnBrk="1" hangingPunct="1">
              <a:lnSpc>
                <a:spcPct val="90000"/>
              </a:lnSpc>
            </a:pPr>
            <a:r>
              <a:rPr lang="en-US" sz="1600" smtClean="0">
                <a:ea typeface="ＭＳ Ｐゴシック" pitchFamily="-80" charset="-128"/>
              </a:rPr>
              <a:t>Fokus perhatian pada “dunia hasil penemuan” (discovered world)</a:t>
            </a:r>
          </a:p>
          <a:p>
            <a:pPr lvl="1" eaLnBrk="1" hangingPunct="1">
              <a:lnSpc>
                <a:spcPct val="90000"/>
              </a:lnSpc>
            </a:pPr>
            <a:r>
              <a:rPr lang="en-US" sz="1600" smtClean="0">
                <a:ea typeface="ＭＳ Ｐゴシック" pitchFamily="-80" charset="-128"/>
              </a:rPr>
              <a:t>Berupaya memperoleh hukum general</a:t>
            </a:r>
          </a:p>
          <a:p>
            <a:pPr lvl="1" eaLnBrk="1" hangingPunct="1">
              <a:lnSpc>
                <a:spcPct val="90000"/>
              </a:lnSpc>
            </a:pPr>
            <a:r>
              <a:rPr lang="en-US" sz="1600" smtClean="0">
                <a:ea typeface="ＭＳ Ｐゴシック" pitchFamily="-80" charset="-128"/>
              </a:rPr>
              <a:t>Memisahkan dengan tegas objek dan subjek</a:t>
            </a:r>
          </a:p>
          <a:p>
            <a:pPr lvl="1" eaLnBrk="1" hangingPunct="1">
              <a:lnSpc>
                <a:spcPct val="90000"/>
              </a:lnSpc>
            </a:pPr>
            <a:endParaRPr lang="en-US" sz="1600" smtClean="0">
              <a:ea typeface="ＭＳ Ｐゴシック" pitchFamily="-80" charset="-128"/>
            </a:endParaRPr>
          </a:p>
          <a:p>
            <a:pPr lvl="1" eaLnBrk="1" hangingPunct="1">
              <a:lnSpc>
                <a:spcPct val="90000"/>
              </a:lnSpc>
            </a:pPr>
            <a:endParaRPr lang="en-US" sz="1600" smtClean="0">
              <a:ea typeface="ＭＳ Ｐゴシック" pitchFamily="-80" charset="-128"/>
            </a:endParaRPr>
          </a:p>
          <a:p>
            <a:pPr lvl="1" eaLnBrk="1" hangingPunct="1">
              <a:lnSpc>
                <a:spcPct val="90000"/>
              </a:lnSpc>
            </a:pPr>
            <a:endParaRPr lang="en-US" sz="1600" smtClean="0">
              <a:ea typeface="ＭＳ Ｐゴシック" pitchFamily="-80" charset="-128"/>
            </a:endParaRPr>
          </a:p>
        </p:txBody>
      </p:sp>
      <p:sp>
        <p:nvSpPr>
          <p:cNvPr id="60419" name="Rectangle 3"/>
          <p:cNvSpPr>
            <a:spLocks noGrp="1" noChangeArrowheads="1"/>
          </p:cNvSpPr>
          <p:nvPr>
            <p:ph type="body" sz="half" idx="2"/>
          </p:nvPr>
        </p:nvSpPr>
        <p:spPr>
          <a:xfrm>
            <a:off x="4652963" y="1903433"/>
            <a:ext cx="4033837" cy="4525963"/>
          </a:xfrm>
        </p:spPr>
        <p:txBody>
          <a:bodyPr/>
          <a:lstStyle/>
          <a:p>
            <a:pPr eaLnBrk="1" hangingPunct="1"/>
            <a:r>
              <a:rPr lang="en-US" sz="1800" smtClean="0">
                <a:ea typeface="ＭＳ Ｐゴシック" pitchFamily="-80" charset="-128"/>
              </a:rPr>
              <a:t>Nonpositivist</a:t>
            </a:r>
          </a:p>
          <a:p>
            <a:pPr lvl="1" eaLnBrk="1" hangingPunct="1"/>
            <a:r>
              <a:rPr lang="en-US" sz="1600" smtClean="0">
                <a:ea typeface="ＭＳ Ｐゴシック" pitchFamily="-80" charset="-128"/>
              </a:rPr>
              <a:t>Humanistic</a:t>
            </a:r>
          </a:p>
          <a:p>
            <a:pPr lvl="1" eaLnBrk="1" hangingPunct="1"/>
            <a:r>
              <a:rPr lang="en-US" sz="1600" smtClean="0">
                <a:ea typeface="ＭＳ Ｐゴシック" pitchFamily="-80" charset="-128"/>
              </a:rPr>
              <a:t>Mengutamakan kreatifitas individual</a:t>
            </a:r>
          </a:p>
          <a:p>
            <a:pPr lvl="1" eaLnBrk="1" hangingPunct="1"/>
            <a:r>
              <a:rPr lang="en-US" sz="1600" smtClean="0">
                <a:ea typeface="ＭＳ Ｐゴシック" pitchFamily="-80" charset="-128"/>
              </a:rPr>
              <a:t>Ilmu ada “di dalam sini” </a:t>
            </a:r>
          </a:p>
          <a:p>
            <a:pPr lvl="1" eaLnBrk="1" hangingPunct="1"/>
            <a:r>
              <a:rPr lang="en-US" sz="1600" smtClean="0">
                <a:ea typeface="ＭＳ Ｐゴシック" pitchFamily="-80" charset="-128"/>
              </a:rPr>
              <a:t>Fokus perhatian pada “dunia para penemunya” (discovering person)</a:t>
            </a:r>
          </a:p>
          <a:p>
            <a:pPr lvl="1" eaLnBrk="1" hangingPunct="1"/>
            <a:r>
              <a:rPr lang="en-US" sz="1600" smtClean="0">
                <a:ea typeface="ＭＳ Ｐゴシック" pitchFamily="-80" charset="-128"/>
              </a:rPr>
              <a:t>Mengutamakan interpretasi-interpretasi alternatif</a:t>
            </a:r>
          </a:p>
          <a:p>
            <a:pPr lvl="1" eaLnBrk="1" hangingPunct="1"/>
            <a:r>
              <a:rPr lang="en-US" sz="1600" smtClean="0">
                <a:ea typeface="ＭＳ Ｐゴシック" pitchFamily="-80" charset="-128"/>
              </a:rPr>
              <a:t>Objek merupakan interpretasi subjek</a:t>
            </a:r>
          </a:p>
          <a:p>
            <a:pPr lvl="1" eaLnBrk="1" hangingPunct="1"/>
            <a:endParaRPr lang="en-US" sz="1600" smtClean="0">
              <a:ea typeface="ＭＳ Ｐゴシック" pitchFamily="-80" charset="-128"/>
            </a:endParaRPr>
          </a:p>
        </p:txBody>
      </p:sp>
      <p:sp>
        <p:nvSpPr>
          <p:cNvPr id="5" name="Rectangle 2"/>
          <p:cNvSpPr>
            <a:spLocks noGrp="1" noChangeArrowheads="1"/>
          </p:cNvSpPr>
          <p:nvPr>
            <p:ph type="title"/>
          </p:nvPr>
        </p:nvSpPr>
        <p:spPr>
          <a:xfrm>
            <a:off x="685800" y="455633"/>
            <a:ext cx="7772400" cy="1143000"/>
          </a:xfrm>
        </p:spPr>
        <p:txBody>
          <a:bodyPr/>
          <a:lstStyle/>
          <a:p>
            <a:pPr eaLnBrk="1" hangingPunct="1"/>
            <a:r>
              <a:rPr lang="en-US" sz="2800" dirty="0" smtClean="0">
                <a:ea typeface="ＭＳ Ｐゴシック" pitchFamily="-80" charset="-128"/>
              </a:rPr>
              <a:t>DUA PARADIGMA FILSAFAT ILMU SOSIAL</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fontScale="90000"/>
          </a:bodyPr>
          <a:lstStyle/>
          <a:p>
            <a:pPr eaLnBrk="1" hangingPunct="1"/>
            <a:r>
              <a:rPr lang="en-US" sz="3600" dirty="0" err="1" smtClean="0">
                <a:ea typeface="ＭＳ Ｐゴシック" pitchFamily="-80" charset="-128"/>
              </a:rPr>
              <a:t>Definisi</a:t>
            </a:r>
            <a:r>
              <a:rPr lang="en-US" sz="3600" dirty="0" smtClean="0">
                <a:ea typeface="ＭＳ Ｐゴシック" pitchFamily="-80" charset="-128"/>
              </a:rPr>
              <a:t> </a:t>
            </a:r>
            <a:r>
              <a:rPr lang="en-US" sz="3600" dirty="0" err="1" smtClean="0">
                <a:ea typeface="ＭＳ Ｐゴシック" pitchFamily="-80" charset="-128"/>
              </a:rPr>
              <a:t>Ilmu</a:t>
            </a:r>
            <a:r>
              <a:rPr lang="en-US" sz="3600" dirty="0" smtClean="0">
                <a:ea typeface="ＭＳ Ｐゴシック" pitchFamily="-80" charset="-128"/>
              </a:rPr>
              <a:t> </a:t>
            </a:r>
            <a:r>
              <a:rPr lang="en-US" sz="3600" dirty="0" err="1" smtClean="0">
                <a:ea typeface="ＭＳ Ｐゴシック" pitchFamily="-80" charset="-128"/>
              </a:rPr>
              <a:t>Pengetahuan</a:t>
            </a:r>
            <a:r>
              <a:rPr lang="en-US" sz="3600" dirty="0" smtClean="0">
                <a:ea typeface="ＭＳ Ｐゴシック" pitchFamily="-80" charset="-128"/>
              </a:rPr>
              <a:t> </a:t>
            </a:r>
            <a:r>
              <a:rPr lang="en-US" sz="3600" dirty="0" err="1" smtClean="0">
                <a:ea typeface="ＭＳ Ｐゴシック" pitchFamily="-80" charset="-128"/>
              </a:rPr>
              <a:t>berdasarkan</a:t>
            </a:r>
            <a:r>
              <a:rPr lang="en-US" sz="3600" dirty="0" smtClean="0">
                <a:ea typeface="ＭＳ Ｐゴシック" pitchFamily="-80" charset="-128"/>
              </a:rPr>
              <a:t> </a:t>
            </a:r>
            <a:r>
              <a:rPr lang="en-US" sz="3600" dirty="0" err="1" smtClean="0">
                <a:ea typeface="ＭＳ Ｐゴシック" pitchFamily="-80" charset="-128"/>
              </a:rPr>
              <a:t>paradigma</a:t>
            </a:r>
            <a:r>
              <a:rPr lang="en-US" sz="3600" dirty="0" smtClean="0">
                <a:ea typeface="ＭＳ Ｐゴシック" pitchFamily="-80" charset="-128"/>
              </a:rPr>
              <a:t> </a:t>
            </a:r>
            <a:r>
              <a:rPr lang="en-US" sz="3600" dirty="0" err="1" smtClean="0">
                <a:ea typeface="ＭＳ Ｐゴシック" pitchFamily="-80" charset="-128"/>
              </a:rPr>
              <a:t>Filsafat</a:t>
            </a:r>
            <a:r>
              <a:rPr lang="en-US" sz="3600" dirty="0" smtClean="0">
                <a:ea typeface="ＭＳ Ｐゴシック" pitchFamily="-80" charset="-128"/>
              </a:rPr>
              <a:t> </a:t>
            </a:r>
            <a:r>
              <a:rPr lang="en-US" sz="3600" dirty="0" err="1" smtClean="0">
                <a:ea typeface="ＭＳ Ｐゴシック" pitchFamily="-80" charset="-128"/>
              </a:rPr>
              <a:t>Ilmunya</a:t>
            </a:r>
            <a:endParaRPr lang="en-US" sz="3600" dirty="0" smtClean="0">
              <a:ea typeface="ＭＳ Ｐゴシック" pitchFamily="-80" charset="-128"/>
            </a:endParaRPr>
          </a:p>
        </p:txBody>
      </p:sp>
      <p:sp>
        <p:nvSpPr>
          <p:cNvPr id="61443" name="Rectangle 3"/>
          <p:cNvSpPr>
            <a:spLocks noGrp="1" noChangeArrowheads="1"/>
          </p:cNvSpPr>
          <p:nvPr>
            <p:ph type="body" sz="half" idx="1"/>
          </p:nvPr>
        </p:nvSpPr>
        <p:spPr>
          <a:xfrm>
            <a:off x="457200" y="1600200"/>
            <a:ext cx="4033838" cy="4525963"/>
          </a:xfrm>
        </p:spPr>
        <p:txBody>
          <a:bodyPr/>
          <a:lstStyle/>
          <a:p>
            <a:pPr eaLnBrk="1" hangingPunct="1">
              <a:lnSpc>
                <a:spcPct val="90000"/>
              </a:lnSpc>
              <a:buFontTx/>
              <a:buNone/>
            </a:pPr>
            <a:r>
              <a:rPr lang="en-US" dirty="0" smtClean="0">
                <a:ea typeface="ＭＳ Ｐゴシック" pitchFamily="-80" charset="-128"/>
              </a:rPr>
              <a:t>POSITIVISME</a:t>
            </a:r>
          </a:p>
          <a:p>
            <a:pPr eaLnBrk="1" hangingPunct="1">
              <a:lnSpc>
                <a:spcPct val="90000"/>
              </a:lnSpc>
            </a:pPr>
            <a:r>
              <a:rPr lang="en-US" dirty="0" err="1" smtClean="0">
                <a:ea typeface="ＭＳ Ｐゴシック" pitchFamily="-80" charset="-128"/>
              </a:rPr>
              <a:t>Ilmu</a:t>
            </a:r>
            <a:r>
              <a:rPr lang="en-US" dirty="0" smtClean="0">
                <a:ea typeface="ＭＳ Ｐゴシック" pitchFamily="-80" charset="-128"/>
              </a:rPr>
              <a:t> </a:t>
            </a:r>
            <a:r>
              <a:rPr lang="en-US" dirty="0" err="1" smtClean="0">
                <a:ea typeface="ＭＳ Ｐゴシック" pitchFamily="-80" charset="-128"/>
              </a:rPr>
              <a:t>adalah</a:t>
            </a:r>
            <a:r>
              <a:rPr lang="en-US" dirty="0" smtClean="0">
                <a:ea typeface="ＭＳ Ｐゴシック" pitchFamily="-80" charset="-128"/>
              </a:rPr>
              <a:t> </a:t>
            </a:r>
            <a:r>
              <a:rPr lang="en-US" dirty="0" err="1" smtClean="0">
                <a:ea typeface="ＭＳ Ｐゴシック" pitchFamily="-80" charset="-128"/>
              </a:rPr>
              <a:t>pengetahuan</a:t>
            </a:r>
            <a:r>
              <a:rPr lang="en-US" dirty="0" smtClean="0">
                <a:ea typeface="ＭＳ Ｐゴシック" pitchFamily="-80" charset="-128"/>
              </a:rPr>
              <a:t> yang </a:t>
            </a:r>
            <a:r>
              <a:rPr lang="en-US" dirty="0" err="1" smtClean="0">
                <a:ea typeface="ＭＳ Ｐゴシック" pitchFamily="-80" charset="-128"/>
              </a:rPr>
              <a:t>tersusun</a:t>
            </a:r>
            <a:r>
              <a:rPr lang="en-US" dirty="0" smtClean="0">
                <a:ea typeface="ＭＳ Ｐゴシック" pitchFamily="-80" charset="-128"/>
              </a:rPr>
              <a:t> </a:t>
            </a:r>
            <a:r>
              <a:rPr lang="en-US" dirty="0" err="1" smtClean="0">
                <a:ea typeface="ＭＳ Ｐゴシック" pitchFamily="-80" charset="-128"/>
              </a:rPr>
              <a:t>secara</a:t>
            </a:r>
            <a:r>
              <a:rPr lang="en-US" dirty="0" smtClean="0">
                <a:ea typeface="ＭＳ Ｐゴシック" pitchFamily="-80" charset="-128"/>
              </a:rPr>
              <a:t>:</a:t>
            </a:r>
          </a:p>
          <a:p>
            <a:pPr lvl="1">
              <a:lnSpc>
                <a:spcPct val="90000"/>
              </a:lnSpc>
            </a:pPr>
            <a:r>
              <a:rPr lang="en-US" dirty="0" err="1" smtClean="0">
                <a:ea typeface="ＭＳ Ｐゴシック" pitchFamily="-80" charset="-128"/>
              </a:rPr>
              <a:t>Objektif</a:t>
            </a:r>
            <a:endParaRPr lang="en-US" dirty="0" smtClean="0">
              <a:ea typeface="ＭＳ Ｐゴシック" pitchFamily="-80" charset="-128"/>
            </a:endParaRPr>
          </a:p>
          <a:p>
            <a:pPr lvl="1">
              <a:lnSpc>
                <a:spcPct val="90000"/>
              </a:lnSpc>
            </a:pPr>
            <a:r>
              <a:rPr lang="en-US" dirty="0" err="1">
                <a:ea typeface="ＭＳ Ｐゴシック" pitchFamily="-80" charset="-128"/>
              </a:rPr>
              <a:t>S</a:t>
            </a:r>
            <a:r>
              <a:rPr lang="en-US" dirty="0" err="1" smtClean="0">
                <a:ea typeface="ＭＳ Ｐゴシック" pitchFamily="-80" charset="-128"/>
              </a:rPr>
              <a:t>istematis-mekanistik</a:t>
            </a:r>
            <a:endParaRPr lang="en-US" dirty="0" smtClean="0">
              <a:ea typeface="ＭＳ Ｐゴシック" pitchFamily="-80" charset="-128"/>
            </a:endParaRPr>
          </a:p>
          <a:p>
            <a:pPr lvl="1">
              <a:lnSpc>
                <a:spcPct val="90000"/>
              </a:lnSpc>
            </a:pPr>
            <a:r>
              <a:rPr lang="en-US" dirty="0" err="1" smtClean="0">
                <a:ea typeface="ＭＳ Ｐゴシック" pitchFamily="-80" charset="-128"/>
              </a:rPr>
              <a:t>Metodis</a:t>
            </a:r>
            <a:endParaRPr lang="en-US" dirty="0" smtClean="0">
              <a:ea typeface="ＭＳ Ｐゴシック" pitchFamily="-80" charset="-128"/>
            </a:endParaRPr>
          </a:p>
          <a:p>
            <a:pPr lvl="1">
              <a:lnSpc>
                <a:spcPct val="90000"/>
              </a:lnSpc>
            </a:pPr>
            <a:r>
              <a:rPr lang="en-US" dirty="0">
                <a:ea typeface="ＭＳ Ｐゴシック" pitchFamily="-80" charset="-128"/>
              </a:rPr>
              <a:t>U</a:t>
            </a:r>
            <a:r>
              <a:rPr lang="en-US" dirty="0" smtClean="0">
                <a:ea typeface="ＭＳ Ｐゴシック" pitchFamily="-80" charset="-128"/>
              </a:rPr>
              <a:t>niversal (</a:t>
            </a:r>
            <a:r>
              <a:rPr lang="en-US" dirty="0" err="1" smtClean="0">
                <a:ea typeface="ＭＳ Ｐゴシック" pitchFamily="-80" charset="-128"/>
              </a:rPr>
              <a:t>nomothetik</a:t>
            </a:r>
            <a:r>
              <a:rPr lang="en-US" dirty="0" smtClean="0">
                <a:ea typeface="ＭＳ Ｐゴシック" pitchFamily="-80" charset="-128"/>
              </a:rPr>
              <a:t>).</a:t>
            </a:r>
          </a:p>
        </p:txBody>
      </p:sp>
      <p:sp>
        <p:nvSpPr>
          <p:cNvPr id="61444" name="Rectangle 4"/>
          <p:cNvSpPr>
            <a:spLocks noGrp="1" noChangeArrowheads="1"/>
          </p:cNvSpPr>
          <p:nvPr>
            <p:ph type="body" sz="half" idx="2"/>
          </p:nvPr>
        </p:nvSpPr>
        <p:spPr>
          <a:xfrm>
            <a:off x="4652963" y="1600200"/>
            <a:ext cx="4033837" cy="4525963"/>
          </a:xfrm>
        </p:spPr>
        <p:txBody>
          <a:bodyPr/>
          <a:lstStyle/>
          <a:p>
            <a:pPr eaLnBrk="1" hangingPunct="1">
              <a:buFontTx/>
              <a:buNone/>
            </a:pPr>
            <a:r>
              <a:rPr lang="en-US" dirty="0" smtClean="0">
                <a:ea typeface="ＭＳ Ｐゴシック" pitchFamily="-80" charset="-128"/>
              </a:rPr>
              <a:t>NONPOSITIVISME</a:t>
            </a:r>
          </a:p>
          <a:p>
            <a:pPr eaLnBrk="1" hangingPunct="1"/>
            <a:r>
              <a:rPr lang="en-US" dirty="0" err="1" smtClean="0">
                <a:ea typeface="ＭＳ Ｐゴシック" pitchFamily="-80" charset="-128"/>
              </a:rPr>
              <a:t>Ilmu</a:t>
            </a:r>
            <a:r>
              <a:rPr lang="en-US" dirty="0" smtClean="0">
                <a:ea typeface="ＭＳ Ｐゴシック" pitchFamily="-80" charset="-128"/>
              </a:rPr>
              <a:t> </a:t>
            </a:r>
            <a:r>
              <a:rPr lang="en-US" dirty="0" err="1" smtClean="0">
                <a:ea typeface="ＭＳ Ｐゴシック" pitchFamily="-80" charset="-128"/>
              </a:rPr>
              <a:t>adalah</a:t>
            </a:r>
            <a:r>
              <a:rPr lang="en-US" dirty="0" smtClean="0">
                <a:ea typeface="ＭＳ Ｐゴシック" pitchFamily="-80" charset="-128"/>
              </a:rPr>
              <a:t> </a:t>
            </a:r>
            <a:r>
              <a:rPr lang="en-US" dirty="0" err="1" smtClean="0">
                <a:ea typeface="ＭＳ Ｐゴシック" pitchFamily="-80" charset="-128"/>
              </a:rPr>
              <a:t>pengetahuan</a:t>
            </a:r>
            <a:r>
              <a:rPr lang="en-US" dirty="0" smtClean="0">
                <a:ea typeface="ＭＳ Ｐゴシック" pitchFamily="-80" charset="-128"/>
              </a:rPr>
              <a:t> yang </a:t>
            </a:r>
            <a:r>
              <a:rPr lang="en-US" dirty="0" err="1" smtClean="0">
                <a:ea typeface="ＭＳ Ｐゴシック" pitchFamily="-80" charset="-128"/>
              </a:rPr>
              <a:t>tersusun</a:t>
            </a:r>
            <a:r>
              <a:rPr lang="en-US" dirty="0" smtClean="0">
                <a:ea typeface="ＭＳ Ｐゴシック" pitchFamily="-80" charset="-128"/>
              </a:rPr>
              <a:t> </a:t>
            </a:r>
            <a:r>
              <a:rPr lang="en-US" dirty="0" err="1" smtClean="0">
                <a:ea typeface="ＭＳ Ｐゴシック" pitchFamily="-80" charset="-128"/>
              </a:rPr>
              <a:t>secara</a:t>
            </a:r>
            <a:r>
              <a:rPr lang="en-US" dirty="0" smtClean="0">
                <a:ea typeface="ＭＳ Ｐゴシック" pitchFamily="-80" charset="-128"/>
              </a:rPr>
              <a:t>: </a:t>
            </a:r>
          </a:p>
          <a:p>
            <a:pPr lvl="1"/>
            <a:r>
              <a:rPr lang="en-US" dirty="0" err="1" smtClean="0">
                <a:ea typeface="ＭＳ Ｐゴシック" pitchFamily="-80" charset="-128"/>
              </a:rPr>
              <a:t>Intersubjektif</a:t>
            </a:r>
            <a:endParaRPr lang="en-US" dirty="0" smtClean="0">
              <a:ea typeface="ＭＳ Ｐゴシック" pitchFamily="-80" charset="-128"/>
            </a:endParaRPr>
          </a:p>
          <a:p>
            <a:pPr lvl="1"/>
            <a:r>
              <a:rPr lang="en-US" dirty="0" err="1" smtClean="0">
                <a:ea typeface="ＭＳ Ｐゴシック" pitchFamily="-80" charset="-128"/>
              </a:rPr>
              <a:t>sistematis</a:t>
            </a:r>
            <a:r>
              <a:rPr lang="en-US" dirty="0" smtClean="0">
                <a:ea typeface="ＭＳ Ｐゴシック" pitchFamily="-80" charset="-128"/>
              </a:rPr>
              <a:t>-</a:t>
            </a:r>
            <a:r>
              <a:rPr lang="en-US" dirty="0" err="1" smtClean="0">
                <a:ea typeface="ＭＳ Ｐゴシック" pitchFamily="-80" charset="-128"/>
              </a:rPr>
              <a:t>humanistis</a:t>
            </a:r>
            <a:endParaRPr lang="en-US" dirty="0" smtClean="0">
              <a:ea typeface="ＭＳ Ｐゴシック" pitchFamily="-80" charset="-128"/>
            </a:endParaRPr>
          </a:p>
          <a:p>
            <a:pPr lvl="1"/>
            <a:r>
              <a:rPr lang="en-US" dirty="0" err="1" smtClean="0">
                <a:ea typeface="ＭＳ Ｐゴシック" pitchFamily="-80" charset="-128"/>
              </a:rPr>
              <a:t>Metodis</a:t>
            </a:r>
            <a:endParaRPr lang="en-US" dirty="0" smtClean="0">
              <a:ea typeface="ＭＳ Ｐゴシック" pitchFamily="-80" charset="-128"/>
            </a:endParaRPr>
          </a:p>
          <a:p>
            <a:pPr lvl="1"/>
            <a:r>
              <a:rPr lang="en-US" dirty="0" err="1" smtClean="0">
                <a:ea typeface="ＭＳ Ｐゴシック" pitchFamily="-80" charset="-128"/>
              </a:rPr>
              <a:t>ideografik</a:t>
            </a:r>
            <a:endParaRPr lang="en-US" dirty="0" smtClean="0">
              <a:ea typeface="ＭＳ Ｐゴシック" pitchFamily="-80" charset="-12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457200" y="1341437"/>
            <a:ext cx="8153400" cy="4525963"/>
          </a:xfrm>
          <a:prstGeom prst="rect">
            <a:avLst/>
          </a:prstGeom>
          <a:solidFill>
            <a:schemeClr val="accent2">
              <a:lumMod val="20000"/>
              <a:lumOff val="80000"/>
            </a:schemeClr>
          </a:solidFill>
        </p:spPr>
        <p:txBody>
          <a:bodyPr vert="horz" lIns="91440" tIns="45720" rIns="91440" bIns="45720" rtlCol="0">
            <a:normAutofit fontScale="55000" lnSpcReduction="20000"/>
          </a:body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Arial" pitchFamily="34" charset="0"/>
                <a:ea typeface="ＭＳ Ｐゴシック" pitchFamily="-80" charset="-128"/>
                <a:cs typeface="Arial" pitchFamily="34" charset="0"/>
              </a:rPr>
              <a:t>POSITIVISME</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err="1" smtClean="0">
                <a:ln>
                  <a:noFill/>
                </a:ln>
                <a:solidFill>
                  <a:schemeClr val="tx1"/>
                </a:solidFill>
                <a:effectLst/>
                <a:uLnTx/>
                <a:uFillTx/>
                <a:latin typeface="+mn-lt"/>
                <a:ea typeface="ＭＳ Ｐゴシック" pitchFamily="-80" charset="-128"/>
                <a:cs typeface="+mn-cs"/>
              </a:rPr>
              <a:t>Ilmu</a:t>
            </a:r>
            <a:r>
              <a:rPr kumimoji="0" lang="en-US" sz="2800" b="0" i="0" u="none" strike="noStrike" kern="1200" cap="none" spc="0" normalizeH="0" baseline="0" noProof="0" dirty="0" smtClean="0">
                <a:ln>
                  <a:noFill/>
                </a:ln>
                <a:solidFill>
                  <a:schemeClr val="tx1"/>
                </a:solidFill>
                <a:effectLst/>
                <a:uLnTx/>
                <a:uFillTx/>
                <a:latin typeface="+mn-lt"/>
                <a:ea typeface="ＭＳ Ｐゴシック" pitchFamily="-80" charset="-128"/>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ＭＳ Ｐゴシック" pitchFamily="-80" charset="-128"/>
                <a:cs typeface="+mn-cs"/>
              </a:rPr>
              <a:t>adalah</a:t>
            </a:r>
            <a:r>
              <a:rPr kumimoji="0" lang="en-US" sz="2800" b="0" i="0" u="none" strike="noStrike" kern="1200" cap="none" spc="0" normalizeH="0" baseline="0" noProof="0" dirty="0" smtClean="0">
                <a:ln>
                  <a:noFill/>
                </a:ln>
                <a:solidFill>
                  <a:schemeClr val="tx1"/>
                </a:solidFill>
                <a:effectLst/>
                <a:uLnTx/>
                <a:uFillTx/>
                <a:latin typeface="+mn-lt"/>
                <a:ea typeface="ＭＳ Ｐゴシック" pitchFamily="-80" charset="-128"/>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ＭＳ Ｐゴシック" pitchFamily="-80" charset="-128"/>
                <a:cs typeface="+mn-cs"/>
              </a:rPr>
              <a:t>pengetahuan</a:t>
            </a:r>
            <a:r>
              <a:rPr kumimoji="0" lang="en-US" sz="2800" b="0" i="0" u="none" strike="noStrike" kern="1200" cap="none" spc="0" normalizeH="0" baseline="0" noProof="0" dirty="0" smtClean="0">
                <a:ln>
                  <a:noFill/>
                </a:ln>
                <a:solidFill>
                  <a:schemeClr val="tx1"/>
                </a:solidFill>
                <a:effectLst/>
                <a:uLnTx/>
                <a:uFillTx/>
                <a:latin typeface="+mn-lt"/>
                <a:ea typeface="ＭＳ Ｐゴシック" pitchFamily="-80" charset="-128"/>
                <a:cs typeface="+mn-cs"/>
              </a:rPr>
              <a:t> yang </a:t>
            </a:r>
            <a:r>
              <a:rPr kumimoji="0" lang="en-US" sz="2800" b="0" i="0" u="none" strike="noStrike" kern="1200" cap="none" spc="0" normalizeH="0" baseline="0" noProof="0" dirty="0" err="1" smtClean="0">
                <a:ln>
                  <a:noFill/>
                </a:ln>
                <a:solidFill>
                  <a:schemeClr val="tx1"/>
                </a:solidFill>
                <a:effectLst/>
                <a:uLnTx/>
                <a:uFillTx/>
                <a:latin typeface="+mn-lt"/>
                <a:ea typeface="ＭＳ Ｐゴシック" pitchFamily="-80" charset="-128"/>
                <a:cs typeface="+mn-cs"/>
              </a:rPr>
              <a:t>tersusun</a:t>
            </a:r>
            <a:r>
              <a:rPr kumimoji="0" lang="en-US" sz="2800" b="0" i="0" u="none" strike="noStrike" kern="1200" cap="none" spc="0" normalizeH="0" baseline="0" noProof="0" dirty="0" smtClean="0">
                <a:ln>
                  <a:noFill/>
                </a:ln>
                <a:solidFill>
                  <a:schemeClr val="tx1"/>
                </a:solidFill>
                <a:effectLst/>
                <a:uLnTx/>
                <a:uFillTx/>
                <a:latin typeface="+mn-lt"/>
                <a:ea typeface="ＭＳ Ｐゴシック" pitchFamily="-80" charset="-128"/>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ＭＳ Ｐゴシック" pitchFamily="-80" charset="-128"/>
                <a:cs typeface="+mn-cs"/>
              </a:rPr>
              <a:t>secara</a:t>
            </a:r>
            <a:r>
              <a:rPr kumimoji="0" lang="en-US" sz="2800" b="0" i="0" u="none" strike="noStrike" kern="1200" cap="none" spc="0" normalizeH="0" baseline="0" noProof="0" dirty="0" smtClean="0">
                <a:ln>
                  <a:noFill/>
                </a:ln>
                <a:solidFill>
                  <a:schemeClr val="tx1"/>
                </a:solidFill>
                <a:effectLst/>
                <a:uLnTx/>
                <a:uFillTx/>
                <a:latin typeface="+mn-lt"/>
                <a:ea typeface="ＭＳ Ｐゴシック" pitchFamily="-80" charset="-128"/>
                <a:cs typeface="+mn-cs"/>
              </a:rPr>
              <a:t>:</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err="1" smtClean="0">
                <a:ln>
                  <a:noFill/>
                </a:ln>
                <a:solidFill>
                  <a:schemeClr val="tx1"/>
                </a:solidFill>
                <a:effectLst/>
                <a:uLnTx/>
                <a:uFillTx/>
                <a:latin typeface="+mn-lt"/>
                <a:ea typeface="ＭＳ Ｐゴシック" pitchFamily="-80" charset="-128"/>
                <a:cs typeface="+mn-cs"/>
              </a:rPr>
              <a:t>Objektif</a:t>
            </a:r>
            <a:endParaRPr kumimoji="0" lang="en-US" sz="2400" b="0" i="0" u="none" strike="noStrike" kern="1200" cap="none" spc="0" normalizeH="0" baseline="0" noProof="0" dirty="0" smtClean="0">
              <a:ln>
                <a:noFill/>
              </a:ln>
              <a:solidFill>
                <a:schemeClr val="tx1"/>
              </a:solidFill>
              <a:effectLst/>
              <a:uLnTx/>
              <a:uFillTx/>
              <a:latin typeface="+mn-lt"/>
              <a:ea typeface="ＭＳ Ｐゴシック" pitchFamily="-80" charset="-128"/>
              <a:cs typeface="+mn-cs"/>
            </a:endParaRPr>
          </a:p>
          <a:p>
            <a:pPr marL="1200150" lvl="2" indent="-285750">
              <a:lnSpc>
                <a:spcPct val="90000"/>
              </a:lnSpc>
              <a:spcBef>
                <a:spcPct val="20000"/>
              </a:spcBef>
              <a:buFont typeface="Arial" pitchFamily="34" charset="0"/>
              <a:buChar char="–"/>
            </a:pPr>
            <a:r>
              <a:rPr lang="en-US" sz="2400" dirty="0" err="1" smtClean="0">
                <a:ea typeface="ＭＳ Ｐゴシック" pitchFamily="-80" charset="-128"/>
              </a:rPr>
              <a:t>Objek</a:t>
            </a:r>
            <a:r>
              <a:rPr lang="en-US" sz="2400" dirty="0" smtClean="0">
                <a:ea typeface="ＭＳ Ｐゴシック" pitchFamily="-80" charset="-128"/>
              </a:rPr>
              <a:t> </a:t>
            </a:r>
            <a:r>
              <a:rPr lang="en-US" sz="2400" dirty="0" err="1" smtClean="0">
                <a:ea typeface="ＭＳ Ｐゴシック" pitchFamily="-80" charset="-128"/>
              </a:rPr>
              <a:t>ilmu</a:t>
            </a:r>
            <a:r>
              <a:rPr lang="en-US" sz="2400" dirty="0" smtClean="0">
                <a:ea typeface="ＭＳ Ｐゴシック" pitchFamily="-80" charset="-128"/>
              </a:rPr>
              <a:t> </a:t>
            </a:r>
            <a:r>
              <a:rPr lang="en-US" sz="2400" dirty="0" err="1" smtClean="0">
                <a:ea typeface="ＭＳ Ｐゴシック" pitchFamily="-80" charset="-128"/>
              </a:rPr>
              <a:t>pengetahuan</a:t>
            </a:r>
            <a:r>
              <a:rPr lang="en-US" sz="2400" dirty="0" smtClean="0">
                <a:ea typeface="ＭＳ Ｐゴシック" pitchFamily="-80" charset="-128"/>
              </a:rPr>
              <a:t> </a:t>
            </a:r>
            <a:r>
              <a:rPr lang="en-US" sz="2400" dirty="0" err="1" smtClean="0">
                <a:ea typeface="ＭＳ Ｐゴシック" pitchFamily="-80" charset="-128"/>
              </a:rPr>
              <a:t>sosial</a:t>
            </a:r>
            <a:r>
              <a:rPr lang="en-US" sz="2400" dirty="0" smtClean="0">
                <a:ea typeface="ＭＳ Ｐゴシック" pitchFamily="-80" charset="-128"/>
              </a:rPr>
              <a:t> </a:t>
            </a:r>
            <a:r>
              <a:rPr lang="en-US" sz="2400" dirty="0" err="1" smtClean="0">
                <a:ea typeface="ＭＳ Ｐゴシック" pitchFamily="-80" charset="-128"/>
              </a:rPr>
              <a:t>sama</a:t>
            </a:r>
            <a:r>
              <a:rPr lang="en-US" sz="2400" dirty="0" smtClean="0">
                <a:ea typeface="ＭＳ Ｐゴシック" pitchFamily="-80" charset="-128"/>
              </a:rPr>
              <a:t> </a:t>
            </a:r>
            <a:r>
              <a:rPr lang="en-US" sz="2400" dirty="0" err="1" smtClean="0">
                <a:ea typeface="ＭＳ Ｐゴシック" pitchFamily="-80" charset="-128"/>
              </a:rPr>
              <a:t>seperti</a:t>
            </a:r>
            <a:r>
              <a:rPr lang="en-US" sz="2400" dirty="0" smtClean="0">
                <a:ea typeface="ＭＳ Ｐゴシック" pitchFamily="-80" charset="-128"/>
              </a:rPr>
              <a:t> </a:t>
            </a:r>
            <a:r>
              <a:rPr lang="en-US" sz="2400" dirty="0" err="1" smtClean="0">
                <a:ea typeface="ＭＳ Ｐゴシック" pitchFamily="-80" charset="-128"/>
              </a:rPr>
              <a:t>objek</a:t>
            </a:r>
            <a:r>
              <a:rPr lang="en-US" sz="2400" dirty="0" smtClean="0">
                <a:ea typeface="ＭＳ Ｐゴシック" pitchFamily="-80" charset="-128"/>
              </a:rPr>
              <a:t> </a:t>
            </a:r>
            <a:r>
              <a:rPr lang="en-US" sz="2400" dirty="0" err="1" smtClean="0">
                <a:ea typeface="ＭＳ Ｐゴシック" pitchFamily="-80" charset="-128"/>
              </a:rPr>
              <a:t>ilmu-ilmu</a:t>
            </a:r>
            <a:r>
              <a:rPr lang="en-US" sz="2400" dirty="0" smtClean="0">
                <a:ea typeface="ＭＳ Ｐゴシック" pitchFamily="-80" charset="-128"/>
              </a:rPr>
              <a:t> </a:t>
            </a:r>
            <a:r>
              <a:rPr lang="en-US" sz="2400" dirty="0" err="1" smtClean="0">
                <a:ea typeface="ＭＳ Ｐゴシック" pitchFamily="-80" charset="-128"/>
              </a:rPr>
              <a:t>alam</a:t>
            </a:r>
            <a:r>
              <a:rPr lang="en-US" sz="2400" dirty="0" smtClean="0">
                <a:ea typeface="ＭＳ Ｐゴシック" pitchFamily="-80" charset="-128"/>
              </a:rPr>
              <a:t>, </a:t>
            </a:r>
            <a:r>
              <a:rPr lang="en-US" sz="2400" dirty="0" err="1" smtClean="0">
                <a:ea typeface="ＭＳ Ｐゴシック" pitchFamily="-80" charset="-128"/>
              </a:rPr>
              <a:t>dapat</a:t>
            </a:r>
            <a:r>
              <a:rPr lang="en-US" sz="2400" dirty="0" smtClean="0">
                <a:ea typeface="ＭＳ Ｐゴシック" pitchFamily="-80" charset="-128"/>
              </a:rPr>
              <a:t> </a:t>
            </a:r>
            <a:r>
              <a:rPr lang="en-US" sz="2400" dirty="0" err="1" smtClean="0">
                <a:ea typeface="ＭＳ Ｐゴシック" pitchFamily="-80" charset="-128"/>
              </a:rPr>
              <a:t>dipecah</a:t>
            </a:r>
            <a:r>
              <a:rPr lang="en-US" sz="2400" dirty="0" smtClean="0">
                <a:ea typeface="ＭＳ Ｐゴシック" pitchFamily="-80" charset="-128"/>
              </a:rPr>
              <a:t> </a:t>
            </a:r>
            <a:r>
              <a:rPr lang="en-US" sz="2400" dirty="0" err="1" smtClean="0">
                <a:ea typeface="ＭＳ Ｐゴシック" pitchFamily="-80" charset="-128"/>
              </a:rPr>
              <a:t>dalam</a:t>
            </a:r>
            <a:r>
              <a:rPr lang="en-US" sz="2400" dirty="0" smtClean="0">
                <a:ea typeface="ＭＳ Ｐゴシック" pitchFamily="-80" charset="-128"/>
              </a:rPr>
              <a:t> </a:t>
            </a:r>
            <a:r>
              <a:rPr lang="en-US" sz="2400" dirty="0" err="1" smtClean="0">
                <a:ea typeface="ＭＳ Ｐゴシック" pitchFamily="-80" charset="-128"/>
              </a:rPr>
              <a:t>variabel</a:t>
            </a:r>
            <a:endParaRPr lang="en-US" sz="2400" dirty="0" smtClean="0">
              <a:ea typeface="ＭＳ Ｐゴシック" pitchFamily="-80" charset="-128"/>
            </a:endParaRPr>
          </a:p>
          <a:p>
            <a:pPr marL="1200150" lvl="2" indent="-285750">
              <a:lnSpc>
                <a:spcPct val="90000"/>
              </a:lnSpc>
              <a:spcBef>
                <a:spcPct val="20000"/>
              </a:spcBef>
              <a:buFont typeface="Arial" pitchFamily="34" charset="0"/>
              <a:buChar char="–"/>
            </a:pPr>
            <a:r>
              <a:rPr lang="en-US" sz="2400" dirty="0" smtClean="0">
                <a:ea typeface="ＭＳ Ｐゴシック" pitchFamily="-80" charset="-128"/>
              </a:rPr>
              <a:t>Yang </a:t>
            </a:r>
            <a:r>
              <a:rPr lang="en-US" sz="2400" dirty="0" err="1" smtClean="0">
                <a:ea typeface="ＭＳ Ｐゴシック" pitchFamily="-80" charset="-128"/>
              </a:rPr>
              <a:t>berbicara</a:t>
            </a:r>
            <a:r>
              <a:rPr lang="en-US" sz="2400" dirty="0" smtClean="0">
                <a:ea typeface="ＭＳ Ｐゴシック" pitchFamily="-80" charset="-128"/>
              </a:rPr>
              <a:t> </a:t>
            </a:r>
            <a:r>
              <a:rPr lang="en-US" sz="2400" dirty="0" err="1" smtClean="0">
                <a:ea typeface="ＭＳ Ｐゴシック" pitchFamily="-80" charset="-128"/>
              </a:rPr>
              <a:t>benar</a:t>
            </a:r>
            <a:r>
              <a:rPr lang="en-US" sz="2400" dirty="0" smtClean="0">
                <a:ea typeface="ＭＳ Ｐゴシック" pitchFamily="-80" charset="-128"/>
              </a:rPr>
              <a:t> </a:t>
            </a:r>
            <a:r>
              <a:rPr lang="en-US" sz="2400" dirty="0" err="1" smtClean="0">
                <a:ea typeface="ＭＳ Ｐゴシック" pitchFamily="-80" charset="-128"/>
              </a:rPr>
              <a:t>adalah</a:t>
            </a:r>
            <a:r>
              <a:rPr lang="en-US" sz="2400" dirty="0" smtClean="0">
                <a:ea typeface="ＭＳ Ｐゴシック" pitchFamily="-80" charset="-128"/>
              </a:rPr>
              <a:t> </a:t>
            </a:r>
            <a:r>
              <a:rPr lang="en-US" sz="2400" dirty="0" err="1" smtClean="0">
                <a:ea typeface="ＭＳ Ｐゴシック" pitchFamily="-80" charset="-128"/>
              </a:rPr>
              <a:t>objek</a:t>
            </a:r>
            <a:r>
              <a:rPr lang="en-US" sz="2400" dirty="0" smtClean="0">
                <a:ea typeface="ＭＳ Ｐゴシック" pitchFamily="-80" charset="-128"/>
              </a:rPr>
              <a:t> </a:t>
            </a:r>
            <a:r>
              <a:rPr lang="en-US" sz="2400" dirty="0" err="1" smtClean="0">
                <a:ea typeface="ＭＳ Ｐゴシック" pitchFamily="-80" charset="-128"/>
              </a:rPr>
              <a:t>bukan</a:t>
            </a:r>
            <a:r>
              <a:rPr lang="en-US" sz="2400" dirty="0" smtClean="0">
                <a:ea typeface="ＭＳ Ｐゴシック" pitchFamily="-80" charset="-128"/>
              </a:rPr>
              <a:t> </a:t>
            </a:r>
            <a:r>
              <a:rPr lang="en-US" sz="2400" dirty="0" err="1" smtClean="0">
                <a:ea typeface="ＭＳ Ｐゴシック" pitchFamily="-80" charset="-128"/>
              </a:rPr>
              <a:t>subjek</a:t>
            </a:r>
            <a:endParaRPr lang="en-US" sz="2400" dirty="0" smtClean="0">
              <a:ea typeface="ＭＳ Ｐゴシック" pitchFamily="-80" charset="-128"/>
            </a:endParaRPr>
          </a:p>
          <a:p>
            <a:pPr marL="1200150" lvl="2" indent="-285750">
              <a:lnSpc>
                <a:spcPct val="90000"/>
              </a:lnSpc>
              <a:spcBef>
                <a:spcPct val="20000"/>
              </a:spcBef>
              <a:buFont typeface="Arial" pitchFamily="34" charset="0"/>
              <a:buChar char="–"/>
            </a:pPr>
            <a:r>
              <a:rPr kumimoji="0" lang="en-US" sz="2400" b="0" i="0" u="none" strike="noStrike" kern="1200" cap="none" spc="0" normalizeH="0" baseline="0" noProof="0" dirty="0" err="1" smtClean="0">
                <a:ln>
                  <a:noFill/>
                </a:ln>
                <a:solidFill>
                  <a:schemeClr val="tx1"/>
                </a:solidFill>
                <a:effectLst/>
                <a:uLnTx/>
                <a:uFillTx/>
                <a:latin typeface="+mn-lt"/>
                <a:ea typeface="ＭＳ Ｐゴシック" pitchFamily="-80" charset="-128"/>
                <a:cs typeface="+mn-cs"/>
              </a:rPr>
              <a:t>Apakah</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secangkir</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kopi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ini</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pahit</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atau</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manis</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lang="en-US" sz="2400" dirty="0" err="1" smtClean="0">
                <a:ea typeface="ＭＳ Ｐゴシック" pitchFamily="-80" charset="-128"/>
              </a:rPr>
              <a:t>Saya</a:t>
            </a:r>
            <a:r>
              <a:rPr lang="en-US" sz="2400" dirty="0" smtClean="0">
                <a:ea typeface="ＭＳ Ｐゴシック" pitchFamily="-80" charset="-128"/>
              </a:rPr>
              <a:t> </a:t>
            </a:r>
            <a:r>
              <a:rPr lang="en-US" sz="2400" dirty="0" err="1" smtClean="0">
                <a:ea typeface="ＭＳ Ｐゴシック" pitchFamily="-80" charset="-128"/>
              </a:rPr>
              <a:t>bilang</a:t>
            </a:r>
            <a:r>
              <a:rPr lang="en-US" sz="2400" dirty="0" smtClean="0">
                <a:ea typeface="ＭＳ Ｐゴシック" pitchFamily="-80" charset="-128"/>
              </a:rPr>
              <a:t> </a:t>
            </a:r>
            <a:r>
              <a:rPr lang="en-US" sz="2400" dirty="0" err="1" smtClean="0">
                <a:ea typeface="ＭＳ Ｐゴシック" pitchFamily="-80" charset="-128"/>
              </a:rPr>
              <a:t>manis</a:t>
            </a:r>
            <a:r>
              <a:rPr lang="en-US" sz="2400" dirty="0" smtClean="0">
                <a:ea typeface="ＭＳ Ｐゴシック" pitchFamily="-80" charset="-128"/>
              </a:rPr>
              <a:t> </a:t>
            </a:r>
            <a:r>
              <a:rPr lang="en-US" sz="2400" dirty="0" err="1" smtClean="0">
                <a:ea typeface="ＭＳ Ｐゴシック" pitchFamily="-80" charset="-128"/>
              </a:rPr>
              <a:t>dan</a:t>
            </a:r>
            <a:r>
              <a:rPr lang="en-US" sz="2400" dirty="0" smtClean="0">
                <a:ea typeface="ＭＳ Ｐゴシック" pitchFamily="-80" charset="-128"/>
              </a:rPr>
              <a:t> </a:t>
            </a:r>
            <a:r>
              <a:rPr lang="en-US" sz="2400" dirty="0" err="1" smtClean="0">
                <a:ea typeface="ＭＳ Ｐゴシック" pitchFamily="-80" charset="-128"/>
              </a:rPr>
              <a:t>anda</a:t>
            </a:r>
            <a:r>
              <a:rPr lang="en-US" sz="2400" dirty="0" smtClean="0">
                <a:ea typeface="ＭＳ Ｐゴシック" pitchFamily="-80" charset="-128"/>
              </a:rPr>
              <a:t> </a:t>
            </a:r>
            <a:r>
              <a:rPr lang="en-US" sz="2400" dirty="0" err="1" smtClean="0">
                <a:ea typeface="ＭＳ Ｐゴシック" pitchFamily="-80" charset="-128"/>
              </a:rPr>
              <a:t>bilang</a:t>
            </a:r>
            <a:r>
              <a:rPr lang="en-US" sz="2400" dirty="0" smtClean="0">
                <a:ea typeface="ＭＳ Ｐゴシック" pitchFamily="-80" charset="-128"/>
              </a:rPr>
              <a:t> </a:t>
            </a:r>
            <a:r>
              <a:rPr lang="en-US" sz="2400" dirty="0" err="1" smtClean="0">
                <a:ea typeface="ＭＳ Ｐゴシック" pitchFamily="-80" charset="-128"/>
              </a:rPr>
              <a:t>pahit</a:t>
            </a:r>
            <a:r>
              <a:rPr lang="en-US" sz="2400" dirty="0" smtClean="0">
                <a:ea typeface="ＭＳ Ｐゴシック" pitchFamily="-80" charset="-128"/>
              </a:rPr>
              <a:t>. </a:t>
            </a:r>
            <a:r>
              <a:rPr lang="en-US" sz="2400" dirty="0" err="1" smtClean="0">
                <a:ea typeface="ＭＳ Ｐゴシック" pitchFamily="-80" charset="-128"/>
              </a:rPr>
              <a:t>Saya</a:t>
            </a:r>
            <a:r>
              <a:rPr lang="en-US" sz="2400" dirty="0" smtClean="0">
                <a:ea typeface="ＭＳ Ｐゴシック" pitchFamily="-80" charset="-128"/>
              </a:rPr>
              <a:t> </a:t>
            </a:r>
            <a:r>
              <a:rPr lang="en-US" sz="2400" dirty="0" err="1" smtClean="0">
                <a:ea typeface="ＭＳ Ｐゴシック" pitchFamily="-80" charset="-128"/>
              </a:rPr>
              <a:t>dan</a:t>
            </a:r>
            <a:r>
              <a:rPr lang="en-US" sz="2400" dirty="0" smtClean="0">
                <a:ea typeface="ＭＳ Ｐゴシック" pitchFamily="-80" charset="-128"/>
              </a:rPr>
              <a:t> </a:t>
            </a:r>
            <a:r>
              <a:rPr lang="en-US" sz="2400" dirty="0" err="1" smtClean="0">
                <a:ea typeface="ＭＳ Ｐゴシック" pitchFamily="-80" charset="-128"/>
              </a:rPr>
              <a:t>anda</a:t>
            </a:r>
            <a:r>
              <a:rPr lang="en-US" sz="2400" dirty="0" smtClean="0">
                <a:ea typeface="ＭＳ Ｐゴシック" pitchFamily="-80" charset="-128"/>
              </a:rPr>
              <a:t> </a:t>
            </a:r>
            <a:r>
              <a:rPr lang="en-US" sz="2400" dirty="0" err="1" smtClean="0">
                <a:ea typeface="ＭＳ Ｐゴシック" pitchFamily="-80" charset="-128"/>
              </a:rPr>
              <a:t>adalah</a:t>
            </a:r>
            <a:r>
              <a:rPr lang="en-US" sz="2400" dirty="0" smtClean="0">
                <a:ea typeface="ＭＳ Ｐゴシック" pitchFamily="-80" charset="-128"/>
              </a:rPr>
              <a:t> </a:t>
            </a:r>
            <a:r>
              <a:rPr lang="en-US" sz="2400" dirty="0" err="1" smtClean="0">
                <a:ea typeface="ＭＳ Ｐゴシック" pitchFamily="-80" charset="-128"/>
              </a:rPr>
              <a:t>subjek</a:t>
            </a:r>
            <a:r>
              <a:rPr lang="en-US" sz="2400" dirty="0" smtClean="0">
                <a:ea typeface="ＭＳ Ｐゴシック" pitchFamily="-80" charset="-128"/>
              </a:rPr>
              <a:t>. </a:t>
            </a:r>
            <a:r>
              <a:rPr lang="en-US" sz="2400" dirty="0" err="1" smtClean="0">
                <a:ea typeface="ＭＳ Ｐゴシック" pitchFamily="-80" charset="-128"/>
              </a:rPr>
              <a:t>Maka</a:t>
            </a:r>
            <a:r>
              <a:rPr lang="en-US" sz="2400" dirty="0" smtClean="0">
                <a:ea typeface="ＭＳ Ｐゴシック" pitchFamily="-80" charset="-128"/>
              </a:rPr>
              <a:t>, </a:t>
            </a:r>
            <a:r>
              <a:rPr lang="en-US" sz="2400" dirty="0" err="1" smtClean="0">
                <a:ea typeface="ＭＳ Ｐゴシック" pitchFamily="-80" charset="-128"/>
              </a:rPr>
              <a:t>subjektif</a:t>
            </a:r>
            <a:r>
              <a:rPr lang="en-US" sz="2400" dirty="0" smtClean="0">
                <a:ea typeface="ＭＳ Ｐゴシック" pitchFamily="-80" charset="-128"/>
              </a:rPr>
              <a:t>. </a:t>
            </a:r>
            <a:endParaRPr lang="en-US" sz="2400" dirty="0">
              <a:ea typeface="ＭＳ Ｐゴシック" pitchFamily="-80" charset="-128"/>
            </a:endParaRPr>
          </a:p>
          <a:p>
            <a:pPr marL="1200150" lvl="2" indent="-285750">
              <a:lnSpc>
                <a:spcPct val="90000"/>
              </a:lnSpc>
              <a:spcBef>
                <a:spcPct val="20000"/>
              </a:spcBef>
              <a:buFont typeface="Arial" pitchFamily="34" charset="0"/>
              <a:buChar char="–"/>
            </a:pP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Ilmu</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pengetahuan</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harus</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bersifat</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objektif</a:t>
            </a:r>
            <a:r>
              <a:rPr lang="en-US" sz="2400" dirty="0">
                <a:ea typeface="ＭＳ Ｐゴシック" pitchFamily="-80" charset="-128"/>
              </a:rPr>
              <a:t>. ? </a:t>
            </a:r>
            <a:r>
              <a:rPr lang="en-US" sz="2400" dirty="0" err="1">
                <a:ea typeface="ＭＳ Ｐゴシック" pitchFamily="-80" charset="-128"/>
              </a:rPr>
              <a:t>Maka</a:t>
            </a:r>
            <a:r>
              <a:rPr lang="en-US" sz="2400" dirty="0">
                <a:ea typeface="ＭＳ Ｐゴシック" pitchFamily="-80" charset="-128"/>
              </a:rPr>
              <a:t> yang </a:t>
            </a:r>
            <a:r>
              <a:rPr lang="en-US" sz="2400" dirty="0" err="1">
                <a:ea typeface="ＭＳ Ｐゴシック" pitchFamily="-80" charset="-128"/>
              </a:rPr>
              <a:t>harus</a:t>
            </a:r>
            <a:r>
              <a:rPr lang="en-US" sz="2400" dirty="0">
                <a:ea typeface="ＭＳ Ｐゴシック" pitchFamily="-80" charset="-128"/>
              </a:rPr>
              <a:t> </a:t>
            </a:r>
            <a:r>
              <a:rPr lang="en-US" sz="2400" dirty="0" err="1">
                <a:ea typeface="ＭＳ Ｐゴシック" pitchFamily="-80" charset="-128"/>
              </a:rPr>
              <a:t>berbicara</a:t>
            </a:r>
            <a:r>
              <a:rPr lang="en-US" sz="2400" dirty="0">
                <a:ea typeface="ＭＳ Ｐゴシック" pitchFamily="-80" charset="-128"/>
              </a:rPr>
              <a:t> </a:t>
            </a:r>
            <a:r>
              <a:rPr lang="en-US" sz="2400" dirty="0" err="1">
                <a:ea typeface="ＭＳ Ｐゴシック" pitchFamily="-80" charset="-128"/>
              </a:rPr>
              <a:t>adalah</a:t>
            </a:r>
            <a:r>
              <a:rPr lang="en-US" sz="2400" dirty="0">
                <a:ea typeface="ＭＳ Ｐゴシック" pitchFamily="-80" charset="-128"/>
              </a:rPr>
              <a:t> </a:t>
            </a:r>
            <a:r>
              <a:rPr lang="en-US" sz="2400" dirty="0" err="1">
                <a:ea typeface="ＭＳ Ｐゴシック" pitchFamily="-80" charset="-128"/>
              </a:rPr>
              <a:t>objeknya</a:t>
            </a:r>
            <a:r>
              <a:rPr lang="en-US" sz="2400" dirty="0">
                <a:ea typeface="ＭＳ Ｐゴシック" pitchFamily="-80" charset="-128"/>
              </a:rPr>
              <a:t> </a:t>
            </a:r>
            <a:r>
              <a:rPr lang="en-US" sz="2400" dirty="0" err="1">
                <a:ea typeface="ＭＳ Ｐゴシック" pitchFamily="-80" charset="-128"/>
              </a:rPr>
              <a:t>itu</a:t>
            </a:r>
            <a:r>
              <a:rPr lang="en-US" sz="2400" dirty="0">
                <a:ea typeface="ＭＳ Ｐゴシック" pitchFamily="-80" charset="-128"/>
              </a:rPr>
              <a:t> </a:t>
            </a:r>
            <a:r>
              <a:rPr lang="en-US" sz="2400" dirty="0" err="1">
                <a:ea typeface="ＭＳ Ｐゴシック" pitchFamily="-80" charset="-128"/>
              </a:rPr>
              <a:t>sendiri</a:t>
            </a:r>
            <a:r>
              <a:rPr lang="en-US" sz="2400" dirty="0">
                <a:ea typeface="ＭＳ Ｐゴシック" pitchFamily="-80" charset="-128"/>
              </a:rPr>
              <a:t> (kopi</a:t>
            </a:r>
            <a:r>
              <a:rPr lang="en-US" sz="2400" dirty="0" smtClean="0">
                <a:ea typeface="ＭＳ Ｐゴシック" pitchFamily="-80" charset="-128"/>
              </a:rPr>
              <a:t>). </a:t>
            </a:r>
            <a:r>
              <a:rPr lang="en-US" sz="2400" dirty="0" err="1" smtClean="0">
                <a:ea typeface="ＭＳ Ｐゴシック" pitchFamily="-80" charset="-128"/>
              </a:rPr>
              <a:t>Diukurlah</a:t>
            </a:r>
            <a:r>
              <a:rPr lang="en-US" sz="2400" dirty="0" smtClean="0">
                <a:ea typeface="ＭＳ Ｐゴシック" pitchFamily="-80" charset="-128"/>
              </a:rPr>
              <a:t> </a:t>
            </a:r>
            <a:r>
              <a:rPr lang="en-US" sz="2400" dirty="0" err="1" smtClean="0">
                <a:ea typeface="ＭＳ Ｐゴシック" pitchFamily="-80" charset="-128"/>
              </a:rPr>
              <a:t>kadar</a:t>
            </a:r>
            <a:r>
              <a:rPr lang="en-US" sz="2400" dirty="0" smtClean="0">
                <a:ea typeface="ＭＳ Ｐゴシック" pitchFamily="-80" charset="-128"/>
              </a:rPr>
              <a:t> </a:t>
            </a:r>
            <a:r>
              <a:rPr lang="en-US" sz="2400" dirty="0" err="1" smtClean="0">
                <a:ea typeface="ＭＳ Ｐゴシック" pitchFamily="-80" charset="-128"/>
              </a:rPr>
              <a:t>gula</a:t>
            </a:r>
            <a:r>
              <a:rPr lang="en-US" sz="2400" dirty="0" smtClean="0">
                <a:ea typeface="ＭＳ Ｐゴシック" pitchFamily="-80" charset="-128"/>
              </a:rPr>
              <a:t> </a:t>
            </a:r>
            <a:r>
              <a:rPr lang="en-US" sz="2400" dirty="0" err="1" smtClean="0">
                <a:ea typeface="ＭＳ Ｐゴシック" pitchFamily="-80" charset="-128"/>
              </a:rPr>
              <a:t>dalam</a:t>
            </a:r>
            <a:r>
              <a:rPr lang="en-US" sz="2400" dirty="0" smtClean="0">
                <a:ea typeface="ＭＳ Ｐゴシック" pitchFamily="-80" charset="-128"/>
              </a:rPr>
              <a:t> kopi </a:t>
            </a:r>
            <a:r>
              <a:rPr lang="en-US" sz="2400" dirty="0" err="1" smtClean="0">
                <a:ea typeface="ＭＳ Ｐゴシック" pitchFamily="-80" charset="-128"/>
              </a:rPr>
              <a:t>tersebut</a:t>
            </a:r>
            <a:r>
              <a:rPr lang="en-US" sz="2400" dirty="0" smtClean="0">
                <a:ea typeface="ＭＳ Ｐゴシック" pitchFamily="-80" charset="-128"/>
              </a:rPr>
              <a:t>. </a:t>
            </a:r>
            <a:r>
              <a:rPr lang="en-US" sz="2400" dirty="0" err="1" smtClean="0">
                <a:ea typeface="ＭＳ Ｐゴシック" pitchFamily="-80" charset="-128"/>
              </a:rPr>
              <a:t>Jika</a:t>
            </a:r>
            <a:r>
              <a:rPr lang="en-US" sz="2400" dirty="0" smtClean="0">
                <a:ea typeface="ＭＳ Ｐゴシック" pitchFamily="-80" charset="-128"/>
              </a:rPr>
              <a:t> </a:t>
            </a:r>
            <a:r>
              <a:rPr lang="en-US" sz="2400" dirty="0" err="1" smtClean="0">
                <a:ea typeface="ＭＳ Ｐゴシック" pitchFamily="-80" charset="-128"/>
              </a:rPr>
              <a:t>memenuhi</a:t>
            </a:r>
            <a:r>
              <a:rPr lang="en-US" sz="2400" dirty="0" smtClean="0">
                <a:ea typeface="ＭＳ Ｐゴシック" pitchFamily="-80" charset="-128"/>
              </a:rPr>
              <a:t> </a:t>
            </a:r>
            <a:r>
              <a:rPr lang="en-US" sz="2400" dirty="0" err="1" smtClean="0">
                <a:ea typeface="ＭＳ Ｐゴシック" pitchFamily="-80" charset="-128"/>
              </a:rPr>
              <a:t>sekian</a:t>
            </a:r>
            <a:r>
              <a:rPr lang="en-US" sz="2400" dirty="0" smtClean="0">
                <a:ea typeface="ＭＳ Ｐゴシック" pitchFamily="-80" charset="-128"/>
              </a:rPr>
              <a:t> </a:t>
            </a:r>
            <a:r>
              <a:rPr lang="en-US" sz="2400" dirty="0" err="1" smtClean="0">
                <a:ea typeface="ＭＳ Ｐゴシック" pitchFamily="-80" charset="-128"/>
              </a:rPr>
              <a:t>persen</a:t>
            </a:r>
            <a:r>
              <a:rPr lang="en-US" sz="2400" dirty="0" smtClean="0">
                <a:ea typeface="ＭＳ Ｐゴシック" pitchFamily="-80" charset="-128"/>
              </a:rPr>
              <a:t> </a:t>
            </a:r>
            <a:r>
              <a:rPr lang="en-US" sz="2400" dirty="0" err="1" smtClean="0">
                <a:ea typeface="ＭＳ Ｐゴシック" pitchFamily="-80" charset="-128"/>
              </a:rPr>
              <a:t>maka</a:t>
            </a:r>
            <a:r>
              <a:rPr lang="en-US" sz="2400" dirty="0" smtClean="0">
                <a:ea typeface="ＭＳ Ｐゴシック" pitchFamily="-80" charset="-128"/>
              </a:rPr>
              <a:t> </a:t>
            </a:r>
            <a:r>
              <a:rPr lang="en-US" sz="2400" dirty="0" err="1" smtClean="0">
                <a:ea typeface="ＭＳ Ｐゴシック" pitchFamily="-80" charset="-128"/>
              </a:rPr>
              <a:t>manis</a:t>
            </a:r>
            <a:r>
              <a:rPr lang="en-US" sz="2400" dirty="0" smtClean="0">
                <a:ea typeface="ＭＳ Ｐゴシック" pitchFamily="-80" charset="-128"/>
              </a:rPr>
              <a:t>, </a:t>
            </a:r>
            <a:r>
              <a:rPr lang="en-US" sz="2400" dirty="0" err="1" smtClean="0">
                <a:ea typeface="ＭＳ Ｐゴシック" pitchFamily="-80" charset="-128"/>
              </a:rPr>
              <a:t>jika</a:t>
            </a:r>
            <a:r>
              <a:rPr lang="en-US" sz="2400" dirty="0" smtClean="0">
                <a:ea typeface="ＭＳ Ｐゴシック" pitchFamily="-80" charset="-128"/>
              </a:rPr>
              <a:t> </a:t>
            </a:r>
            <a:r>
              <a:rPr lang="en-US" sz="2400" dirty="0" err="1" smtClean="0">
                <a:ea typeface="ＭＳ Ｐゴシック" pitchFamily="-80" charset="-128"/>
              </a:rPr>
              <a:t>kurang</a:t>
            </a:r>
            <a:r>
              <a:rPr lang="en-US" sz="2400" dirty="0" smtClean="0">
                <a:ea typeface="ＭＳ Ｐゴシック" pitchFamily="-80" charset="-128"/>
              </a:rPr>
              <a:t>  </a:t>
            </a:r>
            <a:r>
              <a:rPr lang="en-US" sz="2400" dirty="0" err="1" smtClean="0">
                <a:ea typeface="ＭＳ Ｐゴシック" pitchFamily="-80" charset="-128"/>
              </a:rPr>
              <a:t>dari</a:t>
            </a:r>
            <a:r>
              <a:rPr lang="en-US" sz="2400" dirty="0" smtClean="0">
                <a:ea typeface="ＭＳ Ｐゴシック" pitchFamily="-80" charset="-128"/>
              </a:rPr>
              <a:t> </a:t>
            </a:r>
            <a:r>
              <a:rPr lang="en-US" sz="2400" dirty="0" err="1" smtClean="0">
                <a:ea typeface="ＭＳ Ｐゴシック" pitchFamily="-80" charset="-128"/>
              </a:rPr>
              <a:t>itu</a:t>
            </a:r>
            <a:r>
              <a:rPr lang="en-US" sz="2400" dirty="0" smtClean="0">
                <a:ea typeface="ＭＳ Ｐゴシック" pitchFamily="-80" charset="-128"/>
              </a:rPr>
              <a:t> </a:t>
            </a:r>
            <a:r>
              <a:rPr lang="en-US" sz="2400" dirty="0" err="1" smtClean="0">
                <a:ea typeface="ＭＳ Ｐゴシック" pitchFamily="-80" charset="-128"/>
              </a:rPr>
              <a:t>maka</a:t>
            </a:r>
            <a:r>
              <a:rPr lang="en-US" sz="2400" dirty="0" smtClean="0">
                <a:ea typeface="ＭＳ Ｐゴシック" pitchFamily="-80" charset="-128"/>
              </a:rPr>
              <a:t> </a:t>
            </a:r>
            <a:r>
              <a:rPr lang="en-US" sz="2400" dirty="0" err="1" smtClean="0">
                <a:ea typeface="ＭＳ Ｐゴシック" pitchFamily="-80" charset="-128"/>
              </a:rPr>
              <a:t>pahit</a:t>
            </a:r>
            <a:r>
              <a:rPr lang="en-US" sz="2400" dirty="0" smtClean="0">
                <a:ea typeface="ＭＳ Ｐゴシック" pitchFamily="-80" charset="-128"/>
              </a:rPr>
              <a:t>.</a:t>
            </a:r>
            <a:endPar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endParaRPr>
          </a:p>
          <a:p>
            <a:pPr marL="1200150" lvl="2" indent="-285750">
              <a:lnSpc>
                <a:spcPct val="90000"/>
              </a:lnSpc>
              <a:spcBef>
                <a:spcPct val="20000"/>
              </a:spcBef>
              <a:buFont typeface="Arial" pitchFamily="34" charset="0"/>
              <a:buChar char="–"/>
            </a:pPr>
            <a:r>
              <a:rPr lang="en-US" sz="2400" dirty="0" err="1" smtClean="0">
                <a:ea typeface="ＭＳ Ｐゴシック" pitchFamily="-80" charset="-128"/>
              </a:rPr>
              <a:t>Objek</a:t>
            </a:r>
            <a:r>
              <a:rPr lang="en-US" sz="2400" dirty="0" smtClean="0">
                <a:ea typeface="ＭＳ Ｐゴシック" pitchFamily="-80" charset="-128"/>
              </a:rPr>
              <a:t> </a:t>
            </a:r>
            <a:r>
              <a:rPr lang="en-US" sz="2400" dirty="0" err="1" smtClean="0">
                <a:ea typeface="ＭＳ Ｐゴシック" pitchFamily="-80" charset="-128"/>
              </a:rPr>
              <a:t>ilmu</a:t>
            </a:r>
            <a:r>
              <a:rPr lang="en-US" sz="2400" dirty="0" smtClean="0">
                <a:ea typeface="ＭＳ Ｐゴシック" pitchFamily="-80" charset="-128"/>
              </a:rPr>
              <a:t> </a:t>
            </a:r>
            <a:r>
              <a:rPr lang="en-US" sz="2400" dirty="0" err="1" smtClean="0">
                <a:ea typeface="ＭＳ Ｐゴシック" pitchFamily="-80" charset="-128"/>
              </a:rPr>
              <a:t>alam</a:t>
            </a:r>
            <a:r>
              <a:rPr lang="en-US" sz="2400" dirty="0" smtClean="0">
                <a:ea typeface="ＭＳ Ｐゴシック" pitchFamily="-80" charset="-128"/>
              </a:rPr>
              <a:t> </a:t>
            </a:r>
            <a:r>
              <a:rPr lang="en-US" sz="2400" dirty="0" err="1" smtClean="0">
                <a:ea typeface="ＭＳ Ｐゴシック" pitchFamily="-80" charset="-128"/>
              </a:rPr>
              <a:t>adalah</a:t>
            </a:r>
            <a:r>
              <a:rPr lang="en-US" sz="2400" dirty="0" smtClean="0">
                <a:ea typeface="ＭＳ Ｐゴシック" pitchFamily="-80" charset="-128"/>
              </a:rPr>
              <a:t> </a:t>
            </a:r>
            <a:r>
              <a:rPr lang="en-US" sz="2400" dirty="0" err="1" smtClean="0">
                <a:ea typeface="ＭＳ Ｐゴシック" pitchFamily="-80" charset="-128"/>
              </a:rPr>
              <a:t>segala</a:t>
            </a:r>
            <a:r>
              <a:rPr lang="en-US" sz="2400" dirty="0" smtClean="0">
                <a:ea typeface="ＭＳ Ｐゴシック" pitchFamily="-80" charset="-128"/>
              </a:rPr>
              <a:t> </a:t>
            </a:r>
            <a:r>
              <a:rPr lang="en-US" sz="2400" dirty="0" err="1" smtClean="0">
                <a:ea typeface="ＭＳ Ｐゴシック" pitchFamily="-80" charset="-128"/>
              </a:rPr>
              <a:t>isi</a:t>
            </a:r>
            <a:r>
              <a:rPr lang="en-US" sz="2400" dirty="0" smtClean="0">
                <a:ea typeface="ＭＳ Ｐゴシック" pitchFamily="-80" charset="-128"/>
              </a:rPr>
              <a:t> </a:t>
            </a:r>
            <a:r>
              <a:rPr lang="en-US" sz="2400" dirty="0" err="1" smtClean="0">
                <a:ea typeface="ＭＳ Ｐゴシック" pitchFamily="-80" charset="-128"/>
              </a:rPr>
              <a:t>semesta</a:t>
            </a:r>
            <a:r>
              <a:rPr lang="en-US" sz="2400" dirty="0" smtClean="0">
                <a:ea typeface="ＭＳ Ｐゴシック" pitchFamily="-80" charset="-128"/>
              </a:rPr>
              <a:t> yang </a:t>
            </a:r>
            <a:r>
              <a:rPr lang="en-US" sz="2400" dirty="0" err="1" smtClean="0">
                <a:ea typeface="ＭＳ Ｐゴシック" pitchFamily="-80" charset="-128"/>
              </a:rPr>
              <a:t>tidak</a:t>
            </a:r>
            <a:r>
              <a:rPr lang="en-US" sz="2400" dirty="0" smtClean="0">
                <a:ea typeface="ＭＳ Ｐゴシック" pitchFamily="-80" charset="-128"/>
              </a:rPr>
              <a:t> </a:t>
            </a:r>
            <a:r>
              <a:rPr lang="en-US" sz="2400" dirty="0" err="1" smtClean="0">
                <a:ea typeface="ＭＳ Ｐゴシック" pitchFamily="-80" charset="-128"/>
              </a:rPr>
              <a:t>bisa</a:t>
            </a:r>
            <a:r>
              <a:rPr lang="en-US" sz="2400" dirty="0" smtClean="0">
                <a:ea typeface="ＭＳ Ｐゴシック" pitchFamily="-80" charset="-128"/>
              </a:rPr>
              <a:t> </a:t>
            </a:r>
            <a:r>
              <a:rPr lang="en-US" sz="2400" dirty="0" err="1" smtClean="0">
                <a:ea typeface="ＭＳ Ｐゴシック" pitchFamily="-80" charset="-128"/>
              </a:rPr>
              <a:t>berkata-kata</a:t>
            </a:r>
            <a:r>
              <a:rPr lang="en-US" sz="2400" dirty="0" smtClean="0">
                <a:ea typeface="ＭＳ Ｐゴシック" pitchFamily="-80" charset="-128"/>
              </a:rPr>
              <a:t>; </a:t>
            </a:r>
            <a:r>
              <a:rPr lang="en-US" sz="2400" dirty="0" err="1" smtClean="0">
                <a:ea typeface="ＭＳ Ｐゴシック" pitchFamily="-80" charset="-128"/>
              </a:rPr>
              <a:t>maka</a:t>
            </a:r>
            <a:r>
              <a:rPr lang="en-US" sz="2400" dirty="0" smtClean="0">
                <a:ea typeface="ＭＳ Ｐゴシック" pitchFamily="-80" charset="-128"/>
              </a:rPr>
              <a:t> </a:t>
            </a:r>
            <a:r>
              <a:rPr lang="en-US" sz="2400" dirty="0" err="1" smtClean="0">
                <a:ea typeface="ＭＳ Ｐゴシック" pitchFamily="-80" charset="-128"/>
              </a:rPr>
              <a:t>objeknya</a:t>
            </a:r>
            <a:r>
              <a:rPr lang="en-US" sz="2400" dirty="0" smtClean="0">
                <a:ea typeface="ＭＳ Ｐゴシック" pitchFamily="-80" charset="-128"/>
              </a:rPr>
              <a:t> </a:t>
            </a:r>
            <a:r>
              <a:rPr lang="en-US" sz="2400" dirty="0" err="1" smtClean="0">
                <a:ea typeface="ＭＳ Ｐゴシック" pitchFamily="-80" charset="-128"/>
              </a:rPr>
              <a:t>bicara</a:t>
            </a:r>
            <a:r>
              <a:rPr lang="en-US" sz="2400" dirty="0" smtClean="0">
                <a:ea typeface="ＭＳ Ｐゴシック" pitchFamily="-80" charset="-128"/>
              </a:rPr>
              <a:t> </a:t>
            </a:r>
            <a:r>
              <a:rPr lang="en-US" sz="2400" dirty="0" err="1" smtClean="0">
                <a:ea typeface="ＭＳ Ｐゴシック" pitchFamily="-80" charset="-128"/>
              </a:rPr>
              <a:t>dengan</a:t>
            </a:r>
            <a:r>
              <a:rPr lang="en-US" sz="2400" dirty="0" smtClean="0">
                <a:ea typeface="ＭＳ Ｐゴシック" pitchFamily="-80" charset="-128"/>
              </a:rPr>
              <a:t> </a:t>
            </a:r>
            <a:r>
              <a:rPr lang="en-US" sz="2400" dirty="0" err="1" smtClean="0">
                <a:ea typeface="ＭＳ Ｐゴシック" pitchFamily="-80" charset="-128"/>
              </a:rPr>
              <a:t>angka-angka</a:t>
            </a:r>
            <a:endParaRPr lang="en-US" sz="2400" dirty="0" smtClean="0">
              <a:ea typeface="ＭＳ Ｐゴシック" pitchFamily="-80" charset="-128"/>
            </a:endParaRPr>
          </a:p>
          <a:p>
            <a:pPr marL="1200150" lvl="2" indent="-285750">
              <a:lnSpc>
                <a:spcPct val="90000"/>
              </a:lnSpc>
              <a:spcBef>
                <a:spcPct val="20000"/>
              </a:spcBef>
              <a:buFont typeface="Arial" pitchFamily="34" charset="0"/>
              <a:buChar char="–"/>
            </a:pPr>
            <a:r>
              <a:rPr lang="en-US" sz="2400" dirty="0" err="1" smtClean="0">
                <a:ea typeface="ＭＳ Ｐゴシック" pitchFamily="-80" charset="-128"/>
              </a:rPr>
              <a:t>Ilmuwan</a:t>
            </a:r>
            <a:r>
              <a:rPr lang="en-US" sz="2400" dirty="0" smtClean="0">
                <a:ea typeface="ＭＳ Ｐゴシック" pitchFamily="-80" charset="-128"/>
              </a:rPr>
              <a:t> </a:t>
            </a:r>
            <a:r>
              <a:rPr lang="en-US" sz="2400" dirty="0" err="1" smtClean="0">
                <a:ea typeface="ＭＳ Ｐゴシック" pitchFamily="-80" charset="-128"/>
              </a:rPr>
              <a:t>sosial</a:t>
            </a:r>
            <a:r>
              <a:rPr lang="en-US" sz="2400" dirty="0" smtClean="0">
                <a:ea typeface="ＭＳ Ｐゴシック" pitchFamily="-80" charset="-128"/>
              </a:rPr>
              <a:t> </a:t>
            </a:r>
            <a:r>
              <a:rPr lang="en-US" sz="2400" dirty="0" err="1" smtClean="0">
                <a:ea typeface="ＭＳ Ｐゴシック" pitchFamily="-80" charset="-128"/>
              </a:rPr>
              <a:t>juga</a:t>
            </a:r>
            <a:r>
              <a:rPr lang="en-US" sz="2400" dirty="0" smtClean="0">
                <a:ea typeface="ＭＳ Ｐゴシック" pitchFamily="-80" charset="-128"/>
              </a:rPr>
              <a:t> </a:t>
            </a:r>
            <a:r>
              <a:rPr lang="en-US" sz="2400" dirty="0" err="1" smtClean="0">
                <a:ea typeface="ＭＳ Ｐゴシック" pitchFamily="-80" charset="-128"/>
              </a:rPr>
              <a:t>harus</a:t>
            </a:r>
            <a:r>
              <a:rPr lang="en-US" sz="2400" dirty="0" smtClean="0">
                <a:ea typeface="ＭＳ Ｐゴシック" pitchFamily="-80" charset="-128"/>
              </a:rPr>
              <a:t> </a:t>
            </a:r>
            <a:r>
              <a:rPr lang="en-US" sz="2400" dirty="0" err="1" smtClean="0">
                <a:ea typeface="ＭＳ Ｐゴシック" pitchFamily="-80" charset="-128"/>
              </a:rPr>
              <a:t>memenuhi</a:t>
            </a:r>
            <a:r>
              <a:rPr lang="en-US" sz="2400" dirty="0" smtClean="0">
                <a:ea typeface="ＭＳ Ｐゴシック" pitchFamily="-80" charset="-128"/>
              </a:rPr>
              <a:t> </a:t>
            </a:r>
            <a:r>
              <a:rPr lang="en-US" sz="2400" dirty="0" err="1" smtClean="0">
                <a:ea typeface="ＭＳ Ｐゴシック" pitchFamily="-80" charset="-128"/>
              </a:rPr>
              <a:t>kategori</a:t>
            </a:r>
            <a:r>
              <a:rPr lang="en-US" sz="2400" dirty="0" smtClean="0">
                <a:ea typeface="ＭＳ Ｐゴシック" pitchFamily="-80" charset="-128"/>
              </a:rPr>
              <a:t> </a:t>
            </a:r>
            <a:r>
              <a:rPr lang="en-US" sz="2400" dirty="0" err="1" smtClean="0">
                <a:ea typeface="ＭＳ Ｐゴシック" pitchFamily="-80" charset="-128"/>
              </a:rPr>
              <a:t>ini</a:t>
            </a:r>
            <a:r>
              <a:rPr lang="en-US" sz="2400" dirty="0" smtClean="0">
                <a:ea typeface="ＭＳ Ｐゴシック" pitchFamily="-80" charset="-128"/>
              </a:rPr>
              <a:t>, </a:t>
            </a:r>
            <a:r>
              <a:rPr lang="en-US" sz="2400" dirty="0" err="1" smtClean="0">
                <a:ea typeface="ＭＳ Ｐゴシック" pitchFamily="-80" charset="-128"/>
              </a:rPr>
              <a:t>bicara</a:t>
            </a:r>
            <a:r>
              <a:rPr lang="en-US" sz="2400" dirty="0" smtClean="0">
                <a:ea typeface="ＭＳ Ｐゴシック" pitchFamily="-80" charset="-128"/>
              </a:rPr>
              <a:t> </a:t>
            </a:r>
            <a:r>
              <a:rPr lang="en-US" sz="2400" dirty="0" err="1" smtClean="0">
                <a:ea typeface="ＭＳ Ｐゴシック" pitchFamily="-80" charset="-128"/>
              </a:rPr>
              <a:t>dengan</a:t>
            </a:r>
            <a:r>
              <a:rPr lang="en-US" sz="2400" dirty="0" smtClean="0">
                <a:ea typeface="ＭＳ Ｐゴシック" pitchFamily="-80" charset="-128"/>
              </a:rPr>
              <a:t> </a:t>
            </a:r>
            <a:r>
              <a:rPr lang="en-US" sz="2400" dirty="0" err="1" smtClean="0">
                <a:ea typeface="ＭＳ Ｐゴシック" pitchFamily="-80" charset="-128"/>
              </a:rPr>
              <a:t>angka-angka</a:t>
            </a:r>
            <a:r>
              <a:rPr lang="en-US" sz="2400" dirty="0" smtClean="0">
                <a:ea typeface="ＭＳ Ｐゴシック" pitchFamily="-80" charset="-128"/>
              </a:rPr>
              <a:t> (</a:t>
            </a:r>
            <a:r>
              <a:rPr lang="en-US" sz="2400" dirty="0" err="1" smtClean="0">
                <a:ea typeface="ＭＳ Ｐゴシック" pitchFamily="-80" charset="-128"/>
              </a:rPr>
              <a:t>kuantitatif</a:t>
            </a:r>
            <a:r>
              <a:rPr lang="en-US" sz="2400" dirty="0" smtClean="0">
                <a:ea typeface="ＭＳ Ｐゴシック" pitchFamily="-80" charset="-128"/>
              </a:rPr>
              <a:t>)  </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endParaRPr kumimoji="0" lang="en-US" sz="2400" b="0" i="0" u="none" strike="noStrike" kern="1200" cap="none" spc="0" normalizeH="0" baseline="0" noProof="0" dirty="0" smtClean="0">
              <a:ln>
                <a:noFill/>
              </a:ln>
              <a:solidFill>
                <a:schemeClr val="tx1"/>
              </a:solidFill>
              <a:effectLst/>
              <a:uLnTx/>
              <a:uFillTx/>
              <a:latin typeface="+mn-lt"/>
              <a:ea typeface="ＭＳ Ｐゴシック" pitchFamily="-80" charset="-128"/>
              <a:cs typeface="+mn-cs"/>
            </a:endParaRP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err="1" smtClean="0">
                <a:ln>
                  <a:noFill/>
                </a:ln>
                <a:solidFill>
                  <a:schemeClr val="tx1"/>
                </a:solidFill>
                <a:effectLst/>
                <a:uLnTx/>
                <a:uFillTx/>
                <a:latin typeface="+mn-lt"/>
                <a:ea typeface="ＭＳ Ｐゴシック" pitchFamily="-80" charset="-128"/>
                <a:cs typeface="+mn-cs"/>
              </a:rPr>
              <a:t>Sistematis-mekanistik</a:t>
            </a:r>
            <a:endParaRPr kumimoji="0" lang="en-US" sz="2400" b="0" i="0" u="none" strike="noStrike" kern="1200" cap="none" spc="0" normalizeH="0" baseline="0" noProof="0" dirty="0" smtClean="0">
              <a:ln>
                <a:noFill/>
              </a:ln>
              <a:solidFill>
                <a:schemeClr val="tx1"/>
              </a:solidFill>
              <a:effectLst/>
              <a:uLnTx/>
              <a:uFillTx/>
              <a:latin typeface="+mn-lt"/>
              <a:ea typeface="ＭＳ Ｐゴシック" pitchFamily="-80" charset="-128"/>
              <a:cs typeface="+mn-cs"/>
            </a:endParaRPr>
          </a:p>
          <a:p>
            <a:pPr marL="1200150" lvl="2" indent="-285750">
              <a:lnSpc>
                <a:spcPct val="90000"/>
              </a:lnSpc>
              <a:spcBef>
                <a:spcPct val="20000"/>
              </a:spcBef>
              <a:buFont typeface="Arial" pitchFamily="34" charset="0"/>
              <a:buChar char="–"/>
            </a:pPr>
            <a:r>
              <a:rPr lang="en-US" sz="2400" dirty="0" err="1" smtClean="0">
                <a:ea typeface="ＭＳ Ｐゴシック" pitchFamily="-80" charset="-128"/>
              </a:rPr>
              <a:t>Seperti</a:t>
            </a:r>
            <a:r>
              <a:rPr lang="en-US" sz="2400" dirty="0" smtClean="0">
                <a:ea typeface="ＭＳ Ｐゴシック" pitchFamily="-80" charset="-128"/>
              </a:rPr>
              <a:t> </a:t>
            </a:r>
            <a:r>
              <a:rPr lang="en-US" sz="2400" dirty="0" err="1" smtClean="0">
                <a:ea typeface="ＭＳ Ｐゴシック" pitchFamily="-80" charset="-128"/>
              </a:rPr>
              <a:t>segala</a:t>
            </a:r>
            <a:r>
              <a:rPr lang="en-US" sz="2400" dirty="0" smtClean="0">
                <a:ea typeface="ＭＳ Ｐゴシック" pitchFamily="-80" charset="-128"/>
              </a:rPr>
              <a:t> </a:t>
            </a:r>
            <a:r>
              <a:rPr lang="en-US" sz="2400" dirty="0" err="1" smtClean="0">
                <a:ea typeface="ＭＳ Ｐゴシック" pitchFamily="-80" charset="-128"/>
              </a:rPr>
              <a:t>isi</a:t>
            </a:r>
            <a:r>
              <a:rPr lang="en-US" sz="2400" dirty="0" smtClean="0">
                <a:ea typeface="ＭＳ Ｐゴシック" pitchFamily="-80" charset="-128"/>
              </a:rPr>
              <a:t> </a:t>
            </a:r>
            <a:r>
              <a:rPr lang="en-US" sz="2400" dirty="0" err="1" smtClean="0">
                <a:ea typeface="ＭＳ Ｐゴシック" pitchFamily="-80" charset="-128"/>
              </a:rPr>
              <a:t>semesta</a:t>
            </a:r>
            <a:r>
              <a:rPr lang="en-US" sz="2400" dirty="0" smtClean="0">
                <a:ea typeface="ＭＳ Ｐゴシック" pitchFamily="-80" charset="-128"/>
              </a:rPr>
              <a:t> </a:t>
            </a:r>
            <a:r>
              <a:rPr lang="en-US" sz="2400" dirty="0" err="1" smtClean="0">
                <a:ea typeface="ＭＳ Ｐゴシック" pitchFamily="-80" charset="-128"/>
              </a:rPr>
              <a:t>bekerja</a:t>
            </a:r>
            <a:r>
              <a:rPr lang="en-US" sz="2400" dirty="0" smtClean="0">
                <a:ea typeface="ＭＳ Ｐゴシック" pitchFamily="-80" charset="-128"/>
              </a:rPr>
              <a:t> </a:t>
            </a:r>
            <a:r>
              <a:rPr lang="en-US" sz="2400" dirty="0" err="1" smtClean="0">
                <a:ea typeface="ＭＳ Ｐゴシック" pitchFamily="-80" charset="-128"/>
              </a:rPr>
              <a:t>secara</a:t>
            </a:r>
            <a:r>
              <a:rPr lang="en-US" sz="2400" dirty="0" smtClean="0">
                <a:ea typeface="ＭＳ Ｐゴシック" pitchFamily="-80" charset="-128"/>
              </a:rPr>
              <a:t> </a:t>
            </a:r>
            <a:r>
              <a:rPr lang="en-US" sz="2400" dirty="0" err="1" smtClean="0">
                <a:ea typeface="ＭＳ Ｐゴシック" pitchFamily="-80" charset="-128"/>
              </a:rPr>
              <a:t>mekanistik</a:t>
            </a:r>
            <a:r>
              <a:rPr lang="en-US" sz="2400" dirty="0" smtClean="0">
                <a:ea typeface="ＭＳ Ｐゴシック" pitchFamily="-80" charset="-128"/>
              </a:rPr>
              <a:t>. </a:t>
            </a:r>
            <a:r>
              <a:rPr lang="en-US" sz="2400" dirty="0" err="1" smtClean="0">
                <a:ea typeface="ＭＳ Ｐゴシック" pitchFamily="-80" charset="-128"/>
              </a:rPr>
              <a:t>Ilmuwan</a:t>
            </a:r>
            <a:r>
              <a:rPr lang="en-US" sz="2400" dirty="0" smtClean="0">
                <a:ea typeface="ＭＳ Ｐゴシック" pitchFamily="-80" charset="-128"/>
              </a:rPr>
              <a:t> </a:t>
            </a:r>
            <a:r>
              <a:rPr lang="en-US" sz="2400" dirty="0" err="1" smtClean="0">
                <a:ea typeface="ＭＳ Ｐゴシック" pitchFamily="-80" charset="-128"/>
              </a:rPr>
              <a:t>sosial</a:t>
            </a:r>
            <a:r>
              <a:rPr lang="en-US" sz="2400" dirty="0" smtClean="0">
                <a:ea typeface="ＭＳ Ｐゴシック" pitchFamily="-80" charset="-128"/>
              </a:rPr>
              <a:t> </a:t>
            </a:r>
            <a:r>
              <a:rPr lang="en-US" sz="2400" dirty="0" err="1" smtClean="0">
                <a:ea typeface="ＭＳ Ｐゴシック" pitchFamily="-80" charset="-128"/>
              </a:rPr>
              <a:t>juga</a:t>
            </a:r>
            <a:r>
              <a:rPr lang="en-US" sz="2400" dirty="0" smtClean="0">
                <a:ea typeface="ＭＳ Ｐゴシック" pitchFamily="-80" charset="-128"/>
              </a:rPr>
              <a:t> </a:t>
            </a:r>
            <a:r>
              <a:rPr lang="en-US" sz="2400" dirty="0" err="1" smtClean="0">
                <a:ea typeface="ＭＳ Ｐゴシック" pitchFamily="-80" charset="-128"/>
              </a:rPr>
              <a:t>harus</a:t>
            </a:r>
            <a:r>
              <a:rPr lang="en-US" sz="2400" dirty="0" smtClean="0">
                <a:ea typeface="ＭＳ Ｐゴシック" pitchFamily="-80" charset="-128"/>
              </a:rPr>
              <a:t> </a:t>
            </a:r>
            <a:r>
              <a:rPr lang="en-US" sz="2400" dirty="0" err="1" smtClean="0">
                <a:ea typeface="ＭＳ Ｐゴシック" pitchFamily="-80" charset="-128"/>
              </a:rPr>
              <a:t>memenuhi</a:t>
            </a:r>
            <a:r>
              <a:rPr lang="en-US" sz="2400" dirty="0" smtClean="0">
                <a:ea typeface="ＭＳ Ｐゴシック" pitchFamily="-80" charset="-128"/>
              </a:rPr>
              <a:t> </a:t>
            </a:r>
            <a:r>
              <a:rPr lang="en-US" sz="2400" dirty="0" err="1" smtClean="0">
                <a:ea typeface="ＭＳ Ｐゴシック" pitchFamily="-80" charset="-128"/>
              </a:rPr>
              <a:t>kriteria</a:t>
            </a:r>
            <a:r>
              <a:rPr lang="en-US" sz="2400" dirty="0" smtClean="0">
                <a:ea typeface="ＭＳ Ｐゴシック" pitchFamily="-80" charset="-128"/>
              </a:rPr>
              <a:t> </a:t>
            </a:r>
            <a:r>
              <a:rPr lang="en-US" sz="2400" dirty="0" err="1" smtClean="0">
                <a:ea typeface="ＭＳ Ｐゴシック" pitchFamily="-80" charset="-128"/>
              </a:rPr>
              <a:t>ini</a:t>
            </a:r>
            <a:r>
              <a:rPr lang="en-US" sz="2400" dirty="0" smtClean="0">
                <a:ea typeface="ＭＳ Ｐゴシック" pitchFamily="-80" charset="-128"/>
              </a:rPr>
              <a:t>, </a:t>
            </a:r>
            <a:r>
              <a:rPr lang="en-US" sz="2400" dirty="0" err="1" smtClean="0">
                <a:ea typeface="ＭＳ Ｐゴシック" pitchFamily="-80" charset="-128"/>
              </a:rPr>
              <a:t>memandang</a:t>
            </a:r>
            <a:r>
              <a:rPr lang="en-US" sz="2400" dirty="0" smtClean="0">
                <a:ea typeface="ＭＳ Ｐゴシック" pitchFamily="-80" charset="-128"/>
              </a:rPr>
              <a:t> </a:t>
            </a:r>
            <a:r>
              <a:rPr lang="en-US" sz="2400" dirty="0" err="1" smtClean="0">
                <a:ea typeface="ＭＳ Ｐゴシック" pitchFamily="-80" charset="-128"/>
              </a:rPr>
              <a:t>objeknya</a:t>
            </a:r>
            <a:r>
              <a:rPr lang="en-US" sz="2400" dirty="0" smtClean="0">
                <a:ea typeface="ＭＳ Ｐゴシック" pitchFamily="-80" charset="-128"/>
              </a:rPr>
              <a:t> </a:t>
            </a:r>
            <a:r>
              <a:rPr lang="en-US" sz="2400" dirty="0" err="1" smtClean="0">
                <a:ea typeface="ＭＳ Ｐゴシック" pitchFamily="-80" charset="-128"/>
              </a:rPr>
              <a:t>dalam</a:t>
            </a:r>
            <a:r>
              <a:rPr lang="en-US" sz="2400" dirty="0" smtClean="0">
                <a:ea typeface="ＭＳ Ｐゴシック" pitchFamily="-80" charset="-128"/>
              </a:rPr>
              <a:t> </a:t>
            </a:r>
            <a:r>
              <a:rPr lang="en-US" sz="2400" dirty="0" err="1" smtClean="0">
                <a:ea typeface="ＭＳ Ｐゴシック" pitchFamily="-80" charset="-128"/>
              </a:rPr>
              <a:t>paradigma</a:t>
            </a:r>
            <a:r>
              <a:rPr lang="en-US" sz="2400" dirty="0" smtClean="0">
                <a:ea typeface="ＭＳ Ｐゴシック" pitchFamily="-80" charset="-128"/>
              </a:rPr>
              <a:t> </a:t>
            </a:r>
            <a:r>
              <a:rPr lang="en-US" sz="2400" dirty="0" err="1" smtClean="0">
                <a:ea typeface="ＭＳ Ｐゴシック" pitchFamily="-80" charset="-128"/>
              </a:rPr>
              <a:t>sebab-akibat</a:t>
            </a:r>
            <a:r>
              <a:rPr lang="en-US" sz="2400" dirty="0" smtClean="0">
                <a:ea typeface="ＭＳ Ｐゴシック" pitchFamily="-80" charset="-128"/>
              </a:rPr>
              <a:t> yang </a:t>
            </a:r>
            <a:r>
              <a:rPr lang="en-US" sz="2400" dirty="0" err="1" smtClean="0">
                <a:ea typeface="ＭＳ Ｐゴシック" pitchFamily="-80" charset="-128"/>
              </a:rPr>
              <a:t>mekanistik</a:t>
            </a:r>
            <a:r>
              <a:rPr lang="en-US" sz="2400" dirty="0" smtClean="0">
                <a:ea typeface="ＭＳ Ｐゴシック" pitchFamily="-80" charset="-128"/>
              </a:rPr>
              <a:t>. </a:t>
            </a:r>
            <a:r>
              <a:rPr lang="en-US" sz="2400" dirty="0" err="1" smtClean="0">
                <a:ea typeface="ＭＳ Ｐゴシック" pitchFamily="-80" charset="-128"/>
              </a:rPr>
              <a:t>Jika</a:t>
            </a:r>
            <a:r>
              <a:rPr lang="en-US" sz="2400" dirty="0" smtClean="0">
                <a:ea typeface="ＭＳ Ｐゴシック" pitchFamily="-80" charset="-128"/>
              </a:rPr>
              <a:t> X </a:t>
            </a:r>
            <a:r>
              <a:rPr lang="en-US" sz="2400" dirty="0" err="1" smtClean="0">
                <a:ea typeface="ＭＳ Ｐゴシック" pitchFamily="-80" charset="-128"/>
              </a:rPr>
              <a:t>pasti</a:t>
            </a:r>
            <a:r>
              <a:rPr lang="en-US" sz="2400" dirty="0" smtClean="0">
                <a:ea typeface="ＭＳ Ｐゴシック" pitchFamily="-80" charset="-128"/>
              </a:rPr>
              <a:t> Y</a:t>
            </a:r>
            <a:endParaRPr kumimoji="0" lang="en-US" sz="2400" b="0" i="0" u="none" strike="noStrike" kern="1200" cap="none" spc="0" normalizeH="0" baseline="0" noProof="0" dirty="0" smtClean="0">
              <a:ln>
                <a:noFill/>
              </a:ln>
              <a:solidFill>
                <a:schemeClr val="tx1"/>
              </a:solidFill>
              <a:effectLst/>
              <a:uLnTx/>
              <a:uFillTx/>
              <a:latin typeface="+mn-lt"/>
              <a:ea typeface="ＭＳ Ｐゴシック" pitchFamily="-80" charset="-128"/>
              <a:cs typeface="+mn-cs"/>
            </a:endParaRP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err="1" smtClean="0">
                <a:ln>
                  <a:noFill/>
                </a:ln>
                <a:solidFill>
                  <a:schemeClr val="tx1"/>
                </a:solidFill>
                <a:effectLst/>
                <a:uLnTx/>
                <a:uFillTx/>
                <a:latin typeface="+mn-lt"/>
                <a:ea typeface="ＭＳ Ｐゴシック" pitchFamily="-80" charset="-128"/>
                <a:cs typeface="+mn-cs"/>
              </a:rPr>
              <a:t>Metodis</a:t>
            </a:r>
            <a:endParaRPr kumimoji="0" lang="en-US" sz="2400" b="0" i="0" u="none" strike="noStrike" kern="1200" cap="none" spc="0" normalizeH="0" baseline="0" noProof="0" dirty="0" smtClean="0">
              <a:ln>
                <a:noFill/>
              </a:ln>
              <a:solidFill>
                <a:schemeClr val="tx1"/>
              </a:solidFill>
              <a:effectLst/>
              <a:uLnTx/>
              <a:uFillTx/>
              <a:latin typeface="+mn-lt"/>
              <a:ea typeface="ＭＳ Ｐゴシック" pitchFamily="-80" charset="-128"/>
              <a:cs typeface="+mn-cs"/>
            </a:endParaRPr>
          </a:p>
          <a:p>
            <a:pPr marL="1200150" lvl="2" indent="-285750">
              <a:lnSpc>
                <a:spcPct val="90000"/>
              </a:lnSpc>
              <a:spcBef>
                <a:spcPct val="20000"/>
              </a:spcBef>
              <a:buFont typeface="Arial" pitchFamily="34" charset="0"/>
              <a:buChar char="–"/>
            </a:pPr>
            <a:r>
              <a:rPr lang="en-US" sz="2400" dirty="0" err="1" smtClean="0">
                <a:ea typeface="ＭＳ Ｐゴシック" pitchFamily="-80" charset="-128"/>
              </a:rPr>
              <a:t>Ilmu</a:t>
            </a:r>
            <a:r>
              <a:rPr lang="en-US" sz="2400" dirty="0" smtClean="0">
                <a:ea typeface="ＭＳ Ｐゴシック" pitchFamily="-80" charset="-128"/>
              </a:rPr>
              <a:t> </a:t>
            </a:r>
            <a:r>
              <a:rPr lang="en-US" sz="2400" dirty="0" err="1" smtClean="0">
                <a:ea typeface="ＭＳ Ｐゴシック" pitchFamily="-80" charset="-128"/>
              </a:rPr>
              <a:t>pengetahuan</a:t>
            </a:r>
            <a:r>
              <a:rPr lang="en-US" sz="2400" dirty="0" smtClean="0">
                <a:ea typeface="ＭＳ Ｐゴシック" pitchFamily="-80" charset="-128"/>
              </a:rPr>
              <a:t> </a:t>
            </a:r>
            <a:r>
              <a:rPr lang="en-US" sz="2400" dirty="0" err="1" smtClean="0">
                <a:ea typeface="ＭＳ Ｐゴシック" pitchFamily="-80" charset="-128"/>
              </a:rPr>
              <a:t>dibangun</a:t>
            </a:r>
            <a:r>
              <a:rPr lang="en-US" sz="2400" dirty="0" smtClean="0">
                <a:ea typeface="ＭＳ Ｐゴシック" pitchFamily="-80" charset="-128"/>
              </a:rPr>
              <a:t> </a:t>
            </a:r>
            <a:r>
              <a:rPr lang="en-US" sz="2400" dirty="0" err="1" smtClean="0">
                <a:ea typeface="ＭＳ Ｐゴシック" pitchFamily="-80" charset="-128"/>
              </a:rPr>
              <a:t>dengan</a:t>
            </a:r>
            <a:r>
              <a:rPr lang="en-US" sz="2400" dirty="0" smtClean="0">
                <a:ea typeface="ＭＳ Ｐゴシック" pitchFamily="-80" charset="-128"/>
              </a:rPr>
              <a:t> </a:t>
            </a:r>
            <a:r>
              <a:rPr lang="en-US" sz="2400" dirty="0" err="1" smtClean="0">
                <a:ea typeface="ＭＳ Ｐゴシック" pitchFamily="-80" charset="-128"/>
              </a:rPr>
              <a:t>cara</a:t>
            </a:r>
            <a:r>
              <a:rPr lang="en-US" sz="2400" dirty="0" smtClean="0">
                <a:ea typeface="ＭＳ Ｐゴシック" pitchFamily="-80" charset="-128"/>
              </a:rPr>
              <a:t> </a:t>
            </a:r>
            <a:r>
              <a:rPr lang="en-US" sz="2400" dirty="0" err="1" smtClean="0">
                <a:ea typeface="ＭＳ Ｐゴシック" pitchFamily="-80" charset="-128"/>
              </a:rPr>
              <a:t>tertentu</a:t>
            </a:r>
            <a:r>
              <a:rPr lang="en-US" sz="2400" dirty="0" smtClean="0">
                <a:ea typeface="ＭＳ Ｐゴシック" pitchFamily="-80" charset="-128"/>
              </a:rPr>
              <a:t>, </a:t>
            </a:r>
            <a:r>
              <a:rPr lang="en-US" sz="2400" dirty="0" err="1" smtClean="0">
                <a:ea typeface="ＭＳ Ｐゴシック" pitchFamily="-80" charset="-128"/>
              </a:rPr>
              <a:t>bukan</a:t>
            </a:r>
            <a:r>
              <a:rPr lang="en-US" sz="2400" dirty="0" smtClean="0">
                <a:ea typeface="ＭＳ Ｐゴシック" pitchFamily="-80" charset="-128"/>
              </a:rPr>
              <a:t> </a:t>
            </a:r>
            <a:r>
              <a:rPr lang="en-US" sz="2400" dirty="0" err="1" smtClean="0">
                <a:ea typeface="ＭＳ Ｐゴシック" pitchFamily="-80" charset="-128"/>
              </a:rPr>
              <a:t>kebetulan</a:t>
            </a:r>
            <a:r>
              <a:rPr lang="en-US" sz="2400" dirty="0" smtClean="0">
                <a:ea typeface="ＭＳ Ｐゴシック" pitchFamily="-80" charset="-128"/>
              </a:rPr>
              <a:t>. </a:t>
            </a:r>
            <a:r>
              <a:rPr lang="en-US" sz="2400" dirty="0" err="1" smtClean="0">
                <a:ea typeface="ＭＳ Ｐゴシック" pitchFamily="-80" charset="-128"/>
              </a:rPr>
              <a:t>Metode</a:t>
            </a:r>
            <a:r>
              <a:rPr lang="en-US" sz="2400" dirty="0" smtClean="0">
                <a:ea typeface="ＭＳ Ｐゴシック" pitchFamily="-80" charset="-128"/>
              </a:rPr>
              <a:t> </a:t>
            </a:r>
            <a:r>
              <a:rPr lang="en-US" sz="2400" dirty="0" err="1" smtClean="0">
                <a:ea typeface="ＭＳ Ｐゴシック" pitchFamily="-80" charset="-128"/>
              </a:rPr>
              <a:t>ilmuwan</a:t>
            </a:r>
            <a:r>
              <a:rPr lang="en-US" sz="2400" dirty="0" smtClean="0">
                <a:ea typeface="ＭＳ Ｐゴシック" pitchFamily="-80" charset="-128"/>
              </a:rPr>
              <a:t> </a:t>
            </a:r>
            <a:r>
              <a:rPr lang="en-US" sz="2400" dirty="0" err="1" smtClean="0">
                <a:ea typeface="ＭＳ Ｐゴシック" pitchFamily="-80" charset="-128"/>
              </a:rPr>
              <a:t>sosial</a:t>
            </a:r>
            <a:r>
              <a:rPr lang="en-US" sz="2400" dirty="0" smtClean="0">
                <a:ea typeface="ＭＳ Ｐゴシック" pitchFamily="-80" charset="-128"/>
              </a:rPr>
              <a:t> </a:t>
            </a:r>
            <a:r>
              <a:rPr lang="en-US" sz="2400" dirty="0" err="1" smtClean="0">
                <a:ea typeface="ＭＳ Ｐゴシック" pitchFamily="-80" charset="-128"/>
              </a:rPr>
              <a:t>awalnya</a:t>
            </a:r>
            <a:r>
              <a:rPr lang="en-US" sz="2400" dirty="0" smtClean="0">
                <a:ea typeface="ＭＳ Ｐゴシック" pitchFamily="-80" charset="-128"/>
              </a:rPr>
              <a:t> </a:t>
            </a:r>
            <a:r>
              <a:rPr lang="en-US" sz="2400" dirty="0" err="1" smtClean="0">
                <a:ea typeface="ＭＳ Ｐゴシック" pitchFamily="-80" charset="-128"/>
              </a:rPr>
              <a:t>sama</a:t>
            </a:r>
            <a:r>
              <a:rPr lang="en-US" sz="2400" dirty="0" smtClean="0">
                <a:ea typeface="ＭＳ Ｐゴシック" pitchFamily="-80" charset="-128"/>
              </a:rPr>
              <a:t> </a:t>
            </a:r>
            <a:r>
              <a:rPr lang="en-US" sz="2400" dirty="0" err="1" smtClean="0">
                <a:ea typeface="ＭＳ Ｐゴシック" pitchFamily="-80" charset="-128"/>
              </a:rPr>
              <a:t>dengan</a:t>
            </a:r>
            <a:r>
              <a:rPr lang="en-US" sz="2400" dirty="0" smtClean="0">
                <a:ea typeface="ＭＳ Ｐゴシック" pitchFamily="-80" charset="-128"/>
              </a:rPr>
              <a:t> </a:t>
            </a:r>
            <a:r>
              <a:rPr lang="en-US" sz="2400" dirty="0" err="1" smtClean="0">
                <a:ea typeface="ＭＳ Ｐゴシック" pitchFamily="-80" charset="-128"/>
              </a:rPr>
              <a:t>ilmuwan</a:t>
            </a:r>
            <a:r>
              <a:rPr lang="en-US" sz="2400" dirty="0" smtClean="0">
                <a:ea typeface="ＭＳ Ｐゴシック" pitchFamily="-80" charset="-128"/>
              </a:rPr>
              <a:t> </a:t>
            </a:r>
            <a:r>
              <a:rPr lang="en-US" sz="2400" dirty="0" err="1" smtClean="0">
                <a:ea typeface="ＭＳ Ｐゴシック" pitchFamily="-80" charset="-128"/>
              </a:rPr>
              <a:t>alam</a:t>
            </a:r>
            <a:r>
              <a:rPr lang="en-US" sz="2400" dirty="0" smtClean="0">
                <a:ea typeface="ＭＳ Ｐゴシック" pitchFamily="-80" charset="-128"/>
              </a:rPr>
              <a:t> </a:t>
            </a:r>
            <a:r>
              <a:rPr lang="en-US" sz="2400" dirty="0" err="1" smtClean="0">
                <a:ea typeface="ＭＳ Ｐゴシック" pitchFamily="-80" charset="-128"/>
              </a:rPr>
              <a:t>dengan</a:t>
            </a:r>
            <a:r>
              <a:rPr lang="en-US" sz="2400" dirty="0" smtClean="0">
                <a:ea typeface="ＭＳ Ｐゴシック" pitchFamily="-80" charset="-128"/>
              </a:rPr>
              <a:t> </a:t>
            </a:r>
            <a:r>
              <a:rPr lang="en-US" sz="2400" dirty="0" err="1" smtClean="0">
                <a:ea typeface="ＭＳ Ｐゴシック" pitchFamily="-80" charset="-128"/>
              </a:rPr>
              <a:t>eksperimen</a:t>
            </a:r>
            <a:r>
              <a:rPr lang="en-US" sz="2400" dirty="0" smtClean="0">
                <a:ea typeface="ＭＳ Ｐゴシック" pitchFamily="-80" charset="-128"/>
              </a:rPr>
              <a:t>. </a:t>
            </a:r>
            <a:r>
              <a:rPr lang="en-US" sz="2400" dirty="0" err="1" smtClean="0">
                <a:ea typeface="ＭＳ Ｐゴシック" pitchFamily="-80" charset="-128"/>
              </a:rPr>
              <a:t>Namun</a:t>
            </a:r>
            <a:r>
              <a:rPr lang="en-US" sz="2400" dirty="0" smtClean="0">
                <a:ea typeface="ＭＳ Ｐゴシック" pitchFamily="-80" charset="-128"/>
              </a:rPr>
              <a:t> </a:t>
            </a:r>
            <a:r>
              <a:rPr lang="en-US" sz="2400" dirty="0" err="1" smtClean="0">
                <a:ea typeface="ＭＳ Ｐゴシック" pitchFamily="-80" charset="-128"/>
              </a:rPr>
              <a:t>karena</a:t>
            </a:r>
            <a:r>
              <a:rPr lang="en-US" sz="2400" dirty="0" smtClean="0">
                <a:ea typeface="ＭＳ Ｐゴシック" pitchFamily="-80" charset="-128"/>
              </a:rPr>
              <a:t> </a:t>
            </a:r>
            <a:r>
              <a:rPr lang="en-US" sz="2400" dirty="0" err="1" smtClean="0">
                <a:ea typeface="ＭＳ Ｐゴシック" pitchFamily="-80" charset="-128"/>
              </a:rPr>
              <a:t>objek</a:t>
            </a:r>
            <a:r>
              <a:rPr lang="en-US" sz="2400" dirty="0" smtClean="0">
                <a:ea typeface="ＭＳ Ｐゴシック" pitchFamily="-80" charset="-128"/>
              </a:rPr>
              <a:t> </a:t>
            </a:r>
            <a:r>
              <a:rPr lang="en-US" sz="2400" dirty="0" err="1" smtClean="0">
                <a:ea typeface="ＭＳ Ｐゴシック" pitchFamily="-80" charset="-128"/>
              </a:rPr>
              <a:t>ilmu</a:t>
            </a:r>
            <a:r>
              <a:rPr lang="en-US" sz="2400" dirty="0" smtClean="0">
                <a:ea typeface="ＭＳ Ｐゴシック" pitchFamily="-80" charset="-128"/>
              </a:rPr>
              <a:t> </a:t>
            </a:r>
            <a:r>
              <a:rPr lang="en-US" sz="2400" dirty="0" err="1" smtClean="0">
                <a:ea typeface="ＭＳ Ｐゴシック" pitchFamily="-80" charset="-128"/>
              </a:rPr>
              <a:t>sosial</a:t>
            </a:r>
            <a:r>
              <a:rPr lang="en-US" sz="2400" dirty="0" smtClean="0">
                <a:ea typeface="ＭＳ Ｐゴシック" pitchFamily="-80" charset="-128"/>
              </a:rPr>
              <a:t> </a:t>
            </a:r>
            <a:r>
              <a:rPr lang="en-US" sz="2400" dirty="0" err="1" smtClean="0">
                <a:ea typeface="ＭＳ Ｐゴシック" pitchFamily="-80" charset="-128"/>
              </a:rPr>
              <a:t>cenderung</a:t>
            </a:r>
            <a:r>
              <a:rPr lang="en-US" sz="2400" dirty="0" smtClean="0">
                <a:ea typeface="ＭＳ Ｐゴシック" pitchFamily="-80" charset="-128"/>
              </a:rPr>
              <a:t> </a:t>
            </a:r>
            <a:r>
              <a:rPr lang="en-US" sz="2400" dirty="0" err="1" smtClean="0">
                <a:ea typeface="ＭＳ Ｐゴシック" pitchFamily="-80" charset="-128"/>
              </a:rPr>
              <a:t>peristiwa</a:t>
            </a:r>
            <a:r>
              <a:rPr lang="en-US" sz="2400" dirty="0" smtClean="0">
                <a:ea typeface="ＭＳ Ｐゴシック" pitchFamily="-80" charset="-128"/>
              </a:rPr>
              <a:t> yang </a:t>
            </a:r>
            <a:r>
              <a:rPr lang="en-US" sz="2400" dirty="0" err="1" smtClean="0">
                <a:ea typeface="ＭＳ Ｐゴシック" pitchFamily="-80" charset="-128"/>
              </a:rPr>
              <a:t>sudah</a:t>
            </a:r>
            <a:r>
              <a:rPr lang="en-US" sz="2400" dirty="0" smtClean="0">
                <a:ea typeface="ＭＳ Ｐゴシック" pitchFamily="-80" charset="-128"/>
              </a:rPr>
              <a:t> </a:t>
            </a:r>
            <a:r>
              <a:rPr lang="en-US" sz="2400" dirty="0" err="1" smtClean="0">
                <a:ea typeface="ＭＳ Ｐゴシック" pitchFamily="-80" charset="-128"/>
              </a:rPr>
              <a:t>terjadi</a:t>
            </a:r>
            <a:r>
              <a:rPr lang="en-US" sz="2400" dirty="0" smtClean="0">
                <a:ea typeface="ＭＳ Ｐゴシック" pitchFamily="-80" charset="-128"/>
              </a:rPr>
              <a:t>, </a:t>
            </a:r>
            <a:r>
              <a:rPr lang="en-US" sz="2400" dirty="0" err="1" smtClean="0">
                <a:ea typeface="ＭＳ Ｐゴシック" pitchFamily="-80" charset="-128"/>
              </a:rPr>
              <a:t>maka</a:t>
            </a:r>
            <a:r>
              <a:rPr lang="en-US" sz="2400" dirty="0" smtClean="0">
                <a:ea typeface="ＭＳ Ｐゴシック" pitchFamily="-80" charset="-128"/>
              </a:rPr>
              <a:t> survey </a:t>
            </a:r>
            <a:r>
              <a:rPr lang="en-US" sz="2400" dirty="0" err="1" smtClean="0">
                <a:ea typeface="ＭＳ Ｐゴシック" pitchFamily="-80" charset="-128"/>
              </a:rPr>
              <a:t>menjadi</a:t>
            </a:r>
            <a:r>
              <a:rPr lang="en-US" sz="2400" dirty="0" smtClean="0">
                <a:ea typeface="ＭＳ Ｐゴシック" pitchFamily="-80" charset="-128"/>
              </a:rPr>
              <a:t> </a:t>
            </a:r>
            <a:r>
              <a:rPr lang="en-US" sz="2400" dirty="0" err="1" smtClean="0">
                <a:ea typeface="ＭＳ Ｐゴシック" pitchFamily="-80" charset="-128"/>
              </a:rPr>
              <a:t>alternatif</a:t>
            </a:r>
            <a:r>
              <a:rPr lang="en-US" sz="2400" dirty="0" smtClean="0">
                <a:ea typeface="ＭＳ Ｐゴシック" pitchFamily="-80" charset="-128"/>
              </a:rPr>
              <a:t> lain </a:t>
            </a:r>
            <a:r>
              <a:rPr lang="en-US" sz="2400" dirty="0" err="1" smtClean="0">
                <a:ea typeface="ＭＳ Ｐゴシック" pitchFamily="-80" charset="-128"/>
              </a:rPr>
              <a:t>selain</a:t>
            </a:r>
            <a:r>
              <a:rPr lang="en-US" sz="2400" dirty="0" smtClean="0">
                <a:ea typeface="ＭＳ Ｐゴシック" pitchFamily="-80" charset="-128"/>
              </a:rPr>
              <a:t> </a:t>
            </a:r>
            <a:r>
              <a:rPr lang="en-US" sz="2400" dirty="0" err="1" smtClean="0">
                <a:ea typeface="ＭＳ Ｐゴシック" pitchFamily="-80" charset="-128"/>
              </a:rPr>
              <a:t>analisis</a:t>
            </a:r>
            <a:r>
              <a:rPr lang="en-US" sz="2400" dirty="0" smtClean="0">
                <a:ea typeface="ＭＳ Ｐゴシック" pitchFamily="-80" charset="-128"/>
              </a:rPr>
              <a:t> </a:t>
            </a:r>
            <a:r>
              <a:rPr lang="en-US" sz="2400" dirty="0" err="1" smtClean="0">
                <a:ea typeface="ＭＳ Ｐゴシック" pitchFamily="-80" charset="-128"/>
              </a:rPr>
              <a:t>isi</a:t>
            </a:r>
            <a:r>
              <a:rPr lang="en-US" sz="2400" dirty="0" smtClean="0">
                <a:ea typeface="ＭＳ Ｐゴシック" pitchFamily="-80" charset="-128"/>
              </a:rPr>
              <a:t> </a:t>
            </a:r>
            <a:r>
              <a:rPr lang="en-US" sz="2400" dirty="0" err="1" smtClean="0">
                <a:ea typeface="ＭＳ Ｐゴシック" pitchFamily="-80" charset="-128"/>
              </a:rPr>
              <a:t>kuantitatif</a:t>
            </a:r>
            <a:r>
              <a:rPr lang="en-US" sz="2400" dirty="0" smtClean="0">
                <a:ea typeface="ＭＳ Ｐゴシック" pitchFamily="-80" charset="-128"/>
              </a:rPr>
              <a:t>.</a:t>
            </a:r>
          </a:p>
          <a:p>
            <a:pPr marL="742950" lvl="1" indent="-285750">
              <a:lnSpc>
                <a:spcPct val="90000"/>
              </a:lnSpc>
              <a:spcBef>
                <a:spcPct val="20000"/>
              </a:spcBef>
              <a:buFont typeface="Arial" pitchFamily="34" charset="0"/>
              <a:buChar char="–"/>
            </a:pPr>
            <a:r>
              <a:rPr kumimoji="0" lang="en-US" sz="2400" b="0" i="0" u="none" strike="noStrike" kern="1200" cap="none" spc="0" normalizeH="0" baseline="0" noProof="0" dirty="0" smtClean="0">
                <a:ln>
                  <a:noFill/>
                </a:ln>
                <a:solidFill>
                  <a:schemeClr val="tx1"/>
                </a:solidFill>
                <a:effectLst/>
                <a:uLnTx/>
                <a:uFillTx/>
                <a:latin typeface="+mn-lt"/>
                <a:ea typeface="ＭＳ Ｐゴシック" pitchFamily="-80" charset="-128"/>
                <a:cs typeface="+mn-cs"/>
              </a:rPr>
              <a:t>Universal (</a:t>
            </a:r>
            <a:r>
              <a:rPr kumimoji="0" lang="en-US" sz="2400" b="0" i="0" u="none" strike="noStrike" kern="1200" cap="none" spc="0" normalizeH="0" baseline="0" noProof="0" dirty="0" err="1" smtClean="0">
                <a:ln>
                  <a:noFill/>
                </a:ln>
                <a:solidFill>
                  <a:schemeClr val="tx1"/>
                </a:solidFill>
                <a:effectLst/>
                <a:uLnTx/>
                <a:uFillTx/>
                <a:latin typeface="+mn-lt"/>
                <a:ea typeface="ＭＳ Ｐゴシック" pitchFamily="-80" charset="-128"/>
                <a:cs typeface="+mn-cs"/>
              </a:rPr>
              <a:t>nomothetik</a:t>
            </a:r>
            <a:r>
              <a:rPr kumimoji="0" lang="en-US" sz="2400" b="0" i="0" u="none" strike="noStrike" kern="1200" cap="none" spc="0" normalizeH="0" baseline="0" noProof="0" dirty="0" smtClean="0">
                <a:ln>
                  <a:noFill/>
                </a:ln>
                <a:solidFill>
                  <a:schemeClr val="tx1"/>
                </a:solidFill>
                <a:effectLst/>
                <a:uLnTx/>
                <a:uFillTx/>
                <a:latin typeface="+mn-lt"/>
                <a:ea typeface="ＭＳ Ｐゴシック" pitchFamily="-80" charset="-128"/>
                <a:cs typeface="+mn-cs"/>
              </a:rPr>
              <a:t>)</a:t>
            </a:r>
          </a:p>
          <a:p>
            <a:pPr marL="1200150" lvl="2" indent="-285750">
              <a:lnSpc>
                <a:spcPct val="90000"/>
              </a:lnSpc>
              <a:spcBef>
                <a:spcPct val="20000"/>
              </a:spcBef>
              <a:buFont typeface="Arial" pitchFamily="34" charset="0"/>
              <a:buChar char="–"/>
            </a:pPr>
            <a:r>
              <a:rPr lang="en-US" sz="2400" dirty="0" err="1" smtClean="0">
                <a:ea typeface="ＭＳ Ｐゴシック" pitchFamily="-80" charset="-128"/>
              </a:rPr>
              <a:t>Ilmuwan</a:t>
            </a:r>
            <a:r>
              <a:rPr lang="en-US" sz="2400" dirty="0" smtClean="0">
                <a:ea typeface="ＭＳ Ｐゴシック" pitchFamily="-80" charset="-128"/>
              </a:rPr>
              <a:t> </a:t>
            </a:r>
            <a:r>
              <a:rPr lang="en-US" sz="2400" dirty="0" err="1" smtClean="0">
                <a:ea typeface="ＭＳ Ｐゴシック" pitchFamily="-80" charset="-128"/>
              </a:rPr>
              <a:t>alam</a:t>
            </a:r>
            <a:r>
              <a:rPr lang="en-US" sz="2400" dirty="0" smtClean="0">
                <a:ea typeface="ＭＳ Ｐゴシック" pitchFamily="-80" charset="-128"/>
              </a:rPr>
              <a:t> </a:t>
            </a:r>
            <a:r>
              <a:rPr lang="en-US" sz="2400" dirty="0" err="1" smtClean="0">
                <a:ea typeface="ＭＳ Ｐゴシック" pitchFamily="-80" charset="-128"/>
              </a:rPr>
              <a:t>mencari</a:t>
            </a:r>
            <a:r>
              <a:rPr lang="en-US" sz="2400" dirty="0" smtClean="0">
                <a:ea typeface="ＭＳ Ｐゴシック" pitchFamily="-80" charset="-128"/>
              </a:rPr>
              <a:t> </a:t>
            </a:r>
            <a:r>
              <a:rPr lang="en-US" sz="2400" dirty="0" err="1" smtClean="0">
                <a:ea typeface="ＭＳ Ｐゴシック" pitchFamily="-80" charset="-128"/>
              </a:rPr>
              <a:t>hukum-hukum</a:t>
            </a:r>
            <a:r>
              <a:rPr lang="en-US" sz="2400" dirty="0" smtClean="0">
                <a:ea typeface="ＭＳ Ｐゴシック" pitchFamily="-80" charset="-128"/>
              </a:rPr>
              <a:t> yang </a:t>
            </a:r>
            <a:r>
              <a:rPr lang="en-US" sz="2400" dirty="0" err="1" smtClean="0">
                <a:ea typeface="ＭＳ Ｐゴシック" pitchFamily="-80" charset="-128"/>
              </a:rPr>
              <a:t>bersifat</a:t>
            </a:r>
            <a:r>
              <a:rPr lang="en-US" sz="2400" dirty="0" smtClean="0">
                <a:ea typeface="ＭＳ Ｐゴシック" pitchFamily="-80" charset="-128"/>
              </a:rPr>
              <a:t> universal, </a:t>
            </a:r>
            <a:r>
              <a:rPr lang="en-US" sz="2400" dirty="0" err="1" smtClean="0">
                <a:ea typeface="ＭＳ Ｐゴシック" pitchFamily="-80" charset="-128"/>
              </a:rPr>
              <a:t>bukan</a:t>
            </a:r>
            <a:r>
              <a:rPr lang="en-US" sz="2400" dirty="0" smtClean="0">
                <a:ea typeface="ＭＳ Ｐゴシック" pitchFamily="-80" charset="-128"/>
              </a:rPr>
              <a:t> </a:t>
            </a:r>
            <a:r>
              <a:rPr lang="en-US" sz="2400" dirty="0" err="1" smtClean="0">
                <a:ea typeface="ＭＳ Ｐゴシック" pitchFamily="-80" charset="-128"/>
              </a:rPr>
              <a:t>kasus</a:t>
            </a:r>
            <a:r>
              <a:rPr lang="en-US" sz="2400" dirty="0" smtClean="0">
                <a:ea typeface="ＭＳ Ｐゴシック" pitchFamily="-80" charset="-128"/>
              </a:rPr>
              <a:t> </a:t>
            </a:r>
            <a:r>
              <a:rPr lang="en-US" sz="2400" dirty="0" err="1" smtClean="0">
                <a:ea typeface="ＭＳ Ｐゴシック" pitchFamily="-80" charset="-128"/>
              </a:rPr>
              <a:t>perkasus</a:t>
            </a:r>
            <a:r>
              <a:rPr lang="en-US" sz="2400" dirty="0" smtClean="0">
                <a:ea typeface="ＭＳ Ｐゴシック" pitchFamily="-80" charset="-128"/>
              </a:rPr>
              <a:t>. Yang </a:t>
            </a:r>
            <a:r>
              <a:rPr lang="en-US" sz="2400" dirty="0" err="1" smtClean="0">
                <a:ea typeface="ＭＳ Ｐゴシック" pitchFamily="-80" charset="-128"/>
              </a:rPr>
              <a:t>dicari</a:t>
            </a:r>
            <a:r>
              <a:rPr lang="en-US" sz="2400" dirty="0" smtClean="0">
                <a:ea typeface="ＭＳ Ｐゴシック" pitchFamily="-80" charset="-128"/>
              </a:rPr>
              <a:t> </a:t>
            </a:r>
            <a:r>
              <a:rPr lang="en-US" sz="2400" dirty="0" err="1" smtClean="0">
                <a:ea typeface="ＭＳ Ｐゴシック" pitchFamily="-80" charset="-128"/>
              </a:rPr>
              <a:t>adalah</a:t>
            </a:r>
            <a:r>
              <a:rPr lang="en-US" sz="2400" dirty="0" smtClean="0">
                <a:ea typeface="ＭＳ Ｐゴシック" pitchFamily="-80" charset="-128"/>
              </a:rPr>
              <a:t> yang </a:t>
            </a:r>
            <a:r>
              <a:rPr lang="en-US" sz="2400" dirty="0" err="1" smtClean="0">
                <a:ea typeface="ＭＳ Ｐゴシック" pitchFamily="-80" charset="-128"/>
              </a:rPr>
              <a:t>bersifat</a:t>
            </a:r>
            <a:r>
              <a:rPr lang="en-US" sz="2400" dirty="0" smtClean="0">
                <a:ea typeface="ＭＳ Ｐゴシック" pitchFamily="-80" charset="-128"/>
              </a:rPr>
              <a:t> </a:t>
            </a:r>
            <a:r>
              <a:rPr lang="en-US" sz="2400" dirty="0" err="1" smtClean="0">
                <a:ea typeface="ＭＳ Ｐゴシック" pitchFamily="-80" charset="-128"/>
              </a:rPr>
              <a:t>nomothetik</a:t>
            </a:r>
            <a:endParaRPr kumimoji="0" lang="en-US" sz="2400" b="0" i="0" u="none" strike="noStrike" kern="1200" cap="none" spc="0" normalizeH="0" baseline="0" noProof="0" dirty="0" smtClean="0">
              <a:ln>
                <a:noFill/>
              </a:ln>
              <a:solidFill>
                <a:schemeClr val="tx1"/>
              </a:solidFill>
              <a:effectLst/>
              <a:uLnTx/>
              <a:uFillTx/>
              <a:latin typeface="+mn-lt"/>
              <a:ea typeface="ＭＳ Ｐゴシック" pitchFamily="-80" charset="-128"/>
              <a:cs typeface="+mn-c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457200" y="1341437"/>
            <a:ext cx="8153400" cy="4525963"/>
          </a:xfrm>
          <a:prstGeom prst="rect">
            <a:avLst/>
          </a:prstGeom>
          <a:solidFill>
            <a:schemeClr val="accent2">
              <a:lumMod val="20000"/>
              <a:lumOff val="80000"/>
            </a:schemeClr>
          </a:solidFill>
        </p:spPr>
        <p:txBody>
          <a:bodyPr vert="horz" lIns="91440" tIns="45720" rIns="91440" bIns="45720" rtlCol="0">
            <a:normAutofit fontScale="62500" lnSpcReduction="20000"/>
          </a:body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Arial" pitchFamily="34" charset="0"/>
                <a:ea typeface="ＭＳ Ｐゴシック" pitchFamily="-80" charset="-128"/>
                <a:cs typeface="Arial" pitchFamily="34" charset="0"/>
              </a:rPr>
              <a:t>NONPOSITIVISME</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err="1" smtClean="0">
                <a:ln>
                  <a:noFill/>
                </a:ln>
                <a:solidFill>
                  <a:schemeClr val="tx1"/>
                </a:solidFill>
                <a:effectLst/>
                <a:uLnTx/>
                <a:uFillTx/>
                <a:latin typeface="+mn-lt"/>
                <a:ea typeface="ＭＳ Ｐゴシック" pitchFamily="-80" charset="-128"/>
                <a:cs typeface="+mn-cs"/>
              </a:rPr>
              <a:t>Ilmu</a:t>
            </a:r>
            <a:r>
              <a:rPr kumimoji="0" lang="en-US" sz="2800" b="0" i="0" u="none" strike="noStrike" kern="1200" cap="none" spc="0" normalizeH="0" baseline="0" noProof="0" dirty="0" smtClean="0">
                <a:ln>
                  <a:noFill/>
                </a:ln>
                <a:solidFill>
                  <a:schemeClr val="tx1"/>
                </a:solidFill>
                <a:effectLst/>
                <a:uLnTx/>
                <a:uFillTx/>
                <a:latin typeface="+mn-lt"/>
                <a:ea typeface="ＭＳ Ｐゴシック" pitchFamily="-80" charset="-128"/>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ＭＳ Ｐゴシック" pitchFamily="-80" charset="-128"/>
                <a:cs typeface="+mn-cs"/>
              </a:rPr>
              <a:t>adalah</a:t>
            </a:r>
            <a:r>
              <a:rPr kumimoji="0" lang="en-US" sz="2800" b="0" i="0" u="none" strike="noStrike" kern="1200" cap="none" spc="0" normalizeH="0" baseline="0" noProof="0" dirty="0" smtClean="0">
                <a:ln>
                  <a:noFill/>
                </a:ln>
                <a:solidFill>
                  <a:schemeClr val="tx1"/>
                </a:solidFill>
                <a:effectLst/>
                <a:uLnTx/>
                <a:uFillTx/>
                <a:latin typeface="+mn-lt"/>
                <a:ea typeface="ＭＳ Ｐゴシック" pitchFamily="-80" charset="-128"/>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ＭＳ Ｐゴシック" pitchFamily="-80" charset="-128"/>
                <a:cs typeface="+mn-cs"/>
              </a:rPr>
              <a:t>pengetahuan</a:t>
            </a:r>
            <a:r>
              <a:rPr kumimoji="0" lang="en-US" sz="2800" b="0" i="0" u="none" strike="noStrike" kern="1200" cap="none" spc="0" normalizeH="0" baseline="0" noProof="0" dirty="0" smtClean="0">
                <a:ln>
                  <a:noFill/>
                </a:ln>
                <a:solidFill>
                  <a:schemeClr val="tx1"/>
                </a:solidFill>
                <a:effectLst/>
                <a:uLnTx/>
                <a:uFillTx/>
                <a:latin typeface="+mn-lt"/>
                <a:ea typeface="ＭＳ Ｐゴシック" pitchFamily="-80" charset="-128"/>
                <a:cs typeface="+mn-cs"/>
              </a:rPr>
              <a:t> yang </a:t>
            </a:r>
            <a:r>
              <a:rPr kumimoji="0" lang="en-US" sz="2800" b="0" i="0" u="none" strike="noStrike" kern="1200" cap="none" spc="0" normalizeH="0" baseline="0" noProof="0" dirty="0" err="1" smtClean="0">
                <a:ln>
                  <a:noFill/>
                </a:ln>
                <a:solidFill>
                  <a:schemeClr val="tx1"/>
                </a:solidFill>
                <a:effectLst/>
                <a:uLnTx/>
                <a:uFillTx/>
                <a:latin typeface="+mn-lt"/>
                <a:ea typeface="ＭＳ Ｐゴシック" pitchFamily="-80" charset="-128"/>
                <a:cs typeface="+mn-cs"/>
              </a:rPr>
              <a:t>tersusun</a:t>
            </a:r>
            <a:r>
              <a:rPr kumimoji="0" lang="en-US" sz="2800" b="0" i="0" u="none" strike="noStrike" kern="1200" cap="none" spc="0" normalizeH="0" baseline="0" noProof="0" dirty="0" smtClean="0">
                <a:ln>
                  <a:noFill/>
                </a:ln>
                <a:solidFill>
                  <a:schemeClr val="tx1"/>
                </a:solidFill>
                <a:effectLst/>
                <a:uLnTx/>
                <a:uFillTx/>
                <a:latin typeface="+mn-lt"/>
                <a:ea typeface="ＭＳ Ｐゴシック" pitchFamily="-80" charset="-128"/>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ＭＳ Ｐゴシック" pitchFamily="-80" charset="-128"/>
                <a:cs typeface="+mn-cs"/>
              </a:rPr>
              <a:t>secara</a:t>
            </a:r>
            <a:r>
              <a:rPr kumimoji="0" lang="en-US" sz="2800" b="0" i="0" u="none" strike="noStrike" kern="1200" cap="none" spc="0" normalizeH="0" baseline="0" noProof="0" dirty="0" smtClean="0">
                <a:ln>
                  <a:noFill/>
                </a:ln>
                <a:solidFill>
                  <a:schemeClr val="tx1"/>
                </a:solidFill>
                <a:effectLst/>
                <a:uLnTx/>
                <a:uFillTx/>
                <a:latin typeface="+mn-lt"/>
                <a:ea typeface="ＭＳ Ｐゴシック" pitchFamily="-80" charset="-128"/>
                <a:cs typeface="+mn-cs"/>
              </a:rPr>
              <a:t>:</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err="1" smtClean="0">
                <a:ln>
                  <a:noFill/>
                </a:ln>
                <a:solidFill>
                  <a:schemeClr val="tx1"/>
                </a:solidFill>
                <a:effectLst/>
                <a:uLnTx/>
                <a:uFillTx/>
                <a:latin typeface="+mn-lt"/>
                <a:ea typeface="ＭＳ Ｐゴシック" pitchFamily="-80" charset="-128"/>
                <a:cs typeface="+mn-cs"/>
              </a:rPr>
              <a:t>Intersubjektif</a:t>
            </a:r>
            <a:endParaRPr kumimoji="0" lang="en-US" sz="2400" b="0" i="0" u="none" strike="noStrike" kern="1200" cap="none" spc="0" normalizeH="0" baseline="0" noProof="0" dirty="0" smtClean="0">
              <a:ln>
                <a:noFill/>
              </a:ln>
              <a:solidFill>
                <a:schemeClr val="tx1"/>
              </a:solidFill>
              <a:effectLst/>
              <a:uLnTx/>
              <a:uFillTx/>
              <a:latin typeface="+mn-lt"/>
              <a:ea typeface="ＭＳ Ｐゴシック" pitchFamily="-80" charset="-128"/>
              <a:cs typeface="+mn-cs"/>
            </a:endParaRPr>
          </a:p>
          <a:p>
            <a:pPr marL="1200150" lvl="2" indent="-285750">
              <a:lnSpc>
                <a:spcPct val="90000"/>
              </a:lnSpc>
              <a:spcBef>
                <a:spcPct val="20000"/>
              </a:spcBef>
              <a:buFont typeface="Arial" pitchFamily="34" charset="0"/>
              <a:buChar char="–"/>
            </a:pPr>
            <a:r>
              <a:rPr lang="en-US" sz="2400" dirty="0" err="1" smtClean="0">
                <a:ea typeface="ＭＳ Ｐゴシック" pitchFamily="-80" charset="-128"/>
              </a:rPr>
              <a:t>Objek</a:t>
            </a:r>
            <a:r>
              <a:rPr lang="en-US" sz="2400" dirty="0" smtClean="0">
                <a:ea typeface="ＭＳ Ｐゴシック" pitchFamily="-80" charset="-128"/>
              </a:rPr>
              <a:t> </a:t>
            </a:r>
            <a:r>
              <a:rPr lang="en-US" sz="2400" dirty="0" err="1" smtClean="0">
                <a:ea typeface="ＭＳ Ｐゴシック" pitchFamily="-80" charset="-128"/>
              </a:rPr>
              <a:t>ilmu</a:t>
            </a:r>
            <a:r>
              <a:rPr lang="en-US" sz="2400" dirty="0" smtClean="0">
                <a:ea typeface="ＭＳ Ｐゴシック" pitchFamily="-80" charset="-128"/>
              </a:rPr>
              <a:t> </a:t>
            </a:r>
            <a:r>
              <a:rPr lang="en-US" sz="2400" dirty="0" err="1" smtClean="0">
                <a:ea typeface="ＭＳ Ｐゴシック" pitchFamily="-80" charset="-128"/>
              </a:rPr>
              <a:t>sosial</a:t>
            </a:r>
            <a:r>
              <a:rPr lang="en-US" sz="2400" dirty="0" smtClean="0">
                <a:ea typeface="ＭＳ Ｐゴシック" pitchFamily="-80" charset="-128"/>
              </a:rPr>
              <a:t> </a:t>
            </a:r>
            <a:r>
              <a:rPr lang="en-US" sz="2400" dirty="0" err="1" smtClean="0">
                <a:ea typeface="ＭＳ Ｐゴシック" pitchFamily="-80" charset="-128"/>
              </a:rPr>
              <a:t>berbeda</a:t>
            </a:r>
            <a:r>
              <a:rPr lang="en-US" sz="2400" dirty="0" smtClean="0">
                <a:ea typeface="ＭＳ Ｐゴシック" pitchFamily="-80" charset="-128"/>
              </a:rPr>
              <a:t> </a:t>
            </a:r>
            <a:r>
              <a:rPr lang="en-US" sz="2400" dirty="0" err="1" smtClean="0">
                <a:ea typeface="ＭＳ Ｐゴシック" pitchFamily="-80" charset="-128"/>
              </a:rPr>
              <a:t>dengan</a:t>
            </a:r>
            <a:r>
              <a:rPr lang="en-US" sz="2400" dirty="0" smtClean="0">
                <a:ea typeface="ＭＳ Ｐゴシック" pitchFamily="-80" charset="-128"/>
              </a:rPr>
              <a:t> </a:t>
            </a:r>
            <a:r>
              <a:rPr lang="en-US" sz="2400" dirty="0" err="1" smtClean="0">
                <a:ea typeface="ＭＳ Ｐゴシック" pitchFamily="-80" charset="-128"/>
              </a:rPr>
              <a:t>ilmu</a:t>
            </a:r>
            <a:r>
              <a:rPr lang="en-US" sz="2400" dirty="0" smtClean="0">
                <a:ea typeface="ＭＳ Ｐゴシック" pitchFamily="-80" charset="-128"/>
              </a:rPr>
              <a:t> </a:t>
            </a:r>
            <a:r>
              <a:rPr lang="en-US" sz="2400" dirty="0" err="1" smtClean="0">
                <a:ea typeface="ＭＳ Ｐゴシック" pitchFamily="-80" charset="-128"/>
              </a:rPr>
              <a:t>alam</a:t>
            </a:r>
            <a:r>
              <a:rPr lang="en-US" sz="2400" dirty="0" smtClean="0">
                <a:ea typeface="ＭＳ Ｐゴシック" pitchFamily="-80" charset="-128"/>
              </a:rPr>
              <a:t>. </a:t>
            </a:r>
            <a:r>
              <a:rPr lang="en-US" sz="2400" dirty="0" err="1" smtClean="0">
                <a:ea typeface="ＭＳ Ｐゴシック" pitchFamily="-80" charset="-128"/>
              </a:rPr>
              <a:t>Onjek</a:t>
            </a:r>
            <a:r>
              <a:rPr lang="en-US" sz="2400" dirty="0" smtClean="0">
                <a:ea typeface="ＭＳ Ｐゴシック" pitchFamily="-80" charset="-128"/>
              </a:rPr>
              <a:t> </a:t>
            </a:r>
            <a:r>
              <a:rPr lang="en-US" sz="2400" dirty="0" err="1" smtClean="0">
                <a:ea typeface="ＭＳ Ｐゴシック" pitchFamily="-80" charset="-128"/>
              </a:rPr>
              <a:t>ilmu</a:t>
            </a:r>
            <a:r>
              <a:rPr lang="en-US" sz="2400" dirty="0" smtClean="0">
                <a:ea typeface="ＭＳ Ｐゴシック" pitchFamily="-80" charset="-128"/>
              </a:rPr>
              <a:t> </a:t>
            </a:r>
            <a:r>
              <a:rPr lang="en-US" sz="2400" dirty="0" err="1" smtClean="0">
                <a:ea typeface="ＭＳ Ｐゴシック" pitchFamily="-80" charset="-128"/>
              </a:rPr>
              <a:t>sosial</a:t>
            </a:r>
            <a:r>
              <a:rPr lang="en-US" sz="2400" dirty="0" smtClean="0">
                <a:ea typeface="ＭＳ Ｐゴシック" pitchFamily="-80" charset="-128"/>
              </a:rPr>
              <a:t> </a:t>
            </a:r>
            <a:r>
              <a:rPr lang="en-US" sz="2400" dirty="0" err="1" smtClean="0">
                <a:ea typeface="ＭＳ Ｐゴシック" pitchFamily="-80" charset="-128"/>
              </a:rPr>
              <a:t>adalah</a:t>
            </a:r>
            <a:r>
              <a:rPr lang="en-US" sz="2400" dirty="0" smtClean="0">
                <a:ea typeface="ＭＳ Ｐゴシック" pitchFamily="-80" charset="-128"/>
              </a:rPr>
              <a:t> </a:t>
            </a:r>
            <a:r>
              <a:rPr lang="en-US" sz="2400" dirty="0" err="1" smtClean="0">
                <a:ea typeface="ＭＳ Ｐゴシック" pitchFamily="-80" charset="-128"/>
              </a:rPr>
              <a:t>tindakan</a:t>
            </a:r>
            <a:r>
              <a:rPr lang="en-US" sz="2400" dirty="0" smtClean="0">
                <a:ea typeface="ＭＳ Ｐゴシック" pitchFamily="-80" charset="-128"/>
              </a:rPr>
              <a:t>/</a:t>
            </a:r>
            <a:r>
              <a:rPr lang="en-US" sz="2400" dirty="0" err="1" smtClean="0">
                <a:ea typeface="ＭＳ Ｐゴシック" pitchFamily="-80" charset="-128"/>
              </a:rPr>
              <a:t>perilaku</a:t>
            </a:r>
            <a:r>
              <a:rPr lang="en-US" sz="2400" dirty="0" smtClean="0">
                <a:ea typeface="ＭＳ Ｐゴシック" pitchFamily="-80" charset="-128"/>
              </a:rPr>
              <a:t> </a:t>
            </a:r>
            <a:r>
              <a:rPr lang="en-US" sz="2400" dirty="0" err="1" smtClean="0">
                <a:ea typeface="ＭＳ Ｐゴシック" pitchFamily="-80" charset="-128"/>
              </a:rPr>
              <a:t>manusia</a:t>
            </a:r>
            <a:r>
              <a:rPr lang="en-US" sz="2400" dirty="0" smtClean="0">
                <a:ea typeface="ＭＳ Ｐゴシック" pitchFamily="-80" charset="-128"/>
              </a:rPr>
              <a:t>. </a:t>
            </a:r>
            <a:r>
              <a:rPr lang="en-US" sz="2400" dirty="0" err="1" smtClean="0">
                <a:ea typeface="ＭＳ Ｐゴシック" pitchFamily="-80" charset="-128"/>
              </a:rPr>
              <a:t>Perilaku</a:t>
            </a:r>
            <a:r>
              <a:rPr lang="en-US" sz="2400" dirty="0" smtClean="0">
                <a:ea typeface="ＭＳ Ｐゴシック" pitchFamily="-80" charset="-128"/>
              </a:rPr>
              <a:t> </a:t>
            </a:r>
            <a:r>
              <a:rPr lang="en-US" sz="2400" dirty="0" err="1" smtClean="0">
                <a:ea typeface="ＭＳ Ｐゴシック" pitchFamily="-80" charset="-128"/>
              </a:rPr>
              <a:t>manusia</a:t>
            </a:r>
            <a:r>
              <a:rPr lang="en-US" sz="2400" dirty="0" smtClean="0">
                <a:ea typeface="ＭＳ Ｐゴシック" pitchFamily="-80" charset="-128"/>
              </a:rPr>
              <a:t> </a:t>
            </a:r>
            <a:r>
              <a:rPr lang="en-US" sz="2400" dirty="0" err="1" smtClean="0">
                <a:ea typeface="ＭＳ Ｐゴシック" pitchFamily="-80" charset="-128"/>
              </a:rPr>
              <a:t>sulit</a:t>
            </a:r>
            <a:r>
              <a:rPr lang="en-US" sz="2400" dirty="0" smtClean="0">
                <a:ea typeface="ＭＳ Ｐゴシック" pitchFamily="-80" charset="-128"/>
              </a:rPr>
              <a:t> </a:t>
            </a:r>
            <a:r>
              <a:rPr lang="en-US" sz="2400" dirty="0" err="1" smtClean="0">
                <a:ea typeface="ＭＳ Ｐゴシック" pitchFamily="-80" charset="-128"/>
              </a:rPr>
              <a:t>dinilai</a:t>
            </a:r>
            <a:r>
              <a:rPr lang="en-US" sz="2400" dirty="0" smtClean="0">
                <a:ea typeface="ＭＳ Ｐゴシック" pitchFamily="-80" charset="-128"/>
              </a:rPr>
              <a:t> </a:t>
            </a:r>
            <a:r>
              <a:rPr lang="en-US" sz="2400" dirty="0" err="1" smtClean="0">
                <a:ea typeface="ＭＳ Ｐゴシック" pitchFamily="-80" charset="-128"/>
              </a:rPr>
              <a:t>secara</a:t>
            </a:r>
            <a:r>
              <a:rPr lang="en-US" sz="2400" dirty="0" smtClean="0">
                <a:ea typeface="ＭＳ Ｐゴシック" pitchFamily="-80" charset="-128"/>
              </a:rPr>
              <a:t> </a:t>
            </a:r>
            <a:r>
              <a:rPr lang="en-US" sz="2400" dirty="0" err="1" smtClean="0">
                <a:ea typeface="ＭＳ Ｐゴシック" pitchFamily="-80" charset="-128"/>
              </a:rPr>
              <a:t>murni</a:t>
            </a:r>
            <a:r>
              <a:rPr lang="en-US" sz="2400" dirty="0" smtClean="0">
                <a:ea typeface="ＭＳ Ｐゴシック" pitchFamily="-80" charset="-128"/>
              </a:rPr>
              <a:t> </a:t>
            </a:r>
            <a:r>
              <a:rPr lang="en-US" sz="2400" dirty="0" err="1" smtClean="0">
                <a:ea typeface="ＭＳ Ｐゴシック" pitchFamily="-80" charset="-128"/>
              </a:rPr>
              <a:t>objektif</a:t>
            </a:r>
            <a:endParaRPr lang="en-US" sz="2400" dirty="0" smtClean="0">
              <a:ea typeface="ＭＳ Ｐゴシック" pitchFamily="-80" charset="-128"/>
            </a:endParaRPr>
          </a:p>
          <a:p>
            <a:pPr marL="1200150" lvl="2" indent="-285750">
              <a:lnSpc>
                <a:spcPct val="90000"/>
              </a:lnSpc>
              <a:spcBef>
                <a:spcPct val="20000"/>
              </a:spcBef>
              <a:buFont typeface="Arial" pitchFamily="34" charset="0"/>
              <a:buChar char="–"/>
            </a:pPr>
            <a:r>
              <a:rPr kumimoji="0" lang="en-US" sz="2400" b="0" i="0" u="none" strike="noStrike" kern="1200" cap="none" spc="0" normalizeH="0" baseline="0" noProof="0" dirty="0" err="1" smtClean="0">
                <a:ln>
                  <a:noFill/>
                </a:ln>
                <a:solidFill>
                  <a:schemeClr val="tx1"/>
                </a:solidFill>
                <a:effectLst/>
                <a:uLnTx/>
                <a:uFillTx/>
                <a:latin typeface="+mn-lt"/>
                <a:ea typeface="ＭＳ Ｐゴシック" pitchFamily="-80" charset="-128"/>
                <a:cs typeface="+mn-cs"/>
              </a:rPr>
              <a:t>Saya</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menghilangkan</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nyawa</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seseorang</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bersalahkan</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saya</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Dalam</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sistem</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hukum</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amerika</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dikumpulkanlah</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sejumlah</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orang</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untuk</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bertindak</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selaku</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juri</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Kumpulan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juri</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ini</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adalah</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subjek-subjek</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yang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akan</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menilai</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benar</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atau</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salahnya</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saya</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keyika</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menghilangkan</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nyawa</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orang</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lain.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Apakah</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saya</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menghilangkan</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nyawa</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itu</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dengan</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sengaja</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atau</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tidak</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sengaja</a:t>
            </a:r>
            <a:r>
              <a:rPr lang="en-US" sz="2400" dirty="0" smtClean="0">
                <a:ea typeface="ＭＳ Ｐゴシック" pitchFamily="-80" charset="-128"/>
              </a:rPr>
              <a:t>? </a:t>
            </a:r>
            <a:r>
              <a:rPr lang="en-US" sz="2400" dirty="0" err="1" smtClean="0">
                <a:ea typeface="ＭＳ Ｐゴシック" pitchFamily="-80" charset="-128"/>
              </a:rPr>
              <a:t>Gulty</a:t>
            </a:r>
            <a:r>
              <a:rPr lang="en-US" sz="2400" dirty="0" smtClean="0">
                <a:ea typeface="ＭＳ Ｐゴシック" pitchFamily="-80" charset="-128"/>
              </a:rPr>
              <a:t> or not guilty? </a:t>
            </a:r>
            <a:r>
              <a:rPr lang="en-US" sz="2400" dirty="0" err="1" smtClean="0">
                <a:ea typeface="ＭＳ Ｐゴシック" pitchFamily="-80" charset="-128"/>
              </a:rPr>
              <a:t>Subjek-subjek</a:t>
            </a:r>
            <a:r>
              <a:rPr lang="en-US" sz="2400" dirty="0" smtClean="0">
                <a:ea typeface="ＭＳ Ｐゴシック" pitchFamily="-80" charset="-128"/>
              </a:rPr>
              <a:t> (</a:t>
            </a:r>
            <a:r>
              <a:rPr lang="en-US" sz="2400" dirty="0" err="1" smtClean="0">
                <a:ea typeface="ＭＳ Ｐゴシック" pitchFamily="-80" charset="-128"/>
              </a:rPr>
              <a:t>juri</a:t>
            </a:r>
            <a:r>
              <a:rPr lang="en-US" sz="2400" dirty="0" smtClean="0">
                <a:ea typeface="ＭＳ Ｐゴシック" pitchFamily="-80" charset="-128"/>
              </a:rPr>
              <a:t>) </a:t>
            </a:r>
            <a:r>
              <a:rPr lang="en-US" sz="2400" dirty="0" err="1" smtClean="0">
                <a:ea typeface="ＭＳ Ｐゴシック" pitchFamily="-80" charset="-128"/>
              </a:rPr>
              <a:t>inilah</a:t>
            </a:r>
            <a:r>
              <a:rPr lang="en-US" sz="2400" dirty="0" smtClean="0">
                <a:ea typeface="ＭＳ Ｐゴシック" pitchFamily="-80" charset="-128"/>
              </a:rPr>
              <a:t> yang </a:t>
            </a:r>
            <a:r>
              <a:rPr lang="en-US" sz="2400" dirty="0" err="1" smtClean="0">
                <a:ea typeface="ＭＳ Ｐゴシック" pitchFamily="-80" charset="-128"/>
              </a:rPr>
              <a:t>akan</a:t>
            </a:r>
            <a:r>
              <a:rPr lang="en-US" sz="2400" dirty="0" smtClean="0">
                <a:ea typeface="ＭＳ Ｐゴシック" pitchFamily="-80" charset="-128"/>
              </a:rPr>
              <a:t> </a:t>
            </a:r>
            <a:r>
              <a:rPr lang="en-US" sz="2400" dirty="0" err="1" smtClean="0">
                <a:ea typeface="ＭＳ Ｐゴシック" pitchFamily="-80" charset="-128"/>
              </a:rPr>
              <a:t>menentukan</a:t>
            </a:r>
            <a:r>
              <a:rPr lang="en-US" sz="2400" dirty="0" smtClean="0">
                <a:ea typeface="ＭＳ Ｐゴシック" pitchFamily="-80" charset="-128"/>
              </a:rPr>
              <a:t> </a:t>
            </a:r>
            <a:r>
              <a:rPr lang="en-US" sz="2400" dirty="0" err="1" smtClean="0">
                <a:ea typeface="ＭＳ Ｐゴシック" pitchFamily="-80" charset="-128"/>
              </a:rPr>
              <a:t>kebenaran</a:t>
            </a:r>
            <a:r>
              <a:rPr lang="en-US" sz="2400" dirty="0" smtClean="0">
                <a:ea typeface="ＭＳ Ｐゴシック" pitchFamily="-80" charset="-128"/>
              </a:rPr>
              <a:t> </a:t>
            </a:r>
            <a:r>
              <a:rPr lang="en-US" sz="2400" dirty="0" err="1" smtClean="0">
                <a:ea typeface="ＭＳ Ｐゴシック" pitchFamily="-80" charset="-128"/>
              </a:rPr>
              <a:t>intersubjektivitas</a:t>
            </a:r>
            <a:r>
              <a:rPr lang="en-US" sz="2400" dirty="0" smtClean="0">
                <a:ea typeface="ＭＳ Ｐゴシック" pitchFamily="-80" charset="-128"/>
              </a:rPr>
              <a:t>.</a:t>
            </a:r>
          </a:p>
          <a:p>
            <a:pPr marL="742950" lvl="1" indent="-285750">
              <a:lnSpc>
                <a:spcPct val="90000"/>
              </a:lnSpc>
              <a:spcBef>
                <a:spcPct val="20000"/>
              </a:spcBef>
              <a:buFont typeface="Arial" pitchFamily="34" charset="0"/>
              <a:buChar char="–"/>
            </a:pPr>
            <a:r>
              <a:rPr kumimoji="0" lang="en-US" sz="2400" b="0" i="0" u="none" strike="noStrike" kern="1200" cap="none" spc="0" normalizeH="0" baseline="0" noProof="0" dirty="0" err="1" smtClean="0">
                <a:ln>
                  <a:noFill/>
                </a:ln>
                <a:solidFill>
                  <a:schemeClr val="tx1"/>
                </a:solidFill>
                <a:effectLst/>
                <a:uLnTx/>
                <a:uFillTx/>
                <a:latin typeface="+mn-lt"/>
                <a:ea typeface="ＭＳ Ｐゴシック" pitchFamily="-80" charset="-128"/>
                <a:cs typeface="+mn-cs"/>
              </a:rPr>
              <a:t>Sistematis</a:t>
            </a:r>
            <a:r>
              <a:rPr lang="en-US" sz="2400" dirty="0" smtClean="0">
                <a:ea typeface="ＭＳ Ｐゴシック" pitchFamily="-80" charset="-128"/>
              </a:rPr>
              <a:t>-</a:t>
            </a:r>
            <a:r>
              <a:rPr lang="en-US" sz="2400" dirty="0" err="1" smtClean="0">
                <a:ea typeface="ＭＳ Ｐゴシック" pitchFamily="-80" charset="-128"/>
              </a:rPr>
              <a:t>Humanistis</a:t>
            </a:r>
            <a:endParaRPr lang="en-US" sz="2400" dirty="0" smtClean="0">
              <a:ea typeface="ＭＳ Ｐゴシック" pitchFamily="-80" charset="-128"/>
            </a:endParaRPr>
          </a:p>
          <a:p>
            <a:pPr marL="1200150" lvl="2" indent="-285750">
              <a:lnSpc>
                <a:spcPct val="90000"/>
              </a:lnSpc>
              <a:spcBef>
                <a:spcPct val="20000"/>
              </a:spcBef>
              <a:buFont typeface="Arial" pitchFamily="34" charset="0"/>
              <a:buChar char="–"/>
            </a:pPr>
            <a:r>
              <a:rPr kumimoji="0" lang="en-US" sz="2400" b="0" i="0" u="none" strike="noStrike" kern="1200" cap="none" spc="0" normalizeH="0" baseline="0" noProof="0" dirty="0" err="1" smtClean="0">
                <a:ln>
                  <a:noFill/>
                </a:ln>
                <a:solidFill>
                  <a:schemeClr val="tx1"/>
                </a:solidFill>
                <a:effectLst/>
                <a:uLnTx/>
                <a:uFillTx/>
                <a:latin typeface="+mn-lt"/>
                <a:ea typeface="ＭＳ Ｐゴシック" pitchFamily="-80" charset="-128"/>
                <a:cs typeface="+mn-cs"/>
              </a:rPr>
              <a:t>Tidak</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ada</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hubungan</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sistematis</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mekanistis</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jika</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X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maka</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Y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seperti</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dalam</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ilmu</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alam</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Sebab</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yang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sama</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bisa</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menimbulkan</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akibat</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yang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berbeda</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tergantung</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individu</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manusianya</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Hari</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ini</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saya</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ditinggal</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pacar</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menangis</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Besok</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ditinggal</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pacar</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biasa</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saja</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Sangat</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manusiawi</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kasus</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perkasus</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tidak</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 </a:t>
            </a:r>
            <a:r>
              <a:rPr kumimoji="0" lang="en-US" sz="2400" b="0" i="0" u="none" strike="noStrike" kern="1200" cap="none" spc="0" normalizeH="0" noProof="0" dirty="0" err="1" smtClean="0">
                <a:ln>
                  <a:noFill/>
                </a:ln>
                <a:solidFill>
                  <a:schemeClr val="tx1"/>
                </a:solidFill>
                <a:effectLst/>
                <a:uLnTx/>
                <a:uFillTx/>
                <a:latin typeface="+mn-lt"/>
                <a:ea typeface="ＭＳ Ｐゴシック" pitchFamily="-80" charset="-128"/>
                <a:cs typeface="+mn-cs"/>
              </a:rPr>
              <a:t>mekanistis</a:t>
            </a:r>
            <a:r>
              <a:rPr kumimoji="0" lang="en-US" sz="2400" b="0" i="0" u="none" strike="noStrike" kern="1200" cap="none" spc="0" normalizeH="0" noProof="0" dirty="0" smtClean="0">
                <a:ln>
                  <a:noFill/>
                </a:ln>
                <a:solidFill>
                  <a:schemeClr val="tx1"/>
                </a:solidFill>
                <a:effectLst/>
                <a:uLnTx/>
                <a:uFillTx/>
                <a:latin typeface="+mn-lt"/>
                <a:ea typeface="ＭＳ Ｐゴシック" pitchFamily="-80" charset="-128"/>
                <a:cs typeface="+mn-cs"/>
              </a:rPr>
              <a:t>.</a:t>
            </a:r>
            <a:endParaRPr kumimoji="0" lang="en-US" sz="2400" b="0" i="0" u="none" strike="noStrike" kern="1200" cap="none" spc="0" normalizeH="0" baseline="0" noProof="0" dirty="0" smtClean="0">
              <a:ln>
                <a:noFill/>
              </a:ln>
              <a:solidFill>
                <a:schemeClr val="tx1"/>
              </a:solidFill>
              <a:effectLst/>
              <a:uLnTx/>
              <a:uFillTx/>
              <a:latin typeface="+mn-lt"/>
              <a:ea typeface="ＭＳ Ｐゴシック" pitchFamily="-80" charset="-128"/>
              <a:cs typeface="+mn-cs"/>
            </a:endParaRP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err="1" smtClean="0">
                <a:ln>
                  <a:noFill/>
                </a:ln>
                <a:solidFill>
                  <a:schemeClr val="tx1"/>
                </a:solidFill>
                <a:effectLst/>
                <a:uLnTx/>
                <a:uFillTx/>
                <a:latin typeface="+mn-lt"/>
                <a:ea typeface="ＭＳ Ｐゴシック" pitchFamily="-80" charset="-128"/>
                <a:cs typeface="+mn-cs"/>
              </a:rPr>
              <a:t>Metodis</a:t>
            </a:r>
            <a:endParaRPr kumimoji="0" lang="en-US" sz="2400" b="0" i="0" u="none" strike="noStrike" kern="1200" cap="none" spc="0" normalizeH="0" baseline="0" noProof="0" dirty="0" smtClean="0">
              <a:ln>
                <a:noFill/>
              </a:ln>
              <a:solidFill>
                <a:schemeClr val="tx1"/>
              </a:solidFill>
              <a:effectLst/>
              <a:uLnTx/>
              <a:uFillTx/>
              <a:latin typeface="+mn-lt"/>
              <a:ea typeface="ＭＳ Ｐゴシック" pitchFamily="-80" charset="-128"/>
              <a:cs typeface="+mn-cs"/>
            </a:endParaRPr>
          </a:p>
          <a:p>
            <a:pPr marL="1200150" lvl="2" indent="-285750">
              <a:lnSpc>
                <a:spcPct val="90000"/>
              </a:lnSpc>
              <a:spcBef>
                <a:spcPct val="20000"/>
              </a:spcBef>
              <a:buFont typeface="Arial" pitchFamily="34" charset="0"/>
              <a:buChar char="–"/>
            </a:pPr>
            <a:r>
              <a:rPr lang="en-US" sz="2400" dirty="0" err="1" smtClean="0">
                <a:ea typeface="ＭＳ Ｐゴシック" pitchFamily="-80" charset="-128"/>
              </a:rPr>
              <a:t>Ilmu</a:t>
            </a:r>
            <a:r>
              <a:rPr lang="en-US" sz="2400" dirty="0" smtClean="0">
                <a:ea typeface="ＭＳ Ｐゴシック" pitchFamily="-80" charset="-128"/>
              </a:rPr>
              <a:t> </a:t>
            </a:r>
            <a:r>
              <a:rPr lang="en-US" sz="2400" dirty="0" err="1" smtClean="0">
                <a:ea typeface="ＭＳ Ｐゴシック" pitchFamily="-80" charset="-128"/>
              </a:rPr>
              <a:t>pengetahuan</a:t>
            </a:r>
            <a:r>
              <a:rPr lang="en-US" sz="2400" dirty="0" smtClean="0">
                <a:ea typeface="ＭＳ Ｐゴシック" pitchFamily="-80" charset="-128"/>
              </a:rPr>
              <a:t> </a:t>
            </a:r>
            <a:r>
              <a:rPr lang="en-US" sz="2400" dirty="0" err="1" smtClean="0">
                <a:ea typeface="ＭＳ Ｐゴシック" pitchFamily="-80" charset="-128"/>
              </a:rPr>
              <a:t>dibangun</a:t>
            </a:r>
            <a:r>
              <a:rPr lang="en-US" sz="2400" dirty="0" smtClean="0">
                <a:ea typeface="ＭＳ Ｐゴシック" pitchFamily="-80" charset="-128"/>
              </a:rPr>
              <a:t> </a:t>
            </a:r>
            <a:r>
              <a:rPr lang="en-US" sz="2400" dirty="0" err="1" smtClean="0">
                <a:ea typeface="ＭＳ Ｐゴシック" pitchFamily="-80" charset="-128"/>
              </a:rPr>
              <a:t>dengan</a:t>
            </a:r>
            <a:r>
              <a:rPr lang="en-US" sz="2400" dirty="0" smtClean="0">
                <a:ea typeface="ＭＳ Ｐゴシック" pitchFamily="-80" charset="-128"/>
              </a:rPr>
              <a:t> </a:t>
            </a:r>
            <a:r>
              <a:rPr lang="en-US" sz="2400" dirty="0" err="1" smtClean="0">
                <a:ea typeface="ＭＳ Ｐゴシック" pitchFamily="-80" charset="-128"/>
              </a:rPr>
              <a:t>cara</a:t>
            </a:r>
            <a:r>
              <a:rPr lang="en-US" sz="2400" dirty="0" smtClean="0">
                <a:ea typeface="ＭＳ Ｐゴシック" pitchFamily="-80" charset="-128"/>
              </a:rPr>
              <a:t> </a:t>
            </a:r>
            <a:r>
              <a:rPr lang="en-US" sz="2400" dirty="0" err="1" smtClean="0">
                <a:ea typeface="ＭＳ Ｐゴシック" pitchFamily="-80" charset="-128"/>
              </a:rPr>
              <a:t>tertentu</a:t>
            </a:r>
            <a:r>
              <a:rPr lang="en-US" sz="2400" dirty="0" smtClean="0">
                <a:ea typeface="ＭＳ Ｐゴシック" pitchFamily="-80" charset="-128"/>
              </a:rPr>
              <a:t>, </a:t>
            </a:r>
            <a:r>
              <a:rPr lang="en-US" sz="2400" dirty="0" err="1" smtClean="0">
                <a:ea typeface="ＭＳ Ｐゴシック" pitchFamily="-80" charset="-128"/>
              </a:rPr>
              <a:t>bukan</a:t>
            </a:r>
            <a:r>
              <a:rPr lang="en-US" sz="2400" dirty="0" smtClean="0">
                <a:ea typeface="ＭＳ Ｐゴシック" pitchFamily="-80" charset="-128"/>
              </a:rPr>
              <a:t> </a:t>
            </a:r>
            <a:r>
              <a:rPr lang="en-US" sz="2400" dirty="0" err="1" smtClean="0">
                <a:ea typeface="ＭＳ Ｐゴシック" pitchFamily="-80" charset="-128"/>
              </a:rPr>
              <a:t>kebetulan</a:t>
            </a:r>
            <a:r>
              <a:rPr lang="en-US" sz="2400" dirty="0" smtClean="0">
                <a:ea typeface="ＭＳ Ｐゴシック" pitchFamily="-80" charset="-128"/>
              </a:rPr>
              <a:t>. </a:t>
            </a:r>
            <a:r>
              <a:rPr lang="en-US" sz="2400" dirty="0" err="1" smtClean="0">
                <a:ea typeface="ＭＳ Ｐゴシック" pitchFamily="-80" charset="-128"/>
              </a:rPr>
              <a:t>Namun</a:t>
            </a:r>
            <a:r>
              <a:rPr lang="en-US" sz="2400" dirty="0" smtClean="0">
                <a:ea typeface="ＭＳ Ｐゴシック" pitchFamily="-80" charset="-128"/>
              </a:rPr>
              <a:t> </a:t>
            </a:r>
            <a:r>
              <a:rPr lang="en-US" sz="2400" dirty="0" err="1" smtClean="0">
                <a:ea typeface="ＭＳ Ｐゴシック" pitchFamily="-80" charset="-128"/>
              </a:rPr>
              <a:t>caranya</a:t>
            </a:r>
            <a:r>
              <a:rPr lang="en-US" sz="2400" dirty="0" smtClean="0">
                <a:ea typeface="ＭＳ Ｐゴシック" pitchFamily="-80" charset="-128"/>
              </a:rPr>
              <a:t> </a:t>
            </a:r>
            <a:r>
              <a:rPr lang="en-US" sz="2400" dirty="0" err="1" smtClean="0">
                <a:ea typeface="ＭＳ Ｐゴシック" pitchFamily="-80" charset="-128"/>
              </a:rPr>
              <a:t>adalah</a:t>
            </a:r>
            <a:r>
              <a:rPr lang="en-US" sz="2400" dirty="0" smtClean="0">
                <a:ea typeface="ＭＳ Ｐゴシック" pitchFamily="-80" charset="-128"/>
              </a:rPr>
              <a:t> </a:t>
            </a:r>
            <a:r>
              <a:rPr lang="en-US" sz="2400" dirty="0" err="1" smtClean="0">
                <a:ea typeface="ＭＳ Ｐゴシック" pitchFamily="-80" charset="-128"/>
              </a:rPr>
              <a:t>dengan</a:t>
            </a:r>
            <a:r>
              <a:rPr lang="en-US" sz="2400" dirty="0" smtClean="0">
                <a:ea typeface="ＭＳ Ｐゴシック" pitchFamily="-80" charset="-128"/>
              </a:rPr>
              <a:t> </a:t>
            </a:r>
            <a:r>
              <a:rPr lang="en-US" sz="2400" dirty="0" err="1" smtClean="0">
                <a:ea typeface="ＭＳ Ｐゴシック" pitchFamily="-80" charset="-128"/>
              </a:rPr>
              <a:t>melakukan</a:t>
            </a:r>
            <a:r>
              <a:rPr lang="en-US" sz="2400" dirty="0" smtClean="0">
                <a:ea typeface="ＭＳ Ｐゴシック" pitchFamily="-80" charset="-128"/>
              </a:rPr>
              <a:t> </a:t>
            </a:r>
            <a:r>
              <a:rPr lang="en-US" sz="2400" dirty="0" err="1" smtClean="0">
                <a:ea typeface="ＭＳ Ｐゴシック" pitchFamily="-80" charset="-128"/>
              </a:rPr>
              <a:t>pendekatan</a:t>
            </a:r>
            <a:r>
              <a:rPr lang="en-US" sz="2400" dirty="0" smtClean="0">
                <a:ea typeface="ＭＳ Ｐゴシック" pitchFamily="-80" charset="-128"/>
              </a:rPr>
              <a:t> yang </a:t>
            </a:r>
            <a:r>
              <a:rPr lang="en-US" sz="2400" dirty="0" err="1" smtClean="0">
                <a:ea typeface="ＭＳ Ｐゴシック" pitchFamily="-80" charset="-128"/>
              </a:rPr>
              <a:t>berbeda</a:t>
            </a:r>
            <a:r>
              <a:rPr lang="en-US" sz="2400" dirty="0" smtClean="0">
                <a:ea typeface="ＭＳ Ｐゴシック" pitchFamily="-80" charset="-128"/>
              </a:rPr>
              <a:t> </a:t>
            </a:r>
            <a:r>
              <a:rPr lang="en-US" sz="2400" dirty="0" err="1" smtClean="0">
                <a:ea typeface="ＭＳ Ｐゴシック" pitchFamily="-80" charset="-128"/>
              </a:rPr>
              <a:t>semisal</a:t>
            </a:r>
            <a:r>
              <a:rPr lang="en-US" sz="2400" dirty="0" smtClean="0">
                <a:ea typeface="ＭＳ Ｐゴシック" pitchFamily="-80" charset="-128"/>
              </a:rPr>
              <a:t> </a:t>
            </a:r>
            <a:r>
              <a:rPr lang="en-US" sz="2400" dirty="0" err="1" smtClean="0">
                <a:ea typeface="ＭＳ Ｐゴシック" pitchFamily="-80" charset="-128"/>
              </a:rPr>
              <a:t>fenomenoliogy</a:t>
            </a:r>
            <a:r>
              <a:rPr lang="en-US" sz="2400" dirty="0" smtClean="0">
                <a:ea typeface="ＭＳ Ｐゴシック" pitchFamily="-80" charset="-128"/>
              </a:rPr>
              <a:t> </a:t>
            </a:r>
            <a:r>
              <a:rPr lang="en-US" sz="2400" dirty="0" err="1" smtClean="0">
                <a:ea typeface="ＭＳ Ｐゴシック" pitchFamily="-80" charset="-128"/>
              </a:rPr>
              <a:t>atau</a:t>
            </a:r>
            <a:r>
              <a:rPr lang="en-US" sz="2400" dirty="0" smtClean="0">
                <a:ea typeface="ＭＳ Ｐゴシック" pitchFamily="-80" charset="-128"/>
              </a:rPr>
              <a:t> </a:t>
            </a:r>
            <a:r>
              <a:rPr lang="en-US" sz="2400" dirty="0" err="1" smtClean="0">
                <a:ea typeface="ＭＳ Ｐゴシック" pitchFamily="-80" charset="-128"/>
              </a:rPr>
              <a:t>analisis</a:t>
            </a:r>
            <a:r>
              <a:rPr lang="en-US" sz="2400" dirty="0" smtClean="0">
                <a:ea typeface="ＭＳ Ｐゴシック" pitchFamily="-80" charset="-128"/>
              </a:rPr>
              <a:t> </a:t>
            </a:r>
            <a:r>
              <a:rPr lang="en-US" sz="2400" dirty="0" err="1" smtClean="0">
                <a:ea typeface="ＭＳ Ｐゴシック" pitchFamily="-80" charset="-128"/>
              </a:rPr>
              <a:t>wacana</a:t>
            </a:r>
            <a:r>
              <a:rPr lang="en-US" sz="2400" dirty="0" smtClean="0">
                <a:ea typeface="ＭＳ Ｐゴシック" pitchFamily="-80" charset="-128"/>
              </a:rPr>
              <a:t>/framing </a:t>
            </a:r>
            <a:r>
              <a:rPr lang="en-US" sz="2400" dirty="0" err="1" smtClean="0">
                <a:ea typeface="ＭＳ Ｐゴシック" pitchFamily="-80" charset="-128"/>
              </a:rPr>
              <a:t>misalnya</a:t>
            </a:r>
            <a:r>
              <a:rPr lang="en-US" sz="2400" dirty="0" smtClean="0">
                <a:ea typeface="ＭＳ Ｐゴシック" pitchFamily="-80" charset="-128"/>
              </a:rPr>
              <a:t>.</a:t>
            </a:r>
          </a:p>
          <a:p>
            <a:pPr marL="742950" lvl="1" indent="-285750">
              <a:lnSpc>
                <a:spcPct val="90000"/>
              </a:lnSpc>
              <a:spcBef>
                <a:spcPct val="20000"/>
              </a:spcBef>
              <a:buFont typeface="Arial" pitchFamily="34" charset="0"/>
              <a:buChar char="–"/>
            </a:pPr>
            <a:r>
              <a:rPr kumimoji="0" lang="en-US" sz="2400" b="0" i="0" u="none" strike="noStrike" kern="1200" cap="none" spc="0" normalizeH="0" baseline="0" noProof="0" dirty="0" err="1" smtClean="0">
                <a:ln>
                  <a:noFill/>
                </a:ln>
                <a:solidFill>
                  <a:schemeClr val="tx1"/>
                </a:solidFill>
                <a:effectLst/>
                <a:uLnTx/>
                <a:uFillTx/>
                <a:latin typeface="+mn-lt"/>
                <a:ea typeface="ＭＳ Ｐゴシック" pitchFamily="-80" charset="-128"/>
                <a:cs typeface="+mn-cs"/>
              </a:rPr>
              <a:t>Ideografik</a:t>
            </a:r>
            <a:endParaRPr kumimoji="0" lang="en-US" sz="2400" b="0" i="0" u="none" strike="noStrike" kern="1200" cap="none" spc="0" normalizeH="0" baseline="0" noProof="0" dirty="0" smtClean="0">
              <a:ln>
                <a:noFill/>
              </a:ln>
              <a:solidFill>
                <a:schemeClr val="tx1"/>
              </a:solidFill>
              <a:effectLst/>
              <a:uLnTx/>
              <a:uFillTx/>
              <a:latin typeface="+mn-lt"/>
              <a:ea typeface="ＭＳ Ｐゴシック" pitchFamily="-80" charset="-128"/>
              <a:cs typeface="+mn-cs"/>
            </a:endParaRPr>
          </a:p>
          <a:p>
            <a:pPr marL="1200150" lvl="2" indent="-285750">
              <a:lnSpc>
                <a:spcPct val="90000"/>
              </a:lnSpc>
              <a:spcBef>
                <a:spcPct val="20000"/>
              </a:spcBef>
              <a:buFont typeface="Arial" pitchFamily="34" charset="0"/>
              <a:buChar char="–"/>
            </a:pPr>
            <a:r>
              <a:rPr lang="en-US" sz="2400" dirty="0" err="1" smtClean="0">
                <a:ea typeface="ＭＳ Ｐゴシック" pitchFamily="-80" charset="-128"/>
              </a:rPr>
              <a:t>Tidak</a:t>
            </a:r>
            <a:r>
              <a:rPr lang="en-US" sz="2400" dirty="0" smtClean="0">
                <a:ea typeface="ＭＳ Ｐゴシック" pitchFamily="-80" charset="-128"/>
              </a:rPr>
              <a:t> </a:t>
            </a:r>
            <a:r>
              <a:rPr lang="en-US" sz="2400" dirty="0" err="1" smtClean="0">
                <a:ea typeface="ＭＳ Ｐゴシック" pitchFamily="-80" charset="-128"/>
              </a:rPr>
              <a:t>ada</a:t>
            </a:r>
            <a:r>
              <a:rPr lang="en-US" sz="2400" dirty="0" smtClean="0">
                <a:ea typeface="ＭＳ Ｐゴシック" pitchFamily="-80" charset="-128"/>
              </a:rPr>
              <a:t> yang universal </a:t>
            </a:r>
            <a:r>
              <a:rPr lang="en-US" sz="2400" dirty="0" err="1" smtClean="0">
                <a:ea typeface="ＭＳ Ｐゴシック" pitchFamily="-80" charset="-128"/>
              </a:rPr>
              <a:t>dalam</a:t>
            </a:r>
            <a:r>
              <a:rPr lang="en-US" sz="2400" dirty="0" smtClean="0">
                <a:ea typeface="ＭＳ Ｐゴシック" pitchFamily="-80" charset="-128"/>
              </a:rPr>
              <a:t> </a:t>
            </a:r>
            <a:r>
              <a:rPr lang="en-US" sz="2400" dirty="0" err="1" smtClean="0">
                <a:ea typeface="ＭＳ Ｐゴシック" pitchFamily="-80" charset="-128"/>
              </a:rPr>
              <a:t>tindakan</a:t>
            </a:r>
            <a:r>
              <a:rPr lang="en-US" sz="2400" dirty="0" smtClean="0">
                <a:ea typeface="ＭＳ Ｐゴシック" pitchFamily="-80" charset="-128"/>
              </a:rPr>
              <a:t> </a:t>
            </a:r>
            <a:r>
              <a:rPr lang="en-US" sz="2400" dirty="0" err="1" smtClean="0">
                <a:ea typeface="ＭＳ Ｐゴシック" pitchFamily="-80" charset="-128"/>
              </a:rPr>
              <a:t>manusia</a:t>
            </a:r>
            <a:r>
              <a:rPr lang="en-US" sz="2400" dirty="0" smtClean="0">
                <a:ea typeface="ＭＳ Ｐゴシック" pitchFamily="-80" charset="-128"/>
              </a:rPr>
              <a:t>. </a:t>
            </a:r>
            <a:r>
              <a:rPr lang="en-US" sz="2400" dirty="0" err="1" smtClean="0">
                <a:ea typeface="ＭＳ Ｐゴシック" pitchFamily="-80" charset="-128"/>
              </a:rPr>
              <a:t>Semua</a:t>
            </a:r>
            <a:r>
              <a:rPr lang="en-US" sz="2400" dirty="0" smtClean="0">
                <a:ea typeface="ＭＳ Ｐゴシック" pitchFamily="-80" charset="-128"/>
              </a:rPr>
              <a:t> </a:t>
            </a:r>
            <a:r>
              <a:rPr lang="en-US" sz="2400" dirty="0" err="1" smtClean="0">
                <a:ea typeface="ＭＳ Ｐゴシック" pitchFamily="-80" charset="-128"/>
              </a:rPr>
              <a:t>kasuistis</a:t>
            </a:r>
            <a:r>
              <a:rPr lang="en-US" sz="2400" dirty="0" smtClean="0">
                <a:ea typeface="ＭＳ Ｐゴシック" pitchFamily="-80" charset="-128"/>
              </a:rPr>
              <a:t>, </a:t>
            </a:r>
            <a:r>
              <a:rPr lang="en-US" sz="2400" dirty="0" err="1" smtClean="0">
                <a:ea typeface="ＭＳ Ｐゴシック" pitchFamily="-80" charset="-128"/>
              </a:rPr>
              <a:t>tergantung</a:t>
            </a:r>
            <a:r>
              <a:rPr lang="en-US" sz="2400" dirty="0" smtClean="0">
                <a:ea typeface="ＭＳ Ｐゴシック" pitchFamily="-80" charset="-128"/>
              </a:rPr>
              <a:t> </a:t>
            </a:r>
            <a:r>
              <a:rPr lang="en-US" sz="2400" dirty="0" err="1" smtClean="0">
                <a:ea typeface="ＭＳ Ｐゴシック" pitchFamily="-80" charset="-128"/>
              </a:rPr>
              <a:t>kepada</a:t>
            </a:r>
            <a:r>
              <a:rPr lang="en-US" sz="2400" dirty="0" smtClean="0">
                <a:ea typeface="ＭＳ Ｐゴシック" pitchFamily="-80" charset="-128"/>
              </a:rPr>
              <a:t> </a:t>
            </a:r>
            <a:r>
              <a:rPr lang="en-US" sz="2400" dirty="0" err="1" smtClean="0">
                <a:ea typeface="ＭＳ Ｐゴシック" pitchFamily="-80" charset="-128"/>
              </a:rPr>
              <a:t>siapa</a:t>
            </a:r>
            <a:r>
              <a:rPr lang="en-US" sz="2400" dirty="0" smtClean="0">
                <a:ea typeface="ＭＳ Ｐゴシック" pitchFamily="-80" charset="-128"/>
              </a:rPr>
              <a:t>, </a:t>
            </a:r>
            <a:r>
              <a:rPr lang="en-US" sz="2400" dirty="0" err="1" smtClean="0">
                <a:ea typeface="ＭＳ Ｐゴシック" pitchFamily="-80" charset="-128"/>
              </a:rPr>
              <a:t>kapan</a:t>
            </a:r>
            <a:r>
              <a:rPr lang="en-US" sz="2400" dirty="0" smtClean="0">
                <a:ea typeface="ＭＳ Ｐゴシック" pitchFamily="-80" charset="-128"/>
              </a:rPr>
              <a:t>, </a:t>
            </a:r>
            <a:r>
              <a:rPr lang="en-US" sz="2400" dirty="0" err="1" smtClean="0">
                <a:ea typeface="ＭＳ Ｐゴシック" pitchFamily="-80" charset="-128"/>
              </a:rPr>
              <a:t>dan</a:t>
            </a:r>
            <a:r>
              <a:rPr lang="en-US" sz="2400" dirty="0" smtClean="0">
                <a:ea typeface="ＭＳ Ｐゴシック" pitchFamily="-80" charset="-128"/>
              </a:rPr>
              <a:t> </a:t>
            </a:r>
            <a:r>
              <a:rPr lang="en-US" sz="2400" dirty="0" err="1" smtClean="0">
                <a:ea typeface="ＭＳ Ｐゴシック" pitchFamily="-80" charset="-128"/>
              </a:rPr>
              <a:t>di</a:t>
            </a:r>
            <a:r>
              <a:rPr lang="en-US" sz="2400" dirty="0" smtClean="0">
                <a:ea typeface="ＭＳ Ｐゴシック" pitchFamily="-80" charset="-128"/>
              </a:rPr>
              <a:t> </a:t>
            </a:r>
            <a:r>
              <a:rPr lang="en-US" sz="2400" dirty="0" err="1" smtClean="0">
                <a:ea typeface="ＭＳ Ｐゴシック" pitchFamily="-80" charset="-128"/>
              </a:rPr>
              <a:t>mana</a:t>
            </a:r>
            <a:r>
              <a:rPr lang="en-US" sz="2400" dirty="0" smtClean="0">
                <a:ea typeface="ＭＳ Ｐゴシック" pitchFamily="-80" charset="-128"/>
              </a:rPr>
              <a:t>/</a:t>
            </a:r>
            <a:endParaRPr kumimoji="0" lang="en-US" sz="2400" b="0" i="0" u="none" strike="noStrike" kern="1200" cap="none" spc="0" normalizeH="0" baseline="0" noProof="0" dirty="0" smtClean="0">
              <a:ln>
                <a:noFill/>
              </a:ln>
              <a:solidFill>
                <a:schemeClr val="tx1"/>
              </a:solidFill>
              <a:effectLst/>
              <a:uLnTx/>
              <a:uFillTx/>
              <a:latin typeface="+mn-lt"/>
              <a:ea typeface="ＭＳ Ｐゴシック" pitchFamily="-80" charset="-128"/>
              <a:cs typeface="+mn-cs"/>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152400"/>
            <a:ext cx="7772400" cy="1143000"/>
          </a:xfrm>
        </p:spPr>
        <p:txBody>
          <a:bodyPr/>
          <a:lstStyle/>
          <a:p>
            <a:pPr eaLnBrk="1" hangingPunct="1"/>
            <a:r>
              <a:rPr lang="en-US" sz="2800" dirty="0" smtClean="0">
                <a:ea typeface="ＭＳ Ｐゴシック" pitchFamily="-80" charset="-128"/>
              </a:rPr>
              <a:t>PARADIGMA ILMU SOSIAL</a:t>
            </a:r>
          </a:p>
        </p:txBody>
      </p:sp>
      <p:sp>
        <p:nvSpPr>
          <p:cNvPr id="62467" name="Rectangle 3"/>
          <p:cNvSpPr>
            <a:spLocks noChangeArrowheads="1"/>
          </p:cNvSpPr>
          <p:nvPr/>
        </p:nvSpPr>
        <p:spPr bwMode="auto">
          <a:xfrm>
            <a:off x="609600" y="1524000"/>
            <a:ext cx="8077200" cy="5029200"/>
          </a:xfrm>
          <a:prstGeom prst="rect">
            <a:avLst/>
          </a:prstGeom>
          <a:noFill/>
          <a:ln w="9525">
            <a:solidFill>
              <a:schemeClr val="tx1"/>
            </a:solidFill>
            <a:miter lim="800000"/>
            <a:headEnd/>
            <a:tailEnd/>
          </a:ln>
        </p:spPr>
        <p:txBody>
          <a:bodyPr wrap="none" anchor="ctr"/>
          <a:lstStyle/>
          <a:p>
            <a:endParaRPr lang="en-US"/>
          </a:p>
        </p:txBody>
      </p:sp>
      <p:sp>
        <p:nvSpPr>
          <p:cNvPr id="62468" name="Text Box 4"/>
          <p:cNvSpPr txBox="1">
            <a:spLocks noChangeArrowheads="1"/>
          </p:cNvSpPr>
          <p:nvPr/>
        </p:nvSpPr>
        <p:spPr bwMode="auto">
          <a:xfrm>
            <a:off x="457200" y="1600200"/>
            <a:ext cx="2133600" cy="396875"/>
          </a:xfrm>
          <a:prstGeom prst="rect">
            <a:avLst/>
          </a:prstGeom>
          <a:noFill/>
          <a:ln w="9525">
            <a:noFill/>
            <a:miter lim="800000"/>
            <a:headEnd/>
            <a:tailEnd/>
          </a:ln>
        </p:spPr>
        <p:txBody>
          <a:bodyPr>
            <a:spAutoFit/>
          </a:bodyPr>
          <a:lstStyle/>
          <a:p>
            <a:pPr algn="ctr" eaLnBrk="0" hangingPunct="0">
              <a:spcBef>
                <a:spcPct val="50000"/>
              </a:spcBef>
            </a:pPr>
            <a:r>
              <a:rPr lang="en-US" sz="2000"/>
              <a:t>Positivisme</a:t>
            </a:r>
          </a:p>
        </p:txBody>
      </p:sp>
      <p:sp>
        <p:nvSpPr>
          <p:cNvPr id="62469" name="Text Box 5"/>
          <p:cNvSpPr txBox="1">
            <a:spLocks noChangeArrowheads="1"/>
          </p:cNvSpPr>
          <p:nvPr/>
        </p:nvSpPr>
        <p:spPr bwMode="auto">
          <a:xfrm>
            <a:off x="3429000" y="1600200"/>
            <a:ext cx="2133600" cy="396875"/>
          </a:xfrm>
          <a:prstGeom prst="rect">
            <a:avLst/>
          </a:prstGeom>
          <a:noFill/>
          <a:ln w="9525">
            <a:noFill/>
            <a:miter lim="800000"/>
            <a:headEnd/>
            <a:tailEnd/>
          </a:ln>
        </p:spPr>
        <p:txBody>
          <a:bodyPr>
            <a:spAutoFit/>
          </a:bodyPr>
          <a:lstStyle/>
          <a:p>
            <a:pPr algn="ctr" eaLnBrk="0" hangingPunct="0">
              <a:spcBef>
                <a:spcPct val="50000"/>
              </a:spcBef>
            </a:pPr>
            <a:r>
              <a:rPr lang="en-US" sz="2000"/>
              <a:t>Interpretivisme</a:t>
            </a:r>
          </a:p>
        </p:txBody>
      </p:sp>
      <p:sp>
        <p:nvSpPr>
          <p:cNvPr id="62470" name="Text Box 6"/>
          <p:cNvSpPr txBox="1">
            <a:spLocks noChangeArrowheads="1"/>
          </p:cNvSpPr>
          <p:nvPr/>
        </p:nvSpPr>
        <p:spPr bwMode="auto">
          <a:xfrm>
            <a:off x="6248400" y="1600200"/>
            <a:ext cx="2133600" cy="396875"/>
          </a:xfrm>
          <a:prstGeom prst="rect">
            <a:avLst/>
          </a:prstGeom>
          <a:noFill/>
          <a:ln w="9525">
            <a:noFill/>
            <a:miter lim="800000"/>
            <a:headEnd/>
            <a:tailEnd/>
          </a:ln>
        </p:spPr>
        <p:txBody>
          <a:bodyPr>
            <a:spAutoFit/>
          </a:bodyPr>
          <a:lstStyle/>
          <a:p>
            <a:pPr algn="ctr" eaLnBrk="0" hangingPunct="0">
              <a:spcBef>
                <a:spcPct val="50000"/>
              </a:spcBef>
            </a:pPr>
            <a:r>
              <a:rPr lang="en-US" sz="2000"/>
              <a:t>Kritisisme</a:t>
            </a:r>
          </a:p>
        </p:txBody>
      </p:sp>
      <p:sp>
        <p:nvSpPr>
          <p:cNvPr id="62471" name="Text Box 7"/>
          <p:cNvSpPr txBox="1">
            <a:spLocks noChangeArrowheads="1"/>
          </p:cNvSpPr>
          <p:nvPr/>
        </p:nvSpPr>
        <p:spPr bwMode="auto">
          <a:xfrm>
            <a:off x="762000" y="2057400"/>
            <a:ext cx="2263775" cy="4125913"/>
          </a:xfrm>
          <a:prstGeom prst="rect">
            <a:avLst/>
          </a:prstGeom>
          <a:noFill/>
          <a:ln w="9525">
            <a:noFill/>
            <a:miter lim="800000"/>
            <a:headEnd/>
            <a:tailEnd/>
          </a:ln>
        </p:spPr>
        <p:txBody>
          <a:bodyPr>
            <a:spAutoFit/>
          </a:bodyPr>
          <a:lstStyle/>
          <a:p>
            <a:pPr eaLnBrk="0" hangingPunct="0">
              <a:spcBef>
                <a:spcPct val="50000"/>
              </a:spcBef>
            </a:pPr>
            <a:r>
              <a:rPr lang="en-US" sz="1600"/>
              <a:t>Menempatkan ilmu sosial seperti ilmu-ilmu alam</a:t>
            </a:r>
          </a:p>
          <a:p>
            <a:pPr eaLnBrk="0" hangingPunct="0">
              <a:spcBef>
                <a:spcPct val="50000"/>
              </a:spcBef>
            </a:pPr>
            <a:r>
              <a:rPr lang="en-US" sz="1600"/>
              <a:t>Metode yang terorganisasi untuk mengkombinasikan deduktif dengan pengamatan empirik (induktif)</a:t>
            </a:r>
          </a:p>
          <a:p>
            <a:pPr eaLnBrk="0" hangingPunct="0">
              <a:spcBef>
                <a:spcPct val="50000"/>
              </a:spcBef>
            </a:pPr>
            <a:r>
              <a:rPr lang="en-US" sz="1600"/>
              <a:t>Menemukan atau mengkonfirmasikan hukum sebab akibat</a:t>
            </a:r>
          </a:p>
          <a:p>
            <a:pPr eaLnBrk="0" hangingPunct="0">
              <a:spcBef>
                <a:spcPct val="50000"/>
              </a:spcBef>
            </a:pPr>
            <a:r>
              <a:rPr lang="en-US" sz="1600"/>
              <a:t>Memprediksi pola-pola umum (universalitas) dari suatu gejala sosial </a:t>
            </a:r>
          </a:p>
        </p:txBody>
      </p:sp>
      <p:sp>
        <p:nvSpPr>
          <p:cNvPr id="62472" name="Text Box 8"/>
          <p:cNvSpPr txBox="1">
            <a:spLocks noChangeArrowheads="1"/>
          </p:cNvSpPr>
          <p:nvPr/>
        </p:nvSpPr>
        <p:spPr bwMode="auto">
          <a:xfrm>
            <a:off x="3603625" y="2057400"/>
            <a:ext cx="2263775" cy="4248150"/>
          </a:xfrm>
          <a:prstGeom prst="rect">
            <a:avLst/>
          </a:prstGeom>
          <a:noFill/>
          <a:ln w="9525">
            <a:noFill/>
            <a:miter lim="800000"/>
            <a:headEnd/>
            <a:tailEnd/>
          </a:ln>
        </p:spPr>
        <p:txBody>
          <a:bodyPr>
            <a:spAutoFit/>
          </a:bodyPr>
          <a:lstStyle/>
          <a:p>
            <a:pPr eaLnBrk="0" hangingPunct="0">
              <a:spcBef>
                <a:spcPct val="50000"/>
              </a:spcBef>
            </a:pPr>
            <a:r>
              <a:rPr lang="en-US" sz="1600"/>
              <a:t>Menempatkan ilmu sosial sebagai analisis sistematis terhadap </a:t>
            </a:r>
            <a:r>
              <a:rPr lang="en-US" sz="1600" i="1"/>
              <a:t>socially meaningfull action</a:t>
            </a:r>
            <a:r>
              <a:rPr lang="en-US" sz="1600"/>
              <a:t>.</a:t>
            </a:r>
          </a:p>
          <a:p>
            <a:pPr eaLnBrk="0" hangingPunct="0">
              <a:spcBef>
                <a:spcPct val="50000"/>
              </a:spcBef>
            </a:pPr>
            <a:r>
              <a:rPr lang="en-US" sz="1600"/>
              <a:t>Menggunakan pengamatan langsung dan rinci thdp pelaku sosial dlm </a:t>
            </a:r>
            <a:r>
              <a:rPr lang="en-US" sz="1600" i="1"/>
              <a:t>setting </a:t>
            </a:r>
            <a:r>
              <a:rPr lang="en-US" sz="1600"/>
              <a:t>keseharian yg alamiah  </a:t>
            </a:r>
          </a:p>
          <a:p>
            <a:pPr eaLnBrk="0" hangingPunct="0">
              <a:spcBef>
                <a:spcPct val="50000"/>
              </a:spcBef>
            </a:pPr>
            <a:r>
              <a:rPr lang="en-US" sz="1600"/>
              <a:t>Memahami dan menafsirkan bgmn para pelaku sosial menciptakan dan mengelola dunia sosial mereka</a:t>
            </a:r>
          </a:p>
        </p:txBody>
      </p:sp>
      <p:sp>
        <p:nvSpPr>
          <p:cNvPr id="62473" name="Text Box 9"/>
          <p:cNvSpPr txBox="1">
            <a:spLocks noChangeArrowheads="1"/>
          </p:cNvSpPr>
          <p:nvPr/>
        </p:nvSpPr>
        <p:spPr bwMode="auto">
          <a:xfrm>
            <a:off x="6346825" y="2057400"/>
            <a:ext cx="2263775" cy="3392488"/>
          </a:xfrm>
          <a:prstGeom prst="rect">
            <a:avLst/>
          </a:prstGeom>
          <a:noFill/>
          <a:ln w="9525">
            <a:noFill/>
            <a:miter lim="800000"/>
            <a:headEnd/>
            <a:tailEnd/>
          </a:ln>
        </p:spPr>
        <p:txBody>
          <a:bodyPr>
            <a:spAutoFit/>
          </a:bodyPr>
          <a:lstStyle/>
          <a:p>
            <a:pPr eaLnBrk="0" hangingPunct="0">
              <a:spcBef>
                <a:spcPct val="50000"/>
              </a:spcBef>
            </a:pPr>
            <a:r>
              <a:rPr lang="en-US" sz="1600"/>
              <a:t>Mendefinisikan ilmu sosial sbg suatu proses yg scr kritis berusaha mengungkap  </a:t>
            </a:r>
            <a:r>
              <a:rPr lang="en-US" sz="1600" i="1"/>
              <a:t>the real structures</a:t>
            </a:r>
            <a:r>
              <a:rPr lang="en-US" sz="1600"/>
              <a:t>  dibalik ilusi, </a:t>
            </a:r>
            <a:r>
              <a:rPr lang="en-US" sz="1600" i="1"/>
              <a:t>fals needs</a:t>
            </a:r>
            <a:r>
              <a:rPr lang="en-US" sz="1600"/>
              <a:t>, yg dinampakkan dunia materi. </a:t>
            </a:r>
          </a:p>
          <a:p>
            <a:pPr eaLnBrk="0" hangingPunct="0">
              <a:spcBef>
                <a:spcPct val="50000"/>
              </a:spcBef>
            </a:pPr>
            <a:r>
              <a:rPr lang="en-US" sz="1600"/>
              <a:t>Membantu membentuk suatu kesadaran sosial agar memperbaiki dan mengubah kondisi kehidupan manusia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533400" y="304800"/>
            <a:ext cx="7772400" cy="838200"/>
          </a:xfrm>
        </p:spPr>
        <p:txBody>
          <a:bodyPr/>
          <a:lstStyle/>
          <a:p>
            <a:pPr eaLnBrk="1" hangingPunct="1"/>
            <a:r>
              <a:rPr lang="en-US" sz="2400" smtClean="0">
                <a:ea typeface="ＭＳ Ｐゴシック" pitchFamily="-80" charset="-128"/>
              </a:rPr>
              <a:t>PERSPEKTIF TEORETIS - METODOLOGI - METODE</a:t>
            </a:r>
          </a:p>
        </p:txBody>
      </p:sp>
      <p:sp>
        <p:nvSpPr>
          <p:cNvPr id="63491" name="Text Box 3"/>
          <p:cNvSpPr txBox="1">
            <a:spLocks noChangeArrowheads="1"/>
          </p:cNvSpPr>
          <p:nvPr/>
        </p:nvSpPr>
        <p:spPr bwMode="auto">
          <a:xfrm>
            <a:off x="762000" y="1616075"/>
            <a:ext cx="1981200" cy="517525"/>
          </a:xfrm>
          <a:prstGeom prst="rect">
            <a:avLst/>
          </a:prstGeom>
          <a:noFill/>
          <a:ln w="9525">
            <a:noFill/>
            <a:miter lim="800000"/>
            <a:headEnd/>
            <a:tailEnd/>
          </a:ln>
        </p:spPr>
        <p:txBody>
          <a:bodyPr>
            <a:spAutoFit/>
          </a:bodyPr>
          <a:lstStyle/>
          <a:p>
            <a:pPr eaLnBrk="0" hangingPunct="0">
              <a:spcBef>
                <a:spcPct val="50000"/>
              </a:spcBef>
            </a:pPr>
            <a:r>
              <a:rPr lang="en-US" sz="1400"/>
              <a:t>THEORETICAL PERSPECTIVE</a:t>
            </a:r>
          </a:p>
        </p:txBody>
      </p:sp>
      <p:sp>
        <p:nvSpPr>
          <p:cNvPr id="63492" name="Rectangle 4"/>
          <p:cNvSpPr>
            <a:spLocks noChangeArrowheads="1"/>
          </p:cNvSpPr>
          <p:nvPr/>
        </p:nvSpPr>
        <p:spPr bwMode="auto">
          <a:xfrm>
            <a:off x="609600" y="1524000"/>
            <a:ext cx="1752600" cy="609600"/>
          </a:xfrm>
          <a:prstGeom prst="rect">
            <a:avLst/>
          </a:prstGeom>
          <a:noFill/>
          <a:ln w="9525">
            <a:solidFill>
              <a:schemeClr val="tx1"/>
            </a:solidFill>
            <a:miter lim="800000"/>
            <a:headEnd/>
            <a:tailEnd/>
          </a:ln>
        </p:spPr>
        <p:txBody>
          <a:bodyPr wrap="none" anchor="ctr"/>
          <a:lstStyle/>
          <a:p>
            <a:endParaRPr lang="en-US"/>
          </a:p>
        </p:txBody>
      </p:sp>
      <p:sp>
        <p:nvSpPr>
          <p:cNvPr id="63493" name="Text Box 5"/>
          <p:cNvSpPr txBox="1">
            <a:spLocks noChangeArrowheads="1"/>
          </p:cNvSpPr>
          <p:nvPr/>
        </p:nvSpPr>
        <p:spPr bwMode="auto">
          <a:xfrm>
            <a:off x="381000" y="2601913"/>
            <a:ext cx="2765425" cy="2857500"/>
          </a:xfrm>
          <a:prstGeom prst="rect">
            <a:avLst/>
          </a:prstGeom>
          <a:noFill/>
          <a:ln w="9525">
            <a:noFill/>
            <a:miter lim="800000"/>
            <a:headEnd/>
            <a:tailEnd/>
          </a:ln>
        </p:spPr>
        <p:txBody>
          <a:bodyPr wrap="none">
            <a:spAutoFit/>
          </a:bodyPr>
          <a:lstStyle/>
          <a:p>
            <a:pPr eaLnBrk="0" hangingPunct="0"/>
            <a:r>
              <a:rPr lang="en-US" sz="1400"/>
              <a:t>Positivism</a:t>
            </a:r>
          </a:p>
          <a:p>
            <a:pPr eaLnBrk="0" hangingPunct="0"/>
            <a:endParaRPr lang="en-US" sz="1400"/>
          </a:p>
          <a:p>
            <a:pPr eaLnBrk="0" hangingPunct="0"/>
            <a:endParaRPr lang="en-US" sz="1400"/>
          </a:p>
          <a:p>
            <a:pPr eaLnBrk="0" hangingPunct="0"/>
            <a:endParaRPr lang="en-US" sz="1400"/>
          </a:p>
          <a:p>
            <a:pPr eaLnBrk="0" hangingPunct="0"/>
            <a:endParaRPr lang="en-US" sz="1400"/>
          </a:p>
          <a:p>
            <a:pPr eaLnBrk="0" hangingPunct="0"/>
            <a:r>
              <a:rPr lang="en-US" sz="1400"/>
              <a:t>Interpretivism</a:t>
            </a:r>
          </a:p>
          <a:p>
            <a:pPr lvl="1" eaLnBrk="0" hangingPunct="0">
              <a:buFontTx/>
              <a:buChar char="-"/>
            </a:pPr>
            <a:r>
              <a:rPr lang="en-US" sz="1400"/>
              <a:t> Symbolic Interactionalism</a:t>
            </a:r>
          </a:p>
          <a:p>
            <a:pPr lvl="1" eaLnBrk="0" hangingPunct="0">
              <a:buFontTx/>
              <a:buChar char="-"/>
            </a:pPr>
            <a:r>
              <a:rPr lang="en-US" sz="1400"/>
              <a:t> Phenomenology</a:t>
            </a:r>
          </a:p>
          <a:p>
            <a:pPr lvl="1" eaLnBrk="0" hangingPunct="0">
              <a:buFontTx/>
              <a:buChar char="-"/>
            </a:pPr>
            <a:r>
              <a:rPr lang="en-US" sz="1400"/>
              <a:t> Hermeneutics</a:t>
            </a:r>
          </a:p>
          <a:p>
            <a:pPr lvl="1" eaLnBrk="0" hangingPunct="0">
              <a:buFontTx/>
              <a:buChar char="-"/>
            </a:pPr>
            <a:endParaRPr lang="en-US" sz="1400"/>
          </a:p>
          <a:p>
            <a:pPr eaLnBrk="0" hangingPunct="0"/>
            <a:endParaRPr lang="en-US" sz="1400"/>
          </a:p>
          <a:p>
            <a:pPr eaLnBrk="0" hangingPunct="0"/>
            <a:endParaRPr lang="en-US" sz="1400"/>
          </a:p>
          <a:p>
            <a:pPr eaLnBrk="0" hangingPunct="0"/>
            <a:r>
              <a:rPr lang="en-US" sz="1400"/>
              <a:t>Critical Inquiry</a:t>
            </a:r>
          </a:p>
        </p:txBody>
      </p:sp>
      <p:sp>
        <p:nvSpPr>
          <p:cNvPr id="63494" name="Text Box 6"/>
          <p:cNvSpPr txBox="1">
            <a:spLocks noChangeArrowheads="1"/>
          </p:cNvSpPr>
          <p:nvPr/>
        </p:nvSpPr>
        <p:spPr bwMode="auto">
          <a:xfrm>
            <a:off x="3429000" y="2613025"/>
            <a:ext cx="2565400" cy="3282950"/>
          </a:xfrm>
          <a:prstGeom prst="rect">
            <a:avLst/>
          </a:prstGeom>
          <a:noFill/>
          <a:ln w="9525">
            <a:noFill/>
            <a:miter lim="800000"/>
            <a:headEnd/>
            <a:tailEnd/>
          </a:ln>
        </p:spPr>
        <p:txBody>
          <a:bodyPr wrap="none">
            <a:spAutoFit/>
          </a:bodyPr>
          <a:lstStyle/>
          <a:p>
            <a:pPr eaLnBrk="0" hangingPunct="0">
              <a:buFontTx/>
              <a:buChar char="-"/>
            </a:pPr>
            <a:r>
              <a:rPr lang="en-US" sz="1400"/>
              <a:t> Experimental Research</a:t>
            </a:r>
          </a:p>
          <a:p>
            <a:pPr eaLnBrk="0" hangingPunct="0">
              <a:buFontTx/>
              <a:buChar char="-"/>
            </a:pPr>
            <a:r>
              <a:rPr lang="en-US" sz="1400"/>
              <a:t> Survey Research</a:t>
            </a:r>
          </a:p>
          <a:p>
            <a:pPr eaLnBrk="0" hangingPunct="0"/>
            <a:endParaRPr lang="en-US" sz="1400"/>
          </a:p>
          <a:p>
            <a:pPr eaLnBrk="0" hangingPunct="0"/>
            <a:endParaRPr lang="en-US" sz="1400"/>
          </a:p>
          <a:p>
            <a:pPr eaLnBrk="0" hangingPunct="0"/>
            <a:endParaRPr lang="en-US" sz="1400"/>
          </a:p>
          <a:p>
            <a:pPr eaLnBrk="0" hangingPunct="0">
              <a:buFontTx/>
              <a:buChar char="-"/>
            </a:pPr>
            <a:r>
              <a:rPr lang="en-US" sz="1400"/>
              <a:t> Ethnography</a:t>
            </a:r>
          </a:p>
          <a:p>
            <a:pPr eaLnBrk="0" hangingPunct="0">
              <a:buFontTx/>
              <a:buChar char="-"/>
            </a:pPr>
            <a:r>
              <a:rPr lang="en-US" sz="1400"/>
              <a:t> Phenomenological Research</a:t>
            </a:r>
          </a:p>
          <a:p>
            <a:pPr eaLnBrk="0" hangingPunct="0">
              <a:buFontTx/>
              <a:buChar char="-"/>
            </a:pPr>
            <a:r>
              <a:rPr lang="en-US" sz="1400"/>
              <a:t> Grounded Theory</a:t>
            </a:r>
          </a:p>
          <a:p>
            <a:pPr eaLnBrk="0" hangingPunct="0">
              <a:buFontTx/>
              <a:buChar char="-"/>
            </a:pPr>
            <a:r>
              <a:rPr lang="en-US" sz="1400"/>
              <a:t> Heureistic Inquiry</a:t>
            </a:r>
          </a:p>
          <a:p>
            <a:pPr eaLnBrk="0" hangingPunct="0">
              <a:buFontTx/>
              <a:buChar char="-"/>
            </a:pPr>
            <a:endParaRPr lang="en-US" sz="1400"/>
          </a:p>
          <a:p>
            <a:pPr eaLnBrk="0" hangingPunct="0">
              <a:buFontTx/>
              <a:buChar char="-"/>
            </a:pPr>
            <a:endParaRPr lang="en-US" sz="1400"/>
          </a:p>
          <a:p>
            <a:pPr eaLnBrk="0" hangingPunct="0"/>
            <a:endParaRPr lang="en-US" sz="1400"/>
          </a:p>
          <a:p>
            <a:pPr eaLnBrk="0" hangingPunct="0">
              <a:buFontTx/>
              <a:buChar char="-"/>
            </a:pPr>
            <a:r>
              <a:rPr lang="en-US" sz="1400"/>
              <a:t> Action research</a:t>
            </a:r>
          </a:p>
          <a:p>
            <a:pPr eaLnBrk="0" hangingPunct="0">
              <a:buFontTx/>
              <a:buChar char="-"/>
            </a:pPr>
            <a:r>
              <a:rPr lang="en-US" sz="1400"/>
              <a:t> Discourse Analysis</a:t>
            </a:r>
          </a:p>
          <a:p>
            <a:pPr eaLnBrk="0" hangingPunct="0">
              <a:buFontTx/>
              <a:buChar char="-"/>
            </a:pPr>
            <a:endParaRPr lang="en-US" sz="1400"/>
          </a:p>
        </p:txBody>
      </p:sp>
      <p:sp>
        <p:nvSpPr>
          <p:cNvPr id="63495" name="Text Box 7"/>
          <p:cNvSpPr txBox="1">
            <a:spLocks noChangeArrowheads="1"/>
          </p:cNvSpPr>
          <p:nvPr/>
        </p:nvSpPr>
        <p:spPr bwMode="auto">
          <a:xfrm>
            <a:off x="3603625" y="1676400"/>
            <a:ext cx="1981200" cy="304800"/>
          </a:xfrm>
          <a:prstGeom prst="rect">
            <a:avLst/>
          </a:prstGeom>
          <a:noFill/>
          <a:ln w="9525">
            <a:noFill/>
            <a:miter lim="800000"/>
            <a:headEnd/>
            <a:tailEnd/>
          </a:ln>
        </p:spPr>
        <p:txBody>
          <a:bodyPr>
            <a:spAutoFit/>
          </a:bodyPr>
          <a:lstStyle/>
          <a:p>
            <a:pPr eaLnBrk="0" hangingPunct="0">
              <a:spcBef>
                <a:spcPct val="50000"/>
              </a:spcBef>
            </a:pPr>
            <a:r>
              <a:rPr lang="en-US" sz="1400"/>
              <a:t>METHODOLOGY</a:t>
            </a:r>
          </a:p>
        </p:txBody>
      </p:sp>
      <p:sp>
        <p:nvSpPr>
          <p:cNvPr id="63496" name="Rectangle 8"/>
          <p:cNvSpPr>
            <a:spLocks noChangeArrowheads="1"/>
          </p:cNvSpPr>
          <p:nvPr/>
        </p:nvSpPr>
        <p:spPr bwMode="auto">
          <a:xfrm>
            <a:off x="3527425" y="1524000"/>
            <a:ext cx="1752600" cy="609600"/>
          </a:xfrm>
          <a:prstGeom prst="rect">
            <a:avLst/>
          </a:prstGeom>
          <a:noFill/>
          <a:ln w="9525">
            <a:solidFill>
              <a:schemeClr val="tx1"/>
            </a:solidFill>
            <a:miter lim="800000"/>
            <a:headEnd/>
            <a:tailEnd/>
          </a:ln>
        </p:spPr>
        <p:txBody>
          <a:bodyPr wrap="none" anchor="ctr"/>
          <a:lstStyle/>
          <a:p>
            <a:endParaRPr lang="en-US"/>
          </a:p>
        </p:txBody>
      </p:sp>
      <p:sp>
        <p:nvSpPr>
          <p:cNvPr id="63497" name="Text Box 9"/>
          <p:cNvSpPr txBox="1">
            <a:spLocks noChangeArrowheads="1"/>
          </p:cNvSpPr>
          <p:nvPr/>
        </p:nvSpPr>
        <p:spPr bwMode="auto">
          <a:xfrm>
            <a:off x="6756400" y="1676400"/>
            <a:ext cx="1981200" cy="304800"/>
          </a:xfrm>
          <a:prstGeom prst="rect">
            <a:avLst/>
          </a:prstGeom>
          <a:noFill/>
          <a:ln w="9525">
            <a:noFill/>
            <a:miter lim="800000"/>
            <a:headEnd/>
            <a:tailEnd/>
          </a:ln>
        </p:spPr>
        <p:txBody>
          <a:bodyPr>
            <a:spAutoFit/>
          </a:bodyPr>
          <a:lstStyle/>
          <a:p>
            <a:pPr eaLnBrk="0" hangingPunct="0">
              <a:spcBef>
                <a:spcPct val="50000"/>
              </a:spcBef>
            </a:pPr>
            <a:r>
              <a:rPr lang="en-US" sz="1400"/>
              <a:t>METHODS</a:t>
            </a:r>
          </a:p>
        </p:txBody>
      </p:sp>
      <p:sp>
        <p:nvSpPr>
          <p:cNvPr id="63498" name="Rectangle 10"/>
          <p:cNvSpPr>
            <a:spLocks noChangeArrowheads="1"/>
          </p:cNvSpPr>
          <p:nvPr/>
        </p:nvSpPr>
        <p:spPr bwMode="auto">
          <a:xfrm>
            <a:off x="6451600" y="1524000"/>
            <a:ext cx="1752600" cy="609600"/>
          </a:xfrm>
          <a:prstGeom prst="rect">
            <a:avLst/>
          </a:prstGeom>
          <a:noFill/>
          <a:ln w="9525">
            <a:solidFill>
              <a:schemeClr val="tx1"/>
            </a:solidFill>
            <a:miter lim="800000"/>
            <a:headEnd/>
            <a:tailEnd/>
          </a:ln>
        </p:spPr>
        <p:txBody>
          <a:bodyPr wrap="none" anchor="ctr"/>
          <a:lstStyle/>
          <a:p>
            <a:endParaRPr lang="en-US"/>
          </a:p>
        </p:txBody>
      </p:sp>
      <p:sp>
        <p:nvSpPr>
          <p:cNvPr id="63499" name="Text Box 11"/>
          <p:cNvSpPr txBox="1">
            <a:spLocks noChangeArrowheads="1"/>
          </p:cNvSpPr>
          <p:nvPr/>
        </p:nvSpPr>
        <p:spPr bwMode="auto">
          <a:xfrm>
            <a:off x="6248400" y="2590800"/>
            <a:ext cx="2139950" cy="3708400"/>
          </a:xfrm>
          <a:prstGeom prst="rect">
            <a:avLst/>
          </a:prstGeom>
          <a:noFill/>
          <a:ln w="9525">
            <a:noFill/>
            <a:miter lim="800000"/>
            <a:headEnd/>
            <a:tailEnd/>
          </a:ln>
        </p:spPr>
        <p:txBody>
          <a:bodyPr wrap="none">
            <a:spAutoFit/>
          </a:bodyPr>
          <a:lstStyle/>
          <a:p>
            <a:pPr eaLnBrk="0" hangingPunct="0">
              <a:buFontTx/>
              <a:buChar char="-"/>
            </a:pPr>
            <a:r>
              <a:rPr lang="en-US" sz="1400"/>
              <a:t> Measurement Scalling</a:t>
            </a:r>
          </a:p>
          <a:p>
            <a:pPr eaLnBrk="0" hangingPunct="0">
              <a:buFontTx/>
              <a:buChar char="-"/>
            </a:pPr>
            <a:r>
              <a:rPr lang="en-US" sz="1400"/>
              <a:t> Sampling</a:t>
            </a:r>
          </a:p>
          <a:p>
            <a:pPr eaLnBrk="0" hangingPunct="0">
              <a:buFontTx/>
              <a:buChar char="-"/>
            </a:pPr>
            <a:r>
              <a:rPr lang="en-US" sz="1400"/>
              <a:t> Questionaire</a:t>
            </a:r>
          </a:p>
          <a:p>
            <a:pPr eaLnBrk="0" hangingPunct="0"/>
            <a:endParaRPr lang="en-US" sz="1400"/>
          </a:p>
          <a:p>
            <a:pPr eaLnBrk="0" hangingPunct="0"/>
            <a:endParaRPr lang="en-US" sz="1400"/>
          </a:p>
          <a:p>
            <a:pPr eaLnBrk="0" hangingPunct="0">
              <a:buFontTx/>
              <a:buChar char="-"/>
            </a:pPr>
            <a:r>
              <a:rPr lang="en-US" sz="1400"/>
              <a:t> Observation</a:t>
            </a:r>
          </a:p>
          <a:p>
            <a:pPr eaLnBrk="0" hangingPunct="0">
              <a:buFontTx/>
              <a:buChar char="-"/>
            </a:pPr>
            <a:r>
              <a:rPr lang="en-US" sz="1400"/>
              <a:t> Participant Observation</a:t>
            </a:r>
          </a:p>
          <a:p>
            <a:pPr eaLnBrk="0" hangingPunct="0">
              <a:buFontTx/>
              <a:buChar char="-"/>
            </a:pPr>
            <a:r>
              <a:rPr lang="en-US" sz="1400"/>
              <a:t> Interview</a:t>
            </a:r>
          </a:p>
          <a:p>
            <a:pPr eaLnBrk="0" hangingPunct="0">
              <a:buFontTx/>
              <a:buChar char="-"/>
            </a:pPr>
            <a:r>
              <a:rPr lang="en-US" sz="1400"/>
              <a:t> Focus Group</a:t>
            </a:r>
          </a:p>
          <a:p>
            <a:pPr eaLnBrk="0" hangingPunct="0">
              <a:buFontTx/>
              <a:buChar char="-"/>
            </a:pPr>
            <a:r>
              <a:rPr lang="en-US" sz="1400"/>
              <a:t> Case Study</a:t>
            </a:r>
          </a:p>
          <a:p>
            <a:pPr eaLnBrk="0" hangingPunct="0">
              <a:buFontTx/>
              <a:buChar char="-"/>
            </a:pPr>
            <a:r>
              <a:rPr lang="en-US" sz="1400"/>
              <a:t> Life History</a:t>
            </a:r>
          </a:p>
          <a:p>
            <a:pPr eaLnBrk="0" hangingPunct="0">
              <a:buFontTx/>
              <a:buChar char="-"/>
            </a:pPr>
            <a:endParaRPr lang="en-US" sz="1400"/>
          </a:p>
          <a:p>
            <a:pPr eaLnBrk="0" hangingPunct="0">
              <a:buFontTx/>
              <a:buChar char="-"/>
            </a:pPr>
            <a:r>
              <a:rPr lang="en-US" sz="1400"/>
              <a:t> Comparative Analysis</a:t>
            </a:r>
          </a:p>
          <a:p>
            <a:pPr eaLnBrk="0" hangingPunct="0">
              <a:buFontTx/>
              <a:buChar char="-"/>
            </a:pPr>
            <a:r>
              <a:rPr lang="en-US" sz="1400"/>
              <a:t> Document Analysis</a:t>
            </a:r>
          </a:p>
          <a:p>
            <a:pPr eaLnBrk="0" hangingPunct="0">
              <a:buFontTx/>
              <a:buChar char="-"/>
            </a:pPr>
            <a:r>
              <a:rPr lang="en-US" sz="1400"/>
              <a:t> Interpretatif Methods</a:t>
            </a:r>
          </a:p>
          <a:p>
            <a:pPr eaLnBrk="0" hangingPunct="0">
              <a:buFontTx/>
              <a:buChar char="-"/>
            </a:pPr>
            <a:r>
              <a:rPr lang="en-US" sz="1400"/>
              <a:t> Content Analysis</a:t>
            </a:r>
          </a:p>
          <a:p>
            <a:pPr eaLnBrk="0" hangingPunct="0">
              <a:buFontTx/>
              <a:buChar char="-"/>
            </a:pPr>
            <a:endParaRPr lang="en-US" sz="1400"/>
          </a:p>
        </p:txBody>
      </p:sp>
      <p:sp>
        <p:nvSpPr>
          <p:cNvPr id="63500" name="Line 12"/>
          <p:cNvSpPr>
            <a:spLocks noChangeShapeType="1"/>
          </p:cNvSpPr>
          <p:nvPr/>
        </p:nvSpPr>
        <p:spPr bwMode="auto">
          <a:xfrm>
            <a:off x="2362200" y="1828800"/>
            <a:ext cx="1143000" cy="0"/>
          </a:xfrm>
          <a:prstGeom prst="line">
            <a:avLst/>
          </a:prstGeom>
          <a:noFill/>
          <a:ln w="9525">
            <a:solidFill>
              <a:schemeClr val="tx1"/>
            </a:solidFill>
            <a:round/>
            <a:headEnd/>
            <a:tailEnd type="triangle" w="med" len="med"/>
          </a:ln>
        </p:spPr>
        <p:txBody>
          <a:bodyPr wrap="none" anchor="ctr"/>
          <a:lstStyle/>
          <a:p>
            <a:endParaRPr lang="en-US"/>
          </a:p>
        </p:txBody>
      </p:sp>
      <p:sp>
        <p:nvSpPr>
          <p:cNvPr id="63501" name="Line 13"/>
          <p:cNvSpPr>
            <a:spLocks noChangeShapeType="1"/>
          </p:cNvSpPr>
          <p:nvPr/>
        </p:nvSpPr>
        <p:spPr bwMode="auto">
          <a:xfrm>
            <a:off x="5308600" y="1828800"/>
            <a:ext cx="1143000" cy="0"/>
          </a:xfrm>
          <a:prstGeom prst="line">
            <a:avLst/>
          </a:prstGeom>
          <a:noFill/>
          <a:ln w="9525">
            <a:solidFill>
              <a:schemeClr val="tx1"/>
            </a:solidFill>
            <a:round/>
            <a:headEnd/>
            <a:tailEnd type="triangle" w="med" len="med"/>
          </a:ln>
        </p:spPr>
        <p:txBody>
          <a:bodyPr wrap="none" anchor="ctr"/>
          <a:lstStyle/>
          <a:p>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85800" y="152400"/>
            <a:ext cx="7772400" cy="1143000"/>
          </a:xfrm>
          <a:noFill/>
        </p:spPr>
        <p:txBody>
          <a:bodyPr/>
          <a:lstStyle/>
          <a:p>
            <a:pPr eaLnBrk="1" hangingPunct="1"/>
            <a:r>
              <a:rPr lang="en-US" sz="2800" smtClean="0">
                <a:ea typeface="ＭＳ Ｐゴシック" pitchFamily="-80" charset="-128"/>
              </a:rPr>
              <a:t>PERBEDAAN ONTOLOGIS</a:t>
            </a:r>
          </a:p>
        </p:txBody>
      </p:sp>
      <p:sp>
        <p:nvSpPr>
          <p:cNvPr id="64515" name="Rectangle 3"/>
          <p:cNvSpPr>
            <a:spLocks noChangeArrowheads="1"/>
          </p:cNvSpPr>
          <p:nvPr/>
        </p:nvSpPr>
        <p:spPr bwMode="auto">
          <a:xfrm>
            <a:off x="609600" y="1524000"/>
            <a:ext cx="8077200" cy="5029200"/>
          </a:xfrm>
          <a:prstGeom prst="rect">
            <a:avLst/>
          </a:prstGeom>
          <a:noFill/>
          <a:ln w="9525">
            <a:solidFill>
              <a:schemeClr val="tx1"/>
            </a:solidFill>
            <a:miter lim="800000"/>
            <a:headEnd/>
            <a:tailEnd/>
          </a:ln>
        </p:spPr>
        <p:txBody>
          <a:bodyPr wrap="none" anchor="ctr"/>
          <a:lstStyle/>
          <a:p>
            <a:endParaRPr lang="en-US"/>
          </a:p>
        </p:txBody>
      </p:sp>
      <p:sp>
        <p:nvSpPr>
          <p:cNvPr id="64516" name="Text Box 4"/>
          <p:cNvSpPr txBox="1">
            <a:spLocks noChangeArrowheads="1"/>
          </p:cNvSpPr>
          <p:nvPr/>
        </p:nvSpPr>
        <p:spPr bwMode="auto">
          <a:xfrm>
            <a:off x="457200" y="1600200"/>
            <a:ext cx="2133600" cy="396875"/>
          </a:xfrm>
          <a:prstGeom prst="rect">
            <a:avLst/>
          </a:prstGeom>
          <a:noFill/>
          <a:ln w="9525">
            <a:noFill/>
            <a:miter lim="800000"/>
            <a:headEnd/>
            <a:tailEnd/>
          </a:ln>
        </p:spPr>
        <p:txBody>
          <a:bodyPr>
            <a:spAutoFit/>
          </a:bodyPr>
          <a:lstStyle/>
          <a:p>
            <a:pPr algn="ctr" eaLnBrk="0" hangingPunct="0">
              <a:spcBef>
                <a:spcPct val="50000"/>
              </a:spcBef>
            </a:pPr>
            <a:r>
              <a:rPr lang="en-US" sz="2000"/>
              <a:t>Positivisme</a:t>
            </a:r>
          </a:p>
        </p:txBody>
      </p:sp>
      <p:sp>
        <p:nvSpPr>
          <p:cNvPr id="64517" name="Text Box 5"/>
          <p:cNvSpPr txBox="1">
            <a:spLocks noChangeArrowheads="1"/>
          </p:cNvSpPr>
          <p:nvPr/>
        </p:nvSpPr>
        <p:spPr bwMode="auto">
          <a:xfrm>
            <a:off x="3429000" y="1600200"/>
            <a:ext cx="2133600" cy="396875"/>
          </a:xfrm>
          <a:prstGeom prst="rect">
            <a:avLst/>
          </a:prstGeom>
          <a:noFill/>
          <a:ln w="9525">
            <a:noFill/>
            <a:miter lim="800000"/>
            <a:headEnd/>
            <a:tailEnd/>
          </a:ln>
        </p:spPr>
        <p:txBody>
          <a:bodyPr>
            <a:spAutoFit/>
          </a:bodyPr>
          <a:lstStyle/>
          <a:p>
            <a:pPr algn="ctr" eaLnBrk="0" hangingPunct="0">
              <a:spcBef>
                <a:spcPct val="50000"/>
              </a:spcBef>
            </a:pPr>
            <a:r>
              <a:rPr lang="en-US" sz="2000"/>
              <a:t>Interpretivisme</a:t>
            </a:r>
          </a:p>
        </p:txBody>
      </p:sp>
      <p:sp>
        <p:nvSpPr>
          <p:cNvPr id="64518" name="Text Box 6"/>
          <p:cNvSpPr txBox="1">
            <a:spLocks noChangeArrowheads="1"/>
          </p:cNvSpPr>
          <p:nvPr/>
        </p:nvSpPr>
        <p:spPr bwMode="auto">
          <a:xfrm>
            <a:off x="6248400" y="1600200"/>
            <a:ext cx="2133600" cy="396875"/>
          </a:xfrm>
          <a:prstGeom prst="rect">
            <a:avLst/>
          </a:prstGeom>
          <a:noFill/>
          <a:ln w="9525">
            <a:noFill/>
            <a:miter lim="800000"/>
            <a:headEnd/>
            <a:tailEnd/>
          </a:ln>
        </p:spPr>
        <p:txBody>
          <a:bodyPr>
            <a:spAutoFit/>
          </a:bodyPr>
          <a:lstStyle/>
          <a:p>
            <a:pPr algn="ctr" eaLnBrk="0" hangingPunct="0">
              <a:spcBef>
                <a:spcPct val="50000"/>
              </a:spcBef>
            </a:pPr>
            <a:r>
              <a:rPr lang="en-US" sz="2000"/>
              <a:t>Kritisisme</a:t>
            </a:r>
          </a:p>
        </p:txBody>
      </p:sp>
      <p:sp>
        <p:nvSpPr>
          <p:cNvPr id="64519" name="Text Box 7"/>
          <p:cNvSpPr txBox="1">
            <a:spLocks noChangeArrowheads="1"/>
          </p:cNvSpPr>
          <p:nvPr/>
        </p:nvSpPr>
        <p:spPr bwMode="auto">
          <a:xfrm>
            <a:off x="762000" y="2401888"/>
            <a:ext cx="2263775" cy="2170112"/>
          </a:xfrm>
          <a:prstGeom prst="rect">
            <a:avLst/>
          </a:prstGeom>
          <a:noFill/>
          <a:ln w="9525">
            <a:noFill/>
            <a:miter lim="800000"/>
            <a:headEnd/>
            <a:tailEnd/>
          </a:ln>
        </p:spPr>
        <p:txBody>
          <a:bodyPr>
            <a:spAutoFit/>
          </a:bodyPr>
          <a:lstStyle/>
          <a:p>
            <a:pPr eaLnBrk="0" hangingPunct="0">
              <a:spcBef>
                <a:spcPct val="50000"/>
              </a:spcBef>
            </a:pPr>
            <a:r>
              <a:rPr lang="en-US" sz="1600" b="1"/>
              <a:t>Critical Realism</a:t>
            </a:r>
            <a:endParaRPr lang="en-US" sz="1600"/>
          </a:p>
          <a:p>
            <a:pPr eaLnBrk="0" hangingPunct="0">
              <a:spcBef>
                <a:spcPct val="50000"/>
              </a:spcBef>
            </a:pPr>
            <a:r>
              <a:rPr lang="en-US" sz="1600"/>
              <a:t>Ada realitas “real” yang diatur kaidah-kaidah universal </a:t>
            </a:r>
            <a:r>
              <a:rPr lang="en-US" sz="1600" i="1"/>
              <a:t>walau</a:t>
            </a:r>
            <a:r>
              <a:rPr lang="en-US" sz="1600"/>
              <a:t> kebenaran pengetahuan mungkin hanya bisa diperoleh scr probabilistik</a:t>
            </a:r>
          </a:p>
        </p:txBody>
      </p:sp>
      <p:sp>
        <p:nvSpPr>
          <p:cNvPr id="64520" name="Text Box 8"/>
          <p:cNvSpPr txBox="1">
            <a:spLocks noChangeArrowheads="1"/>
          </p:cNvSpPr>
          <p:nvPr/>
        </p:nvSpPr>
        <p:spPr bwMode="auto">
          <a:xfrm>
            <a:off x="3527425" y="2416175"/>
            <a:ext cx="2263775" cy="2292350"/>
          </a:xfrm>
          <a:prstGeom prst="rect">
            <a:avLst/>
          </a:prstGeom>
          <a:noFill/>
          <a:ln w="9525">
            <a:noFill/>
            <a:miter lim="800000"/>
            <a:headEnd/>
            <a:tailEnd/>
          </a:ln>
        </p:spPr>
        <p:txBody>
          <a:bodyPr>
            <a:spAutoFit/>
          </a:bodyPr>
          <a:lstStyle/>
          <a:p>
            <a:pPr eaLnBrk="0" hangingPunct="0">
              <a:spcBef>
                <a:spcPct val="50000"/>
              </a:spcBef>
            </a:pPr>
            <a:r>
              <a:rPr lang="en-US" sz="1600" b="1"/>
              <a:t>Relativism</a:t>
            </a:r>
            <a:endParaRPr lang="en-US" sz="1600"/>
          </a:p>
          <a:p>
            <a:pPr eaLnBrk="0" hangingPunct="0">
              <a:spcBef>
                <a:spcPct val="50000"/>
              </a:spcBef>
            </a:pPr>
            <a:r>
              <a:rPr lang="en-US" sz="1600"/>
              <a:t>Realitas merupakan konstruksi sosial.</a:t>
            </a:r>
          </a:p>
          <a:p>
            <a:pPr eaLnBrk="0" hangingPunct="0">
              <a:spcBef>
                <a:spcPct val="50000"/>
              </a:spcBef>
            </a:pPr>
            <a:r>
              <a:rPr lang="en-US" sz="1600"/>
              <a:t>Kebenaran realitas adalah relatif, berlaku sesuai konteks spesifik yg dinilai relevan oleh pelaku sosial </a:t>
            </a:r>
          </a:p>
        </p:txBody>
      </p:sp>
      <p:sp>
        <p:nvSpPr>
          <p:cNvPr id="64521" name="Text Box 9"/>
          <p:cNvSpPr txBox="1">
            <a:spLocks noChangeArrowheads="1"/>
          </p:cNvSpPr>
          <p:nvPr/>
        </p:nvSpPr>
        <p:spPr bwMode="auto">
          <a:xfrm>
            <a:off x="6346825" y="2414588"/>
            <a:ext cx="2263775" cy="2781300"/>
          </a:xfrm>
          <a:prstGeom prst="rect">
            <a:avLst/>
          </a:prstGeom>
          <a:noFill/>
          <a:ln w="9525">
            <a:noFill/>
            <a:miter lim="800000"/>
            <a:headEnd/>
            <a:tailEnd/>
          </a:ln>
        </p:spPr>
        <p:txBody>
          <a:bodyPr>
            <a:spAutoFit/>
          </a:bodyPr>
          <a:lstStyle/>
          <a:p>
            <a:pPr eaLnBrk="0" hangingPunct="0">
              <a:spcBef>
                <a:spcPct val="50000"/>
              </a:spcBef>
            </a:pPr>
            <a:r>
              <a:rPr lang="en-US" sz="1600" b="1"/>
              <a:t>Historical Realism</a:t>
            </a:r>
          </a:p>
          <a:p>
            <a:pPr eaLnBrk="0" hangingPunct="0">
              <a:spcBef>
                <a:spcPct val="50000"/>
              </a:spcBef>
            </a:pPr>
            <a:r>
              <a:rPr lang="en-US" sz="1600"/>
              <a:t>Realitas yg teramati merupakan realitas “semu” (</a:t>
            </a:r>
            <a:r>
              <a:rPr lang="en-US" sz="1600" i="1"/>
              <a:t>virtual reality</a:t>
            </a:r>
            <a:r>
              <a:rPr lang="en-US" sz="1600"/>
              <a:t>) yg terbentuk oleh proses sejarah dan kekuatan-kekuatan sosial, budaya, dan ekonomi politik</a:t>
            </a:r>
          </a:p>
          <a:p>
            <a:pPr eaLnBrk="0" hangingPunct="0">
              <a:spcBef>
                <a:spcPct val="50000"/>
              </a:spcBef>
            </a:pPr>
            <a:endParaRPr lang="en-US" sz="160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85800" y="152400"/>
            <a:ext cx="7772400" cy="1143000"/>
          </a:xfrm>
          <a:noFill/>
        </p:spPr>
        <p:txBody>
          <a:bodyPr/>
          <a:lstStyle/>
          <a:p>
            <a:pPr eaLnBrk="1" hangingPunct="1"/>
            <a:r>
              <a:rPr lang="en-US" sz="2800" smtClean="0">
                <a:ea typeface="ＭＳ Ｐゴシック" pitchFamily="-80" charset="-128"/>
              </a:rPr>
              <a:t>PERBEDAAN EPISTEMOLOGIS</a:t>
            </a:r>
          </a:p>
        </p:txBody>
      </p:sp>
      <p:sp>
        <p:nvSpPr>
          <p:cNvPr id="65539" name="Rectangle 3"/>
          <p:cNvSpPr>
            <a:spLocks noChangeArrowheads="1"/>
          </p:cNvSpPr>
          <p:nvPr/>
        </p:nvSpPr>
        <p:spPr bwMode="auto">
          <a:xfrm>
            <a:off x="609600" y="1524000"/>
            <a:ext cx="8077200" cy="5029200"/>
          </a:xfrm>
          <a:prstGeom prst="rect">
            <a:avLst/>
          </a:prstGeom>
          <a:noFill/>
          <a:ln w="9525">
            <a:solidFill>
              <a:schemeClr val="tx1"/>
            </a:solidFill>
            <a:miter lim="800000"/>
            <a:headEnd/>
            <a:tailEnd/>
          </a:ln>
        </p:spPr>
        <p:txBody>
          <a:bodyPr wrap="none" anchor="ctr"/>
          <a:lstStyle/>
          <a:p>
            <a:endParaRPr lang="en-US"/>
          </a:p>
        </p:txBody>
      </p:sp>
      <p:sp>
        <p:nvSpPr>
          <p:cNvPr id="65540" name="Text Box 4"/>
          <p:cNvSpPr txBox="1">
            <a:spLocks noChangeArrowheads="1"/>
          </p:cNvSpPr>
          <p:nvPr/>
        </p:nvSpPr>
        <p:spPr bwMode="auto">
          <a:xfrm>
            <a:off x="457200" y="1600200"/>
            <a:ext cx="2133600" cy="396875"/>
          </a:xfrm>
          <a:prstGeom prst="rect">
            <a:avLst/>
          </a:prstGeom>
          <a:noFill/>
          <a:ln w="9525">
            <a:noFill/>
            <a:miter lim="800000"/>
            <a:headEnd/>
            <a:tailEnd/>
          </a:ln>
        </p:spPr>
        <p:txBody>
          <a:bodyPr>
            <a:spAutoFit/>
          </a:bodyPr>
          <a:lstStyle/>
          <a:p>
            <a:pPr algn="ctr" eaLnBrk="0" hangingPunct="0">
              <a:spcBef>
                <a:spcPct val="50000"/>
              </a:spcBef>
            </a:pPr>
            <a:r>
              <a:rPr lang="en-US" sz="2000"/>
              <a:t>Positivisme</a:t>
            </a:r>
          </a:p>
        </p:txBody>
      </p:sp>
      <p:sp>
        <p:nvSpPr>
          <p:cNvPr id="65541" name="Text Box 5"/>
          <p:cNvSpPr txBox="1">
            <a:spLocks noChangeArrowheads="1"/>
          </p:cNvSpPr>
          <p:nvPr/>
        </p:nvSpPr>
        <p:spPr bwMode="auto">
          <a:xfrm>
            <a:off x="3429000" y="1600200"/>
            <a:ext cx="2133600" cy="396875"/>
          </a:xfrm>
          <a:prstGeom prst="rect">
            <a:avLst/>
          </a:prstGeom>
          <a:noFill/>
          <a:ln w="9525">
            <a:noFill/>
            <a:miter lim="800000"/>
            <a:headEnd/>
            <a:tailEnd/>
          </a:ln>
        </p:spPr>
        <p:txBody>
          <a:bodyPr>
            <a:spAutoFit/>
          </a:bodyPr>
          <a:lstStyle/>
          <a:p>
            <a:pPr algn="ctr" eaLnBrk="0" hangingPunct="0">
              <a:spcBef>
                <a:spcPct val="50000"/>
              </a:spcBef>
            </a:pPr>
            <a:r>
              <a:rPr lang="en-US" sz="2000"/>
              <a:t>Interpretivisme</a:t>
            </a:r>
          </a:p>
        </p:txBody>
      </p:sp>
      <p:sp>
        <p:nvSpPr>
          <p:cNvPr id="65542" name="Text Box 6"/>
          <p:cNvSpPr txBox="1">
            <a:spLocks noChangeArrowheads="1"/>
          </p:cNvSpPr>
          <p:nvPr/>
        </p:nvSpPr>
        <p:spPr bwMode="auto">
          <a:xfrm>
            <a:off x="6172200" y="1600200"/>
            <a:ext cx="2133600" cy="396875"/>
          </a:xfrm>
          <a:prstGeom prst="rect">
            <a:avLst/>
          </a:prstGeom>
          <a:noFill/>
          <a:ln w="9525">
            <a:noFill/>
            <a:miter lim="800000"/>
            <a:headEnd/>
            <a:tailEnd/>
          </a:ln>
        </p:spPr>
        <p:txBody>
          <a:bodyPr>
            <a:spAutoFit/>
          </a:bodyPr>
          <a:lstStyle/>
          <a:p>
            <a:pPr algn="ctr" eaLnBrk="0" hangingPunct="0">
              <a:spcBef>
                <a:spcPct val="50000"/>
              </a:spcBef>
            </a:pPr>
            <a:r>
              <a:rPr lang="en-US" sz="2000"/>
              <a:t>Kritisisme</a:t>
            </a:r>
          </a:p>
        </p:txBody>
      </p:sp>
      <p:sp>
        <p:nvSpPr>
          <p:cNvPr id="65543" name="Text Box 7"/>
          <p:cNvSpPr txBox="1">
            <a:spLocks noChangeArrowheads="1"/>
          </p:cNvSpPr>
          <p:nvPr/>
        </p:nvSpPr>
        <p:spPr bwMode="auto">
          <a:xfrm>
            <a:off x="762000" y="2401888"/>
            <a:ext cx="2263775" cy="2520950"/>
          </a:xfrm>
          <a:prstGeom prst="rect">
            <a:avLst/>
          </a:prstGeom>
          <a:noFill/>
          <a:ln w="9525">
            <a:noFill/>
            <a:miter lim="800000"/>
            <a:headEnd/>
            <a:tailEnd/>
          </a:ln>
        </p:spPr>
        <p:txBody>
          <a:bodyPr>
            <a:spAutoFit/>
          </a:bodyPr>
          <a:lstStyle/>
          <a:p>
            <a:pPr eaLnBrk="0" hangingPunct="0">
              <a:spcBef>
                <a:spcPct val="50000"/>
              </a:spcBef>
            </a:pPr>
            <a:r>
              <a:rPr lang="en-US" sz="1600" b="1"/>
              <a:t>Dualist/objectivist</a:t>
            </a:r>
            <a:endParaRPr lang="en-US" sz="1000" b="1"/>
          </a:p>
          <a:p>
            <a:pPr eaLnBrk="0" hangingPunct="0">
              <a:spcBef>
                <a:spcPct val="50000"/>
              </a:spcBef>
            </a:pPr>
            <a:endParaRPr lang="en-US" sz="1000"/>
          </a:p>
          <a:p>
            <a:pPr eaLnBrk="0" hangingPunct="0">
              <a:spcBef>
                <a:spcPct val="50000"/>
              </a:spcBef>
            </a:pPr>
            <a:r>
              <a:rPr lang="en-US" sz="1600"/>
              <a:t>Ada realitas objektif sebagai realitas di luar diri peneliti.</a:t>
            </a:r>
          </a:p>
          <a:p>
            <a:pPr eaLnBrk="0" hangingPunct="0">
              <a:spcBef>
                <a:spcPct val="50000"/>
              </a:spcBef>
            </a:pPr>
            <a:r>
              <a:rPr lang="en-US" sz="1600"/>
              <a:t>Peneliti harus sejauh-jauhnya mengambil jarak dgn obyek penelitian </a:t>
            </a:r>
          </a:p>
        </p:txBody>
      </p:sp>
      <p:sp>
        <p:nvSpPr>
          <p:cNvPr id="65544" name="Text Box 8"/>
          <p:cNvSpPr txBox="1">
            <a:spLocks noChangeArrowheads="1"/>
          </p:cNvSpPr>
          <p:nvPr/>
        </p:nvSpPr>
        <p:spPr bwMode="auto">
          <a:xfrm>
            <a:off x="3527425" y="2416175"/>
            <a:ext cx="2263775" cy="2170113"/>
          </a:xfrm>
          <a:prstGeom prst="rect">
            <a:avLst/>
          </a:prstGeom>
          <a:noFill/>
          <a:ln w="9525">
            <a:noFill/>
            <a:miter lim="800000"/>
            <a:headEnd/>
            <a:tailEnd/>
          </a:ln>
        </p:spPr>
        <p:txBody>
          <a:bodyPr>
            <a:spAutoFit/>
          </a:bodyPr>
          <a:lstStyle/>
          <a:p>
            <a:pPr eaLnBrk="0" hangingPunct="0">
              <a:spcBef>
                <a:spcPct val="50000"/>
              </a:spcBef>
            </a:pPr>
            <a:r>
              <a:rPr lang="en-US" sz="1600" b="1"/>
              <a:t>Transactionalist/ subjectivist</a:t>
            </a:r>
            <a:endParaRPr lang="en-US" sz="1600"/>
          </a:p>
          <a:p>
            <a:pPr eaLnBrk="0" hangingPunct="0">
              <a:spcBef>
                <a:spcPct val="50000"/>
              </a:spcBef>
            </a:pPr>
            <a:r>
              <a:rPr lang="en-US" sz="1600"/>
              <a:t>Pemahaman suatu realitas, atau temuan suatu penelitian merupakan produk interaksi peneliti dgn yang diteliti  </a:t>
            </a:r>
          </a:p>
        </p:txBody>
      </p:sp>
      <p:sp>
        <p:nvSpPr>
          <p:cNvPr id="65545" name="Text Box 9"/>
          <p:cNvSpPr txBox="1">
            <a:spLocks noChangeArrowheads="1"/>
          </p:cNvSpPr>
          <p:nvPr/>
        </p:nvSpPr>
        <p:spPr bwMode="auto">
          <a:xfrm>
            <a:off x="6346825" y="2414588"/>
            <a:ext cx="2263775" cy="2781300"/>
          </a:xfrm>
          <a:prstGeom prst="rect">
            <a:avLst/>
          </a:prstGeom>
          <a:noFill/>
          <a:ln w="9525">
            <a:noFill/>
            <a:miter lim="800000"/>
            <a:headEnd/>
            <a:tailEnd/>
          </a:ln>
        </p:spPr>
        <p:txBody>
          <a:bodyPr>
            <a:spAutoFit/>
          </a:bodyPr>
          <a:lstStyle/>
          <a:p>
            <a:pPr eaLnBrk="0" hangingPunct="0">
              <a:spcBef>
                <a:spcPct val="50000"/>
              </a:spcBef>
            </a:pPr>
            <a:r>
              <a:rPr lang="en-US" sz="1600" b="1"/>
              <a:t>Transactionalist/ subjectivist</a:t>
            </a:r>
          </a:p>
          <a:p>
            <a:pPr eaLnBrk="0" hangingPunct="0">
              <a:spcBef>
                <a:spcPct val="50000"/>
              </a:spcBef>
            </a:pPr>
            <a:r>
              <a:rPr lang="en-US" sz="1600"/>
              <a:t>Hubungan peneliti dgn yg diteliti selalu dijembatani nilai-nilai tertentu. Pemahaman ttg suatu realitas merupakan </a:t>
            </a:r>
            <a:r>
              <a:rPr lang="en-US" sz="1600" i="1"/>
              <a:t>value mediated findings</a:t>
            </a:r>
            <a:r>
              <a:rPr lang="en-US" sz="1600"/>
              <a:t> </a:t>
            </a:r>
          </a:p>
          <a:p>
            <a:pPr eaLnBrk="0" hangingPunct="0">
              <a:spcBef>
                <a:spcPct val="50000"/>
              </a:spcBef>
            </a:pPr>
            <a:endParaRPr lang="en-US" sz="16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z="3200" b="1" smtClean="0">
                <a:ea typeface="ＭＳ Ｐゴシック" pitchFamily="-80" charset="-128"/>
              </a:rPr>
              <a:t>Rasionalisme</a:t>
            </a:r>
          </a:p>
        </p:txBody>
      </p:sp>
      <p:sp>
        <p:nvSpPr>
          <p:cNvPr id="31747" name="Rectangle 3"/>
          <p:cNvSpPr>
            <a:spLocks noGrp="1" noChangeArrowheads="1"/>
          </p:cNvSpPr>
          <p:nvPr>
            <p:ph type="body" idx="1"/>
          </p:nvPr>
        </p:nvSpPr>
        <p:spPr>
          <a:xfrm>
            <a:off x="457200" y="1371600"/>
            <a:ext cx="8229600" cy="4525963"/>
          </a:xfrm>
        </p:spPr>
        <p:txBody>
          <a:bodyPr>
            <a:normAutofit fontScale="92500"/>
          </a:bodyPr>
          <a:lstStyle/>
          <a:p>
            <a:pPr eaLnBrk="1" hangingPunct="1"/>
            <a:r>
              <a:rPr lang="en-US" sz="2000" smtClean="0">
                <a:ea typeface="ＭＳ Ｐゴシック" pitchFamily="-80" charset="-128"/>
              </a:rPr>
              <a:t>Tokoh Sentral</a:t>
            </a:r>
          </a:p>
          <a:p>
            <a:pPr lvl="1" eaLnBrk="1" hangingPunct="1"/>
            <a:r>
              <a:rPr lang="en-US" sz="1800" smtClean="0">
                <a:ea typeface="ＭＳ Ｐゴシック" pitchFamily="-80" charset="-128"/>
              </a:rPr>
              <a:t>Abad-17: Rene Descartes, Leibniz, Christian Wolff, dan Spinoza.  </a:t>
            </a:r>
          </a:p>
          <a:p>
            <a:pPr lvl="1" eaLnBrk="1" hangingPunct="1"/>
            <a:r>
              <a:rPr lang="en-US" sz="1800" smtClean="0">
                <a:ea typeface="ＭＳ Ｐゴシック" pitchFamily="-80" charset="-128"/>
              </a:rPr>
              <a:t>Abad-18: Voltaire, Diderot, dan D’Alembert.</a:t>
            </a:r>
          </a:p>
          <a:p>
            <a:pPr eaLnBrk="1" hangingPunct="1"/>
            <a:r>
              <a:rPr lang="en-US" sz="2000" smtClean="0">
                <a:ea typeface="ＭＳ Ｐゴシック" pitchFamily="-80" charset="-128"/>
              </a:rPr>
              <a:t>Descartes (1596 – 1650)</a:t>
            </a:r>
          </a:p>
          <a:p>
            <a:pPr lvl="1" eaLnBrk="1" hangingPunct="1"/>
            <a:r>
              <a:rPr lang="en-US" sz="1800" smtClean="0">
                <a:ea typeface="ＭＳ Ｐゴシック" pitchFamily="-80" charset="-128"/>
              </a:rPr>
              <a:t>Bapak filsafat modern</a:t>
            </a:r>
          </a:p>
          <a:p>
            <a:pPr lvl="1" eaLnBrk="1" hangingPunct="1"/>
            <a:r>
              <a:rPr lang="en-US" sz="1800" smtClean="0">
                <a:ea typeface="ＭＳ Ｐゴシック" pitchFamily="-80" charset="-128"/>
              </a:rPr>
              <a:t>Data inderawi sebagai suatu kepastian (adanya kursi di hadapan saya) bisa saja sebuah mimpi yang kita rasakan sebagai kenyataan</a:t>
            </a:r>
          </a:p>
          <a:p>
            <a:pPr lvl="1" eaLnBrk="1" hangingPunct="1"/>
            <a:r>
              <a:rPr lang="en-US" sz="1800" smtClean="0">
                <a:ea typeface="ＭＳ Ｐゴシック" pitchFamily="-80" charset="-128"/>
              </a:rPr>
              <a:t>“Cogito ergo sum”: aku berpikir maka aku ada</a:t>
            </a:r>
          </a:p>
          <a:p>
            <a:pPr lvl="1" eaLnBrk="1" hangingPunct="1"/>
            <a:r>
              <a:rPr lang="en-US" sz="1800" smtClean="0">
                <a:ea typeface="ＭＳ Ｐゴシック" pitchFamily="-80" charset="-128"/>
              </a:rPr>
              <a:t>Lilin jika dipanaskan mencair dan berubah bentuk. Apa yg membuat pemahama kita menyatakan bahwa apa yg tampak sebelum dan sesudah mencair masih lilin yg sama? Mengapa setelah penampakan berubah masih kita anggap sebagai lilin? </a:t>
            </a:r>
          </a:p>
          <a:p>
            <a:pPr lvl="2" eaLnBrk="1" hangingPunct="1"/>
            <a:r>
              <a:rPr lang="en-US" sz="1600" smtClean="0">
                <a:ea typeface="ＭＳ Ｐゴシック" pitchFamily="-80" charset="-128"/>
              </a:rPr>
              <a:t>Karena akal kita mempu menangkap ide secara jernih dan gamblang tanpa terpengaruh oleh gejala yang ditampilkan lilin  </a:t>
            </a:r>
          </a:p>
          <a:p>
            <a:pPr lvl="1" eaLnBrk="1" hangingPunct="1"/>
            <a:r>
              <a:rPr lang="en-US" sz="1800" smtClean="0">
                <a:ea typeface="ＭＳ Ｐゴシック" pitchFamily="-80" charset="-128"/>
              </a:rPr>
              <a:t>Penampakan dari luar tidak dapat dipercaya. Maka, seseorang mesti mencari kebenaran dalam dirinya sendiri yang bersifat pasti.</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85800" y="0"/>
            <a:ext cx="7772400" cy="1143000"/>
          </a:xfrm>
          <a:noFill/>
        </p:spPr>
        <p:txBody>
          <a:bodyPr/>
          <a:lstStyle/>
          <a:p>
            <a:pPr eaLnBrk="1" hangingPunct="1"/>
            <a:r>
              <a:rPr lang="en-US" sz="2800" smtClean="0">
                <a:ea typeface="ＭＳ Ｐゴシック" pitchFamily="-80" charset="-128"/>
              </a:rPr>
              <a:t>PERBEDAAN AKSIOLOGIS</a:t>
            </a:r>
          </a:p>
        </p:txBody>
      </p:sp>
      <p:sp>
        <p:nvSpPr>
          <p:cNvPr id="66563" name="Rectangle 3"/>
          <p:cNvSpPr>
            <a:spLocks noChangeArrowheads="1"/>
          </p:cNvSpPr>
          <p:nvPr/>
        </p:nvSpPr>
        <p:spPr bwMode="auto">
          <a:xfrm>
            <a:off x="609600" y="1143000"/>
            <a:ext cx="8077200" cy="5334000"/>
          </a:xfrm>
          <a:prstGeom prst="rect">
            <a:avLst/>
          </a:prstGeom>
          <a:noFill/>
          <a:ln w="9525">
            <a:solidFill>
              <a:schemeClr val="tx1"/>
            </a:solidFill>
            <a:miter lim="800000"/>
            <a:headEnd/>
            <a:tailEnd/>
          </a:ln>
        </p:spPr>
        <p:txBody>
          <a:bodyPr wrap="none" anchor="ctr"/>
          <a:lstStyle/>
          <a:p>
            <a:endParaRPr lang="en-US"/>
          </a:p>
        </p:txBody>
      </p:sp>
      <p:sp>
        <p:nvSpPr>
          <p:cNvPr id="66564" name="Text Box 4"/>
          <p:cNvSpPr txBox="1">
            <a:spLocks noChangeArrowheads="1"/>
          </p:cNvSpPr>
          <p:nvPr/>
        </p:nvSpPr>
        <p:spPr bwMode="auto">
          <a:xfrm>
            <a:off x="457200" y="1219200"/>
            <a:ext cx="2133600" cy="396875"/>
          </a:xfrm>
          <a:prstGeom prst="rect">
            <a:avLst/>
          </a:prstGeom>
          <a:noFill/>
          <a:ln w="9525">
            <a:noFill/>
            <a:miter lim="800000"/>
            <a:headEnd/>
            <a:tailEnd/>
          </a:ln>
        </p:spPr>
        <p:txBody>
          <a:bodyPr>
            <a:spAutoFit/>
          </a:bodyPr>
          <a:lstStyle/>
          <a:p>
            <a:pPr algn="ctr" eaLnBrk="0" hangingPunct="0">
              <a:spcBef>
                <a:spcPct val="50000"/>
              </a:spcBef>
            </a:pPr>
            <a:r>
              <a:rPr lang="en-US" sz="2000"/>
              <a:t>Positivisme</a:t>
            </a:r>
          </a:p>
        </p:txBody>
      </p:sp>
      <p:sp>
        <p:nvSpPr>
          <p:cNvPr id="66565" name="Text Box 5"/>
          <p:cNvSpPr txBox="1">
            <a:spLocks noChangeArrowheads="1"/>
          </p:cNvSpPr>
          <p:nvPr/>
        </p:nvSpPr>
        <p:spPr bwMode="auto">
          <a:xfrm>
            <a:off x="3429000" y="1219200"/>
            <a:ext cx="2133600" cy="396875"/>
          </a:xfrm>
          <a:prstGeom prst="rect">
            <a:avLst/>
          </a:prstGeom>
          <a:noFill/>
          <a:ln w="9525">
            <a:noFill/>
            <a:miter lim="800000"/>
            <a:headEnd/>
            <a:tailEnd/>
          </a:ln>
        </p:spPr>
        <p:txBody>
          <a:bodyPr>
            <a:spAutoFit/>
          </a:bodyPr>
          <a:lstStyle/>
          <a:p>
            <a:pPr algn="ctr" eaLnBrk="0" hangingPunct="0">
              <a:spcBef>
                <a:spcPct val="50000"/>
              </a:spcBef>
            </a:pPr>
            <a:r>
              <a:rPr lang="en-US" sz="2000"/>
              <a:t>Interpretivisme</a:t>
            </a:r>
          </a:p>
        </p:txBody>
      </p:sp>
      <p:sp>
        <p:nvSpPr>
          <p:cNvPr id="66566" name="Text Box 6"/>
          <p:cNvSpPr txBox="1">
            <a:spLocks noChangeArrowheads="1"/>
          </p:cNvSpPr>
          <p:nvPr/>
        </p:nvSpPr>
        <p:spPr bwMode="auto">
          <a:xfrm>
            <a:off x="6172200" y="1219200"/>
            <a:ext cx="2133600" cy="396875"/>
          </a:xfrm>
          <a:prstGeom prst="rect">
            <a:avLst/>
          </a:prstGeom>
          <a:noFill/>
          <a:ln w="9525">
            <a:noFill/>
            <a:miter lim="800000"/>
            <a:headEnd/>
            <a:tailEnd/>
          </a:ln>
        </p:spPr>
        <p:txBody>
          <a:bodyPr>
            <a:spAutoFit/>
          </a:bodyPr>
          <a:lstStyle/>
          <a:p>
            <a:pPr algn="ctr" eaLnBrk="0" hangingPunct="0">
              <a:spcBef>
                <a:spcPct val="50000"/>
              </a:spcBef>
            </a:pPr>
            <a:r>
              <a:rPr lang="en-US" sz="2000"/>
              <a:t>Kritisisme</a:t>
            </a:r>
          </a:p>
        </p:txBody>
      </p:sp>
      <p:sp>
        <p:nvSpPr>
          <p:cNvPr id="66567" name="Text Box 7"/>
          <p:cNvSpPr txBox="1">
            <a:spLocks noChangeArrowheads="1"/>
          </p:cNvSpPr>
          <p:nvPr/>
        </p:nvSpPr>
        <p:spPr bwMode="auto">
          <a:xfrm>
            <a:off x="784225" y="1676400"/>
            <a:ext cx="2263775" cy="3392488"/>
          </a:xfrm>
          <a:prstGeom prst="rect">
            <a:avLst/>
          </a:prstGeom>
          <a:noFill/>
          <a:ln w="9525">
            <a:noFill/>
            <a:miter lim="800000"/>
            <a:headEnd/>
            <a:tailEnd/>
          </a:ln>
        </p:spPr>
        <p:txBody>
          <a:bodyPr>
            <a:spAutoFit/>
          </a:bodyPr>
          <a:lstStyle/>
          <a:p>
            <a:pPr eaLnBrk="0" hangingPunct="0">
              <a:spcBef>
                <a:spcPct val="50000"/>
              </a:spcBef>
            </a:pPr>
            <a:r>
              <a:rPr lang="en-US" sz="1600" b="1"/>
              <a:t>Saintist</a:t>
            </a:r>
            <a:endParaRPr lang="en-US" sz="500"/>
          </a:p>
          <a:p>
            <a:pPr eaLnBrk="0" hangingPunct="0">
              <a:spcBef>
                <a:spcPct val="50000"/>
              </a:spcBef>
              <a:buFontTx/>
              <a:buChar char="•"/>
            </a:pPr>
            <a:r>
              <a:rPr lang="en-US" sz="1600"/>
              <a:t> Nilai, etika, dan pilihan moral harus berada di luar proses penelitian</a:t>
            </a:r>
          </a:p>
          <a:p>
            <a:pPr eaLnBrk="0" hangingPunct="0">
              <a:spcBef>
                <a:spcPct val="50000"/>
              </a:spcBef>
              <a:buFontTx/>
              <a:buChar char="•"/>
            </a:pPr>
            <a:r>
              <a:rPr lang="en-US" sz="1600"/>
              <a:t>Peneliti berperan sebagai </a:t>
            </a:r>
            <a:r>
              <a:rPr lang="en-US" sz="1600" i="1"/>
              <a:t>disinterested scientist</a:t>
            </a:r>
          </a:p>
          <a:p>
            <a:pPr eaLnBrk="0" hangingPunct="0">
              <a:spcBef>
                <a:spcPct val="50000"/>
              </a:spcBef>
              <a:buFontTx/>
              <a:buChar char="•"/>
            </a:pPr>
            <a:r>
              <a:rPr lang="en-US" sz="1600"/>
              <a:t>Tujuan penelitian: eksplanasi,pengujian,  dan prediksi realitas sosial </a:t>
            </a:r>
          </a:p>
        </p:txBody>
      </p:sp>
      <p:sp>
        <p:nvSpPr>
          <p:cNvPr id="66568" name="Text Box 8"/>
          <p:cNvSpPr txBox="1">
            <a:spLocks noChangeArrowheads="1"/>
          </p:cNvSpPr>
          <p:nvPr/>
        </p:nvSpPr>
        <p:spPr bwMode="auto">
          <a:xfrm>
            <a:off x="3527425" y="1676400"/>
            <a:ext cx="2263775" cy="4614863"/>
          </a:xfrm>
          <a:prstGeom prst="rect">
            <a:avLst/>
          </a:prstGeom>
          <a:noFill/>
          <a:ln w="9525">
            <a:noFill/>
            <a:miter lim="800000"/>
            <a:headEnd/>
            <a:tailEnd/>
          </a:ln>
        </p:spPr>
        <p:txBody>
          <a:bodyPr>
            <a:spAutoFit/>
          </a:bodyPr>
          <a:lstStyle/>
          <a:p>
            <a:pPr eaLnBrk="0" hangingPunct="0">
              <a:spcBef>
                <a:spcPct val="50000"/>
              </a:spcBef>
            </a:pPr>
            <a:r>
              <a:rPr lang="en-US" sz="1600" b="1"/>
              <a:t>Facilitator</a:t>
            </a:r>
            <a:endParaRPr lang="en-US" sz="1600"/>
          </a:p>
          <a:p>
            <a:pPr eaLnBrk="0" hangingPunct="0">
              <a:spcBef>
                <a:spcPct val="50000"/>
              </a:spcBef>
              <a:buFontTx/>
              <a:buChar char="•"/>
            </a:pPr>
            <a:r>
              <a:rPr lang="en-US" sz="1600"/>
              <a:t> Nilai, etika, dan pilihan moral adalah bagian takterpisahkan dari penelitian</a:t>
            </a:r>
          </a:p>
          <a:p>
            <a:pPr eaLnBrk="0" hangingPunct="0">
              <a:spcBef>
                <a:spcPct val="50000"/>
              </a:spcBef>
              <a:buFontTx/>
              <a:buChar char="•"/>
            </a:pPr>
            <a:r>
              <a:rPr lang="en-US" sz="1600"/>
              <a:t> Peneliti sbg </a:t>
            </a:r>
            <a:r>
              <a:rPr lang="en-US" sz="1600" i="1"/>
              <a:t>passionate participant,</a:t>
            </a:r>
            <a:r>
              <a:rPr lang="en-US" sz="1600"/>
              <a:t> fasilitator yg menjembatani keragaman subjektivitas pelaku sosial  </a:t>
            </a:r>
          </a:p>
          <a:p>
            <a:pPr eaLnBrk="0" hangingPunct="0">
              <a:spcBef>
                <a:spcPct val="50000"/>
              </a:spcBef>
              <a:buFontTx/>
              <a:buChar char="•"/>
            </a:pPr>
            <a:r>
              <a:rPr lang="en-US" sz="1600"/>
              <a:t> Tujuan penelitian: rekonstruksi realitas sosial secara dialektis antara peneliti dan yang diteliti </a:t>
            </a:r>
          </a:p>
        </p:txBody>
      </p:sp>
      <p:sp>
        <p:nvSpPr>
          <p:cNvPr id="66569" name="Text Box 9"/>
          <p:cNvSpPr txBox="1">
            <a:spLocks noChangeArrowheads="1"/>
          </p:cNvSpPr>
          <p:nvPr/>
        </p:nvSpPr>
        <p:spPr bwMode="auto">
          <a:xfrm>
            <a:off x="6400800" y="1676400"/>
            <a:ext cx="2263775" cy="4125913"/>
          </a:xfrm>
          <a:prstGeom prst="rect">
            <a:avLst/>
          </a:prstGeom>
          <a:noFill/>
          <a:ln w="9525">
            <a:noFill/>
            <a:miter lim="800000"/>
            <a:headEnd/>
            <a:tailEnd/>
          </a:ln>
        </p:spPr>
        <p:txBody>
          <a:bodyPr>
            <a:spAutoFit/>
          </a:bodyPr>
          <a:lstStyle/>
          <a:p>
            <a:pPr eaLnBrk="0" hangingPunct="0">
              <a:spcBef>
                <a:spcPct val="50000"/>
              </a:spcBef>
            </a:pPr>
            <a:r>
              <a:rPr lang="en-US" sz="1600" b="1"/>
              <a:t>Activist</a:t>
            </a:r>
            <a:endParaRPr lang="en-US" sz="1600"/>
          </a:p>
          <a:p>
            <a:pPr eaLnBrk="0" hangingPunct="0">
              <a:spcBef>
                <a:spcPct val="50000"/>
              </a:spcBef>
              <a:buFontTx/>
              <a:buChar char="•"/>
            </a:pPr>
            <a:r>
              <a:rPr lang="en-US" sz="1600"/>
              <a:t> Nilai, etika, dan pilihan moral adalah bagian takterpisahkan dari penelitian</a:t>
            </a:r>
          </a:p>
          <a:p>
            <a:pPr eaLnBrk="0" hangingPunct="0">
              <a:spcBef>
                <a:spcPct val="50000"/>
              </a:spcBef>
              <a:buFontTx/>
              <a:buChar char="•"/>
            </a:pPr>
            <a:r>
              <a:rPr lang="en-US" sz="1600"/>
              <a:t> Peneliti menempatkan diri sebagai </a:t>
            </a:r>
            <a:r>
              <a:rPr lang="en-US" sz="1600" i="1"/>
              <a:t>transformative intelectual</a:t>
            </a:r>
            <a:r>
              <a:rPr lang="en-US" sz="1600"/>
              <a:t>, advocat, dan aktivis.   </a:t>
            </a:r>
          </a:p>
          <a:p>
            <a:pPr eaLnBrk="0" hangingPunct="0">
              <a:spcBef>
                <a:spcPct val="50000"/>
              </a:spcBef>
              <a:buFontTx/>
              <a:buChar char="•"/>
            </a:pPr>
            <a:r>
              <a:rPr lang="en-US" sz="1600"/>
              <a:t> Tujuan penelitian: rekonstruksi sosial, transformasi, emansipasi dan </a:t>
            </a:r>
            <a:r>
              <a:rPr lang="en-US" sz="1600" i="1"/>
              <a:t>social empowerment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85800" y="-228600"/>
            <a:ext cx="7772400" cy="1143000"/>
          </a:xfrm>
          <a:noFill/>
        </p:spPr>
        <p:txBody>
          <a:bodyPr/>
          <a:lstStyle/>
          <a:p>
            <a:pPr eaLnBrk="1" hangingPunct="1"/>
            <a:r>
              <a:rPr lang="en-US" sz="2800" smtClean="0">
                <a:ea typeface="ＭＳ Ｐゴシック" pitchFamily="-80" charset="-128"/>
              </a:rPr>
              <a:t>PERBEDAAN METODOLOGIS</a:t>
            </a:r>
          </a:p>
        </p:txBody>
      </p:sp>
      <p:sp>
        <p:nvSpPr>
          <p:cNvPr id="67587" name="Text Box 3"/>
          <p:cNvSpPr txBox="1">
            <a:spLocks noChangeArrowheads="1"/>
          </p:cNvSpPr>
          <p:nvPr/>
        </p:nvSpPr>
        <p:spPr bwMode="auto">
          <a:xfrm>
            <a:off x="457200" y="685800"/>
            <a:ext cx="2133600" cy="396875"/>
          </a:xfrm>
          <a:prstGeom prst="rect">
            <a:avLst/>
          </a:prstGeom>
          <a:noFill/>
          <a:ln w="9525">
            <a:noFill/>
            <a:miter lim="800000"/>
            <a:headEnd/>
            <a:tailEnd/>
          </a:ln>
        </p:spPr>
        <p:txBody>
          <a:bodyPr>
            <a:spAutoFit/>
          </a:bodyPr>
          <a:lstStyle/>
          <a:p>
            <a:pPr algn="ctr" eaLnBrk="0" hangingPunct="0">
              <a:spcBef>
                <a:spcPct val="50000"/>
              </a:spcBef>
            </a:pPr>
            <a:r>
              <a:rPr lang="en-US" sz="2000"/>
              <a:t>Positivisme</a:t>
            </a:r>
          </a:p>
        </p:txBody>
      </p:sp>
      <p:sp>
        <p:nvSpPr>
          <p:cNvPr id="67588" name="Text Box 4"/>
          <p:cNvSpPr txBox="1">
            <a:spLocks noChangeArrowheads="1"/>
          </p:cNvSpPr>
          <p:nvPr/>
        </p:nvSpPr>
        <p:spPr bwMode="auto">
          <a:xfrm>
            <a:off x="3429000" y="685800"/>
            <a:ext cx="2133600" cy="396875"/>
          </a:xfrm>
          <a:prstGeom prst="rect">
            <a:avLst/>
          </a:prstGeom>
          <a:noFill/>
          <a:ln w="9525">
            <a:noFill/>
            <a:miter lim="800000"/>
            <a:headEnd/>
            <a:tailEnd/>
          </a:ln>
        </p:spPr>
        <p:txBody>
          <a:bodyPr>
            <a:spAutoFit/>
          </a:bodyPr>
          <a:lstStyle/>
          <a:p>
            <a:pPr algn="ctr" eaLnBrk="0" hangingPunct="0">
              <a:spcBef>
                <a:spcPct val="50000"/>
              </a:spcBef>
            </a:pPr>
            <a:r>
              <a:rPr lang="en-US" sz="2000"/>
              <a:t>Interpretivisme</a:t>
            </a:r>
          </a:p>
        </p:txBody>
      </p:sp>
      <p:sp>
        <p:nvSpPr>
          <p:cNvPr id="67589" name="Text Box 5"/>
          <p:cNvSpPr txBox="1">
            <a:spLocks noChangeArrowheads="1"/>
          </p:cNvSpPr>
          <p:nvPr/>
        </p:nvSpPr>
        <p:spPr bwMode="auto">
          <a:xfrm>
            <a:off x="6172200" y="685800"/>
            <a:ext cx="2133600" cy="396875"/>
          </a:xfrm>
          <a:prstGeom prst="rect">
            <a:avLst/>
          </a:prstGeom>
          <a:noFill/>
          <a:ln w="9525">
            <a:noFill/>
            <a:miter lim="800000"/>
            <a:headEnd/>
            <a:tailEnd/>
          </a:ln>
        </p:spPr>
        <p:txBody>
          <a:bodyPr>
            <a:spAutoFit/>
          </a:bodyPr>
          <a:lstStyle/>
          <a:p>
            <a:pPr algn="ctr" eaLnBrk="0" hangingPunct="0">
              <a:spcBef>
                <a:spcPct val="50000"/>
              </a:spcBef>
            </a:pPr>
            <a:r>
              <a:rPr lang="en-US" sz="2000"/>
              <a:t>Kritisisme</a:t>
            </a:r>
          </a:p>
        </p:txBody>
      </p:sp>
      <p:sp>
        <p:nvSpPr>
          <p:cNvPr id="67590" name="Text Box 6"/>
          <p:cNvSpPr txBox="1">
            <a:spLocks noChangeArrowheads="1"/>
          </p:cNvSpPr>
          <p:nvPr/>
        </p:nvSpPr>
        <p:spPr bwMode="auto">
          <a:xfrm>
            <a:off x="784225" y="1293813"/>
            <a:ext cx="2263775" cy="3017837"/>
          </a:xfrm>
          <a:prstGeom prst="rect">
            <a:avLst/>
          </a:prstGeom>
          <a:noFill/>
          <a:ln w="9525">
            <a:noFill/>
            <a:miter lim="800000"/>
            <a:headEnd/>
            <a:tailEnd/>
          </a:ln>
        </p:spPr>
        <p:txBody>
          <a:bodyPr>
            <a:spAutoFit/>
          </a:bodyPr>
          <a:lstStyle/>
          <a:p>
            <a:pPr eaLnBrk="0" hangingPunct="0">
              <a:spcBef>
                <a:spcPct val="50000"/>
              </a:spcBef>
            </a:pPr>
            <a:r>
              <a:rPr lang="en-US" sz="1200" b="1"/>
              <a:t>Interventionist</a:t>
            </a:r>
            <a:endParaRPr lang="en-US" sz="500"/>
          </a:p>
          <a:p>
            <a:pPr eaLnBrk="0" hangingPunct="0">
              <a:spcBef>
                <a:spcPct val="50000"/>
              </a:spcBef>
            </a:pPr>
            <a:r>
              <a:rPr lang="en-US" sz="1200"/>
              <a:t>Pengujian hipotesis dlm struktur </a:t>
            </a:r>
            <a:r>
              <a:rPr lang="en-US" sz="1200" i="1"/>
              <a:t>hyphothetico-deductive </a:t>
            </a:r>
            <a:r>
              <a:rPr lang="en-US" sz="1200"/>
              <a:t>methode; melalui laboratorium eksperimen atau survei ekplanatif dgn analisis kuantitatif</a:t>
            </a:r>
            <a:endParaRPr lang="en-US"/>
          </a:p>
          <a:p>
            <a:pPr eaLnBrk="0" hangingPunct="0">
              <a:spcBef>
                <a:spcPct val="50000"/>
              </a:spcBef>
            </a:pPr>
            <a:endParaRPr lang="en-US" sz="1600"/>
          </a:p>
          <a:p>
            <a:pPr eaLnBrk="0" hangingPunct="0">
              <a:spcBef>
                <a:spcPct val="50000"/>
              </a:spcBef>
            </a:pPr>
            <a:r>
              <a:rPr lang="en-US" sz="1200" b="1"/>
              <a:t>Kriteria Kualitas Penelitian</a:t>
            </a:r>
            <a:endParaRPr lang="en-US" sz="1200"/>
          </a:p>
          <a:p>
            <a:pPr eaLnBrk="0" hangingPunct="0">
              <a:spcBef>
                <a:spcPct val="50000"/>
              </a:spcBef>
            </a:pPr>
            <a:r>
              <a:rPr lang="en-US" sz="1200"/>
              <a:t>Objektivitas, reliabilitas, dan validitas (internal maupun eksternal)</a:t>
            </a:r>
          </a:p>
          <a:p>
            <a:pPr eaLnBrk="0" hangingPunct="0">
              <a:spcBef>
                <a:spcPct val="50000"/>
              </a:spcBef>
              <a:buFontTx/>
              <a:buChar char="•"/>
            </a:pPr>
            <a:endParaRPr lang="en-US" sz="1200"/>
          </a:p>
        </p:txBody>
      </p:sp>
      <p:sp>
        <p:nvSpPr>
          <p:cNvPr id="67591" name="Text Box 7"/>
          <p:cNvSpPr txBox="1">
            <a:spLocks noChangeArrowheads="1"/>
          </p:cNvSpPr>
          <p:nvPr/>
        </p:nvSpPr>
        <p:spPr bwMode="auto">
          <a:xfrm>
            <a:off x="3527425" y="1293813"/>
            <a:ext cx="2263775" cy="4435475"/>
          </a:xfrm>
          <a:prstGeom prst="rect">
            <a:avLst/>
          </a:prstGeom>
          <a:noFill/>
          <a:ln w="9525">
            <a:noFill/>
            <a:miter lim="800000"/>
            <a:headEnd/>
            <a:tailEnd/>
          </a:ln>
        </p:spPr>
        <p:txBody>
          <a:bodyPr>
            <a:spAutoFit/>
          </a:bodyPr>
          <a:lstStyle/>
          <a:p>
            <a:pPr eaLnBrk="0" hangingPunct="0">
              <a:spcBef>
                <a:spcPct val="50000"/>
              </a:spcBef>
            </a:pPr>
            <a:r>
              <a:rPr lang="en-US" sz="1200" b="1"/>
              <a:t>Reflective/Dialectical</a:t>
            </a:r>
          </a:p>
          <a:p>
            <a:pPr eaLnBrk="0" hangingPunct="0">
              <a:spcBef>
                <a:spcPct val="50000"/>
              </a:spcBef>
            </a:pPr>
            <a:r>
              <a:rPr lang="en-US" sz="1200"/>
              <a:t>Menekankan empati, dan interaksi dialektis antara peneliti-responden untuk merekonstruksi realitas yang ditelliti, melalui metode-metode kualitatif seperti </a:t>
            </a:r>
            <a:r>
              <a:rPr lang="en-US" sz="1200" i="1"/>
              <a:t>participant observation</a:t>
            </a:r>
            <a:r>
              <a:rPr lang="en-US" sz="1200"/>
              <a:t>    </a:t>
            </a:r>
            <a:endParaRPr lang="en-US" sz="600"/>
          </a:p>
          <a:p>
            <a:pPr eaLnBrk="0" hangingPunct="0">
              <a:spcBef>
                <a:spcPct val="50000"/>
              </a:spcBef>
            </a:pPr>
            <a:endParaRPr lang="en-US" sz="600"/>
          </a:p>
          <a:p>
            <a:pPr eaLnBrk="0" hangingPunct="0">
              <a:spcBef>
                <a:spcPct val="50000"/>
              </a:spcBef>
            </a:pPr>
            <a:r>
              <a:rPr lang="en-US" sz="1200" b="1"/>
              <a:t>Kriteria Kualitas Penelitian</a:t>
            </a:r>
            <a:endParaRPr lang="en-US" sz="1200"/>
          </a:p>
          <a:p>
            <a:pPr eaLnBrk="0" hangingPunct="0">
              <a:spcBef>
                <a:spcPct val="50000"/>
              </a:spcBef>
            </a:pPr>
            <a:r>
              <a:rPr lang="en-US" sz="1200" i="1"/>
              <a:t>Authenticity</a:t>
            </a:r>
            <a:r>
              <a:rPr lang="en-US" sz="1200"/>
              <a:t> dan </a:t>
            </a:r>
            <a:r>
              <a:rPr lang="en-US" sz="1200" i="1"/>
              <a:t>reflectivity:</a:t>
            </a:r>
            <a:r>
              <a:rPr lang="en-US" sz="1200"/>
              <a:t> sejauh mana temuan merupakan refleksi otentik dari realitas yg dihayati para pelaku sosial</a:t>
            </a:r>
          </a:p>
          <a:p>
            <a:pPr eaLnBrk="0" hangingPunct="0">
              <a:spcBef>
                <a:spcPct val="50000"/>
              </a:spcBef>
            </a:pPr>
            <a:r>
              <a:rPr lang="en-US" sz="1200" i="1"/>
              <a:t>Trustworthiness:</a:t>
            </a:r>
            <a:r>
              <a:rPr lang="en-US" sz="1200"/>
              <a:t> </a:t>
            </a:r>
          </a:p>
          <a:p>
            <a:pPr eaLnBrk="0" hangingPunct="0">
              <a:spcBef>
                <a:spcPct val="50000"/>
              </a:spcBef>
              <a:buFontTx/>
              <a:buChar char="-"/>
            </a:pPr>
            <a:r>
              <a:rPr lang="en-US" sz="1200"/>
              <a:t> Credibility (=internal val)</a:t>
            </a:r>
          </a:p>
          <a:p>
            <a:pPr eaLnBrk="0" hangingPunct="0">
              <a:spcBef>
                <a:spcPct val="50000"/>
              </a:spcBef>
              <a:buFontTx/>
              <a:buChar char="-"/>
            </a:pPr>
            <a:r>
              <a:rPr lang="en-US" sz="1200"/>
              <a:t> Transferability (=external val)</a:t>
            </a:r>
          </a:p>
          <a:p>
            <a:pPr eaLnBrk="0" hangingPunct="0">
              <a:spcBef>
                <a:spcPct val="50000"/>
              </a:spcBef>
              <a:buFontTx/>
              <a:buChar char="-"/>
            </a:pPr>
            <a:r>
              <a:rPr lang="en-US" sz="1200"/>
              <a:t> Confirmability (=objectivity)</a:t>
            </a:r>
          </a:p>
          <a:p>
            <a:pPr eaLnBrk="0" hangingPunct="0">
              <a:spcBef>
                <a:spcPct val="50000"/>
              </a:spcBef>
            </a:pPr>
            <a:endParaRPr lang="en-US" sz="1200"/>
          </a:p>
        </p:txBody>
      </p:sp>
      <p:sp>
        <p:nvSpPr>
          <p:cNvPr id="67592" name="Text Box 8"/>
          <p:cNvSpPr txBox="1">
            <a:spLocks noChangeArrowheads="1"/>
          </p:cNvSpPr>
          <p:nvPr/>
        </p:nvSpPr>
        <p:spPr bwMode="auto">
          <a:xfrm>
            <a:off x="6400800" y="1293813"/>
            <a:ext cx="2263775" cy="3495675"/>
          </a:xfrm>
          <a:prstGeom prst="rect">
            <a:avLst/>
          </a:prstGeom>
          <a:noFill/>
          <a:ln w="9525">
            <a:noFill/>
            <a:miter lim="800000"/>
            <a:headEnd/>
            <a:tailEnd/>
          </a:ln>
        </p:spPr>
        <p:txBody>
          <a:bodyPr>
            <a:spAutoFit/>
          </a:bodyPr>
          <a:lstStyle/>
          <a:p>
            <a:pPr eaLnBrk="0" hangingPunct="0">
              <a:spcBef>
                <a:spcPct val="50000"/>
              </a:spcBef>
            </a:pPr>
            <a:r>
              <a:rPr lang="en-US" sz="1200" b="1"/>
              <a:t>Participative</a:t>
            </a:r>
            <a:endParaRPr lang="en-US" sz="1200"/>
          </a:p>
          <a:p>
            <a:pPr eaLnBrk="0" hangingPunct="0">
              <a:spcBef>
                <a:spcPct val="50000"/>
              </a:spcBef>
            </a:pPr>
            <a:r>
              <a:rPr lang="en-US" sz="1200"/>
              <a:t>Mengutamakan analisis komprehensif, kontekstual, dan multilevel analysis yg bisa dilakukan melalui penempatan diri sebagai aktivis/partisipan dlm proses transformasi sosial</a:t>
            </a:r>
          </a:p>
          <a:p>
            <a:pPr eaLnBrk="0" hangingPunct="0">
              <a:spcBef>
                <a:spcPct val="50000"/>
              </a:spcBef>
            </a:pPr>
            <a:endParaRPr lang="en-US" sz="500"/>
          </a:p>
          <a:p>
            <a:pPr eaLnBrk="0" hangingPunct="0">
              <a:spcBef>
                <a:spcPct val="50000"/>
              </a:spcBef>
            </a:pPr>
            <a:r>
              <a:rPr lang="en-US" sz="1200" b="1"/>
              <a:t>Krtiteria Kualitas Penelitian</a:t>
            </a:r>
          </a:p>
          <a:p>
            <a:pPr eaLnBrk="0" hangingPunct="0">
              <a:spcBef>
                <a:spcPct val="50000"/>
              </a:spcBef>
            </a:pPr>
            <a:r>
              <a:rPr lang="en-US" sz="1200" i="1"/>
              <a:t>Historical situadness:</a:t>
            </a:r>
            <a:r>
              <a:rPr lang="en-US" sz="1200"/>
              <a:t> sejauh mana temuan merupakan refleksi otentik dari realitas yg dihayati para pelaku sosial  </a:t>
            </a:r>
          </a:p>
          <a:p>
            <a:pPr eaLnBrk="0" hangingPunct="0">
              <a:spcBef>
                <a:spcPct val="50000"/>
              </a:spcBef>
            </a:pPr>
            <a:r>
              <a:rPr lang="en-US" sz="1200" i="1"/>
              <a:t>Wholesness:</a:t>
            </a:r>
            <a:r>
              <a:rPr lang="en-US" sz="1200"/>
              <a:t> sejauh mana studi yang dilakukan bersifat holistik, terhindar dari analisis parsial </a:t>
            </a:r>
            <a:endParaRPr lang="en-US" sz="1200" i="1"/>
          </a:p>
        </p:txBody>
      </p:sp>
      <p:sp>
        <p:nvSpPr>
          <p:cNvPr id="67593" name="Rectangle 9"/>
          <p:cNvSpPr>
            <a:spLocks noChangeArrowheads="1"/>
          </p:cNvSpPr>
          <p:nvPr/>
        </p:nvSpPr>
        <p:spPr bwMode="auto">
          <a:xfrm>
            <a:off x="457200" y="609600"/>
            <a:ext cx="8458200" cy="6019800"/>
          </a:xfrm>
          <a:prstGeom prst="rect">
            <a:avLst/>
          </a:prstGeom>
          <a:no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z="3200" b="1" smtClean="0">
                <a:ea typeface="ＭＳ Ｐゴシック" pitchFamily="-80" charset="-128"/>
              </a:rPr>
              <a:t>Rasionalisme</a:t>
            </a:r>
          </a:p>
        </p:txBody>
      </p:sp>
      <p:sp>
        <p:nvSpPr>
          <p:cNvPr id="32771" name="Rectangle 3"/>
          <p:cNvSpPr>
            <a:spLocks noGrp="1" noChangeArrowheads="1"/>
          </p:cNvSpPr>
          <p:nvPr>
            <p:ph type="body" idx="1"/>
          </p:nvPr>
        </p:nvSpPr>
        <p:spPr/>
        <p:txBody>
          <a:bodyPr/>
          <a:lstStyle/>
          <a:p>
            <a:pPr eaLnBrk="1" hangingPunct="1">
              <a:lnSpc>
                <a:spcPct val="80000"/>
              </a:lnSpc>
            </a:pPr>
            <a:r>
              <a:rPr lang="en-US" sz="2800" dirty="0" err="1" smtClean="0">
                <a:ea typeface="ＭＳ Ｐゴシック" pitchFamily="-80" charset="-128"/>
              </a:rPr>
              <a:t>Kesimpulan</a:t>
            </a:r>
            <a:r>
              <a:rPr lang="en-US" sz="2800" dirty="0" smtClean="0">
                <a:ea typeface="ＭＳ Ｐゴシック" pitchFamily="-80" charset="-128"/>
              </a:rPr>
              <a:t>:</a:t>
            </a:r>
          </a:p>
          <a:p>
            <a:pPr lvl="1" eaLnBrk="1" hangingPunct="1">
              <a:lnSpc>
                <a:spcPct val="80000"/>
              </a:lnSpc>
            </a:pPr>
            <a:r>
              <a:rPr lang="en-US" sz="2400" dirty="0" err="1" smtClean="0">
                <a:ea typeface="ＭＳ Ｐゴシック" pitchFamily="-80" charset="-128"/>
              </a:rPr>
              <a:t>Kaum</a:t>
            </a:r>
            <a:r>
              <a:rPr lang="en-US" sz="2400" dirty="0" smtClean="0">
                <a:ea typeface="ＭＳ Ｐゴシック" pitchFamily="-80" charset="-128"/>
              </a:rPr>
              <a:t> </a:t>
            </a:r>
            <a:r>
              <a:rPr lang="en-US" sz="2400" dirty="0" err="1" smtClean="0">
                <a:ea typeface="ＭＳ Ｐゴシック" pitchFamily="-80" charset="-128"/>
              </a:rPr>
              <a:t>Rasionalis</a:t>
            </a:r>
            <a:r>
              <a:rPr lang="en-US" sz="2400" dirty="0" smtClean="0">
                <a:ea typeface="ＭＳ Ｐゴシック" pitchFamily="-80" charset="-128"/>
              </a:rPr>
              <a:t> </a:t>
            </a:r>
            <a:r>
              <a:rPr lang="en-US" sz="2400" dirty="0" err="1" smtClean="0">
                <a:ea typeface="ＭＳ Ｐゴシック" pitchFamily="-80" charset="-128"/>
              </a:rPr>
              <a:t>mengagumi</a:t>
            </a:r>
            <a:r>
              <a:rPr lang="en-US" sz="2400" dirty="0" smtClean="0">
                <a:ea typeface="ＭＳ Ｐゴシック" pitchFamily="-80" charset="-128"/>
              </a:rPr>
              <a:t> </a:t>
            </a:r>
            <a:r>
              <a:rPr lang="en-US" sz="2400" dirty="0" err="1" smtClean="0">
                <a:ea typeface="ＭＳ Ｐゴシック" pitchFamily="-80" charset="-128"/>
              </a:rPr>
              <a:t>kebenaran</a:t>
            </a:r>
            <a:r>
              <a:rPr lang="en-US" sz="2400" dirty="0" smtClean="0">
                <a:ea typeface="ＭＳ Ｐゴシック" pitchFamily="-80" charset="-128"/>
              </a:rPr>
              <a:t> </a:t>
            </a:r>
            <a:r>
              <a:rPr lang="en-US" sz="2400" dirty="0" err="1" smtClean="0">
                <a:ea typeface="ＭＳ Ｐゴシック" pitchFamily="-80" charset="-128"/>
              </a:rPr>
              <a:t>penalaran</a:t>
            </a:r>
            <a:r>
              <a:rPr lang="en-US" sz="2400" dirty="0" smtClean="0">
                <a:ea typeface="ＭＳ Ｐゴシック" pitchFamily="-80" charset="-128"/>
              </a:rPr>
              <a:t> </a:t>
            </a:r>
            <a:r>
              <a:rPr lang="en-US" sz="2400" dirty="0" err="1" smtClean="0">
                <a:ea typeface="ＭＳ Ｐゴシック" pitchFamily="-80" charset="-128"/>
              </a:rPr>
              <a:t>deduktif</a:t>
            </a:r>
            <a:r>
              <a:rPr lang="en-US" sz="2400" dirty="0" smtClean="0">
                <a:ea typeface="ＭＳ Ｐゴシック" pitchFamily="-80" charset="-128"/>
              </a:rPr>
              <a:t> yang </a:t>
            </a:r>
            <a:r>
              <a:rPr lang="en-US" sz="2400" dirty="0" err="1" smtClean="0">
                <a:ea typeface="ＭＳ Ｐゴシック" pitchFamily="-80" charset="-128"/>
              </a:rPr>
              <a:t>sifatnya</a:t>
            </a:r>
            <a:r>
              <a:rPr lang="en-US" sz="2400" dirty="0" smtClean="0">
                <a:ea typeface="ＭＳ Ｐゴシック" pitchFamily="-80" charset="-128"/>
              </a:rPr>
              <a:t> </a:t>
            </a:r>
            <a:r>
              <a:rPr lang="en-US" sz="2400" dirty="0" err="1" smtClean="0">
                <a:ea typeface="ＭＳ Ｐゴシック" pitchFamily="-80" charset="-128"/>
              </a:rPr>
              <a:t>apriori</a:t>
            </a:r>
            <a:r>
              <a:rPr lang="en-US" sz="2400" dirty="0" smtClean="0">
                <a:ea typeface="ＭＳ Ｐゴシック" pitchFamily="-80" charset="-128"/>
              </a:rPr>
              <a:t>.</a:t>
            </a:r>
          </a:p>
          <a:p>
            <a:pPr lvl="1" eaLnBrk="1" hangingPunct="1">
              <a:lnSpc>
                <a:spcPct val="80000"/>
              </a:lnSpc>
            </a:pPr>
            <a:r>
              <a:rPr lang="en-US" sz="2400" dirty="0" err="1" smtClean="0">
                <a:ea typeface="ＭＳ Ｐゴシック" pitchFamily="-80" charset="-128"/>
              </a:rPr>
              <a:t>Kebenaran</a:t>
            </a:r>
            <a:r>
              <a:rPr lang="en-US" sz="2400" dirty="0" smtClean="0">
                <a:ea typeface="ＭＳ Ｐゴシック" pitchFamily="-80" charset="-128"/>
              </a:rPr>
              <a:t> </a:t>
            </a:r>
            <a:r>
              <a:rPr lang="en-US" sz="2400" dirty="0" err="1" smtClean="0">
                <a:ea typeface="ＭＳ Ｐゴシック" pitchFamily="-80" charset="-128"/>
              </a:rPr>
              <a:t>tentang</a:t>
            </a:r>
            <a:r>
              <a:rPr lang="en-US" sz="2400" dirty="0" smtClean="0">
                <a:ea typeface="ＭＳ Ｐゴシック" pitchFamily="-80" charset="-128"/>
              </a:rPr>
              <a:t> </a:t>
            </a:r>
            <a:r>
              <a:rPr lang="en-US" sz="2400" dirty="0" err="1" smtClean="0">
                <a:ea typeface="ＭＳ Ｐゴシック" pitchFamily="-80" charset="-128"/>
              </a:rPr>
              <a:t>semesta</a:t>
            </a:r>
            <a:r>
              <a:rPr lang="en-US" sz="2400" dirty="0" smtClean="0">
                <a:ea typeface="ＭＳ Ｐゴシック" pitchFamily="-80" charset="-128"/>
              </a:rPr>
              <a:t> </a:t>
            </a:r>
            <a:r>
              <a:rPr lang="en-US" sz="2400" dirty="0" err="1" smtClean="0">
                <a:ea typeface="ＭＳ Ｐゴシック" pitchFamily="-80" charset="-128"/>
              </a:rPr>
              <a:t>mereka</a:t>
            </a:r>
            <a:r>
              <a:rPr lang="en-US" sz="2400" dirty="0" smtClean="0">
                <a:ea typeface="ＭＳ Ｐゴシック" pitchFamily="-80" charset="-128"/>
              </a:rPr>
              <a:t> </a:t>
            </a:r>
            <a:r>
              <a:rPr lang="en-US" sz="2400" dirty="0" err="1" smtClean="0">
                <a:ea typeface="ＭＳ Ｐゴシック" pitchFamily="-80" charset="-128"/>
              </a:rPr>
              <a:t>yakini</a:t>
            </a:r>
            <a:r>
              <a:rPr lang="en-US" sz="2400" dirty="0" smtClean="0">
                <a:ea typeface="ＭＳ Ｐゴシック" pitchFamily="-80" charset="-128"/>
              </a:rPr>
              <a:t> </a:t>
            </a:r>
            <a:r>
              <a:rPr lang="en-US" sz="2400" dirty="0" err="1" smtClean="0">
                <a:ea typeface="ＭＳ Ｐゴシック" pitchFamily="-80" charset="-128"/>
              </a:rPr>
              <a:t>tidak</a:t>
            </a:r>
            <a:r>
              <a:rPr lang="en-US" sz="2400" dirty="0" smtClean="0">
                <a:ea typeface="ＭＳ Ｐゴシック" pitchFamily="-80" charset="-128"/>
              </a:rPr>
              <a:t> </a:t>
            </a:r>
            <a:r>
              <a:rPr lang="en-US" sz="2400" dirty="0" err="1" smtClean="0">
                <a:ea typeface="ＭＳ Ｐゴシック" pitchFamily="-80" charset="-128"/>
              </a:rPr>
              <a:t>dari</a:t>
            </a:r>
            <a:r>
              <a:rPr lang="en-US" sz="2400" dirty="0" smtClean="0">
                <a:ea typeface="ＭＳ Ｐゴシック" pitchFamily="-80" charset="-128"/>
              </a:rPr>
              <a:t> </a:t>
            </a:r>
            <a:r>
              <a:rPr lang="en-US" sz="2400" dirty="0" err="1" smtClean="0">
                <a:ea typeface="ＭＳ Ｐゴシック" pitchFamily="-80" charset="-128"/>
              </a:rPr>
              <a:t>pengalaman</a:t>
            </a:r>
            <a:r>
              <a:rPr lang="en-US" sz="2400" dirty="0" smtClean="0">
                <a:ea typeface="ＭＳ Ｐゴシック" pitchFamily="-80" charset="-128"/>
              </a:rPr>
              <a:t> </a:t>
            </a:r>
            <a:r>
              <a:rPr lang="en-US" sz="2400" dirty="0" err="1" smtClean="0">
                <a:ea typeface="ＭＳ Ｐゴシック" pitchFamily="-80" charset="-128"/>
              </a:rPr>
              <a:t>empiris</a:t>
            </a:r>
            <a:r>
              <a:rPr lang="en-US" sz="2400" dirty="0" smtClean="0">
                <a:ea typeface="ＭＳ Ｐゴシック" pitchFamily="-80" charset="-128"/>
              </a:rPr>
              <a:t> </a:t>
            </a:r>
            <a:r>
              <a:rPr lang="en-US" sz="2400" dirty="0" err="1" smtClean="0">
                <a:ea typeface="ＭＳ Ｐゴシック" pitchFamily="-80" charset="-128"/>
              </a:rPr>
              <a:t>melainkan</a:t>
            </a:r>
            <a:r>
              <a:rPr lang="en-US" sz="2400" dirty="0" smtClean="0">
                <a:ea typeface="ＭＳ Ｐゴシック" pitchFamily="-80" charset="-128"/>
              </a:rPr>
              <a:t> </a:t>
            </a:r>
            <a:r>
              <a:rPr lang="en-US" sz="2400" dirty="0" err="1" smtClean="0">
                <a:ea typeface="ＭＳ Ｐゴシック" pitchFamily="-80" charset="-128"/>
              </a:rPr>
              <a:t>dari</a:t>
            </a:r>
            <a:r>
              <a:rPr lang="en-US" sz="2400" dirty="0" smtClean="0">
                <a:ea typeface="ＭＳ Ｐゴシック" pitchFamily="-80" charset="-128"/>
              </a:rPr>
              <a:t> </a:t>
            </a:r>
            <a:r>
              <a:rPr lang="en-US" sz="2400" dirty="0" err="1" smtClean="0">
                <a:ea typeface="ＭＳ Ｐゴシック" pitchFamily="-80" charset="-128"/>
              </a:rPr>
              <a:t>pikiran</a:t>
            </a:r>
            <a:r>
              <a:rPr lang="en-US" sz="2400" dirty="0" smtClean="0">
                <a:ea typeface="ＭＳ Ｐゴシック" pitchFamily="-80" charset="-128"/>
              </a:rPr>
              <a:t> yang </a:t>
            </a:r>
            <a:r>
              <a:rPr lang="en-US" sz="2400" dirty="0" err="1" smtClean="0">
                <a:ea typeface="ＭＳ Ｐゴシック" pitchFamily="-80" charset="-128"/>
              </a:rPr>
              <a:t>menghasilkan</a:t>
            </a:r>
            <a:r>
              <a:rPr lang="en-US" sz="2400" dirty="0" smtClean="0">
                <a:ea typeface="ＭＳ Ｐゴシック" pitchFamily="-80" charset="-128"/>
              </a:rPr>
              <a:t> </a:t>
            </a:r>
            <a:r>
              <a:rPr lang="en-US" sz="2400" dirty="0" err="1" smtClean="0">
                <a:ea typeface="ＭＳ Ｐゴシック" pitchFamily="-80" charset="-128"/>
              </a:rPr>
              <a:t>ide-ide</a:t>
            </a:r>
            <a:r>
              <a:rPr lang="en-US" sz="2400" dirty="0" smtClean="0">
                <a:ea typeface="ＭＳ Ｐゴシック" pitchFamily="-80" charset="-128"/>
              </a:rPr>
              <a:t> yang </a:t>
            </a:r>
            <a:r>
              <a:rPr lang="en-US" sz="2400" dirty="0" err="1" smtClean="0">
                <a:ea typeface="ＭＳ Ｐゴシック" pitchFamily="-80" charset="-128"/>
              </a:rPr>
              <a:t>jelas</a:t>
            </a:r>
            <a:r>
              <a:rPr lang="en-US" sz="2400" dirty="0" smtClean="0">
                <a:ea typeface="ＭＳ Ｐゴシック" pitchFamily="-80" charset="-128"/>
              </a:rPr>
              <a:t> </a:t>
            </a:r>
            <a:r>
              <a:rPr lang="en-US" sz="2400" dirty="0" err="1" smtClean="0">
                <a:ea typeface="ＭＳ Ｐゴシック" pitchFamily="-80" charset="-128"/>
              </a:rPr>
              <a:t>dan</a:t>
            </a:r>
            <a:r>
              <a:rPr lang="en-US" sz="2400" dirty="0" smtClean="0">
                <a:ea typeface="ＭＳ Ｐゴシック" pitchFamily="-80" charset="-128"/>
              </a:rPr>
              <a:t> </a:t>
            </a:r>
            <a:r>
              <a:rPr lang="en-US" sz="2400" dirty="0" err="1" smtClean="0">
                <a:ea typeface="ＭＳ Ｐゴシック" pitchFamily="-80" charset="-128"/>
              </a:rPr>
              <a:t>gamblang</a:t>
            </a:r>
            <a:r>
              <a:rPr lang="en-US" sz="2400" dirty="0" smtClean="0">
                <a:ea typeface="ＭＳ Ｐゴシック" pitchFamily="-80" charset="-128"/>
              </a:rPr>
              <a:t>; yang </a:t>
            </a:r>
            <a:r>
              <a:rPr lang="en-US" sz="2400" dirty="0" err="1" smtClean="0">
                <a:ea typeface="ＭＳ Ｐゴシック" pitchFamily="-80" charset="-128"/>
              </a:rPr>
              <a:t>daripadanya</a:t>
            </a:r>
            <a:r>
              <a:rPr lang="en-US" sz="2400" dirty="0" smtClean="0">
                <a:ea typeface="ＭＳ Ｐゴシック" pitchFamily="-80" charset="-128"/>
              </a:rPr>
              <a:t> </a:t>
            </a:r>
            <a:r>
              <a:rPr lang="en-US" sz="2400" dirty="0" err="1" smtClean="0">
                <a:ea typeface="ＭＳ Ｐゴシック" pitchFamily="-80" charset="-128"/>
              </a:rPr>
              <a:t>dapat</a:t>
            </a:r>
            <a:r>
              <a:rPr lang="en-US" sz="2400" dirty="0" smtClean="0">
                <a:ea typeface="ＭＳ Ｐゴシック" pitchFamily="-80" charset="-128"/>
              </a:rPr>
              <a:t> </a:t>
            </a:r>
            <a:r>
              <a:rPr lang="en-US" sz="2400" dirty="0" err="1" smtClean="0">
                <a:ea typeface="ＭＳ Ｐゴシック" pitchFamily="-80" charset="-128"/>
              </a:rPr>
              <a:t>dihasilkan</a:t>
            </a:r>
            <a:r>
              <a:rPr lang="en-US" sz="2400" dirty="0" smtClean="0">
                <a:ea typeface="ＭＳ Ｐゴシック" pitchFamily="-80" charset="-128"/>
              </a:rPr>
              <a:t> </a:t>
            </a:r>
            <a:r>
              <a:rPr lang="en-US" sz="2400" dirty="0" err="1" smtClean="0">
                <a:ea typeface="ＭＳ Ｐゴシック" pitchFamily="-80" charset="-128"/>
              </a:rPr>
              <a:t>kebenaran</a:t>
            </a:r>
            <a:r>
              <a:rPr lang="en-US" sz="2400" dirty="0" smtClean="0">
                <a:ea typeface="ＭＳ Ｐゴシック" pitchFamily="-80" charset="-128"/>
              </a:rPr>
              <a:t> </a:t>
            </a:r>
            <a:r>
              <a:rPr lang="en-US" sz="2400" dirty="0" err="1" smtClean="0">
                <a:ea typeface="ＭＳ Ｐゴシック" pitchFamily="-80" charset="-128"/>
              </a:rPr>
              <a:t>turunan</a:t>
            </a:r>
            <a:r>
              <a:rPr lang="en-US" sz="2400" dirty="0" smtClean="0">
                <a:ea typeface="ＭＳ Ｐゴシック" pitchFamily="-80" charset="-128"/>
              </a:rPr>
              <a:t> </a:t>
            </a:r>
            <a:r>
              <a:rPr lang="en-US" sz="2400" dirty="0" err="1" smtClean="0">
                <a:ea typeface="ＭＳ Ｐゴシック" pitchFamily="-80" charset="-128"/>
              </a:rPr>
              <a:t>tentang</a:t>
            </a:r>
            <a:r>
              <a:rPr lang="en-US" sz="2400" dirty="0" smtClean="0">
                <a:ea typeface="ＭＳ Ｐゴシック" pitchFamily="-80" charset="-128"/>
              </a:rPr>
              <a:t> </a:t>
            </a:r>
            <a:r>
              <a:rPr lang="en-US" sz="2400" dirty="0" err="1" smtClean="0">
                <a:ea typeface="ＭＳ Ｐゴシック" pitchFamily="-80" charset="-128"/>
              </a:rPr>
              <a:t>semesta</a:t>
            </a:r>
            <a:endParaRPr lang="en-US" sz="2400" dirty="0" smtClean="0">
              <a:ea typeface="ＭＳ Ｐゴシック" pitchFamily="-80" charset="-128"/>
            </a:endParaRPr>
          </a:p>
          <a:p>
            <a:pPr lvl="1" eaLnBrk="1" hangingPunct="1">
              <a:lnSpc>
                <a:spcPct val="80000"/>
              </a:lnSpc>
            </a:pPr>
            <a:r>
              <a:rPr lang="en-US" sz="2400" dirty="0" err="1" smtClean="0">
                <a:ea typeface="ＭＳ Ｐゴシック" pitchFamily="-80" charset="-128"/>
              </a:rPr>
              <a:t>Asumsi</a:t>
            </a:r>
            <a:r>
              <a:rPr lang="en-US" sz="2400" dirty="0" smtClean="0">
                <a:ea typeface="ＭＳ Ｐゴシック" pitchFamily="-80" charset="-128"/>
              </a:rPr>
              <a:t> </a:t>
            </a:r>
            <a:r>
              <a:rPr lang="en-US" sz="2400" dirty="0" err="1" smtClean="0">
                <a:ea typeface="ＭＳ Ｐゴシック" pitchFamily="-80" charset="-128"/>
              </a:rPr>
              <a:t>dasar</a:t>
            </a:r>
            <a:r>
              <a:rPr lang="en-US" sz="2400" dirty="0" smtClean="0">
                <a:ea typeface="ＭＳ Ｐゴシック" pitchFamily="-80" charset="-128"/>
              </a:rPr>
              <a:t> </a:t>
            </a:r>
            <a:r>
              <a:rPr lang="en-US" sz="2400" dirty="0" err="1" smtClean="0">
                <a:ea typeface="ＭＳ Ｐゴシック" pitchFamily="-80" charset="-128"/>
              </a:rPr>
              <a:t>kaum</a:t>
            </a:r>
            <a:r>
              <a:rPr lang="en-US" sz="2400" dirty="0" smtClean="0">
                <a:ea typeface="ＭＳ Ｐゴシック" pitchFamily="-80" charset="-128"/>
              </a:rPr>
              <a:t> </a:t>
            </a:r>
            <a:r>
              <a:rPr lang="en-US" sz="2400" dirty="0" err="1" smtClean="0">
                <a:ea typeface="ＭＳ Ｐゴシック" pitchFamily="-80" charset="-128"/>
              </a:rPr>
              <a:t>rasionalis</a:t>
            </a:r>
            <a:r>
              <a:rPr lang="en-US" sz="2400" dirty="0" smtClean="0">
                <a:ea typeface="ＭＳ Ｐゴシック" pitchFamily="-80" charset="-128"/>
              </a:rPr>
              <a:t> </a:t>
            </a:r>
            <a:r>
              <a:rPr lang="en-US" sz="2400" dirty="0" err="1" smtClean="0">
                <a:ea typeface="ＭＳ Ｐゴシック" pitchFamily="-80" charset="-128"/>
              </a:rPr>
              <a:t>tentang</a:t>
            </a:r>
            <a:r>
              <a:rPr lang="en-US" sz="2400" dirty="0" smtClean="0">
                <a:ea typeface="ＭＳ Ｐゴシック" pitchFamily="-80" charset="-128"/>
              </a:rPr>
              <a:t> </a:t>
            </a:r>
            <a:r>
              <a:rPr lang="en-US" sz="2400" dirty="0" err="1" smtClean="0">
                <a:ea typeface="ＭＳ Ｐゴシック" pitchFamily="-80" charset="-128"/>
              </a:rPr>
              <a:t>hubungan</a:t>
            </a:r>
            <a:r>
              <a:rPr lang="en-US" sz="2400" dirty="0" smtClean="0">
                <a:ea typeface="ＭＳ Ｐゴシック" pitchFamily="-80" charset="-128"/>
              </a:rPr>
              <a:t> </a:t>
            </a:r>
            <a:r>
              <a:rPr lang="en-US" sz="2400" dirty="0" err="1" smtClean="0">
                <a:ea typeface="ＭＳ Ｐゴシック" pitchFamily="-80" charset="-128"/>
              </a:rPr>
              <a:t>manusia</a:t>
            </a:r>
            <a:r>
              <a:rPr lang="en-US" sz="2400" dirty="0" smtClean="0">
                <a:ea typeface="ＭＳ Ｐゴシック" pitchFamily="-80" charset="-128"/>
              </a:rPr>
              <a:t> </a:t>
            </a:r>
            <a:r>
              <a:rPr lang="en-US" sz="2400" dirty="0" err="1" smtClean="0">
                <a:ea typeface="ＭＳ Ｐゴシック" pitchFamily="-80" charset="-128"/>
              </a:rPr>
              <a:t>dan</a:t>
            </a:r>
            <a:r>
              <a:rPr lang="en-US" sz="2400" dirty="0" smtClean="0">
                <a:ea typeface="ＭＳ Ｐゴシック" pitchFamily="-80" charset="-128"/>
              </a:rPr>
              <a:t> </a:t>
            </a:r>
            <a:r>
              <a:rPr lang="en-US" sz="2400" dirty="0" err="1" smtClean="0">
                <a:ea typeface="ＭＳ Ｐゴシック" pitchFamily="-80" charset="-128"/>
              </a:rPr>
              <a:t>semesta</a:t>
            </a:r>
            <a:r>
              <a:rPr lang="en-US" sz="2400" dirty="0" smtClean="0">
                <a:ea typeface="ＭＳ Ｐゴシック" pitchFamily="-80" charset="-128"/>
              </a:rPr>
              <a:t> </a:t>
            </a:r>
            <a:r>
              <a:rPr lang="en-US" sz="2400" dirty="0" err="1" smtClean="0">
                <a:ea typeface="ＭＳ Ｐゴシック" pitchFamily="-80" charset="-128"/>
              </a:rPr>
              <a:t>adalah</a:t>
            </a:r>
            <a:r>
              <a:rPr lang="en-US" sz="2400" dirty="0" smtClean="0">
                <a:ea typeface="ＭＳ Ｐゴシック" pitchFamily="-80" charset="-128"/>
              </a:rPr>
              <a:t>:</a:t>
            </a:r>
          </a:p>
          <a:p>
            <a:pPr lvl="2" eaLnBrk="1" hangingPunct="1">
              <a:lnSpc>
                <a:spcPct val="80000"/>
              </a:lnSpc>
            </a:pPr>
            <a:r>
              <a:rPr lang="en-US" sz="2000" dirty="0" err="1" smtClean="0">
                <a:ea typeface="ＭＳ Ｐゴシック" pitchFamily="-80" charset="-128"/>
              </a:rPr>
              <a:t>Adanya</a:t>
            </a:r>
            <a:r>
              <a:rPr lang="en-US" sz="2000" dirty="0" smtClean="0">
                <a:ea typeface="ＭＳ Ｐゴシック" pitchFamily="-80" charset="-128"/>
              </a:rPr>
              <a:t> </a:t>
            </a:r>
            <a:r>
              <a:rPr lang="en-US" sz="2000" dirty="0" err="1" smtClean="0">
                <a:ea typeface="ＭＳ Ｐゴシック" pitchFamily="-80" charset="-128"/>
              </a:rPr>
              <a:t>keselarasan</a:t>
            </a:r>
            <a:r>
              <a:rPr lang="en-US" sz="2000" dirty="0" smtClean="0">
                <a:ea typeface="ＭＳ Ｐゴシック" pitchFamily="-80" charset="-128"/>
              </a:rPr>
              <a:t> </a:t>
            </a:r>
            <a:r>
              <a:rPr lang="en-US" sz="2000" dirty="0" err="1" smtClean="0">
                <a:ea typeface="ＭＳ Ｐゴシック" pitchFamily="-80" charset="-128"/>
              </a:rPr>
              <a:t>antara</a:t>
            </a:r>
            <a:r>
              <a:rPr lang="en-US" sz="2000" dirty="0" smtClean="0">
                <a:ea typeface="ＭＳ Ｐゴシック" pitchFamily="-80" charset="-128"/>
              </a:rPr>
              <a:t> </a:t>
            </a:r>
            <a:r>
              <a:rPr lang="en-US" sz="2000" dirty="0" err="1" smtClean="0">
                <a:ea typeface="ＭＳ Ｐゴシック" pitchFamily="-80" charset="-128"/>
              </a:rPr>
              <a:t>pikiran</a:t>
            </a:r>
            <a:r>
              <a:rPr lang="en-US" sz="2000" dirty="0" smtClean="0">
                <a:ea typeface="ＭＳ Ｐゴシック" pitchFamily="-80" charset="-128"/>
              </a:rPr>
              <a:t> </a:t>
            </a:r>
            <a:r>
              <a:rPr lang="en-US" sz="2000" dirty="0" err="1" smtClean="0">
                <a:ea typeface="ＭＳ Ｐゴシック" pitchFamily="-80" charset="-128"/>
              </a:rPr>
              <a:t>dan</a:t>
            </a:r>
            <a:r>
              <a:rPr lang="en-US" sz="2000" dirty="0" smtClean="0">
                <a:ea typeface="ＭＳ Ｐゴシック" pitchFamily="-80" charset="-128"/>
              </a:rPr>
              <a:t> </a:t>
            </a:r>
            <a:r>
              <a:rPr lang="en-US" sz="2000" dirty="0" err="1" smtClean="0">
                <a:ea typeface="ＭＳ Ｐゴシック" pitchFamily="-80" charset="-128"/>
              </a:rPr>
              <a:t>semesta</a:t>
            </a:r>
            <a:endParaRPr lang="en-US" sz="2000" dirty="0" smtClean="0">
              <a:ea typeface="ＭＳ Ｐゴシック" pitchFamily="-80" charset="-128"/>
            </a:endParaRPr>
          </a:p>
          <a:p>
            <a:pPr lvl="2" eaLnBrk="1" hangingPunct="1">
              <a:lnSpc>
                <a:spcPct val="80000"/>
              </a:lnSpc>
            </a:pPr>
            <a:r>
              <a:rPr lang="en-US" sz="2000" dirty="0" err="1" smtClean="0">
                <a:ea typeface="ＭＳ Ｐゴシック" pitchFamily="-80" charset="-128"/>
              </a:rPr>
              <a:t>Terdapat</a:t>
            </a:r>
            <a:r>
              <a:rPr lang="en-US" sz="2000" dirty="0" smtClean="0">
                <a:ea typeface="ＭＳ Ｐゴシック" pitchFamily="-80" charset="-128"/>
              </a:rPr>
              <a:t> </a:t>
            </a:r>
            <a:r>
              <a:rPr lang="en-US" sz="2000" dirty="0" err="1" smtClean="0">
                <a:ea typeface="ＭＳ Ｐゴシック" pitchFamily="-80" charset="-128"/>
              </a:rPr>
              <a:t>korespondensi</a:t>
            </a:r>
            <a:r>
              <a:rPr lang="en-US" sz="2000" dirty="0" smtClean="0">
                <a:ea typeface="ＭＳ Ｐゴシック" pitchFamily="-80" charset="-128"/>
              </a:rPr>
              <a:t> </a:t>
            </a:r>
            <a:r>
              <a:rPr lang="en-US" sz="2000" dirty="0" err="1" smtClean="0">
                <a:ea typeface="ＭＳ Ｐゴシック" pitchFamily="-80" charset="-128"/>
              </a:rPr>
              <a:t>antara</a:t>
            </a:r>
            <a:r>
              <a:rPr lang="en-US" sz="2000" dirty="0" smtClean="0">
                <a:ea typeface="ＭＳ Ｐゴシック" pitchFamily="-80" charset="-128"/>
              </a:rPr>
              <a:t> </a:t>
            </a:r>
            <a:r>
              <a:rPr lang="en-US" sz="2000" dirty="0" err="1" smtClean="0">
                <a:ea typeface="ＭＳ Ｐゴシック" pitchFamily="-80" charset="-128"/>
              </a:rPr>
              <a:t>struktur</a:t>
            </a:r>
            <a:r>
              <a:rPr lang="en-US" sz="2000" dirty="0" smtClean="0">
                <a:ea typeface="ＭＳ Ｐゴシック" pitchFamily="-80" charset="-128"/>
              </a:rPr>
              <a:t> </a:t>
            </a:r>
            <a:r>
              <a:rPr lang="en-US" sz="2000" dirty="0" err="1" smtClean="0">
                <a:ea typeface="ＭＳ Ｐゴシック" pitchFamily="-80" charset="-128"/>
              </a:rPr>
              <a:t>pikiran</a:t>
            </a:r>
            <a:r>
              <a:rPr lang="en-US" sz="2000" dirty="0" smtClean="0">
                <a:ea typeface="ＭＳ Ｐゴシック" pitchFamily="-80" charset="-128"/>
              </a:rPr>
              <a:t> </a:t>
            </a:r>
            <a:r>
              <a:rPr lang="en-US" sz="2000" dirty="0" err="1" smtClean="0">
                <a:ea typeface="ＭＳ Ｐゴシック" pitchFamily="-80" charset="-128"/>
              </a:rPr>
              <a:t>manusia</a:t>
            </a:r>
            <a:r>
              <a:rPr lang="en-US" sz="2000" dirty="0" smtClean="0">
                <a:ea typeface="ＭＳ Ｐゴシック" pitchFamily="-80" charset="-128"/>
              </a:rPr>
              <a:t> </a:t>
            </a:r>
            <a:r>
              <a:rPr lang="en-US" sz="2000" dirty="0" err="1" smtClean="0">
                <a:ea typeface="ＭＳ Ｐゴシック" pitchFamily="-80" charset="-128"/>
              </a:rPr>
              <a:t>dan</a:t>
            </a:r>
            <a:r>
              <a:rPr lang="en-US" sz="2000" dirty="0" smtClean="0">
                <a:ea typeface="ＭＳ Ｐゴシック" pitchFamily="-80" charset="-128"/>
              </a:rPr>
              <a:t> </a:t>
            </a:r>
            <a:r>
              <a:rPr lang="en-US" sz="2000" dirty="0" err="1" smtClean="0">
                <a:ea typeface="ＭＳ Ｐゴシック" pitchFamily="-80" charset="-128"/>
              </a:rPr>
              <a:t>struktur</a:t>
            </a:r>
            <a:r>
              <a:rPr lang="en-US" sz="2000" dirty="0" smtClean="0">
                <a:ea typeface="ＭＳ Ｐゴシック" pitchFamily="-80" charset="-128"/>
              </a:rPr>
              <a:t> </a:t>
            </a:r>
            <a:r>
              <a:rPr lang="en-US" sz="2000" dirty="0" err="1" smtClean="0">
                <a:ea typeface="ＭＳ Ｐゴシック" pitchFamily="-80" charset="-128"/>
              </a:rPr>
              <a:t>matematis</a:t>
            </a:r>
            <a:r>
              <a:rPr lang="en-US" sz="2000" dirty="0" smtClean="0">
                <a:ea typeface="ＭＳ Ｐゴシック" pitchFamily="-80" charset="-128"/>
              </a:rPr>
              <a:t> </a:t>
            </a:r>
            <a:r>
              <a:rPr lang="en-US" sz="2000" dirty="0" err="1" smtClean="0">
                <a:ea typeface="ＭＳ Ｐゴシック" pitchFamily="-80" charset="-128"/>
              </a:rPr>
              <a:t>dunia</a:t>
            </a:r>
            <a:r>
              <a:rPr lang="en-US" sz="2000" dirty="0" smtClean="0">
                <a:ea typeface="ＭＳ Ｐゴシック" pitchFamily="-80" charset="-128"/>
              </a:rPr>
              <a:t> </a:t>
            </a:r>
          </a:p>
          <a:p>
            <a:pPr lvl="1" eaLnBrk="1" hangingPunct="1">
              <a:lnSpc>
                <a:spcPct val="80000"/>
              </a:lnSpc>
            </a:pPr>
            <a:endParaRPr lang="en-US" sz="2400" dirty="0" smtClean="0">
              <a:ea typeface="ＭＳ Ｐゴシック" pitchFamily="-80"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4638"/>
            <a:ext cx="8229600" cy="715962"/>
          </a:xfrm>
        </p:spPr>
        <p:txBody>
          <a:bodyPr/>
          <a:lstStyle/>
          <a:p>
            <a:pPr eaLnBrk="1" hangingPunct="1"/>
            <a:r>
              <a:rPr lang="en-US" sz="4000" dirty="0" err="1" smtClean="0">
                <a:ea typeface="ＭＳ Ｐゴシック" pitchFamily="-80" charset="-128"/>
              </a:rPr>
              <a:t>Empirisme</a:t>
            </a:r>
            <a:endParaRPr lang="en-US" sz="4000" dirty="0" smtClean="0">
              <a:ea typeface="ＭＳ Ｐゴシック" pitchFamily="-80" charset="-128"/>
            </a:endParaRPr>
          </a:p>
        </p:txBody>
      </p:sp>
      <p:sp>
        <p:nvSpPr>
          <p:cNvPr id="33795" name="Rectangle 3"/>
          <p:cNvSpPr>
            <a:spLocks noGrp="1" noChangeArrowheads="1"/>
          </p:cNvSpPr>
          <p:nvPr>
            <p:ph type="body" idx="1"/>
          </p:nvPr>
        </p:nvSpPr>
        <p:spPr>
          <a:xfrm>
            <a:off x="457200" y="1357298"/>
            <a:ext cx="8229600" cy="4967302"/>
          </a:xfrm>
        </p:spPr>
        <p:txBody>
          <a:bodyPr/>
          <a:lstStyle/>
          <a:p>
            <a:pPr eaLnBrk="1" hangingPunct="1">
              <a:lnSpc>
                <a:spcPct val="80000"/>
              </a:lnSpc>
            </a:pPr>
            <a:r>
              <a:rPr lang="en-US" sz="2400" dirty="0" err="1" smtClean="0">
                <a:ea typeface="ＭＳ Ｐゴシック" pitchFamily="-80" charset="-128"/>
              </a:rPr>
              <a:t>Asal</a:t>
            </a:r>
            <a:r>
              <a:rPr lang="en-US" sz="2400" dirty="0" smtClean="0">
                <a:ea typeface="ＭＳ Ｐゴシック" pitchFamily="-80" charset="-128"/>
              </a:rPr>
              <a:t> </a:t>
            </a:r>
            <a:r>
              <a:rPr lang="en-US" sz="2400" dirty="0" err="1" smtClean="0">
                <a:ea typeface="ＭＳ Ｐゴシック" pitchFamily="-80" charset="-128"/>
              </a:rPr>
              <a:t>kata</a:t>
            </a:r>
            <a:r>
              <a:rPr lang="en-US" sz="2400" dirty="0" smtClean="0">
                <a:ea typeface="ＭＳ Ｐゴシック" pitchFamily="-80" charset="-128"/>
              </a:rPr>
              <a:t> </a:t>
            </a:r>
            <a:r>
              <a:rPr lang="en-US" sz="2400" dirty="0" err="1" smtClean="0">
                <a:ea typeface="ＭＳ Ｐゴシック" pitchFamily="-80" charset="-128"/>
              </a:rPr>
              <a:t>Yunani</a:t>
            </a:r>
            <a:endParaRPr lang="en-US" sz="2400" dirty="0" smtClean="0">
              <a:ea typeface="ＭＳ Ｐゴシック" pitchFamily="-80" charset="-128"/>
            </a:endParaRPr>
          </a:p>
          <a:p>
            <a:pPr lvl="1" eaLnBrk="1" hangingPunct="1">
              <a:lnSpc>
                <a:spcPct val="80000"/>
              </a:lnSpc>
            </a:pPr>
            <a:r>
              <a:rPr lang="en-US" sz="2000" dirty="0" err="1" smtClean="0">
                <a:ea typeface="ＭＳ Ｐゴシック" pitchFamily="-80" charset="-128"/>
              </a:rPr>
              <a:t>Empiria</a:t>
            </a:r>
            <a:r>
              <a:rPr lang="en-US" sz="2000" dirty="0" smtClean="0">
                <a:ea typeface="ＭＳ Ｐゴシック" pitchFamily="-80" charset="-128"/>
              </a:rPr>
              <a:t>: </a:t>
            </a:r>
            <a:r>
              <a:rPr lang="en-US" sz="2000" dirty="0" err="1" smtClean="0">
                <a:ea typeface="ＭＳ Ｐゴシック" pitchFamily="-80" charset="-128"/>
              </a:rPr>
              <a:t>pengalaman</a:t>
            </a:r>
            <a:endParaRPr lang="en-US" sz="2000" dirty="0" smtClean="0">
              <a:ea typeface="ＭＳ Ｐゴシック" pitchFamily="-80" charset="-128"/>
            </a:endParaRPr>
          </a:p>
          <a:p>
            <a:pPr lvl="1" eaLnBrk="1" hangingPunct="1">
              <a:lnSpc>
                <a:spcPct val="80000"/>
              </a:lnSpc>
            </a:pPr>
            <a:r>
              <a:rPr lang="en-US" sz="2000" dirty="0" err="1" smtClean="0">
                <a:ea typeface="ＭＳ Ｐゴシック" pitchFamily="-80" charset="-128"/>
              </a:rPr>
              <a:t>Adalah</a:t>
            </a:r>
            <a:r>
              <a:rPr lang="en-US" sz="2000" dirty="0" smtClean="0">
                <a:ea typeface="ＭＳ Ｐゴシック" pitchFamily="-80" charset="-128"/>
              </a:rPr>
              <a:t> </a:t>
            </a:r>
            <a:r>
              <a:rPr lang="en-US" sz="2000" dirty="0" err="1" smtClean="0">
                <a:ea typeface="ＭＳ Ｐゴシック" pitchFamily="-80" charset="-128"/>
              </a:rPr>
              <a:t>paham</a:t>
            </a:r>
            <a:r>
              <a:rPr lang="en-US" sz="2000" dirty="0" smtClean="0">
                <a:ea typeface="ＭＳ Ｐゴシック" pitchFamily="-80" charset="-128"/>
              </a:rPr>
              <a:t> yang </a:t>
            </a:r>
            <a:r>
              <a:rPr lang="en-US" sz="2000" dirty="0" err="1" smtClean="0">
                <a:ea typeface="ＭＳ Ｐゴシック" pitchFamily="-80" charset="-128"/>
              </a:rPr>
              <a:t>menekankan</a:t>
            </a:r>
            <a:r>
              <a:rPr lang="en-US" sz="2000" dirty="0" smtClean="0">
                <a:ea typeface="ＭＳ Ｐゴシック" pitchFamily="-80" charset="-128"/>
              </a:rPr>
              <a:t>:</a:t>
            </a:r>
          </a:p>
          <a:p>
            <a:pPr lvl="2" eaLnBrk="1" hangingPunct="1">
              <a:lnSpc>
                <a:spcPct val="80000"/>
              </a:lnSpc>
            </a:pPr>
            <a:r>
              <a:rPr lang="en-US" sz="1600" dirty="0" err="1" smtClean="0">
                <a:ea typeface="ＭＳ Ｐゴシック" pitchFamily="-80" charset="-128"/>
              </a:rPr>
              <a:t>pengalaman</a:t>
            </a:r>
            <a:r>
              <a:rPr lang="en-US" sz="1600" dirty="0" smtClean="0">
                <a:ea typeface="ＭＳ Ｐゴシック" pitchFamily="-80" charset="-128"/>
              </a:rPr>
              <a:t> </a:t>
            </a:r>
            <a:r>
              <a:rPr lang="en-US" sz="1600" dirty="0" err="1" smtClean="0">
                <a:ea typeface="ＭＳ Ｐゴシック" pitchFamily="-80" charset="-128"/>
              </a:rPr>
              <a:t>sebagai</a:t>
            </a:r>
            <a:r>
              <a:rPr lang="en-US" sz="1600" dirty="0" smtClean="0">
                <a:ea typeface="ＭＳ Ｐゴシック" pitchFamily="-80" charset="-128"/>
              </a:rPr>
              <a:t> </a:t>
            </a:r>
            <a:r>
              <a:rPr lang="en-US" sz="1600" dirty="0" err="1" smtClean="0">
                <a:ea typeface="ＭＳ Ｐゴシック" pitchFamily="-80" charset="-128"/>
              </a:rPr>
              <a:t>sumber</a:t>
            </a:r>
            <a:r>
              <a:rPr lang="en-US" sz="1600" dirty="0" smtClean="0">
                <a:ea typeface="ＭＳ Ｐゴシック" pitchFamily="-80" charset="-128"/>
              </a:rPr>
              <a:t> </a:t>
            </a:r>
            <a:r>
              <a:rPr lang="en-US" sz="1600" dirty="0" err="1" smtClean="0">
                <a:ea typeface="ＭＳ Ｐゴシック" pitchFamily="-80" charset="-128"/>
              </a:rPr>
              <a:t>utama</a:t>
            </a:r>
            <a:r>
              <a:rPr lang="en-US" sz="1600" dirty="0" smtClean="0">
                <a:ea typeface="ＭＳ Ｐゴシック" pitchFamily="-80" charset="-128"/>
              </a:rPr>
              <a:t> </a:t>
            </a:r>
            <a:r>
              <a:rPr lang="en-US" sz="1600" dirty="0" err="1" smtClean="0">
                <a:ea typeface="ＭＳ Ｐゴシック" pitchFamily="-80" charset="-128"/>
              </a:rPr>
              <a:t>pengetahuan</a:t>
            </a:r>
            <a:r>
              <a:rPr lang="en-US" sz="1600" dirty="0" smtClean="0">
                <a:ea typeface="ＭＳ Ｐゴシック" pitchFamily="-80" charset="-128"/>
              </a:rPr>
              <a:t> </a:t>
            </a:r>
            <a:r>
              <a:rPr lang="en-US" sz="1600" dirty="0" err="1" smtClean="0">
                <a:ea typeface="ＭＳ Ｐゴシック" pitchFamily="-80" charset="-128"/>
              </a:rPr>
              <a:t>manusia</a:t>
            </a:r>
            <a:endParaRPr lang="en-US" sz="1600" dirty="0" smtClean="0">
              <a:ea typeface="ＭＳ Ｐゴシック" pitchFamily="-80" charset="-128"/>
            </a:endParaRPr>
          </a:p>
          <a:p>
            <a:pPr lvl="2" eaLnBrk="1" hangingPunct="1">
              <a:lnSpc>
                <a:spcPct val="80000"/>
              </a:lnSpc>
            </a:pPr>
            <a:r>
              <a:rPr lang="en-US" sz="1600" dirty="0" err="1" smtClean="0">
                <a:ea typeface="ＭＳ Ｐゴシック" pitchFamily="-80" charset="-128"/>
              </a:rPr>
              <a:t>pengalaman</a:t>
            </a:r>
            <a:r>
              <a:rPr lang="en-US" sz="1600" dirty="0" smtClean="0">
                <a:ea typeface="ＭＳ Ｐゴシック" pitchFamily="-80" charset="-128"/>
              </a:rPr>
              <a:t> </a:t>
            </a:r>
            <a:r>
              <a:rPr lang="en-US" sz="1600" dirty="0" err="1" smtClean="0">
                <a:ea typeface="ＭＳ Ｐゴシック" pitchFamily="-80" charset="-128"/>
              </a:rPr>
              <a:t>pemegang</a:t>
            </a:r>
            <a:r>
              <a:rPr lang="en-US" sz="1600" dirty="0" smtClean="0">
                <a:ea typeface="ＭＳ Ｐゴシック" pitchFamily="-80" charset="-128"/>
              </a:rPr>
              <a:t> </a:t>
            </a:r>
            <a:r>
              <a:rPr lang="en-US" sz="1600" dirty="0" err="1" smtClean="0">
                <a:ea typeface="ＭＳ Ｐゴシック" pitchFamily="-80" charset="-128"/>
              </a:rPr>
              <a:t>otoritas</a:t>
            </a:r>
            <a:r>
              <a:rPr lang="en-US" sz="1600" dirty="0" smtClean="0">
                <a:ea typeface="ＭＳ Ｐゴシック" pitchFamily="-80" charset="-128"/>
              </a:rPr>
              <a:t> </a:t>
            </a:r>
            <a:r>
              <a:rPr lang="en-US" sz="1600" dirty="0" err="1" smtClean="0">
                <a:ea typeface="ＭＳ Ｐゴシック" pitchFamily="-80" charset="-128"/>
              </a:rPr>
              <a:t>terakhir</a:t>
            </a:r>
            <a:r>
              <a:rPr lang="en-US" sz="1600" dirty="0" smtClean="0">
                <a:ea typeface="ＭＳ Ｐゴシック" pitchFamily="-80" charset="-128"/>
              </a:rPr>
              <a:t> </a:t>
            </a:r>
            <a:r>
              <a:rPr lang="en-US" sz="1600" dirty="0" err="1" smtClean="0">
                <a:ea typeface="ＭＳ Ｐゴシック" pitchFamily="-80" charset="-128"/>
              </a:rPr>
              <a:t>dalam</a:t>
            </a:r>
            <a:r>
              <a:rPr lang="en-US" sz="1600" dirty="0" smtClean="0">
                <a:ea typeface="ＭＳ Ｐゴシック" pitchFamily="-80" charset="-128"/>
              </a:rPr>
              <a:t> </a:t>
            </a:r>
            <a:r>
              <a:rPr lang="en-US" sz="1600" dirty="0" err="1" smtClean="0">
                <a:ea typeface="ＭＳ Ｐゴシック" pitchFamily="-80" charset="-128"/>
              </a:rPr>
              <a:t>penentu</a:t>
            </a:r>
            <a:r>
              <a:rPr lang="en-US" sz="1600" dirty="0" smtClean="0">
                <a:ea typeface="ＭＳ Ｐゴシック" pitchFamily="-80" charset="-128"/>
              </a:rPr>
              <a:t> </a:t>
            </a:r>
            <a:r>
              <a:rPr lang="en-US" sz="1600" dirty="0" err="1" smtClean="0">
                <a:ea typeface="ＭＳ Ｐゴシック" pitchFamily="-80" charset="-128"/>
              </a:rPr>
              <a:t>kebenaran</a:t>
            </a:r>
            <a:r>
              <a:rPr lang="en-US" sz="1600" dirty="0" smtClean="0">
                <a:ea typeface="ＭＳ Ｐゴシック" pitchFamily="-80" charset="-128"/>
              </a:rPr>
              <a:t>.</a:t>
            </a:r>
          </a:p>
          <a:p>
            <a:pPr lvl="2" eaLnBrk="1" hangingPunct="1">
              <a:lnSpc>
                <a:spcPct val="80000"/>
              </a:lnSpc>
            </a:pPr>
            <a:endParaRPr lang="en-US" sz="1400" dirty="0" smtClean="0">
              <a:ea typeface="ＭＳ Ｐゴシック" pitchFamily="-80" charset="-128"/>
            </a:endParaRPr>
          </a:p>
          <a:p>
            <a:pPr eaLnBrk="1" hangingPunct="1">
              <a:lnSpc>
                <a:spcPct val="80000"/>
              </a:lnSpc>
            </a:pPr>
            <a:r>
              <a:rPr lang="en-US" sz="2400" dirty="0" err="1" smtClean="0">
                <a:ea typeface="ＭＳ Ｐゴシック" pitchFamily="-80" charset="-128"/>
              </a:rPr>
              <a:t>Manusia</a:t>
            </a:r>
            <a:r>
              <a:rPr lang="en-US" sz="2400" dirty="0" smtClean="0">
                <a:ea typeface="ＭＳ Ｐゴシック" pitchFamily="-80" charset="-128"/>
              </a:rPr>
              <a:t> </a:t>
            </a:r>
            <a:r>
              <a:rPr lang="en-US" sz="2400" dirty="0" err="1" smtClean="0">
                <a:ea typeface="ＭＳ Ｐゴシック" pitchFamily="-80" charset="-128"/>
              </a:rPr>
              <a:t>mendapatkan</a:t>
            </a:r>
            <a:r>
              <a:rPr lang="en-US" sz="2400" dirty="0" smtClean="0">
                <a:ea typeface="ＭＳ Ｐゴシック" pitchFamily="-80" charset="-128"/>
              </a:rPr>
              <a:t> </a:t>
            </a:r>
            <a:r>
              <a:rPr lang="en-US" sz="2400" dirty="0" err="1" smtClean="0">
                <a:ea typeface="ＭＳ Ｐゴシック" pitchFamily="-80" charset="-128"/>
              </a:rPr>
              <a:t>pengetahuannya</a:t>
            </a:r>
            <a:r>
              <a:rPr lang="en-US" sz="2400" dirty="0" smtClean="0">
                <a:ea typeface="ＭＳ Ｐゴシック" pitchFamily="-80" charset="-128"/>
              </a:rPr>
              <a:t> </a:t>
            </a:r>
            <a:r>
              <a:rPr lang="en-US" sz="2400" dirty="0" err="1" smtClean="0">
                <a:ea typeface="ＭＳ Ｐゴシック" pitchFamily="-80" charset="-128"/>
              </a:rPr>
              <a:t>secara</a:t>
            </a:r>
            <a:r>
              <a:rPr lang="en-US" sz="2400" dirty="0" smtClean="0">
                <a:ea typeface="ＭＳ Ｐゴシック" pitchFamily="-80" charset="-128"/>
              </a:rPr>
              <a:t> </a:t>
            </a:r>
            <a:r>
              <a:rPr lang="en-US" sz="2400" b="1" i="1" dirty="0" err="1" smtClean="0">
                <a:ea typeface="ＭＳ Ｐゴシック" pitchFamily="-80" charset="-128"/>
              </a:rPr>
              <a:t>aposteriori</a:t>
            </a:r>
            <a:r>
              <a:rPr lang="en-US" sz="2400" i="1" dirty="0" smtClean="0">
                <a:ea typeface="ＭＳ Ｐゴシック" pitchFamily="-80" charset="-128"/>
              </a:rPr>
              <a:t>.</a:t>
            </a:r>
            <a:r>
              <a:rPr lang="en-US" sz="2400" dirty="0" smtClean="0">
                <a:ea typeface="ＭＳ Ｐゴシック" pitchFamily="-80" charset="-128"/>
              </a:rPr>
              <a:t> </a:t>
            </a:r>
          </a:p>
          <a:p>
            <a:pPr lvl="1" eaLnBrk="1" hangingPunct="1">
              <a:lnSpc>
                <a:spcPct val="80000"/>
              </a:lnSpc>
            </a:pPr>
            <a:r>
              <a:rPr lang="en-US" sz="2000" dirty="0" err="1" smtClean="0">
                <a:ea typeface="ＭＳ Ｐゴシック" pitchFamily="-80" charset="-128"/>
              </a:rPr>
              <a:t>Pengetahuan</a:t>
            </a:r>
            <a:r>
              <a:rPr lang="en-US" sz="2000" dirty="0" smtClean="0">
                <a:ea typeface="ＭＳ Ｐゴシック" pitchFamily="-80" charset="-128"/>
              </a:rPr>
              <a:t> </a:t>
            </a:r>
            <a:r>
              <a:rPr lang="en-US" sz="2000" b="1" dirty="0" err="1" smtClean="0">
                <a:ea typeface="ＭＳ Ｐゴシック" pitchFamily="-80" charset="-128"/>
              </a:rPr>
              <a:t>aposteriori</a:t>
            </a:r>
            <a:r>
              <a:rPr lang="en-US" sz="2000" b="1" dirty="0" smtClean="0">
                <a:ea typeface="ＭＳ Ｐゴシック" pitchFamily="-80" charset="-128"/>
              </a:rPr>
              <a:t>:</a:t>
            </a:r>
          </a:p>
          <a:p>
            <a:pPr lvl="2" eaLnBrk="1" hangingPunct="1">
              <a:lnSpc>
                <a:spcPct val="80000"/>
              </a:lnSpc>
            </a:pPr>
            <a:r>
              <a:rPr lang="en-US" sz="1800" dirty="0" err="1" smtClean="0">
                <a:ea typeface="ＭＳ Ｐゴシック" pitchFamily="-80" charset="-128"/>
              </a:rPr>
              <a:t>pengetahuan</a:t>
            </a:r>
            <a:r>
              <a:rPr lang="en-US" sz="1800" dirty="0" smtClean="0">
                <a:ea typeface="ＭＳ Ｐゴシック" pitchFamily="-80" charset="-128"/>
              </a:rPr>
              <a:t> yang </a:t>
            </a:r>
            <a:r>
              <a:rPr lang="en-US" sz="1800" dirty="0" err="1" smtClean="0">
                <a:ea typeface="ＭＳ Ｐゴシック" pitchFamily="-80" charset="-128"/>
              </a:rPr>
              <a:t>hadir</a:t>
            </a:r>
            <a:r>
              <a:rPr lang="en-US" sz="1800" dirty="0" smtClean="0">
                <a:ea typeface="ＭＳ Ｐゴシック" pitchFamily="-80" charset="-128"/>
              </a:rPr>
              <a:t> </a:t>
            </a:r>
            <a:r>
              <a:rPr lang="en-US" sz="1800" dirty="0" err="1" smtClean="0">
                <a:ea typeface="ＭＳ Ｐゴシック" pitchFamily="-80" charset="-128"/>
              </a:rPr>
              <a:t>setelah</a:t>
            </a:r>
            <a:r>
              <a:rPr lang="en-US" sz="1800" dirty="0" smtClean="0">
                <a:ea typeface="ＭＳ Ｐゴシック" pitchFamily="-80" charset="-128"/>
              </a:rPr>
              <a:t> </a:t>
            </a:r>
            <a:r>
              <a:rPr lang="en-US" sz="1800" dirty="0" err="1" smtClean="0">
                <a:ea typeface="ＭＳ Ｐゴシック" pitchFamily="-80" charset="-128"/>
              </a:rPr>
              <a:t>pengalaman</a:t>
            </a:r>
            <a:r>
              <a:rPr lang="en-US" sz="1800" dirty="0" smtClean="0">
                <a:ea typeface="ＭＳ Ｐゴシック" pitchFamily="-80" charset="-128"/>
              </a:rPr>
              <a:t>, </a:t>
            </a:r>
            <a:r>
              <a:rPr lang="en-US" sz="1800" dirty="0" err="1" smtClean="0">
                <a:ea typeface="ＭＳ Ｐゴシック" pitchFamily="-80" charset="-128"/>
              </a:rPr>
              <a:t>yakni</a:t>
            </a:r>
            <a:r>
              <a:rPr lang="en-US" sz="1800" dirty="0" smtClean="0">
                <a:ea typeface="ＭＳ Ｐゴシック" pitchFamily="-80" charset="-128"/>
              </a:rPr>
              <a:t> </a:t>
            </a:r>
            <a:r>
              <a:rPr lang="en-US" sz="1800" dirty="0" err="1" smtClean="0">
                <a:ea typeface="ＭＳ Ｐゴシック" pitchFamily="-80" charset="-128"/>
              </a:rPr>
              <a:t>setelah</a:t>
            </a:r>
            <a:r>
              <a:rPr lang="en-US" sz="1800" dirty="0" smtClean="0">
                <a:ea typeface="ＭＳ Ｐゴシック" pitchFamily="-80" charset="-128"/>
              </a:rPr>
              <a:t> </a:t>
            </a:r>
            <a:r>
              <a:rPr lang="en-US" sz="1800" dirty="0" err="1" smtClean="0">
                <a:ea typeface="ＭＳ Ｐゴシック" pitchFamily="-80" charset="-128"/>
              </a:rPr>
              <a:t>didukung</a:t>
            </a:r>
            <a:r>
              <a:rPr lang="en-US" sz="1800" dirty="0" smtClean="0">
                <a:ea typeface="ＭＳ Ｐゴシック" pitchFamily="-80" charset="-128"/>
              </a:rPr>
              <a:t> data-data </a:t>
            </a:r>
            <a:r>
              <a:rPr lang="en-US" sz="1800" dirty="0" err="1" smtClean="0">
                <a:ea typeface="ＭＳ Ｐゴシック" pitchFamily="-80" charset="-128"/>
              </a:rPr>
              <a:t>empiris</a:t>
            </a:r>
            <a:r>
              <a:rPr lang="en-US" sz="2000" dirty="0" smtClean="0">
                <a:ea typeface="ＭＳ Ｐゴシック" pitchFamily="-80" charset="-128"/>
              </a:rPr>
              <a:t> </a:t>
            </a:r>
          </a:p>
          <a:p>
            <a:pPr lvl="2" eaLnBrk="1" hangingPunct="1">
              <a:lnSpc>
                <a:spcPct val="80000"/>
              </a:lnSpc>
              <a:buNone/>
            </a:pPr>
            <a:endParaRPr lang="en-US" sz="1800" dirty="0" smtClean="0">
              <a:ea typeface="ＭＳ Ｐゴシック" pitchFamily="-80" charset="-128"/>
            </a:endParaRPr>
          </a:p>
          <a:p>
            <a:pPr eaLnBrk="1" hangingPunct="1">
              <a:lnSpc>
                <a:spcPct val="80000"/>
              </a:lnSpc>
            </a:pPr>
            <a:r>
              <a:rPr lang="en-US" sz="2400" dirty="0" smtClean="0">
                <a:ea typeface="ＭＳ Ｐゴシック" pitchFamily="-80" charset="-128"/>
              </a:rPr>
              <a:t>Cara </a:t>
            </a:r>
            <a:r>
              <a:rPr lang="en-US" sz="2400" dirty="0" err="1" smtClean="0">
                <a:ea typeface="ＭＳ Ｐゴシック" pitchFamily="-80" charset="-128"/>
              </a:rPr>
              <a:t>berpikir</a:t>
            </a:r>
            <a:r>
              <a:rPr lang="en-US" sz="2400" dirty="0" smtClean="0">
                <a:ea typeface="ＭＳ Ｐゴシック" pitchFamily="-80" charset="-128"/>
              </a:rPr>
              <a:t> ideal </a:t>
            </a:r>
            <a:r>
              <a:rPr lang="en-US" sz="2400" dirty="0" err="1" smtClean="0">
                <a:ea typeface="ＭＳ Ｐゴシック" pitchFamily="-80" charset="-128"/>
              </a:rPr>
              <a:t>untuk</a:t>
            </a:r>
            <a:r>
              <a:rPr lang="en-US" sz="2400" dirty="0" smtClean="0">
                <a:ea typeface="ＭＳ Ｐゴシック" pitchFamily="-80" charset="-128"/>
              </a:rPr>
              <a:t> </a:t>
            </a:r>
            <a:r>
              <a:rPr lang="en-US" sz="2400" dirty="0" err="1" smtClean="0">
                <a:ea typeface="ＭＳ Ｐゴシック" pitchFamily="-80" charset="-128"/>
              </a:rPr>
              <a:t>mendapatkan</a:t>
            </a:r>
            <a:r>
              <a:rPr lang="en-US" sz="2400" dirty="0" smtClean="0">
                <a:ea typeface="ＭＳ Ｐゴシック" pitchFamily="-80" charset="-128"/>
              </a:rPr>
              <a:t> </a:t>
            </a:r>
            <a:r>
              <a:rPr lang="en-US" sz="2400" dirty="0" err="1" smtClean="0">
                <a:ea typeface="ＭＳ Ｐゴシック" pitchFamily="-80" charset="-128"/>
              </a:rPr>
              <a:t>pengetahuan</a:t>
            </a:r>
            <a:r>
              <a:rPr lang="en-US" sz="2400" dirty="0" smtClean="0">
                <a:ea typeface="ＭＳ Ｐゴシック" pitchFamily="-80" charset="-128"/>
              </a:rPr>
              <a:t> </a:t>
            </a:r>
            <a:r>
              <a:rPr lang="en-US" sz="2400" dirty="0" err="1" smtClean="0">
                <a:ea typeface="ＭＳ Ｐゴシック" pitchFamily="-80" charset="-128"/>
              </a:rPr>
              <a:t>adalah</a:t>
            </a:r>
            <a:r>
              <a:rPr lang="en-US" sz="2400" dirty="0" smtClean="0">
                <a:ea typeface="ＭＳ Ｐゴシック" pitchFamily="-80" charset="-128"/>
              </a:rPr>
              <a:t> </a:t>
            </a:r>
            <a:r>
              <a:rPr lang="en-US" sz="2400" b="1" i="1" dirty="0" err="1" smtClean="0">
                <a:ea typeface="ＭＳ Ｐゴシック" pitchFamily="-80" charset="-128"/>
              </a:rPr>
              <a:t>induktif</a:t>
            </a:r>
            <a:endParaRPr lang="en-US" sz="2400" b="1" dirty="0" smtClean="0">
              <a:ea typeface="ＭＳ Ｐゴシック" pitchFamily="-80" charset="-128"/>
            </a:endParaRPr>
          </a:p>
          <a:p>
            <a:pPr lvl="1" eaLnBrk="1" hangingPunct="1">
              <a:lnSpc>
                <a:spcPct val="80000"/>
              </a:lnSpc>
            </a:pPr>
            <a:r>
              <a:rPr lang="en-US" sz="2400" dirty="0" err="1" smtClean="0">
                <a:ea typeface="ＭＳ Ｐゴシック" pitchFamily="-80" charset="-128"/>
              </a:rPr>
              <a:t>Logika</a:t>
            </a:r>
            <a:r>
              <a:rPr lang="en-US" sz="2400" dirty="0" smtClean="0">
                <a:ea typeface="ＭＳ Ｐゴシック" pitchFamily="-80" charset="-128"/>
              </a:rPr>
              <a:t> </a:t>
            </a:r>
            <a:r>
              <a:rPr lang="en-US" sz="2400" b="1" dirty="0" err="1" smtClean="0">
                <a:ea typeface="ＭＳ Ｐゴシック" pitchFamily="-80" charset="-128"/>
              </a:rPr>
              <a:t>induktif</a:t>
            </a:r>
            <a:r>
              <a:rPr lang="en-US" sz="2400" b="1" dirty="0" smtClean="0">
                <a:ea typeface="ＭＳ Ｐゴシック" pitchFamily="-80" charset="-128"/>
              </a:rPr>
              <a:t>:</a:t>
            </a:r>
          </a:p>
          <a:p>
            <a:pPr lvl="2" eaLnBrk="1" hangingPunct="1">
              <a:lnSpc>
                <a:spcPct val="80000"/>
              </a:lnSpc>
            </a:pPr>
            <a:r>
              <a:rPr lang="en-US" sz="1600" dirty="0" err="1" smtClean="0">
                <a:ea typeface="ＭＳ Ｐゴシック" pitchFamily="-80" charset="-128"/>
              </a:rPr>
              <a:t>berdasarkan</a:t>
            </a:r>
            <a:r>
              <a:rPr lang="en-US" sz="1600" dirty="0" smtClean="0">
                <a:ea typeface="ＭＳ Ｐゴシック" pitchFamily="-80" charset="-128"/>
              </a:rPr>
              <a:t> </a:t>
            </a:r>
            <a:r>
              <a:rPr lang="en-US" sz="1600" dirty="0" err="1" smtClean="0">
                <a:ea typeface="ＭＳ Ｐゴシック" pitchFamily="-80" charset="-128"/>
              </a:rPr>
              <a:t>hal-hal</a:t>
            </a:r>
            <a:r>
              <a:rPr lang="en-US" sz="1600" dirty="0" smtClean="0">
                <a:ea typeface="ＭＳ Ｐゴシック" pitchFamily="-80" charset="-128"/>
              </a:rPr>
              <a:t> yang </a:t>
            </a:r>
            <a:r>
              <a:rPr lang="en-US" sz="1600" dirty="0" err="1" smtClean="0">
                <a:ea typeface="ＭＳ Ｐゴシック" pitchFamily="-80" charset="-128"/>
              </a:rPr>
              <a:t>khusus</a:t>
            </a:r>
            <a:r>
              <a:rPr lang="en-US" sz="1600" dirty="0" smtClean="0">
                <a:ea typeface="ＭＳ Ｐゴシック" pitchFamily="-80" charset="-128"/>
              </a:rPr>
              <a:t> </a:t>
            </a:r>
            <a:r>
              <a:rPr lang="en-US" sz="1600" dirty="0" err="1" smtClean="0">
                <a:ea typeface="ＭＳ Ｐゴシック" pitchFamily="-80" charset="-128"/>
              </a:rPr>
              <a:t>ditarik</a:t>
            </a:r>
            <a:r>
              <a:rPr lang="en-US" sz="1600" dirty="0" smtClean="0">
                <a:ea typeface="ＭＳ Ｐゴシック" pitchFamily="-80" charset="-128"/>
              </a:rPr>
              <a:t> </a:t>
            </a:r>
            <a:r>
              <a:rPr lang="en-US" sz="1600" dirty="0" err="1" smtClean="0">
                <a:ea typeface="ＭＳ Ｐゴシック" pitchFamily="-80" charset="-128"/>
              </a:rPr>
              <a:t>kesimpulan</a:t>
            </a:r>
            <a:r>
              <a:rPr lang="en-US" sz="1600" dirty="0" smtClean="0">
                <a:ea typeface="ＭＳ Ｐゴシック" pitchFamily="-80" charset="-128"/>
              </a:rPr>
              <a:t> yang </a:t>
            </a:r>
            <a:r>
              <a:rPr lang="en-US" sz="1600" dirty="0" err="1" smtClean="0">
                <a:ea typeface="ＭＳ Ｐゴシック" pitchFamily="-80" charset="-128"/>
              </a:rPr>
              <a:t>umum</a:t>
            </a:r>
            <a:r>
              <a:rPr lang="en-US" sz="1600" dirty="0" smtClean="0">
                <a:ea typeface="ＭＳ Ｐゴシック" pitchFamily="-80" charset="-128"/>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685800" y="2286000"/>
            <a:ext cx="7772400" cy="1143000"/>
          </a:xfrm>
        </p:spPr>
        <p:txBody>
          <a:bodyPr>
            <a:normAutofit fontScale="90000"/>
          </a:bodyPr>
          <a:lstStyle/>
          <a:p>
            <a:pPr eaLnBrk="1" hangingPunct="1"/>
            <a:r>
              <a:rPr lang="en-US" dirty="0" err="1" smtClean="0">
                <a:ea typeface="ＭＳ Ｐゴシック" pitchFamily="-80" charset="-128"/>
              </a:rPr>
              <a:t>Dua</a:t>
            </a:r>
            <a:r>
              <a:rPr lang="en-US" dirty="0" smtClean="0">
                <a:ea typeface="ＭＳ Ｐゴシック" pitchFamily="-80" charset="-128"/>
              </a:rPr>
              <a:t> </a:t>
            </a:r>
            <a:r>
              <a:rPr lang="en-US" dirty="0" err="1" smtClean="0">
                <a:ea typeface="ＭＳ Ｐゴシック" pitchFamily="-80" charset="-128"/>
              </a:rPr>
              <a:t>Paradigma</a:t>
            </a:r>
            <a:r>
              <a:rPr lang="en-US" dirty="0" smtClean="0">
                <a:ea typeface="ＭＳ Ｐゴシック" pitchFamily="-80" charset="-128"/>
              </a:rPr>
              <a:t> (</a:t>
            </a:r>
            <a:r>
              <a:rPr lang="en-US" dirty="0" err="1" smtClean="0">
                <a:ea typeface="ＭＳ Ｐゴシック" pitchFamily="-80" charset="-128"/>
              </a:rPr>
              <a:t>Filsafat</a:t>
            </a:r>
            <a:r>
              <a:rPr lang="en-US" dirty="0" smtClean="0">
                <a:ea typeface="ＭＳ Ｐゴシック" pitchFamily="-80" charset="-128"/>
              </a:rPr>
              <a:t>)  </a:t>
            </a:r>
            <a:r>
              <a:rPr lang="en-US" dirty="0" err="1" smtClean="0">
                <a:ea typeface="ＭＳ Ｐゴシック" pitchFamily="-80" charset="-128"/>
              </a:rPr>
              <a:t>Ilmu</a:t>
            </a:r>
            <a:r>
              <a:rPr lang="en-US" dirty="0" smtClean="0">
                <a:ea typeface="ＭＳ Ｐゴシック" pitchFamily="-80" charset="-128"/>
              </a:rPr>
              <a:t> </a:t>
            </a:r>
            <a:r>
              <a:rPr lang="en-US" dirty="0" err="1" smtClean="0">
                <a:ea typeface="ＭＳ Ｐゴシック" pitchFamily="-80" charset="-128"/>
              </a:rPr>
              <a:t>Pengetahuan</a:t>
            </a:r>
            <a:endParaRPr lang="en-US" dirty="0" smtClean="0">
              <a:ea typeface="ＭＳ Ｐゴシック" pitchFamily="-80" charset="-128"/>
            </a:endParaRPr>
          </a:p>
        </p:txBody>
      </p:sp>
      <p:sp>
        <p:nvSpPr>
          <p:cNvPr id="36867" name="Rectangle 3"/>
          <p:cNvSpPr>
            <a:spLocks noGrp="1" noChangeArrowheads="1"/>
          </p:cNvSpPr>
          <p:nvPr>
            <p:ph type="subTitle" idx="1"/>
          </p:nvPr>
        </p:nvSpPr>
        <p:spPr/>
        <p:txBody>
          <a:bodyPr/>
          <a:lstStyle/>
          <a:p>
            <a:pPr eaLnBrk="1" hangingPunct="1"/>
            <a:r>
              <a:rPr lang="en-US" dirty="0" err="1" smtClean="0">
                <a:ea typeface="ＭＳ Ｐゴシック" pitchFamily="-80" charset="-128"/>
              </a:rPr>
              <a:t>Positivisme</a:t>
            </a:r>
            <a:r>
              <a:rPr lang="en-US" dirty="0" smtClean="0">
                <a:ea typeface="ＭＳ Ｐゴシック" pitchFamily="-80" charset="-128"/>
              </a:rPr>
              <a:t> </a:t>
            </a:r>
            <a:r>
              <a:rPr lang="en-US" dirty="0" err="1" smtClean="0">
                <a:ea typeface="ＭＳ Ｐゴシック" pitchFamily="-80" charset="-128"/>
              </a:rPr>
              <a:t>ve</a:t>
            </a:r>
            <a:r>
              <a:rPr lang="en-US" dirty="0" smtClean="0">
                <a:ea typeface="ＭＳ Ｐゴシック" pitchFamily="-80" charset="-128"/>
              </a:rPr>
              <a:t> </a:t>
            </a:r>
            <a:r>
              <a:rPr lang="en-US" dirty="0" err="1" smtClean="0">
                <a:ea typeface="ＭＳ Ｐゴシック" pitchFamily="-80" charset="-128"/>
              </a:rPr>
              <a:t>Nonpositivisme</a:t>
            </a:r>
            <a:endParaRPr lang="en-US" dirty="0" smtClean="0">
              <a:ea typeface="ＭＳ Ｐゴシック" pitchFamily="-80"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a:lstStyle/>
          <a:p>
            <a:r>
              <a:rPr lang="en-US" dirty="0" err="1" smtClean="0"/>
              <a:t>Positivisme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4638"/>
            <a:ext cx="8229600" cy="715962"/>
          </a:xfrm>
        </p:spPr>
        <p:txBody>
          <a:bodyPr/>
          <a:lstStyle/>
          <a:p>
            <a:pPr eaLnBrk="1" hangingPunct="1"/>
            <a:r>
              <a:rPr lang="en-US" sz="3200" smtClean="0">
                <a:ea typeface="ＭＳ Ｐゴシック" pitchFamily="-80" charset="-128"/>
              </a:rPr>
              <a:t>Positivisme</a:t>
            </a:r>
          </a:p>
        </p:txBody>
      </p:sp>
      <p:sp>
        <p:nvSpPr>
          <p:cNvPr id="37891" name="Rectangle 3"/>
          <p:cNvSpPr>
            <a:spLocks noGrp="1" noChangeArrowheads="1"/>
          </p:cNvSpPr>
          <p:nvPr>
            <p:ph type="body" idx="1"/>
          </p:nvPr>
        </p:nvSpPr>
        <p:spPr>
          <a:xfrm>
            <a:off x="457200" y="1447800"/>
            <a:ext cx="8229600" cy="3581400"/>
          </a:xfrm>
        </p:spPr>
        <p:txBody>
          <a:bodyPr>
            <a:normAutofit fontScale="92500" lnSpcReduction="20000"/>
          </a:bodyPr>
          <a:lstStyle/>
          <a:p>
            <a:pPr eaLnBrk="1" hangingPunct="1">
              <a:lnSpc>
                <a:spcPct val="80000"/>
              </a:lnSpc>
            </a:pPr>
            <a:r>
              <a:rPr lang="en-US" sz="2800" dirty="0" err="1" smtClean="0">
                <a:ea typeface="ＭＳ Ｐゴシック" pitchFamily="-80" charset="-128"/>
              </a:rPr>
              <a:t>Tokoh</a:t>
            </a:r>
            <a:r>
              <a:rPr lang="en-US" sz="2800" dirty="0" smtClean="0">
                <a:ea typeface="ＭＳ Ｐゴシック" pitchFamily="-80" charset="-128"/>
              </a:rPr>
              <a:t>:</a:t>
            </a:r>
          </a:p>
          <a:p>
            <a:pPr lvl="1" eaLnBrk="1" hangingPunct="1">
              <a:lnSpc>
                <a:spcPct val="80000"/>
              </a:lnSpc>
            </a:pPr>
            <a:r>
              <a:rPr lang="en-US" sz="2400" dirty="0" smtClean="0">
                <a:ea typeface="ＭＳ Ｐゴシック" pitchFamily="-80" charset="-128"/>
              </a:rPr>
              <a:t>Henry Saint Simon, </a:t>
            </a:r>
            <a:r>
              <a:rPr lang="en-US" sz="2400" dirty="0" err="1" smtClean="0">
                <a:ea typeface="ＭＳ Ｐゴシック" pitchFamily="-80" charset="-128"/>
              </a:rPr>
              <a:t>Auguste</a:t>
            </a:r>
            <a:r>
              <a:rPr lang="en-US" sz="2400" dirty="0" smtClean="0">
                <a:ea typeface="ＭＳ Ｐゴシック" pitchFamily="-80" charset="-128"/>
              </a:rPr>
              <a:t> Comte (1798 – 1857), Charles Darwin, Herbert Spencer,</a:t>
            </a:r>
            <a:r>
              <a:rPr lang="en-US" sz="2000" dirty="0" smtClean="0">
                <a:ea typeface="ＭＳ Ｐゴシック" pitchFamily="-80" charset="-128"/>
              </a:rPr>
              <a:t> </a:t>
            </a:r>
          </a:p>
          <a:p>
            <a:pPr eaLnBrk="1" hangingPunct="1">
              <a:lnSpc>
                <a:spcPct val="80000"/>
              </a:lnSpc>
            </a:pPr>
            <a:r>
              <a:rPr lang="en-US" sz="2800" dirty="0" err="1" smtClean="0">
                <a:ea typeface="ＭＳ Ｐゴシック" pitchFamily="-80" charset="-128"/>
              </a:rPr>
              <a:t>Evolusi</a:t>
            </a:r>
            <a:r>
              <a:rPr lang="en-US" sz="2800" dirty="0" smtClean="0">
                <a:ea typeface="ＭＳ Ｐゴシック" pitchFamily="-80" charset="-128"/>
              </a:rPr>
              <a:t> </a:t>
            </a:r>
            <a:r>
              <a:rPr lang="en-US" sz="2800" dirty="0" err="1" smtClean="0">
                <a:ea typeface="ＭＳ Ｐゴシック" pitchFamily="-80" charset="-128"/>
              </a:rPr>
              <a:t>lanjut</a:t>
            </a:r>
            <a:r>
              <a:rPr lang="en-US" sz="2800" dirty="0" smtClean="0">
                <a:ea typeface="ＭＳ Ｐゴシック" pitchFamily="-80" charset="-128"/>
              </a:rPr>
              <a:t> </a:t>
            </a:r>
            <a:r>
              <a:rPr lang="en-US" sz="2800" dirty="0" err="1" smtClean="0">
                <a:ea typeface="ＭＳ Ｐゴシック" pitchFamily="-80" charset="-128"/>
              </a:rPr>
              <a:t>dari</a:t>
            </a:r>
            <a:r>
              <a:rPr lang="en-US" sz="2800" dirty="0" smtClean="0">
                <a:ea typeface="ＭＳ Ｐゴシック" pitchFamily="-80" charset="-128"/>
              </a:rPr>
              <a:t> </a:t>
            </a:r>
            <a:r>
              <a:rPr lang="en-US" sz="2800" dirty="0" err="1" smtClean="0">
                <a:ea typeface="ＭＳ Ｐゴシック" pitchFamily="-80" charset="-128"/>
              </a:rPr>
              <a:t>empirisme</a:t>
            </a:r>
            <a:endParaRPr lang="en-US" sz="2800" dirty="0" smtClean="0">
              <a:ea typeface="ＭＳ Ｐゴシック" pitchFamily="-80" charset="-128"/>
            </a:endParaRPr>
          </a:p>
          <a:p>
            <a:pPr eaLnBrk="1" hangingPunct="1">
              <a:lnSpc>
                <a:spcPct val="80000"/>
              </a:lnSpc>
            </a:pPr>
            <a:r>
              <a:rPr lang="en-US" sz="2800" dirty="0" err="1" smtClean="0">
                <a:ea typeface="ＭＳ Ｐゴシック" pitchFamily="-80" charset="-128"/>
              </a:rPr>
              <a:t>Aliran</a:t>
            </a:r>
            <a:r>
              <a:rPr lang="en-US" sz="2800" dirty="0" smtClean="0">
                <a:ea typeface="ＭＳ Ｐゴシック" pitchFamily="-80" charset="-128"/>
              </a:rPr>
              <a:t> </a:t>
            </a:r>
            <a:r>
              <a:rPr lang="en-US" sz="2800" dirty="0" err="1" smtClean="0">
                <a:ea typeface="ＭＳ Ｐゴシック" pitchFamily="-80" charset="-128"/>
              </a:rPr>
              <a:t>filsafat</a:t>
            </a:r>
            <a:r>
              <a:rPr lang="en-US" sz="2800" dirty="0" smtClean="0">
                <a:ea typeface="ＭＳ Ｐゴシック" pitchFamily="-80" charset="-128"/>
              </a:rPr>
              <a:t> </a:t>
            </a:r>
            <a:r>
              <a:rPr lang="en-US" sz="2800" dirty="0" err="1" smtClean="0">
                <a:ea typeface="ＭＳ Ｐゴシック" pitchFamily="-80" charset="-128"/>
              </a:rPr>
              <a:t>ilmu</a:t>
            </a:r>
            <a:r>
              <a:rPr lang="en-US" sz="2800" dirty="0" smtClean="0">
                <a:ea typeface="ＭＳ Ｐゴシック" pitchFamily="-80" charset="-128"/>
              </a:rPr>
              <a:t> yang </a:t>
            </a:r>
            <a:r>
              <a:rPr lang="en-US" sz="2800" dirty="0" err="1" smtClean="0">
                <a:ea typeface="ＭＳ Ｐゴシック" pitchFamily="-80" charset="-128"/>
              </a:rPr>
              <a:t>yang</a:t>
            </a:r>
            <a:r>
              <a:rPr lang="en-US" sz="2800" dirty="0" smtClean="0">
                <a:ea typeface="ＭＳ Ｐゴシック" pitchFamily="-80" charset="-128"/>
              </a:rPr>
              <a:t> paling </a:t>
            </a:r>
            <a:r>
              <a:rPr lang="en-US" sz="2800" dirty="0" err="1" smtClean="0">
                <a:ea typeface="ＭＳ Ｐゴシック" pitchFamily="-80" charset="-128"/>
              </a:rPr>
              <a:t>mendominasi</a:t>
            </a:r>
            <a:r>
              <a:rPr lang="en-US" sz="2800" dirty="0" smtClean="0">
                <a:ea typeface="ＭＳ Ｐゴシック" pitchFamily="-80" charset="-128"/>
              </a:rPr>
              <a:t> </a:t>
            </a:r>
            <a:r>
              <a:rPr lang="en-US" sz="2800" dirty="0" err="1" smtClean="0">
                <a:ea typeface="ＭＳ Ｐゴシック" pitchFamily="-80" charset="-128"/>
              </a:rPr>
              <a:t>wacana</a:t>
            </a:r>
            <a:r>
              <a:rPr lang="en-US" sz="2800" dirty="0" smtClean="0">
                <a:ea typeface="ＭＳ Ｐゴシック" pitchFamily="-80" charset="-128"/>
              </a:rPr>
              <a:t> </a:t>
            </a:r>
            <a:r>
              <a:rPr lang="en-US" sz="2800" dirty="0" err="1" smtClean="0">
                <a:ea typeface="ＭＳ Ｐゴシック" pitchFamily="-80" charset="-128"/>
              </a:rPr>
              <a:t>ilmu</a:t>
            </a:r>
            <a:r>
              <a:rPr lang="en-US" sz="2800" dirty="0" smtClean="0">
                <a:ea typeface="ＭＳ Ｐゴシック" pitchFamily="-80" charset="-128"/>
              </a:rPr>
              <a:t> </a:t>
            </a:r>
            <a:r>
              <a:rPr lang="en-US" sz="2800" dirty="0" err="1" smtClean="0">
                <a:ea typeface="ＭＳ Ｐゴシック" pitchFamily="-80" charset="-128"/>
              </a:rPr>
              <a:t>pengetahuan</a:t>
            </a:r>
            <a:r>
              <a:rPr lang="en-US" sz="2800" dirty="0" smtClean="0">
                <a:ea typeface="ＭＳ Ｐゴシック" pitchFamily="-80" charset="-128"/>
              </a:rPr>
              <a:t> abad-20</a:t>
            </a:r>
          </a:p>
          <a:p>
            <a:pPr lvl="1" eaLnBrk="1" hangingPunct="1">
              <a:lnSpc>
                <a:spcPct val="80000"/>
              </a:lnSpc>
            </a:pPr>
            <a:r>
              <a:rPr lang="en-US" sz="2400" dirty="0" err="1" smtClean="0">
                <a:ea typeface="ＭＳ Ｐゴシック" pitchFamily="-80" charset="-128"/>
              </a:rPr>
              <a:t>Dianggap</a:t>
            </a:r>
            <a:r>
              <a:rPr lang="en-US" sz="2400" dirty="0" smtClean="0">
                <a:ea typeface="ＭＳ Ｐゴシック" pitchFamily="-80" charset="-128"/>
              </a:rPr>
              <a:t> </a:t>
            </a:r>
            <a:r>
              <a:rPr lang="en-US" sz="2400" dirty="0" err="1" smtClean="0">
                <a:ea typeface="ＭＳ Ｐゴシック" pitchFamily="-80" charset="-128"/>
              </a:rPr>
              <a:t>sebagai</a:t>
            </a:r>
            <a:r>
              <a:rPr lang="en-US" sz="2400" dirty="0" smtClean="0">
                <a:ea typeface="ＭＳ Ｐゴシック" pitchFamily="-80" charset="-128"/>
              </a:rPr>
              <a:t> “agama </a:t>
            </a:r>
            <a:r>
              <a:rPr lang="en-US" sz="2400" dirty="0" err="1" smtClean="0">
                <a:ea typeface="ＭＳ Ｐゴシック" pitchFamily="-80" charset="-128"/>
              </a:rPr>
              <a:t>humanis</a:t>
            </a:r>
            <a:r>
              <a:rPr lang="en-US" sz="2400" dirty="0" smtClean="0">
                <a:ea typeface="ＭＳ Ｐゴシック" pitchFamily="-80" charset="-128"/>
              </a:rPr>
              <a:t> modern”</a:t>
            </a:r>
          </a:p>
          <a:p>
            <a:pPr lvl="2" eaLnBrk="1" hangingPunct="1">
              <a:lnSpc>
                <a:spcPct val="80000"/>
              </a:lnSpc>
            </a:pPr>
            <a:r>
              <a:rPr lang="en-US" sz="2000" dirty="0" err="1" smtClean="0">
                <a:ea typeface="ＭＳ Ｐゴシック" pitchFamily="-80" charset="-128"/>
              </a:rPr>
              <a:t>Menjadi</a:t>
            </a:r>
            <a:r>
              <a:rPr lang="en-US" sz="2000" dirty="0" smtClean="0">
                <a:ea typeface="ＭＳ Ｐゴシック" pitchFamily="-80" charset="-128"/>
              </a:rPr>
              <a:t> </a:t>
            </a:r>
            <a:r>
              <a:rPr lang="en-US" sz="2000" b="1" dirty="0" err="1" smtClean="0">
                <a:ea typeface="ＭＳ Ｐゴシック" pitchFamily="-80" charset="-128"/>
              </a:rPr>
              <a:t>doktrin</a:t>
            </a:r>
            <a:r>
              <a:rPr lang="en-US" sz="2000" dirty="0" smtClean="0">
                <a:ea typeface="ＭＳ Ｐゴシック" pitchFamily="-80" charset="-128"/>
              </a:rPr>
              <a:t> </a:t>
            </a:r>
            <a:r>
              <a:rPr lang="en-US" sz="2000" dirty="0" err="1" smtClean="0">
                <a:ea typeface="ＭＳ Ｐゴシック" pitchFamily="-80" charset="-128"/>
              </a:rPr>
              <a:t>bagi</a:t>
            </a:r>
            <a:r>
              <a:rPr lang="en-US" sz="2000" dirty="0" smtClean="0">
                <a:ea typeface="ＭＳ Ｐゴシック" pitchFamily="-80" charset="-128"/>
              </a:rPr>
              <a:t> </a:t>
            </a:r>
            <a:r>
              <a:rPr lang="en-US" sz="2000" dirty="0" err="1" smtClean="0">
                <a:ea typeface="ＭＳ Ｐゴシック" pitchFamily="-80" charset="-128"/>
              </a:rPr>
              <a:t>berbagai</a:t>
            </a:r>
            <a:r>
              <a:rPr lang="en-US" sz="2000" dirty="0" smtClean="0">
                <a:ea typeface="ＭＳ Ｐゴシック" pitchFamily="-80" charset="-128"/>
              </a:rPr>
              <a:t> </a:t>
            </a:r>
            <a:r>
              <a:rPr lang="en-US" sz="2000" dirty="0" err="1" smtClean="0">
                <a:ea typeface="ＭＳ Ｐゴシック" pitchFamily="-80" charset="-128"/>
              </a:rPr>
              <a:t>bentuk</a:t>
            </a:r>
            <a:r>
              <a:rPr lang="en-US" sz="2000" dirty="0" smtClean="0">
                <a:ea typeface="ＭＳ Ｐゴシック" pitchFamily="-80" charset="-128"/>
              </a:rPr>
              <a:t> </a:t>
            </a:r>
            <a:r>
              <a:rPr lang="en-US" sz="2000" dirty="0" err="1" smtClean="0">
                <a:ea typeface="ＭＳ Ｐゴシック" pitchFamily="-80" charset="-128"/>
              </a:rPr>
              <a:t>pengetahuan</a:t>
            </a:r>
            <a:r>
              <a:rPr lang="en-US" sz="2000" dirty="0" smtClean="0">
                <a:ea typeface="ＭＳ Ｐゴシック" pitchFamily="-80" charset="-128"/>
              </a:rPr>
              <a:t> </a:t>
            </a:r>
            <a:r>
              <a:rPr lang="en-US" sz="2000" dirty="0" err="1" smtClean="0">
                <a:ea typeface="ＭＳ Ｐゴシック" pitchFamily="-80" charset="-128"/>
              </a:rPr>
              <a:t>manusia</a:t>
            </a:r>
            <a:endParaRPr lang="en-US" sz="2000" dirty="0" smtClean="0">
              <a:ea typeface="ＭＳ Ｐゴシック" pitchFamily="-80" charset="-128"/>
            </a:endParaRPr>
          </a:p>
          <a:p>
            <a:pPr eaLnBrk="1" hangingPunct="1">
              <a:lnSpc>
                <a:spcPct val="80000"/>
              </a:lnSpc>
            </a:pPr>
            <a:r>
              <a:rPr lang="en-US" sz="2800" dirty="0" err="1" smtClean="0">
                <a:ea typeface="ＭＳ Ｐゴシック" pitchFamily="-80" charset="-128"/>
              </a:rPr>
              <a:t>Pola</a:t>
            </a:r>
            <a:r>
              <a:rPr lang="en-US" sz="2800" dirty="0" smtClean="0">
                <a:ea typeface="ＭＳ Ｐゴシック" pitchFamily="-80" charset="-128"/>
              </a:rPr>
              <a:t> </a:t>
            </a:r>
            <a:r>
              <a:rPr lang="en-US" sz="2800" dirty="0" err="1" smtClean="0">
                <a:ea typeface="ＭＳ Ｐゴシック" pitchFamily="-80" charset="-128"/>
              </a:rPr>
              <a:t>pikir</a:t>
            </a:r>
            <a:r>
              <a:rPr lang="en-US" sz="2800" dirty="0" smtClean="0">
                <a:ea typeface="ＭＳ Ｐゴシック" pitchFamily="-80" charset="-128"/>
              </a:rPr>
              <a:t> </a:t>
            </a:r>
            <a:r>
              <a:rPr lang="en-US" sz="2800" dirty="0" err="1" smtClean="0">
                <a:ea typeface="ＭＳ Ｐゴシック" pitchFamily="-80" charset="-128"/>
              </a:rPr>
              <a:t>logis</a:t>
            </a:r>
            <a:r>
              <a:rPr lang="en-US" sz="2800" dirty="0" smtClean="0">
                <a:ea typeface="ＭＳ Ｐゴシック" pitchFamily="-80" charset="-128"/>
              </a:rPr>
              <a:t>:</a:t>
            </a:r>
          </a:p>
          <a:p>
            <a:pPr lvl="1" eaLnBrk="1" hangingPunct="1">
              <a:lnSpc>
                <a:spcPct val="80000"/>
              </a:lnSpc>
            </a:pPr>
            <a:r>
              <a:rPr lang="en-US" sz="2400" dirty="0" err="1" smtClean="0">
                <a:ea typeface="ＭＳ Ｐゴシック" pitchFamily="-80" charset="-128"/>
              </a:rPr>
              <a:t>Aposteriori</a:t>
            </a:r>
            <a:r>
              <a:rPr lang="en-US" sz="2400" dirty="0" smtClean="0">
                <a:ea typeface="ＭＳ Ｐゴシック" pitchFamily="-80" charset="-128"/>
              </a:rPr>
              <a:t> (</a:t>
            </a:r>
            <a:r>
              <a:rPr lang="en-US" sz="2400" dirty="0" err="1" smtClean="0">
                <a:ea typeface="ＭＳ Ｐゴシック" pitchFamily="-80" charset="-128"/>
              </a:rPr>
              <a:t>setelah</a:t>
            </a:r>
            <a:r>
              <a:rPr lang="en-US" sz="2400" dirty="0" smtClean="0">
                <a:ea typeface="ＭＳ Ｐゴシック" pitchFamily="-80" charset="-128"/>
              </a:rPr>
              <a:t> </a:t>
            </a:r>
            <a:r>
              <a:rPr lang="en-US" sz="2400" dirty="0" err="1" smtClean="0">
                <a:ea typeface="ＭＳ Ｐゴシック" pitchFamily="-80" charset="-128"/>
              </a:rPr>
              <a:t>pengalaman</a:t>
            </a:r>
            <a:r>
              <a:rPr lang="en-US" sz="2400" dirty="0" smtClean="0">
                <a:ea typeface="ＭＳ Ｐゴシック" pitchFamily="-80" charset="-128"/>
              </a:rPr>
              <a:t>) </a:t>
            </a:r>
            <a:r>
              <a:rPr lang="en-US" sz="2400" dirty="0" err="1" smtClean="0">
                <a:ea typeface="ＭＳ Ｐゴシック" pitchFamily="-80" charset="-128"/>
              </a:rPr>
              <a:t>dan</a:t>
            </a:r>
            <a:r>
              <a:rPr lang="en-US" sz="2400" dirty="0" smtClean="0">
                <a:ea typeface="ＭＳ Ｐゴシック" pitchFamily="-80" charset="-128"/>
              </a:rPr>
              <a:t> </a:t>
            </a:r>
            <a:r>
              <a:rPr lang="en-US" sz="2400" dirty="0" err="1" smtClean="0">
                <a:ea typeface="ＭＳ Ｐゴシック" pitchFamily="-80" charset="-128"/>
              </a:rPr>
              <a:t>pengambilan</a:t>
            </a:r>
            <a:r>
              <a:rPr lang="en-US" sz="2400" dirty="0" smtClean="0">
                <a:ea typeface="ＭＳ Ｐゴシック" pitchFamily="-80" charset="-128"/>
              </a:rPr>
              <a:t> </a:t>
            </a:r>
            <a:r>
              <a:rPr lang="en-US" sz="2400" dirty="0" err="1" smtClean="0">
                <a:ea typeface="ＭＳ Ｐゴシック" pitchFamily="-80" charset="-128"/>
              </a:rPr>
              <a:t>kesimpulan</a:t>
            </a:r>
            <a:r>
              <a:rPr lang="en-US" sz="2400" dirty="0" smtClean="0">
                <a:ea typeface="ＭＳ Ｐゴシック" pitchFamily="-80" charset="-128"/>
              </a:rPr>
              <a:t> </a:t>
            </a:r>
            <a:r>
              <a:rPr lang="en-US" sz="2400" dirty="0" err="1" smtClean="0">
                <a:ea typeface="ＭＳ Ｐゴシック" pitchFamily="-80" charset="-128"/>
              </a:rPr>
              <a:t>secara</a:t>
            </a:r>
            <a:r>
              <a:rPr lang="en-US" sz="2400" dirty="0" smtClean="0">
                <a:ea typeface="ＭＳ Ｐゴシック" pitchFamily="-80" charset="-128"/>
              </a:rPr>
              <a:t> </a:t>
            </a:r>
            <a:r>
              <a:rPr lang="en-US" sz="2400" dirty="0" err="1" smtClean="0">
                <a:ea typeface="ＭＳ Ｐゴシック" pitchFamily="-80" charset="-128"/>
              </a:rPr>
              <a:t>induktif</a:t>
            </a:r>
            <a:r>
              <a:rPr lang="en-US" sz="2400" dirty="0" smtClean="0">
                <a:ea typeface="ＭＳ Ｐゴシック" pitchFamily="-80" charset="-128"/>
              </a:rPr>
              <a:t>  (</a:t>
            </a:r>
            <a:r>
              <a:rPr lang="en-US" sz="2400" dirty="0" err="1" smtClean="0">
                <a:ea typeface="ＭＳ Ｐゴシック" pitchFamily="-80" charset="-128"/>
              </a:rPr>
              <a:t>khusus</a:t>
            </a:r>
            <a:r>
              <a:rPr lang="en-US" sz="2400" dirty="0" smtClean="0">
                <a:ea typeface="ＭＳ Ｐゴシック" pitchFamily="-80" charset="-128"/>
              </a:rPr>
              <a:t> – </a:t>
            </a:r>
            <a:r>
              <a:rPr lang="en-US" sz="2400" dirty="0" err="1" smtClean="0">
                <a:ea typeface="ＭＳ Ｐゴシック" pitchFamily="-80" charset="-128"/>
              </a:rPr>
              <a:t>umum</a:t>
            </a:r>
            <a:r>
              <a:rPr lang="en-US" sz="2400" dirty="0" smtClean="0">
                <a:ea typeface="ＭＳ Ｐゴシック" pitchFamily="-80" charset="-128"/>
              </a:rPr>
              <a:t>) </a:t>
            </a:r>
          </a:p>
          <a:p>
            <a:pPr lvl="2" eaLnBrk="1" hangingPunct="1">
              <a:lnSpc>
                <a:spcPct val="80000"/>
              </a:lnSpc>
            </a:pPr>
            <a:r>
              <a:rPr lang="en-US" sz="1800" dirty="0" err="1" smtClean="0">
                <a:ea typeface="ＭＳ Ｐゴシック" pitchFamily="-80" charset="-128"/>
              </a:rPr>
              <a:t>Ilmu</a:t>
            </a:r>
            <a:r>
              <a:rPr lang="en-US" sz="1800" dirty="0" smtClean="0">
                <a:ea typeface="ＭＳ Ｐゴシック" pitchFamily="-80" charset="-128"/>
              </a:rPr>
              <a:t> </a:t>
            </a:r>
            <a:r>
              <a:rPr lang="en-US" sz="1800" dirty="0" err="1" smtClean="0">
                <a:ea typeface="ＭＳ Ｐゴシック" pitchFamily="-80" charset="-128"/>
              </a:rPr>
              <a:t>bergerak</a:t>
            </a:r>
            <a:r>
              <a:rPr lang="en-US" sz="1800" dirty="0" smtClean="0">
                <a:ea typeface="ＭＳ Ｐゴシック" pitchFamily="-80" charset="-128"/>
              </a:rPr>
              <a:t> </a:t>
            </a:r>
            <a:r>
              <a:rPr lang="en-US" sz="1800" dirty="0" err="1" smtClean="0">
                <a:ea typeface="ＭＳ Ｐゴシック" pitchFamily="-80" charset="-128"/>
              </a:rPr>
              <a:t>dari</a:t>
            </a:r>
            <a:r>
              <a:rPr lang="en-US" sz="1800" dirty="0" smtClean="0">
                <a:ea typeface="ＭＳ Ｐゴシック" pitchFamily="-80" charset="-128"/>
              </a:rPr>
              <a:t> </a:t>
            </a:r>
            <a:r>
              <a:rPr lang="en-US" sz="1800" dirty="0" err="1" smtClean="0">
                <a:ea typeface="ＭＳ Ｐゴシック" pitchFamily="-80" charset="-128"/>
              </a:rPr>
              <a:t>fakta-fakta</a:t>
            </a:r>
            <a:r>
              <a:rPr lang="en-US" sz="1800" dirty="0" smtClean="0">
                <a:ea typeface="ＭＳ Ｐゴシック" pitchFamily="-80" charset="-128"/>
              </a:rPr>
              <a:t> </a:t>
            </a:r>
            <a:r>
              <a:rPr lang="en-US" sz="1800" dirty="0" err="1" smtClean="0">
                <a:ea typeface="ＭＳ Ｐゴシック" pitchFamily="-80" charset="-128"/>
              </a:rPr>
              <a:t>khusus</a:t>
            </a:r>
            <a:r>
              <a:rPr lang="en-US" sz="1800" dirty="0" smtClean="0">
                <a:ea typeface="ＭＳ Ｐゴシック" pitchFamily="-80" charset="-128"/>
              </a:rPr>
              <a:t> </a:t>
            </a:r>
            <a:r>
              <a:rPr lang="en-US" sz="1800" dirty="0" err="1" smtClean="0">
                <a:ea typeface="ＭＳ Ｐゴシック" pitchFamily="-80" charset="-128"/>
              </a:rPr>
              <a:t>fenomenal</a:t>
            </a:r>
            <a:r>
              <a:rPr lang="en-US" sz="1800" dirty="0" smtClean="0">
                <a:ea typeface="ＭＳ Ｐゴシック" pitchFamily="-80" charset="-128"/>
              </a:rPr>
              <a:t> </a:t>
            </a:r>
            <a:r>
              <a:rPr lang="en-US" sz="1800" dirty="0" err="1" smtClean="0">
                <a:ea typeface="ＭＳ Ｐゴシック" pitchFamily="-80" charset="-128"/>
              </a:rPr>
              <a:t>ke</a:t>
            </a:r>
            <a:r>
              <a:rPr lang="en-US" sz="1800" dirty="0" smtClean="0">
                <a:ea typeface="ＭＳ Ｐゴシック" pitchFamily="-80" charset="-128"/>
              </a:rPr>
              <a:t> </a:t>
            </a:r>
            <a:r>
              <a:rPr lang="en-US" sz="1800" dirty="0" err="1" smtClean="0">
                <a:ea typeface="ＭＳ Ｐゴシック" pitchFamily="-80" charset="-128"/>
              </a:rPr>
              <a:t>generalisasi</a:t>
            </a:r>
            <a:r>
              <a:rPr lang="en-US" sz="1800" dirty="0" smtClean="0">
                <a:ea typeface="ＭＳ Ｐゴシック" pitchFamily="-80" charset="-128"/>
              </a:rPr>
              <a:t> </a:t>
            </a:r>
            <a:r>
              <a:rPr lang="en-US" sz="1800" dirty="0" err="1" smtClean="0">
                <a:ea typeface="ＭＳ Ｐゴシック" pitchFamily="-80" charset="-128"/>
              </a:rPr>
              <a:t>teoretik</a:t>
            </a:r>
            <a:endParaRPr lang="en-US" sz="1800" dirty="0" smtClean="0">
              <a:ea typeface="ＭＳ Ｐゴシック" pitchFamily="-8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3095</Words>
  <Application>Microsoft Office PowerPoint</Application>
  <PresentationFormat>On-screen Show (4:3)</PresentationFormat>
  <Paragraphs>452</Paragraphs>
  <Slides>41</Slides>
  <Notes>36</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EPISTEMOLOGI</vt:lpstr>
      <vt:lpstr>Periodisasi Pertumbuhan Pengetahuan dan Ilmu</vt:lpstr>
      <vt:lpstr>Rasionalisme</vt:lpstr>
      <vt:lpstr>Rasionalisme</vt:lpstr>
      <vt:lpstr>Rasionalisme</vt:lpstr>
      <vt:lpstr>Empirisme</vt:lpstr>
      <vt:lpstr>Dua Paradigma (Filsafat)  Ilmu Pengetahuan</vt:lpstr>
      <vt:lpstr>Positivisme</vt:lpstr>
      <vt:lpstr>Positivisme</vt:lpstr>
      <vt:lpstr>Positivisme:  Asumsi dan Sikap Dasar</vt:lpstr>
      <vt:lpstr>Positivisme: Ontologi</vt:lpstr>
      <vt:lpstr>Positivisme: Epistemologi</vt:lpstr>
      <vt:lpstr>Positivisme: Aksiologi</vt:lpstr>
      <vt:lpstr>Positivisme: Metodologi</vt:lpstr>
      <vt:lpstr>KESIMPULAN: Pandangan Positivisme tentang Ilmu Pengetahuan</vt:lpstr>
      <vt:lpstr>Nonpositivisme: Interpretivisme/Konstruktivisme dan Pendekatan Kritis</vt:lpstr>
      <vt:lpstr> Nonpositivisme: Interpretrivisme dan Kritis </vt:lpstr>
      <vt:lpstr>Interpretivisme &amp; Pendekatan Kritis Kritik pada Positivisme</vt:lpstr>
      <vt:lpstr>Interpretivisme Asumsi Dasar</vt:lpstr>
      <vt:lpstr>Interpretivisme Ontologi</vt:lpstr>
      <vt:lpstr>Interpretivisme: Epistemologi</vt:lpstr>
      <vt:lpstr>Interpretivisme Aksiologi</vt:lpstr>
      <vt:lpstr>Interpretivisme Metodologi</vt:lpstr>
      <vt:lpstr>Pendekatan Kritis</vt:lpstr>
      <vt:lpstr>Ontologi</vt:lpstr>
      <vt:lpstr>Epistemologi</vt:lpstr>
      <vt:lpstr>Aksiologi</vt:lpstr>
      <vt:lpstr>Metodologi</vt:lpstr>
      <vt:lpstr>Simpulan  Positivisme vs Nonpositivisme</vt:lpstr>
      <vt:lpstr>“DOGMA” LINGKARAN WINA</vt:lpstr>
      <vt:lpstr>POSITIVISME Alat Bantu Berfikir Ilmiah:  Matematika/Statistika</vt:lpstr>
      <vt:lpstr>DUA PARADIGMA FILSAFAT ILMU SOSIAL</vt:lpstr>
      <vt:lpstr>Definisi Ilmu Pengetahuan berdasarkan paradigma Filsafat Ilmunya</vt:lpstr>
      <vt:lpstr>PowerPoint Presentation</vt:lpstr>
      <vt:lpstr>PowerPoint Presentation</vt:lpstr>
      <vt:lpstr>PARADIGMA ILMU SOSIAL</vt:lpstr>
      <vt:lpstr>PERSPEKTIF TEORETIS - METODOLOGI - METODE</vt:lpstr>
      <vt:lpstr>PERBEDAAN ONTOLOGIS</vt:lpstr>
      <vt:lpstr>PERBEDAAN EPISTEMOLOGIS</vt:lpstr>
      <vt:lpstr>PERBEDAAN AKSIOLOGIS</vt:lpstr>
      <vt:lpstr>PERBEDAAN METODOLOGIS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EPISTEMOLOGI</dc:title>
  <dc:creator>User</dc:creator>
  <cp:lastModifiedBy>May</cp:lastModifiedBy>
  <cp:revision>9</cp:revision>
  <dcterms:created xsi:type="dcterms:W3CDTF">2012-10-09T08:40:46Z</dcterms:created>
  <dcterms:modified xsi:type="dcterms:W3CDTF">2015-02-20T04:12:23Z</dcterms:modified>
</cp:coreProperties>
</file>