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300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E6615-81D6-431D-A07B-1005E03290A0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6562A4-5D24-47C4-BCFA-8AD7E22B6C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E6615-81D6-431D-A07B-1005E03290A0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6562A4-5D24-47C4-BCFA-8AD7E22B6C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E6615-81D6-431D-A07B-1005E03290A0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6562A4-5D24-47C4-BCFA-8AD7E22B6C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E6615-81D6-431D-A07B-1005E03290A0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6562A4-5D24-47C4-BCFA-8AD7E22B6C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E6615-81D6-431D-A07B-1005E03290A0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6562A4-5D24-47C4-BCFA-8AD7E22B6C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E6615-81D6-431D-A07B-1005E03290A0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6562A4-5D24-47C4-BCFA-8AD7E22B6C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E6615-81D6-431D-A07B-1005E03290A0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6562A4-5D24-47C4-BCFA-8AD7E22B6C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E6615-81D6-431D-A07B-1005E03290A0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6562A4-5D24-47C4-BCFA-8AD7E22B6C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E6615-81D6-431D-A07B-1005E03290A0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6562A4-5D24-47C4-BCFA-8AD7E22B6C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E6615-81D6-431D-A07B-1005E03290A0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6562A4-5D24-47C4-BCFA-8AD7E22B6C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E6615-81D6-431D-A07B-1005E03290A0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6562A4-5D24-47C4-BCFA-8AD7E22B6C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9DE6615-81D6-431D-A07B-1005E03290A0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B6562A4-5D24-47C4-BCFA-8AD7E22B6C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571480"/>
            <a:ext cx="7772400" cy="1285885"/>
          </a:xfrm>
        </p:spPr>
        <p:txBody>
          <a:bodyPr/>
          <a:lstStyle/>
          <a:p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i="1" dirty="0" smtClean="0"/>
              <a:t>Brand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57430"/>
            <a:ext cx="6400800" cy="328137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500" dirty="0" err="1" smtClean="0"/>
              <a:t>Definisi</a:t>
            </a:r>
            <a:r>
              <a:rPr lang="en-US" sz="2500" dirty="0" smtClean="0"/>
              <a:t> ‘Brand’</a:t>
            </a:r>
          </a:p>
          <a:p>
            <a:pPr>
              <a:buFont typeface="Arial" pitchFamily="34" charset="0"/>
              <a:buChar char="•"/>
            </a:pPr>
            <a:r>
              <a:rPr lang="en-US" sz="2500" dirty="0" smtClean="0"/>
              <a:t>Brand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Mitos</a:t>
            </a:r>
            <a:r>
              <a:rPr lang="en-US" sz="2500" dirty="0" smtClean="0"/>
              <a:t> </a:t>
            </a:r>
            <a:r>
              <a:rPr lang="en-US" sz="2500" dirty="0" err="1" smtClean="0"/>
              <a:t>Kepuasan</a:t>
            </a:r>
            <a:endParaRPr lang="en-US" sz="2500" dirty="0" smtClean="0"/>
          </a:p>
          <a:p>
            <a:pPr>
              <a:buFont typeface="Arial" pitchFamily="34" charset="0"/>
              <a:buChar char="•"/>
            </a:pPr>
            <a:r>
              <a:rPr lang="en-US" sz="2500" dirty="0" err="1" smtClean="0"/>
              <a:t>Klasifikasi</a:t>
            </a:r>
            <a:r>
              <a:rPr lang="en-US" sz="2500" dirty="0" smtClean="0"/>
              <a:t> Brand</a:t>
            </a:r>
          </a:p>
          <a:p>
            <a:pPr>
              <a:buFont typeface="Arial" pitchFamily="34" charset="0"/>
              <a:buChar char="•"/>
            </a:pPr>
            <a:r>
              <a:rPr lang="en-US" sz="2500" dirty="0" smtClean="0"/>
              <a:t>Brand Campaign</a:t>
            </a:r>
          </a:p>
          <a:p>
            <a:pPr>
              <a:buFont typeface="Arial" pitchFamily="34" charset="0"/>
              <a:buChar char="•"/>
            </a:pPr>
            <a:r>
              <a:rPr lang="en-US" sz="2500" dirty="0" smtClean="0"/>
              <a:t>Brand Recognition</a:t>
            </a:r>
          </a:p>
          <a:p>
            <a:pPr>
              <a:buFont typeface="Arial" pitchFamily="34" charset="0"/>
              <a:buChar char="•"/>
            </a:pPr>
            <a:r>
              <a:rPr lang="en-US" sz="2500" dirty="0" smtClean="0"/>
              <a:t>Brand </a:t>
            </a:r>
            <a:r>
              <a:rPr lang="en-US" sz="2500" dirty="0" err="1" smtClean="0"/>
              <a:t>Insitance</a:t>
            </a:r>
            <a:endParaRPr lang="en-US" sz="2500" dirty="0" smtClean="0"/>
          </a:p>
          <a:p>
            <a:pPr>
              <a:buFont typeface="Arial" pitchFamily="34" charset="0"/>
              <a:buChar char="•"/>
            </a:pPr>
            <a:r>
              <a:rPr lang="en-US" sz="2500" dirty="0" smtClean="0"/>
              <a:t>Lovely Brand/Brand Satisfy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Brand Insistence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memutuskan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mengkonsumsi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menerus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err="1" smtClean="0"/>
              <a:t>Indikatornya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mengenal</a:t>
            </a:r>
            <a:r>
              <a:rPr lang="en-US" dirty="0" smtClean="0"/>
              <a:t> </a:t>
            </a:r>
            <a:r>
              <a:rPr lang="en-US" dirty="0" err="1" smtClean="0"/>
              <a:t>kelebihan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dibanding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kompetitor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aman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mengkonsumsinya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Lovely Brand/Brand Satisfy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benar-benar</a:t>
            </a:r>
            <a:r>
              <a:rPr lang="en-US" dirty="0" smtClean="0"/>
              <a:t> </a:t>
            </a:r>
            <a:r>
              <a:rPr lang="en-US" dirty="0" err="1" smtClean="0"/>
              <a:t>puas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yang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alami</a:t>
            </a:r>
            <a:r>
              <a:rPr lang="en-US" dirty="0" smtClean="0"/>
              <a:t> </a:t>
            </a:r>
            <a:r>
              <a:rPr lang="en-US" dirty="0" err="1" smtClean="0"/>
              <a:t>berulang-ulang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/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brand yang </a:t>
            </a:r>
            <a:r>
              <a:rPr lang="en-US" dirty="0" err="1" smtClean="0"/>
              <a:t>sama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Diskusikanlah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yang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konsumsi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jelaskanlah</a:t>
            </a:r>
            <a:r>
              <a:rPr lang="en-US" dirty="0" smtClean="0"/>
              <a:t> </a:t>
            </a:r>
            <a:r>
              <a:rPr lang="en-US" dirty="0" err="1" smtClean="0"/>
              <a:t>kelebihan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kekurangan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. Serta </a:t>
            </a:r>
            <a:r>
              <a:rPr lang="en-US" dirty="0" err="1" smtClean="0"/>
              <a:t>tempatkan</a:t>
            </a:r>
            <a:r>
              <a:rPr lang="en-US" dirty="0" smtClean="0"/>
              <a:t> 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level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tahapan</a:t>
            </a:r>
            <a:r>
              <a:rPr lang="en-US" dirty="0" smtClean="0"/>
              <a:t> branding.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err="1" smtClean="0"/>
              <a:t>Definisi</a:t>
            </a:r>
            <a:r>
              <a:rPr lang="en-US" sz="4400" dirty="0" smtClean="0"/>
              <a:t> ‘Brand’</a:t>
            </a:r>
            <a:br>
              <a:rPr lang="en-US" sz="44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Brand is name, symbol, design, or combination of them that identifies the goods or serving of company (Straub and </a:t>
            </a:r>
            <a:r>
              <a:rPr lang="en-US" dirty="0" err="1" smtClean="0"/>
              <a:t>Attner</a:t>
            </a:r>
            <a:r>
              <a:rPr lang="en-US" dirty="0" smtClean="0"/>
              <a:t>, 1994:391)</a:t>
            </a:r>
          </a:p>
          <a:p>
            <a:r>
              <a:rPr lang="en-US" dirty="0" err="1" smtClean="0"/>
              <a:t>Indikator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r>
              <a:rPr lang="en-US" dirty="0" smtClean="0"/>
              <a:t> brand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/</a:t>
            </a:r>
            <a:r>
              <a:rPr lang="en-US" dirty="0" err="1" smtClean="0"/>
              <a:t>jasa</a:t>
            </a:r>
            <a:r>
              <a:rPr lang="en-US" dirty="0" smtClean="0"/>
              <a:t> yang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/</a:t>
            </a:r>
            <a:r>
              <a:rPr lang="en-US" dirty="0" err="1" smtClean="0"/>
              <a:t>konsumennya</a:t>
            </a:r>
            <a:r>
              <a:rPr lang="en-US" dirty="0" smtClean="0"/>
              <a:t>. 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Brand =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+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+ MITOS/</a:t>
            </a:r>
            <a:r>
              <a:rPr lang="en-US" dirty="0" err="1" smtClean="0"/>
              <a:t>Budaya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Nama</a:t>
            </a:r>
            <a:r>
              <a:rPr lang="en-US" dirty="0" smtClean="0"/>
              <a:t> (</a:t>
            </a:r>
            <a:r>
              <a:rPr lang="en-US" i="1" dirty="0" smtClean="0"/>
              <a:t>brand name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Tanda</a:t>
            </a:r>
            <a:r>
              <a:rPr lang="en-US" dirty="0" smtClean="0"/>
              <a:t> (</a:t>
            </a:r>
            <a:r>
              <a:rPr lang="en-US" i="1" dirty="0" smtClean="0"/>
              <a:t>brand mark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Karakter</a:t>
            </a:r>
            <a:r>
              <a:rPr lang="en-US" dirty="0" smtClean="0"/>
              <a:t> (</a:t>
            </a:r>
            <a:r>
              <a:rPr lang="en-US" i="1" dirty="0" smtClean="0"/>
              <a:t>trade character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Klasifikasi</a:t>
            </a:r>
            <a:r>
              <a:rPr lang="en-US" dirty="0" smtClean="0"/>
              <a:t> Brand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Local Brand/ national brand</a:t>
            </a:r>
          </a:p>
          <a:p>
            <a:pPr marL="596646" indent="-514350">
              <a:buAutoNum type="arabicPeriod"/>
            </a:pP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terdistribusi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endParaRPr lang="en-US" dirty="0" smtClean="0"/>
          </a:p>
          <a:p>
            <a:pPr marL="596646" indent="-514350">
              <a:buAutoNum type="arabicPeriod"/>
            </a:pPr>
            <a:r>
              <a:rPr lang="en-US" dirty="0" err="1" smtClean="0"/>
              <a:t>Promosi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media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jangkauan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endParaRPr lang="en-US" dirty="0" smtClean="0"/>
          </a:p>
          <a:p>
            <a:pPr marL="596646" indent="-514350">
              <a:buAutoNum type="arabicPeriod"/>
            </a:pP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endParaRPr lang="en-US" dirty="0" smtClean="0"/>
          </a:p>
          <a:p>
            <a:pPr marL="596646" indent="-514350">
              <a:buAutoNum type="arabicPeriod"/>
            </a:pPr>
            <a:r>
              <a:rPr lang="en-US" dirty="0" smtClean="0"/>
              <a:t>Brand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dikenali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jajartan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serupa</a:t>
            </a:r>
            <a:r>
              <a:rPr lang="en-US" dirty="0" smtClean="0"/>
              <a:t> (</a:t>
            </a:r>
            <a:r>
              <a:rPr lang="en-US" dirty="0" err="1" smtClean="0"/>
              <a:t>pesaing</a:t>
            </a:r>
            <a:r>
              <a:rPr lang="en-US" dirty="0" smtClean="0"/>
              <a:t>)</a:t>
            </a:r>
          </a:p>
          <a:p>
            <a:pPr marL="596646" indent="-514350">
              <a:buAutoNum type="arabicPeriod"/>
            </a:pPr>
            <a:r>
              <a:rPr lang="en-US" dirty="0" smtClean="0"/>
              <a:t>Brand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 yang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menyangkut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Klasifikasi</a:t>
            </a:r>
            <a:r>
              <a:rPr lang="en-US" dirty="0" smtClean="0"/>
              <a:t> Brand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Regional Brand/Domestic Brand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ex: Mobil Toyota  </a:t>
            </a:r>
            <a:r>
              <a:rPr lang="en-US" dirty="0" err="1" smtClean="0"/>
              <a:t>populer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Asia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World brand/international brand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Ditandai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 yang </a:t>
            </a:r>
            <a:r>
              <a:rPr lang="en-US" dirty="0" err="1" smtClean="0"/>
              <a:t>tersebar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/ </a:t>
            </a:r>
            <a:r>
              <a:rPr lang="en-US" i="1" dirty="0" smtClean="0"/>
              <a:t>franchise</a:t>
            </a:r>
          </a:p>
          <a:p>
            <a:pPr>
              <a:buNone/>
            </a:pPr>
            <a:r>
              <a:rPr lang="en-US" dirty="0" smtClean="0"/>
              <a:t>	ex: Coca Cola, Nike, Adidas, Sony, Apple, Hewlett Packard, Boeing, Volvo, </a:t>
            </a:r>
            <a:r>
              <a:rPr lang="en-US" dirty="0" err="1" smtClean="0"/>
              <a:t>Mercedez</a:t>
            </a:r>
            <a:r>
              <a:rPr lang="en-US" dirty="0" smtClean="0"/>
              <a:t>, etc	.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Adakah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brand </a:t>
            </a:r>
            <a:r>
              <a:rPr lang="en-US" dirty="0" err="1" smtClean="0"/>
              <a:t>populer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???</a:t>
            </a:r>
          </a:p>
          <a:p>
            <a:endParaRPr lang="en-US" dirty="0" smtClean="0"/>
          </a:p>
          <a:p>
            <a:r>
              <a:rPr lang="en-US" dirty="0" err="1" smtClean="0"/>
              <a:t>Adakah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international brand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promosi</a:t>
            </a:r>
            <a:r>
              <a:rPr lang="en-US" dirty="0" smtClean="0"/>
              <a:t>???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Brand Campaign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600" dirty="0" smtClean="0"/>
              <a:t>Branding </a:t>
            </a:r>
            <a:r>
              <a:rPr lang="en-US" sz="3600" dirty="0" err="1" smtClean="0"/>
              <a:t>merupakan</a:t>
            </a:r>
            <a:r>
              <a:rPr lang="en-US" sz="3600" dirty="0" smtClean="0"/>
              <a:t> </a:t>
            </a:r>
            <a:r>
              <a:rPr lang="en-US" sz="3600" dirty="0" err="1" smtClean="0"/>
              <a:t>kegiatan</a:t>
            </a:r>
            <a:r>
              <a:rPr lang="en-US" sz="3600" dirty="0" smtClean="0"/>
              <a:t> </a:t>
            </a:r>
            <a:r>
              <a:rPr lang="en-US" sz="3600" dirty="0" err="1" smtClean="0"/>
              <a:t>manajemen</a:t>
            </a:r>
            <a:r>
              <a:rPr lang="en-US" sz="3600" dirty="0" smtClean="0"/>
              <a:t> </a:t>
            </a:r>
            <a:r>
              <a:rPr lang="en-US" sz="3600" dirty="0" err="1" smtClean="0"/>
              <a:t>kampanye</a:t>
            </a:r>
            <a:r>
              <a:rPr lang="en-US" sz="3600" dirty="0" smtClean="0"/>
              <a:t> </a:t>
            </a:r>
            <a:r>
              <a:rPr lang="en-US" sz="3600" dirty="0" err="1" smtClean="0"/>
              <a:t>produk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layanan</a:t>
            </a:r>
            <a:r>
              <a:rPr lang="en-US" sz="3600" dirty="0" smtClean="0"/>
              <a:t>.</a:t>
            </a:r>
          </a:p>
          <a:p>
            <a:endParaRPr lang="en-US" sz="3600" dirty="0" smtClean="0"/>
          </a:p>
          <a:p>
            <a:r>
              <a:rPr lang="en-US" sz="3600" dirty="0" err="1" smtClean="0"/>
              <a:t>Tahapan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branding:</a:t>
            </a:r>
          </a:p>
          <a:p>
            <a:endParaRPr lang="en-US" dirty="0" smtClean="0"/>
          </a:p>
          <a:p>
            <a:pPr marL="596646" indent="-514350" algn="ctr">
              <a:buNone/>
            </a:pP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</a:rPr>
              <a:t>Brand Recognition</a:t>
            </a:r>
          </a:p>
          <a:p>
            <a:pPr marL="596646" indent="-514350" algn="ctr">
              <a:buNone/>
            </a:pPr>
            <a:endParaRPr lang="en-US" sz="36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596646" indent="-514350" algn="ctr">
              <a:buNone/>
            </a:pP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</a:rPr>
              <a:t>Brand preference</a:t>
            </a:r>
          </a:p>
          <a:p>
            <a:pPr marL="596646" indent="-514350" algn="ctr">
              <a:buAutoNum type="arabicPeriod"/>
            </a:pPr>
            <a:endParaRPr lang="en-US" sz="36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596646" indent="-514350" algn="ctr">
              <a:buNone/>
            </a:pP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</a:rPr>
              <a:t>Brand Insistence</a:t>
            </a:r>
          </a:p>
          <a:p>
            <a:pPr marL="596646" indent="-514350" algn="ctr">
              <a:buAutoNum type="arabicPeriod"/>
            </a:pPr>
            <a:endParaRPr lang="en-US" sz="36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596646" indent="-514350" algn="ctr">
              <a:buNone/>
            </a:pP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</a:rPr>
              <a:t>Lovely Brand/ Brand Satisfy</a:t>
            </a:r>
          </a:p>
          <a:p>
            <a:endParaRPr lang="en-US" sz="3600" dirty="0"/>
          </a:p>
        </p:txBody>
      </p:sp>
      <p:sp>
        <p:nvSpPr>
          <p:cNvPr id="4" name="Down Arrow 3"/>
          <p:cNvSpPr/>
          <p:nvPr/>
        </p:nvSpPr>
        <p:spPr>
          <a:xfrm>
            <a:off x="4857752" y="3714752"/>
            <a:ext cx="28575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4857752" y="4429132"/>
            <a:ext cx="28575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4929190" y="5143512"/>
            <a:ext cx="28575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Brand Recognition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Tahan</a:t>
            </a:r>
            <a:r>
              <a:rPr lang="en-US" dirty="0" smtClean="0"/>
              <a:t> </a:t>
            </a:r>
            <a:r>
              <a:rPr lang="en-US" dirty="0" err="1" smtClean="0"/>
              <a:t>pengenalan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yang familiar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kegagalan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pasaran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Brand Preference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yang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dirasa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preferensi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endParaRPr lang="en-US" dirty="0" smtClean="0"/>
          </a:p>
          <a:p>
            <a:r>
              <a:rPr lang="en-US" dirty="0" err="1" smtClean="0"/>
              <a:t>Indikator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r>
              <a:rPr lang="en-US" dirty="0" smtClean="0"/>
              <a:t> : </a:t>
            </a:r>
            <a:r>
              <a:rPr lang="en-US" dirty="0" err="1" smtClean="0"/>
              <a:t>pengalaman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yang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kepuasan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54</TotalTime>
  <Words>344</Words>
  <Application>Microsoft Office PowerPoint</Application>
  <PresentationFormat>On-screen Show (4:3)</PresentationFormat>
  <Paragraphs>62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Solstice</vt:lpstr>
      <vt:lpstr>Manajemen Brand</vt:lpstr>
      <vt:lpstr>Definisi ‘Brand’ </vt:lpstr>
      <vt:lpstr>PowerPoint Presentation</vt:lpstr>
      <vt:lpstr>Klasifikasi Brand</vt:lpstr>
      <vt:lpstr>Klasifikasi Brand</vt:lpstr>
      <vt:lpstr>Discussion Questions</vt:lpstr>
      <vt:lpstr>Brand Campaign </vt:lpstr>
      <vt:lpstr>Brand Recognition</vt:lpstr>
      <vt:lpstr>Brand Preference</vt:lpstr>
      <vt:lpstr>Brand Insistence</vt:lpstr>
      <vt:lpstr>Lovely Brand/Brand Satisfy</vt:lpstr>
      <vt:lpstr>Discussion  Question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Brand</dc:title>
  <dc:creator>Preloaded User</dc:creator>
  <cp:lastModifiedBy>DDP</cp:lastModifiedBy>
  <cp:revision>7</cp:revision>
  <dcterms:created xsi:type="dcterms:W3CDTF">2010-12-02T10:54:49Z</dcterms:created>
  <dcterms:modified xsi:type="dcterms:W3CDTF">2015-10-22T08:49:49Z</dcterms:modified>
</cp:coreProperties>
</file>