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303" r:id="rId3"/>
    <p:sldId id="305" r:id="rId4"/>
    <p:sldId id="257" r:id="rId5"/>
    <p:sldId id="261" r:id="rId6"/>
    <p:sldId id="258" r:id="rId7"/>
    <p:sldId id="306" r:id="rId8"/>
    <p:sldId id="259" r:id="rId9"/>
    <p:sldId id="262" r:id="rId10"/>
    <p:sldId id="30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8" r:id="rId24"/>
    <p:sldId id="277" r:id="rId25"/>
    <p:sldId id="279" r:id="rId26"/>
    <p:sldId id="281" r:id="rId27"/>
    <p:sldId id="282" r:id="rId28"/>
    <p:sldId id="284" r:id="rId29"/>
    <p:sldId id="285" r:id="rId30"/>
    <p:sldId id="286" r:id="rId31"/>
    <p:sldId id="287" r:id="rId32"/>
    <p:sldId id="307" r:id="rId33"/>
    <p:sldId id="289" r:id="rId34"/>
    <p:sldId id="290" r:id="rId35"/>
    <p:sldId id="291" r:id="rId36"/>
    <p:sldId id="292" r:id="rId37"/>
    <p:sldId id="293" r:id="rId38"/>
    <p:sldId id="294" r:id="rId39"/>
    <p:sldId id="295" r:id="rId40"/>
    <p:sldId id="296" r:id="rId41"/>
    <p:sldId id="297" r:id="rId42"/>
    <p:sldId id="298" r:id="rId43"/>
    <p:sldId id="299" r:id="rId44"/>
    <p:sldId id="300" r:id="rId45"/>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170" autoAdjust="0"/>
    <p:restoredTop sz="94660"/>
  </p:normalViewPr>
  <p:slideViewPr>
    <p:cSldViewPr>
      <p:cViewPr>
        <p:scale>
          <a:sx n="76" d="100"/>
          <a:sy n="76" d="100"/>
        </p:scale>
        <p:origin x="-318" y="1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8" name="Date Placeholder 27"/>
          <p:cNvSpPr>
            <a:spLocks noGrp="1"/>
          </p:cNvSpPr>
          <p:nvPr>
            <p:ph type="dt" sz="half" idx="10"/>
          </p:nvPr>
        </p:nvSpPr>
        <p:spPr/>
        <p:txBody>
          <a:bodyPr/>
          <a:lstStyle>
            <a:extLst/>
          </a:lstStyle>
          <a:p>
            <a:fld id="{E7E7B01D-C958-492F-A670-AC851B53A29F}" type="datetimeFigureOut">
              <a:rPr lang="id-ID" smtClean="0"/>
              <a:pPr/>
              <a:t>23/05/2015</a:t>
            </a:fld>
            <a:endParaRPr lang="id-ID"/>
          </a:p>
        </p:txBody>
      </p:sp>
      <p:sp>
        <p:nvSpPr>
          <p:cNvPr id="17" name="Footer Placeholder 16"/>
          <p:cNvSpPr>
            <a:spLocks noGrp="1"/>
          </p:cNvSpPr>
          <p:nvPr>
            <p:ph type="ftr" sz="quarter" idx="11"/>
          </p:nvPr>
        </p:nvSpPr>
        <p:spPr/>
        <p:txBody>
          <a:bodyPr/>
          <a:lstStyle>
            <a:extLst/>
          </a:lstStyle>
          <a:p>
            <a:endParaRPr lang="id-ID"/>
          </a:p>
        </p:txBody>
      </p:sp>
      <p:sp>
        <p:nvSpPr>
          <p:cNvPr id="29" name="Slide Number Placeholder 28"/>
          <p:cNvSpPr>
            <a:spLocks noGrp="1"/>
          </p:cNvSpPr>
          <p:nvPr>
            <p:ph type="sldNum" sz="quarter" idx="12"/>
          </p:nvPr>
        </p:nvSpPr>
        <p:spPr/>
        <p:txBody>
          <a:bodyPr/>
          <a:lstStyle>
            <a:extLst/>
          </a:lstStyle>
          <a:p>
            <a:fld id="{2B13DDE4-0CD5-418D-B933-1AC538DD07F9}" type="slidenum">
              <a:rPr lang="id-ID" smtClean="0"/>
              <a:pPr/>
              <a:t>‹#›</a:t>
            </a:fld>
            <a:endParaRPr lang="id-ID"/>
          </a:p>
        </p:txBody>
      </p:sp>
      <p:sp>
        <p:nvSpPr>
          <p:cNvPr id="32" name="Rectangle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9" name="Rectangle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Rectangle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Rectangle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2" name="Rectangle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Title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56" name="Rectangle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5" name="Rectangle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6" name="Rectangle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7" name="Rectangle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7E7B01D-C958-492F-A670-AC851B53A29F}" type="datetimeFigureOut">
              <a:rPr lang="id-ID" smtClean="0"/>
              <a:pPr/>
              <a:t>23/05/2015</a:t>
            </a:fld>
            <a:endParaRPr lang="id-ID"/>
          </a:p>
        </p:txBody>
      </p:sp>
      <p:sp>
        <p:nvSpPr>
          <p:cNvPr id="5" name="Footer Placeholder 4"/>
          <p:cNvSpPr>
            <a:spLocks noGrp="1"/>
          </p:cNvSpPr>
          <p:nvPr>
            <p:ph type="ftr" sz="quarter" idx="11"/>
          </p:nvPr>
        </p:nvSpPr>
        <p:spPr/>
        <p:txBody>
          <a:bodyPr/>
          <a:lstStyle>
            <a:extLst/>
          </a:lstStyle>
          <a:p>
            <a:endParaRPr lang="id-ID"/>
          </a:p>
        </p:txBody>
      </p:sp>
      <p:sp>
        <p:nvSpPr>
          <p:cNvPr id="6" name="Slide Number Placeholder 5"/>
          <p:cNvSpPr>
            <a:spLocks noGrp="1"/>
          </p:cNvSpPr>
          <p:nvPr>
            <p:ph type="sldNum" sz="quarter" idx="12"/>
          </p:nvPr>
        </p:nvSpPr>
        <p:spPr/>
        <p:txBody>
          <a:bodyPr/>
          <a:lstStyle>
            <a:extLst/>
          </a:lstStyle>
          <a:p>
            <a:fld id="{2B13DDE4-0CD5-418D-B933-1AC538DD07F9}" type="slidenum">
              <a:rPr lang="id-ID" smtClean="0"/>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981200" cy="5851525"/>
          </a:xfrm>
        </p:spPr>
        <p:txBody>
          <a:bodyPr vert="eaVert" anchor="ct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274639"/>
            <a:ext cx="58674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7E7B01D-C958-492F-A670-AC851B53A29F}" type="datetimeFigureOut">
              <a:rPr lang="id-ID" smtClean="0"/>
              <a:pPr/>
              <a:t>23/05/2015</a:t>
            </a:fld>
            <a:endParaRPr lang="id-ID"/>
          </a:p>
        </p:txBody>
      </p:sp>
      <p:sp>
        <p:nvSpPr>
          <p:cNvPr id="5" name="Footer Placeholder 4"/>
          <p:cNvSpPr>
            <a:spLocks noGrp="1"/>
          </p:cNvSpPr>
          <p:nvPr>
            <p:ph type="ftr" sz="quarter" idx="11"/>
          </p:nvPr>
        </p:nvSpPr>
        <p:spPr/>
        <p:txBody>
          <a:bodyPr/>
          <a:lstStyle>
            <a:extLst/>
          </a:lstStyle>
          <a:p>
            <a:endParaRPr lang="id-ID"/>
          </a:p>
        </p:txBody>
      </p:sp>
      <p:sp>
        <p:nvSpPr>
          <p:cNvPr id="6" name="Slide Number Placeholder 5"/>
          <p:cNvSpPr>
            <a:spLocks noGrp="1"/>
          </p:cNvSpPr>
          <p:nvPr>
            <p:ph type="sldNum" sz="quarter" idx="12"/>
          </p:nvPr>
        </p:nvSpPr>
        <p:spPr/>
        <p:txBody>
          <a:bodyPr/>
          <a:lstStyle>
            <a:extLst/>
          </a:lstStyle>
          <a:p>
            <a:fld id="{2B13DDE4-0CD5-418D-B933-1AC538DD07F9}" type="slidenum">
              <a:rPr lang="id-ID" smtClean="0"/>
              <a:pPr/>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7E7B01D-C958-492F-A670-AC851B53A29F}" type="datetimeFigureOut">
              <a:rPr lang="id-ID" smtClean="0"/>
              <a:pPr/>
              <a:t>23/05/2015</a:t>
            </a:fld>
            <a:endParaRPr lang="id-ID"/>
          </a:p>
        </p:txBody>
      </p:sp>
      <p:sp>
        <p:nvSpPr>
          <p:cNvPr id="5" name="Footer Placeholder 4"/>
          <p:cNvSpPr>
            <a:spLocks noGrp="1"/>
          </p:cNvSpPr>
          <p:nvPr>
            <p:ph type="ftr" sz="quarter" idx="11"/>
          </p:nvPr>
        </p:nvSpPr>
        <p:spPr/>
        <p:txBody>
          <a:bodyPr/>
          <a:lstStyle>
            <a:extLst/>
          </a:lstStyle>
          <a:p>
            <a:endParaRPr lang="id-ID"/>
          </a:p>
        </p:txBody>
      </p:sp>
      <p:sp>
        <p:nvSpPr>
          <p:cNvPr id="6" name="Slide Number Placeholder 5"/>
          <p:cNvSpPr>
            <a:spLocks noGrp="1"/>
          </p:cNvSpPr>
          <p:nvPr>
            <p:ph type="sldNum" sz="quarter" idx="12"/>
          </p:nvPr>
        </p:nvSpPr>
        <p:spPr/>
        <p:txBody>
          <a:bodyPr/>
          <a:lstStyle>
            <a:extLst/>
          </a:lstStyle>
          <a:p>
            <a:fld id="{2B13DDE4-0CD5-418D-B933-1AC538DD07F9}" type="slidenum">
              <a:rPr lang="id-ID" smtClean="0"/>
              <a:pPr/>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4" name="Freeform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Freeform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Freeform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Freeform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Freeform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Freeform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Freeform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Freeform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Freeform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Freeform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Freeform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Freeform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Freeform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Freeform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Freeform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Text Placeholder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E7E7B01D-C958-492F-A670-AC851B53A29F}" type="datetimeFigureOut">
              <a:rPr lang="id-ID" smtClean="0"/>
              <a:pPr/>
              <a:t>23/05/2015</a:t>
            </a:fld>
            <a:endParaRPr lang="id-ID"/>
          </a:p>
        </p:txBody>
      </p:sp>
      <p:sp>
        <p:nvSpPr>
          <p:cNvPr id="5" name="Footer Placeholder 4"/>
          <p:cNvSpPr>
            <a:spLocks noGrp="1"/>
          </p:cNvSpPr>
          <p:nvPr>
            <p:ph type="ftr" sz="quarter" idx="11"/>
          </p:nvPr>
        </p:nvSpPr>
        <p:spPr/>
        <p:txBody>
          <a:bodyPr/>
          <a:lstStyle>
            <a:extLst/>
          </a:lstStyle>
          <a:p>
            <a:endParaRPr lang="id-ID"/>
          </a:p>
        </p:txBody>
      </p:sp>
      <p:sp>
        <p:nvSpPr>
          <p:cNvPr id="6" name="Slide Number Placeholder 5"/>
          <p:cNvSpPr>
            <a:spLocks noGrp="1"/>
          </p:cNvSpPr>
          <p:nvPr>
            <p:ph type="sldNum" sz="quarter" idx="12"/>
          </p:nvPr>
        </p:nvSpPr>
        <p:spPr/>
        <p:txBody>
          <a:bodyPr/>
          <a:lstStyle>
            <a:extLst/>
          </a:lstStyle>
          <a:p>
            <a:fld id="{2B13DDE4-0CD5-418D-B933-1AC538DD07F9}" type="slidenum">
              <a:rPr lang="id-ID" smtClean="0"/>
              <a:pPr/>
              <a:t>‹#›</a:t>
            </a:fld>
            <a:endParaRPr lang="id-ID"/>
          </a:p>
        </p:txBody>
      </p:sp>
      <p:sp>
        <p:nvSpPr>
          <p:cNvPr id="7" name="Rectangle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en-US" smtClean="0"/>
              <a:t>Click to edit Master title style</a:t>
            </a:r>
            <a:endParaRPr kumimoji="0" lang="en-US"/>
          </a:p>
        </p:txBody>
      </p:sp>
      <p:sp>
        <p:nvSpPr>
          <p:cNvPr id="8" name="Rectangle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Rectangle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Rectangle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12064"/>
            <a:ext cx="8229600" cy="9144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E7E7B01D-C958-492F-A670-AC851B53A29F}" type="datetimeFigureOut">
              <a:rPr lang="id-ID" smtClean="0"/>
              <a:pPr/>
              <a:t>23/05/2015</a:t>
            </a:fld>
            <a:endParaRPr lang="id-ID"/>
          </a:p>
        </p:txBody>
      </p:sp>
      <p:sp>
        <p:nvSpPr>
          <p:cNvPr id="6" name="Footer Placeholder 5"/>
          <p:cNvSpPr>
            <a:spLocks noGrp="1"/>
          </p:cNvSpPr>
          <p:nvPr>
            <p:ph type="ftr" sz="quarter" idx="11"/>
          </p:nvPr>
        </p:nvSpPr>
        <p:spPr/>
        <p:txBody>
          <a:bodyPr/>
          <a:lstStyle>
            <a:extLst/>
          </a:lstStyle>
          <a:p>
            <a:endParaRPr lang="id-ID"/>
          </a:p>
        </p:txBody>
      </p:sp>
      <p:sp>
        <p:nvSpPr>
          <p:cNvPr id="7" name="Slide Number Placeholder 6"/>
          <p:cNvSpPr>
            <a:spLocks noGrp="1"/>
          </p:cNvSpPr>
          <p:nvPr>
            <p:ph type="sldNum" sz="quarter" idx="12"/>
          </p:nvPr>
        </p:nvSpPr>
        <p:spPr/>
        <p:txBody>
          <a:bodyPr/>
          <a:lstStyle>
            <a:extLst/>
          </a:lstStyle>
          <a:p>
            <a:fld id="{2B13DDE4-0CD5-418D-B933-1AC538DD07F9}" type="slidenum">
              <a:rPr lang="id-ID" smtClean="0"/>
              <a:pPr/>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5" name="Rectangle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504824" y="512064"/>
            <a:ext cx="7772400" cy="914400"/>
          </a:xfrm>
        </p:spPr>
        <p:txBody>
          <a:bodyPr anchor="t"/>
          <a:lstStyle>
            <a:lvl1pPr>
              <a:defRPr sz="400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E7E7B01D-C958-492F-A670-AC851B53A29F}" type="datetimeFigureOut">
              <a:rPr lang="id-ID" smtClean="0"/>
              <a:pPr/>
              <a:t>23/05/2015</a:t>
            </a:fld>
            <a:endParaRPr lang="id-ID"/>
          </a:p>
        </p:txBody>
      </p:sp>
      <p:sp>
        <p:nvSpPr>
          <p:cNvPr id="8" name="Footer Placeholder 7"/>
          <p:cNvSpPr>
            <a:spLocks noGrp="1"/>
          </p:cNvSpPr>
          <p:nvPr>
            <p:ph type="ftr" sz="quarter" idx="11"/>
          </p:nvPr>
        </p:nvSpPr>
        <p:spPr/>
        <p:txBody>
          <a:bodyPr/>
          <a:lstStyle>
            <a:extLst/>
          </a:lstStyle>
          <a:p>
            <a:endParaRPr lang="id-ID"/>
          </a:p>
        </p:txBody>
      </p:sp>
      <p:sp>
        <p:nvSpPr>
          <p:cNvPr id="9" name="Slide Number Placeholder 8"/>
          <p:cNvSpPr>
            <a:spLocks noGrp="1"/>
          </p:cNvSpPr>
          <p:nvPr>
            <p:ph type="sldNum" sz="quarter" idx="12"/>
          </p:nvPr>
        </p:nvSpPr>
        <p:spPr/>
        <p:txBody>
          <a:bodyPr/>
          <a:lstStyle>
            <a:extLst/>
          </a:lstStyle>
          <a:p>
            <a:fld id="{2B13DDE4-0CD5-418D-B933-1AC538DD07F9}" type="slidenum">
              <a:rPr lang="id-ID" smtClean="0"/>
              <a:pPr/>
              <a:t>‹#›</a:t>
            </a:fld>
            <a:endParaRPr lang="id-ID"/>
          </a:p>
        </p:txBody>
      </p:sp>
      <p:sp>
        <p:nvSpPr>
          <p:cNvPr id="16" name="Rectangle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Rectangle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Rectangle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Rectangle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Rectangle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Rectangle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Rectangle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Rectangle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Rectangle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914400"/>
          </a:xfrm>
        </p:spPr>
        <p:txBody>
          <a:bodyPr/>
          <a:lstStyle>
            <a:lvl1pPr>
              <a:defRPr sz="4000" cap="none" baseline="0"/>
            </a:lvl1pPr>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E7E7B01D-C958-492F-A670-AC851B53A29F}" type="datetimeFigureOut">
              <a:rPr lang="id-ID" smtClean="0"/>
              <a:pPr/>
              <a:t>23/05/2015</a:t>
            </a:fld>
            <a:endParaRPr lang="id-ID"/>
          </a:p>
        </p:txBody>
      </p:sp>
      <p:sp>
        <p:nvSpPr>
          <p:cNvPr id="4" name="Footer Placeholder 3"/>
          <p:cNvSpPr>
            <a:spLocks noGrp="1"/>
          </p:cNvSpPr>
          <p:nvPr>
            <p:ph type="ftr" sz="quarter" idx="11"/>
          </p:nvPr>
        </p:nvSpPr>
        <p:spPr/>
        <p:txBody>
          <a:bodyPr/>
          <a:lstStyle>
            <a:extLst/>
          </a:lstStyle>
          <a:p>
            <a:endParaRPr lang="id-ID"/>
          </a:p>
        </p:txBody>
      </p:sp>
      <p:sp>
        <p:nvSpPr>
          <p:cNvPr id="5" name="Slide Number Placeholder 4"/>
          <p:cNvSpPr>
            <a:spLocks noGrp="1"/>
          </p:cNvSpPr>
          <p:nvPr>
            <p:ph type="sldNum" sz="quarter" idx="12"/>
          </p:nvPr>
        </p:nvSpPr>
        <p:spPr/>
        <p:txBody>
          <a:bodyPr/>
          <a:lstStyle>
            <a:extLst/>
          </a:lstStyle>
          <a:p>
            <a:fld id="{2B13DDE4-0CD5-418D-B933-1AC538DD07F9}" type="slidenum">
              <a:rPr lang="id-ID" smtClean="0"/>
              <a:pPr/>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E7E7B01D-C958-492F-A670-AC851B53A29F}" type="datetimeFigureOut">
              <a:rPr lang="id-ID" smtClean="0"/>
              <a:pPr/>
              <a:t>23/05/2015</a:t>
            </a:fld>
            <a:endParaRPr lang="id-ID"/>
          </a:p>
        </p:txBody>
      </p:sp>
      <p:sp>
        <p:nvSpPr>
          <p:cNvPr id="3" name="Footer Placeholder 2"/>
          <p:cNvSpPr>
            <a:spLocks noGrp="1"/>
          </p:cNvSpPr>
          <p:nvPr>
            <p:ph type="ftr" sz="quarter" idx="11"/>
          </p:nvPr>
        </p:nvSpPr>
        <p:spPr/>
        <p:txBody>
          <a:bodyPr/>
          <a:lstStyle>
            <a:extLst/>
          </a:lstStyle>
          <a:p>
            <a:endParaRPr lang="id-ID"/>
          </a:p>
        </p:txBody>
      </p:sp>
      <p:sp>
        <p:nvSpPr>
          <p:cNvPr id="4" name="Slide Number Placeholder 3"/>
          <p:cNvSpPr>
            <a:spLocks noGrp="1"/>
          </p:cNvSpPr>
          <p:nvPr>
            <p:ph type="sldNum" sz="quarter" idx="12"/>
          </p:nvPr>
        </p:nvSpPr>
        <p:spPr/>
        <p:txBody>
          <a:bodyPr/>
          <a:lstStyle>
            <a:extLst/>
          </a:lstStyle>
          <a:p>
            <a:fld id="{2B13DDE4-0CD5-418D-B933-1AC538DD07F9}" type="slidenum">
              <a:rPr lang="id-ID" smtClean="0"/>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8229600" cy="1162050"/>
          </a:xfrm>
        </p:spPr>
        <p:txBody>
          <a:bodyPr anchor="ctr"/>
          <a:lstStyle>
            <a:lvl1pPr algn="l">
              <a:buNone/>
              <a:defRPr sz="3600" b="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E7E7B01D-C958-492F-A670-AC851B53A29F}" type="datetimeFigureOut">
              <a:rPr lang="id-ID" smtClean="0"/>
              <a:pPr/>
              <a:t>23/05/2015</a:t>
            </a:fld>
            <a:endParaRPr lang="id-ID"/>
          </a:p>
        </p:txBody>
      </p:sp>
      <p:sp>
        <p:nvSpPr>
          <p:cNvPr id="6" name="Footer Placeholder 5"/>
          <p:cNvSpPr>
            <a:spLocks noGrp="1"/>
          </p:cNvSpPr>
          <p:nvPr>
            <p:ph type="ftr" sz="quarter" idx="11"/>
          </p:nvPr>
        </p:nvSpPr>
        <p:spPr/>
        <p:txBody>
          <a:bodyPr/>
          <a:lstStyle>
            <a:extLst/>
          </a:lstStyle>
          <a:p>
            <a:endParaRPr lang="id-ID"/>
          </a:p>
        </p:txBody>
      </p:sp>
      <p:sp>
        <p:nvSpPr>
          <p:cNvPr id="7" name="Slide Number Placeholder 6"/>
          <p:cNvSpPr>
            <a:spLocks noGrp="1"/>
          </p:cNvSpPr>
          <p:nvPr>
            <p:ph type="sldNum" sz="quarter" idx="12"/>
          </p:nvPr>
        </p:nvSpPr>
        <p:spPr/>
        <p:txBody>
          <a:bodyPr/>
          <a:lstStyle>
            <a:extLst/>
          </a:lstStyle>
          <a:p>
            <a:fld id="{2B13DDE4-0CD5-418D-B933-1AC538DD07F9}" type="slidenum">
              <a:rPr lang="id-ID" smtClean="0"/>
              <a:pPr/>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Straight Connector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Group 9"/>
          <p:cNvGrpSpPr/>
          <p:nvPr/>
        </p:nvGrpSpPr>
        <p:grpSpPr>
          <a:xfrm rot="5400000">
            <a:off x="8514581" y="1219200"/>
            <a:ext cx="132763" cy="128466"/>
            <a:chOff x="6668087" y="1297746"/>
            <a:chExt cx="161840" cy="156602"/>
          </a:xfrm>
        </p:grpSpPr>
        <p:cxnSp>
          <p:nvCxnSpPr>
            <p:cNvPr id="15" name="Straight Connector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en-US" smtClean="0"/>
              <a:t>Click icon to add picture</a:t>
            </a:r>
            <a:endParaRPr kumimoji="0" lang="en-US"/>
          </a:p>
        </p:txBody>
      </p:sp>
      <p:sp>
        <p:nvSpPr>
          <p:cNvPr id="4" name="Text Placeholder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grpSp>
        <p:nvGrpSpPr>
          <p:cNvPr id="14" name="Group 13"/>
          <p:cNvGrpSpPr/>
          <p:nvPr/>
        </p:nvGrpSpPr>
        <p:grpSpPr>
          <a:xfrm rot="5400000">
            <a:off x="8666981" y="1371600"/>
            <a:ext cx="132763" cy="128466"/>
            <a:chOff x="6668087" y="1297746"/>
            <a:chExt cx="161840" cy="156602"/>
          </a:xfrm>
        </p:grpSpPr>
        <p:cxnSp>
          <p:nvCxnSpPr>
            <p:cNvPr id="11" name="Straight Connector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Group 17"/>
          <p:cNvGrpSpPr/>
          <p:nvPr/>
        </p:nvGrpSpPr>
        <p:grpSpPr>
          <a:xfrm rot="5400000">
            <a:off x="8320088" y="1474763"/>
            <a:ext cx="132763" cy="128466"/>
            <a:chOff x="6668087" y="1297746"/>
            <a:chExt cx="161840" cy="156602"/>
          </a:xfrm>
        </p:grpSpPr>
        <p:cxnSp>
          <p:nvCxnSpPr>
            <p:cNvPr id="19" name="Straight Connector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Date Placeholder 4"/>
          <p:cNvSpPr>
            <a:spLocks noGrp="1"/>
          </p:cNvSpPr>
          <p:nvPr>
            <p:ph type="dt" sz="half" idx="10"/>
          </p:nvPr>
        </p:nvSpPr>
        <p:spPr>
          <a:xfrm>
            <a:off x="6477000" y="55499"/>
            <a:ext cx="2133600" cy="365125"/>
          </a:xfrm>
        </p:spPr>
        <p:txBody>
          <a:bodyPr/>
          <a:lstStyle>
            <a:extLst/>
          </a:lstStyle>
          <a:p>
            <a:fld id="{E7E7B01D-C958-492F-A670-AC851B53A29F}" type="datetimeFigureOut">
              <a:rPr lang="id-ID" smtClean="0"/>
              <a:pPr/>
              <a:t>23/05/2015</a:t>
            </a:fld>
            <a:endParaRPr lang="id-ID"/>
          </a:p>
        </p:txBody>
      </p:sp>
      <p:sp>
        <p:nvSpPr>
          <p:cNvPr id="6" name="Footer Placeholder 5"/>
          <p:cNvSpPr>
            <a:spLocks noGrp="1"/>
          </p:cNvSpPr>
          <p:nvPr>
            <p:ph type="ftr" sz="quarter" idx="11"/>
          </p:nvPr>
        </p:nvSpPr>
        <p:spPr>
          <a:xfrm>
            <a:off x="914400" y="55499"/>
            <a:ext cx="5562600" cy="365125"/>
          </a:xfrm>
        </p:spPr>
        <p:txBody>
          <a:bodyPr/>
          <a:lstStyle>
            <a:extLst/>
          </a:lstStyle>
          <a:p>
            <a:endParaRPr lang="id-ID"/>
          </a:p>
        </p:txBody>
      </p:sp>
      <p:sp>
        <p:nvSpPr>
          <p:cNvPr id="7" name="Slide Number Placeholder 6"/>
          <p:cNvSpPr>
            <a:spLocks noGrp="1"/>
          </p:cNvSpPr>
          <p:nvPr>
            <p:ph type="sldNum" sz="quarter" idx="12"/>
          </p:nvPr>
        </p:nvSpPr>
        <p:spPr>
          <a:xfrm>
            <a:off x="8610600" y="55499"/>
            <a:ext cx="457200" cy="365125"/>
          </a:xfrm>
        </p:spPr>
        <p:txBody>
          <a:bodyPr/>
          <a:lstStyle>
            <a:extLst/>
          </a:lstStyle>
          <a:p>
            <a:fld id="{2B13DDE4-0CD5-418D-B933-1AC538DD07F9}" type="slidenum">
              <a:rPr lang="id-ID" smtClean="0"/>
              <a:pPr/>
              <a:t>‹#›</a:t>
            </a:fld>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Rectangle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ectangle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ectangle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Rectangle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Rectangle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7" name="Rectangle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Title Placeholder 21"/>
          <p:cNvSpPr>
            <a:spLocks noGrp="1"/>
          </p:cNvSpPr>
          <p:nvPr>
            <p:ph type="title"/>
          </p:nvPr>
        </p:nvSpPr>
        <p:spPr>
          <a:xfrm>
            <a:off x="914400" y="512064"/>
            <a:ext cx="7772400" cy="914400"/>
          </a:xfrm>
          <a:prstGeom prst="rect">
            <a:avLst/>
          </a:prstGeom>
        </p:spPr>
        <p:txBody>
          <a:bodyPr vert="horz" anchor="t">
            <a:noAutofit/>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E7E7B01D-C958-492F-A670-AC851B53A29F}" type="datetimeFigureOut">
              <a:rPr lang="id-ID" smtClean="0"/>
              <a:pPr/>
              <a:t>23/05/2015</a:t>
            </a:fld>
            <a:endParaRPr lang="id-ID"/>
          </a:p>
        </p:txBody>
      </p:sp>
      <p:sp>
        <p:nvSpPr>
          <p:cNvPr id="3" name="Footer Placeholder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id-ID"/>
          </a:p>
        </p:txBody>
      </p:sp>
      <p:sp>
        <p:nvSpPr>
          <p:cNvPr id="23" name="Slide Number Placeholder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2B13DDE4-0CD5-418D-B933-1AC538DD07F9}" type="slidenum">
              <a:rPr lang="id-ID" smtClean="0"/>
              <a:pPr/>
              <a:t>‹#›</a:t>
            </a:fld>
            <a:endParaRPr lang="id-ID"/>
          </a:p>
        </p:txBody>
      </p:sp>
    </p:spTree>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6600" dirty="0" err="1" smtClean="0"/>
              <a:t>Analisis</a:t>
            </a:r>
            <a:r>
              <a:rPr lang="en-US" sz="6600" smtClean="0"/>
              <a:t> Wacana</a:t>
            </a:r>
            <a:endParaRPr lang="id-ID" sz="660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6908"/>
          </a:xfrm>
        </p:spPr>
        <p:txBody>
          <a:bodyPr/>
          <a:lstStyle/>
          <a:p>
            <a:r>
              <a:rPr lang="en-US" smtClean="0"/>
              <a:t>Elemen Wacana Van Dijk</a:t>
            </a:r>
            <a:endParaRPr lang="id-ID"/>
          </a:p>
        </p:txBody>
      </p:sp>
      <p:graphicFrame>
        <p:nvGraphicFramePr>
          <p:cNvPr id="4" name="Table 3"/>
          <p:cNvGraphicFramePr>
            <a:graphicFrameLocks noGrp="1"/>
          </p:cNvGraphicFramePr>
          <p:nvPr/>
        </p:nvGraphicFramePr>
        <p:xfrm>
          <a:off x="428596" y="1214421"/>
          <a:ext cx="8215371" cy="6023268"/>
        </p:xfrm>
        <a:graphic>
          <a:graphicData uri="http://schemas.openxmlformats.org/drawingml/2006/table">
            <a:tbl>
              <a:tblPr firstRow="1" bandRow="1">
                <a:tableStyleId>{5C22544A-7EE6-4342-B048-85BDC9FD1C3A}</a:tableStyleId>
              </a:tblPr>
              <a:tblGrid>
                <a:gridCol w="1785950"/>
                <a:gridCol w="4357718"/>
                <a:gridCol w="2071703"/>
              </a:tblGrid>
              <a:tr h="347144">
                <a:tc>
                  <a:txBody>
                    <a:bodyPr/>
                    <a:lstStyle/>
                    <a:p>
                      <a:r>
                        <a:rPr lang="en-US" sz="1800" smtClean="0"/>
                        <a:t>Struktur Wacana</a:t>
                      </a:r>
                      <a:endParaRPr lang="id-ID" sz="1800"/>
                    </a:p>
                  </a:txBody>
                  <a:tcPr/>
                </a:tc>
                <a:tc>
                  <a:txBody>
                    <a:bodyPr/>
                    <a:lstStyle/>
                    <a:p>
                      <a:r>
                        <a:rPr lang="en-US" sz="1800" smtClean="0"/>
                        <a:t>Hal yang diamati</a:t>
                      </a:r>
                      <a:endParaRPr lang="id-ID" sz="1800"/>
                    </a:p>
                  </a:txBody>
                  <a:tcPr/>
                </a:tc>
                <a:tc>
                  <a:txBody>
                    <a:bodyPr/>
                    <a:lstStyle/>
                    <a:p>
                      <a:r>
                        <a:rPr lang="en-US" sz="1800" smtClean="0"/>
                        <a:t>Elemen</a:t>
                      </a:r>
                      <a:endParaRPr lang="id-ID" sz="1800"/>
                    </a:p>
                  </a:txBody>
                  <a:tcPr/>
                </a:tc>
              </a:tr>
              <a:tr h="584504">
                <a:tc>
                  <a:txBody>
                    <a:bodyPr/>
                    <a:lstStyle/>
                    <a:p>
                      <a:r>
                        <a:rPr lang="en-US" sz="1800" smtClean="0"/>
                        <a:t>Struktur Makro</a:t>
                      </a:r>
                      <a:endParaRPr lang="id-ID" sz="1800"/>
                    </a:p>
                  </a:txBody>
                  <a:tcPr/>
                </a:tc>
                <a:tc>
                  <a:txBody>
                    <a:bodyPr/>
                    <a:lstStyle/>
                    <a:p>
                      <a:r>
                        <a:rPr lang="en-US" sz="1800" smtClean="0"/>
                        <a:t>Tematik</a:t>
                      </a:r>
                    </a:p>
                    <a:p>
                      <a:r>
                        <a:rPr lang="en-US" sz="1800" smtClean="0"/>
                        <a:t>(Apa</a:t>
                      </a:r>
                      <a:r>
                        <a:rPr lang="en-US" sz="1800" baseline="0" smtClean="0"/>
                        <a:t> yang dikatakan)</a:t>
                      </a:r>
                      <a:endParaRPr lang="id-ID" sz="1800"/>
                    </a:p>
                  </a:txBody>
                  <a:tcPr/>
                </a:tc>
                <a:tc>
                  <a:txBody>
                    <a:bodyPr/>
                    <a:lstStyle/>
                    <a:p>
                      <a:r>
                        <a:rPr lang="en-US" sz="1800" smtClean="0"/>
                        <a:t>Topik</a:t>
                      </a:r>
                      <a:endParaRPr lang="id-ID" sz="1800"/>
                    </a:p>
                  </a:txBody>
                  <a:tcPr/>
                </a:tc>
              </a:tr>
              <a:tr h="627801">
                <a:tc>
                  <a:txBody>
                    <a:bodyPr/>
                    <a:lstStyle/>
                    <a:p>
                      <a:r>
                        <a:rPr lang="en-US" sz="1800" smtClean="0"/>
                        <a:t>Superstruktur</a:t>
                      </a:r>
                      <a:endParaRPr lang="id-ID" sz="1800"/>
                    </a:p>
                  </a:txBody>
                  <a:tcPr/>
                </a:tc>
                <a:tc>
                  <a:txBody>
                    <a:bodyPr/>
                    <a:lstStyle/>
                    <a:p>
                      <a:r>
                        <a:rPr lang="en-US" sz="1800" smtClean="0"/>
                        <a:t>Skematik</a:t>
                      </a:r>
                    </a:p>
                    <a:p>
                      <a:r>
                        <a:rPr lang="en-US" sz="1800" smtClean="0"/>
                        <a:t>(Bagaimana</a:t>
                      </a:r>
                      <a:r>
                        <a:rPr lang="en-US" sz="1800" baseline="0" smtClean="0"/>
                        <a:t> pendapat disusun dan dirangkai)</a:t>
                      </a:r>
                      <a:endParaRPr lang="id-ID" sz="1800"/>
                    </a:p>
                  </a:txBody>
                  <a:tcPr/>
                </a:tc>
                <a:tc>
                  <a:txBody>
                    <a:bodyPr/>
                    <a:lstStyle/>
                    <a:p>
                      <a:r>
                        <a:rPr lang="en-US" sz="1800" smtClean="0"/>
                        <a:t>Skema</a:t>
                      </a:r>
                    </a:p>
                    <a:p>
                      <a:r>
                        <a:rPr lang="en-US" sz="1800" smtClean="0"/>
                        <a:t>Judul dan Lead</a:t>
                      </a:r>
                    </a:p>
                  </a:txBody>
                  <a:tcPr/>
                </a:tc>
              </a:tr>
              <a:tr h="781075">
                <a:tc>
                  <a:txBody>
                    <a:bodyPr/>
                    <a:lstStyle/>
                    <a:p>
                      <a:r>
                        <a:rPr lang="en-US" sz="1800" smtClean="0"/>
                        <a:t>Struktur Mikro</a:t>
                      </a:r>
                      <a:endParaRPr lang="id-ID" sz="1800"/>
                    </a:p>
                  </a:txBody>
                  <a:tcPr/>
                </a:tc>
                <a:tc>
                  <a:txBody>
                    <a:bodyPr/>
                    <a:lstStyle/>
                    <a:p>
                      <a:r>
                        <a:rPr lang="en-US" sz="1800" smtClean="0"/>
                        <a:t>Semantik</a:t>
                      </a:r>
                    </a:p>
                    <a:p>
                      <a:r>
                        <a:rPr lang="en-US" sz="1800" smtClean="0"/>
                        <a:t>(Makna yang ingin ditekankan dalam</a:t>
                      </a:r>
                      <a:r>
                        <a:rPr lang="en-US" sz="1800" baseline="0" smtClean="0"/>
                        <a:t> teks berita</a:t>
                      </a:r>
                      <a:endParaRPr lang="id-ID" sz="1800"/>
                    </a:p>
                  </a:txBody>
                  <a:tcPr/>
                </a:tc>
                <a:tc>
                  <a:txBody>
                    <a:bodyPr/>
                    <a:lstStyle/>
                    <a:p>
                      <a:r>
                        <a:rPr lang="en-US" sz="1800" smtClean="0"/>
                        <a:t>Latar, detail, maksud, praangapan, nominalisasi</a:t>
                      </a:r>
                      <a:endParaRPr lang="id-ID" sz="1800"/>
                    </a:p>
                  </a:txBody>
                  <a:tcPr/>
                </a:tc>
              </a:tr>
              <a:tr h="587117">
                <a:tc>
                  <a:txBody>
                    <a:bodyPr/>
                    <a:lstStyle/>
                    <a:p>
                      <a:r>
                        <a:rPr lang="en-US" sz="1800" smtClean="0"/>
                        <a:t>Strukur Mikro</a:t>
                      </a:r>
                      <a:endParaRPr lang="id-ID" sz="1800"/>
                    </a:p>
                  </a:txBody>
                  <a:tcPr/>
                </a:tc>
                <a:tc>
                  <a:txBody>
                    <a:bodyPr/>
                    <a:lstStyle/>
                    <a:p>
                      <a:r>
                        <a:rPr lang="en-US" sz="1800" smtClean="0"/>
                        <a:t>Sintaksis</a:t>
                      </a:r>
                    </a:p>
                    <a:p>
                      <a:r>
                        <a:rPr lang="en-US" sz="1800" smtClean="0"/>
                        <a:t>(Bagaiaman pendapat disampaikan)</a:t>
                      </a:r>
                      <a:endParaRPr lang="id-ID" sz="1800"/>
                    </a:p>
                  </a:txBody>
                  <a:tcPr/>
                </a:tc>
                <a:tc>
                  <a:txBody>
                    <a:bodyPr/>
                    <a:lstStyle/>
                    <a:p>
                      <a:r>
                        <a:rPr lang="en-US" sz="1800" smtClean="0"/>
                        <a:t>Bentuk</a:t>
                      </a:r>
                      <a:r>
                        <a:rPr lang="en-US" sz="1800" baseline="0" smtClean="0"/>
                        <a:t> kalimat, koherensi, kata ganti</a:t>
                      </a:r>
                      <a:endParaRPr lang="id-ID" sz="1800"/>
                    </a:p>
                  </a:txBody>
                  <a:tcPr/>
                </a:tc>
              </a:tr>
              <a:tr h="630322">
                <a:tc>
                  <a:txBody>
                    <a:bodyPr/>
                    <a:lstStyle/>
                    <a:p>
                      <a:r>
                        <a:rPr lang="en-US" sz="1800" smtClean="0"/>
                        <a:t>Struktur Mikro</a:t>
                      </a:r>
                      <a:endParaRPr lang="id-ID" sz="1800"/>
                    </a:p>
                  </a:txBody>
                  <a:tcPr/>
                </a:tc>
                <a:tc>
                  <a:txBody>
                    <a:bodyPr/>
                    <a:lstStyle/>
                    <a:p>
                      <a:r>
                        <a:rPr lang="en-US" sz="1800" smtClean="0"/>
                        <a:t>Stylistik</a:t>
                      </a:r>
                    </a:p>
                    <a:p>
                      <a:r>
                        <a:rPr lang="en-US" sz="1800" smtClean="0"/>
                        <a:t>(Pilihan kata apa yang dipakai)</a:t>
                      </a:r>
                      <a:endParaRPr lang="id-ID" sz="1800"/>
                    </a:p>
                  </a:txBody>
                  <a:tcPr/>
                </a:tc>
                <a:tc>
                  <a:txBody>
                    <a:bodyPr/>
                    <a:lstStyle/>
                    <a:p>
                      <a:r>
                        <a:rPr lang="en-US" sz="1800" smtClean="0"/>
                        <a:t>Leksikon</a:t>
                      </a:r>
                      <a:endParaRPr lang="id-ID" sz="1800"/>
                    </a:p>
                  </a:txBody>
                  <a:tcPr/>
                </a:tc>
              </a:tr>
              <a:tr h="1085508">
                <a:tc>
                  <a:txBody>
                    <a:bodyPr/>
                    <a:lstStyle/>
                    <a:p>
                      <a:r>
                        <a:rPr lang="en-US" sz="1800" smtClean="0"/>
                        <a:t>Struktur Mikro</a:t>
                      </a:r>
                      <a:endParaRPr lang="id-ID" sz="1800"/>
                    </a:p>
                  </a:txBody>
                  <a:tcPr/>
                </a:tc>
                <a:tc>
                  <a:txBody>
                    <a:bodyPr/>
                    <a:lstStyle/>
                    <a:p>
                      <a:r>
                        <a:rPr lang="en-US" sz="1800" smtClean="0"/>
                        <a:t>Retoris</a:t>
                      </a:r>
                    </a:p>
                    <a:p>
                      <a:r>
                        <a:rPr lang="en-US" sz="1800" smtClean="0"/>
                        <a:t>(Bagaiaman dan dengan cara apa penekanan dilakukan</a:t>
                      </a:r>
                      <a:endParaRPr lang="id-ID" sz="1800"/>
                    </a:p>
                  </a:txBody>
                  <a:tcPr/>
                </a:tc>
                <a:tc>
                  <a:txBody>
                    <a:bodyPr/>
                    <a:lstStyle/>
                    <a:p>
                      <a:r>
                        <a:rPr lang="en-US" sz="1800" smtClean="0"/>
                        <a:t>Grafis, metafora, ekspresi</a:t>
                      </a:r>
                      <a:endParaRPr lang="id-ID" sz="1800"/>
                    </a:p>
                  </a:txBody>
                  <a:tcPr/>
                </a:tc>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2852"/>
            <a:ext cx="8229600" cy="1197916"/>
          </a:xfrm>
        </p:spPr>
        <p:txBody>
          <a:bodyPr>
            <a:normAutofit fontScale="90000"/>
          </a:bodyPr>
          <a:lstStyle/>
          <a:p>
            <a:r>
              <a:rPr lang="id-ID" b="1" smtClean="0"/>
              <a:t>Pendekatan </a:t>
            </a:r>
            <a:r>
              <a:rPr lang="id-ID" b="1"/>
              <a:t>terhadap Fenomena Perspektif dalam Studi Wacana</a:t>
            </a:r>
            <a:r>
              <a:rPr lang="id-ID"/>
              <a:t/>
            </a:r>
            <a:br>
              <a:rPr lang="id-ID"/>
            </a:br>
            <a:endParaRPr lang="id-ID"/>
          </a:p>
        </p:txBody>
      </p:sp>
      <p:sp>
        <p:nvSpPr>
          <p:cNvPr id="3" name="Content Placeholder 2"/>
          <p:cNvSpPr>
            <a:spLocks noGrp="1"/>
          </p:cNvSpPr>
          <p:nvPr>
            <p:ph idx="1"/>
          </p:nvPr>
        </p:nvSpPr>
        <p:spPr>
          <a:xfrm>
            <a:off x="457200" y="1600200"/>
            <a:ext cx="8229600" cy="4757758"/>
          </a:xfrm>
        </p:spPr>
        <p:txBody>
          <a:bodyPr>
            <a:normAutofit fontScale="77500" lnSpcReduction="20000"/>
          </a:bodyPr>
          <a:lstStyle/>
          <a:p>
            <a:pPr algn="just"/>
            <a:r>
              <a:rPr lang="id-ID" b="1"/>
              <a:t>Fenomena perspektif dapat dikaji dalam tiga pendekatan yaitu visi, </a:t>
            </a:r>
            <a:r>
              <a:rPr lang="en-US" b="1" smtClean="0"/>
              <a:t>V</a:t>
            </a:r>
            <a:r>
              <a:rPr lang="id-ID" b="1" smtClean="0"/>
              <a:t>okalisasi</a:t>
            </a:r>
            <a:r>
              <a:rPr lang="id-ID" b="1"/>
              <a:t>, dan empati</a:t>
            </a:r>
            <a:r>
              <a:rPr lang="id-ID"/>
              <a:t>. Visi adalah penekatan yang lebih mendasarkan diri pada bidang sosiologi politik dan mengaitkan kajian perspektif dengan </a:t>
            </a:r>
            <a:r>
              <a:rPr lang="id-ID" smtClean="0"/>
              <a:t>ideologi. </a:t>
            </a:r>
            <a:r>
              <a:rPr lang="en-US" smtClean="0"/>
              <a:t>V</a:t>
            </a:r>
            <a:r>
              <a:rPr lang="id-ID" smtClean="0"/>
              <a:t>okalisasi </a:t>
            </a:r>
            <a:r>
              <a:rPr lang="id-ID"/>
              <a:t>merupakan pendekatan yang memasukkan teori naratif dalam analisisnya. Seorang narator dapat menjadi seorang individu lain yang telah atau sedang menyaksikan peristiwa. Pendekatan ini lazim digunakan dalam sastra. Wartawan pun dapat menggunakan pendekatan ini dalam </a:t>
            </a:r>
            <a:r>
              <a:rPr lang="id-ID" smtClean="0"/>
              <a:t>menulis</a:t>
            </a:r>
            <a:r>
              <a:rPr lang="en-US" smtClean="0"/>
              <a:t> </a:t>
            </a:r>
            <a:r>
              <a:rPr lang="id-ID" smtClean="0"/>
              <a:t>features</a:t>
            </a:r>
            <a:r>
              <a:rPr lang="en-US" smtClean="0"/>
              <a:t>/</a:t>
            </a:r>
            <a:r>
              <a:rPr lang="id-ID" smtClean="0"/>
              <a:t>berita</a:t>
            </a:r>
            <a:r>
              <a:rPr lang="id-ID"/>
              <a:t>    yang dapat mengungkapkan unsur emosi yang bersifat sugestif dan reflektif</a:t>
            </a:r>
            <a:r>
              <a:rPr lang="id-ID" smtClean="0"/>
              <a:t>. </a:t>
            </a:r>
            <a:r>
              <a:rPr lang="id-ID"/>
              <a:t>Pendekatan empati mendasarkan diri pada bidang </a:t>
            </a:r>
            <a:r>
              <a:rPr lang="id-ID" smtClean="0"/>
              <a:t>psikolinguistik</a:t>
            </a:r>
            <a:r>
              <a:rPr lang="en-US" smtClean="0"/>
              <a:t>, p</a:t>
            </a:r>
            <a:r>
              <a:rPr lang="id-ID" smtClean="0"/>
              <a:t>embicara </a:t>
            </a:r>
            <a:r>
              <a:rPr lang="id-ID"/>
              <a:t>mengenalkan seseorang atau objek yang merupakan bagian dari peristiwa yang dideskripsikan dalam kalimat.</a:t>
            </a:r>
          </a:p>
          <a:p>
            <a:endParaRPr lang="id-ID"/>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57232"/>
            <a:ext cx="8229600" cy="5268931"/>
          </a:xfrm>
        </p:spPr>
        <p:txBody>
          <a:bodyPr>
            <a:normAutofit/>
          </a:bodyPr>
          <a:lstStyle/>
          <a:p>
            <a:pPr algn="just"/>
            <a:r>
              <a:rPr lang="id-ID"/>
              <a:t>Pengkajian perspektif (kekuasan) dalam surat kabar Indonesia  dapat memanfaatkan pendekatan visi, bertujuan mengungkap aspek-aspek ideologi yang mendasari dan membentuk perspektif pemberitaan surat kabar di </a:t>
            </a:r>
            <a:r>
              <a:rPr lang="id-ID" smtClean="0"/>
              <a:t>Indonesia. </a:t>
            </a:r>
            <a:endParaRPr lang="en-US" smtClean="0"/>
          </a:p>
          <a:p>
            <a:pPr algn="just"/>
            <a:r>
              <a:rPr lang="id-ID" smtClean="0"/>
              <a:t>Mereproduksi </a:t>
            </a:r>
            <a:r>
              <a:rPr lang="id-ID"/>
              <a:t>pemikiran van Dijk tentang analisis wacana media, berikut dipaparkan strategi penyajian informasi (SPI) dan bentuk-bentuk ekspresi bahasa.</a:t>
            </a:r>
          </a:p>
          <a:p>
            <a:endParaRPr lang="id-ID"/>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85794"/>
            <a:ext cx="8229600" cy="5340369"/>
          </a:xfrm>
        </p:spPr>
        <p:txBody>
          <a:bodyPr>
            <a:normAutofit lnSpcReduction="10000"/>
          </a:bodyPr>
          <a:lstStyle/>
          <a:p>
            <a:pPr>
              <a:buNone/>
            </a:pPr>
            <a:r>
              <a:rPr lang="id-ID"/>
              <a:t>1. </a:t>
            </a:r>
            <a:r>
              <a:rPr lang="id-ID" b="1" smtClean="0"/>
              <a:t>Str</a:t>
            </a:r>
            <a:r>
              <a:rPr lang="en-US" b="1" smtClean="0"/>
              <a:t>a</a:t>
            </a:r>
            <a:r>
              <a:rPr lang="id-ID" b="1" smtClean="0"/>
              <a:t>tegi </a:t>
            </a:r>
            <a:r>
              <a:rPr lang="id-ID" b="1"/>
              <a:t>Penyajian Informasi</a:t>
            </a:r>
            <a:endParaRPr lang="id-ID"/>
          </a:p>
          <a:p>
            <a:pPr algn="just"/>
            <a:r>
              <a:rPr lang="id-ID"/>
              <a:t>Dalam wacana tulis atau teks, perspektif dibangun sejak penulis memutuskan apa yang dipilih sebagai tema dalam tulisannya. Tema merupakan apa yang dipakai penulis sebagai titik tolak permulan </a:t>
            </a:r>
            <a:r>
              <a:rPr lang="id-ID" smtClean="0"/>
              <a:t>tulisannya. </a:t>
            </a:r>
            <a:r>
              <a:rPr lang="id-ID"/>
              <a:t>Pemilihan tema tertentu sebagai titik tolak pembicaraan akan mendasari pengembangan tulisannya lebih lanjut dan membawa konsekuensi pada masuknya informasi-informasi tertentu , baik berupa keadaan , kejadian, atau peristiwa serta partisipan-partisipan yang relevan.</a:t>
            </a:r>
          </a:p>
          <a:p>
            <a:endParaRPr lang="id-ID"/>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14356"/>
            <a:ext cx="8229600" cy="5411807"/>
          </a:xfrm>
        </p:spPr>
        <p:txBody>
          <a:bodyPr>
            <a:normAutofit/>
          </a:bodyPr>
          <a:lstStyle/>
          <a:p>
            <a:pPr algn="just"/>
            <a:r>
              <a:rPr lang="id-ID"/>
              <a:t>Selain pilihan tema, perspektif juga dibangun melalui pemilihan judul.  Judul wacana berbeda dengan topik, judul dalam hal ini berfungsi sebagai upaya tematisasi. Upaya tematisasi menggunakan judul ini  selain menjadi titik tolak pengembangan mengenai informasi yang relevan dengan tulisan, juga memiliki titik tolak membatasi tafsiran makna dari informasi yang dikembangkan dalam isi berita. </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14356"/>
            <a:ext cx="8229600" cy="5643602"/>
          </a:xfrm>
        </p:spPr>
        <p:txBody>
          <a:bodyPr>
            <a:normAutofit/>
          </a:bodyPr>
          <a:lstStyle/>
          <a:p>
            <a:r>
              <a:rPr lang="id-ID"/>
              <a:t>Lima judul berita tentang sekolah berprestasi dan ujian nasional (UN)  ditulis media yang sama berikut ini memiliki perspektif berbeda.</a:t>
            </a:r>
          </a:p>
          <a:p>
            <a:pPr marL="0" indent="450850"/>
            <a:r>
              <a:rPr lang="id-ID"/>
              <a:t> </a:t>
            </a:r>
            <a:r>
              <a:rPr lang="id-ID" sz="2000"/>
              <a:t> </a:t>
            </a:r>
            <a:r>
              <a:rPr lang="id-ID" sz="2000" smtClean="0"/>
              <a:t>(</a:t>
            </a:r>
            <a:r>
              <a:rPr lang="id-ID" sz="2000"/>
              <a:t>1)  UN Pemetaan Mutu yang Penuh Kejutan (Kompas, 10/4/07)</a:t>
            </a:r>
          </a:p>
          <a:p>
            <a:pPr marL="0" indent="450850"/>
            <a:r>
              <a:rPr lang="id-ID" sz="2000"/>
              <a:t>   </a:t>
            </a:r>
            <a:r>
              <a:rPr lang="id-ID" sz="2000" smtClean="0"/>
              <a:t>(</a:t>
            </a:r>
            <a:r>
              <a:rPr lang="id-ID" sz="2000"/>
              <a:t>2)  Mereka Punya Kiat “Menaklukkan” UN (Kompas, 11/4/07)</a:t>
            </a:r>
          </a:p>
          <a:p>
            <a:pPr marL="0" indent="450850"/>
            <a:r>
              <a:rPr lang="id-ID" sz="2000"/>
              <a:t>   </a:t>
            </a:r>
            <a:r>
              <a:rPr lang="id-ID" sz="2000" smtClean="0"/>
              <a:t>(</a:t>
            </a:r>
            <a:r>
              <a:rPr lang="id-ID" sz="2000"/>
              <a:t>3) Ujian Nasional dan Kultur Akademik (Kompas, 12/4/07)</a:t>
            </a:r>
          </a:p>
          <a:p>
            <a:pPr marL="0" indent="450850"/>
            <a:r>
              <a:rPr lang="id-ID" sz="2000"/>
              <a:t>   </a:t>
            </a:r>
            <a:r>
              <a:rPr lang="id-ID" sz="2000" smtClean="0"/>
              <a:t>(</a:t>
            </a:r>
            <a:r>
              <a:rPr lang="id-ID" sz="2000"/>
              <a:t>4) Dari Bangil untuk Indonesia …(11/4/07)</a:t>
            </a:r>
          </a:p>
          <a:p>
            <a:pPr marL="0" indent="450850"/>
            <a:r>
              <a:rPr lang="id-ID" sz="2000"/>
              <a:t>   </a:t>
            </a:r>
            <a:r>
              <a:rPr lang="id-ID" sz="2000" smtClean="0"/>
              <a:t>(</a:t>
            </a:r>
            <a:r>
              <a:rPr lang="id-ID" sz="2000"/>
              <a:t>5) Ujian </a:t>
            </a:r>
            <a:r>
              <a:rPr lang="id-ID" sz="2000" smtClean="0"/>
              <a:t>Nasional</a:t>
            </a:r>
            <a:r>
              <a:rPr lang="en-US" sz="2000" smtClean="0"/>
              <a:t> </a:t>
            </a:r>
            <a:r>
              <a:rPr lang="id-ID" sz="2000" smtClean="0"/>
              <a:t>“Algojo Itu Telah Datang… (Kompas Yogya, 18/4/07)</a:t>
            </a:r>
          </a:p>
          <a:p>
            <a:pPr marL="0" indent="450850"/>
            <a:endParaRPr lang="id-ID" sz="2000"/>
          </a:p>
          <a:p>
            <a:endParaRPr lang="id-ID"/>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8229600" cy="6072230"/>
          </a:xfrm>
        </p:spPr>
        <p:txBody>
          <a:bodyPr>
            <a:normAutofit fontScale="55000" lnSpcReduction="20000"/>
          </a:bodyPr>
          <a:lstStyle/>
          <a:p>
            <a:r>
              <a:rPr lang="id-ID" sz="4200" smtClean="0"/>
              <a:t>Berdasar </a:t>
            </a:r>
            <a:r>
              <a:rPr lang="id-ID" sz="4200"/>
              <a:t>ke lima judul berita tersebut wartawan kompas mengajak pembaca mentertawakan kekerasan yang dilakukan oleh negara dengan penyelenggaraan UN yang kurang jelas parameter mutunya (1) kurang tepat dalam proses ujiannya  (2), salah dalam penilaian proses belajar (3) dan parameter kemajuan sekolah dibandingkan sekolah lain (4) monster yang menakutkan siswa (5)</a:t>
            </a:r>
          </a:p>
          <a:p>
            <a:r>
              <a:rPr lang="id-ID" sz="4200"/>
              <a:t> </a:t>
            </a:r>
            <a:r>
              <a:rPr lang="id-ID" sz="4200" smtClean="0"/>
              <a:t>Demikian </a:t>
            </a:r>
            <a:r>
              <a:rPr lang="id-ID" sz="4200"/>
              <a:t>juga dalamheadlinetentang kekerasan di IPDN, wartawan menulis judul berikut dengan pespektif yang berbeda.</a:t>
            </a:r>
          </a:p>
          <a:p>
            <a:pPr lvl="1"/>
            <a:r>
              <a:rPr lang="id-ID" sz="3800"/>
              <a:t> </a:t>
            </a:r>
            <a:r>
              <a:rPr lang="id-ID" sz="3800" smtClean="0"/>
              <a:t>(</a:t>
            </a:r>
            <a:r>
              <a:rPr lang="id-ID" sz="3800"/>
              <a:t>6) IPDN Tunda Terima Praja </a:t>
            </a:r>
            <a:r>
              <a:rPr lang="id-ID" sz="3800" smtClean="0"/>
              <a:t>Baru</a:t>
            </a:r>
            <a:r>
              <a:rPr lang="en-US" sz="3800" smtClean="0"/>
              <a:t> </a:t>
            </a:r>
            <a:r>
              <a:rPr lang="id-ID" sz="3800"/>
              <a:t> </a:t>
            </a:r>
            <a:r>
              <a:rPr lang="id-ID" sz="3800" smtClean="0"/>
              <a:t>I </a:t>
            </a:r>
            <a:r>
              <a:rPr lang="id-ID" sz="3800"/>
              <a:t>Nyoman Sumaryadi Dilaporkan ke Mabes Polri (Kompas 10/4/07)</a:t>
            </a:r>
          </a:p>
          <a:p>
            <a:pPr lvl="1"/>
            <a:r>
              <a:rPr lang="id-ID" sz="3800"/>
              <a:t> </a:t>
            </a:r>
            <a:r>
              <a:rPr lang="id-ID" sz="3800" smtClean="0"/>
              <a:t> (</a:t>
            </a:r>
            <a:r>
              <a:rPr lang="id-ID" sz="3800"/>
              <a:t>7)  DPR Harus Ikut Selidiki </a:t>
            </a:r>
            <a:r>
              <a:rPr lang="id-ID" sz="3800" smtClean="0"/>
              <a:t>IPDN</a:t>
            </a:r>
            <a:r>
              <a:rPr lang="en-US" sz="3800" smtClean="0"/>
              <a:t> </a:t>
            </a:r>
            <a:r>
              <a:rPr lang="id-ID" sz="3800" smtClean="0"/>
              <a:t>Penonaktifan </a:t>
            </a:r>
            <a:r>
              <a:rPr lang="id-ID" sz="3800"/>
              <a:t>Inu Kencana sebagai Pengajar Dipertanyakan IPDN (Kompas 11/4/07)</a:t>
            </a:r>
          </a:p>
          <a:p>
            <a:pPr lvl="1"/>
            <a:r>
              <a:rPr lang="id-ID" sz="3800"/>
              <a:t> </a:t>
            </a:r>
            <a:r>
              <a:rPr lang="id-ID" sz="3800" smtClean="0"/>
              <a:t>(</a:t>
            </a:r>
            <a:r>
              <a:rPr lang="id-ID" sz="3800"/>
              <a:t>8)  DPRD Sulut Minta Pembubaran </a:t>
            </a:r>
            <a:r>
              <a:rPr lang="id-ID" sz="3800" smtClean="0"/>
              <a:t>IPDN</a:t>
            </a:r>
            <a:r>
              <a:rPr lang="en-US" sz="3800" smtClean="0"/>
              <a:t> </a:t>
            </a:r>
            <a:r>
              <a:rPr lang="id-ID" sz="3800"/>
              <a:t> </a:t>
            </a:r>
            <a:r>
              <a:rPr lang="id-ID" sz="3800" smtClean="0"/>
              <a:t>Formalin </a:t>
            </a:r>
            <a:r>
              <a:rPr lang="id-ID" sz="3800"/>
              <a:t>Kaburkan Penyebab Kematian Cliff Muntu (Kompas, 11/4/07)     </a:t>
            </a:r>
          </a:p>
          <a:p>
            <a:pPr lvl="1"/>
            <a:r>
              <a:rPr lang="id-ID" sz="3800"/>
              <a:t> </a:t>
            </a:r>
            <a:r>
              <a:rPr lang="id-ID" sz="3800" smtClean="0"/>
              <a:t>(</a:t>
            </a:r>
            <a:r>
              <a:rPr lang="id-ID" sz="3800"/>
              <a:t>9) IPDN Harus Disesuaikan </a:t>
            </a:r>
            <a:r>
              <a:rPr lang="id-ID" sz="3800" smtClean="0"/>
              <a:t>UU</a:t>
            </a:r>
            <a:r>
              <a:rPr lang="en-US" sz="3800" smtClean="0"/>
              <a:t> No.  20  tentang Sistem Pendidikan Nasional</a:t>
            </a:r>
            <a:endParaRPr lang="id-ID" sz="3800"/>
          </a:p>
          <a:p>
            <a:endParaRPr lang="id-ID"/>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42918"/>
            <a:ext cx="8229600" cy="5483245"/>
          </a:xfrm>
        </p:spPr>
        <p:txBody>
          <a:bodyPr>
            <a:normAutofit fontScale="85000" lnSpcReduction="20000"/>
          </a:bodyPr>
          <a:lstStyle/>
          <a:p>
            <a:pPr algn="just"/>
            <a:r>
              <a:rPr lang="id-ID"/>
              <a:t>Berdasarkan ke empat judul tersebut </a:t>
            </a:r>
            <a:endParaRPr lang="en-US" smtClean="0"/>
          </a:p>
          <a:p>
            <a:pPr algn="just"/>
            <a:r>
              <a:rPr lang="en-US" smtClean="0"/>
              <a:t>P</a:t>
            </a:r>
            <a:r>
              <a:rPr lang="id-ID" smtClean="0"/>
              <a:t>emerintah </a:t>
            </a:r>
            <a:r>
              <a:rPr lang="id-ID"/>
              <a:t>menghentikan tidak menerima praja baru 2007/2008 menyusul kematian Cliff Muntu akibat kekerasan </a:t>
            </a:r>
            <a:r>
              <a:rPr lang="id-ID" smtClean="0"/>
              <a:t>seniornya</a:t>
            </a:r>
            <a:r>
              <a:rPr lang="en-US" smtClean="0"/>
              <a:t>.</a:t>
            </a:r>
          </a:p>
          <a:p>
            <a:pPr algn="just"/>
            <a:r>
              <a:rPr lang="id-ID" smtClean="0"/>
              <a:t>DPR </a:t>
            </a:r>
            <a:r>
              <a:rPr lang="id-ID"/>
              <a:t>harus segera turun tangan menyelidiki kekerasan di IPDN, apalagi seorang dosen yang kritis dinonaktifkan </a:t>
            </a:r>
            <a:endParaRPr lang="en-US" smtClean="0"/>
          </a:p>
          <a:p>
            <a:pPr algn="just"/>
            <a:r>
              <a:rPr lang="id-ID" smtClean="0"/>
              <a:t>17 </a:t>
            </a:r>
            <a:r>
              <a:rPr lang="id-ID"/>
              <a:t>anggota DPRD sulut meminta kepada Depdagri membubarkan IPDN, menyusul kematian Cliff Muntu, praja asal Sulut </a:t>
            </a:r>
            <a:r>
              <a:rPr lang="en-US" smtClean="0"/>
              <a:t>.</a:t>
            </a:r>
          </a:p>
          <a:p>
            <a:pPr algn="just"/>
            <a:r>
              <a:rPr lang="id-ID" smtClean="0"/>
              <a:t>Depdiknas </a:t>
            </a:r>
            <a:r>
              <a:rPr lang="id-ID"/>
              <a:t>mendorong IPDN dan lembaga pendidikan lain di bawah departemen atau lembaga pemerintah nondepartemen menyesuaikan diri dengan ketentuan dalam Undang-undang No 20 tentang Sistem Pendidikan </a:t>
            </a:r>
            <a:r>
              <a:rPr lang="id-ID" smtClean="0"/>
              <a:t>Nasional</a:t>
            </a:r>
            <a:endParaRPr lang="id-ID"/>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85794"/>
            <a:ext cx="8229600" cy="5340369"/>
          </a:xfrm>
        </p:spPr>
        <p:txBody>
          <a:bodyPr>
            <a:normAutofit lnSpcReduction="10000"/>
          </a:bodyPr>
          <a:lstStyle/>
          <a:p>
            <a:r>
              <a:rPr lang="id-ID" b="1"/>
              <a:t>2. Bentuk Bentuk Ekspresi Bahasa</a:t>
            </a:r>
            <a:endParaRPr lang="id-ID"/>
          </a:p>
          <a:p>
            <a:pPr algn="just"/>
            <a:r>
              <a:rPr lang="id-ID"/>
              <a:t>Perspektif dalam produksi bahasa ternyata tidak hanya dapat diamati keberadaannya dalam struktur wacana tetapi dapat juga diamati dalam struktur yang lebih rendah dari wacana. Perspektif suatu ideologi dipengaruhi secara sistematis pada pemilihan bentuk-bentuk ekspresi linguistik baik pada tatanan leksikal (kosakata), sintaksis (kalimat) dan wacana seperti pemakaian kosakata, sistem ketransitifan, struktur nominalisasi, modalitas, tindak tutur, metafora, dan struktur </a:t>
            </a:r>
            <a:r>
              <a:rPr lang="id-ID" smtClean="0"/>
              <a:t>informasi.</a:t>
            </a:r>
            <a:endParaRPr lang="id-ID"/>
          </a:p>
          <a:p>
            <a:pPr algn="just"/>
            <a:endParaRPr lang="id-ID"/>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71480"/>
            <a:ext cx="8229600" cy="5786478"/>
          </a:xfrm>
        </p:spPr>
        <p:txBody>
          <a:bodyPr>
            <a:normAutofit fontScale="77500" lnSpcReduction="20000"/>
          </a:bodyPr>
          <a:lstStyle/>
          <a:p>
            <a:pPr>
              <a:buNone/>
            </a:pPr>
            <a:r>
              <a:rPr lang="en-US" b="1" smtClean="0"/>
              <a:t>a. </a:t>
            </a:r>
            <a:r>
              <a:rPr lang="id-ID" b="1" smtClean="0"/>
              <a:t>Kosakata</a:t>
            </a:r>
            <a:endParaRPr lang="id-ID"/>
          </a:p>
          <a:p>
            <a:pPr algn="just"/>
            <a:r>
              <a:rPr lang="id-ID"/>
              <a:t>Pemakaian kosakata bukan semata persoalan teknis tetapi sebagai praktik ideologi. Pilihan kata dalam suatu teks menandai secara sosial dan ideologis bidang pengalaman yang berbeda  dari penulisanya baik berupa nilai eksperiental, nilai relasional, dan nilai ekspresif. </a:t>
            </a:r>
            <a:endParaRPr lang="en-US" smtClean="0"/>
          </a:p>
          <a:p>
            <a:pPr algn="just"/>
            <a:r>
              <a:rPr lang="id-ID" b="1" smtClean="0"/>
              <a:t>Nilai </a:t>
            </a:r>
            <a:r>
              <a:rPr lang="id-ID" b="1"/>
              <a:t>eksperiental</a:t>
            </a:r>
            <a:r>
              <a:rPr lang="id-ID"/>
              <a:t> berkaitan dengan pengetahuan dan keyakinan yang dibawakan oleh kata-kata tersebut</a:t>
            </a:r>
            <a:r>
              <a:rPr lang="id-ID" smtClean="0"/>
              <a:t>.</a:t>
            </a:r>
            <a:endParaRPr lang="en-US" smtClean="0"/>
          </a:p>
          <a:p>
            <a:pPr algn="just"/>
            <a:r>
              <a:rPr lang="id-ID"/>
              <a:t> </a:t>
            </a:r>
            <a:r>
              <a:rPr lang="id-ID" b="1"/>
              <a:t>Nilai </a:t>
            </a:r>
            <a:r>
              <a:rPr lang="id-ID" b="1" smtClean="0"/>
              <a:t>r</a:t>
            </a:r>
            <a:r>
              <a:rPr lang="en-US" b="1" smtClean="0"/>
              <a:t>el</a:t>
            </a:r>
            <a:r>
              <a:rPr lang="id-ID" b="1" smtClean="0"/>
              <a:t>asional</a:t>
            </a:r>
            <a:r>
              <a:rPr lang="id-ID"/>
              <a:t> berkaitan dengan dengan hubungan-hubungan sosial yang tercipta oleh kata tersebut</a:t>
            </a:r>
            <a:r>
              <a:rPr lang="id-ID" b="1"/>
              <a:t>. </a:t>
            </a:r>
            <a:endParaRPr lang="en-US" b="1" smtClean="0"/>
          </a:p>
          <a:p>
            <a:pPr algn="just"/>
            <a:r>
              <a:rPr lang="id-ID" b="1" smtClean="0"/>
              <a:t>Nilai </a:t>
            </a:r>
            <a:r>
              <a:rPr lang="id-ID" b="1"/>
              <a:t>ekspresif</a:t>
            </a:r>
            <a:r>
              <a:rPr lang="id-ID"/>
              <a:t>berkaitan dengan pemilihan atau evaluasi tentang sesuatu yang dicerminkan oleh kata tersebut. </a:t>
            </a:r>
            <a:endParaRPr lang="en-US" smtClean="0"/>
          </a:p>
          <a:p>
            <a:pPr algn="just"/>
            <a:r>
              <a:rPr lang="id-ID" smtClean="0"/>
              <a:t>Perkosaan </a:t>
            </a:r>
            <a:r>
              <a:rPr lang="id-ID"/>
              <a:t>dapat dimaknai“memperkosa, meniduri, menindih, menggagahi, menodai, memerawani, dst”. </a:t>
            </a:r>
            <a:endParaRPr lang="en-US" smtClean="0"/>
          </a:p>
          <a:p>
            <a:pPr algn="just"/>
            <a:r>
              <a:rPr lang="id-ID" smtClean="0"/>
              <a:t>Pembunuhan </a:t>
            </a:r>
            <a:r>
              <a:rPr lang="id-ID"/>
              <a:t>dapat diganti dengan “digebug”,  “dilibas”, “diamankan dan “disukabumikan”</a:t>
            </a:r>
          </a:p>
          <a:p>
            <a:pPr algn="just"/>
            <a:endParaRPr lang="id-ID"/>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28604"/>
            <a:ext cx="8229600" cy="5697559"/>
          </a:xfrm>
        </p:spPr>
        <p:txBody>
          <a:bodyPr>
            <a:normAutofit fontScale="92500" lnSpcReduction="20000"/>
          </a:bodyPr>
          <a:lstStyle/>
          <a:p>
            <a:pPr>
              <a:buNone/>
            </a:pPr>
            <a:r>
              <a:rPr lang="id-ID"/>
              <a:t>Analisis Wacana Kritis</a:t>
            </a:r>
          </a:p>
          <a:p>
            <a:r>
              <a:rPr lang="id-ID"/>
              <a:t>Menurut Van Dijk (dalam David Crawley and David Mitchell, 1994;108), inti dari analisis wacana kritis adalah untuk menunjukkan bagaimana, melalui berbagai representasi mental yang secara sosial dimiliki bersama, kekuasaan sosial diproduksi oleh pemberlakuan dan legitimasi diskursif.</a:t>
            </a:r>
          </a:p>
          <a:p>
            <a:pPr>
              <a:buNone/>
            </a:pPr>
            <a:r>
              <a:rPr lang="id-ID"/>
              <a:t>• Media – Ideologi – Wacana</a:t>
            </a:r>
          </a:p>
          <a:p>
            <a:r>
              <a:rPr lang="id-ID"/>
              <a:t>Antonio Gramsci (dalam Sobur, 2002;30) berpandangan bahwa media merupakan arena pergulatan antar ideologi yang saling berkompetisi (</a:t>
            </a:r>
            <a:r>
              <a:rPr lang="id-ID" i="1"/>
              <a:t>the battle ground for competing ideologies</a:t>
            </a:r>
            <a:r>
              <a:rPr lang="id-ID"/>
              <a:t>). Ia melihat media sebagai ruang dimana berbagai ideologi dipresentasikan.</a:t>
            </a:r>
          </a:p>
          <a:p>
            <a:pPr>
              <a:buNone/>
            </a:pPr>
            <a:endParaRPr lang="id-ID"/>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42918"/>
            <a:ext cx="8229600" cy="5929354"/>
          </a:xfrm>
        </p:spPr>
        <p:txBody>
          <a:bodyPr>
            <a:normAutofit fontScale="77500" lnSpcReduction="20000"/>
          </a:bodyPr>
          <a:lstStyle/>
          <a:p>
            <a:r>
              <a:rPr lang="id-ID" b="1"/>
              <a:t>b. Sistem Ketransitifan</a:t>
            </a:r>
            <a:endParaRPr lang="id-ID"/>
          </a:p>
          <a:p>
            <a:pPr algn="just"/>
            <a:r>
              <a:rPr lang="id-ID" smtClean="0"/>
              <a:t>Menurut </a:t>
            </a:r>
            <a:r>
              <a:rPr lang="id-ID"/>
              <a:t>Fowler bahasa dipandang sebagai model  yang mengubungkan antara objek dan peristiwa. Terdapat tiga model  transitifitas yaitu </a:t>
            </a:r>
            <a:r>
              <a:rPr lang="id-ID" b="1"/>
              <a:t>transitif, </a:t>
            </a:r>
            <a:r>
              <a:rPr lang="id-ID" b="1" smtClean="0"/>
              <a:t>intransitif</a:t>
            </a:r>
            <a:r>
              <a:rPr lang="en-US" b="1" smtClean="0"/>
              <a:t> </a:t>
            </a:r>
            <a:r>
              <a:rPr lang="id-ID" b="1" smtClean="0"/>
              <a:t>dan </a:t>
            </a:r>
            <a:r>
              <a:rPr lang="id-ID" b="1"/>
              <a:t>relasional</a:t>
            </a:r>
            <a:r>
              <a:rPr lang="id-ID"/>
              <a:t>. </a:t>
            </a:r>
            <a:endParaRPr lang="en-US" smtClean="0"/>
          </a:p>
          <a:p>
            <a:pPr algn="just"/>
            <a:r>
              <a:rPr lang="id-ID" smtClean="0"/>
              <a:t>Dalam </a:t>
            </a:r>
            <a:r>
              <a:rPr lang="id-ID"/>
              <a:t>model transitif berhubungan dengan proses melihat suatu tindakan dan bagian-bagian lain sebagai akibat suatu tindakan.“Polisi memukul mahasiswa”adalah bentuk transitif. Polisi sebagai aktor yang menyebabkan suatu tindakan melakukan sesuatu “memukul”. </a:t>
            </a:r>
            <a:endParaRPr lang="en-US" smtClean="0"/>
          </a:p>
          <a:p>
            <a:pPr algn="just"/>
            <a:r>
              <a:rPr lang="id-ID" smtClean="0"/>
              <a:t>Model </a:t>
            </a:r>
            <a:r>
              <a:rPr lang="id-ID"/>
              <a:t>intransitif seorang aktor dihubungkan dengan suatu proses tetapi tanpa menjelaskan atau menggmbarkan akibat atau objek yang dikenai.“Polisi menembak”,“Polisi mengamankan</a:t>
            </a:r>
            <a:r>
              <a:rPr lang="id-ID" smtClean="0"/>
              <a:t>”.</a:t>
            </a:r>
            <a:endParaRPr lang="en-US" smtClean="0"/>
          </a:p>
          <a:p>
            <a:pPr algn="just"/>
            <a:r>
              <a:rPr lang="id-ID" smtClean="0"/>
              <a:t>Sedangkan </a:t>
            </a:r>
            <a:r>
              <a:rPr lang="id-ID"/>
              <a:t>model relasional menggambarkan sama-sama kata benda.“Korban Polisi itu adalah seorang ayah dari seorang balita”.Hubungan juga bersifat </a:t>
            </a:r>
            <a:r>
              <a:rPr lang="id-ID" b="1"/>
              <a:t>atributi</a:t>
            </a:r>
            <a:r>
              <a:rPr lang="id-ID"/>
              <a:t>, benda dihubungkan dengan kata sifat untuk menunjukkan kualitas atau penilaian tertentu. Misalnya“Polisi itu sangat garang” </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85794"/>
            <a:ext cx="8229600" cy="5340369"/>
          </a:xfrm>
        </p:spPr>
        <p:txBody>
          <a:bodyPr>
            <a:normAutofit fontScale="85000" lnSpcReduction="10000"/>
          </a:bodyPr>
          <a:lstStyle/>
          <a:p>
            <a:r>
              <a:rPr lang="id-ID"/>
              <a:t>Bentuk transitif memasukkan suatu pandangan dan sikap penulis yang berbeda tentang peristiwa yang dilaporkan, Berikut disajikan klausa yang memiliki berbagai perspektif.</a:t>
            </a:r>
          </a:p>
          <a:p>
            <a:r>
              <a:rPr lang="id-ID"/>
              <a:t>(10) Polisimenembakmati enam demonstran</a:t>
            </a:r>
          </a:p>
          <a:p>
            <a:r>
              <a:rPr lang="id-ID" smtClean="0"/>
              <a:t>(</a:t>
            </a:r>
            <a:r>
              <a:rPr lang="id-ID"/>
              <a:t>11) Enam </a:t>
            </a:r>
            <a:r>
              <a:rPr lang="id-ID" smtClean="0"/>
              <a:t>demosntran</a:t>
            </a:r>
            <a:r>
              <a:rPr lang="en-US" smtClean="0"/>
              <a:t> </a:t>
            </a:r>
            <a:r>
              <a:rPr lang="id-ID" smtClean="0"/>
              <a:t>ditembakmati</a:t>
            </a:r>
            <a:endParaRPr lang="id-ID"/>
          </a:p>
          <a:p>
            <a:r>
              <a:rPr lang="en-US" smtClean="0"/>
              <a:t>(</a:t>
            </a:r>
            <a:r>
              <a:rPr lang="id-ID" smtClean="0"/>
              <a:t>12</a:t>
            </a:r>
            <a:r>
              <a:rPr lang="id-ID"/>
              <a:t>) Enam demosntan tewas</a:t>
            </a:r>
          </a:p>
          <a:p>
            <a:r>
              <a:rPr lang="en-US" smtClean="0"/>
              <a:t>(</a:t>
            </a:r>
            <a:r>
              <a:rPr lang="id-ID" smtClean="0"/>
              <a:t>13</a:t>
            </a:r>
            <a:r>
              <a:rPr lang="id-ID"/>
              <a:t>) “Enam </a:t>
            </a:r>
            <a:r>
              <a:rPr lang="id-ID" smtClean="0"/>
              <a:t>demosntran</a:t>
            </a:r>
            <a:r>
              <a:rPr lang="en-US" smtClean="0"/>
              <a:t> </a:t>
            </a:r>
            <a:r>
              <a:rPr lang="id-ID" smtClean="0"/>
              <a:t>ditembakmati</a:t>
            </a:r>
            <a:r>
              <a:rPr lang="id-ID"/>
              <a:t>” Ujar saksi mata</a:t>
            </a:r>
          </a:p>
          <a:p>
            <a:r>
              <a:rPr lang="id-ID" smtClean="0"/>
              <a:t>(</a:t>
            </a:r>
            <a:r>
              <a:rPr lang="id-ID"/>
              <a:t>14) Saksi mata melihat enam </a:t>
            </a:r>
            <a:r>
              <a:rPr lang="id-ID" smtClean="0"/>
              <a:t>demosntran</a:t>
            </a:r>
            <a:r>
              <a:rPr lang="en-US" smtClean="0"/>
              <a:t> </a:t>
            </a:r>
            <a:r>
              <a:rPr lang="id-ID" smtClean="0"/>
              <a:t>mati</a:t>
            </a:r>
            <a:r>
              <a:rPr lang="en-US" smtClean="0"/>
              <a:t> </a:t>
            </a:r>
            <a:r>
              <a:rPr lang="id-ID" smtClean="0"/>
              <a:t>tertembak</a:t>
            </a:r>
            <a:endParaRPr lang="id-ID"/>
          </a:p>
          <a:p>
            <a:r>
              <a:rPr lang="id-ID" smtClean="0"/>
              <a:t>(</a:t>
            </a:r>
            <a:r>
              <a:rPr lang="id-ID"/>
              <a:t>15) Enam mahasiswa yang tewas itu diantaranya Elang </a:t>
            </a:r>
            <a:r>
              <a:rPr lang="id-ID" smtClean="0"/>
              <a:t>Mulya</a:t>
            </a:r>
            <a:r>
              <a:rPr lang="en-US" smtClean="0"/>
              <a:t> </a:t>
            </a:r>
            <a:r>
              <a:rPr lang="id-ID" smtClean="0"/>
              <a:t>Lesmana</a:t>
            </a:r>
            <a:r>
              <a:rPr lang="id-ID"/>
              <a:t>, Hendriawan Sie, dan Hafidin R… </a:t>
            </a:r>
          </a:p>
          <a:p>
            <a:pPr>
              <a:buNone/>
            </a:pPr>
            <a:endParaRPr lang="id-ID"/>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71480"/>
            <a:ext cx="8229600" cy="5554683"/>
          </a:xfrm>
        </p:spPr>
        <p:txBody>
          <a:bodyPr>
            <a:normAutofit lnSpcReduction="10000"/>
          </a:bodyPr>
          <a:lstStyle/>
          <a:p>
            <a:pPr>
              <a:buNone/>
            </a:pPr>
            <a:r>
              <a:rPr lang="en-US" b="1" smtClean="0"/>
              <a:t>c. </a:t>
            </a:r>
            <a:r>
              <a:rPr lang="id-ID" b="1" smtClean="0"/>
              <a:t>Struktur </a:t>
            </a:r>
            <a:r>
              <a:rPr lang="id-ID" b="1"/>
              <a:t>Nominalisasi</a:t>
            </a:r>
            <a:endParaRPr lang="id-ID"/>
          </a:p>
          <a:p>
            <a:pPr algn="just"/>
            <a:r>
              <a:rPr lang="id-ID" smtClean="0"/>
              <a:t>Nominalisasi </a:t>
            </a:r>
            <a:r>
              <a:rPr lang="id-ID"/>
              <a:t>adalah transformasi sintaksis secara radikal dalam suatu klausa, yang memiliki konsekuensi struktural yang luas dan memberikan kesempatan menyampaikan ideologi. Dalam bahasa Indonesia predikat verba direalisasikan secara sintaksis  menjadi nomina. Salah satunya dilakukan dengan memberi imbuhan “pe-an</a:t>
            </a:r>
            <a:r>
              <a:rPr lang="id-ID" smtClean="0"/>
              <a:t>”.</a:t>
            </a:r>
            <a:r>
              <a:rPr lang="en-US" smtClean="0"/>
              <a:t> </a:t>
            </a:r>
          </a:p>
          <a:p>
            <a:pPr algn="just"/>
            <a:r>
              <a:rPr lang="en-US" smtClean="0"/>
              <a:t>Misalnya </a:t>
            </a:r>
            <a:r>
              <a:rPr lang="id-ID" smtClean="0"/>
              <a:t>Kata </a:t>
            </a:r>
            <a:r>
              <a:rPr lang="id-ID"/>
              <a:t>memperkosa menjadi perkosan, membunuh menjadi pembunuhan, menembak menjadi penembakan. </a:t>
            </a:r>
          </a:p>
          <a:p>
            <a:endParaRPr lang="id-ID"/>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85794"/>
            <a:ext cx="8229600" cy="5340369"/>
          </a:xfrm>
        </p:spPr>
        <p:txBody>
          <a:bodyPr>
            <a:normAutofit/>
          </a:bodyPr>
          <a:lstStyle/>
          <a:p>
            <a:pPr>
              <a:buNone/>
            </a:pPr>
            <a:r>
              <a:rPr lang="id-ID" smtClean="0"/>
              <a:t>Contoh berikut ini memiliki perspektif berbeda</a:t>
            </a:r>
            <a:endParaRPr lang="en-US" smtClean="0"/>
          </a:p>
          <a:p>
            <a:r>
              <a:rPr lang="id-ID" smtClean="0"/>
              <a:t>(</a:t>
            </a:r>
            <a:r>
              <a:rPr lang="id-ID"/>
              <a:t>16) Seorang </a:t>
            </a:r>
            <a:r>
              <a:rPr lang="id-ID" smtClean="0"/>
              <a:t>ayah</a:t>
            </a:r>
            <a:r>
              <a:rPr lang="en-US" smtClean="0"/>
              <a:t> </a:t>
            </a:r>
            <a:r>
              <a:rPr lang="id-ID" smtClean="0"/>
              <a:t>memperkosa</a:t>
            </a:r>
            <a:r>
              <a:rPr lang="en-US" smtClean="0"/>
              <a:t> </a:t>
            </a:r>
            <a:r>
              <a:rPr lang="id-ID" smtClean="0"/>
              <a:t>anak </a:t>
            </a:r>
            <a:r>
              <a:rPr lang="id-ID"/>
              <a:t>gadisnya sendiri yang </a:t>
            </a:r>
            <a:r>
              <a:rPr lang="id-ID" smtClean="0"/>
              <a:t>berusia</a:t>
            </a:r>
            <a:r>
              <a:rPr lang="en-US" smtClean="0"/>
              <a:t> </a:t>
            </a:r>
            <a:r>
              <a:rPr lang="id-ID" smtClean="0"/>
              <a:t>12 </a:t>
            </a:r>
            <a:r>
              <a:rPr lang="id-ID"/>
              <a:t>tahun.</a:t>
            </a:r>
          </a:p>
          <a:p>
            <a:r>
              <a:rPr lang="id-ID" smtClean="0"/>
              <a:t>(17)</a:t>
            </a:r>
            <a:r>
              <a:rPr lang="en-US" smtClean="0"/>
              <a:t> </a:t>
            </a:r>
            <a:r>
              <a:rPr lang="id-ID" smtClean="0"/>
              <a:t>Perkosaan</a:t>
            </a:r>
            <a:r>
              <a:rPr lang="en-US" smtClean="0"/>
              <a:t> </a:t>
            </a:r>
            <a:r>
              <a:rPr lang="id-ID" smtClean="0"/>
              <a:t>menimpa </a:t>
            </a:r>
            <a:r>
              <a:rPr lang="id-ID"/>
              <a:t>anak gadis yang </a:t>
            </a:r>
            <a:r>
              <a:rPr lang="id-ID" smtClean="0"/>
              <a:t>b</a:t>
            </a:r>
            <a:r>
              <a:rPr lang="en-US" smtClean="0"/>
              <a:t>a</a:t>
            </a:r>
            <a:r>
              <a:rPr lang="id-ID" smtClean="0"/>
              <a:t>ru </a:t>
            </a:r>
            <a:r>
              <a:rPr lang="id-ID"/>
              <a:t>berumur 12 tahun.</a:t>
            </a:r>
          </a:p>
          <a:p>
            <a:r>
              <a:rPr lang="id-ID" smtClean="0"/>
              <a:t>(</a:t>
            </a:r>
            <a:r>
              <a:rPr lang="id-ID"/>
              <a:t>18) </a:t>
            </a:r>
            <a:r>
              <a:rPr lang="id-ID" smtClean="0"/>
              <a:t>Polisi</a:t>
            </a:r>
            <a:r>
              <a:rPr lang="en-US" smtClean="0"/>
              <a:t> </a:t>
            </a:r>
            <a:r>
              <a:rPr lang="id-ID" smtClean="0"/>
              <a:t>menembak</a:t>
            </a:r>
            <a:r>
              <a:rPr lang="en-US" smtClean="0"/>
              <a:t> </a:t>
            </a:r>
            <a:r>
              <a:rPr lang="id-ID" smtClean="0"/>
              <a:t>secara </a:t>
            </a:r>
            <a:r>
              <a:rPr lang="id-ID"/>
              <a:t>membabi-buta dalam </a:t>
            </a:r>
            <a:r>
              <a:rPr lang="id-ID" smtClean="0"/>
              <a:t>insiden</a:t>
            </a:r>
            <a:r>
              <a:rPr lang="en-US" smtClean="0"/>
              <a:t> </a:t>
            </a:r>
            <a:r>
              <a:rPr lang="id-ID" smtClean="0"/>
              <a:t>Semanggi</a:t>
            </a:r>
            <a:r>
              <a:rPr lang="id-ID"/>
              <a:t>.</a:t>
            </a:r>
          </a:p>
          <a:p>
            <a:r>
              <a:rPr lang="id-ID" smtClean="0"/>
              <a:t>(19)</a:t>
            </a:r>
            <a:r>
              <a:rPr lang="en-US" smtClean="0"/>
              <a:t> </a:t>
            </a:r>
            <a:r>
              <a:rPr lang="id-ID" smtClean="0"/>
              <a:t>Penembakan</a:t>
            </a:r>
            <a:r>
              <a:rPr lang="en-US" smtClean="0"/>
              <a:t> </a:t>
            </a:r>
            <a:r>
              <a:rPr lang="id-ID" smtClean="0"/>
              <a:t>secara </a:t>
            </a:r>
            <a:r>
              <a:rPr lang="id-ID"/>
              <a:t>membabi buta terjadi dalam </a:t>
            </a:r>
            <a:r>
              <a:rPr lang="id-ID" smtClean="0"/>
              <a:t>insiden</a:t>
            </a:r>
            <a:r>
              <a:rPr lang="en-US" smtClean="0"/>
              <a:t> </a:t>
            </a:r>
            <a:r>
              <a:rPr lang="id-ID" smtClean="0"/>
              <a:t>Semanggi</a:t>
            </a:r>
            <a:r>
              <a:rPr lang="id-ID"/>
              <a:t>.  </a:t>
            </a:r>
          </a:p>
          <a:p>
            <a:endParaRPr lang="id-ID"/>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28604"/>
            <a:ext cx="8229600" cy="6000792"/>
          </a:xfrm>
        </p:spPr>
        <p:txBody>
          <a:bodyPr>
            <a:normAutofit fontScale="85000" lnSpcReduction="20000"/>
          </a:bodyPr>
          <a:lstStyle/>
          <a:p>
            <a:pPr>
              <a:buNone/>
            </a:pPr>
            <a:r>
              <a:rPr lang="en-US" b="1" smtClean="0"/>
              <a:t>d. </a:t>
            </a:r>
            <a:r>
              <a:rPr lang="id-ID" b="1" smtClean="0"/>
              <a:t>Modalitas</a:t>
            </a:r>
            <a:endParaRPr lang="id-ID"/>
          </a:p>
          <a:p>
            <a:r>
              <a:rPr lang="id-ID" smtClean="0"/>
              <a:t>Modalitas </a:t>
            </a:r>
            <a:r>
              <a:rPr lang="id-ID"/>
              <a:t>diartikan sebagai komentar atau sikap yang berasal dari teks, baik secara eksplisit atau implisit diberikan oleh penulis terhadap apa yang dilaporkan, yakni keadaan, peristiwa, dan tindakan. </a:t>
            </a:r>
            <a:endParaRPr lang="en-US" smtClean="0"/>
          </a:p>
          <a:p>
            <a:r>
              <a:rPr lang="id-ID" smtClean="0"/>
              <a:t>Modalitas </a:t>
            </a:r>
            <a:r>
              <a:rPr lang="id-ID"/>
              <a:t>memiliki peluang besar untuk digunakan jurnalis dalam membangun perspektif pemberitaan yang mempengaruhi opini pembaca. </a:t>
            </a:r>
            <a:endParaRPr lang="en-US" smtClean="0"/>
          </a:p>
          <a:p>
            <a:r>
              <a:rPr lang="id-ID" smtClean="0"/>
              <a:t>Dengan </a:t>
            </a:r>
            <a:r>
              <a:rPr lang="id-ID"/>
              <a:t>modalitas, penulis dapat memasukkan pandangan pribadi atau institusinya ke dalam proposisi yang ditulisnya melalui pilihan </a:t>
            </a:r>
            <a:r>
              <a:rPr lang="id-ID" smtClean="0"/>
              <a:t>modalitas. </a:t>
            </a:r>
            <a:endParaRPr lang="en-US" smtClean="0"/>
          </a:p>
          <a:p>
            <a:r>
              <a:rPr lang="id-ID" smtClean="0"/>
              <a:t>Modalitas </a:t>
            </a:r>
            <a:r>
              <a:rPr lang="id-ID"/>
              <a:t>sebagai komentar atau sikap penulis yang tertuang dalam teks dibagi menjadi empat yaitu </a:t>
            </a:r>
            <a:endParaRPr lang="en-US" smtClean="0"/>
          </a:p>
          <a:p>
            <a:pPr marL="843534" lvl="1" indent="-514350">
              <a:buAutoNum type="arabicParenBoth"/>
            </a:pPr>
            <a:r>
              <a:rPr lang="id-ID" smtClean="0"/>
              <a:t>kebenaran</a:t>
            </a:r>
            <a:r>
              <a:rPr lang="id-ID"/>
              <a:t>, </a:t>
            </a:r>
            <a:endParaRPr lang="en-US" smtClean="0"/>
          </a:p>
          <a:p>
            <a:pPr marL="843534" lvl="1" indent="-514350">
              <a:buAutoNum type="arabicParenBoth"/>
            </a:pPr>
            <a:r>
              <a:rPr lang="id-ID" smtClean="0"/>
              <a:t>keharusan</a:t>
            </a:r>
            <a:r>
              <a:rPr lang="id-ID"/>
              <a:t>, </a:t>
            </a:r>
            <a:endParaRPr lang="en-US" smtClean="0"/>
          </a:p>
          <a:p>
            <a:pPr marL="843534" lvl="1" indent="-514350">
              <a:buAutoNum type="arabicParenBoth"/>
            </a:pPr>
            <a:r>
              <a:rPr lang="id-ID" smtClean="0"/>
              <a:t>izin</a:t>
            </a:r>
            <a:r>
              <a:rPr lang="id-ID"/>
              <a:t>, </a:t>
            </a:r>
            <a:endParaRPr lang="en-US" smtClean="0"/>
          </a:p>
          <a:p>
            <a:pPr marL="843534" lvl="1" indent="-514350">
              <a:buAutoNum type="arabicParenBoth"/>
            </a:pPr>
            <a:r>
              <a:rPr lang="id-ID" smtClean="0"/>
              <a:t>keinginan</a:t>
            </a:r>
            <a:r>
              <a:rPr lang="id-ID"/>
              <a:t>.</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00042"/>
            <a:ext cx="8229600" cy="5929354"/>
          </a:xfrm>
        </p:spPr>
        <p:txBody>
          <a:bodyPr>
            <a:normAutofit fontScale="92500" lnSpcReduction="20000"/>
          </a:bodyPr>
          <a:lstStyle/>
          <a:p>
            <a:pPr>
              <a:buNone/>
            </a:pPr>
            <a:r>
              <a:rPr lang="id-ID"/>
              <a:t>Contoh berikut modalitas yang menyiratkan pespektif pemberitaan.</a:t>
            </a:r>
          </a:p>
          <a:p>
            <a:r>
              <a:rPr lang="id-ID" smtClean="0"/>
              <a:t>(</a:t>
            </a:r>
            <a:r>
              <a:rPr lang="id-ID"/>
              <a:t>20) Tommy </a:t>
            </a:r>
            <a:r>
              <a:rPr lang="id-ID" smtClean="0"/>
              <a:t>Soeharto</a:t>
            </a:r>
            <a:r>
              <a:rPr lang="en-US" smtClean="0"/>
              <a:t> </a:t>
            </a:r>
            <a:r>
              <a:rPr lang="id-ID" smtClean="0"/>
              <a:t>harus</a:t>
            </a:r>
            <a:r>
              <a:rPr lang="en-US" smtClean="0"/>
              <a:t> </a:t>
            </a:r>
            <a:r>
              <a:rPr lang="id-ID" smtClean="0"/>
              <a:t>ditangkap</a:t>
            </a:r>
            <a:endParaRPr lang="id-ID"/>
          </a:p>
          <a:p>
            <a:r>
              <a:rPr lang="id-ID" smtClean="0"/>
              <a:t>(</a:t>
            </a:r>
            <a:r>
              <a:rPr lang="id-ID"/>
              <a:t>21) Tommy </a:t>
            </a:r>
            <a:r>
              <a:rPr lang="id-ID" smtClean="0"/>
              <a:t>Soeharto</a:t>
            </a:r>
            <a:r>
              <a:rPr lang="en-US" smtClean="0"/>
              <a:t> </a:t>
            </a:r>
            <a:r>
              <a:rPr lang="id-ID" smtClean="0"/>
              <a:t>seharusnya</a:t>
            </a:r>
            <a:r>
              <a:rPr lang="en-US" smtClean="0"/>
              <a:t> </a:t>
            </a:r>
            <a:r>
              <a:rPr lang="id-ID" smtClean="0"/>
              <a:t>ditangkap</a:t>
            </a:r>
            <a:endParaRPr lang="id-ID"/>
          </a:p>
          <a:p>
            <a:r>
              <a:rPr lang="id-ID" smtClean="0"/>
              <a:t>(</a:t>
            </a:r>
            <a:r>
              <a:rPr lang="id-ID"/>
              <a:t>22) Tommy </a:t>
            </a:r>
            <a:r>
              <a:rPr lang="id-ID" smtClean="0"/>
              <a:t>Soeharto</a:t>
            </a:r>
            <a:r>
              <a:rPr lang="en-US" smtClean="0"/>
              <a:t> </a:t>
            </a:r>
            <a:r>
              <a:rPr lang="id-ID" smtClean="0"/>
              <a:t>bisa</a:t>
            </a:r>
            <a:r>
              <a:rPr lang="en-US" smtClean="0"/>
              <a:t> </a:t>
            </a:r>
            <a:r>
              <a:rPr lang="id-ID" smtClean="0"/>
              <a:t>ditangkap</a:t>
            </a:r>
            <a:endParaRPr lang="id-ID"/>
          </a:p>
          <a:p>
            <a:r>
              <a:rPr lang="id-ID" smtClean="0"/>
              <a:t>(</a:t>
            </a:r>
            <a:r>
              <a:rPr lang="id-ID"/>
              <a:t>23) Tommy </a:t>
            </a:r>
            <a:r>
              <a:rPr lang="id-ID" smtClean="0"/>
              <a:t>Soeharto</a:t>
            </a:r>
            <a:r>
              <a:rPr lang="en-US" smtClean="0"/>
              <a:t> </a:t>
            </a:r>
            <a:r>
              <a:rPr lang="id-ID" smtClean="0"/>
              <a:t>mungkin</a:t>
            </a:r>
            <a:r>
              <a:rPr lang="en-US" smtClean="0"/>
              <a:t> </a:t>
            </a:r>
            <a:r>
              <a:rPr lang="id-ID" smtClean="0"/>
              <a:t>ditangkap</a:t>
            </a:r>
            <a:endParaRPr lang="id-ID"/>
          </a:p>
          <a:p>
            <a:r>
              <a:rPr lang="id-ID" smtClean="0"/>
              <a:t>(</a:t>
            </a:r>
            <a:r>
              <a:rPr lang="id-ID"/>
              <a:t>24) Tommy </a:t>
            </a:r>
            <a:r>
              <a:rPr lang="id-ID" smtClean="0"/>
              <a:t>Soeharto</a:t>
            </a:r>
            <a:r>
              <a:rPr lang="en-US" smtClean="0"/>
              <a:t> </a:t>
            </a:r>
            <a:r>
              <a:rPr lang="id-ID" smtClean="0"/>
              <a:t>tidak akan</a:t>
            </a:r>
            <a:r>
              <a:rPr lang="en-US" smtClean="0"/>
              <a:t> </a:t>
            </a:r>
            <a:r>
              <a:rPr lang="id-ID" smtClean="0"/>
              <a:t>tertangkap</a:t>
            </a:r>
            <a:endParaRPr lang="id-ID"/>
          </a:p>
          <a:p>
            <a:r>
              <a:rPr lang="id-ID" smtClean="0"/>
              <a:t>(</a:t>
            </a:r>
            <a:r>
              <a:rPr lang="id-ID"/>
              <a:t>25) Tindakan penangkapan Tommy Soeharto </a:t>
            </a:r>
            <a:r>
              <a:rPr lang="id-ID" smtClean="0"/>
              <a:t>dinilai</a:t>
            </a:r>
            <a:r>
              <a:rPr lang="en-US" smtClean="0"/>
              <a:t> </a:t>
            </a:r>
            <a:r>
              <a:rPr lang="id-ID" smtClean="0"/>
              <a:t>sangat tepat</a:t>
            </a:r>
            <a:endParaRPr lang="en-US" smtClean="0"/>
          </a:p>
          <a:p>
            <a:r>
              <a:rPr lang="id-ID" smtClean="0"/>
              <a:t>Pemakaian modalitas</a:t>
            </a:r>
            <a:r>
              <a:rPr lang="en-US" smtClean="0"/>
              <a:t> </a:t>
            </a:r>
            <a:r>
              <a:rPr lang="id-ID" smtClean="0"/>
              <a:t>harus, seharusnya, dan sangat tepat</a:t>
            </a:r>
            <a:r>
              <a:rPr lang="en-US" smtClean="0"/>
              <a:t> </a:t>
            </a:r>
            <a:r>
              <a:rPr lang="id-ID" smtClean="0"/>
              <a:t>pada (20), (21), dan (25) menunjukkan dukungan tindakan yang tercermin dalam proposisi. Sementara (22) dan (23) memperlihatkan sikap netral bila dibandingkan dengan  (20), (22) dan (25)</a:t>
            </a:r>
          </a:p>
          <a:p>
            <a:pPr>
              <a:buNone/>
            </a:pPr>
            <a:endParaRPr lang="id-ID"/>
          </a:p>
          <a:p>
            <a:endParaRPr lang="id-ID"/>
          </a:p>
          <a:p>
            <a:endParaRPr lang="id-ID"/>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71480"/>
            <a:ext cx="8229600" cy="5554683"/>
          </a:xfrm>
        </p:spPr>
        <p:txBody>
          <a:bodyPr>
            <a:normAutofit/>
          </a:bodyPr>
          <a:lstStyle/>
          <a:p>
            <a:pPr>
              <a:buNone/>
            </a:pPr>
            <a:r>
              <a:rPr lang="en-US" b="1" smtClean="0"/>
              <a:t>e. </a:t>
            </a:r>
            <a:r>
              <a:rPr lang="id-ID" b="1" smtClean="0"/>
              <a:t>Tindak </a:t>
            </a:r>
            <a:r>
              <a:rPr lang="id-ID" b="1"/>
              <a:t>Tutur</a:t>
            </a:r>
            <a:endParaRPr lang="id-ID"/>
          </a:p>
          <a:p>
            <a:r>
              <a:rPr lang="id-ID"/>
              <a:t>Bentuk ekspresi bahasa yang dapat digunakan untuk menunjukkan perbedaan perspektif adalah elemen-elemen interpersonal seperti tindak tutur (Speech </a:t>
            </a:r>
            <a:r>
              <a:rPr lang="id-ID" smtClean="0"/>
              <a:t>acts). </a:t>
            </a:r>
            <a:endParaRPr lang="en-US" smtClean="0"/>
          </a:p>
          <a:p>
            <a:r>
              <a:rPr lang="id-ID" smtClean="0"/>
              <a:t>Pandangan </a:t>
            </a:r>
            <a:r>
              <a:rPr lang="id-ID"/>
              <a:t>yang melandasi tindak tutur, jika orang mengatakan sesuatu, orang akan melakukan sesuatu untuk tuturan itu. Hal itu merupakan aspek dalam fungsi interpersonal bahasa.  </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71480"/>
            <a:ext cx="8229600" cy="5857916"/>
          </a:xfrm>
        </p:spPr>
        <p:txBody>
          <a:bodyPr>
            <a:normAutofit fontScale="85000" lnSpcReduction="20000"/>
          </a:bodyPr>
          <a:lstStyle/>
          <a:p>
            <a:pPr algn="just"/>
            <a:r>
              <a:rPr lang="id-ID"/>
              <a:t>Contoh (26) dan (27) berikut dapat menjelaskan tindak tutur yang dapat menimbulkan perspektif berbeda.</a:t>
            </a:r>
          </a:p>
          <a:p>
            <a:pPr algn="just"/>
            <a:r>
              <a:rPr lang="id-ID"/>
              <a:t> </a:t>
            </a:r>
            <a:r>
              <a:rPr lang="id-ID" smtClean="0"/>
              <a:t>(</a:t>
            </a:r>
            <a:r>
              <a:rPr lang="id-ID"/>
              <a:t>26) Ada unjuk rasa</a:t>
            </a:r>
          </a:p>
          <a:p>
            <a:pPr algn="just"/>
            <a:r>
              <a:rPr lang="id-ID"/>
              <a:t> </a:t>
            </a:r>
            <a:r>
              <a:rPr lang="id-ID" smtClean="0"/>
              <a:t>(</a:t>
            </a:r>
            <a:r>
              <a:rPr lang="id-ID"/>
              <a:t>27) Kongres Umat Islam merekomendasikan presiden dan wapres mendatang harus pria, beriman, dan bertaqwa (Jawa Pos, 7/11/98</a:t>
            </a:r>
            <a:r>
              <a:rPr lang="id-ID" smtClean="0"/>
              <a:t>).</a:t>
            </a:r>
            <a:endParaRPr lang="en-US" smtClean="0"/>
          </a:p>
          <a:p>
            <a:pPr algn="just"/>
            <a:r>
              <a:rPr lang="id-ID" smtClean="0"/>
              <a:t>Pada tuturan (26) dituturkan oleh seorang polisi, tidak sekedar menginformasikan sesuatu,</a:t>
            </a:r>
            <a:r>
              <a:rPr lang="en-US" smtClean="0"/>
              <a:t> </a:t>
            </a:r>
            <a:r>
              <a:rPr lang="id-ID" smtClean="0"/>
              <a:t>tetapi juga berfungsi sebagai perintah ke lokasi untuk pengamanan.  Hal itu berbeda maknanya jika dituturkan oleh mahasiswa di kampus, ujaran itu bukan informasi tetapi ajakan. </a:t>
            </a:r>
            <a:endParaRPr lang="en-US" smtClean="0"/>
          </a:p>
          <a:p>
            <a:pPr algn="just"/>
            <a:r>
              <a:rPr lang="id-ID" smtClean="0"/>
              <a:t>Demikian pula dalam (27), bagi mereka yang mengikuti  perkembangan pasca Pemilu 1999, maka dengan cepat  dapat menangkap bahwa ilokusi yang tersirat yang menghambat megawati Soekarno Putri maju menjadi presiden.</a:t>
            </a:r>
            <a:endParaRPr lang="id-ID"/>
          </a:p>
          <a:p>
            <a:endParaRPr lang="id-ID"/>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42918"/>
            <a:ext cx="8229600" cy="5483245"/>
          </a:xfrm>
        </p:spPr>
        <p:txBody>
          <a:bodyPr>
            <a:normAutofit fontScale="92500" lnSpcReduction="20000"/>
          </a:bodyPr>
          <a:lstStyle/>
          <a:p>
            <a:pPr>
              <a:buNone/>
            </a:pPr>
            <a:r>
              <a:rPr lang="en-US" b="1" smtClean="0"/>
              <a:t>f. </a:t>
            </a:r>
            <a:r>
              <a:rPr lang="id-ID" b="1" smtClean="0"/>
              <a:t>Metafora</a:t>
            </a:r>
            <a:endParaRPr lang="id-ID"/>
          </a:p>
          <a:p>
            <a:pPr algn="just"/>
            <a:r>
              <a:rPr lang="id-ID"/>
              <a:t>Menurut Aristoteles </a:t>
            </a:r>
            <a:r>
              <a:rPr lang="id-ID" smtClean="0"/>
              <a:t>metafora </a:t>
            </a:r>
            <a:r>
              <a:rPr lang="id-ID"/>
              <a:t>merupakan ungkapan kebahasaan yang menyatakan </a:t>
            </a:r>
            <a:r>
              <a:rPr lang="id-ID" smtClean="0"/>
              <a:t>hal-hal </a:t>
            </a:r>
            <a:r>
              <a:rPr lang="id-ID"/>
              <a:t>yang bersifat umum untuk hal-hal yang bersifat khusus dan sebaliknya. </a:t>
            </a:r>
            <a:endParaRPr lang="en-US" smtClean="0"/>
          </a:p>
          <a:p>
            <a:pPr algn="just"/>
            <a:r>
              <a:rPr lang="id-ID" smtClean="0"/>
              <a:t>Metafora </a:t>
            </a:r>
            <a:r>
              <a:rPr lang="id-ID"/>
              <a:t>digunakan  sebagai ungkapan kebahasaan yang maknanya tidak bisa dijangkau secara langsung  dari lambang karena makna yang dimaksud terdapat pada predikasi ungkapan kebahasaan itu. Artinya, metafora  merupakan pemahaman pengalaman sejenis hal yang dimaksudkan untuk perihal lain. Metafora digunakan jurnalis untuk membangun perspektif dalam surat kabar. </a:t>
            </a:r>
          </a:p>
          <a:p>
            <a:endParaRPr lang="id-ID"/>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71480"/>
            <a:ext cx="8229600" cy="5554683"/>
          </a:xfrm>
        </p:spPr>
        <p:txBody>
          <a:bodyPr>
            <a:normAutofit fontScale="92500" lnSpcReduction="10000"/>
          </a:bodyPr>
          <a:lstStyle/>
          <a:p>
            <a:pPr algn="just"/>
            <a:r>
              <a:rPr lang="id-ID" smtClean="0"/>
              <a:t>Berikut adalah contoh metafora yang dapat menimbulkan perspektif berbeda</a:t>
            </a:r>
            <a:endParaRPr lang="en-US" smtClean="0"/>
          </a:p>
          <a:p>
            <a:pPr lvl="1" algn="just"/>
            <a:r>
              <a:rPr lang="id-ID" smtClean="0"/>
              <a:t>(</a:t>
            </a:r>
            <a:r>
              <a:rPr lang="id-ID"/>
              <a:t>28)Gelombangmahasiswa mendatangi Gedung DPR Senayan mendesak agar anggota dewan ikut mengusut 4 mahaiswa yang ditembak di Universita Trisakti</a:t>
            </a:r>
          </a:p>
          <a:p>
            <a:pPr lvl="1" algn="just"/>
            <a:r>
              <a:rPr lang="id-ID" smtClean="0"/>
              <a:t>(</a:t>
            </a:r>
            <a:r>
              <a:rPr lang="id-ID"/>
              <a:t>29) Ibarat pemain sepakbola, saat ini penyelesaian utang PT Garuda Indonesia </a:t>
            </a:r>
            <a:r>
              <a:rPr lang="id-ID" smtClean="0"/>
              <a:t>s</a:t>
            </a:r>
            <a:r>
              <a:rPr lang="en-US" smtClean="0"/>
              <a:t>u</a:t>
            </a:r>
            <a:r>
              <a:rPr lang="id-ID" smtClean="0"/>
              <a:t>dah memasuki</a:t>
            </a:r>
            <a:r>
              <a:rPr lang="en-US" smtClean="0"/>
              <a:t> </a:t>
            </a:r>
            <a:r>
              <a:rPr lang="id-ID" smtClean="0"/>
              <a:t>injury </a:t>
            </a:r>
            <a:r>
              <a:rPr lang="id-ID"/>
              <a:t>time</a:t>
            </a:r>
            <a:r>
              <a:rPr lang="id-ID" smtClean="0"/>
              <a:t>,</a:t>
            </a:r>
            <a:r>
              <a:rPr lang="en-US" smtClean="0"/>
              <a:t> </a:t>
            </a:r>
            <a:r>
              <a:rPr lang="id-ID" smtClean="0"/>
              <a:t>tinggal </a:t>
            </a:r>
            <a:r>
              <a:rPr lang="id-ID"/>
              <a:t>menunggu peluit panjang.</a:t>
            </a:r>
          </a:p>
          <a:p>
            <a:pPr lvl="1" algn="just"/>
            <a:r>
              <a:rPr lang="id-ID"/>
              <a:t>Metaforik gelombang untuk menggambarkan laut yang bergulung-gulung dan menakutkan (28) </a:t>
            </a:r>
            <a:r>
              <a:rPr lang="id-ID" smtClean="0"/>
              <a:t>metaforik</a:t>
            </a:r>
            <a:r>
              <a:rPr lang="en-US" smtClean="0"/>
              <a:t> </a:t>
            </a:r>
            <a:r>
              <a:rPr lang="id-ID" smtClean="0"/>
              <a:t>injury time</a:t>
            </a:r>
            <a:r>
              <a:rPr lang="en-US" smtClean="0"/>
              <a:t> </a:t>
            </a:r>
            <a:r>
              <a:rPr lang="id-ID" smtClean="0"/>
              <a:t>menggambarkan </a:t>
            </a:r>
            <a:r>
              <a:rPr lang="id-ID"/>
              <a:t>sedikitnya waktu PT Garuda Indonesia untuk melunasi </a:t>
            </a:r>
            <a:r>
              <a:rPr lang="id-ID" smtClean="0"/>
              <a:t>utang</a:t>
            </a:r>
            <a:r>
              <a:rPr lang="en-US" smtClean="0"/>
              <a:t> (29)</a:t>
            </a:r>
            <a:r>
              <a:rPr lang="id-ID" smtClean="0"/>
              <a:t>.</a:t>
            </a:r>
            <a:endParaRPr lang="en-US" smtClean="0"/>
          </a:p>
          <a:p>
            <a:pPr lvl="1"/>
            <a:r>
              <a:rPr lang="en-US" smtClean="0"/>
              <a:t>(</a:t>
            </a:r>
            <a:r>
              <a:rPr lang="id-ID" smtClean="0"/>
              <a:t>30) Debitor</a:t>
            </a:r>
            <a:r>
              <a:rPr lang="en-US" smtClean="0"/>
              <a:t> </a:t>
            </a:r>
            <a:r>
              <a:rPr lang="id-ID" smtClean="0"/>
              <a:t>Nakal</a:t>
            </a:r>
            <a:r>
              <a:rPr lang="en-US" smtClean="0"/>
              <a:t> </a:t>
            </a:r>
            <a:r>
              <a:rPr lang="id-ID" smtClean="0"/>
              <a:t>Perlu Dicekal</a:t>
            </a:r>
          </a:p>
          <a:p>
            <a:pPr lvl="1"/>
            <a:r>
              <a:rPr lang="id-ID" smtClean="0"/>
              <a:t>(31) Amin, Gus Dur, Hamzah, dan Nur Mahmudi Bertemu</a:t>
            </a:r>
            <a:r>
              <a:rPr lang="en-US" smtClean="0"/>
              <a:t>. </a:t>
            </a:r>
            <a:r>
              <a:rPr lang="id-ID" smtClean="0"/>
              <a:t>Mereka Bahas“Buah Simalakama”Mega</a:t>
            </a:r>
          </a:p>
          <a:p>
            <a:pPr lvl="1" algn="just"/>
            <a:endParaRPr lang="id-ID"/>
          </a:p>
          <a:p>
            <a:endParaRPr lang="id-ID"/>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28670"/>
            <a:ext cx="8229600" cy="5197493"/>
          </a:xfrm>
        </p:spPr>
        <p:txBody>
          <a:bodyPr>
            <a:normAutofit fontScale="77500" lnSpcReduction="20000"/>
          </a:bodyPr>
          <a:lstStyle/>
          <a:p>
            <a:pPr>
              <a:buNone/>
            </a:pPr>
            <a:r>
              <a:rPr lang="id-ID" smtClean="0"/>
              <a:t>Teori Hegemoni Media</a:t>
            </a:r>
          </a:p>
          <a:p>
            <a:r>
              <a:rPr lang="id-ID" smtClean="0"/>
              <a:t>Istilah “hegemoni” dipakai Antonio Gramsci (1971) untuk menyebut ideologi penguasa. Gramsci membangun suatu teori yang menekankan bagaimana penerimaan kelompok yang didominasi berlangsung dalam proses damai, tanpa tindak kekerasan. Hegemoni berati dominasi atau pemaksaan kerangka pandang secara langsung terhadap kelas yang lebih lemah melalui penggunaan kekuatan dan keharusan ideologi. Dominasi berlangsung pada tahap sadar maupun tidak sadar (Mc Quail, 1987:65)</a:t>
            </a:r>
          </a:p>
          <a:p>
            <a:pPr>
              <a:buNone/>
            </a:pPr>
            <a:r>
              <a:rPr lang="id-ID" smtClean="0"/>
              <a:t>• Teori Konstruksi Realitas</a:t>
            </a:r>
          </a:p>
          <a:p>
            <a:r>
              <a:rPr lang="id-ID" smtClean="0"/>
              <a:t>Dalam media massa, konstruksi realitas dilakukan oleh wartawan karena wartawan adalah orang yang menceritakan suatu peristiwa kepada masyarakat. Pada dasarnya, setiap upaya menceritakan (konseptualisasi) sebuah peristiwa, keadaan, benda atau apapun juga adalah usaha mengkonstruksi realitas (Sudibyo, 2001:65)</a:t>
            </a:r>
          </a:p>
          <a:p>
            <a:endParaRPr lang="id-ID"/>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71480"/>
            <a:ext cx="8229600" cy="5554683"/>
          </a:xfrm>
        </p:spPr>
        <p:txBody>
          <a:bodyPr>
            <a:normAutofit lnSpcReduction="10000"/>
          </a:bodyPr>
          <a:lstStyle/>
          <a:p>
            <a:r>
              <a:rPr lang="id-ID" smtClean="0"/>
              <a:t>(Kata </a:t>
            </a:r>
            <a:r>
              <a:rPr lang="id-ID"/>
              <a:t>nakal dalam (30) memiliki adanya tiga kesamaan sifat nakal yaitu (1) masih kanak-kanak, sehingga kurang mampu membedakan mana yang benar dan mana yan salah, (2) sudah tahu aturan yang sudah disepakati tetapi tetap saja melanggar, (3) sudah dinasihati tetapi tidak memperbaiki. </a:t>
            </a:r>
            <a:endParaRPr lang="en-US" smtClean="0"/>
          </a:p>
          <a:p>
            <a:r>
              <a:rPr lang="id-ID" smtClean="0"/>
              <a:t>Demikain </a:t>
            </a:r>
            <a:r>
              <a:rPr lang="id-ID"/>
              <a:t>dengan “buah simalakama”, jika Megawati terpilih menjadi presiden keadaan belum tentu bertambah baik. Sebaliknya jika Megawati tidak terpilih akan berpotensi buruk. Bagi partai berbasis massa Islam perempuan memang tidak diijinkan menjadi pemimpin.</a:t>
            </a:r>
          </a:p>
          <a:p>
            <a:endParaRPr lang="id-ID"/>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142852"/>
            <a:ext cx="8229600" cy="1428760"/>
          </a:xfrm>
        </p:spPr>
        <p:txBody>
          <a:bodyPr>
            <a:normAutofit/>
          </a:bodyPr>
          <a:lstStyle/>
          <a:p>
            <a:r>
              <a:rPr lang="id-ID" b="1" smtClean="0"/>
              <a:t> Analisis Wacana Model </a:t>
            </a:r>
            <a:r>
              <a:rPr lang="en-US" b="1" smtClean="0"/>
              <a:t/>
            </a:r>
            <a:br>
              <a:rPr lang="en-US" b="1" smtClean="0"/>
            </a:br>
            <a:r>
              <a:rPr lang="id-ID" b="1" smtClean="0"/>
              <a:t>Norman Fairclough</a:t>
            </a:r>
            <a:endParaRPr lang="id-ID"/>
          </a:p>
        </p:txBody>
      </p:sp>
      <p:sp>
        <p:nvSpPr>
          <p:cNvPr id="3" name="Content Placeholder 2"/>
          <p:cNvSpPr>
            <a:spLocks noGrp="1"/>
          </p:cNvSpPr>
          <p:nvPr>
            <p:ph idx="1"/>
          </p:nvPr>
        </p:nvSpPr>
        <p:spPr/>
        <p:txBody>
          <a:bodyPr>
            <a:normAutofit fontScale="92500" lnSpcReduction="10000"/>
          </a:bodyPr>
          <a:lstStyle/>
          <a:p>
            <a:pPr algn="just"/>
            <a:r>
              <a:rPr lang="id-ID" smtClean="0"/>
              <a:t>Fairclough </a:t>
            </a:r>
            <a:r>
              <a:rPr lang="id-ID"/>
              <a:t>membangun suatu model  analisis wacana yang memiliki kontribusi dalam analasis sosial budaya, sehingga </a:t>
            </a:r>
            <a:r>
              <a:rPr lang="id-ID" smtClean="0"/>
              <a:t>mengkombinasi</a:t>
            </a:r>
            <a:r>
              <a:rPr lang="en-US" smtClean="0"/>
              <a:t> </a:t>
            </a:r>
            <a:r>
              <a:rPr lang="id-ID" smtClean="0"/>
              <a:t>kan</a:t>
            </a:r>
            <a:r>
              <a:rPr lang="id-ID"/>
              <a:t>  tradisi analisis </a:t>
            </a:r>
            <a:r>
              <a:rPr lang="id-ID" smtClean="0"/>
              <a:t>teks</a:t>
            </a:r>
            <a:r>
              <a:rPr lang="en-US" smtClean="0"/>
              <a:t> </a:t>
            </a:r>
            <a:r>
              <a:rPr lang="id-ID" smtClean="0"/>
              <a:t>yang </a:t>
            </a:r>
            <a:r>
              <a:rPr lang="id-ID"/>
              <a:t>selalu melihat bahasa dalam ruang </a:t>
            </a:r>
            <a:r>
              <a:rPr lang="id-ID" smtClean="0"/>
              <a:t>tertutup</a:t>
            </a:r>
            <a:r>
              <a:rPr lang="en-US" smtClean="0"/>
              <a:t> </a:t>
            </a:r>
            <a:r>
              <a:rPr lang="id-ID" smtClean="0"/>
              <a:t>dengan </a:t>
            </a:r>
            <a:r>
              <a:rPr lang="id-ID"/>
              <a:t>konteks  masyarakat yang lebih luas. </a:t>
            </a:r>
            <a:endParaRPr lang="en-US" smtClean="0"/>
          </a:p>
          <a:p>
            <a:pPr algn="just"/>
            <a:r>
              <a:rPr lang="id-ID" smtClean="0"/>
              <a:t>Ia </a:t>
            </a:r>
            <a:r>
              <a:rPr lang="id-ID"/>
              <a:t>membagi analisis wacana dalam tiga dimensi yaitu </a:t>
            </a:r>
            <a:endParaRPr lang="en-US" smtClean="0"/>
          </a:p>
          <a:p>
            <a:pPr lvl="1" algn="just"/>
            <a:r>
              <a:rPr lang="id-ID" b="1" smtClean="0"/>
              <a:t>teks</a:t>
            </a:r>
            <a:r>
              <a:rPr lang="id-ID" b="1"/>
              <a:t>, </a:t>
            </a:r>
            <a:endParaRPr lang="en-US" b="1" smtClean="0"/>
          </a:p>
          <a:p>
            <a:pPr lvl="1" algn="just"/>
            <a:r>
              <a:rPr lang="id-ID" b="1" smtClean="0"/>
              <a:t>discourse </a:t>
            </a:r>
            <a:r>
              <a:rPr lang="id-ID" b="1"/>
              <a:t>practice, </a:t>
            </a:r>
            <a:r>
              <a:rPr lang="id-ID" smtClean="0"/>
              <a:t>dan</a:t>
            </a:r>
            <a:r>
              <a:rPr lang="en-US" smtClean="0"/>
              <a:t> </a:t>
            </a:r>
          </a:p>
          <a:p>
            <a:pPr lvl="1" algn="just"/>
            <a:r>
              <a:rPr lang="id-ID" b="1" smtClean="0"/>
              <a:t>sociocultural practice</a:t>
            </a:r>
            <a:r>
              <a:rPr lang="id-ID" smtClean="0"/>
              <a:t>.</a:t>
            </a:r>
            <a:r>
              <a:rPr lang="id-ID"/>
              <a:t> </a:t>
            </a:r>
            <a:endParaRPr lang="en-US" smtClean="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42918"/>
            <a:ext cx="8229600" cy="5857916"/>
          </a:xfrm>
        </p:spPr>
        <p:txBody>
          <a:bodyPr>
            <a:normAutofit fontScale="77500" lnSpcReduction="20000"/>
          </a:bodyPr>
          <a:lstStyle/>
          <a:p>
            <a:pPr marL="514350" indent="-514350">
              <a:buAutoNum type="alphaLcPeriod"/>
            </a:pPr>
            <a:r>
              <a:rPr lang="en-US" b="1" smtClean="0"/>
              <a:t>Teks</a:t>
            </a:r>
          </a:p>
          <a:p>
            <a:pPr marL="514350" indent="-514350" algn="just">
              <a:buNone/>
            </a:pPr>
            <a:r>
              <a:rPr lang="en-US" b="1" smtClean="0"/>
              <a:t>	</a:t>
            </a:r>
            <a:r>
              <a:rPr lang="id-ID" b="1" smtClean="0"/>
              <a:t>Teks</a:t>
            </a:r>
            <a:r>
              <a:rPr lang="id-ID" smtClean="0"/>
              <a:t> dianalisis secara linguistik  dengan melihat kosakata, sintaksis, dan semantiknya. Prinsip kohensifitas juga diperhatikan , hubungan antarkata dan antarkalimat diperhatikan dalam membentuk pengertian.</a:t>
            </a:r>
            <a:endParaRPr lang="en-US" smtClean="0"/>
          </a:p>
          <a:p>
            <a:pPr algn="just"/>
            <a:r>
              <a:rPr lang="id-ID" smtClean="0"/>
              <a:t>Semua elemen yang dianalisis dipakai untuk melihat tiga masalah yaitu </a:t>
            </a:r>
            <a:endParaRPr lang="en-US" smtClean="0"/>
          </a:p>
          <a:p>
            <a:pPr algn="just"/>
            <a:r>
              <a:rPr lang="id-ID" smtClean="0"/>
              <a:t>(1) </a:t>
            </a:r>
            <a:r>
              <a:rPr lang="id-ID" b="1" smtClean="0"/>
              <a:t>ideasional</a:t>
            </a:r>
            <a:r>
              <a:rPr lang="id-ID" smtClean="0"/>
              <a:t> yang merujuk  pada representasi tertentu  yang ingin ditampilkan,</a:t>
            </a:r>
            <a:endParaRPr lang="en-US" smtClean="0"/>
          </a:p>
          <a:p>
            <a:pPr algn="just"/>
            <a:r>
              <a:rPr lang="id-ID" smtClean="0"/>
              <a:t>(2) </a:t>
            </a:r>
            <a:r>
              <a:rPr lang="id-ID" b="1" smtClean="0"/>
              <a:t>relasi</a:t>
            </a:r>
            <a:r>
              <a:rPr lang="id-ID" smtClean="0"/>
              <a:t> merujuk pada analisis bagaimana konstruksi hubungan antara wartawan dengan pembaca disampaikan, dan </a:t>
            </a:r>
            <a:endParaRPr lang="en-US" smtClean="0"/>
          </a:p>
          <a:p>
            <a:pPr algn="just"/>
            <a:r>
              <a:rPr lang="id-ID" smtClean="0"/>
              <a:t>(3) </a:t>
            </a:r>
            <a:r>
              <a:rPr lang="id-ID" b="1" smtClean="0"/>
              <a:t>identitas</a:t>
            </a:r>
            <a:r>
              <a:rPr lang="id-ID" smtClean="0"/>
              <a:t> merujuk pada konstruksi tertentu dari identitas wartawan dan pembaca, serta bagaimana personal identitas ini hendak ditampilkan. </a:t>
            </a:r>
            <a:endParaRPr lang="en-US" smtClean="0"/>
          </a:p>
          <a:p>
            <a:pPr algn="just"/>
            <a:r>
              <a:rPr lang="id-ID" smtClean="0"/>
              <a:t>Meminjam Istilah Halliday butir ketiga teks ini merujuk pada siapa yang berbicara atau dibicarakan. </a:t>
            </a:r>
          </a:p>
          <a:p>
            <a:pPr marL="514350" indent="-514350" algn="just">
              <a:buNone/>
            </a:pPr>
            <a:endParaRPr lang="id-ID" smtClean="0"/>
          </a:p>
          <a:p>
            <a:pPr marL="514350" indent="-514350">
              <a:buAutoNum type="alphaLcPeriod"/>
            </a:pPr>
            <a:endParaRPr lang="id-ID"/>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71480"/>
            <a:ext cx="8229600" cy="5786478"/>
          </a:xfrm>
        </p:spPr>
        <p:txBody>
          <a:bodyPr>
            <a:normAutofit lnSpcReduction="10000"/>
          </a:bodyPr>
          <a:lstStyle/>
          <a:p>
            <a:pPr>
              <a:buNone/>
            </a:pPr>
            <a:r>
              <a:rPr lang="en-US" smtClean="0"/>
              <a:t>b.</a:t>
            </a:r>
            <a:r>
              <a:rPr lang="id-ID" b="1" smtClean="0"/>
              <a:t>Discource </a:t>
            </a:r>
            <a:r>
              <a:rPr lang="id-ID" b="1"/>
              <a:t>practice </a:t>
            </a:r>
            <a:endParaRPr lang="en-US" b="1" smtClean="0"/>
          </a:p>
          <a:p>
            <a:pPr algn="just"/>
            <a:r>
              <a:rPr lang="en-US" smtClean="0"/>
              <a:t>Discouce practice </a:t>
            </a:r>
            <a:r>
              <a:rPr lang="id-ID" smtClean="0"/>
              <a:t>merupakan </a:t>
            </a:r>
            <a:r>
              <a:rPr lang="id-ID"/>
              <a:t>dimensi yang berhubungan dengan proses produksi dan konsumsi teks. Sebuah teks berita dihasilkan melalui produksi teks yang berbeda, seperti bagaimana pola kerja, bagan kerja dan rutinitas menghasilkan berita. </a:t>
            </a:r>
            <a:endParaRPr lang="en-US" smtClean="0"/>
          </a:p>
          <a:p>
            <a:pPr algn="just"/>
            <a:r>
              <a:rPr lang="id-ID" smtClean="0"/>
              <a:t>Proses </a:t>
            </a:r>
            <a:r>
              <a:rPr lang="id-ID"/>
              <a:t>produksi berita memiliki sifat yang spesifik melalu </a:t>
            </a:r>
            <a:r>
              <a:rPr lang="id-ID" smtClean="0"/>
              <a:t>bebe</a:t>
            </a:r>
            <a:r>
              <a:rPr lang="en-US" smtClean="0"/>
              <a:t>r</a:t>
            </a:r>
            <a:r>
              <a:rPr lang="id-ID" smtClean="0"/>
              <a:t>apa </a:t>
            </a:r>
            <a:r>
              <a:rPr lang="id-ID"/>
              <a:t>tahapan proses dimulai dari peliputan, pelaporan,dan penyuntingan (editing). </a:t>
            </a:r>
            <a:r>
              <a:rPr lang="id-ID" smtClean="0"/>
              <a:t>Be</a:t>
            </a:r>
            <a:r>
              <a:rPr lang="en-US" smtClean="0"/>
              <a:t>r</a:t>
            </a:r>
            <a:r>
              <a:rPr lang="id-ID" smtClean="0"/>
              <a:t>beda </a:t>
            </a:r>
            <a:r>
              <a:rPr lang="id-ID"/>
              <a:t>dengan teks karya sastra yang tidak perlu melalui jalur produksi yang panjang.</a:t>
            </a:r>
          </a:p>
          <a:p>
            <a:endParaRPr lang="id-ID"/>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28604"/>
            <a:ext cx="8229600" cy="6072230"/>
          </a:xfrm>
        </p:spPr>
        <p:txBody>
          <a:bodyPr>
            <a:normAutofit/>
          </a:bodyPr>
          <a:lstStyle/>
          <a:p>
            <a:r>
              <a:rPr lang="id-ID" b="1"/>
              <a:t>Sociocultural </a:t>
            </a:r>
            <a:r>
              <a:rPr lang="id-ID" b="1" smtClean="0"/>
              <a:t>practice</a:t>
            </a:r>
            <a:endParaRPr lang="en-US" b="1" smtClean="0"/>
          </a:p>
          <a:p>
            <a:r>
              <a:rPr lang="en-US" b="1" smtClean="0"/>
              <a:t>Sociocultural practice </a:t>
            </a:r>
            <a:r>
              <a:rPr lang="id-ID"/>
              <a:t> adalah dimensi yang berhubungan dengan konteks di luar teks. Konteks memasukkan banyak hal seperti konteks situasi, lebih jauh lagi konteks yang berhubungan </a:t>
            </a:r>
            <a:r>
              <a:rPr lang="id-ID" smtClean="0"/>
              <a:t>de</a:t>
            </a:r>
            <a:r>
              <a:rPr lang="en-US" smtClean="0"/>
              <a:t>n</a:t>
            </a:r>
            <a:r>
              <a:rPr lang="id-ID" smtClean="0"/>
              <a:t>gam </a:t>
            </a:r>
            <a:r>
              <a:rPr lang="id-ID"/>
              <a:t>konteks institusi dan budaya. Misalnya konteks politik media, ekonomi media, dan budaya media berpengaruh terhadap berita yang dihasilkan. </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28670"/>
            <a:ext cx="8229600" cy="5197493"/>
          </a:xfrm>
        </p:spPr>
        <p:txBody>
          <a:bodyPr>
            <a:normAutofit fontScale="85000" lnSpcReduction="10000"/>
          </a:bodyPr>
          <a:lstStyle/>
          <a:p>
            <a:pPr algn="just"/>
            <a:r>
              <a:rPr lang="id-ID"/>
              <a:t>Sebelum dimensi tersebut dianalisis , kita perlu memahami praktik diskursif dari komunitas pemakai bahasa yang disebut </a:t>
            </a:r>
            <a:r>
              <a:rPr lang="id-ID" smtClean="0"/>
              <a:t>sebagai</a:t>
            </a:r>
            <a:r>
              <a:rPr lang="en-US" smtClean="0"/>
              <a:t> </a:t>
            </a:r>
            <a:r>
              <a:rPr lang="id-ID" b="1" smtClean="0"/>
              <a:t>order </a:t>
            </a:r>
            <a:r>
              <a:rPr lang="id-ID" b="1"/>
              <a:t>of discourse</a:t>
            </a:r>
            <a:r>
              <a:rPr lang="id-ID"/>
              <a:t>. </a:t>
            </a:r>
            <a:endParaRPr lang="en-US" smtClean="0"/>
          </a:p>
          <a:p>
            <a:pPr algn="just"/>
            <a:r>
              <a:rPr lang="id-ID" b="1" smtClean="0"/>
              <a:t>Order </a:t>
            </a:r>
            <a:r>
              <a:rPr lang="id-ID" b="1"/>
              <a:t>of discourse</a:t>
            </a:r>
            <a:r>
              <a:rPr lang="id-ID"/>
              <a:t> secara sederhana  seperti layaknya pakaian: pakaian di kantor berbeda dengan pakaian tidur dan pakaian renang. Pemakaian bahasa menyesuaikan dengan praktik diskursif di tempat mana ia berdada, ia tidak bebas memakai bahasa. Ketika menganalisis teks berita perlu melihat </a:t>
            </a:r>
            <a:r>
              <a:rPr lang="id-ID" smtClean="0"/>
              <a:t>dulu</a:t>
            </a:r>
            <a:r>
              <a:rPr lang="en-US" smtClean="0"/>
              <a:t> </a:t>
            </a:r>
            <a:r>
              <a:rPr lang="id-ID" smtClean="0"/>
              <a:t>oder </a:t>
            </a:r>
            <a:r>
              <a:rPr lang="id-ID"/>
              <a:t>of discourse</a:t>
            </a:r>
            <a:r>
              <a:rPr lang="id-ID" smtClean="0"/>
              <a:t>,</a:t>
            </a:r>
            <a:r>
              <a:rPr lang="en-US" smtClean="0"/>
              <a:t> </a:t>
            </a:r>
            <a:r>
              <a:rPr lang="id-ID" smtClean="0"/>
              <a:t>apakah bentuknya</a:t>
            </a:r>
            <a:r>
              <a:rPr lang="en-US" smtClean="0"/>
              <a:t> </a:t>
            </a:r>
            <a:r>
              <a:rPr lang="id-ID" smtClean="0"/>
              <a:t>hardnews</a:t>
            </a:r>
            <a:r>
              <a:rPr lang="id-ID"/>
              <a:t>, features, artikel, atau editorial. Ini akan membantu peneliti  untuk </a:t>
            </a:r>
            <a:r>
              <a:rPr lang="id-ID" smtClean="0"/>
              <a:t>me</a:t>
            </a:r>
            <a:r>
              <a:rPr lang="en-US" smtClean="0"/>
              <a:t>m</a:t>
            </a:r>
            <a:r>
              <a:rPr lang="id-ID" smtClean="0"/>
              <a:t>aknai </a:t>
            </a:r>
            <a:r>
              <a:rPr lang="id-ID"/>
              <a:t>teks, produksi teks, dan konteks sosisal dari teks yang </a:t>
            </a:r>
            <a:r>
              <a:rPr lang="id-ID" smtClean="0"/>
              <a:t>dihasilkan.</a:t>
            </a:r>
            <a:r>
              <a:rPr lang="id-ID"/>
              <a:t> </a:t>
            </a:r>
          </a:p>
          <a:p>
            <a:endParaRPr lang="id-ID"/>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71480"/>
            <a:ext cx="8229600" cy="6000792"/>
          </a:xfrm>
        </p:spPr>
        <p:txBody>
          <a:bodyPr>
            <a:normAutofit fontScale="77500" lnSpcReduction="20000"/>
          </a:bodyPr>
          <a:lstStyle/>
          <a:p>
            <a:pPr algn="just"/>
            <a:r>
              <a:rPr lang="id-ID"/>
              <a:t>Paparan berikut ini merupakan contoh  manifestasi perspektif pemberitaan surat kabar Indonesia dalam bentuk ekspresi bahasa. Data diambil dari berita media pasca reformasi, Mei-Juli 1999, satu tahun runtuhnya rejim Soeharto</a:t>
            </a:r>
            <a:r>
              <a:rPr lang="id-ID" smtClean="0"/>
              <a:t>.</a:t>
            </a:r>
            <a:endParaRPr lang="en-US" smtClean="0"/>
          </a:p>
          <a:p>
            <a:pPr algn="just">
              <a:buNone/>
            </a:pPr>
            <a:endParaRPr lang="en-US" smtClean="0"/>
          </a:p>
          <a:p>
            <a:pPr algn="just">
              <a:buNone/>
            </a:pPr>
            <a:r>
              <a:rPr lang="id-ID" b="1" smtClean="0"/>
              <a:t>a. Pilihan Kata</a:t>
            </a:r>
            <a:endParaRPr lang="id-ID" smtClean="0"/>
          </a:p>
          <a:p>
            <a:pPr algn="just"/>
            <a:r>
              <a:rPr lang="en-US" smtClean="0"/>
              <a:t>(31) </a:t>
            </a:r>
            <a:r>
              <a:rPr lang="id-ID" smtClean="0"/>
              <a:t>Berikut dicontohkan pilihan kata tentang“penyelidikan harta mantan Presiden Soeharto Rp 120 triliun di Bank Swiss”</a:t>
            </a:r>
          </a:p>
          <a:p>
            <a:pPr algn="just"/>
            <a:r>
              <a:rPr lang="id-ID" smtClean="0"/>
              <a:t>(32) Pakar hukum pidana dari Univesitas Gadjah Mada  Yogyakarta, Prof. Dr. Bambang Purnomo, S.H. menilai langkah Habibie mengirim Jaksa Agung dan Menteri Kehakiman ke Swiss dan Austria untuk menyelidiki kebenaran harta Soeharto</a:t>
            </a:r>
            <a:r>
              <a:rPr lang="en-US" smtClean="0"/>
              <a:t> </a:t>
            </a:r>
            <a:r>
              <a:rPr lang="id-ID" smtClean="0"/>
              <a:t>tidak akan efektif</a:t>
            </a:r>
            <a:r>
              <a:rPr lang="en-US" smtClean="0"/>
              <a:t> </a:t>
            </a:r>
            <a:r>
              <a:rPr lang="id-ID" smtClean="0"/>
              <a:t>karena diumumkan secara terbuka.</a:t>
            </a:r>
          </a:p>
          <a:p>
            <a:pPr algn="just"/>
            <a:r>
              <a:rPr lang="id-ID" smtClean="0"/>
              <a:t>(33) Ketua Gempita (Gerakan Peduli Harta Negara_ Dr. Albert Hasibuan, S.H.merasa pesimis</a:t>
            </a:r>
            <a:r>
              <a:rPr lang="en-US" smtClean="0"/>
              <a:t> </a:t>
            </a:r>
            <a:r>
              <a:rPr lang="id-ID" smtClean="0"/>
              <a:t>pemerintah sekarang bisa mengusut dan mengadili mantan Presiden Soeharto.</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42918"/>
            <a:ext cx="8229600" cy="5715040"/>
          </a:xfrm>
        </p:spPr>
        <p:txBody>
          <a:bodyPr>
            <a:normAutofit fontScale="85000" lnSpcReduction="10000"/>
          </a:bodyPr>
          <a:lstStyle/>
          <a:p>
            <a:pPr algn="just"/>
            <a:r>
              <a:rPr lang="id-ID" smtClean="0"/>
              <a:t>(</a:t>
            </a:r>
            <a:r>
              <a:rPr lang="id-ID"/>
              <a:t>34)Berbagai kalangan pesimis, dengan hasil yang bakal dicapai oleh Tim yang dipimpin oleh Jaksa Agung Andi Ghalib yang akan berangkat ke Swiss dan Austria.</a:t>
            </a:r>
          </a:p>
          <a:p>
            <a:pPr algn="just"/>
            <a:r>
              <a:rPr lang="id-ID"/>
              <a:t>(35)Pesimismeseperti itu juga dikemukakan oleh Wakil Ketua Komisi VIII DPR-RI Syaiful Anar Hussein</a:t>
            </a:r>
          </a:p>
          <a:p>
            <a:pPr algn="just"/>
            <a:r>
              <a:rPr lang="id-ID"/>
              <a:t>(36) Di Ujung Pandang , Ketua Umum Partai Amanat Nasional (PAN) Amien Rais </a:t>
            </a:r>
            <a:r>
              <a:rPr lang="id-ID" smtClean="0"/>
              <a:t>menyatakan</a:t>
            </a:r>
            <a:r>
              <a:rPr lang="en-US" smtClean="0"/>
              <a:t> </a:t>
            </a:r>
            <a:r>
              <a:rPr lang="id-ID" smtClean="0"/>
              <a:t>tidak percaya</a:t>
            </a:r>
            <a:r>
              <a:rPr lang="en-US" smtClean="0"/>
              <a:t> </a:t>
            </a:r>
            <a:r>
              <a:rPr lang="id-ID" smtClean="0"/>
              <a:t>upaya </a:t>
            </a:r>
            <a:r>
              <a:rPr lang="id-ID"/>
              <a:t>Muladi-Ghalib ke Austria dan Swiss untuk melacak  kekayaan Soeharto dapat membuahkan hasil</a:t>
            </a:r>
          </a:p>
          <a:p>
            <a:pPr algn="just"/>
            <a:r>
              <a:rPr lang="id-ID"/>
              <a:t>(37) Perjalanan Andi Ghalib dan Muladi ke Swiss dan Austria </a:t>
            </a:r>
            <a:r>
              <a:rPr lang="id-ID" smtClean="0"/>
              <a:t>adalah</a:t>
            </a:r>
            <a:r>
              <a:rPr lang="en-US" smtClean="0"/>
              <a:t> </a:t>
            </a:r>
            <a:r>
              <a:rPr lang="id-ID" smtClean="0"/>
              <a:t>sandiwara politik</a:t>
            </a:r>
            <a:r>
              <a:rPr lang="en-US" smtClean="0"/>
              <a:t> </a:t>
            </a:r>
            <a:r>
              <a:rPr lang="id-ID" smtClean="0"/>
              <a:t>dan </a:t>
            </a:r>
            <a:r>
              <a:rPr lang="id-ID"/>
              <a:t>hampir tidak ada maknanya.</a:t>
            </a:r>
          </a:p>
          <a:p>
            <a:pPr algn="just"/>
            <a:r>
              <a:rPr lang="id-ID"/>
              <a:t>(38) Upaya tesebut hanya sia-sia dan merupakan lelucon politik selama Soeharto belum dijadikan </a:t>
            </a:r>
            <a:r>
              <a:rPr lang="id-ID" smtClean="0"/>
              <a:t>te</a:t>
            </a:r>
            <a:r>
              <a:rPr lang="en-US" smtClean="0"/>
              <a:t>r</a:t>
            </a:r>
            <a:r>
              <a:rPr lang="id-ID" smtClean="0"/>
              <a:t>sangka</a:t>
            </a:r>
            <a:r>
              <a:rPr lang="id-ID"/>
              <a:t>)    </a:t>
            </a:r>
          </a:p>
          <a:p>
            <a:pPr>
              <a:buNone/>
            </a:pPr>
            <a:endParaRPr lang="id-ID"/>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57232"/>
            <a:ext cx="8229600" cy="5268931"/>
          </a:xfrm>
        </p:spPr>
        <p:txBody>
          <a:bodyPr/>
          <a:lstStyle/>
          <a:p>
            <a:pPr algn="just"/>
            <a:r>
              <a:rPr lang="id-ID"/>
              <a:t>Perbedaan pengalaman para wartawan atau </a:t>
            </a:r>
            <a:r>
              <a:rPr lang="id-ID" smtClean="0"/>
              <a:t>suratkabarnya tentang</a:t>
            </a:r>
            <a:r>
              <a:rPr lang="en-US" smtClean="0"/>
              <a:t> </a:t>
            </a:r>
            <a:r>
              <a:rPr lang="id-ID" smtClean="0"/>
              <a:t>“</a:t>
            </a:r>
            <a:r>
              <a:rPr lang="id-ID"/>
              <a:t>penyelidikan harta Soeharto ke Swiss dan Austria oleh Muladi dan Ghalib</a:t>
            </a:r>
            <a:r>
              <a:rPr lang="id-ID" smtClean="0"/>
              <a:t>”</a:t>
            </a:r>
            <a:r>
              <a:rPr lang="en-US" smtClean="0"/>
              <a:t> </a:t>
            </a:r>
            <a:r>
              <a:rPr lang="id-ID" smtClean="0"/>
              <a:t>secara </a:t>
            </a:r>
            <a:r>
              <a:rPr lang="id-ID"/>
              <a:t>jelas diwujudkan dalam enam pilihan </a:t>
            </a:r>
            <a:r>
              <a:rPr lang="id-ID" smtClean="0"/>
              <a:t>kata</a:t>
            </a:r>
            <a:r>
              <a:rPr lang="en-US" smtClean="0"/>
              <a:t> </a:t>
            </a:r>
            <a:r>
              <a:rPr lang="id-ID" smtClean="0"/>
              <a:t>tidak </a:t>
            </a:r>
            <a:r>
              <a:rPr lang="id-ID"/>
              <a:t>akan efektif, merasa pesimis, pesimisme, tidak percaya, sandiwara politik, dan hanya sia-sia.</a:t>
            </a:r>
          </a:p>
          <a:p>
            <a:endParaRPr lang="id-ID"/>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14356"/>
            <a:ext cx="8229600" cy="5411807"/>
          </a:xfrm>
        </p:spPr>
        <p:txBody>
          <a:bodyPr>
            <a:normAutofit/>
          </a:bodyPr>
          <a:lstStyle/>
          <a:p>
            <a:r>
              <a:rPr lang="id-ID" b="1"/>
              <a:t>b. Struktur Informasi</a:t>
            </a:r>
            <a:endParaRPr lang="id-ID"/>
          </a:p>
          <a:p>
            <a:pPr algn="just"/>
            <a:r>
              <a:rPr lang="id-ID" smtClean="0"/>
              <a:t>Pengaturan </a:t>
            </a:r>
            <a:r>
              <a:rPr lang="id-ID"/>
              <a:t>struktur informasi atau organisasi isi proposisi dalam kalimat atas informasi latar dan informasi baru dapat dipergunakan menandai perspektif pemberitaan. Perspektif pemberitaan akan telihat dari </a:t>
            </a:r>
            <a:r>
              <a:rPr lang="en-US" smtClean="0"/>
              <a:t>p</a:t>
            </a:r>
            <a:r>
              <a:rPr lang="id-ID" smtClean="0"/>
              <a:t>emilihan </a:t>
            </a:r>
            <a:r>
              <a:rPr lang="id-ID"/>
              <a:t>bagian proposisi tertentu sebagai informasi baru dan bagian proposisi lain sebagai informasi latar. </a:t>
            </a:r>
            <a:r>
              <a:rPr lang="id-ID" smtClean="0"/>
              <a:t>Berikut contoh fenomena pengaturan informasi.</a:t>
            </a:r>
          </a:p>
          <a:p>
            <a:endParaRPr lang="id-ID"/>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14356"/>
            <a:ext cx="8229600" cy="5411807"/>
          </a:xfrm>
        </p:spPr>
        <p:txBody>
          <a:bodyPr>
            <a:normAutofit lnSpcReduction="10000"/>
          </a:bodyPr>
          <a:lstStyle/>
          <a:p>
            <a:r>
              <a:rPr lang="id-ID" b="1"/>
              <a:t>Analisis Wacana Model Teun Van Dijk</a:t>
            </a:r>
            <a:endParaRPr lang="id-ID"/>
          </a:p>
          <a:p>
            <a:r>
              <a:rPr lang="id-ID"/>
              <a:t> </a:t>
            </a:r>
            <a:r>
              <a:rPr lang="id-ID" smtClean="0"/>
              <a:t>Menurut </a:t>
            </a:r>
            <a:r>
              <a:rPr lang="id-ID"/>
              <a:t>Van Dijk, penelitian analisis wacana tidak cukup hanya didasarkan  pada analisis teks semata, karena teks hanya hasil dari suatu praktik produksi. Pemahaman produksi teks pada akhirnya akan memperoleh pengetahuan mengapa teks bisa demikian. Van </a:t>
            </a:r>
            <a:r>
              <a:rPr lang="en-US" smtClean="0"/>
              <a:t>D</a:t>
            </a:r>
            <a:r>
              <a:rPr lang="id-ID" smtClean="0"/>
              <a:t>ijk </a:t>
            </a:r>
            <a:r>
              <a:rPr lang="id-ID"/>
              <a:t>juga melihat bagaimana struktur sosial, dominasi, dan kelompok kekuasaan yang ada dalam masyarakat dan bagaimana kognisi/pikiran dan kesadaran yang membentuk dan berpengaruh terhadap teks-teks tertentu.</a:t>
            </a:r>
          </a:p>
          <a:p>
            <a:endParaRPr lang="id-ID"/>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85794"/>
            <a:ext cx="8229600" cy="5340369"/>
          </a:xfrm>
        </p:spPr>
        <p:txBody>
          <a:bodyPr>
            <a:normAutofit fontScale="85000" lnSpcReduction="10000"/>
          </a:bodyPr>
          <a:lstStyle/>
          <a:p>
            <a:pPr algn="just"/>
            <a:r>
              <a:rPr lang="en-US" smtClean="0"/>
              <a:t>(39) </a:t>
            </a:r>
            <a:r>
              <a:rPr lang="id-ID" smtClean="0"/>
              <a:t>Sebelum </a:t>
            </a:r>
            <a:r>
              <a:rPr lang="id-ID"/>
              <a:t>bentrok sebenarnya sempat dilakukan negosiasi dengan tawaran 50 wakil PRD berdialog dengan KPU di ruang sidang, dengan catatan yang lain menunggu di jalan.</a:t>
            </a:r>
          </a:p>
          <a:p>
            <a:pPr algn="just"/>
            <a:r>
              <a:rPr lang="id-ID"/>
              <a:t>(40) Sebelum terjadi bentrokan, aparat keamanan yang menjaga pintu masuk kantor KPU di Jalan Imam Bonjol, Jakarta Pusat, sempat membiarkan pengunjuk rasa dengan atribut PRD lengkap di sekujur </a:t>
            </a:r>
            <a:r>
              <a:rPr lang="id-ID" smtClean="0"/>
              <a:t>tubuh</a:t>
            </a:r>
            <a:r>
              <a:rPr lang="en-US" smtClean="0"/>
              <a:t> m</a:t>
            </a:r>
            <a:r>
              <a:rPr lang="id-ID" smtClean="0"/>
              <a:t>ereka</a:t>
            </a:r>
            <a:r>
              <a:rPr lang="id-ID"/>
              <a:t> </a:t>
            </a:r>
            <a:r>
              <a:rPr lang="id-ID" smtClean="0"/>
              <a:t>membawakan </a:t>
            </a:r>
            <a:r>
              <a:rPr lang="id-ID"/>
              <a:t>orasi 50 menit</a:t>
            </a:r>
            <a:r>
              <a:rPr lang="id-ID" smtClean="0"/>
              <a:t>.</a:t>
            </a:r>
            <a:endParaRPr lang="id-ID"/>
          </a:p>
          <a:p>
            <a:r>
              <a:rPr lang="id-ID"/>
              <a:t> </a:t>
            </a:r>
            <a:r>
              <a:rPr lang="id-ID" smtClean="0"/>
              <a:t>Kedua </a:t>
            </a:r>
            <a:r>
              <a:rPr lang="id-ID"/>
              <a:t>proporsisi di atas menginformasikan tentang bentrokan antara PRD dengan aparat kepolisian diKPU. Perbedaan itu tampak dalam proposisi pengisi informasi latar baru. Jika disederhanakan , struktur proposisi kedua data (39) dan (40) adalah sebagai berikut.</a:t>
            </a:r>
          </a:p>
          <a:p>
            <a:endParaRPr lang="id-ID"/>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14356"/>
            <a:ext cx="8229600" cy="5411807"/>
          </a:xfrm>
        </p:spPr>
        <p:txBody>
          <a:bodyPr>
            <a:normAutofit/>
          </a:bodyPr>
          <a:lstStyle/>
          <a:p>
            <a:r>
              <a:rPr lang="en-US" smtClean="0"/>
              <a:t>(41) </a:t>
            </a:r>
            <a:r>
              <a:rPr lang="id-ID" smtClean="0"/>
              <a:t>Pengamat </a:t>
            </a:r>
            <a:r>
              <a:rPr lang="id-ID"/>
              <a:t>kepolisian Prof. Dr. Satjipto Rahardjo, S.H. menyatakan, insiden penembakan massa PRD oleh aparat keamanan  justru bertepatan dengan peringatan hari Bhayangkara makin memperburuk momentum tersebut</a:t>
            </a:r>
          </a:p>
          <a:p>
            <a:r>
              <a:rPr lang="id-ID"/>
              <a:t>(42) Demontrasi fanatik sekitar 500 massa Partai Rakyat Demokratik (PRD) di depan Gedung KPU, kemarin </a:t>
            </a:r>
            <a:r>
              <a:rPr lang="id-ID" smtClean="0"/>
              <a:t>beru</a:t>
            </a:r>
            <a:r>
              <a:rPr lang="en-US" smtClean="0"/>
              <a:t>b</a:t>
            </a:r>
            <a:r>
              <a:rPr lang="id-ID" smtClean="0"/>
              <a:t>ah </a:t>
            </a:r>
            <a:r>
              <a:rPr lang="en-US" smtClean="0"/>
              <a:t>ber</a:t>
            </a:r>
            <a:r>
              <a:rPr lang="id-ID" smtClean="0"/>
              <a:t>darah</a:t>
            </a:r>
            <a:r>
              <a:rPr lang="id-ID"/>
              <a:t>.</a:t>
            </a:r>
          </a:p>
          <a:p>
            <a:r>
              <a:rPr lang="id-ID"/>
              <a:t> </a:t>
            </a:r>
          </a:p>
          <a:p>
            <a:endParaRPr lang="id-ID"/>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428596" y="285729"/>
            <a:ext cx="8229600" cy="4143403"/>
          </a:xfrm>
        </p:spPr>
        <p:txBody>
          <a:bodyPr>
            <a:normAutofit fontScale="85000" lnSpcReduction="10000"/>
          </a:bodyPr>
          <a:lstStyle/>
          <a:p>
            <a:pPr algn="just"/>
            <a:r>
              <a:rPr lang="id-ID"/>
              <a:t>Dari struktur proposisi pada data (39) dan konteks data sebelumnya (41)  terlihat bahwa </a:t>
            </a:r>
            <a:r>
              <a:rPr lang="id-ID" smtClean="0"/>
              <a:t>proposisi</a:t>
            </a:r>
            <a:r>
              <a:rPr lang="en-US" smtClean="0"/>
              <a:t> </a:t>
            </a:r>
            <a:r>
              <a:rPr lang="id-ID" smtClean="0"/>
              <a:t>Demo PRD</a:t>
            </a:r>
            <a:r>
              <a:rPr lang="en-US" smtClean="0"/>
              <a:t> </a:t>
            </a:r>
            <a:r>
              <a:rPr lang="id-ID" smtClean="0"/>
              <a:t>merupakan </a:t>
            </a:r>
            <a:r>
              <a:rPr lang="id-ID"/>
              <a:t>informasi latar.Kedua informasi itu dapat ditemukan rujukannya dalam data  (41) yakni penembakan massa PRD pada hari Bhayangkara makin memperburuk citra polisi . Sementara itu , proposisi demonstrasi fanatik sekira 500 massa PRD berubah berdarah tidak ditemukan dalam rujukannya. </a:t>
            </a:r>
            <a:r>
              <a:rPr lang="id-ID" smtClean="0"/>
              <a:t>Perb</a:t>
            </a:r>
            <a:r>
              <a:rPr lang="en-US" smtClean="0"/>
              <a:t>e</a:t>
            </a:r>
            <a:r>
              <a:rPr lang="id-ID" smtClean="0"/>
              <a:t>daan </a:t>
            </a:r>
            <a:r>
              <a:rPr lang="id-ID"/>
              <a:t>Proposisi pengisi informasi latar baru dapat dilihat dalam tabel </a:t>
            </a:r>
            <a:r>
              <a:rPr lang="id-ID" smtClean="0"/>
              <a:t>berikut</a:t>
            </a:r>
            <a:endParaRPr lang="en-US" smtClean="0"/>
          </a:p>
          <a:p>
            <a:pPr>
              <a:buNone/>
            </a:pPr>
            <a:r>
              <a:rPr lang="id-ID"/>
              <a:t> </a:t>
            </a:r>
          </a:p>
          <a:p>
            <a:endParaRPr lang="id-ID"/>
          </a:p>
        </p:txBody>
      </p:sp>
      <p:graphicFrame>
        <p:nvGraphicFramePr>
          <p:cNvPr id="4" name="Table 3"/>
          <p:cNvGraphicFramePr>
            <a:graphicFrameLocks noGrp="1"/>
          </p:cNvGraphicFramePr>
          <p:nvPr/>
        </p:nvGraphicFramePr>
        <p:xfrm>
          <a:off x="642911" y="3929066"/>
          <a:ext cx="8001056" cy="1920240"/>
        </p:xfrm>
        <a:graphic>
          <a:graphicData uri="http://schemas.openxmlformats.org/drawingml/2006/table">
            <a:tbl>
              <a:tblPr firstRow="1" bandRow="1">
                <a:tableStyleId>{5C22544A-7EE6-4342-B048-85BDC9FD1C3A}</a:tableStyleId>
              </a:tblPr>
              <a:tblGrid>
                <a:gridCol w="928694"/>
                <a:gridCol w="3357586"/>
                <a:gridCol w="3714776"/>
              </a:tblGrid>
              <a:tr h="124790">
                <a:tc>
                  <a:txBody>
                    <a:bodyPr/>
                    <a:lstStyle/>
                    <a:p>
                      <a:r>
                        <a:rPr lang="en-US" smtClean="0"/>
                        <a:t>Data</a:t>
                      </a:r>
                      <a:endParaRPr lang="id-ID"/>
                    </a:p>
                  </a:txBody>
                  <a:tcPr/>
                </a:tc>
                <a:tc>
                  <a:txBody>
                    <a:bodyPr/>
                    <a:lstStyle/>
                    <a:p>
                      <a:r>
                        <a:rPr lang="en-US" smtClean="0"/>
                        <a:t>Informasi</a:t>
                      </a:r>
                      <a:r>
                        <a:rPr lang="en-US" baseline="0" smtClean="0"/>
                        <a:t> latar</a:t>
                      </a:r>
                      <a:endParaRPr lang="id-ID"/>
                    </a:p>
                  </a:txBody>
                  <a:tcPr/>
                </a:tc>
                <a:tc>
                  <a:txBody>
                    <a:bodyPr/>
                    <a:lstStyle/>
                    <a:p>
                      <a:r>
                        <a:rPr lang="en-US" smtClean="0"/>
                        <a:t>Informasi baru</a:t>
                      </a:r>
                      <a:endParaRPr lang="id-ID"/>
                    </a:p>
                  </a:txBody>
                  <a:tcPr/>
                </a:tc>
              </a:tr>
              <a:tr h="370840">
                <a:tc>
                  <a:txBody>
                    <a:bodyPr/>
                    <a:lstStyle/>
                    <a:p>
                      <a:r>
                        <a:rPr lang="en-US" smtClean="0"/>
                        <a:t>39</a:t>
                      </a:r>
                      <a:endParaRPr lang="id-ID"/>
                    </a:p>
                  </a:txBody>
                  <a:tcPr/>
                </a:tc>
                <a:tc>
                  <a:txBody>
                    <a:bodyPr/>
                    <a:lstStyle/>
                    <a:p>
                      <a:r>
                        <a:rPr lang="en-US" smtClean="0"/>
                        <a:t>Bentrok</a:t>
                      </a:r>
                      <a:r>
                        <a:rPr lang="en-US" baseline="0" smtClean="0"/>
                        <a:t> di KPU antara PRD dan Polisi</a:t>
                      </a:r>
                      <a:endParaRPr lang="id-ID"/>
                    </a:p>
                  </a:txBody>
                  <a:tcPr/>
                </a:tc>
                <a:tc>
                  <a:txBody>
                    <a:bodyPr/>
                    <a:lstStyle/>
                    <a:p>
                      <a:r>
                        <a:rPr lang="id-ID" sz="1800" kern="1200" smtClean="0">
                          <a:solidFill>
                            <a:schemeClr val="dk1"/>
                          </a:solidFill>
                          <a:latin typeface="+mn-lt"/>
                          <a:ea typeface="+mn-ea"/>
                          <a:cs typeface="+mn-cs"/>
                        </a:rPr>
                        <a:t>Negosiasi 50 perwakilan PRD berdialog dengan KPU</a:t>
                      </a:r>
                      <a:endParaRPr lang="id-ID"/>
                    </a:p>
                  </a:txBody>
                  <a:tcPr/>
                </a:tc>
              </a:tr>
              <a:tr h="370840">
                <a:tc>
                  <a:txBody>
                    <a:bodyPr/>
                    <a:lstStyle/>
                    <a:p>
                      <a:r>
                        <a:rPr lang="en-US" smtClean="0"/>
                        <a:t>40</a:t>
                      </a:r>
                      <a:endParaRPr lang="id-ID"/>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mtClean="0"/>
                        <a:t>Bentrok</a:t>
                      </a:r>
                      <a:r>
                        <a:rPr lang="en-US" baseline="0" smtClean="0"/>
                        <a:t> di KPU antara PRD dan Polisi</a:t>
                      </a:r>
                      <a:endParaRPr lang="id-ID" smtClean="0"/>
                    </a:p>
                    <a:p>
                      <a:endParaRPr lang="id-ID"/>
                    </a:p>
                  </a:txBody>
                  <a:tcPr/>
                </a:tc>
                <a:tc>
                  <a:txBody>
                    <a:bodyPr/>
                    <a:lstStyle/>
                    <a:p>
                      <a:r>
                        <a:rPr lang="id-ID" sz="1800" kern="1200" smtClean="0">
                          <a:solidFill>
                            <a:schemeClr val="dk1"/>
                          </a:solidFill>
                          <a:latin typeface="+mn-lt"/>
                          <a:ea typeface="+mn-ea"/>
                          <a:cs typeface="+mn-cs"/>
                        </a:rPr>
                        <a:t>Polisi membiarkan PRD berorasi 50 menit</a:t>
                      </a:r>
                      <a:endParaRPr lang="id-ID"/>
                    </a:p>
                  </a:txBody>
                  <a:tcPr/>
                </a:tc>
              </a:tr>
            </a:tbl>
          </a:graphicData>
        </a:graphic>
      </p:graphicFrame>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4422"/>
            <a:ext cx="8229600" cy="4911741"/>
          </a:xfrm>
        </p:spPr>
        <p:txBody>
          <a:bodyPr>
            <a:normAutofit/>
          </a:bodyPr>
          <a:lstStyle/>
          <a:p>
            <a:pPr algn="just"/>
            <a:r>
              <a:rPr lang="id-ID"/>
              <a:t>Dari tabel tesebut dapat disimpulkan bahwa proposisi yang mengisi informasi latar sama </a:t>
            </a:r>
            <a:r>
              <a:rPr lang="id-ID" smtClean="0"/>
              <a:t>yaitu</a:t>
            </a:r>
            <a:r>
              <a:rPr lang="en-US" smtClean="0"/>
              <a:t> </a:t>
            </a:r>
            <a:r>
              <a:rPr lang="id-ID" smtClean="0"/>
              <a:t>Bentrok </a:t>
            </a:r>
            <a:r>
              <a:rPr lang="id-ID"/>
              <a:t>di KPU antara PRD dan Polisi</a:t>
            </a:r>
            <a:r>
              <a:rPr lang="id-ID" smtClean="0"/>
              <a:t>,</a:t>
            </a:r>
            <a:r>
              <a:rPr lang="en-US" smtClean="0"/>
              <a:t> </a:t>
            </a:r>
            <a:r>
              <a:rPr lang="id-ID" smtClean="0"/>
              <a:t>namun </a:t>
            </a:r>
            <a:r>
              <a:rPr lang="id-ID"/>
              <a:t>informasi baru yang dimunculkan  oleh wartawan berbeda </a:t>
            </a:r>
            <a:r>
              <a:rPr lang="id-ID" smtClean="0"/>
              <a:t>yaitu</a:t>
            </a:r>
            <a:r>
              <a:rPr lang="en-US" smtClean="0"/>
              <a:t> </a:t>
            </a:r>
            <a:r>
              <a:rPr lang="id-ID" smtClean="0"/>
              <a:t>Negosiasi </a:t>
            </a:r>
            <a:r>
              <a:rPr lang="id-ID"/>
              <a:t>50 perwakilan PRD berdialog dengan anggota KPU(Suara </a:t>
            </a:r>
            <a:r>
              <a:rPr lang="id-ID" smtClean="0"/>
              <a:t>Pembaruan)</a:t>
            </a:r>
            <a:r>
              <a:rPr lang="en-US" smtClean="0"/>
              <a:t> </a:t>
            </a:r>
            <a:r>
              <a:rPr lang="id-ID" smtClean="0"/>
              <a:t>dan</a:t>
            </a:r>
            <a:r>
              <a:rPr lang="en-US" smtClean="0"/>
              <a:t> </a:t>
            </a:r>
            <a:r>
              <a:rPr lang="id-ID" smtClean="0"/>
              <a:t>Polisi </a:t>
            </a:r>
            <a:r>
              <a:rPr lang="id-ID"/>
              <a:t>membiarkan PRD berorasi 50 menit(Media Indonesia).</a:t>
            </a:r>
          </a:p>
          <a:p>
            <a:endParaRPr lang="id-ID"/>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4422"/>
            <a:ext cx="8229600" cy="4911741"/>
          </a:xfrm>
        </p:spPr>
        <p:txBody>
          <a:bodyPr>
            <a:normAutofit/>
          </a:bodyPr>
          <a:lstStyle/>
          <a:p>
            <a:pPr algn="just"/>
            <a:r>
              <a:rPr lang="id-ID"/>
              <a:t>Berdasarkan struktur dan </a:t>
            </a:r>
            <a:r>
              <a:rPr lang="id-ID" smtClean="0"/>
              <a:t>konteks </a:t>
            </a:r>
            <a:r>
              <a:rPr lang="id-ID"/>
              <a:t>kedua data, serta </a:t>
            </a:r>
            <a:r>
              <a:rPr lang="id-ID" smtClean="0"/>
              <a:t>pra</a:t>
            </a:r>
            <a:r>
              <a:rPr lang="en-US" smtClean="0"/>
              <a:t> </a:t>
            </a:r>
            <a:r>
              <a:rPr lang="id-ID" smtClean="0"/>
              <a:t>anggapan </a:t>
            </a:r>
            <a:r>
              <a:rPr lang="id-ID"/>
              <a:t>masing-masing pengisi informasi latar dan informasi baru disimpulkann bahwa surat kabar Suara Pembaruan pro masyarakat. </a:t>
            </a:r>
            <a:endParaRPr lang="en-US" smtClean="0"/>
          </a:p>
          <a:p>
            <a:pPr algn="just"/>
            <a:r>
              <a:rPr lang="id-ID" smtClean="0"/>
              <a:t>Seharusnya </a:t>
            </a:r>
            <a:r>
              <a:rPr lang="id-ID"/>
              <a:t>polisi tidak perlu bentrok dengan PRD, apalagi dengan menembak, menendang, memukul</a:t>
            </a:r>
            <a:r>
              <a:rPr lang="id-ID" smtClean="0"/>
              <a:t>,</a:t>
            </a:r>
            <a:r>
              <a:rPr lang="en-US" dirty="0" smtClean="0"/>
              <a:t> </a:t>
            </a:r>
            <a:r>
              <a:rPr lang="id-ID" smtClean="0"/>
              <a:t>dan menginjak-in</a:t>
            </a:r>
            <a:r>
              <a:rPr lang="en-US" dirty="0" err="1" smtClean="0"/>
              <a:t>ja</a:t>
            </a:r>
            <a:r>
              <a:rPr lang="id-ID" smtClean="0"/>
              <a:t>k.</a:t>
            </a:r>
            <a:endParaRPr lang="id-ID"/>
          </a:p>
          <a:p>
            <a:pPr>
              <a:buNone/>
            </a:pPr>
            <a:endParaRPr lang="id-ID"/>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85794"/>
            <a:ext cx="8229600" cy="5572164"/>
          </a:xfrm>
        </p:spPr>
        <p:txBody>
          <a:bodyPr>
            <a:normAutofit fontScale="85000" lnSpcReduction="20000"/>
          </a:bodyPr>
          <a:lstStyle/>
          <a:p>
            <a:pPr algn="just"/>
            <a:r>
              <a:rPr lang="id-ID"/>
              <a:t>Analisis wacana merupakan studi tentang struktur pesan dalam komunikasi atau telaah melalui aneka fungsi bahasa (Sobur, 2001:48). </a:t>
            </a:r>
            <a:endParaRPr lang="en-US" smtClean="0"/>
          </a:p>
          <a:p>
            <a:pPr algn="just"/>
            <a:r>
              <a:rPr lang="id-ID" smtClean="0"/>
              <a:t>Analisis </a:t>
            </a:r>
            <a:r>
              <a:rPr lang="id-ID"/>
              <a:t>wacana lahir dari kesadaran bahwa persoalan yang terdapat dalam komunikasi bukan terbatas pada penggunaan kalimat atau bagian kalimat, fungsi ucapan, tetapi juga mencakup struktur pesan yang lebih kompleks dan inheren yang disebut wacana (Littlejohn, 1996:84). </a:t>
            </a:r>
            <a:endParaRPr lang="en-US" smtClean="0"/>
          </a:p>
          <a:p>
            <a:pPr algn="just"/>
            <a:r>
              <a:rPr lang="id-ID" smtClean="0"/>
              <a:t>Dalam </a:t>
            </a:r>
            <a:r>
              <a:rPr lang="id-ID"/>
              <a:t>Analisis Wacana Kritis (Critical Dicourse Analysis / CDA), wacana tidak hanya dipahami sebagai studi bahasa. Bahasa dianalisis tidak hanya dari aspek kebahasaan saja, tetapi juga menghubungkannya dengan konteks. Konteks disini berarti bahasa dipakai untuk tujuan dan praktik tertentu, termasuk didalamnya praktik kekuasaan.</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8229600" cy="5768997"/>
          </a:xfrm>
        </p:spPr>
        <p:txBody>
          <a:bodyPr>
            <a:normAutofit fontScale="85000" lnSpcReduction="20000"/>
          </a:bodyPr>
          <a:lstStyle/>
          <a:p>
            <a:pPr algn="just">
              <a:buNone/>
            </a:pPr>
            <a:r>
              <a:rPr lang="id-ID"/>
              <a:t>Pada rejim Soeharto misalnya konsolidasi kekuasaan dilakukan melalui bahasa dengan beberapa </a:t>
            </a:r>
            <a:r>
              <a:rPr lang="id-ID" smtClean="0"/>
              <a:t>cara.</a:t>
            </a:r>
            <a:endParaRPr lang="en-US" smtClean="0"/>
          </a:p>
          <a:p>
            <a:pPr algn="just"/>
            <a:r>
              <a:rPr lang="id-ID" smtClean="0"/>
              <a:t>Pertama</a:t>
            </a:r>
            <a:r>
              <a:rPr lang="id-ID"/>
              <a:t>, penghalusan konsep-konsep dan pengertian yang bersentuan dengan kekuasaan. Penghalusan ini untuk melenyapkan konsep yang membahayakan Orde Baru. Pemasyarakatan  katamasa bakti, persatuan dan kesatuan,  ketahanan nasional, rawan pangan, daerah tertinggal, pengentasan kemiskinan, negara hukum, dll. Rawan panganlebih baik darikelaparandanmasa baktilebih baik darimasa jabatan</a:t>
            </a:r>
            <a:r>
              <a:rPr lang="id-ID" smtClean="0"/>
              <a:t>.</a:t>
            </a:r>
            <a:endParaRPr lang="en-US" smtClean="0"/>
          </a:p>
          <a:p>
            <a:pPr algn="just"/>
            <a:r>
              <a:rPr lang="id-ID" smtClean="0"/>
              <a:t>Kedua</a:t>
            </a:r>
            <a:r>
              <a:rPr lang="id-ID"/>
              <a:t>, memperkasar, bertujuan untuk menyudutkan kekuatan lain yang dapat mengancam kekuasaan. Pemroduksian kata-kataSARA, GPK, subfersif, bersih diri, ekstrim kanan, ekstrim kiri, golongan frustasi, OTB (organisasi Tanpa Bentuk), anti Pancasila. Kata-kata itu berdampak buruk pada golongan oposisi</a:t>
            </a:r>
            <a:r>
              <a:rPr lang="id-ID" smtClean="0"/>
              <a:t>.</a:t>
            </a:r>
            <a:endParaRPr lang="en-US" smtClean="0"/>
          </a:p>
          <a:p>
            <a:pPr>
              <a:buNone/>
            </a:pPr>
            <a:endParaRPr lang="id-ID"/>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85794"/>
            <a:ext cx="8229600" cy="5340369"/>
          </a:xfrm>
        </p:spPr>
        <p:txBody>
          <a:bodyPr>
            <a:normAutofit fontScale="77500" lnSpcReduction="20000"/>
          </a:bodyPr>
          <a:lstStyle/>
          <a:p>
            <a:pPr algn="just"/>
            <a:r>
              <a:rPr lang="id-ID" smtClean="0"/>
              <a:t>Ketiga, penciptaan kata-kata yang bisa mengerem dan menurunkan emosi masyarakat. Kata-kata ini sering diambil dari leksikon bahasa Jawa, misalnya</a:t>
            </a:r>
            <a:r>
              <a:rPr lang="en-US" smtClean="0"/>
              <a:t> </a:t>
            </a:r>
            <a:r>
              <a:rPr lang="id-ID" smtClean="0"/>
              <a:t>mendhem jero mikul dhuwur,  jer basuki mawa bea, lengser keprabondan pemak</a:t>
            </a:r>
            <a:r>
              <a:rPr lang="en-US" smtClean="0"/>
              <a:t>a</a:t>
            </a:r>
            <a:r>
              <a:rPr lang="id-ID" smtClean="0"/>
              <a:t>ian kata yang referensinya tidak jelas s</a:t>
            </a:r>
            <a:r>
              <a:rPr lang="en-US" smtClean="0"/>
              <a:t>e</a:t>
            </a:r>
            <a:r>
              <a:rPr lang="id-ID" smtClean="0"/>
              <a:t>perti</a:t>
            </a:r>
            <a:r>
              <a:rPr lang="en-US" smtClean="0"/>
              <a:t> </a:t>
            </a:r>
            <a:r>
              <a:rPr lang="id-ID" smtClean="0"/>
              <a:t>demi kepentingan umum, mengencangkan ikat pinggang,dll.</a:t>
            </a:r>
            <a:endParaRPr lang="en-US" smtClean="0"/>
          </a:p>
          <a:p>
            <a:pPr algn="just"/>
            <a:r>
              <a:rPr lang="id-ID" smtClean="0"/>
              <a:t>Keempat, penyeragaman istilah. Hal ini dilakukan oleh pejabat dan birokrat, misalnya</a:t>
            </a:r>
            <a:r>
              <a:rPr lang="en-US" smtClean="0"/>
              <a:t> </a:t>
            </a:r>
            <a:r>
              <a:rPr lang="id-ID" smtClean="0"/>
              <a:t>SDSB bukan judi, darah pengacau halal hukumnya, siapa pun boleh mendirikan partai baru, dll.</a:t>
            </a:r>
            <a:endParaRPr lang="en-US" smtClean="0"/>
          </a:p>
          <a:p>
            <a:pPr algn="just"/>
            <a:r>
              <a:rPr lang="id-ID" smtClean="0"/>
              <a:t>Kelima, eufemisme bahasa. Pemakaian kalimat “Keterlibatan 7 oknum Kopasus merupakan pil pahit”</a:t>
            </a:r>
            <a:r>
              <a:rPr lang="en-US" smtClean="0"/>
              <a:t> </a:t>
            </a:r>
            <a:r>
              <a:rPr lang="id-ID" smtClean="0"/>
              <a:t>utang diganti dengan</a:t>
            </a:r>
            <a:r>
              <a:rPr lang="en-US" smtClean="0"/>
              <a:t> </a:t>
            </a:r>
            <a:r>
              <a:rPr lang="id-ID" smtClean="0"/>
              <a:t>bantuan luar negeri, pelacur diganti</a:t>
            </a:r>
            <a:r>
              <a:rPr lang="en-US" smtClean="0"/>
              <a:t> </a:t>
            </a:r>
            <a:r>
              <a:rPr lang="id-ID" smtClean="0"/>
              <a:t>dengan pekerja seks komersial,penjara</a:t>
            </a:r>
            <a:r>
              <a:rPr lang="en-US" smtClean="0"/>
              <a:t> </a:t>
            </a:r>
            <a:r>
              <a:rPr lang="id-ID" smtClean="0"/>
              <a:t>menjadi lembaga pemasyarakatan, dst.</a:t>
            </a:r>
          </a:p>
          <a:p>
            <a:pPr algn="just"/>
            <a:endParaRPr lang="id-ID"/>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85794"/>
            <a:ext cx="8229600" cy="5643602"/>
          </a:xfrm>
        </p:spPr>
        <p:txBody>
          <a:bodyPr>
            <a:normAutofit fontScale="77500" lnSpcReduction="20000"/>
          </a:bodyPr>
          <a:lstStyle/>
          <a:p>
            <a:pPr algn="just"/>
            <a:r>
              <a:rPr lang="id-ID"/>
              <a:t>Wacana digambarkan oleh Van Dijk mempunyai tiga dimensi/bangunan yaitu </a:t>
            </a:r>
            <a:r>
              <a:rPr lang="id-ID" b="1"/>
              <a:t>teks, kognisi sosial, dan konteks sosial</a:t>
            </a:r>
            <a:r>
              <a:rPr lang="id-ID"/>
              <a:t>. Inti analisis model van Dijk adalah menggabungkan tiga dimensi wacana tersebut  dalam satu kesatuan analisis. </a:t>
            </a:r>
            <a:endParaRPr lang="en-US" smtClean="0"/>
          </a:p>
          <a:p>
            <a:pPr algn="just"/>
            <a:r>
              <a:rPr lang="id-ID" b="1" smtClean="0"/>
              <a:t>Dimensi </a:t>
            </a:r>
            <a:r>
              <a:rPr lang="id-ID" b="1"/>
              <a:t>teks</a:t>
            </a:r>
            <a:r>
              <a:rPr lang="id-ID"/>
              <a:t> yang diteliti adalah bagaimana struktur teks dan strategi wacana  yang dipakai untuk menegaskan suatu tema tertentu. </a:t>
            </a:r>
            <a:endParaRPr lang="en-US" smtClean="0"/>
          </a:p>
          <a:p>
            <a:pPr algn="just"/>
            <a:r>
              <a:rPr lang="id-ID" smtClean="0"/>
              <a:t>Pada </a:t>
            </a:r>
            <a:r>
              <a:rPr lang="id-ID"/>
              <a:t>level </a:t>
            </a:r>
            <a:r>
              <a:rPr lang="id-ID" b="1"/>
              <a:t>kognisi sosial</a:t>
            </a:r>
            <a:r>
              <a:rPr lang="id-ID"/>
              <a:t> dipelajari  proses produksi teks berita yang melibatkan kognisi individu dari wartawan.  </a:t>
            </a:r>
            <a:endParaRPr lang="en-US" smtClean="0"/>
          </a:p>
          <a:p>
            <a:pPr algn="just"/>
            <a:r>
              <a:rPr lang="id-ID" smtClean="0"/>
              <a:t>Sedangkan aspek</a:t>
            </a:r>
            <a:r>
              <a:rPr lang="en-US" smtClean="0"/>
              <a:t> </a:t>
            </a:r>
            <a:r>
              <a:rPr lang="id-ID" b="1" smtClean="0"/>
              <a:t>konteks</a:t>
            </a:r>
            <a:r>
              <a:rPr lang="id-ID" b="1"/>
              <a:t>  </a:t>
            </a:r>
            <a:r>
              <a:rPr lang="id-ID"/>
              <a:t>mempelajari bangunan wacana  yang berkembang dalam masyarakat akan suatu masalah. Analisis van Dijk menghubungkan analisis tekstual ke arah analisis yang komprehensif bagaimana teks diproduksi, baik dalam hubungannya  dengan individu </a:t>
            </a:r>
            <a:r>
              <a:rPr lang="id-ID" smtClean="0"/>
              <a:t>wa</a:t>
            </a:r>
            <a:r>
              <a:rPr lang="en-US" smtClean="0"/>
              <a:t>r</a:t>
            </a:r>
            <a:r>
              <a:rPr lang="id-ID" smtClean="0"/>
              <a:t>tawan </a:t>
            </a:r>
            <a:r>
              <a:rPr lang="id-ID"/>
              <a:t>dan masyarakat</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85794"/>
            <a:ext cx="8229600" cy="5340369"/>
          </a:xfrm>
        </p:spPr>
        <p:txBody>
          <a:bodyPr>
            <a:normAutofit fontScale="92500" lnSpcReduction="20000"/>
          </a:bodyPr>
          <a:lstStyle/>
          <a:p>
            <a:r>
              <a:rPr lang="id-ID"/>
              <a:t>Teks menurut </a:t>
            </a:r>
            <a:r>
              <a:rPr lang="en-US" smtClean="0"/>
              <a:t>V</a:t>
            </a:r>
            <a:r>
              <a:rPr lang="id-ID" smtClean="0"/>
              <a:t>an </a:t>
            </a:r>
            <a:r>
              <a:rPr lang="id-ID"/>
              <a:t>Dijk terdiri dari atas beberpa struktur/tingkatan yang saling mendukung yang terdiri </a:t>
            </a:r>
            <a:r>
              <a:rPr lang="en-US" smtClean="0"/>
              <a:t>dari</a:t>
            </a:r>
            <a:r>
              <a:rPr lang="id-ID" smtClean="0"/>
              <a:t>.</a:t>
            </a:r>
            <a:endParaRPr lang="en-US" smtClean="0"/>
          </a:p>
          <a:p>
            <a:r>
              <a:rPr lang="id-ID" smtClean="0"/>
              <a:t>Pertama</a:t>
            </a:r>
            <a:r>
              <a:rPr lang="id-ID"/>
              <a:t>, struktur makro yaitu makna global/umum dari teks. Meminjam istilah </a:t>
            </a:r>
            <a:r>
              <a:rPr lang="id-ID" smtClean="0"/>
              <a:t>Halliday</a:t>
            </a:r>
            <a:r>
              <a:rPr lang="en-US" smtClean="0"/>
              <a:t> </a:t>
            </a:r>
            <a:r>
              <a:rPr lang="id-ID"/>
              <a:t> disebut topik/tema yang diangkat, </a:t>
            </a:r>
            <a:r>
              <a:rPr lang="id-ID" smtClean="0"/>
              <a:t>misalnya</a:t>
            </a:r>
            <a:r>
              <a:rPr lang="en-US" smtClean="0"/>
              <a:t> </a:t>
            </a:r>
            <a:r>
              <a:rPr lang="id-ID" smtClean="0"/>
              <a:t>teks </a:t>
            </a:r>
            <a:r>
              <a:rPr lang="id-ID"/>
              <a:t>tentang  IPDN (Institut Pemerintahan Dalam Negeri</a:t>
            </a:r>
            <a:r>
              <a:rPr lang="id-ID" smtClean="0"/>
              <a:t>).</a:t>
            </a:r>
            <a:endParaRPr lang="en-US" smtClean="0"/>
          </a:p>
          <a:p>
            <a:r>
              <a:rPr lang="id-ID" smtClean="0"/>
              <a:t>Kedua</a:t>
            </a:r>
            <a:r>
              <a:rPr lang="id-ID"/>
              <a:t>, superstruktur yaitu kerangka suatu teks, seperti bagian pendahuluan, isi, penutup dan kesimpulan</a:t>
            </a:r>
            <a:r>
              <a:rPr lang="id-ID" smtClean="0"/>
              <a:t>.</a:t>
            </a:r>
            <a:endParaRPr lang="en-US" smtClean="0"/>
          </a:p>
          <a:p>
            <a:r>
              <a:rPr lang="id-ID" smtClean="0"/>
              <a:t>Ketiga</a:t>
            </a:r>
            <a:r>
              <a:rPr lang="id-ID"/>
              <a:t>, makna suatu teks yang dapat diamati  dari pilihan kata, kalimat, dan gaya yang dipakai dalam suatu teks.</a:t>
            </a:r>
          </a:p>
          <a:p>
            <a:endParaRPr lang="id-ID"/>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ro">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486</TotalTime>
  <Words>1929</Words>
  <Application>Microsoft Office PowerPoint</Application>
  <PresentationFormat>On-screen Show (4:3)</PresentationFormat>
  <Paragraphs>201</Paragraphs>
  <Slides>44</Slides>
  <Notes>0</Notes>
  <HiddenSlides>0</HiddenSlides>
  <MMClips>0</MMClips>
  <ScaleCrop>false</ScaleCrop>
  <HeadingPairs>
    <vt:vector size="4" baseType="variant">
      <vt:variant>
        <vt:lpstr>Theme</vt:lpstr>
      </vt:variant>
      <vt:variant>
        <vt:i4>1</vt:i4>
      </vt:variant>
      <vt:variant>
        <vt:lpstr>Slide Titles</vt:lpstr>
      </vt:variant>
      <vt:variant>
        <vt:i4>44</vt:i4>
      </vt:variant>
    </vt:vector>
  </HeadingPairs>
  <TitlesOfParts>
    <vt:vector size="45" baseType="lpstr">
      <vt:lpstr>Metro</vt:lpstr>
      <vt:lpstr>Analisis Wacana</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Elemen Wacana Van Dijk</vt:lpstr>
      <vt:lpstr>Pendekatan terhadap Fenomena Perspektif dalam Studi Wacana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Analisis Wacana Model  Norman Fairclough</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Private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Analisis Wacana</dc:title>
  <dc:creator>Halomoan Harahap</dc:creator>
  <cp:lastModifiedBy>May</cp:lastModifiedBy>
  <cp:revision>18</cp:revision>
  <dcterms:created xsi:type="dcterms:W3CDTF">2010-05-30T03:59:20Z</dcterms:created>
  <dcterms:modified xsi:type="dcterms:W3CDTF">2015-05-23T07:09:26Z</dcterms:modified>
</cp:coreProperties>
</file>