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4" r:id="rId7"/>
    <p:sldId id="265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74790-45F0-49D7-A6B9-6068B25270F1}" type="datetimeFigureOut">
              <a:rPr lang="id-ID" smtClean="0"/>
              <a:pPr/>
              <a:t>23/05/2015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1AF2-776E-42A0-9204-9C310480FB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74790-45F0-49D7-A6B9-6068B25270F1}" type="datetimeFigureOut">
              <a:rPr lang="id-ID" smtClean="0"/>
              <a:pPr/>
              <a:t>23/05/2015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1AF2-776E-42A0-9204-9C310480FB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74790-45F0-49D7-A6B9-6068B25270F1}" type="datetimeFigureOut">
              <a:rPr lang="id-ID" smtClean="0"/>
              <a:pPr/>
              <a:t>23/05/2015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1AF2-776E-42A0-9204-9C310480FB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74790-45F0-49D7-A6B9-6068B25270F1}" type="datetimeFigureOut">
              <a:rPr lang="id-ID" smtClean="0"/>
              <a:pPr/>
              <a:t>23/05/2015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1AF2-776E-42A0-9204-9C310480FB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74790-45F0-49D7-A6B9-6068B25270F1}" type="datetimeFigureOut">
              <a:rPr lang="id-ID" smtClean="0"/>
              <a:pPr/>
              <a:t>23/05/2015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1AF2-776E-42A0-9204-9C310480FB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74790-45F0-49D7-A6B9-6068B25270F1}" type="datetimeFigureOut">
              <a:rPr lang="id-ID" smtClean="0"/>
              <a:pPr/>
              <a:t>23/05/2015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1AF2-776E-42A0-9204-9C310480FB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74790-45F0-49D7-A6B9-6068B25270F1}" type="datetimeFigureOut">
              <a:rPr lang="id-ID" smtClean="0"/>
              <a:pPr/>
              <a:t>23/05/2015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1AF2-776E-42A0-9204-9C310480FB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74790-45F0-49D7-A6B9-6068B25270F1}" type="datetimeFigureOut">
              <a:rPr lang="id-ID" smtClean="0"/>
              <a:pPr/>
              <a:t>23/05/2015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1AF2-776E-42A0-9204-9C310480FB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74790-45F0-49D7-A6B9-6068B25270F1}" type="datetimeFigureOut">
              <a:rPr lang="id-ID" smtClean="0"/>
              <a:pPr/>
              <a:t>23/05/2015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1AF2-776E-42A0-9204-9C310480FB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74790-45F0-49D7-A6B9-6068B25270F1}" type="datetimeFigureOut">
              <a:rPr lang="id-ID" smtClean="0"/>
              <a:pPr/>
              <a:t>23/05/2015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1AF2-776E-42A0-9204-9C310480FB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74790-45F0-49D7-A6B9-6068B25270F1}" type="datetimeFigureOut">
              <a:rPr lang="id-ID" smtClean="0"/>
              <a:pPr/>
              <a:t>23/05/2015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1AF2-776E-42A0-9204-9C310480FB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74790-45F0-49D7-A6B9-6068B25270F1}" type="datetimeFigureOut">
              <a:rPr lang="id-ID" smtClean="0"/>
              <a:pPr/>
              <a:t>23/05/2015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21AF2-776E-42A0-9204-9C310480FBF4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Penelitian Perbandingan Historis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smtClean="0"/>
              <a:t>Penelitian Sejarah</a:t>
            </a:r>
          </a:p>
          <a:p>
            <a:pPr lvl="1" algn="just"/>
            <a:r>
              <a:rPr lang="en-US" smtClean="0"/>
              <a:t>Penelitian </a:t>
            </a:r>
            <a:r>
              <a:rPr lang="en-US"/>
              <a:t>historis adalah untuk menetapkan fakta dan mencapai simpulan mengenai hal-hal yang telah lalu, yang dilakukan secara sistematis dan objektif </a:t>
            </a:r>
            <a:r>
              <a:rPr lang="en-US" smtClean="0"/>
              <a:t>sejarah </a:t>
            </a:r>
            <a:r>
              <a:rPr lang="en-US"/>
              <a:t>dalam mencari, mengvaluasi dan menafsirkan bukti-bukti untuk mempelajari masalah baru </a:t>
            </a:r>
            <a:r>
              <a:rPr lang="en-US" smtClean="0"/>
              <a:t>tersebut.</a:t>
            </a:r>
          </a:p>
          <a:p>
            <a:pPr lvl="1" algn="just"/>
            <a:r>
              <a:rPr lang="en-US" smtClean="0"/>
              <a:t>Penelitian </a:t>
            </a:r>
            <a:r>
              <a:rPr lang="en-US"/>
              <a:t>sejarah adalah penelitian yang secara eksklusif memfokuskan kepada masa lalu. </a:t>
            </a:r>
            <a:endParaRPr lang="en-US" smtClean="0"/>
          </a:p>
          <a:p>
            <a:pPr lvl="1" algn="just"/>
            <a:r>
              <a:rPr lang="en-US" smtClean="0"/>
              <a:t>Penelitian </a:t>
            </a:r>
            <a:r>
              <a:rPr lang="en-US"/>
              <a:t>ini mencoba merenkonstruksi apa yang terjadi pada masa yang lalu selengkap dan seakurat mungkin, dan biasanya menjelaskan mengapa hal itu terjadi. </a:t>
            </a:r>
            <a:endParaRPr lang="en-US" smtClean="0"/>
          </a:p>
          <a:p>
            <a:pPr lvl="1" algn="just"/>
            <a:r>
              <a:rPr lang="en-US" smtClean="0"/>
              <a:t>Dalam </a:t>
            </a:r>
            <a:r>
              <a:rPr lang="en-US"/>
              <a:t>mencari data dilakukan secara sistematis agar mampu menggambarkan, menjelaskan, dan memahami kegiatan atau peristiwa yang terjadi beberapa waktu </a:t>
            </a:r>
            <a:r>
              <a:rPr lang="en-US" smtClean="0"/>
              <a:t>lalu</a:t>
            </a:r>
          </a:p>
          <a:p>
            <a:pPr algn="just"/>
            <a:r>
              <a:rPr lang="en-US" smtClean="0"/>
              <a:t>Penelitian perbandingan sejarah </a:t>
            </a:r>
            <a:r>
              <a:rPr lang="id-ID" smtClean="0"/>
              <a:t>adalah salah satu </a:t>
            </a:r>
            <a:r>
              <a:rPr lang="en-US" smtClean="0"/>
              <a:t>j</a:t>
            </a:r>
            <a:r>
              <a:rPr lang="id-ID" smtClean="0"/>
              <a:t>enis </a:t>
            </a:r>
            <a:r>
              <a:rPr lang="en-US" smtClean="0"/>
              <a:t>pendekatan kualitatif </a:t>
            </a:r>
            <a:r>
              <a:rPr lang="id-ID" smtClean="0"/>
              <a:t>yang meneliti aspek-aspek kehidupan</a:t>
            </a:r>
            <a:r>
              <a:rPr lang="en-US" smtClean="0"/>
              <a:t> sosial</a:t>
            </a:r>
            <a:r>
              <a:rPr lang="id-ID" smtClean="0"/>
              <a:t> yang terjadi pada masa lalu </a:t>
            </a:r>
            <a:r>
              <a:rPr lang="en-US" smtClean="0"/>
              <a:t>kelompok </a:t>
            </a:r>
            <a:r>
              <a:rPr lang="id-ID" smtClean="0"/>
              <a:t>yang berbeda. </a:t>
            </a:r>
            <a:endParaRPr lang="en-US" smtClean="0"/>
          </a:p>
          <a:p>
            <a:pPr algn="just"/>
            <a:endParaRPr lang="id-ID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Tujuan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smtClean="0"/>
              <a:t>untuk </a:t>
            </a:r>
            <a:r>
              <a:rPr lang="en-US"/>
              <a:t>memahami masa </a:t>
            </a:r>
            <a:r>
              <a:rPr lang="en-US" smtClean="0"/>
              <a:t>lalu;</a:t>
            </a:r>
          </a:p>
          <a:p>
            <a:pPr algn="just"/>
            <a:r>
              <a:rPr lang="en-US"/>
              <a:t>untuk </a:t>
            </a:r>
            <a:r>
              <a:rPr lang="en-US" smtClean="0"/>
              <a:t>menjelaskan bagaimana </a:t>
            </a:r>
            <a:r>
              <a:rPr lang="en-US"/>
              <a:t>dan mengapa suatu kejadian masa lalu dapat terjadi serta proses bagaimana masa lalu itu menjadi masa </a:t>
            </a:r>
            <a:r>
              <a:rPr lang="en-US" smtClean="0"/>
              <a:t>kini;</a:t>
            </a:r>
          </a:p>
          <a:p>
            <a:pPr algn="just"/>
            <a:r>
              <a:rPr lang="en-US" smtClean="0"/>
              <a:t>diharapkan </a:t>
            </a:r>
            <a:r>
              <a:rPr lang="en-US"/>
              <a:t>meningkatnya pemahaman tentang kejadian masa </a:t>
            </a:r>
            <a:r>
              <a:rPr lang="en-US" smtClean="0"/>
              <a:t>kini serta </a:t>
            </a:r>
            <a:r>
              <a:rPr lang="en-US"/>
              <a:t>memperolehnya dasar yang lebih rasional untuk melakukan pilihan-pilihan di masa </a:t>
            </a:r>
            <a:r>
              <a:rPr lang="en-US" smtClean="0"/>
              <a:t>kini;</a:t>
            </a:r>
          </a:p>
          <a:p>
            <a:pPr lvl="0" algn="just"/>
            <a:r>
              <a:rPr lang="en-US" smtClean="0"/>
              <a:t>Membuat orang menyadari apa yang terjadi pada masa lalu sehingga mereka mungkin mempelajari dari kegagalan dan keberhasilan masa lampau;</a:t>
            </a:r>
            <a:endParaRPr lang="id-ID" smtClean="0"/>
          </a:p>
          <a:p>
            <a:pPr lvl="0" algn="just"/>
            <a:r>
              <a:rPr lang="en-US" smtClean="0"/>
              <a:t>Mempelajari bagaimana sesuatu telah dilakukan pada masa lalu, untuk melihat jika mereka dapat mengaplikasikan masalahnya pada masa sekarang;</a:t>
            </a:r>
            <a:endParaRPr lang="id-ID" smtClean="0"/>
          </a:p>
          <a:p>
            <a:pPr lvl="0" algn="just"/>
            <a:r>
              <a:rPr lang="en-US" smtClean="0"/>
              <a:t>Membantu memprediksi sesuatu yang akan terjadi pada masa mendatang;</a:t>
            </a:r>
            <a:endParaRPr lang="id-ID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smtClean="0"/>
              <a:t>Sumber data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20000"/>
          </a:bodyPr>
          <a:lstStyle/>
          <a:p>
            <a:r>
              <a:rPr lang="en-US" smtClean="0"/>
              <a:t>Primer</a:t>
            </a:r>
          </a:p>
          <a:p>
            <a:pPr lvl="1"/>
            <a:r>
              <a:rPr lang="en-US"/>
              <a:t>dokumen asli, </a:t>
            </a:r>
            <a:endParaRPr lang="en-US" smtClean="0"/>
          </a:p>
          <a:p>
            <a:pPr lvl="1"/>
            <a:r>
              <a:rPr lang="en-US" smtClean="0"/>
              <a:t>relief </a:t>
            </a:r>
            <a:r>
              <a:rPr lang="en-US"/>
              <a:t>dan </a:t>
            </a:r>
            <a:endParaRPr lang="en-US" smtClean="0"/>
          </a:p>
          <a:p>
            <a:pPr lvl="1"/>
            <a:r>
              <a:rPr lang="en-US" smtClean="0"/>
              <a:t>benda-benda </a:t>
            </a:r>
            <a:r>
              <a:rPr lang="en-US"/>
              <a:t>peninggalan masyarakat zaman lampu.</a:t>
            </a:r>
            <a:br>
              <a:rPr lang="en-US"/>
            </a:br>
            <a:endParaRPr lang="en-US" smtClean="0"/>
          </a:p>
          <a:p>
            <a:r>
              <a:rPr lang="en-US" smtClean="0"/>
              <a:t>Sekunder</a:t>
            </a:r>
          </a:p>
          <a:p>
            <a:pPr lvl="1"/>
            <a:r>
              <a:rPr lang="en-US" smtClean="0"/>
              <a:t>para </a:t>
            </a:r>
            <a:r>
              <a:rPr lang="en-US"/>
              <a:t>ahli yang mendalami atau mengetahui peristiwa yang </a:t>
            </a:r>
            <a:r>
              <a:rPr lang="en-US" smtClean="0"/>
              <a:t>dibahas</a:t>
            </a:r>
          </a:p>
          <a:p>
            <a:pPr lvl="1"/>
            <a:r>
              <a:rPr lang="en-US" smtClean="0"/>
              <a:t>buku </a:t>
            </a:r>
            <a:r>
              <a:rPr lang="en-US"/>
              <a:t>atau catatan yang berkaitan dengan peristiwa, </a:t>
            </a:r>
            <a:endParaRPr lang="en-US" smtClean="0"/>
          </a:p>
          <a:p>
            <a:pPr lvl="1"/>
            <a:r>
              <a:rPr lang="en-US" smtClean="0"/>
              <a:t>buku </a:t>
            </a:r>
            <a:r>
              <a:rPr lang="en-US"/>
              <a:t>sejarah, </a:t>
            </a:r>
            <a:endParaRPr lang="en-US" smtClean="0"/>
          </a:p>
          <a:p>
            <a:pPr lvl="1"/>
            <a:r>
              <a:rPr lang="en-US" smtClean="0"/>
              <a:t>artikel </a:t>
            </a:r>
            <a:r>
              <a:rPr lang="en-US"/>
              <a:t>dalam ensiklopedia, dan </a:t>
            </a:r>
            <a:endParaRPr lang="en-US" smtClean="0"/>
          </a:p>
          <a:p>
            <a:pPr lvl="1"/>
            <a:r>
              <a:rPr lang="en-US" smtClean="0"/>
              <a:t>review </a:t>
            </a:r>
            <a:r>
              <a:rPr lang="en-US"/>
              <a:t>penelitian</a:t>
            </a:r>
            <a:endParaRPr lang="id-ID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Prosedur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Perumusan masalah (conceptualizing)</a:t>
            </a:r>
          </a:p>
          <a:p>
            <a:pPr lvl="0"/>
            <a:r>
              <a:rPr lang="en-US" smtClean="0"/>
              <a:t>Penetapan Sumber Data (locating evidence)</a:t>
            </a:r>
            <a:endParaRPr lang="id-ID"/>
          </a:p>
          <a:p>
            <a:pPr lvl="0"/>
            <a:r>
              <a:rPr lang="en-US" smtClean="0"/>
              <a:t>Validitas dan Reliabilitas Data (Evaluating quality of evidence)</a:t>
            </a:r>
            <a:endParaRPr lang="id-ID"/>
          </a:p>
          <a:p>
            <a:pPr lvl="0"/>
            <a:r>
              <a:rPr lang="en-US"/>
              <a:t>Analisis </a:t>
            </a:r>
            <a:r>
              <a:rPr lang="en-US" smtClean="0"/>
              <a:t>dan Interpretasi data  (organizing evidence)</a:t>
            </a:r>
            <a:endParaRPr lang="id-ID"/>
          </a:p>
          <a:p>
            <a:pPr lvl="0"/>
            <a:r>
              <a:rPr lang="en-US" smtClean="0"/>
              <a:t>Kesimpulan (Synthesizing)</a:t>
            </a:r>
          </a:p>
          <a:p>
            <a:pPr lvl="0"/>
            <a:r>
              <a:rPr lang="en-US" smtClean="0"/>
              <a:t>Pelaporan (Writin report)</a:t>
            </a:r>
            <a:endParaRPr lang="id-ID"/>
          </a:p>
          <a:p>
            <a:pPr>
              <a:buNone/>
            </a:pPr>
            <a:endParaRPr lang="id-ID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Kritik Data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 fontScale="62500" lnSpcReduction="20000"/>
          </a:bodyPr>
          <a:lstStyle/>
          <a:p>
            <a:r>
              <a:rPr lang="en-US" b="1"/>
              <a:t>Mengevaluasi Sumber </a:t>
            </a:r>
            <a:r>
              <a:rPr lang="en-US" b="1" smtClean="0"/>
              <a:t>Sejarah</a:t>
            </a:r>
            <a:endParaRPr lang="en-US"/>
          </a:p>
          <a:p>
            <a:r>
              <a:rPr lang="en-US" i="1" smtClean="0"/>
              <a:t>Kritik eksternal</a:t>
            </a:r>
          </a:p>
          <a:p>
            <a:pPr algn="just">
              <a:buNone/>
            </a:pPr>
            <a:r>
              <a:rPr lang="en-US" smtClean="0"/>
              <a:t>	Hal </a:t>
            </a:r>
            <a:r>
              <a:rPr lang="en-US"/>
              <a:t>ini berguna untuk menetapkan keaslian atau auntentisitas data, dilakukan kritik eksternal. Apakah fakta peninggalan </a:t>
            </a:r>
            <a:r>
              <a:rPr lang="en-US" smtClean="0"/>
              <a:t>atau </a:t>
            </a:r>
            <a:r>
              <a:rPr lang="en-US"/>
              <a:t>dokumen itu merupakan yang sebenarnya, bukan palsu. </a:t>
            </a:r>
            <a:r>
              <a:rPr lang="en-US" smtClean="0"/>
              <a:t>Berbagai </a:t>
            </a:r>
            <a:r>
              <a:rPr lang="en-US"/>
              <a:t>tes dapat dipergunakan untuk menguji keaslian tersebut. Mislanya untuk menetapkan </a:t>
            </a:r>
            <a:r>
              <a:rPr lang="en-US" smtClean="0"/>
              <a:t>umur </a:t>
            </a:r>
            <a:r>
              <a:rPr lang="en-US"/>
              <a:t>dokumen melibatkan tanda tangan, tulisan tangan, kertas, cat, bentuk huruf, penggunaan bahasa, dan </a:t>
            </a:r>
            <a:r>
              <a:rPr lang="en-US" smtClean="0"/>
              <a:t>lain-lain.</a:t>
            </a:r>
          </a:p>
          <a:p>
            <a:r>
              <a:rPr lang="en-US" i="1" smtClean="0"/>
              <a:t>Kritik </a:t>
            </a:r>
            <a:r>
              <a:rPr lang="en-US" i="1"/>
              <a:t>Internal</a:t>
            </a:r>
            <a:r>
              <a:rPr lang="en-US"/>
              <a:t/>
            </a:r>
            <a:br>
              <a:rPr lang="en-US"/>
            </a:br>
            <a:r>
              <a:rPr lang="en-US" smtClean="0"/>
              <a:t>Apakah </a:t>
            </a:r>
            <a:r>
              <a:rPr lang="en-US"/>
              <a:t>mengukapkan gambaran yang benar? </a:t>
            </a:r>
            <a:endParaRPr lang="en-US" smtClean="0"/>
          </a:p>
          <a:p>
            <a:r>
              <a:rPr lang="en-US" smtClean="0"/>
              <a:t>Bagaiaman </a:t>
            </a:r>
            <a:r>
              <a:rPr lang="en-US"/>
              <a:t>mengenai penulis dan penciptanya? </a:t>
            </a:r>
            <a:endParaRPr lang="en-US" smtClean="0"/>
          </a:p>
          <a:p>
            <a:r>
              <a:rPr lang="en-US" smtClean="0"/>
              <a:t>Apakah </a:t>
            </a:r>
            <a:r>
              <a:rPr lang="en-US"/>
              <a:t>ia jujur, adil dan benar-benar memahami faktanya, dan banyak lagi pertanyaan yang bisa muncul seperti diatas. Sejarahwan harus benar-benar yakin bahwa datanya antentik dan kaurat. Hanya jika datanya autentik dan akuratlah sejarawan bisa memandang data tersebut sebagai bukti sejarah yang sangat berharga untuk ditelaah secara serius.</a:t>
            </a:r>
            <a:br>
              <a:rPr lang="en-US"/>
            </a:br>
            <a:endParaRPr lang="id-ID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Analisis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lnSpcReduction="10000"/>
          </a:bodyPr>
          <a:lstStyle/>
          <a:p>
            <a:pPr fontAlgn="t"/>
            <a:r>
              <a:rPr lang="en-US" b="1" smtClean="0"/>
              <a:t>Naskah</a:t>
            </a:r>
            <a:endParaRPr lang="id-ID" b="1" smtClean="0"/>
          </a:p>
          <a:p>
            <a:pPr lvl="1" fontAlgn="t"/>
            <a:r>
              <a:rPr lang="en-US" smtClean="0"/>
              <a:t>Fakta apa yang diungkapkan</a:t>
            </a:r>
            <a:endParaRPr lang="id-ID" smtClean="0"/>
          </a:p>
          <a:p>
            <a:pPr lvl="1" fontAlgn="t"/>
            <a:r>
              <a:rPr lang="en-US" smtClean="0"/>
              <a:t>Kelengkapan Informasi</a:t>
            </a:r>
          </a:p>
          <a:p>
            <a:pPr lvl="1" fontAlgn="t"/>
            <a:r>
              <a:rPr lang="en-US" smtClean="0"/>
              <a:t>Kronologi fakta dan peristiwa</a:t>
            </a:r>
            <a:endParaRPr lang="id-ID" smtClean="0"/>
          </a:p>
          <a:p>
            <a:pPr lvl="1" fontAlgn="t"/>
            <a:r>
              <a:rPr lang="en-US" smtClean="0"/>
              <a:t>Fakta mana yang ditonjolkan</a:t>
            </a:r>
            <a:endParaRPr lang="id-ID" smtClean="0"/>
          </a:p>
          <a:p>
            <a:pPr lvl="1" fontAlgn="t"/>
            <a:r>
              <a:rPr lang="en-US" smtClean="0"/>
              <a:t>Fakta apa yang diminimalkan</a:t>
            </a:r>
            <a:endParaRPr lang="id-ID" smtClean="0"/>
          </a:p>
          <a:p>
            <a:pPr fontAlgn="t"/>
            <a:r>
              <a:rPr lang="en-US" b="1" smtClean="0"/>
              <a:t>Sumber</a:t>
            </a:r>
          </a:p>
          <a:p>
            <a:pPr lvl="1" fontAlgn="t"/>
            <a:r>
              <a:rPr lang="en-US" b="1" smtClean="0"/>
              <a:t>Siapa yang dijadikan sumber</a:t>
            </a:r>
          </a:p>
          <a:p>
            <a:pPr lvl="1" fontAlgn="t"/>
            <a:r>
              <a:rPr lang="en-US" b="1" smtClean="0"/>
              <a:t>Bagamana latar belakang sumber</a:t>
            </a:r>
          </a:p>
          <a:p>
            <a:pPr lvl="1" fontAlgn="t"/>
            <a:endParaRPr lang="en-US" b="1" smtClean="0"/>
          </a:p>
          <a:p>
            <a:pPr lvl="1" fontAlgn="t"/>
            <a:endParaRPr lang="id-ID" b="1" smtClean="0"/>
          </a:p>
          <a:p>
            <a:endParaRPr lang="id-ID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Validitas dan Reliabilitas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Validitas (akurasi data)</a:t>
            </a:r>
          </a:p>
          <a:p>
            <a:pPr lvl="1"/>
            <a:r>
              <a:rPr lang="en-US" smtClean="0"/>
              <a:t>Otentitas data</a:t>
            </a:r>
          </a:p>
          <a:p>
            <a:r>
              <a:rPr lang="en-US" smtClean="0"/>
              <a:t>Raliablitas</a:t>
            </a:r>
          </a:p>
          <a:p>
            <a:pPr lvl="1"/>
            <a:r>
              <a:rPr lang="en-US" smtClean="0"/>
              <a:t>Triangulasi</a:t>
            </a:r>
          </a:p>
          <a:p>
            <a:pPr lvl="1"/>
            <a:r>
              <a:rPr lang="en-US" smtClean="0"/>
              <a:t>Pengulangan</a:t>
            </a:r>
            <a:endParaRPr lang="id-ID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306</Words>
  <Application>Microsoft Office PowerPoint</Application>
  <PresentationFormat>On-screen Show (4:3)</PresentationFormat>
  <Paragraphs>56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Penelitian Perbandingan Historis</vt:lpstr>
      <vt:lpstr>Tujuan</vt:lpstr>
      <vt:lpstr>Sumber data</vt:lpstr>
      <vt:lpstr>Prosedur</vt:lpstr>
      <vt:lpstr>Kritik Data</vt:lpstr>
      <vt:lpstr>Analisis</vt:lpstr>
      <vt:lpstr>Validitas dan Reliabilitas</vt:lpstr>
    </vt:vector>
  </TitlesOfParts>
  <Company>Private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Halomoan Harahap</dc:creator>
  <cp:lastModifiedBy>May</cp:lastModifiedBy>
  <cp:revision>7</cp:revision>
  <dcterms:created xsi:type="dcterms:W3CDTF">2011-10-23T01:52:32Z</dcterms:created>
  <dcterms:modified xsi:type="dcterms:W3CDTF">2015-05-23T07:04:37Z</dcterms:modified>
</cp:coreProperties>
</file>