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1BB2A-8CE4-476F-B141-90D6EE78BB1E}" type="datetimeFigureOut">
              <a:rPr lang="en-AU" smtClean="0"/>
              <a:t>27/04/2018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5CBBF-6D40-4685-9A8C-CE422EF2FA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1644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5CBBF-6D40-4685-9A8C-CE422EF2FA35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2237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097E5-7C13-4391-8ACF-4059E39A48BB}" type="datetimeFigureOut">
              <a:rPr lang="en-AU" smtClean="0"/>
              <a:t>27/04/2018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9C1-4082-4D35-AD5F-7768D02FCA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6656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097E5-7C13-4391-8ACF-4059E39A48BB}" type="datetimeFigureOut">
              <a:rPr lang="en-AU" smtClean="0"/>
              <a:t>27/04/2018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9C1-4082-4D35-AD5F-7768D02FCA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373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097E5-7C13-4391-8ACF-4059E39A48BB}" type="datetimeFigureOut">
              <a:rPr lang="en-AU" smtClean="0"/>
              <a:t>27/04/2018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9C1-4082-4D35-AD5F-7768D02FCA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1760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097E5-7C13-4391-8ACF-4059E39A48BB}" type="datetimeFigureOut">
              <a:rPr lang="en-AU" smtClean="0"/>
              <a:t>27/04/2018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9C1-4082-4D35-AD5F-7768D02FCA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974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097E5-7C13-4391-8ACF-4059E39A48BB}" type="datetimeFigureOut">
              <a:rPr lang="en-AU" smtClean="0"/>
              <a:t>27/04/2018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9C1-4082-4D35-AD5F-7768D02FCA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1913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097E5-7C13-4391-8ACF-4059E39A48BB}" type="datetimeFigureOut">
              <a:rPr lang="en-AU" smtClean="0"/>
              <a:t>27/04/2018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9C1-4082-4D35-AD5F-7768D02FCA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709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097E5-7C13-4391-8ACF-4059E39A48BB}" type="datetimeFigureOut">
              <a:rPr lang="en-AU" smtClean="0"/>
              <a:t>27/04/2018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9C1-4082-4D35-AD5F-7768D02FCA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0466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097E5-7C13-4391-8ACF-4059E39A48BB}" type="datetimeFigureOut">
              <a:rPr lang="en-AU" smtClean="0"/>
              <a:t>27/04/2018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9C1-4082-4D35-AD5F-7768D02FCA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0663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097E5-7C13-4391-8ACF-4059E39A48BB}" type="datetimeFigureOut">
              <a:rPr lang="en-AU" smtClean="0"/>
              <a:t>27/04/2018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9C1-4082-4D35-AD5F-7768D02FCA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83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097E5-7C13-4391-8ACF-4059E39A48BB}" type="datetimeFigureOut">
              <a:rPr lang="en-AU" smtClean="0"/>
              <a:t>27/04/2018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9C1-4082-4D35-AD5F-7768D02FCA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6058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097E5-7C13-4391-8ACF-4059E39A48BB}" type="datetimeFigureOut">
              <a:rPr lang="en-AU" smtClean="0"/>
              <a:t>27/04/2018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9C1-4082-4D35-AD5F-7768D02FCA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708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097E5-7C13-4391-8ACF-4059E39A48BB}" type="datetimeFigureOut">
              <a:rPr lang="en-AU" smtClean="0"/>
              <a:t>27/04/2018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2A9C1-4082-4D35-AD5F-7768D02FCA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339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6512" y="25460"/>
            <a:ext cx="2088232" cy="523220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Week VIII</a:t>
            </a:r>
            <a:endParaRPr lang="en-US" sz="2800" b="1" cap="none" spc="0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1628799"/>
            <a:ext cx="7772400" cy="1584177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en-AU" b="1" dirty="0" err="1" smtClean="0">
                <a:solidFill>
                  <a:schemeClr val="bg1"/>
                </a:solidFill>
              </a:rPr>
              <a:t>Uji</a:t>
            </a:r>
            <a:r>
              <a:rPr lang="en-AU" b="1" dirty="0" smtClean="0">
                <a:solidFill>
                  <a:schemeClr val="bg1"/>
                </a:solidFill>
              </a:rPr>
              <a:t> </a:t>
            </a:r>
            <a:r>
              <a:rPr lang="en-AU" b="1" dirty="0" err="1" smtClean="0">
                <a:solidFill>
                  <a:schemeClr val="bg1"/>
                </a:solidFill>
              </a:rPr>
              <a:t>Validitas</a:t>
            </a:r>
            <a:r>
              <a:rPr lang="en-AU" b="1" dirty="0" smtClean="0">
                <a:solidFill>
                  <a:schemeClr val="bg1"/>
                </a:solidFill>
              </a:rPr>
              <a:t> </a:t>
            </a:r>
            <a:r>
              <a:rPr lang="en-AU" b="1" dirty="0" err="1" smtClean="0">
                <a:solidFill>
                  <a:schemeClr val="bg1"/>
                </a:solidFill>
              </a:rPr>
              <a:t>dan</a:t>
            </a:r>
            <a:r>
              <a:rPr lang="en-AU" b="1" dirty="0" smtClean="0">
                <a:solidFill>
                  <a:schemeClr val="bg1"/>
                </a:solidFill>
              </a:rPr>
              <a:t> </a:t>
            </a:r>
            <a:r>
              <a:rPr lang="en-AU" b="1" dirty="0" err="1" smtClean="0">
                <a:solidFill>
                  <a:schemeClr val="bg1"/>
                </a:solidFill>
              </a:rPr>
              <a:t>Reliabilitas</a:t>
            </a:r>
            <a:r>
              <a:rPr lang="en-AU" b="1" dirty="0" smtClean="0">
                <a:solidFill>
                  <a:schemeClr val="bg1"/>
                </a:solidFill>
              </a:rPr>
              <a:t> </a:t>
            </a:r>
            <a:endParaRPr lang="en-AU" b="1" dirty="0">
              <a:solidFill>
                <a:schemeClr val="bg1"/>
              </a:solidFill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smtClean="0"/>
              <a:t>UNIVERSITAS ESA UNGGUL</a:t>
            </a:r>
          </a:p>
          <a:p>
            <a:r>
              <a:rPr lang="en-AU" dirty="0" smtClean="0"/>
              <a:t>2018</a:t>
            </a:r>
          </a:p>
          <a:p>
            <a:r>
              <a:rPr lang="en-AU" dirty="0" err="1" smtClean="0"/>
              <a:t>Vience</a:t>
            </a:r>
            <a:r>
              <a:rPr lang="en-AU" dirty="0" smtClean="0"/>
              <a:t> </a:t>
            </a:r>
            <a:r>
              <a:rPr lang="en-AU" dirty="0" err="1" smtClean="0"/>
              <a:t>Mutiara</a:t>
            </a:r>
            <a:r>
              <a:rPr lang="en-AU" dirty="0" smtClean="0"/>
              <a:t> </a:t>
            </a:r>
            <a:r>
              <a:rPr lang="en-AU" dirty="0" err="1" smtClean="0"/>
              <a:t>Rumata</a:t>
            </a:r>
            <a:r>
              <a:rPr lang="en-AU" dirty="0" smtClean="0"/>
              <a:t> </a:t>
            </a:r>
            <a:r>
              <a:rPr lang="en-AU" dirty="0" err="1" smtClean="0"/>
              <a:t>S.Sos</a:t>
            </a:r>
            <a:r>
              <a:rPr lang="en-AU" dirty="0" smtClean="0"/>
              <a:t>., MGMC</a:t>
            </a:r>
          </a:p>
        </p:txBody>
      </p:sp>
    </p:spTree>
    <p:extLst>
      <p:ext uri="{BB962C8B-B14F-4D97-AF65-F5344CB8AC3E}">
        <p14:creationId xmlns:p14="http://schemas.microsoft.com/office/powerpoint/2010/main" val="1358880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51920" y="1287512"/>
                <a:ext cx="483488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sz="2200" dirty="0" smtClean="0"/>
                  <a:t>Di mana:</a:t>
                </a:r>
              </a:p>
              <a:p>
                <a:pPr marL="0" indent="0">
                  <a:buNone/>
                </a:pPr>
                <a:r>
                  <a:rPr lang="en-AU" sz="2200" dirty="0" smtClean="0"/>
                  <a:t>N = </a:t>
                </a:r>
                <a:r>
                  <a:rPr lang="en-AU" sz="2200" dirty="0" err="1" smtClean="0"/>
                  <a:t>jumlah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sampel</a:t>
                </a:r>
                <a:endParaRPr lang="en-AU" sz="2200" dirty="0" smtClean="0"/>
              </a:p>
              <a:p>
                <a:pPr marL="0" indent="0">
                  <a:buNone/>
                </a:pPr>
                <a:r>
                  <a:rPr lang="en-AU" sz="2200" dirty="0" smtClean="0"/>
                  <a:t>X = </a:t>
                </a:r>
                <a:r>
                  <a:rPr lang="en-AU" sz="2200" dirty="0" err="1" smtClean="0"/>
                  <a:t>nilai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skor</a:t>
                </a:r>
                <a:r>
                  <a:rPr lang="en-AU" sz="2200" dirty="0" smtClean="0"/>
                  <a:t> yang </a:t>
                </a:r>
                <a:r>
                  <a:rPr lang="en-AU" sz="2200" dirty="0" err="1" smtClean="0"/>
                  <a:t>dipilih</a:t>
                </a:r>
                <a:r>
                  <a:rPr lang="en-AU" sz="2200" dirty="0" smtClean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AU" sz="220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AU" sz="2200" b="0" i="1" smtClean="0">
                            <a:latin typeface="Cambria Math"/>
                          </a:rPr>
                          <m:t>𝑆</m:t>
                        </m:r>
                      </m:e>
                      <m:sub/>
                      <m:sup>
                        <m:r>
                          <a:rPr lang="en-AU" sz="2200" b="0" i="1" smtClean="0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AU" sz="2200" i="1" dirty="0" smtClean="0"/>
                  <a:t>j</a:t>
                </a:r>
                <a:r>
                  <a:rPr lang="en-AU" sz="2200" dirty="0" smtClean="0"/>
                  <a:t> = </a:t>
                </a:r>
                <a:r>
                  <a:rPr lang="en-AU" sz="2200" dirty="0" err="1" smtClean="0"/>
                  <a:t>varians</a:t>
                </a:r>
                <a:r>
                  <a:rPr lang="en-AU" sz="2200" dirty="0"/>
                  <a:t> </a:t>
                </a:r>
                <a:r>
                  <a:rPr lang="en-AU" sz="2200" dirty="0" err="1" smtClean="0"/>
                  <a:t>butir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pertanyaan</a:t>
                </a:r>
                <a:r>
                  <a:rPr lang="en-AU" sz="2200" dirty="0" smtClean="0"/>
                  <a:t> </a:t>
                </a:r>
                <a:r>
                  <a:rPr lang="en-AU" sz="2200" i="1" dirty="0" err="1" smtClean="0"/>
                  <a:t>ke</a:t>
                </a:r>
                <a:r>
                  <a:rPr lang="en-AU" sz="2200" i="1" dirty="0" smtClean="0"/>
                  <a:t>-j</a:t>
                </a:r>
              </a:p>
              <a:p>
                <a:pPr marL="0" indent="0">
                  <a:buNone/>
                </a:pPr>
                <a:r>
                  <a:rPr lang="el-GR" sz="2200" i="1" dirty="0" smtClean="0">
                    <a:latin typeface="Cambria Math"/>
                  </a:rPr>
                  <a:t>Σ</a:t>
                </a:r>
                <a:r>
                  <a:rPr lang="en-AU" sz="22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AU" sz="22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AU" sz="2200" i="1">
                            <a:latin typeface="Cambria Math"/>
                          </a:rPr>
                          <m:t>𝑆</m:t>
                        </m:r>
                      </m:e>
                      <m:sub/>
                      <m:sup>
                        <m:r>
                          <a:rPr lang="en-AU" sz="2200" i="1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AU" sz="2200" i="1" dirty="0" smtClean="0"/>
                  <a:t>j </a:t>
                </a:r>
                <a:r>
                  <a:rPr lang="en-AU" sz="2200" dirty="0" smtClean="0"/>
                  <a:t>= </a:t>
                </a:r>
                <a:r>
                  <a:rPr lang="en-AU" sz="2200" dirty="0" err="1" smtClean="0"/>
                  <a:t>jumlah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keseluruhan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varians</a:t>
                </a:r>
                <a:r>
                  <a:rPr lang="en-AU" sz="2200" dirty="0" smtClean="0"/>
                  <a:t> </a:t>
                </a:r>
                <a:endParaRPr lang="en-AU" sz="220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AU" sz="22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AU" sz="2200" i="1">
                            <a:latin typeface="Cambria Math"/>
                          </a:rPr>
                          <m:t>𝑆</m:t>
                        </m:r>
                      </m:e>
                      <m:sub/>
                      <m:sup>
                        <m:r>
                          <a:rPr lang="en-AU" sz="2200" i="1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AU" sz="2200" i="1" dirty="0" smtClean="0"/>
                  <a:t>x  </a:t>
                </a:r>
                <a:r>
                  <a:rPr lang="en-AU" sz="2200" dirty="0" smtClean="0"/>
                  <a:t>= </a:t>
                </a:r>
                <a:r>
                  <a:rPr lang="en-AU" sz="2200" dirty="0" err="1" smtClean="0"/>
                  <a:t>varians</a:t>
                </a:r>
                <a:r>
                  <a:rPr lang="en-AU" sz="2200" dirty="0" smtClean="0"/>
                  <a:t> total </a:t>
                </a:r>
              </a:p>
              <a:p>
                <a:pPr marL="0" indent="0">
                  <a:buNone/>
                </a:pPr>
                <a:r>
                  <a:rPr lang="en-AU" sz="2200" i="1" dirty="0" err="1" smtClean="0"/>
                  <a:t>Xj</a:t>
                </a:r>
                <a:r>
                  <a:rPr lang="en-AU" sz="2200" i="1" dirty="0" smtClean="0"/>
                  <a:t> </a:t>
                </a:r>
                <a:r>
                  <a:rPr lang="en-AU" sz="2200" dirty="0" smtClean="0"/>
                  <a:t>= </a:t>
                </a:r>
                <a:r>
                  <a:rPr lang="en-AU" sz="2200" dirty="0" err="1" smtClean="0"/>
                  <a:t>nilai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jawaban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pertanyaan</a:t>
                </a:r>
                <a:r>
                  <a:rPr lang="en-AU" sz="2200" dirty="0" smtClean="0"/>
                  <a:t> </a:t>
                </a:r>
                <a:r>
                  <a:rPr lang="en-AU" sz="2200" i="1" dirty="0" err="1" smtClean="0"/>
                  <a:t>ke</a:t>
                </a:r>
                <a:r>
                  <a:rPr lang="en-AU" sz="2200" i="1" dirty="0" smtClean="0"/>
                  <a:t>-j</a:t>
                </a:r>
              </a:p>
              <a:p>
                <a:pPr marL="0" indent="0">
                  <a:buNone/>
                </a:pPr>
                <a:r>
                  <a:rPr lang="el-GR" sz="2200" i="1" dirty="0" smtClean="0">
                    <a:latin typeface="Cambria Math"/>
                  </a:rPr>
                  <a:t>Σ</a:t>
                </a:r>
                <a:r>
                  <a:rPr lang="en-AU" sz="2200" i="1" dirty="0"/>
                  <a:t> </a:t>
                </a:r>
                <a:r>
                  <a:rPr lang="en-AU" sz="2200" i="1" dirty="0" err="1"/>
                  <a:t>Xj</a:t>
                </a:r>
                <a:r>
                  <a:rPr lang="en-AU" sz="2200" i="1" dirty="0"/>
                  <a:t> </a:t>
                </a:r>
                <a:r>
                  <a:rPr lang="en-AU" sz="2200" dirty="0" smtClean="0"/>
                  <a:t> = </a:t>
                </a:r>
                <a:r>
                  <a:rPr lang="en-AU" sz="2200" dirty="0" err="1" smtClean="0"/>
                  <a:t>jumlah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keseluruhan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nilai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jawaban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pertanyaan</a:t>
                </a:r>
                <a:r>
                  <a:rPr lang="en-AU" sz="2200" dirty="0" smtClean="0"/>
                  <a:t> </a:t>
                </a:r>
                <a:r>
                  <a:rPr lang="en-AU" sz="2200" i="1" dirty="0" err="1" smtClean="0"/>
                  <a:t>ke</a:t>
                </a:r>
                <a:r>
                  <a:rPr lang="en-AU" sz="2200" i="1" dirty="0" smtClean="0"/>
                  <a:t>-j</a:t>
                </a:r>
              </a:p>
              <a:p>
                <a:pPr marL="0" indent="0">
                  <a:buNone/>
                </a:pPr>
                <a:r>
                  <a:rPr lang="en-AU" sz="2200" i="1" dirty="0" smtClean="0"/>
                  <a:t>K </a:t>
                </a:r>
                <a:r>
                  <a:rPr lang="en-AU" sz="2200" dirty="0" smtClean="0"/>
                  <a:t>= </a:t>
                </a:r>
                <a:r>
                  <a:rPr lang="en-AU" sz="2200" dirty="0" err="1" smtClean="0"/>
                  <a:t>jumlah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butir</a:t>
                </a:r>
                <a:r>
                  <a:rPr lang="en-AU" sz="2200" dirty="0" smtClean="0"/>
                  <a:t> </a:t>
                </a:r>
                <a:r>
                  <a:rPr lang="en-AU" sz="2200" dirty="0" err="1" smtClean="0"/>
                  <a:t>pertanyaan</a:t>
                </a:r>
                <a:r>
                  <a:rPr lang="en-AU" sz="2200" dirty="0" smtClean="0"/>
                  <a:t> </a:t>
                </a:r>
              </a:p>
              <a:p>
                <a:pPr marL="0" indent="0">
                  <a:buNone/>
                </a:pPr>
                <a:r>
                  <a:rPr lang="el-GR" sz="2200" i="1" dirty="0" smtClean="0"/>
                  <a:t>σ</a:t>
                </a:r>
                <a:r>
                  <a:rPr lang="en-AU" sz="2200" i="1" dirty="0" smtClean="0"/>
                  <a:t> = </a:t>
                </a:r>
                <a:r>
                  <a:rPr lang="en-AU" sz="2200" dirty="0" err="1" smtClean="0"/>
                  <a:t>reliabilitas</a:t>
                </a:r>
                <a:r>
                  <a:rPr lang="en-AU" sz="2200" dirty="0" smtClean="0"/>
                  <a:t> alpha </a:t>
                </a:r>
                <a:r>
                  <a:rPr lang="en-AU" sz="2200" dirty="0" err="1" smtClean="0"/>
                  <a:t>cronbach</a:t>
                </a:r>
                <a:endParaRPr lang="en-AU" sz="2200" dirty="0" smtClean="0"/>
              </a:p>
              <a:p>
                <a:pPr marL="0" indent="0">
                  <a:buNone/>
                </a:pPr>
                <a:endParaRPr lang="en-AU" sz="2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51920" y="1287512"/>
                <a:ext cx="4834880" cy="4525963"/>
              </a:xfrm>
              <a:blipFill rotWithShape="1">
                <a:blip r:embed="rId2"/>
                <a:stretch>
                  <a:fillRect l="-1639" t="-80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484784"/>
            <a:ext cx="3413865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6458"/>
            <a:ext cx="3923928" cy="778098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AU" sz="3600" b="1" dirty="0" smtClean="0">
                <a:solidFill>
                  <a:schemeClr val="bg1"/>
                </a:solidFill>
              </a:rPr>
              <a:t>Alpha Cronbach</a:t>
            </a:r>
            <a:endParaRPr lang="en-AU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970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2956" y="1556792"/>
            <a:ext cx="2592288" cy="96897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AU" sz="1800" dirty="0" err="1" smtClean="0"/>
              <a:t>Validitas</a:t>
            </a:r>
            <a:r>
              <a:rPr lang="en-AU" sz="1800" dirty="0" smtClean="0"/>
              <a:t> </a:t>
            </a:r>
            <a:r>
              <a:rPr lang="en-AU" sz="1800" dirty="0" err="1" smtClean="0"/>
              <a:t>instrumen</a:t>
            </a:r>
            <a:r>
              <a:rPr lang="en-AU" sz="1800" dirty="0" smtClean="0"/>
              <a:t> </a:t>
            </a:r>
            <a:r>
              <a:rPr lang="en-AU" sz="1800" dirty="0" err="1" smtClean="0"/>
              <a:t>penelitian</a:t>
            </a:r>
            <a:r>
              <a:rPr lang="en-AU" sz="1800" dirty="0" smtClean="0"/>
              <a:t> </a:t>
            </a:r>
            <a:r>
              <a:rPr lang="en-AU" sz="1800" dirty="0" err="1" smtClean="0"/>
              <a:t>dengan</a:t>
            </a:r>
            <a:r>
              <a:rPr lang="en-AU" sz="1800" dirty="0" smtClean="0"/>
              <a:t> </a:t>
            </a:r>
            <a:r>
              <a:rPr lang="en-AU" sz="1800" dirty="0" err="1" smtClean="0"/>
              <a:t>meminta</a:t>
            </a:r>
            <a:r>
              <a:rPr lang="en-AU" sz="1800" dirty="0" smtClean="0"/>
              <a:t> </a:t>
            </a:r>
            <a:r>
              <a:rPr lang="en-AU" sz="1800" dirty="0" err="1" smtClean="0"/>
              <a:t>pendapat</a:t>
            </a:r>
            <a:r>
              <a:rPr lang="en-AU" sz="1800" dirty="0" smtClean="0"/>
              <a:t> </a:t>
            </a:r>
            <a:r>
              <a:rPr lang="en-AU" sz="1800" dirty="0" err="1" smtClean="0"/>
              <a:t>pakar</a:t>
            </a:r>
            <a:r>
              <a:rPr lang="en-AU" sz="1800" dirty="0" smtClean="0"/>
              <a:t>/ </a:t>
            </a:r>
            <a:r>
              <a:rPr lang="en-AU" sz="1800" dirty="0" err="1" smtClean="0"/>
              <a:t>tenaga</a:t>
            </a:r>
            <a:r>
              <a:rPr lang="en-AU" sz="1800" dirty="0" smtClean="0"/>
              <a:t> </a:t>
            </a:r>
            <a:r>
              <a:rPr lang="en-AU" sz="1800" dirty="0" err="1" smtClean="0"/>
              <a:t>ahli</a:t>
            </a:r>
            <a:endParaRPr lang="en-AU" sz="1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6458"/>
            <a:ext cx="3923928" cy="77809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en-AU" sz="3600" b="1" dirty="0" err="1" smtClean="0">
                <a:solidFill>
                  <a:schemeClr val="bg1"/>
                </a:solidFill>
              </a:rPr>
              <a:t>Validitas</a:t>
            </a:r>
            <a:endParaRPr lang="en-AU" sz="3600" b="1" dirty="0">
              <a:solidFill>
                <a:schemeClr val="bg1"/>
              </a:solidFill>
            </a:endParaRPr>
          </a:p>
        </p:txBody>
      </p:sp>
      <p:cxnSp>
        <p:nvCxnSpPr>
          <p:cNvPr id="60" name="Straight Arrow Connector 59"/>
          <p:cNvCxnSpPr>
            <a:stCxn id="8" idx="3"/>
            <a:endCxn id="59" idx="1"/>
          </p:cNvCxnSpPr>
          <p:nvPr/>
        </p:nvCxnSpPr>
        <p:spPr>
          <a:xfrm>
            <a:off x="4823100" y="4700716"/>
            <a:ext cx="526403" cy="1034822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/>
          <p:cNvGrpSpPr/>
          <p:nvPr/>
        </p:nvGrpSpPr>
        <p:grpSpPr>
          <a:xfrm>
            <a:off x="142580" y="188640"/>
            <a:ext cx="8965924" cy="6323017"/>
            <a:chOff x="142580" y="404664"/>
            <a:chExt cx="8965924" cy="6323017"/>
          </a:xfrm>
        </p:grpSpPr>
        <p:sp>
          <p:nvSpPr>
            <p:cNvPr id="9" name="Content Placeholder 2"/>
            <p:cNvSpPr txBox="1">
              <a:spLocks/>
            </p:cNvSpPr>
            <p:nvPr/>
          </p:nvSpPr>
          <p:spPr>
            <a:xfrm>
              <a:off x="1947105" y="3323025"/>
              <a:ext cx="2808312" cy="125584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AU" sz="1800" dirty="0" err="1" smtClean="0"/>
                <a:t>Validitas</a:t>
              </a:r>
              <a:r>
                <a:rPr lang="en-AU" sz="1800" dirty="0" smtClean="0"/>
                <a:t> </a:t>
              </a:r>
              <a:r>
                <a:rPr lang="en-AU" sz="1800" dirty="0" err="1" smtClean="0"/>
                <a:t>instrumen</a:t>
              </a:r>
              <a:r>
                <a:rPr lang="en-AU" sz="1800" dirty="0" smtClean="0"/>
                <a:t> </a:t>
              </a:r>
              <a:r>
                <a:rPr lang="en-AU" sz="1800" dirty="0" err="1" smtClean="0"/>
                <a:t>penelitian</a:t>
              </a:r>
              <a:r>
                <a:rPr lang="en-AU" sz="1800" dirty="0" smtClean="0"/>
                <a:t> </a:t>
              </a:r>
              <a:r>
                <a:rPr lang="en-AU" sz="1800" dirty="0" err="1" smtClean="0"/>
                <a:t>dengan</a:t>
              </a:r>
              <a:r>
                <a:rPr lang="en-AU" sz="1800" dirty="0" smtClean="0"/>
                <a:t> </a:t>
              </a:r>
              <a:r>
                <a:rPr lang="en-AU" sz="1800" dirty="0" err="1" smtClean="0"/>
                <a:t>membandingkan</a:t>
              </a:r>
              <a:r>
                <a:rPr lang="en-AU" sz="1800" dirty="0" smtClean="0"/>
                <a:t> </a:t>
              </a:r>
              <a:r>
                <a:rPr lang="en-AU" sz="1800" dirty="0" err="1" smtClean="0"/>
                <a:t>skor</a:t>
              </a:r>
              <a:r>
                <a:rPr lang="en-AU" sz="1800" dirty="0" smtClean="0"/>
                <a:t> </a:t>
              </a:r>
              <a:r>
                <a:rPr lang="en-AU" sz="1800" dirty="0" err="1" smtClean="0"/>
                <a:t>pengukuran</a:t>
              </a:r>
              <a:r>
                <a:rPr lang="en-AU" sz="1800" dirty="0" smtClean="0"/>
                <a:t> </a:t>
              </a:r>
              <a:r>
                <a:rPr lang="en-AU" sz="1800" dirty="0" err="1" smtClean="0"/>
                <a:t>atau</a:t>
              </a:r>
              <a:r>
                <a:rPr lang="en-AU" sz="1800" dirty="0" smtClean="0"/>
                <a:t> </a:t>
              </a:r>
              <a:r>
                <a:rPr lang="en-AU" sz="1800" dirty="0" err="1" smtClean="0"/>
                <a:t>tes</a:t>
              </a:r>
              <a:r>
                <a:rPr lang="en-AU" sz="1800" dirty="0" smtClean="0"/>
                <a:t> yang </a:t>
              </a:r>
              <a:r>
                <a:rPr lang="en-AU" sz="1800" dirty="0" err="1" smtClean="0"/>
                <a:t>dilakukan</a:t>
              </a:r>
              <a:r>
                <a:rPr lang="en-AU" sz="1800" dirty="0" smtClean="0"/>
                <a:t> </a:t>
              </a:r>
              <a:r>
                <a:rPr lang="en-AU" sz="1800" dirty="0" err="1" smtClean="0"/>
                <a:t>dengan</a:t>
              </a:r>
              <a:r>
                <a:rPr lang="en-AU" sz="1800" dirty="0" smtClean="0"/>
                <a:t> </a:t>
              </a:r>
              <a:r>
                <a:rPr lang="en-AU" sz="1800" dirty="0" err="1" smtClean="0"/>
                <a:t>suatu</a:t>
              </a:r>
              <a:r>
                <a:rPr lang="en-AU" sz="1800" dirty="0" smtClean="0"/>
                <a:t> </a:t>
              </a:r>
              <a:r>
                <a:rPr lang="en-AU" sz="1800" dirty="0" err="1" smtClean="0"/>
                <a:t>kriteria</a:t>
              </a:r>
              <a:r>
                <a:rPr lang="en-AU" sz="1800" dirty="0" smtClean="0"/>
                <a:t> yang </a:t>
              </a:r>
              <a:r>
                <a:rPr lang="en-AU" sz="1800" dirty="0" err="1" smtClean="0"/>
                <a:t>telah</a:t>
              </a:r>
              <a:r>
                <a:rPr lang="en-AU" sz="1800" dirty="0" smtClean="0"/>
                <a:t> </a:t>
              </a:r>
              <a:r>
                <a:rPr lang="en-AU" sz="1800" dirty="0" err="1" smtClean="0"/>
                <a:t>ada</a:t>
              </a:r>
              <a:r>
                <a:rPr lang="en-AU" sz="1800" dirty="0" smtClean="0"/>
                <a:t> </a:t>
              </a:r>
              <a:endParaRPr lang="en-AU" sz="1800" dirty="0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142580" y="404664"/>
              <a:ext cx="8784976" cy="6192688"/>
              <a:chOff x="179512" y="382925"/>
              <a:chExt cx="8784976" cy="6192688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179512" y="382925"/>
                <a:ext cx="8784976" cy="6192688"/>
                <a:chOff x="179512" y="382925"/>
                <a:chExt cx="8784976" cy="6192688"/>
              </a:xfrm>
            </p:grpSpPr>
            <p:cxnSp>
              <p:nvCxnSpPr>
                <p:cNvPr id="22" name="Straight Arrow Connector 21"/>
                <p:cNvCxnSpPr>
                  <a:stCxn id="6" idx="3"/>
                  <a:endCxn id="25" idx="1"/>
                </p:cNvCxnSpPr>
                <p:nvPr/>
              </p:nvCxnSpPr>
              <p:spPr>
                <a:xfrm flipV="1">
                  <a:off x="4094810" y="582980"/>
                  <a:ext cx="621206" cy="1005750"/>
                </a:xfrm>
                <a:prstGeom prst="straightConnector1">
                  <a:avLst/>
                </a:prstGeom>
                <a:ln w="38100">
                  <a:solidFill>
                    <a:schemeClr val="accent2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TextBox 24"/>
                <p:cNvSpPr txBox="1"/>
                <p:nvPr/>
              </p:nvSpPr>
              <p:spPr>
                <a:xfrm>
                  <a:off x="4716016" y="382925"/>
                  <a:ext cx="2376264" cy="400110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AU" sz="2000" b="1" dirty="0" smtClean="0">
                      <a:solidFill>
                        <a:schemeClr val="bg1"/>
                      </a:solidFill>
                    </a:rPr>
                    <a:t>VALIDITAS MUKA </a:t>
                  </a:r>
                  <a:endParaRPr lang="en-AU" sz="2000" b="1" dirty="0"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26" name="Straight Arrow Connector 25"/>
                <p:cNvCxnSpPr>
                  <a:stCxn id="6" idx="3"/>
                  <a:endCxn id="30" idx="1"/>
                </p:cNvCxnSpPr>
                <p:nvPr/>
              </p:nvCxnSpPr>
              <p:spPr>
                <a:xfrm>
                  <a:off x="4094810" y="1588730"/>
                  <a:ext cx="653333" cy="172828"/>
                </a:xfrm>
                <a:prstGeom prst="straightConnector1">
                  <a:avLst/>
                </a:prstGeom>
                <a:ln w="38100">
                  <a:solidFill>
                    <a:schemeClr val="accent2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TextBox 29"/>
                <p:cNvSpPr txBox="1"/>
                <p:nvPr/>
              </p:nvSpPr>
              <p:spPr>
                <a:xfrm>
                  <a:off x="4748143" y="1561503"/>
                  <a:ext cx="2376264" cy="400110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AU" sz="2000" b="1" dirty="0" smtClean="0">
                      <a:solidFill>
                        <a:schemeClr val="bg1"/>
                      </a:solidFill>
                    </a:rPr>
                    <a:t>VALIDITAS LOGIS</a:t>
                  </a:r>
                  <a:endParaRPr lang="en-AU" sz="2000" b="1" dirty="0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34" name="Group 33"/>
                <p:cNvGrpSpPr/>
                <p:nvPr/>
              </p:nvGrpSpPr>
              <p:grpSpPr>
                <a:xfrm>
                  <a:off x="179512" y="1388675"/>
                  <a:ext cx="4688904" cy="5186938"/>
                  <a:chOff x="179512" y="1388675"/>
                  <a:chExt cx="4688904" cy="5186938"/>
                </a:xfrm>
              </p:grpSpPr>
              <p:grpSp>
                <p:nvGrpSpPr>
                  <p:cNvPr id="33" name="Group 32"/>
                  <p:cNvGrpSpPr/>
                  <p:nvPr/>
                </p:nvGrpSpPr>
                <p:grpSpPr>
                  <a:xfrm>
                    <a:off x="179512" y="1388675"/>
                    <a:ext cx="4680520" cy="3860269"/>
                    <a:chOff x="179512" y="1388675"/>
                    <a:chExt cx="4680520" cy="3860269"/>
                  </a:xfrm>
                </p:grpSpPr>
                <p:sp>
                  <p:nvSpPr>
                    <p:cNvPr id="5" name="TextBox 4"/>
                    <p:cNvSpPr txBox="1"/>
                    <p:nvPr/>
                  </p:nvSpPr>
                  <p:spPr>
                    <a:xfrm>
                      <a:off x="179512" y="2884874"/>
                      <a:ext cx="1584176" cy="400110"/>
                    </a:xfrm>
                    <a:prstGeom prst="rect">
                      <a:avLst/>
                    </a:prstGeom>
                    <a:solidFill>
                      <a:schemeClr val="accent2">
                        <a:lumMod val="50000"/>
                      </a:schemeClr>
                    </a:solidFill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AU" sz="2000" b="1" dirty="0" smtClean="0">
                          <a:solidFill>
                            <a:schemeClr val="bg1"/>
                          </a:solidFill>
                        </a:rPr>
                        <a:t>VALIDITAS </a:t>
                      </a:r>
                      <a:endParaRPr lang="en-AU" sz="2000" b="1" dirty="0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6" name="TextBox 5"/>
                    <p:cNvSpPr txBox="1"/>
                    <p:nvPr/>
                  </p:nvSpPr>
                  <p:spPr>
                    <a:xfrm>
                      <a:off x="2222602" y="1388675"/>
                      <a:ext cx="1872208" cy="400110"/>
                    </a:xfrm>
                    <a:prstGeom prst="rect">
                      <a:avLst/>
                    </a:prstGeom>
                    <a:solidFill>
                      <a:schemeClr val="accent2">
                        <a:lumMod val="50000"/>
                      </a:schemeClr>
                    </a:solidFill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AU" sz="2000" b="1" dirty="0" smtClean="0">
                          <a:solidFill>
                            <a:schemeClr val="bg1"/>
                          </a:solidFill>
                        </a:rPr>
                        <a:t>VALIDITAS ISI </a:t>
                      </a:r>
                      <a:endParaRPr lang="en-AU" sz="2000" b="1" dirty="0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7" name="TextBox 6"/>
                    <p:cNvSpPr txBox="1"/>
                    <p:nvPr/>
                  </p:nvSpPr>
                  <p:spPr>
                    <a:xfrm>
                      <a:off x="2195736" y="2889865"/>
                      <a:ext cx="2304256" cy="400110"/>
                    </a:xfrm>
                    <a:prstGeom prst="rect">
                      <a:avLst/>
                    </a:prstGeom>
                    <a:solidFill>
                      <a:schemeClr val="accent2">
                        <a:lumMod val="50000"/>
                      </a:schemeClr>
                    </a:solidFill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AU" sz="2000" b="1" dirty="0" smtClean="0">
                          <a:solidFill>
                            <a:schemeClr val="bg1"/>
                          </a:solidFill>
                        </a:rPr>
                        <a:t>VALIDITAS KRITERIA</a:t>
                      </a:r>
                      <a:endParaRPr lang="en-AU" sz="2000" b="1" dirty="0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8" name="TextBox 7"/>
                    <p:cNvSpPr txBox="1"/>
                    <p:nvPr/>
                  </p:nvSpPr>
                  <p:spPr>
                    <a:xfrm>
                      <a:off x="2195736" y="4541058"/>
                      <a:ext cx="2664296" cy="707886"/>
                    </a:xfrm>
                    <a:prstGeom prst="rect">
                      <a:avLst/>
                    </a:prstGeom>
                    <a:solidFill>
                      <a:schemeClr val="accent2">
                        <a:lumMod val="50000"/>
                      </a:schemeClr>
                    </a:solidFill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AU" sz="2000" b="1" dirty="0" smtClean="0">
                          <a:solidFill>
                            <a:schemeClr val="bg1"/>
                          </a:solidFill>
                        </a:rPr>
                        <a:t>VALIDITAS KONSEPSI</a:t>
                      </a:r>
                    </a:p>
                    <a:p>
                      <a:pPr algn="ctr"/>
                      <a:r>
                        <a:rPr lang="en-AU" sz="2000" b="1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AU" sz="2000" b="1" dirty="0" err="1" smtClean="0">
                          <a:solidFill>
                            <a:schemeClr val="bg1"/>
                          </a:solidFill>
                        </a:rPr>
                        <a:t>Validitas</a:t>
                      </a:r>
                      <a:r>
                        <a:rPr lang="en-AU" sz="20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AU" sz="2000" b="1" dirty="0" err="1" smtClean="0">
                          <a:solidFill>
                            <a:schemeClr val="bg1"/>
                          </a:solidFill>
                        </a:rPr>
                        <a:t>Konstruk</a:t>
                      </a:r>
                      <a:r>
                        <a:rPr lang="en-AU" sz="20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AU" sz="2000" b="1" dirty="0">
                        <a:solidFill>
                          <a:schemeClr val="bg1"/>
                        </a:solidFill>
                      </a:endParaRPr>
                    </a:p>
                  </p:txBody>
                </p:sp>
                <p:cxnSp>
                  <p:nvCxnSpPr>
                    <p:cNvPr id="11" name="Straight Connector 10"/>
                    <p:cNvCxnSpPr/>
                    <p:nvPr/>
                  </p:nvCxnSpPr>
                  <p:spPr>
                    <a:xfrm>
                      <a:off x="1907704" y="1588730"/>
                      <a:ext cx="0" cy="3152383"/>
                    </a:xfrm>
                    <a:prstGeom prst="line">
                      <a:avLst/>
                    </a:prstGeom>
                    <a:ln w="381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" name="Straight Arrow Connector 14"/>
                    <p:cNvCxnSpPr>
                      <a:stCxn id="5" idx="3"/>
                    </p:cNvCxnSpPr>
                    <p:nvPr/>
                  </p:nvCxnSpPr>
                  <p:spPr>
                    <a:xfrm>
                      <a:off x="1763688" y="3084929"/>
                      <a:ext cx="432048" cy="0"/>
                    </a:xfrm>
                    <a:prstGeom prst="straightConnector1">
                      <a:avLst/>
                    </a:prstGeom>
                    <a:ln w="38100">
                      <a:solidFill>
                        <a:schemeClr val="accent2">
                          <a:lumMod val="50000"/>
                        </a:schemeClr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Straight Arrow Connector 15"/>
                    <p:cNvCxnSpPr/>
                    <p:nvPr/>
                  </p:nvCxnSpPr>
                  <p:spPr>
                    <a:xfrm>
                      <a:off x="1889448" y="1588730"/>
                      <a:ext cx="321036" cy="0"/>
                    </a:xfrm>
                    <a:prstGeom prst="straightConnector1">
                      <a:avLst/>
                    </a:prstGeom>
                    <a:ln w="38100">
                      <a:solidFill>
                        <a:schemeClr val="accent2">
                          <a:lumMod val="50000"/>
                        </a:schemeClr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" name="Straight Arrow Connector 19"/>
                    <p:cNvCxnSpPr/>
                    <p:nvPr/>
                  </p:nvCxnSpPr>
                  <p:spPr>
                    <a:xfrm>
                      <a:off x="1901566" y="4723010"/>
                      <a:ext cx="321036" cy="0"/>
                    </a:xfrm>
                    <a:prstGeom prst="straightConnector1">
                      <a:avLst/>
                    </a:prstGeom>
                    <a:ln w="38100">
                      <a:solidFill>
                        <a:schemeClr val="accent2">
                          <a:lumMod val="50000"/>
                        </a:schemeClr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2" name="Content Placeholder 2"/>
                  <p:cNvSpPr txBox="1">
                    <a:spLocks/>
                  </p:cNvSpPr>
                  <p:nvPr/>
                </p:nvSpPr>
                <p:spPr>
                  <a:xfrm>
                    <a:off x="2060104" y="5319767"/>
                    <a:ext cx="2808312" cy="1255846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>
                    <a:normAutofit fontScale="92500" lnSpcReduction="20000"/>
                  </a:bodyPr>
                  <a:lstStyle>
                    <a:lvl1pPr marL="342900" indent="-342900" algn="l" defTabSz="914400" rtl="0" eaLnBrk="1" latinLnBrk="0" hangingPunct="1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914400" rtl="0" eaLnBrk="1" latinLnBrk="0" hangingPunct="1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914400" rtl="0" eaLnBrk="1" latinLnBrk="0" hangingPunct="1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914400" rtl="0" eaLnBrk="1" latinLnBrk="0" hangingPunct="1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914400" rtl="0" eaLnBrk="1" latinLnBrk="0" hangingPunct="1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14600" indent="-228600" algn="l" defTabSz="914400" rtl="0" eaLnBrk="1" latinLnBrk="0" hangingPunct="1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971800" indent="-228600" algn="l" defTabSz="914400" rtl="0" eaLnBrk="1" latinLnBrk="0" hangingPunct="1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429000" indent="-228600" algn="l" defTabSz="914400" rtl="0" eaLnBrk="1" latinLnBrk="0" hangingPunct="1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886200" indent="-228600" algn="l" defTabSz="914400" rtl="0" eaLnBrk="1" latinLnBrk="0" hangingPunct="1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indent="0" algn="ctr">
                      <a:buFont typeface="Arial" panose="020B0604020202020204" pitchFamily="34" charset="0"/>
                      <a:buNone/>
                    </a:pPr>
                    <a:r>
                      <a:rPr lang="en-AU" sz="1800" dirty="0" err="1" smtClean="0"/>
                      <a:t>Validitas</a:t>
                    </a:r>
                    <a:r>
                      <a:rPr lang="en-AU" sz="1800" dirty="0" smtClean="0"/>
                      <a:t> </a:t>
                    </a:r>
                    <a:r>
                      <a:rPr lang="en-AU" sz="1800" dirty="0" err="1" smtClean="0"/>
                      <a:t>terkait</a:t>
                    </a:r>
                    <a:r>
                      <a:rPr lang="en-AU" sz="1800" dirty="0" smtClean="0"/>
                      <a:t> </a:t>
                    </a:r>
                    <a:r>
                      <a:rPr lang="en-AU" sz="1800" dirty="0" err="1" smtClean="0"/>
                      <a:t>sejauh</a:t>
                    </a:r>
                    <a:r>
                      <a:rPr lang="en-AU" sz="1800" dirty="0" smtClean="0"/>
                      <a:t> mana </a:t>
                    </a:r>
                    <a:r>
                      <a:rPr lang="en-AU" sz="1800" dirty="0" err="1" smtClean="0"/>
                      <a:t>instrumen</a:t>
                    </a:r>
                    <a:r>
                      <a:rPr lang="en-AU" sz="1800" dirty="0" smtClean="0"/>
                      <a:t> </a:t>
                    </a:r>
                    <a:r>
                      <a:rPr lang="en-AU" sz="1800" dirty="0" err="1" smtClean="0"/>
                      <a:t>penelitian</a:t>
                    </a:r>
                    <a:r>
                      <a:rPr lang="en-AU" sz="1800" dirty="0" smtClean="0"/>
                      <a:t> (</a:t>
                    </a:r>
                    <a:r>
                      <a:rPr lang="en-AU" sz="1800" dirty="0" err="1" smtClean="0"/>
                      <a:t>alat</a:t>
                    </a:r>
                    <a:r>
                      <a:rPr lang="en-AU" sz="1800" dirty="0" smtClean="0"/>
                      <a:t> </a:t>
                    </a:r>
                    <a:r>
                      <a:rPr lang="en-AU" sz="1800" dirty="0" err="1" smtClean="0"/>
                      <a:t>ukur</a:t>
                    </a:r>
                    <a:r>
                      <a:rPr lang="en-AU" sz="1800" dirty="0" smtClean="0"/>
                      <a:t>) </a:t>
                    </a:r>
                    <a:r>
                      <a:rPr lang="en-AU" sz="1800" dirty="0" err="1" smtClean="0"/>
                      <a:t>sudah</a:t>
                    </a:r>
                    <a:r>
                      <a:rPr lang="en-AU" sz="1800" dirty="0" smtClean="0"/>
                      <a:t> </a:t>
                    </a:r>
                    <a:r>
                      <a:rPr lang="en-AU" sz="1800" dirty="0" err="1" smtClean="0"/>
                      <a:t>benar-benar</a:t>
                    </a:r>
                    <a:r>
                      <a:rPr lang="en-AU" sz="1800" dirty="0" smtClean="0"/>
                      <a:t> </a:t>
                    </a:r>
                    <a:r>
                      <a:rPr lang="en-AU" sz="1800" dirty="0" err="1" smtClean="0"/>
                      <a:t>mengungkapkan</a:t>
                    </a:r>
                    <a:r>
                      <a:rPr lang="en-AU" sz="1800" dirty="0" smtClean="0"/>
                      <a:t> </a:t>
                    </a:r>
                    <a:r>
                      <a:rPr lang="en-AU" sz="1800" dirty="0" err="1" smtClean="0"/>
                      <a:t>suatu</a:t>
                    </a:r>
                    <a:r>
                      <a:rPr lang="en-AU" sz="1800" dirty="0" smtClean="0"/>
                      <a:t> </a:t>
                    </a:r>
                    <a:r>
                      <a:rPr lang="en-AU" sz="1800" dirty="0" err="1" smtClean="0"/>
                      <a:t>konsepsi</a:t>
                    </a:r>
                    <a:r>
                      <a:rPr lang="en-AU" sz="1800" dirty="0" smtClean="0"/>
                      <a:t> </a:t>
                    </a:r>
                    <a:r>
                      <a:rPr lang="en-AU" sz="1800" dirty="0" err="1" smtClean="0"/>
                      <a:t>teoretis</a:t>
                    </a:r>
                    <a:r>
                      <a:rPr lang="en-AU" sz="1800" dirty="0" smtClean="0"/>
                      <a:t> yang </a:t>
                    </a:r>
                    <a:r>
                      <a:rPr lang="en-AU" sz="1800" dirty="0" err="1" smtClean="0"/>
                      <a:t>diukur</a:t>
                    </a:r>
                    <a:endParaRPr lang="en-AU" sz="1800" dirty="0"/>
                  </a:p>
                </p:txBody>
              </p:sp>
            </p:grpSp>
            <p:sp>
              <p:nvSpPr>
                <p:cNvPr id="36" name="Content Placeholder 2"/>
                <p:cNvSpPr txBox="1">
                  <a:spLocks/>
                </p:cNvSpPr>
                <p:nvPr/>
              </p:nvSpPr>
              <p:spPr>
                <a:xfrm>
                  <a:off x="4499992" y="717089"/>
                  <a:ext cx="4320480" cy="96897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>
                  <a:lvl1pPr marL="342900" indent="-3429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buFont typeface="Arial" panose="020B0604020202020204" pitchFamily="34" charset="0"/>
                    <a:buNone/>
                  </a:pPr>
                  <a:r>
                    <a:rPr lang="en-AU" sz="1500" dirty="0" err="1" smtClean="0">
                      <a:solidFill>
                        <a:srgbClr val="0070C0"/>
                      </a:solidFill>
                    </a:rPr>
                    <a:t>Validitas</a:t>
                  </a:r>
                  <a:r>
                    <a:rPr lang="en-AU" sz="1500" dirty="0" smtClean="0">
                      <a:solidFill>
                        <a:srgbClr val="0070C0"/>
                      </a:solidFill>
                    </a:rPr>
                    <a:t> </a:t>
                  </a:r>
                  <a:r>
                    <a:rPr lang="en-AU" sz="1500" dirty="0" err="1" smtClean="0">
                      <a:solidFill>
                        <a:srgbClr val="0070C0"/>
                      </a:solidFill>
                    </a:rPr>
                    <a:t>berdasarkan</a:t>
                  </a:r>
                  <a:r>
                    <a:rPr lang="en-AU" sz="1500" dirty="0" smtClean="0">
                      <a:solidFill>
                        <a:srgbClr val="0070C0"/>
                      </a:solidFill>
                    </a:rPr>
                    <a:t> </a:t>
                  </a:r>
                  <a:r>
                    <a:rPr lang="en-AU" sz="1500" dirty="0" err="1" smtClean="0">
                      <a:solidFill>
                        <a:srgbClr val="0070C0"/>
                      </a:solidFill>
                    </a:rPr>
                    <a:t>penampilan</a:t>
                  </a:r>
                  <a:r>
                    <a:rPr lang="en-AU" sz="1500" dirty="0" smtClean="0">
                      <a:solidFill>
                        <a:srgbClr val="0070C0"/>
                      </a:solidFill>
                    </a:rPr>
                    <a:t> </a:t>
                  </a:r>
                  <a:r>
                    <a:rPr lang="en-AU" sz="1500" dirty="0" err="1" smtClean="0">
                      <a:solidFill>
                        <a:srgbClr val="0070C0"/>
                      </a:solidFill>
                    </a:rPr>
                    <a:t>muka</a:t>
                  </a:r>
                  <a:r>
                    <a:rPr lang="en-AU" sz="1500" dirty="0" smtClean="0">
                      <a:solidFill>
                        <a:srgbClr val="0070C0"/>
                      </a:solidFill>
                    </a:rPr>
                    <a:t> </a:t>
                  </a:r>
                  <a:r>
                    <a:rPr lang="en-AU" sz="1500" dirty="0" err="1" smtClean="0">
                      <a:solidFill>
                        <a:srgbClr val="0070C0"/>
                      </a:solidFill>
                    </a:rPr>
                    <a:t>alat</a:t>
                  </a:r>
                  <a:r>
                    <a:rPr lang="en-AU" sz="1500" dirty="0" smtClean="0">
                      <a:solidFill>
                        <a:srgbClr val="0070C0"/>
                      </a:solidFill>
                    </a:rPr>
                    <a:t> </a:t>
                  </a:r>
                  <a:r>
                    <a:rPr lang="en-AU" sz="1500" dirty="0" err="1" smtClean="0">
                      <a:solidFill>
                        <a:srgbClr val="0070C0"/>
                      </a:solidFill>
                    </a:rPr>
                    <a:t>ukur</a:t>
                  </a:r>
                  <a:r>
                    <a:rPr lang="en-AU" sz="1500" dirty="0" smtClean="0">
                      <a:solidFill>
                        <a:srgbClr val="0070C0"/>
                      </a:solidFill>
                    </a:rPr>
                    <a:t> yang </a:t>
                  </a:r>
                  <a:r>
                    <a:rPr lang="en-AU" sz="1500" dirty="0" err="1" smtClean="0">
                      <a:solidFill>
                        <a:srgbClr val="0070C0"/>
                      </a:solidFill>
                    </a:rPr>
                    <a:t>diyakini</a:t>
                  </a:r>
                  <a:r>
                    <a:rPr lang="en-AU" sz="1500" dirty="0" smtClean="0">
                      <a:solidFill>
                        <a:srgbClr val="0070C0"/>
                      </a:solidFill>
                    </a:rPr>
                    <a:t> </a:t>
                  </a:r>
                  <a:r>
                    <a:rPr lang="en-AU" sz="1500" dirty="0" err="1" smtClean="0">
                      <a:solidFill>
                        <a:srgbClr val="0070C0"/>
                      </a:solidFill>
                    </a:rPr>
                    <a:t>atau</a:t>
                  </a:r>
                  <a:r>
                    <a:rPr lang="en-AU" sz="1500" dirty="0" smtClean="0">
                      <a:solidFill>
                        <a:srgbClr val="0070C0"/>
                      </a:solidFill>
                    </a:rPr>
                    <a:t> </a:t>
                  </a:r>
                  <a:r>
                    <a:rPr lang="en-AU" sz="1500" dirty="0" err="1" smtClean="0">
                      <a:solidFill>
                        <a:srgbClr val="0070C0"/>
                      </a:solidFill>
                    </a:rPr>
                    <a:t>memberi</a:t>
                  </a:r>
                  <a:r>
                    <a:rPr lang="en-AU" sz="1500" dirty="0" smtClean="0">
                      <a:solidFill>
                        <a:srgbClr val="0070C0"/>
                      </a:solidFill>
                    </a:rPr>
                    <a:t> </a:t>
                  </a:r>
                  <a:r>
                    <a:rPr lang="en-AU" sz="1500" dirty="0" err="1" smtClean="0">
                      <a:solidFill>
                        <a:srgbClr val="0070C0"/>
                      </a:solidFill>
                    </a:rPr>
                    <a:t>kesan</a:t>
                  </a:r>
                  <a:r>
                    <a:rPr lang="en-AU" sz="1500" dirty="0" smtClean="0">
                      <a:solidFill>
                        <a:srgbClr val="0070C0"/>
                      </a:solidFill>
                    </a:rPr>
                    <a:t> </a:t>
                  </a:r>
                  <a:r>
                    <a:rPr lang="en-AU" sz="1500" dirty="0" err="1" smtClean="0">
                      <a:solidFill>
                        <a:srgbClr val="0070C0"/>
                      </a:solidFill>
                    </a:rPr>
                    <a:t>mampu</a:t>
                  </a:r>
                  <a:r>
                    <a:rPr lang="en-AU" sz="1500" dirty="0" smtClean="0">
                      <a:solidFill>
                        <a:srgbClr val="0070C0"/>
                      </a:solidFill>
                    </a:rPr>
                    <a:t> </a:t>
                  </a:r>
                  <a:r>
                    <a:rPr lang="en-AU" sz="1500" dirty="0" err="1" smtClean="0">
                      <a:solidFill>
                        <a:srgbClr val="0070C0"/>
                      </a:solidFill>
                    </a:rPr>
                    <a:t>mengungkapkan</a:t>
                  </a:r>
                  <a:r>
                    <a:rPr lang="en-AU" sz="1500" dirty="0" smtClean="0">
                      <a:solidFill>
                        <a:srgbClr val="0070C0"/>
                      </a:solidFill>
                    </a:rPr>
                    <a:t> </a:t>
                  </a:r>
                  <a:r>
                    <a:rPr lang="en-AU" sz="1500" dirty="0" err="1" smtClean="0">
                      <a:solidFill>
                        <a:srgbClr val="0070C0"/>
                      </a:solidFill>
                    </a:rPr>
                    <a:t>apa</a:t>
                  </a:r>
                  <a:r>
                    <a:rPr lang="en-AU" sz="1500" dirty="0" smtClean="0">
                      <a:solidFill>
                        <a:srgbClr val="0070C0"/>
                      </a:solidFill>
                    </a:rPr>
                    <a:t> yang </a:t>
                  </a:r>
                  <a:r>
                    <a:rPr lang="en-AU" sz="1500" dirty="0" err="1" smtClean="0">
                      <a:solidFill>
                        <a:srgbClr val="0070C0"/>
                      </a:solidFill>
                    </a:rPr>
                    <a:t>hendak</a:t>
                  </a:r>
                  <a:r>
                    <a:rPr lang="en-AU" sz="1500" dirty="0" smtClean="0">
                      <a:solidFill>
                        <a:srgbClr val="0070C0"/>
                      </a:solidFill>
                    </a:rPr>
                    <a:t> </a:t>
                  </a:r>
                  <a:r>
                    <a:rPr lang="en-AU" sz="1500" dirty="0" err="1" smtClean="0">
                      <a:solidFill>
                        <a:srgbClr val="0070C0"/>
                      </a:solidFill>
                    </a:rPr>
                    <a:t>diukur</a:t>
                  </a:r>
                  <a:endParaRPr lang="en-AU" sz="1500" dirty="0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38" name="Content Placeholder 2"/>
                <p:cNvSpPr txBox="1">
                  <a:spLocks/>
                </p:cNvSpPr>
                <p:nvPr/>
              </p:nvSpPr>
              <p:spPr>
                <a:xfrm>
                  <a:off x="4584138" y="1915903"/>
                  <a:ext cx="4380350" cy="721009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 lnSpcReduction="10000"/>
                </a:bodyPr>
                <a:lstStyle>
                  <a:lvl1pPr marL="342900" indent="-3429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buFont typeface="Arial" panose="020B0604020202020204" pitchFamily="34" charset="0"/>
                    <a:buNone/>
                  </a:pPr>
                  <a:r>
                    <a:rPr lang="en-AU" sz="1500" dirty="0" err="1" smtClean="0">
                      <a:solidFill>
                        <a:srgbClr val="0070C0"/>
                      </a:solidFill>
                    </a:rPr>
                    <a:t>Validitas</a:t>
                  </a:r>
                  <a:r>
                    <a:rPr lang="en-AU" sz="1500" dirty="0" smtClean="0">
                      <a:solidFill>
                        <a:srgbClr val="0070C0"/>
                      </a:solidFill>
                    </a:rPr>
                    <a:t> </a:t>
                  </a:r>
                  <a:r>
                    <a:rPr lang="en-AU" sz="1500" dirty="0" err="1" smtClean="0">
                      <a:solidFill>
                        <a:srgbClr val="0070C0"/>
                      </a:solidFill>
                    </a:rPr>
                    <a:t>berdasarkan</a:t>
                  </a:r>
                  <a:r>
                    <a:rPr lang="en-AU" sz="1500" dirty="0" smtClean="0">
                      <a:solidFill>
                        <a:srgbClr val="0070C0"/>
                      </a:solidFill>
                    </a:rPr>
                    <a:t> </a:t>
                  </a:r>
                  <a:r>
                    <a:rPr lang="en-AU" sz="1500" dirty="0" err="1" smtClean="0">
                      <a:solidFill>
                        <a:srgbClr val="0070C0"/>
                      </a:solidFill>
                    </a:rPr>
                    <a:t>sejauh</a:t>
                  </a:r>
                  <a:r>
                    <a:rPr lang="en-AU" sz="1500" dirty="0" smtClean="0">
                      <a:solidFill>
                        <a:srgbClr val="0070C0"/>
                      </a:solidFill>
                    </a:rPr>
                    <a:t> mana </a:t>
                  </a:r>
                  <a:r>
                    <a:rPr lang="en-AU" sz="1500" dirty="0" err="1" smtClean="0">
                      <a:solidFill>
                        <a:srgbClr val="0070C0"/>
                      </a:solidFill>
                    </a:rPr>
                    <a:t>isi</a:t>
                  </a:r>
                  <a:r>
                    <a:rPr lang="en-AU" sz="1500" dirty="0" smtClean="0">
                      <a:solidFill>
                        <a:srgbClr val="0070C0"/>
                      </a:solidFill>
                    </a:rPr>
                    <a:t> </a:t>
                  </a:r>
                  <a:r>
                    <a:rPr lang="en-AU" sz="1500" dirty="0" err="1" smtClean="0">
                      <a:solidFill>
                        <a:srgbClr val="0070C0"/>
                      </a:solidFill>
                    </a:rPr>
                    <a:t>alat</a:t>
                  </a:r>
                  <a:r>
                    <a:rPr lang="en-AU" sz="1500" dirty="0" smtClean="0">
                      <a:solidFill>
                        <a:srgbClr val="0070C0"/>
                      </a:solidFill>
                    </a:rPr>
                    <a:t> </a:t>
                  </a:r>
                  <a:r>
                    <a:rPr lang="en-AU" sz="1500" dirty="0" err="1" smtClean="0">
                      <a:solidFill>
                        <a:srgbClr val="0070C0"/>
                      </a:solidFill>
                    </a:rPr>
                    <a:t>ukur</a:t>
                  </a:r>
                  <a:r>
                    <a:rPr lang="en-AU" sz="1500" dirty="0" smtClean="0">
                      <a:solidFill>
                        <a:srgbClr val="0070C0"/>
                      </a:solidFill>
                    </a:rPr>
                    <a:t> (</a:t>
                  </a:r>
                  <a:r>
                    <a:rPr lang="en-AU" sz="1500" dirty="0" err="1" smtClean="0">
                      <a:solidFill>
                        <a:srgbClr val="0070C0"/>
                      </a:solidFill>
                    </a:rPr>
                    <a:t>butir</a:t>
                  </a:r>
                  <a:r>
                    <a:rPr lang="en-AU" sz="1500" dirty="0" smtClean="0">
                      <a:solidFill>
                        <a:srgbClr val="0070C0"/>
                      </a:solidFill>
                    </a:rPr>
                    <a:t>/ item) </a:t>
                  </a:r>
                  <a:r>
                    <a:rPr lang="en-AU" sz="1500" dirty="0" err="1" smtClean="0">
                      <a:solidFill>
                        <a:srgbClr val="0070C0"/>
                      </a:solidFill>
                    </a:rPr>
                    <a:t>dapat</a:t>
                  </a:r>
                  <a:r>
                    <a:rPr lang="en-AU" sz="1500" dirty="0" smtClean="0">
                      <a:solidFill>
                        <a:srgbClr val="0070C0"/>
                      </a:solidFill>
                    </a:rPr>
                    <a:t> </a:t>
                  </a:r>
                  <a:r>
                    <a:rPr lang="en-AU" sz="1500" dirty="0" err="1" smtClean="0">
                      <a:solidFill>
                        <a:srgbClr val="0070C0"/>
                      </a:solidFill>
                    </a:rPr>
                    <a:t>merepresentasikan</a:t>
                  </a:r>
                  <a:r>
                    <a:rPr lang="en-AU" sz="1500" dirty="0" smtClean="0">
                      <a:solidFill>
                        <a:srgbClr val="0070C0"/>
                      </a:solidFill>
                    </a:rPr>
                    <a:t> </a:t>
                  </a:r>
                  <a:r>
                    <a:rPr lang="en-AU" sz="1500" dirty="0" err="1" smtClean="0">
                      <a:solidFill>
                        <a:srgbClr val="0070C0"/>
                      </a:solidFill>
                    </a:rPr>
                    <a:t>ciri-ciri</a:t>
                  </a:r>
                  <a:r>
                    <a:rPr lang="en-AU" sz="1500" dirty="0" smtClean="0">
                      <a:solidFill>
                        <a:srgbClr val="0070C0"/>
                      </a:solidFill>
                    </a:rPr>
                    <a:t> yang </a:t>
                  </a:r>
                  <a:r>
                    <a:rPr lang="en-AU" sz="1500" dirty="0" err="1" smtClean="0">
                      <a:solidFill>
                        <a:srgbClr val="0070C0"/>
                      </a:solidFill>
                    </a:rPr>
                    <a:t>hendak</a:t>
                  </a:r>
                  <a:r>
                    <a:rPr lang="en-AU" sz="1500" dirty="0" smtClean="0">
                      <a:solidFill>
                        <a:srgbClr val="0070C0"/>
                      </a:solidFill>
                    </a:rPr>
                    <a:t> </a:t>
                  </a:r>
                  <a:r>
                    <a:rPr lang="en-AU" sz="1500" dirty="0" err="1" smtClean="0">
                      <a:solidFill>
                        <a:srgbClr val="0070C0"/>
                      </a:solidFill>
                    </a:rPr>
                    <a:t>diukur</a:t>
                  </a:r>
                  <a:endParaRPr lang="en-AU" sz="1500" dirty="0">
                    <a:solidFill>
                      <a:srgbClr val="0070C0"/>
                    </a:solidFill>
                  </a:endParaRPr>
                </a:p>
              </p:txBody>
            </p:sp>
          </p:grpSp>
          <p:cxnSp>
            <p:nvCxnSpPr>
              <p:cNvPr id="41" name="Straight Arrow Connector 40"/>
              <p:cNvCxnSpPr>
                <a:stCxn id="7" idx="3"/>
              </p:cNvCxnSpPr>
              <p:nvPr/>
            </p:nvCxnSpPr>
            <p:spPr>
              <a:xfrm flipV="1">
                <a:off x="4499992" y="2889865"/>
                <a:ext cx="396044" cy="200055"/>
              </a:xfrm>
              <a:prstGeom prst="straightConnector1">
                <a:avLst/>
              </a:prstGeom>
              <a:ln w="38100">
                <a:solidFill>
                  <a:schemeClr val="accent2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4904726" y="2641295"/>
                <a:ext cx="2547594" cy="4001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2000" b="1" dirty="0" smtClean="0">
                    <a:solidFill>
                      <a:schemeClr val="bg1"/>
                    </a:solidFill>
                  </a:rPr>
                  <a:t>VALIDITAS PREDIKTIF</a:t>
                </a:r>
                <a:endParaRPr lang="en-AU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6" name="Content Placeholder 2"/>
              <p:cNvSpPr txBox="1">
                <a:spLocks/>
              </p:cNvSpPr>
              <p:nvPr/>
            </p:nvSpPr>
            <p:spPr>
              <a:xfrm>
                <a:off x="4644008" y="2996952"/>
                <a:ext cx="4320480" cy="72100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AU" sz="1500" dirty="0" err="1" smtClean="0">
                    <a:solidFill>
                      <a:srgbClr val="0070C0"/>
                    </a:solidFill>
                  </a:rPr>
                  <a:t>Validitas</a:t>
                </a:r>
                <a:r>
                  <a:rPr lang="en-AU" sz="15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AU" sz="1500" dirty="0" err="1" smtClean="0">
                    <a:solidFill>
                      <a:srgbClr val="0070C0"/>
                    </a:solidFill>
                  </a:rPr>
                  <a:t>berdasarkan</a:t>
                </a:r>
                <a:r>
                  <a:rPr lang="en-AU" sz="15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AU" sz="1500" dirty="0" err="1" smtClean="0">
                    <a:solidFill>
                      <a:srgbClr val="0070C0"/>
                    </a:solidFill>
                  </a:rPr>
                  <a:t>kemampuan</a:t>
                </a:r>
                <a:r>
                  <a:rPr lang="en-AU" sz="15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AU" sz="1500" dirty="0" err="1" smtClean="0">
                    <a:solidFill>
                      <a:srgbClr val="0070C0"/>
                    </a:solidFill>
                  </a:rPr>
                  <a:t>instrumen</a:t>
                </a:r>
                <a:r>
                  <a:rPr lang="en-AU" sz="15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AU" sz="1500" dirty="0" err="1" smtClean="0">
                    <a:solidFill>
                      <a:srgbClr val="0070C0"/>
                    </a:solidFill>
                  </a:rPr>
                  <a:t>penelitian</a:t>
                </a:r>
                <a:r>
                  <a:rPr lang="en-AU" sz="1500" dirty="0" smtClean="0">
                    <a:solidFill>
                      <a:srgbClr val="0070C0"/>
                    </a:solidFill>
                  </a:rPr>
                  <a:t> yang </a:t>
                </a:r>
                <a:r>
                  <a:rPr lang="en-AU" sz="1500" dirty="0" err="1" smtClean="0">
                    <a:solidFill>
                      <a:srgbClr val="0070C0"/>
                    </a:solidFill>
                  </a:rPr>
                  <a:t>dapat</a:t>
                </a:r>
                <a:r>
                  <a:rPr lang="en-AU" sz="15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AU" sz="1500" dirty="0" err="1" smtClean="0">
                    <a:solidFill>
                      <a:srgbClr val="0070C0"/>
                    </a:solidFill>
                  </a:rPr>
                  <a:t>memprediksi</a:t>
                </a:r>
                <a:r>
                  <a:rPr lang="en-AU" sz="15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AU" sz="1500" dirty="0" err="1" smtClean="0">
                    <a:solidFill>
                      <a:srgbClr val="0070C0"/>
                    </a:solidFill>
                  </a:rPr>
                  <a:t>performa</a:t>
                </a:r>
                <a:r>
                  <a:rPr lang="en-AU" sz="1500" dirty="0" smtClean="0">
                    <a:solidFill>
                      <a:srgbClr val="0070C0"/>
                    </a:solidFill>
                  </a:rPr>
                  <a:t> di </a:t>
                </a:r>
                <a:r>
                  <a:rPr lang="en-AU" sz="1500" dirty="0" err="1" smtClean="0">
                    <a:solidFill>
                      <a:srgbClr val="0070C0"/>
                    </a:solidFill>
                  </a:rPr>
                  <a:t>waktu</a:t>
                </a:r>
                <a:r>
                  <a:rPr lang="en-AU" sz="1500" dirty="0" smtClean="0">
                    <a:solidFill>
                      <a:srgbClr val="0070C0"/>
                    </a:solidFill>
                  </a:rPr>
                  <a:t> yang </a:t>
                </a:r>
                <a:r>
                  <a:rPr lang="en-AU" sz="1500" dirty="0" err="1" smtClean="0">
                    <a:solidFill>
                      <a:srgbClr val="0070C0"/>
                    </a:solidFill>
                  </a:rPr>
                  <a:t>akan</a:t>
                </a:r>
                <a:r>
                  <a:rPr lang="en-AU" sz="15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AU" sz="1500" dirty="0" err="1" smtClean="0">
                    <a:solidFill>
                      <a:srgbClr val="0070C0"/>
                    </a:solidFill>
                  </a:rPr>
                  <a:t>datang</a:t>
                </a:r>
                <a:endParaRPr lang="en-AU" sz="1500" dirty="0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47" name="Straight Arrow Connector 46"/>
              <p:cNvCxnSpPr>
                <a:stCxn id="7" idx="3"/>
                <a:endCxn id="50" idx="1"/>
              </p:cNvCxnSpPr>
              <p:nvPr/>
            </p:nvCxnSpPr>
            <p:spPr>
              <a:xfrm>
                <a:off x="4499992" y="3089920"/>
                <a:ext cx="557134" cy="828096"/>
              </a:xfrm>
              <a:prstGeom prst="straightConnector1">
                <a:avLst/>
              </a:prstGeom>
              <a:ln w="38100">
                <a:solidFill>
                  <a:schemeClr val="accent2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5057126" y="3717961"/>
                <a:ext cx="2547594" cy="4001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2000" b="1" dirty="0" smtClean="0">
                    <a:solidFill>
                      <a:schemeClr val="bg1"/>
                    </a:solidFill>
                  </a:rPr>
                  <a:t>VALIDITAS SERENTAK</a:t>
                </a:r>
                <a:endParaRPr lang="en-AU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2" name="Content Placeholder 2"/>
              <p:cNvSpPr txBox="1">
                <a:spLocks/>
              </p:cNvSpPr>
              <p:nvPr/>
            </p:nvSpPr>
            <p:spPr>
              <a:xfrm>
                <a:off x="5111132" y="4034560"/>
                <a:ext cx="3781348" cy="72100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AU" sz="1500" dirty="0" err="1" smtClean="0">
                    <a:solidFill>
                      <a:srgbClr val="0070C0"/>
                    </a:solidFill>
                  </a:rPr>
                  <a:t>Validitas</a:t>
                </a:r>
                <a:r>
                  <a:rPr lang="en-AU" sz="15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AU" sz="1500" dirty="0" err="1" smtClean="0">
                    <a:solidFill>
                      <a:srgbClr val="0070C0"/>
                    </a:solidFill>
                  </a:rPr>
                  <a:t>berdasarkan</a:t>
                </a:r>
                <a:r>
                  <a:rPr lang="en-AU" sz="15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AU" sz="1500" dirty="0" err="1" smtClean="0">
                    <a:solidFill>
                      <a:srgbClr val="0070C0"/>
                    </a:solidFill>
                  </a:rPr>
                  <a:t>skor</a:t>
                </a:r>
                <a:r>
                  <a:rPr lang="en-AU" sz="15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AU" sz="1500" dirty="0" err="1" smtClean="0">
                    <a:solidFill>
                      <a:srgbClr val="0070C0"/>
                    </a:solidFill>
                  </a:rPr>
                  <a:t>alat</a:t>
                </a:r>
                <a:r>
                  <a:rPr lang="en-AU" sz="15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AU" sz="1500" dirty="0" err="1" smtClean="0">
                    <a:solidFill>
                      <a:srgbClr val="0070C0"/>
                    </a:solidFill>
                  </a:rPr>
                  <a:t>ukur</a:t>
                </a:r>
                <a:r>
                  <a:rPr lang="en-AU" sz="15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AU" sz="1500" dirty="0" err="1" smtClean="0">
                    <a:solidFill>
                      <a:srgbClr val="0070C0"/>
                    </a:solidFill>
                  </a:rPr>
                  <a:t>atau</a:t>
                </a:r>
                <a:r>
                  <a:rPr lang="en-AU" sz="15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AU" sz="1500" dirty="0" err="1" smtClean="0">
                    <a:solidFill>
                      <a:srgbClr val="0070C0"/>
                    </a:solidFill>
                  </a:rPr>
                  <a:t>tes</a:t>
                </a:r>
                <a:r>
                  <a:rPr lang="en-AU" sz="15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AU" sz="1500" dirty="0" err="1" smtClean="0">
                    <a:solidFill>
                      <a:srgbClr val="0070C0"/>
                    </a:solidFill>
                  </a:rPr>
                  <a:t>dan</a:t>
                </a:r>
                <a:r>
                  <a:rPr lang="en-AU" sz="15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AU" sz="1500" dirty="0" err="1" smtClean="0">
                    <a:solidFill>
                      <a:srgbClr val="0070C0"/>
                    </a:solidFill>
                  </a:rPr>
                  <a:t>skor</a:t>
                </a:r>
                <a:r>
                  <a:rPr lang="en-AU" sz="15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AU" sz="1500" dirty="0" err="1" smtClean="0">
                    <a:solidFill>
                      <a:srgbClr val="0070C0"/>
                    </a:solidFill>
                  </a:rPr>
                  <a:t>kriteria</a:t>
                </a:r>
                <a:r>
                  <a:rPr lang="en-AU" sz="1500" dirty="0" smtClean="0">
                    <a:solidFill>
                      <a:srgbClr val="0070C0"/>
                    </a:solidFill>
                  </a:rPr>
                  <a:t> yang </a:t>
                </a:r>
                <a:r>
                  <a:rPr lang="en-AU" sz="1500" dirty="0" err="1" smtClean="0">
                    <a:solidFill>
                      <a:srgbClr val="0070C0"/>
                    </a:solidFill>
                  </a:rPr>
                  <a:t>telah</a:t>
                </a:r>
                <a:r>
                  <a:rPr lang="en-AU" sz="15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AU" sz="1500" dirty="0" err="1" smtClean="0">
                    <a:solidFill>
                      <a:srgbClr val="0070C0"/>
                    </a:solidFill>
                  </a:rPr>
                  <a:t>ditetapkan</a:t>
                </a:r>
                <a:r>
                  <a:rPr lang="en-AU" sz="15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AU" sz="1500" dirty="0" err="1" smtClean="0">
                    <a:solidFill>
                      <a:srgbClr val="0070C0"/>
                    </a:solidFill>
                  </a:rPr>
                  <a:t>dapat</a:t>
                </a:r>
                <a:r>
                  <a:rPr lang="en-AU" sz="15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AU" sz="1500" dirty="0" err="1" smtClean="0">
                    <a:solidFill>
                      <a:srgbClr val="0070C0"/>
                    </a:solidFill>
                  </a:rPr>
                  <a:t>diperoleh</a:t>
                </a:r>
                <a:r>
                  <a:rPr lang="en-AU" sz="15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AU" sz="1500" dirty="0" err="1" smtClean="0">
                    <a:solidFill>
                      <a:srgbClr val="0070C0"/>
                    </a:solidFill>
                  </a:rPr>
                  <a:t>dalam</a:t>
                </a:r>
                <a:r>
                  <a:rPr lang="en-AU" sz="15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AU" sz="1500" dirty="0" err="1" smtClean="0">
                    <a:solidFill>
                      <a:srgbClr val="0070C0"/>
                    </a:solidFill>
                  </a:rPr>
                  <a:t>waktu</a:t>
                </a:r>
                <a:r>
                  <a:rPr lang="en-AU" sz="1500" dirty="0" smtClean="0">
                    <a:solidFill>
                      <a:srgbClr val="0070C0"/>
                    </a:solidFill>
                  </a:rPr>
                  <a:t> yang </a:t>
                </a:r>
                <a:r>
                  <a:rPr lang="en-AU" sz="1500" dirty="0" err="1" smtClean="0">
                    <a:solidFill>
                      <a:srgbClr val="0070C0"/>
                    </a:solidFill>
                  </a:rPr>
                  <a:t>bersamaan</a:t>
                </a:r>
                <a:r>
                  <a:rPr lang="en-AU" sz="1500" dirty="0" smtClean="0">
                    <a:solidFill>
                      <a:srgbClr val="0070C0"/>
                    </a:solidFill>
                  </a:rPr>
                  <a:t>. </a:t>
                </a:r>
                <a:endParaRPr lang="en-AU" sz="1500" dirty="0">
                  <a:solidFill>
                    <a:srgbClr val="0070C0"/>
                  </a:solidFill>
                </a:endParaRPr>
              </a:p>
            </p:txBody>
          </p:sp>
        </p:grpSp>
        <p:cxnSp>
          <p:nvCxnSpPr>
            <p:cNvPr id="53" name="Straight Arrow Connector 52"/>
            <p:cNvCxnSpPr>
              <a:stCxn id="8" idx="3"/>
            </p:cNvCxnSpPr>
            <p:nvPr/>
          </p:nvCxnSpPr>
          <p:spPr>
            <a:xfrm>
              <a:off x="4823100" y="4916740"/>
              <a:ext cx="504056" cy="86465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5327156" y="4818891"/>
              <a:ext cx="2547594" cy="40011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2000" b="1" dirty="0" smtClean="0">
                  <a:solidFill>
                    <a:schemeClr val="bg1"/>
                  </a:solidFill>
                </a:rPr>
                <a:t>VALIDITAS FAKTORIAL</a:t>
              </a:r>
              <a:endParaRPr lang="en-AU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58" name="Content Placeholder 2"/>
            <p:cNvSpPr txBox="1">
              <a:spLocks/>
            </p:cNvSpPr>
            <p:nvPr/>
          </p:nvSpPr>
          <p:spPr>
            <a:xfrm>
              <a:off x="5146208" y="5178932"/>
              <a:ext cx="3781348" cy="57606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AU" sz="1500" dirty="0" err="1" smtClean="0">
                  <a:solidFill>
                    <a:srgbClr val="0070C0"/>
                  </a:solidFill>
                </a:rPr>
                <a:t>Validitas</a:t>
              </a:r>
              <a:r>
                <a:rPr lang="en-AU" sz="1500" dirty="0" smtClean="0">
                  <a:solidFill>
                    <a:srgbClr val="0070C0"/>
                  </a:solidFill>
                </a:rPr>
                <a:t> </a:t>
              </a:r>
              <a:r>
                <a:rPr lang="en-AU" sz="1500" dirty="0" err="1" smtClean="0">
                  <a:solidFill>
                    <a:srgbClr val="0070C0"/>
                  </a:solidFill>
                </a:rPr>
                <a:t>berdasarkan</a:t>
              </a:r>
              <a:r>
                <a:rPr lang="en-AU" sz="1500" dirty="0" smtClean="0">
                  <a:solidFill>
                    <a:srgbClr val="0070C0"/>
                  </a:solidFill>
                </a:rPr>
                <a:t> </a:t>
              </a:r>
              <a:r>
                <a:rPr lang="en-AU" sz="1500" dirty="0" err="1" smtClean="0">
                  <a:solidFill>
                    <a:srgbClr val="0070C0"/>
                  </a:solidFill>
                </a:rPr>
                <a:t>faktor-faktor</a:t>
              </a:r>
              <a:r>
                <a:rPr lang="en-AU" sz="1500" dirty="0" smtClean="0">
                  <a:solidFill>
                    <a:srgbClr val="0070C0"/>
                  </a:solidFill>
                </a:rPr>
                <a:t> </a:t>
              </a:r>
              <a:r>
                <a:rPr lang="en-AU" sz="1500" dirty="0" err="1" smtClean="0">
                  <a:solidFill>
                    <a:srgbClr val="0070C0"/>
                  </a:solidFill>
                </a:rPr>
                <a:t>atau</a:t>
              </a:r>
              <a:r>
                <a:rPr lang="en-AU" sz="1500" dirty="0" smtClean="0">
                  <a:solidFill>
                    <a:srgbClr val="0070C0"/>
                  </a:solidFill>
                </a:rPr>
                <a:t> </a:t>
              </a:r>
              <a:r>
                <a:rPr lang="en-AU" sz="1500" dirty="0" err="1" smtClean="0">
                  <a:solidFill>
                    <a:srgbClr val="0070C0"/>
                  </a:solidFill>
                </a:rPr>
                <a:t>kriteria-kriteria</a:t>
              </a:r>
              <a:r>
                <a:rPr lang="en-AU" sz="1500" dirty="0" smtClean="0">
                  <a:solidFill>
                    <a:srgbClr val="0070C0"/>
                  </a:solidFill>
                </a:rPr>
                <a:t> </a:t>
              </a:r>
              <a:endParaRPr lang="en-AU" sz="1500" dirty="0">
                <a:solidFill>
                  <a:srgbClr val="0070C0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349503" y="5751507"/>
              <a:ext cx="2547594" cy="40011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2000" b="1" dirty="0" smtClean="0">
                  <a:solidFill>
                    <a:schemeClr val="bg1"/>
                  </a:solidFill>
                </a:rPr>
                <a:t>VALIDITAS MULTI CIRI</a:t>
              </a:r>
              <a:endParaRPr lang="en-AU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63" name="Content Placeholder 2"/>
            <p:cNvSpPr txBox="1">
              <a:spLocks/>
            </p:cNvSpPr>
            <p:nvPr/>
          </p:nvSpPr>
          <p:spPr>
            <a:xfrm>
              <a:off x="5327156" y="6151617"/>
              <a:ext cx="3781348" cy="57606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AU" sz="1500" dirty="0" err="1" smtClean="0">
                  <a:solidFill>
                    <a:srgbClr val="0070C0"/>
                  </a:solidFill>
                </a:rPr>
                <a:t>Validitas</a:t>
              </a:r>
              <a:r>
                <a:rPr lang="en-AU" sz="1500" dirty="0" smtClean="0">
                  <a:solidFill>
                    <a:srgbClr val="0070C0"/>
                  </a:solidFill>
                </a:rPr>
                <a:t> </a:t>
              </a:r>
              <a:r>
                <a:rPr lang="en-AU" sz="1500" dirty="0" err="1" smtClean="0">
                  <a:solidFill>
                    <a:srgbClr val="0070C0"/>
                  </a:solidFill>
                </a:rPr>
                <a:t>berdasarkan</a:t>
              </a:r>
              <a:r>
                <a:rPr lang="en-AU" sz="1500" dirty="0" smtClean="0">
                  <a:solidFill>
                    <a:srgbClr val="0070C0"/>
                  </a:solidFill>
                </a:rPr>
                <a:t> </a:t>
              </a:r>
              <a:r>
                <a:rPr lang="en-AU" sz="1500" dirty="0" err="1" smtClean="0">
                  <a:solidFill>
                    <a:srgbClr val="0070C0"/>
                  </a:solidFill>
                </a:rPr>
                <a:t>perbandingan</a:t>
              </a:r>
              <a:r>
                <a:rPr lang="en-AU" sz="1500" dirty="0" smtClean="0">
                  <a:solidFill>
                    <a:srgbClr val="0070C0"/>
                  </a:solidFill>
                </a:rPr>
                <a:t> </a:t>
              </a:r>
              <a:r>
                <a:rPr lang="en-AU" sz="1500" dirty="0" err="1" smtClean="0">
                  <a:solidFill>
                    <a:srgbClr val="0070C0"/>
                  </a:solidFill>
                </a:rPr>
                <a:t>dari</a:t>
              </a:r>
              <a:r>
                <a:rPr lang="en-AU" sz="1500" dirty="0" smtClean="0">
                  <a:solidFill>
                    <a:srgbClr val="0070C0"/>
                  </a:solidFill>
                </a:rPr>
                <a:t> </a:t>
              </a:r>
              <a:r>
                <a:rPr lang="en-AU" sz="1500" dirty="0" err="1" smtClean="0">
                  <a:solidFill>
                    <a:srgbClr val="0070C0"/>
                  </a:solidFill>
                </a:rPr>
                <a:t>ciri-ciri</a:t>
              </a:r>
              <a:r>
                <a:rPr lang="en-AU" sz="1500" dirty="0" smtClean="0">
                  <a:solidFill>
                    <a:srgbClr val="0070C0"/>
                  </a:solidFill>
                </a:rPr>
                <a:t> </a:t>
              </a:r>
              <a:r>
                <a:rPr lang="en-AU" sz="1500" dirty="0" err="1" smtClean="0">
                  <a:solidFill>
                    <a:srgbClr val="0070C0"/>
                  </a:solidFill>
                </a:rPr>
                <a:t>atau</a:t>
              </a:r>
              <a:r>
                <a:rPr lang="en-AU" sz="1500" dirty="0" smtClean="0">
                  <a:solidFill>
                    <a:srgbClr val="0070C0"/>
                  </a:solidFill>
                </a:rPr>
                <a:t> </a:t>
              </a:r>
              <a:r>
                <a:rPr lang="en-AU" sz="1500" dirty="0" err="1" smtClean="0">
                  <a:solidFill>
                    <a:srgbClr val="0070C0"/>
                  </a:solidFill>
                </a:rPr>
                <a:t>metode-metode</a:t>
              </a:r>
              <a:r>
                <a:rPr lang="en-AU" sz="1500" dirty="0" smtClean="0">
                  <a:solidFill>
                    <a:srgbClr val="0070C0"/>
                  </a:solidFill>
                </a:rPr>
                <a:t> </a:t>
              </a:r>
              <a:endParaRPr lang="en-AU" sz="1500" dirty="0">
                <a:solidFill>
                  <a:srgbClr val="0070C0"/>
                </a:solidFill>
              </a:endParaRP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-1436" y="6453336"/>
            <a:ext cx="26292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err="1" smtClean="0"/>
              <a:t>Nisfianoor</a:t>
            </a:r>
            <a:r>
              <a:rPr lang="en-AU" sz="1200" dirty="0" smtClean="0"/>
              <a:t> (2009:215)</a:t>
            </a:r>
            <a:endParaRPr lang="en-AU" sz="1200" dirty="0"/>
          </a:p>
        </p:txBody>
      </p:sp>
    </p:spTree>
    <p:extLst>
      <p:ext uri="{BB962C8B-B14F-4D97-AF65-F5344CB8AC3E}">
        <p14:creationId xmlns:p14="http://schemas.microsoft.com/office/powerpoint/2010/main" val="18269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46856" y="1124744"/>
                <a:ext cx="8229600" cy="5256584"/>
              </a:xfrm>
            </p:spPr>
            <p:txBody>
              <a:bodyPr>
                <a:normAutofit/>
              </a:bodyPr>
              <a:lstStyle/>
              <a:p>
                <a:r>
                  <a:rPr lang="en-AU" sz="2000" dirty="0" smtClean="0"/>
                  <a:t>Uji </a:t>
                </a:r>
                <a:r>
                  <a:rPr lang="en-AU" sz="2000" dirty="0" err="1" smtClean="0"/>
                  <a:t>validitas</a:t>
                </a:r>
                <a:r>
                  <a:rPr lang="en-AU" sz="2000" dirty="0" smtClean="0"/>
                  <a:t> </a:t>
                </a:r>
                <a:r>
                  <a:rPr lang="en-AU" sz="2000" dirty="0" err="1" smtClean="0"/>
                  <a:t>konstruk</a:t>
                </a:r>
                <a:r>
                  <a:rPr lang="en-AU" sz="2000" dirty="0" smtClean="0"/>
                  <a:t> </a:t>
                </a:r>
                <a:r>
                  <a:rPr lang="en-AU" sz="2000" dirty="0" err="1" smtClean="0"/>
                  <a:t>bisa</a:t>
                </a:r>
                <a:r>
                  <a:rPr lang="en-AU" sz="2000" dirty="0" smtClean="0"/>
                  <a:t> </a:t>
                </a:r>
                <a:r>
                  <a:rPr lang="en-AU" sz="2000" dirty="0" err="1" smtClean="0"/>
                  <a:t>menggunakan</a:t>
                </a:r>
                <a:r>
                  <a:rPr lang="en-AU" sz="2000" dirty="0" smtClean="0"/>
                  <a:t> </a:t>
                </a:r>
                <a:r>
                  <a:rPr lang="en-AU" sz="2000" dirty="0" err="1" smtClean="0"/>
                  <a:t>Teknik</a:t>
                </a:r>
                <a:r>
                  <a:rPr lang="en-AU" sz="2000" dirty="0" smtClean="0"/>
                  <a:t> </a:t>
                </a:r>
                <a:r>
                  <a:rPr lang="en-AU" sz="2000" b="1" dirty="0" err="1" smtClean="0"/>
                  <a:t>Korelasi</a:t>
                </a:r>
                <a:r>
                  <a:rPr lang="en-AU" sz="2000" b="1" dirty="0" smtClean="0"/>
                  <a:t> </a:t>
                </a:r>
                <a:r>
                  <a:rPr lang="en-AU" sz="2000" b="1" i="1" dirty="0" smtClean="0"/>
                  <a:t>Product Moment</a:t>
                </a:r>
                <a:r>
                  <a:rPr lang="en-AU" sz="2000" b="1" dirty="0" smtClean="0"/>
                  <a:t> </a:t>
                </a:r>
                <a:endParaRPr lang="en-AU" sz="2000" dirty="0" smtClean="0"/>
              </a:p>
              <a:p>
                <a:pPr marL="354013" indent="0">
                  <a:buNone/>
                </a:pPr>
                <a:r>
                  <a:rPr lang="en-AU" sz="2000" dirty="0" err="1" smtClean="0"/>
                  <a:t>Rumus</a:t>
                </a:r>
                <a:endParaRPr lang="en-AU" sz="2000" dirty="0"/>
              </a:p>
              <a:p>
                <a:pPr marL="354013" indent="0">
                  <a:buNone/>
                </a:pPr>
                <a:r>
                  <a:rPr lang="en-AU" sz="2400" b="1" i="1" dirty="0" smtClean="0"/>
                  <a:t>r</a:t>
                </a:r>
                <a:r>
                  <a:rPr lang="en-AU" sz="2400" b="1" dirty="0" smtClean="0"/>
                  <a:t>  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AU" sz="2400" b="1" i="1" smtClean="0">
                            <a:latin typeface="Cambria Math"/>
                          </a:rPr>
                          <m:t>𝒏</m:t>
                        </m:r>
                        <m:r>
                          <a:rPr lang="en-AU" sz="2400" b="1" i="1" smtClean="0">
                            <a:latin typeface="Cambria Math"/>
                          </a:rPr>
                          <m:t> (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AU" sz="2400" b="1" i="1" smtClean="0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AU" sz="2400" b="1" i="1" smtClean="0">
                                <a:latin typeface="Cambria Math"/>
                              </a:rPr>
                              <m:t>𝑿𝒀</m:t>
                            </m:r>
                            <m:r>
                              <a:rPr lang="en-AU" sz="2400" b="1" i="1" smtClean="0">
                                <a:latin typeface="Cambria Math"/>
                              </a:rPr>
                              <m:t>) −(</m:t>
                            </m:r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AU" sz="2400" b="1" i="1" smtClean="0">
                                    <a:latin typeface="Cambria Math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AU" sz="2400" b="1" i="1" smtClean="0">
                                    <a:latin typeface="Cambria Math"/>
                                  </a:rPr>
                                  <m:t>𝑿</m:t>
                                </m:r>
                                <m:r>
                                  <a:rPr lang="en-AU" sz="2400" b="1" i="1" smtClean="0">
                                    <a:latin typeface="Cambria Math"/>
                                  </a:rPr>
                                  <m:t>) (</m:t>
                                </m:r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en-AU" sz="2400" b="1" i="1" smtClean="0">
                                        <a:latin typeface="Cambria Math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en-AU" sz="2400" b="1" i="1" smtClean="0">
                                        <a:latin typeface="Cambria Math"/>
                                      </a:rPr>
                                      <m:t>𝒀</m:t>
                                    </m:r>
                                    <m:r>
                                      <a:rPr lang="en-AU" sz="2400" b="1" i="1" smtClean="0"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</m:nary>
                              </m:e>
                            </m:nary>
                          </m:e>
                        </m:nary>
                      </m:num>
                      <m:den>
                        <m:rad>
                          <m:radPr>
                            <m:degHide m:val="on"/>
                            <m:ctrlPr>
                              <a:rPr lang="en-AU" sz="2400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AU" sz="2400" b="1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AU" sz="2400" b="1" i="1" smtClean="0">
                                    <a:latin typeface="Cambria Math"/>
                                  </a:rPr>
                                  <m:t>𝒏</m:t>
                                </m:r>
                                <m:r>
                                  <a:rPr lang="en-AU" sz="2400" b="1" i="1" smtClean="0">
                                    <a:latin typeface="Cambria Math"/>
                                  </a:rPr>
                                  <m:t> </m:t>
                                </m:r>
                                <m:d>
                                  <m:dPr>
                                    <m:ctrlPr>
                                      <a:rPr lang="en-AU" sz="2400" b="1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nary>
                                      <m:naryPr>
                                        <m:chr m:val="∑"/>
                                        <m:subHide m:val="on"/>
                                        <m:supHide m:val="on"/>
                                        <m:ctrlPr>
                                          <a:rPr lang="en-AU" sz="2400" b="1" i="1" smtClean="0">
                                            <a:latin typeface="Cambria Math"/>
                                          </a:rPr>
                                        </m:ctrlPr>
                                      </m:naryPr>
                                      <m:sub/>
                                      <m:sup/>
                                      <m:e>
                                        <m:sSup>
                                          <m:sSupPr>
                                            <m:ctrlPr>
                                              <a:rPr lang="en-AU" sz="2400" b="1" i="1" smtClean="0"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AU" sz="2400" b="1" i="1" smtClean="0">
                                                <a:latin typeface="Cambria Math"/>
                                              </a:rPr>
                                              <m:t>𝑿</m:t>
                                            </m:r>
                                          </m:e>
                                          <m:sup>
                                            <m:r>
                                              <a:rPr lang="en-AU" sz="2400" b="1" i="1" smtClean="0">
                                                <a:latin typeface="Cambria Math"/>
                                              </a:rPr>
                                              <m:t>𝟐</m:t>
                                            </m:r>
                                          </m:sup>
                                        </m:sSup>
                                      </m:e>
                                    </m:nary>
                                  </m:e>
                                </m:d>
                                <m:r>
                                  <a:rPr lang="en-AU" sz="2400" b="1" i="1" smtClean="0">
                                    <a:latin typeface="Cambria Math"/>
                                  </a:rPr>
                                  <m:t> − </m:t>
                                </m:r>
                                <m:d>
                                  <m:dPr>
                                    <m:ctrlPr>
                                      <a:rPr lang="en-AU" sz="2400" b="1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nary>
                                      <m:naryPr>
                                        <m:chr m:val="∑"/>
                                        <m:subHide m:val="on"/>
                                        <m:supHide m:val="on"/>
                                        <m:ctrlPr>
                                          <a:rPr lang="en-AU" sz="2400" b="1" i="1" smtClean="0">
                                            <a:latin typeface="Cambria Math"/>
                                          </a:rPr>
                                        </m:ctrlPr>
                                      </m:naryPr>
                                      <m:sub/>
                                      <m:sup/>
                                      <m:e>
                                        <m:r>
                                          <a:rPr lang="en-AU" sz="2400" b="1" i="1" smtClean="0">
                                            <a:latin typeface="Cambria Math"/>
                                          </a:rPr>
                                          <m:t>𝑿</m:t>
                                        </m:r>
                                      </m:e>
                                    </m:nary>
                                  </m:e>
                                </m:d>
                                <m:r>
                                  <a:rPr lang="en-AU" sz="2400" b="1" i="1" smtClean="0"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AU" sz="2400" b="1" i="1" smtClean="0">
                                    <a:latin typeface="Cambria Math"/>
                                  </a:rPr>
                                  <m:t> | </m:t>
                                </m:r>
                                <m:r>
                                  <a:rPr lang="en-AU" sz="2400" b="1" i="1" smtClean="0">
                                    <a:latin typeface="Cambria Math"/>
                                  </a:rPr>
                                  <m:t>𝒏</m:t>
                                </m:r>
                                <m:r>
                                  <a:rPr lang="en-AU" sz="2400" b="1" i="1" smtClean="0">
                                    <a:latin typeface="Cambria Math"/>
                                  </a:rPr>
                                  <m:t> </m:t>
                                </m:r>
                                <m:d>
                                  <m:dPr>
                                    <m:ctrlPr>
                                      <a:rPr lang="en-AU" sz="2400" b="1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nary>
                                      <m:naryPr>
                                        <m:chr m:val="∑"/>
                                        <m:subHide m:val="on"/>
                                        <m:supHide m:val="on"/>
                                        <m:ctrlPr>
                                          <a:rPr lang="en-AU" sz="2400" b="1" i="1" smtClean="0">
                                            <a:latin typeface="Cambria Math"/>
                                          </a:rPr>
                                        </m:ctrlPr>
                                      </m:naryPr>
                                      <m:sub/>
                                      <m:sup/>
                                      <m:e>
                                        <m:sSup>
                                          <m:sSupPr>
                                            <m:ctrlPr>
                                              <a:rPr lang="en-AU" sz="2400" b="1" i="1" smtClean="0"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AU" sz="2400" b="1" i="1" smtClean="0">
                                                <a:latin typeface="Cambria Math"/>
                                              </a:rPr>
                                              <m:t>𝒀</m:t>
                                            </m:r>
                                          </m:e>
                                          <m:sup>
                                            <m:r>
                                              <a:rPr lang="en-AU" sz="2400" b="1" i="1" smtClean="0">
                                                <a:latin typeface="Cambria Math"/>
                                              </a:rPr>
                                              <m:t>𝟐</m:t>
                                            </m:r>
                                          </m:sup>
                                        </m:sSup>
                                      </m:e>
                                    </m:nary>
                                  </m:e>
                                </m:d>
                                <m:r>
                                  <a:rPr lang="en-AU" sz="2400" b="1" i="1" smtClean="0">
                                    <a:latin typeface="Cambria Math"/>
                                  </a:rPr>
                                  <m:t> − </m:t>
                                </m:r>
                                <m:d>
                                  <m:dPr>
                                    <m:ctrlPr>
                                      <a:rPr lang="en-AU" sz="2400" b="1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nary>
                                      <m:naryPr>
                                        <m:chr m:val="∑"/>
                                        <m:subHide m:val="on"/>
                                        <m:supHide m:val="on"/>
                                        <m:ctrlPr>
                                          <a:rPr lang="en-AU" sz="2400" b="1" i="1" smtClean="0">
                                            <a:latin typeface="Cambria Math"/>
                                          </a:rPr>
                                        </m:ctrlPr>
                                      </m:naryPr>
                                      <m:sub/>
                                      <m:sup/>
                                      <m:e>
                                        <m:r>
                                          <a:rPr lang="en-AU" sz="2400" b="1" i="1" smtClean="0">
                                            <a:latin typeface="Cambria Math"/>
                                          </a:rPr>
                                          <m:t>𝒀</m:t>
                                        </m:r>
                                      </m:e>
                                    </m:nary>
                                  </m:e>
                                </m:d>
                                <m:r>
                                  <a:rPr lang="en-AU" sz="24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d>
                          </m:e>
                        </m:rad>
                      </m:den>
                    </m:f>
                  </m:oMath>
                </a14:m>
                <a:endParaRPr lang="en-AU" sz="2400" b="1" dirty="0" smtClean="0"/>
              </a:p>
              <a:p>
                <a:pPr marL="811213" indent="0">
                  <a:buNone/>
                </a:pPr>
                <a:r>
                  <a:rPr lang="en-AU" sz="2000" dirty="0" err="1" smtClean="0"/>
                  <a:t>Dimana</a:t>
                </a:r>
                <a:r>
                  <a:rPr lang="en-AU" sz="2000" dirty="0" smtClean="0"/>
                  <a:t>:</a:t>
                </a:r>
                <a:endParaRPr lang="en-AU" sz="2000" dirty="0"/>
              </a:p>
              <a:p>
                <a:pPr marL="811213" indent="0">
                  <a:buNone/>
                </a:pPr>
                <a:r>
                  <a:rPr lang="en-AU" sz="2000" dirty="0" smtClean="0"/>
                  <a:t>n = </a:t>
                </a:r>
                <a:r>
                  <a:rPr lang="en-AU" sz="2000" dirty="0" err="1" smtClean="0"/>
                  <a:t>jumlah</a:t>
                </a:r>
                <a:r>
                  <a:rPr lang="en-AU" sz="2000" dirty="0" smtClean="0"/>
                  <a:t> </a:t>
                </a:r>
                <a:r>
                  <a:rPr lang="en-AU" sz="2000" dirty="0" err="1" smtClean="0"/>
                  <a:t>sampel</a:t>
                </a:r>
                <a:r>
                  <a:rPr lang="en-AU" sz="2000" dirty="0" smtClean="0"/>
                  <a:t> / </a:t>
                </a:r>
                <a:r>
                  <a:rPr lang="en-AU" sz="2000" dirty="0" err="1" smtClean="0"/>
                  <a:t>responden</a:t>
                </a:r>
                <a:endParaRPr lang="en-AU" sz="2000" dirty="0" smtClean="0"/>
              </a:p>
              <a:p>
                <a:pPr marL="811213" indent="0">
                  <a:buNone/>
                </a:pPr>
                <a:r>
                  <a:rPr lang="en-AU" sz="2000" dirty="0" smtClean="0"/>
                  <a:t>x = </a:t>
                </a:r>
                <a:r>
                  <a:rPr lang="en-AU" sz="2000" dirty="0" err="1" smtClean="0"/>
                  <a:t>skor</a:t>
                </a:r>
                <a:r>
                  <a:rPr lang="en-AU" sz="2000" dirty="0" smtClean="0"/>
                  <a:t> </a:t>
                </a:r>
                <a:r>
                  <a:rPr lang="en-AU" sz="2000" dirty="0" err="1" smtClean="0"/>
                  <a:t>variabel</a:t>
                </a:r>
                <a:r>
                  <a:rPr lang="en-AU" sz="2000" dirty="0" smtClean="0"/>
                  <a:t> (</a:t>
                </a:r>
                <a:r>
                  <a:rPr lang="en-AU" sz="2000" dirty="0" err="1" smtClean="0"/>
                  <a:t>jawaban</a:t>
                </a:r>
                <a:r>
                  <a:rPr lang="en-AU" sz="2000" dirty="0" smtClean="0"/>
                  <a:t> </a:t>
                </a:r>
                <a:r>
                  <a:rPr lang="en-AU" sz="2000" dirty="0" err="1" smtClean="0"/>
                  <a:t>responden</a:t>
                </a:r>
                <a:r>
                  <a:rPr lang="en-AU" sz="2000" dirty="0" smtClean="0"/>
                  <a:t>)</a:t>
                </a:r>
              </a:p>
              <a:p>
                <a:pPr marL="811213" indent="0">
                  <a:buNone/>
                </a:pPr>
                <a:r>
                  <a:rPr lang="en-AU" sz="2000" dirty="0" smtClean="0"/>
                  <a:t>y = </a:t>
                </a:r>
                <a:r>
                  <a:rPr lang="en-AU" sz="2000" dirty="0" err="1" smtClean="0"/>
                  <a:t>skor</a:t>
                </a:r>
                <a:r>
                  <a:rPr lang="en-AU" sz="2000" dirty="0" smtClean="0"/>
                  <a:t> total </a:t>
                </a:r>
                <a:r>
                  <a:rPr lang="en-AU" sz="2000" dirty="0" err="1" smtClean="0"/>
                  <a:t>variabel</a:t>
                </a:r>
                <a:r>
                  <a:rPr lang="en-AU" sz="2000" dirty="0" smtClean="0"/>
                  <a:t> </a:t>
                </a:r>
                <a:r>
                  <a:rPr lang="en-AU" sz="2000" dirty="0" err="1" smtClean="0"/>
                  <a:t>untuk</a:t>
                </a:r>
                <a:r>
                  <a:rPr lang="en-AU" sz="2000" dirty="0" smtClean="0"/>
                  <a:t> </a:t>
                </a:r>
                <a:r>
                  <a:rPr lang="en-AU" sz="2000" dirty="0" err="1" smtClean="0"/>
                  <a:t>responden</a:t>
                </a:r>
                <a:r>
                  <a:rPr lang="en-AU" sz="2000" dirty="0" smtClean="0"/>
                  <a:t> n  </a:t>
                </a:r>
              </a:p>
              <a:p>
                <a:r>
                  <a:rPr lang="en-AU" sz="2000" dirty="0" err="1" smtClean="0"/>
                  <a:t>Suatu</a:t>
                </a:r>
                <a:r>
                  <a:rPr lang="en-AU" sz="2000" dirty="0" smtClean="0"/>
                  <a:t> </a:t>
                </a:r>
                <a:r>
                  <a:rPr lang="en-AU" sz="2000" dirty="0" err="1" smtClean="0"/>
                  <a:t>instrumen</a:t>
                </a:r>
                <a:r>
                  <a:rPr lang="en-AU" sz="2000" dirty="0" smtClean="0"/>
                  <a:t> </a:t>
                </a:r>
                <a:r>
                  <a:rPr lang="en-AU" sz="2000" dirty="0" err="1" smtClean="0"/>
                  <a:t>penelitian</a:t>
                </a:r>
                <a:r>
                  <a:rPr lang="en-AU" sz="2000" dirty="0" smtClean="0"/>
                  <a:t> </a:t>
                </a:r>
                <a:r>
                  <a:rPr lang="en-AU" sz="2000" dirty="0" err="1" smtClean="0"/>
                  <a:t>akan</a:t>
                </a:r>
                <a:r>
                  <a:rPr lang="en-AU" sz="2000" dirty="0" smtClean="0"/>
                  <a:t> valid, </a:t>
                </a:r>
                <a:r>
                  <a:rPr lang="en-AU" sz="2000" dirty="0" err="1" smtClean="0"/>
                  <a:t>apabila</a:t>
                </a:r>
                <a:r>
                  <a:rPr lang="en-AU" sz="2000" dirty="0" smtClean="0"/>
                  <a:t>:</a:t>
                </a:r>
              </a:p>
              <a:p>
                <a:pPr marL="457200" indent="-280988">
                  <a:buFont typeface="+mj-lt"/>
                  <a:buAutoNum type="arabicPeriod"/>
                </a:pPr>
                <a:r>
                  <a:rPr lang="en-AU" sz="2000" dirty="0" err="1" smtClean="0"/>
                  <a:t>Jika</a:t>
                </a:r>
                <a:r>
                  <a:rPr lang="en-AU" sz="2000" dirty="0" smtClean="0"/>
                  <a:t> </a:t>
                </a:r>
                <a:r>
                  <a:rPr lang="en-AU" sz="2000" b="1" dirty="0" err="1" smtClean="0"/>
                  <a:t>Koefisien</a:t>
                </a:r>
                <a:r>
                  <a:rPr lang="en-AU" sz="2000" b="1" dirty="0" smtClean="0"/>
                  <a:t> </a:t>
                </a:r>
                <a:r>
                  <a:rPr lang="en-AU" sz="2000" b="1" dirty="0" err="1" smtClean="0"/>
                  <a:t>Korelasi</a:t>
                </a:r>
                <a:r>
                  <a:rPr lang="en-AU" sz="2000" b="1" dirty="0" smtClean="0"/>
                  <a:t> </a:t>
                </a:r>
                <a:r>
                  <a:rPr lang="en-AU" sz="2000" b="1" i="1" dirty="0" smtClean="0"/>
                  <a:t>Product Moment</a:t>
                </a:r>
                <a:r>
                  <a:rPr lang="en-AU" sz="2000" b="1" dirty="0" smtClean="0"/>
                  <a:t> </a:t>
                </a:r>
                <a:r>
                  <a:rPr lang="en-AU" sz="2000" b="1" dirty="0" err="1" smtClean="0"/>
                  <a:t>melebihi</a:t>
                </a:r>
                <a:r>
                  <a:rPr lang="en-AU" sz="2000" b="1" dirty="0" smtClean="0"/>
                  <a:t> 0,3 </a:t>
                </a:r>
                <a:r>
                  <a:rPr lang="en-AU" sz="2000" dirty="0" smtClean="0"/>
                  <a:t>(</a:t>
                </a:r>
                <a:r>
                  <a:rPr lang="en-AU" sz="2000" dirty="0" err="1" smtClean="0"/>
                  <a:t>Soegiyono</a:t>
                </a:r>
                <a:r>
                  <a:rPr lang="en-AU" sz="2000" dirty="0" smtClean="0"/>
                  <a:t>, 1999)</a:t>
                </a:r>
              </a:p>
              <a:p>
                <a:pPr marL="457200" indent="-280988">
                  <a:buFont typeface="+mj-lt"/>
                  <a:buAutoNum type="arabicPeriod"/>
                </a:pPr>
                <a:r>
                  <a:rPr lang="en-AU" sz="2000" dirty="0" err="1" smtClean="0"/>
                  <a:t>Jika</a:t>
                </a:r>
                <a:r>
                  <a:rPr lang="en-AU" sz="2000" dirty="0" smtClean="0"/>
                  <a:t> </a:t>
                </a:r>
                <a:r>
                  <a:rPr lang="en-AU" sz="2000" b="1" dirty="0" err="1" smtClean="0"/>
                  <a:t>Koefisien</a:t>
                </a:r>
                <a:r>
                  <a:rPr lang="en-AU" sz="2000" b="1" dirty="0" smtClean="0"/>
                  <a:t> </a:t>
                </a:r>
                <a:r>
                  <a:rPr lang="en-AU" sz="2000" b="1" dirty="0" err="1" smtClean="0"/>
                  <a:t>Korelasi</a:t>
                </a:r>
                <a:r>
                  <a:rPr lang="en-AU" sz="2000" b="1" dirty="0" smtClean="0"/>
                  <a:t> </a:t>
                </a:r>
                <a:r>
                  <a:rPr lang="en-AU" sz="2000" b="1" i="1" dirty="0" smtClean="0"/>
                  <a:t>Product Moment</a:t>
                </a:r>
                <a:r>
                  <a:rPr lang="en-AU" sz="2000" b="1" dirty="0" smtClean="0"/>
                  <a:t> &gt; r-</a:t>
                </a:r>
                <a:r>
                  <a:rPr lang="en-AU" sz="2000" b="1" dirty="0" err="1" smtClean="0"/>
                  <a:t>tabel</a:t>
                </a:r>
                <a:r>
                  <a:rPr lang="en-AU" sz="2000" b="1" dirty="0" smtClean="0"/>
                  <a:t> (</a:t>
                </a:r>
                <a:r>
                  <a:rPr lang="el-GR" sz="2000" b="1" dirty="0" smtClean="0"/>
                  <a:t>α</a:t>
                </a:r>
                <a:r>
                  <a:rPr lang="en-AU" sz="2000" b="1" dirty="0" smtClean="0"/>
                  <a:t>, n-2)</a:t>
                </a:r>
                <a:r>
                  <a:rPr lang="en-AU" sz="2000" dirty="0" smtClean="0"/>
                  <a:t> – n = </a:t>
                </a:r>
                <a:r>
                  <a:rPr lang="en-AU" sz="2000" dirty="0" err="1" smtClean="0"/>
                  <a:t>jumlah</a:t>
                </a:r>
                <a:r>
                  <a:rPr lang="en-AU" sz="2000" dirty="0" smtClean="0"/>
                  <a:t> </a:t>
                </a:r>
                <a:r>
                  <a:rPr lang="en-AU" sz="2000" dirty="0" err="1" smtClean="0"/>
                  <a:t>sampel</a:t>
                </a:r>
                <a:r>
                  <a:rPr lang="en-AU" sz="2000" dirty="0" smtClean="0"/>
                  <a:t>, </a:t>
                </a:r>
                <a:r>
                  <a:rPr lang="el-GR" sz="2000" dirty="0" smtClean="0"/>
                  <a:t>α</a:t>
                </a:r>
                <a:r>
                  <a:rPr lang="en-AU" sz="2000" dirty="0" smtClean="0"/>
                  <a:t> = </a:t>
                </a:r>
                <a:r>
                  <a:rPr lang="en-AU" sz="2000" dirty="0" err="1" smtClean="0"/>
                  <a:t>taraf</a:t>
                </a:r>
                <a:r>
                  <a:rPr lang="en-AU" sz="2000" dirty="0" smtClean="0"/>
                  <a:t> </a:t>
                </a:r>
                <a:r>
                  <a:rPr lang="en-AU" sz="2000" dirty="0" err="1" smtClean="0"/>
                  <a:t>signifikan</a:t>
                </a:r>
                <a:r>
                  <a:rPr lang="en-AU" sz="2000" dirty="0" smtClean="0"/>
                  <a:t> (</a:t>
                </a:r>
                <a:r>
                  <a:rPr lang="en-AU" sz="2000" dirty="0" err="1" smtClean="0"/>
                  <a:t>biasanya</a:t>
                </a:r>
                <a:r>
                  <a:rPr lang="en-AU" sz="2000" dirty="0" smtClean="0"/>
                  <a:t> 5% </a:t>
                </a:r>
                <a:r>
                  <a:rPr lang="en-AU" sz="2000" dirty="0" err="1" smtClean="0"/>
                  <a:t>atau</a:t>
                </a:r>
                <a:r>
                  <a:rPr lang="en-AU" sz="2000" dirty="0" smtClean="0"/>
                  <a:t> 0,05)</a:t>
                </a:r>
              </a:p>
              <a:p>
                <a:pPr marL="457200" indent="-280988">
                  <a:buFont typeface="+mj-lt"/>
                  <a:buAutoNum type="arabicPeriod"/>
                </a:pPr>
                <a:r>
                  <a:rPr lang="en-AU" sz="2000" dirty="0" err="1" smtClean="0"/>
                  <a:t>Nilai</a:t>
                </a:r>
                <a:r>
                  <a:rPr lang="en-AU" sz="2000" dirty="0" smtClean="0"/>
                  <a:t> </a:t>
                </a:r>
                <a:r>
                  <a:rPr lang="en-AU" sz="2000" b="1" dirty="0" smtClean="0"/>
                  <a:t>Sig. </a:t>
                </a:r>
                <a14:m>
                  <m:oMath xmlns:m="http://schemas.openxmlformats.org/officeDocument/2006/math">
                    <m:r>
                      <a:rPr lang="en-AU" sz="2000" b="1" i="1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AU" sz="2000" b="1" dirty="0" smtClean="0"/>
                  <a:t> </a:t>
                </a:r>
                <a:r>
                  <a:rPr lang="el-GR" sz="2000" b="1" dirty="0" smtClean="0"/>
                  <a:t>α</a:t>
                </a:r>
                <a:endParaRPr lang="en-AU" sz="2000" b="1" dirty="0" smtClean="0"/>
              </a:p>
              <a:p>
                <a:pPr marL="0" indent="0">
                  <a:buNone/>
                </a:pPr>
                <a:endParaRPr lang="en-AU" sz="20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6856" y="1124744"/>
                <a:ext cx="8229600" cy="5256584"/>
              </a:xfrm>
              <a:blipFill rotWithShape="1">
                <a:blip r:embed="rId2"/>
                <a:stretch>
                  <a:fillRect l="-593" t="-58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6458"/>
            <a:ext cx="4499992" cy="77809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en-AU" sz="3200" b="1" dirty="0" err="1" smtClean="0">
                <a:solidFill>
                  <a:schemeClr val="bg1"/>
                </a:solidFill>
              </a:rPr>
              <a:t>Uji</a:t>
            </a:r>
            <a:r>
              <a:rPr lang="en-AU" sz="3200" b="1" dirty="0" smtClean="0">
                <a:solidFill>
                  <a:schemeClr val="bg1"/>
                </a:solidFill>
              </a:rPr>
              <a:t> </a:t>
            </a:r>
            <a:r>
              <a:rPr lang="en-AU" sz="3200" b="1" dirty="0" err="1" smtClean="0">
                <a:solidFill>
                  <a:schemeClr val="bg1"/>
                </a:solidFill>
              </a:rPr>
              <a:t>Validitas</a:t>
            </a:r>
            <a:r>
              <a:rPr lang="en-AU" sz="3200" b="1" dirty="0" smtClean="0">
                <a:solidFill>
                  <a:schemeClr val="bg1"/>
                </a:solidFill>
              </a:rPr>
              <a:t> </a:t>
            </a:r>
            <a:r>
              <a:rPr lang="en-AU" sz="3200" b="1" dirty="0" err="1" smtClean="0">
                <a:solidFill>
                  <a:schemeClr val="bg1"/>
                </a:solidFill>
              </a:rPr>
              <a:t>Konstruk</a:t>
            </a:r>
            <a:endParaRPr lang="en-A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65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5"/>
            <a:ext cx="8568952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000" dirty="0" err="1" smtClean="0"/>
              <a:t>Berikut</a:t>
            </a:r>
            <a:r>
              <a:rPr lang="en-AU" sz="2000" dirty="0" smtClean="0"/>
              <a:t> </a:t>
            </a:r>
            <a:r>
              <a:rPr lang="en-AU" sz="2000" dirty="0" err="1" smtClean="0"/>
              <a:t>ini</a:t>
            </a:r>
            <a:r>
              <a:rPr lang="en-AU" sz="2000" dirty="0" smtClean="0"/>
              <a:t> </a:t>
            </a:r>
            <a:r>
              <a:rPr lang="en-AU" sz="2000" dirty="0" err="1" smtClean="0"/>
              <a:t>adalah</a:t>
            </a:r>
            <a:r>
              <a:rPr lang="en-AU" sz="2000" dirty="0" smtClean="0"/>
              <a:t> data </a:t>
            </a:r>
            <a:r>
              <a:rPr lang="en-AU" sz="2000" dirty="0" err="1" smtClean="0"/>
              <a:t>dari</a:t>
            </a:r>
            <a:r>
              <a:rPr lang="en-AU" sz="2000" dirty="0" smtClean="0"/>
              <a:t> </a:t>
            </a:r>
            <a:r>
              <a:rPr lang="en-AU" sz="2000" b="1" dirty="0" smtClean="0"/>
              <a:t>10 </a:t>
            </a:r>
            <a:r>
              <a:rPr lang="en-AU" sz="2000" b="1" dirty="0" err="1" smtClean="0"/>
              <a:t>responden</a:t>
            </a:r>
            <a:r>
              <a:rPr lang="en-AU" sz="2000" b="1" dirty="0" smtClean="0"/>
              <a:t> </a:t>
            </a:r>
            <a:r>
              <a:rPr lang="en-AU" sz="2000" dirty="0" smtClean="0"/>
              <a:t>yang </a:t>
            </a:r>
            <a:r>
              <a:rPr lang="en-AU" sz="2000" dirty="0" err="1" smtClean="0"/>
              <a:t>telah</a:t>
            </a:r>
            <a:r>
              <a:rPr lang="en-AU" sz="2000" dirty="0" smtClean="0"/>
              <a:t> </a:t>
            </a:r>
            <a:r>
              <a:rPr lang="en-AU" sz="2000" dirty="0" err="1" smtClean="0"/>
              <a:t>mengiri</a:t>
            </a:r>
            <a:r>
              <a:rPr lang="en-AU" sz="2000" dirty="0" smtClean="0"/>
              <a:t> </a:t>
            </a:r>
            <a:r>
              <a:rPr lang="en-AU" sz="2000" dirty="0" err="1" smtClean="0"/>
              <a:t>kuesioner</a:t>
            </a:r>
            <a:r>
              <a:rPr lang="en-AU" sz="2000" dirty="0" smtClean="0"/>
              <a:t> yang </a:t>
            </a:r>
            <a:r>
              <a:rPr lang="en-AU" sz="2000" dirty="0" err="1" smtClean="0"/>
              <a:t>terdiri</a:t>
            </a:r>
            <a:r>
              <a:rPr lang="en-AU" sz="2000" dirty="0" smtClean="0"/>
              <a:t> </a:t>
            </a:r>
            <a:r>
              <a:rPr lang="en-AU" sz="2000" dirty="0" err="1" smtClean="0"/>
              <a:t>dari</a:t>
            </a:r>
            <a:r>
              <a:rPr lang="en-AU" sz="2000" dirty="0" smtClean="0"/>
              <a:t> </a:t>
            </a:r>
            <a:r>
              <a:rPr lang="en-AU" sz="2000" b="1" dirty="0" smtClean="0"/>
              <a:t>4 </a:t>
            </a:r>
            <a:r>
              <a:rPr lang="en-AU" sz="2000" b="1" dirty="0" err="1" smtClean="0"/>
              <a:t>butir</a:t>
            </a:r>
            <a:r>
              <a:rPr lang="en-AU" sz="2000" b="1" dirty="0" smtClean="0"/>
              <a:t> </a:t>
            </a:r>
            <a:r>
              <a:rPr lang="en-AU" sz="2000" b="1" dirty="0" err="1" smtClean="0"/>
              <a:t>pertanyaan</a:t>
            </a:r>
            <a:r>
              <a:rPr lang="en-AU" sz="2000" b="1" dirty="0" smtClean="0"/>
              <a:t> </a:t>
            </a:r>
            <a:r>
              <a:rPr lang="en-AU" sz="2000" dirty="0" err="1" smtClean="0"/>
              <a:t>dan</a:t>
            </a:r>
            <a:r>
              <a:rPr lang="en-AU" sz="2000" dirty="0" smtClean="0"/>
              <a:t> </a:t>
            </a:r>
            <a:r>
              <a:rPr lang="en-AU" sz="2000" dirty="0" err="1" smtClean="0"/>
              <a:t>tiap</a:t>
            </a:r>
            <a:r>
              <a:rPr lang="en-AU" sz="2000" dirty="0" smtClean="0"/>
              <a:t> </a:t>
            </a:r>
            <a:r>
              <a:rPr lang="en-AU" sz="2000" dirty="0" err="1" smtClean="0"/>
              <a:t>butir</a:t>
            </a:r>
            <a:r>
              <a:rPr lang="en-AU" sz="2000" dirty="0" smtClean="0"/>
              <a:t> </a:t>
            </a:r>
            <a:r>
              <a:rPr lang="en-AU" sz="2000" dirty="0" err="1" smtClean="0"/>
              <a:t>pertanyaan</a:t>
            </a:r>
            <a:r>
              <a:rPr lang="en-AU" sz="2000" dirty="0" smtClean="0"/>
              <a:t> </a:t>
            </a:r>
            <a:r>
              <a:rPr lang="en-AU" sz="2000" dirty="0" err="1" smtClean="0"/>
              <a:t>mempunyai</a:t>
            </a:r>
            <a:r>
              <a:rPr lang="en-AU" sz="2000" dirty="0" smtClean="0"/>
              <a:t> 5 </a:t>
            </a:r>
            <a:r>
              <a:rPr lang="en-AU" sz="2000" dirty="0" err="1" smtClean="0"/>
              <a:t>pilihan</a:t>
            </a:r>
            <a:r>
              <a:rPr lang="en-AU" sz="2000" dirty="0" smtClean="0"/>
              <a:t> </a:t>
            </a:r>
            <a:r>
              <a:rPr lang="en-AU" sz="2000" dirty="0" err="1" smtClean="0"/>
              <a:t>jawaban</a:t>
            </a:r>
            <a:r>
              <a:rPr lang="en-AU" sz="2000" dirty="0" smtClean="0"/>
              <a:t> </a:t>
            </a:r>
            <a:r>
              <a:rPr lang="en-AU" sz="2000" dirty="0" err="1" smtClean="0"/>
              <a:t>dari</a:t>
            </a:r>
            <a:r>
              <a:rPr lang="en-AU" sz="2000" dirty="0" smtClean="0"/>
              <a:t> </a:t>
            </a:r>
            <a:r>
              <a:rPr lang="en-AU" sz="2000" b="1" dirty="0" err="1" smtClean="0"/>
              <a:t>nilai</a:t>
            </a:r>
            <a:r>
              <a:rPr lang="en-AU" sz="2000" b="1" dirty="0" smtClean="0"/>
              <a:t> paling </a:t>
            </a:r>
            <a:r>
              <a:rPr lang="en-AU" sz="2000" b="1" dirty="0" err="1" smtClean="0"/>
              <a:t>rendah</a:t>
            </a:r>
            <a:r>
              <a:rPr lang="en-AU" sz="2000" b="1" dirty="0" smtClean="0"/>
              <a:t> = 1 </a:t>
            </a:r>
            <a:r>
              <a:rPr lang="en-AU" sz="2000" dirty="0" err="1" smtClean="0"/>
              <a:t>sampai</a:t>
            </a:r>
            <a:r>
              <a:rPr lang="en-AU" sz="2000" dirty="0" smtClean="0"/>
              <a:t> </a:t>
            </a:r>
            <a:r>
              <a:rPr lang="en-AU" sz="2000" b="1" dirty="0" err="1" smtClean="0"/>
              <a:t>nilai</a:t>
            </a:r>
            <a:r>
              <a:rPr lang="en-AU" sz="2000" b="1" dirty="0" smtClean="0"/>
              <a:t> paling </a:t>
            </a:r>
            <a:r>
              <a:rPr lang="en-AU" sz="2000" b="1" dirty="0" err="1" smtClean="0"/>
              <a:t>tinggi</a:t>
            </a:r>
            <a:r>
              <a:rPr lang="en-AU" sz="2000" b="1" dirty="0" smtClean="0"/>
              <a:t> = 5</a:t>
            </a:r>
            <a:r>
              <a:rPr lang="en-AU" sz="2000" dirty="0" smtClean="0"/>
              <a:t>. </a:t>
            </a:r>
            <a:r>
              <a:rPr lang="en-AU" sz="2000" dirty="0" err="1" smtClean="0"/>
              <a:t>ujilah</a:t>
            </a:r>
            <a:r>
              <a:rPr lang="en-AU" sz="2000" dirty="0" smtClean="0"/>
              <a:t> </a:t>
            </a:r>
            <a:r>
              <a:rPr lang="en-AU" sz="2000" dirty="0" err="1" smtClean="0"/>
              <a:t>validitas</a:t>
            </a:r>
            <a:r>
              <a:rPr lang="en-AU" sz="2000" dirty="0" smtClean="0"/>
              <a:t> </a:t>
            </a:r>
            <a:r>
              <a:rPr lang="en-AU" sz="2000" dirty="0" err="1" smtClean="0"/>
              <a:t>ke</a:t>
            </a:r>
            <a:r>
              <a:rPr lang="en-AU" sz="2000" dirty="0" smtClean="0"/>
              <a:t> 4 </a:t>
            </a:r>
            <a:r>
              <a:rPr lang="en-AU" sz="2000" dirty="0" err="1" smtClean="0"/>
              <a:t>butir</a:t>
            </a:r>
            <a:r>
              <a:rPr lang="en-AU" sz="2000" dirty="0" smtClean="0"/>
              <a:t> </a:t>
            </a:r>
            <a:r>
              <a:rPr lang="en-AU" sz="2000" dirty="0" err="1" smtClean="0"/>
              <a:t>pertanyaan</a:t>
            </a:r>
            <a:r>
              <a:rPr lang="en-AU" sz="2000" dirty="0" smtClean="0"/>
              <a:t> </a:t>
            </a:r>
            <a:r>
              <a:rPr lang="en-AU" sz="2000" dirty="0" err="1" smtClean="0"/>
              <a:t>tersebut</a:t>
            </a:r>
            <a:r>
              <a:rPr lang="en-AU" sz="2000" dirty="0" smtClean="0"/>
              <a:t> </a:t>
            </a:r>
            <a:r>
              <a:rPr lang="en-AU" sz="2000" dirty="0" err="1" smtClean="0"/>
              <a:t>dengan</a:t>
            </a:r>
            <a:r>
              <a:rPr lang="en-AU" sz="2000" dirty="0" smtClean="0"/>
              <a:t> </a:t>
            </a:r>
            <a:r>
              <a:rPr lang="en-AU" sz="2000" b="1" dirty="0" err="1" smtClean="0"/>
              <a:t>taraf</a:t>
            </a:r>
            <a:r>
              <a:rPr lang="en-AU" sz="2000" b="1" dirty="0" smtClean="0"/>
              <a:t> </a:t>
            </a:r>
            <a:r>
              <a:rPr lang="en-AU" sz="2000" b="1" dirty="0" err="1" smtClean="0"/>
              <a:t>signifikan</a:t>
            </a:r>
            <a:r>
              <a:rPr lang="en-AU" sz="2000" b="1" dirty="0" smtClean="0"/>
              <a:t> (</a:t>
            </a:r>
            <a:r>
              <a:rPr lang="el-GR" sz="2000" b="1" dirty="0" smtClean="0"/>
              <a:t>α</a:t>
            </a:r>
            <a:r>
              <a:rPr lang="en-AU" sz="2000" b="1" dirty="0" smtClean="0"/>
              <a:t>) = 5%</a:t>
            </a:r>
            <a:r>
              <a:rPr lang="en-AU" sz="2000" dirty="0" smtClean="0"/>
              <a:t> </a:t>
            </a:r>
          </a:p>
          <a:p>
            <a:pPr marL="0" indent="0">
              <a:buNone/>
            </a:pPr>
            <a:endParaRPr lang="en-AU" sz="2000" dirty="0"/>
          </a:p>
          <a:p>
            <a:pPr marL="0" indent="0">
              <a:buNone/>
            </a:pPr>
            <a:endParaRPr lang="en-AU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6458"/>
            <a:ext cx="4499992" cy="77809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en-AU" sz="3200" b="1" dirty="0" err="1" smtClean="0">
                <a:solidFill>
                  <a:schemeClr val="bg1"/>
                </a:solidFill>
              </a:rPr>
              <a:t>Uji</a:t>
            </a:r>
            <a:r>
              <a:rPr lang="en-AU" sz="3200" b="1" dirty="0" smtClean="0">
                <a:solidFill>
                  <a:schemeClr val="bg1"/>
                </a:solidFill>
              </a:rPr>
              <a:t> </a:t>
            </a:r>
            <a:r>
              <a:rPr lang="en-AU" sz="3200" b="1" dirty="0" err="1" smtClean="0">
                <a:solidFill>
                  <a:schemeClr val="bg1"/>
                </a:solidFill>
              </a:rPr>
              <a:t>Validitas</a:t>
            </a:r>
            <a:r>
              <a:rPr lang="en-AU" sz="3200" b="1" dirty="0" smtClean="0">
                <a:solidFill>
                  <a:schemeClr val="bg1"/>
                </a:solidFill>
              </a:rPr>
              <a:t> </a:t>
            </a:r>
            <a:r>
              <a:rPr lang="en-AU" sz="3200" b="1" dirty="0" err="1" smtClean="0">
                <a:solidFill>
                  <a:schemeClr val="bg1"/>
                </a:solidFill>
              </a:rPr>
              <a:t>Konstruk</a:t>
            </a:r>
            <a:endParaRPr lang="en-AU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266068"/>
              </p:ext>
            </p:extLst>
          </p:nvPr>
        </p:nvGraphicFramePr>
        <p:xfrm>
          <a:off x="323528" y="2708920"/>
          <a:ext cx="4824536" cy="402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29971"/>
                <a:gridCol w="664689"/>
                <a:gridCol w="664689"/>
                <a:gridCol w="664689"/>
                <a:gridCol w="598220"/>
                <a:gridCol w="1102278"/>
              </a:tblGrid>
              <a:tr h="288032">
                <a:tc rowSpan="2">
                  <a:txBody>
                    <a:bodyPr/>
                    <a:lstStyle/>
                    <a:p>
                      <a:pPr algn="ctr"/>
                      <a:endParaRPr lang="en-AU" sz="1600" dirty="0" smtClean="0"/>
                    </a:p>
                    <a:p>
                      <a:pPr algn="ctr"/>
                      <a:r>
                        <a:rPr lang="en-AU" sz="1600" dirty="0" err="1" smtClean="0"/>
                        <a:t>Responden</a:t>
                      </a:r>
                      <a:r>
                        <a:rPr lang="en-AU" sz="1600" dirty="0" smtClean="0"/>
                        <a:t> </a:t>
                      </a:r>
                      <a:endParaRPr lang="en-AU" sz="16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AU" sz="1600" dirty="0" err="1" smtClean="0"/>
                        <a:t>Nomor</a:t>
                      </a:r>
                      <a:r>
                        <a:rPr lang="en-AU" sz="1600" dirty="0" smtClean="0"/>
                        <a:t> </a:t>
                      </a:r>
                      <a:r>
                        <a:rPr lang="en-AU" sz="1600" dirty="0" err="1" smtClean="0"/>
                        <a:t>Butir</a:t>
                      </a:r>
                      <a:r>
                        <a:rPr lang="en-AU" sz="1600" baseline="0" dirty="0" smtClean="0"/>
                        <a:t> </a:t>
                      </a:r>
                      <a:r>
                        <a:rPr lang="en-AU" sz="1600" baseline="0" dirty="0" err="1" smtClean="0"/>
                        <a:t>Pertanyaan</a:t>
                      </a:r>
                      <a:r>
                        <a:rPr lang="en-AU" sz="1600" baseline="0" dirty="0" smtClean="0"/>
                        <a:t> </a:t>
                      </a:r>
                      <a:endParaRPr lang="en-A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AU" sz="1600" dirty="0" smtClean="0"/>
                    </a:p>
                    <a:p>
                      <a:pPr algn="ctr"/>
                      <a:r>
                        <a:rPr lang="en-AU" sz="1600" dirty="0" smtClean="0"/>
                        <a:t>Total </a:t>
                      </a:r>
                      <a:endParaRPr lang="en-AU" sz="1600" dirty="0"/>
                    </a:p>
                  </a:txBody>
                  <a:tcPr/>
                </a:tc>
              </a:tr>
              <a:tr h="127248">
                <a:tc vMerge="1"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A</a:t>
                      </a:r>
                      <a:endParaRPr lang="en-A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B</a:t>
                      </a:r>
                      <a:endParaRPr lang="en-A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C</a:t>
                      </a:r>
                      <a:endParaRPr lang="en-A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D</a:t>
                      </a:r>
                      <a:endParaRPr lang="en-AU" sz="16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</a:tr>
              <a:tr h="254496"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1</a:t>
                      </a:r>
                      <a:endParaRPr lang="en-A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4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3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4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3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14</a:t>
                      </a:r>
                      <a:endParaRPr lang="en-AU" sz="1600" dirty="0"/>
                    </a:p>
                  </a:txBody>
                  <a:tcPr/>
                </a:tc>
              </a:tr>
              <a:tr h="237728"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2</a:t>
                      </a:r>
                      <a:endParaRPr lang="en-A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4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4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4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17</a:t>
                      </a:r>
                      <a:endParaRPr lang="en-AU" sz="1600" dirty="0"/>
                    </a:p>
                  </a:txBody>
                  <a:tcPr/>
                </a:tc>
              </a:tr>
              <a:tr h="292968"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3</a:t>
                      </a:r>
                      <a:endParaRPr lang="en-A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4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2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4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4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14</a:t>
                      </a:r>
                      <a:endParaRPr lang="en-AU" sz="1600" dirty="0"/>
                    </a:p>
                  </a:txBody>
                  <a:tcPr/>
                </a:tc>
              </a:tr>
              <a:tr h="276200"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4</a:t>
                      </a:r>
                      <a:endParaRPr lang="en-A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3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2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3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3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11</a:t>
                      </a:r>
                      <a:endParaRPr lang="en-AU" sz="1600" dirty="0"/>
                    </a:p>
                  </a:txBody>
                  <a:tcPr/>
                </a:tc>
              </a:tr>
              <a:tr h="259432"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5</a:t>
                      </a:r>
                      <a:endParaRPr lang="en-A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3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3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3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14</a:t>
                      </a:r>
                      <a:endParaRPr lang="en-AU" sz="1600" dirty="0"/>
                    </a:p>
                  </a:txBody>
                  <a:tcPr/>
                </a:tc>
              </a:tr>
              <a:tr h="242664"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6</a:t>
                      </a:r>
                      <a:endParaRPr lang="en-A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3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3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2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13</a:t>
                      </a:r>
                      <a:endParaRPr lang="en-AU" sz="1600" dirty="0"/>
                    </a:p>
                  </a:txBody>
                  <a:tcPr/>
                </a:tc>
              </a:tr>
              <a:tr h="225896"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7</a:t>
                      </a:r>
                      <a:endParaRPr lang="en-A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3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2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4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2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11</a:t>
                      </a:r>
                      <a:endParaRPr lang="en-AU" sz="1600" dirty="0"/>
                    </a:p>
                  </a:txBody>
                  <a:tcPr/>
                </a:tc>
              </a:tr>
              <a:tr h="281136"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8</a:t>
                      </a:r>
                      <a:endParaRPr lang="en-A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3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4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3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11</a:t>
                      </a:r>
                      <a:endParaRPr lang="en-AU" sz="1600" dirty="0"/>
                    </a:p>
                  </a:txBody>
                  <a:tcPr/>
                </a:tc>
              </a:tr>
              <a:tr h="264368"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9</a:t>
                      </a:r>
                      <a:endParaRPr lang="en-A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3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2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3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3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11</a:t>
                      </a:r>
                      <a:endParaRPr lang="en-AU" sz="1600" dirty="0"/>
                    </a:p>
                  </a:txBody>
                  <a:tcPr/>
                </a:tc>
              </a:tr>
              <a:tr h="247600"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10</a:t>
                      </a:r>
                      <a:endParaRPr lang="en-A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4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2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16</a:t>
                      </a:r>
                      <a:endParaRPr lang="en-A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Brace 5"/>
          <p:cNvSpPr/>
          <p:nvPr/>
        </p:nvSpPr>
        <p:spPr>
          <a:xfrm>
            <a:off x="5292080" y="2780928"/>
            <a:ext cx="648072" cy="3456384"/>
          </a:xfrm>
          <a:prstGeom prst="rightBrace">
            <a:avLst>
              <a:gd name="adj1" fmla="val 8333"/>
              <a:gd name="adj2" fmla="val 861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6084168" y="2636912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u="sng" dirty="0" err="1" smtClean="0">
                <a:solidFill>
                  <a:srgbClr val="002060"/>
                </a:solidFill>
              </a:rPr>
              <a:t>Langkah</a:t>
            </a:r>
            <a:r>
              <a:rPr lang="en-AU" b="1" u="sng" dirty="0" smtClean="0">
                <a:solidFill>
                  <a:srgbClr val="002060"/>
                </a:solidFill>
              </a:rPr>
              <a:t> I </a:t>
            </a:r>
          </a:p>
          <a:p>
            <a:r>
              <a:rPr lang="en-AU" dirty="0" err="1" smtClean="0">
                <a:solidFill>
                  <a:srgbClr val="002060"/>
                </a:solidFill>
              </a:rPr>
              <a:t>Menjumlahkan</a:t>
            </a:r>
            <a:r>
              <a:rPr lang="en-AU" dirty="0" smtClean="0">
                <a:solidFill>
                  <a:srgbClr val="002060"/>
                </a:solidFill>
              </a:rPr>
              <a:t> </a:t>
            </a:r>
            <a:r>
              <a:rPr lang="en-AU" dirty="0" err="1" smtClean="0">
                <a:solidFill>
                  <a:srgbClr val="002060"/>
                </a:solidFill>
              </a:rPr>
              <a:t>skor</a:t>
            </a:r>
            <a:r>
              <a:rPr lang="en-AU" dirty="0" smtClean="0">
                <a:solidFill>
                  <a:srgbClr val="002060"/>
                </a:solidFill>
              </a:rPr>
              <a:t> </a:t>
            </a:r>
            <a:r>
              <a:rPr lang="en-AU" dirty="0" err="1" smtClean="0">
                <a:solidFill>
                  <a:srgbClr val="002060"/>
                </a:solidFill>
              </a:rPr>
              <a:t>masing-masing</a:t>
            </a:r>
            <a:r>
              <a:rPr lang="en-AU" dirty="0" smtClean="0">
                <a:solidFill>
                  <a:srgbClr val="002060"/>
                </a:solidFill>
              </a:rPr>
              <a:t> </a:t>
            </a:r>
            <a:r>
              <a:rPr lang="en-AU" dirty="0" err="1" smtClean="0">
                <a:solidFill>
                  <a:srgbClr val="002060"/>
                </a:solidFill>
              </a:rPr>
              <a:t>jawaban</a:t>
            </a:r>
            <a:r>
              <a:rPr lang="en-AU" dirty="0" smtClean="0">
                <a:solidFill>
                  <a:srgbClr val="002060"/>
                </a:solidFill>
              </a:rPr>
              <a:t> </a:t>
            </a:r>
            <a:r>
              <a:rPr lang="en-AU" dirty="0" err="1" smtClean="0">
                <a:solidFill>
                  <a:srgbClr val="002060"/>
                </a:solidFill>
              </a:rPr>
              <a:t>tiap-tiap</a:t>
            </a:r>
            <a:r>
              <a:rPr lang="en-AU" dirty="0" smtClean="0">
                <a:solidFill>
                  <a:srgbClr val="002060"/>
                </a:solidFill>
              </a:rPr>
              <a:t> </a:t>
            </a:r>
            <a:r>
              <a:rPr lang="en-AU" dirty="0" err="1" smtClean="0">
                <a:solidFill>
                  <a:srgbClr val="002060"/>
                </a:solidFill>
              </a:rPr>
              <a:t>responden</a:t>
            </a:r>
            <a:r>
              <a:rPr lang="en-AU" dirty="0" smtClean="0">
                <a:solidFill>
                  <a:srgbClr val="002060"/>
                </a:solidFill>
              </a:rPr>
              <a:t> </a:t>
            </a:r>
            <a:endParaRPr lang="en-AU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84168" y="4149080"/>
            <a:ext cx="28083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u="sng" dirty="0" err="1" smtClean="0">
                <a:solidFill>
                  <a:srgbClr val="002060"/>
                </a:solidFill>
              </a:rPr>
              <a:t>Langkah</a:t>
            </a:r>
            <a:r>
              <a:rPr lang="en-AU" b="1" u="sng" dirty="0" smtClean="0">
                <a:solidFill>
                  <a:srgbClr val="002060"/>
                </a:solidFill>
              </a:rPr>
              <a:t> II </a:t>
            </a:r>
          </a:p>
          <a:p>
            <a:r>
              <a:rPr lang="en-AU" dirty="0" err="1" smtClean="0">
                <a:solidFill>
                  <a:srgbClr val="002060"/>
                </a:solidFill>
              </a:rPr>
              <a:t>Lihat</a:t>
            </a:r>
            <a:r>
              <a:rPr lang="en-AU" dirty="0" smtClean="0">
                <a:solidFill>
                  <a:srgbClr val="002060"/>
                </a:solidFill>
              </a:rPr>
              <a:t> </a:t>
            </a:r>
            <a:r>
              <a:rPr lang="en-AU" dirty="0" err="1" smtClean="0">
                <a:solidFill>
                  <a:srgbClr val="002060"/>
                </a:solidFill>
              </a:rPr>
              <a:t>tabel</a:t>
            </a:r>
            <a:r>
              <a:rPr lang="en-AU" dirty="0" smtClean="0">
                <a:solidFill>
                  <a:srgbClr val="002060"/>
                </a:solidFill>
              </a:rPr>
              <a:t> r-product moment </a:t>
            </a:r>
            <a:r>
              <a:rPr lang="en-AU" dirty="0" err="1" smtClean="0">
                <a:solidFill>
                  <a:srgbClr val="002060"/>
                </a:solidFill>
              </a:rPr>
              <a:t>untuk</a:t>
            </a:r>
            <a:r>
              <a:rPr lang="en-AU" dirty="0" smtClean="0">
                <a:solidFill>
                  <a:srgbClr val="002060"/>
                </a:solidFill>
              </a:rPr>
              <a:t> </a:t>
            </a:r>
            <a:r>
              <a:rPr lang="en-AU" dirty="0" err="1" smtClean="0">
                <a:solidFill>
                  <a:srgbClr val="002060"/>
                </a:solidFill>
              </a:rPr>
              <a:t>menghitung</a:t>
            </a:r>
            <a:r>
              <a:rPr lang="en-AU" dirty="0" smtClean="0">
                <a:solidFill>
                  <a:srgbClr val="002060"/>
                </a:solidFill>
              </a:rPr>
              <a:t>  </a:t>
            </a:r>
            <a:r>
              <a:rPr lang="en-AU" i="1" dirty="0" err="1" smtClean="0">
                <a:solidFill>
                  <a:srgbClr val="002060"/>
                </a:solidFill>
              </a:rPr>
              <a:t>rtabel</a:t>
            </a:r>
            <a:r>
              <a:rPr lang="en-AU" dirty="0" smtClean="0">
                <a:solidFill>
                  <a:srgbClr val="002060"/>
                </a:solidFill>
              </a:rPr>
              <a:t>. </a:t>
            </a:r>
            <a:r>
              <a:rPr lang="en-AU" dirty="0" err="1" smtClean="0">
                <a:solidFill>
                  <a:srgbClr val="002060"/>
                </a:solidFill>
              </a:rPr>
              <a:t>Jika</a:t>
            </a:r>
            <a:r>
              <a:rPr lang="en-AU" dirty="0" smtClean="0">
                <a:solidFill>
                  <a:srgbClr val="002060"/>
                </a:solidFill>
              </a:rPr>
              <a:t> </a:t>
            </a:r>
            <a:r>
              <a:rPr lang="en-AU" dirty="0" err="1" smtClean="0">
                <a:solidFill>
                  <a:srgbClr val="002060"/>
                </a:solidFill>
              </a:rPr>
              <a:t>responden</a:t>
            </a:r>
            <a:r>
              <a:rPr lang="en-AU" dirty="0" smtClean="0">
                <a:solidFill>
                  <a:srgbClr val="002060"/>
                </a:solidFill>
              </a:rPr>
              <a:t> = 10, </a:t>
            </a:r>
            <a:r>
              <a:rPr lang="en-AU" dirty="0" err="1" smtClean="0">
                <a:solidFill>
                  <a:srgbClr val="002060"/>
                </a:solidFill>
              </a:rPr>
              <a:t>dan</a:t>
            </a:r>
            <a:r>
              <a:rPr lang="en-AU" dirty="0" smtClean="0">
                <a:solidFill>
                  <a:srgbClr val="002060"/>
                </a:solidFill>
              </a:rPr>
              <a:t> </a:t>
            </a:r>
            <a:r>
              <a:rPr lang="en-AU" dirty="0" err="1" smtClean="0">
                <a:solidFill>
                  <a:srgbClr val="002060"/>
                </a:solidFill>
              </a:rPr>
              <a:t>nilai</a:t>
            </a:r>
            <a:r>
              <a:rPr lang="en-AU" dirty="0" smtClean="0">
                <a:solidFill>
                  <a:srgbClr val="002060"/>
                </a:solidFill>
              </a:rPr>
              <a:t> </a:t>
            </a:r>
            <a:r>
              <a:rPr lang="el-GR" dirty="0" smtClean="0">
                <a:solidFill>
                  <a:srgbClr val="002060"/>
                </a:solidFill>
              </a:rPr>
              <a:t>α</a:t>
            </a:r>
            <a:r>
              <a:rPr lang="en-AU" dirty="0" smtClean="0">
                <a:solidFill>
                  <a:srgbClr val="002060"/>
                </a:solidFill>
              </a:rPr>
              <a:t> = 0,05 </a:t>
            </a:r>
            <a:r>
              <a:rPr lang="en-AU" dirty="0" smtClean="0">
                <a:solidFill>
                  <a:srgbClr val="002060"/>
                </a:solidFill>
                <a:sym typeface="Wingdings" panose="05000000000000000000" pitchFamily="2" charset="2"/>
              </a:rPr>
              <a:t> </a:t>
            </a:r>
            <a:r>
              <a:rPr lang="en-AU" dirty="0" err="1" smtClean="0">
                <a:solidFill>
                  <a:srgbClr val="002060"/>
                </a:solidFill>
                <a:sym typeface="Wingdings" panose="05000000000000000000" pitchFamily="2" charset="2"/>
              </a:rPr>
              <a:t>maka</a:t>
            </a:r>
            <a:r>
              <a:rPr lang="en-AU" dirty="0" smtClean="0">
                <a:solidFill>
                  <a:srgbClr val="002060"/>
                </a:solidFill>
                <a:sym typeface="Wingdings" panose="05000000000000000000" pitchFamily="2" charset="2"/>
              </a:rPr>
              <a:t> </a:t>
            </a:r>
            <a:r>
              <a:rPr lang="en-AU" dirty="0" err="1" smtClean="0">
                <a:solidFill>
                  <a:srgbClr val="002060"/>
                </a:solidFill>
                <a:sym typeface="Wingdings" panose="05000000000000000000" pitchFamily="2" charset="2"/>
              </a:rPr>
              <a:t>nilai</a:t>
            </a:r>
            <a:r>
              <a:rPr lang="en-AU" dirty="0" smtClean="0">
                <a:solidFill>
                  <a:srgbClr val="002060"/>
                </a:solidFill>
                <a:sym typeface="Wingdings" panose="05000000000000000000" pitchFamily="2" charset="2"/>
              </a:rPr>
              <a:t> </a:t>
            </a:r>
            <a:r>
              <a:rPr lang="en-AU" i="1" dirty="0" err="1" smtClean="0">
                <a:solidFill>
                  <a:srgbClr val="002060"/>
                </a:solidFill>
                <a:sym typeface="Wingdings" panose="05000000000000000000" pitchFamily="2" charset="2"/>
              </a:rPr>
              <a:t>rtabel</a:t>
            </a:r>
            <a:r>
              <a:rPr lang="en-AU" i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 </a:t>
            </a:r>
            <a:r>
              <a:rPr lang="en-AU" dirty="0" smtClean="0">
                <a:solidFill>
                  <a:srgbClr val="002060"/>
                </a:solidFill>
                <a:sym typeface="Wingdings" panose="05000000000000000000" pitchFamily="2" charset="2"/>
              </a:rPr>
              <a:t>= 0,576 ( </a:t>
            </a:r>
            <a:r>
              <a:rPr lang="en-AU" dirty="0" err="1" smtClean="0">
                <a:solidFill>
                  <a:srgbClr val="002060"/>
                </a:solidFill>
                <a:sym typeface="Wingdings" panose="05000000000000000000" pitchFamily="2" charset="2"/>
              </a:rPr>
              <a:t>ada</a:t>
            </a:r>
            <a:r>
              <a:rPr lang="en-AU" dirty="0" smtClean="0">
                <a:solidFill>
                  <a:srgbClr val="002060"/>
                </a:solidFill>
                <a:sym typeface="Wingdings" panose="05000000000000000000" pitchFamily="2" charset="2"/>
              </a:rPr>
              <a:t> juga 0,632) </a:t>
            </a:r>
            <a:endParaRPr lang="en-AU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53196" y="2636912"/>
            <a:ext cx="1080120" cy="42210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864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808" y="836712"/>
                <a:ext cx="8733656" cy="108012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AU" sz="2000" dirty="0" smtClean="0">
                    <a:solidFill>
                      <a:srgbClr val="002060"/>
                    </a:solidFill>
                  </a:rPr>
                  <a:t>Langkah III:</a:t>
                </a:r>
              </a:p>
              <a:p>
                <a:pPr marL="0" indent="0">
                  <a:buNone/>
                </a:pPr>
                <a:r>
                  <a:rPr lang="en-AU" sz="2000" dirty="0" err="1" smtClean="0">
                    <a:solidFill>
                      <a:srgbClr val="002060"/>
                    </a:solidFill>
                  </a:rPr>
                  <a:t>Tentukan</a:t>
                </a:r>
                <a:r>
                  <a:rPr lang="en-AU" sz="2000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AU" sz="2000" i="1" dirty="0" err="1" smtClean="0">
                    <a:solidFill>
                      <a:srgbClr val="002060"/>
                    </a:solidFill>
                  </a:rPr>
                  <a:t>rhitung</a:t>
                </a:r>
                <a:r>
                  <a:rPr lang="en-AU" sz="2000" i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AU" sz="2000" dirty="0" err="1" smtClean="0">
                    <a:solidFill>
                      <a:srgbClr val="002060"/>
                    </a:solidFill>
                  </a:rPr>
                  <a:t>dengan</a:t>
                </a:r>
                <a:r>
                  <a:rPr lang="en-AU" sz="2000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AU" sz="2000" dirty="0" err="1" smtClean="0">
                    <a:solidFill>
                      <a:srgbClr val="002060"/>
                    </a:solidFill>
                  </a:rPr>
                  <a:t>cara</a:t>
                </a:r>
                <a:r>
                  <a:rPr lang="en-AU" sz="2000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AU" sz="2000" dirty="0" err="1" smtClean="0">
                    <a:solidFill>
                      <a:srgbClr val="002060"/>
                    </a:solidFill>
                  </a:rPr>
                  <a:t>menentukan</a:t>
                </a:r>
                <a:r>
                  <a:rPr lang="en-AU" sz="2000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AU" sz="2000" dirty="0" err="1" smtClean="0">
                    <a:solidFill>
                      <a:srgbClr val="002060"/>
                    </a:solidFill>
                  </a:rPr>
                  <a:t>skor</a:t>
                </a:r>
                <a:r>
                  <a:rPr lang="en-AU" sz="2000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AU" sz="2000" i="1" dirty="0" smtClean="0">
                    <a:solidFill>
                      <a:srgbClr val="002060"/>
                    </a:solidFill>
                  </a:rPr>
                  <a:t>X, Y,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0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𝑋</m:t>
                        </m:r>
                      </m:e>
                      <m:sup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AU" sz="2000" i="1" dirty="0" smtClean="0">
                    <a:solidFill>
                      <a:srgbClr val="002060"/>
                    </a:solidFill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000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AU" sz="2000" b="0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𝑌</m:t>
                        </m:r>
                      </m:e>
                      <m:sup>
                        <m:r>
                          <a:rPr lang="en-AU" sz="2000" b="0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AU" sz="2000" i="1" dirty="0" smtClean="0">
                    <a:solidFill>
                      <a:srgbClr val="002060"/>
                    </a:solidFill>
                  </a:rPr>
                  <a:t>. </a:t>
                </a:r>
                <a:r>
                  <a:rPr lang="en-AU" sz="2000" dirty="0" err="1" smtClean="0">
                    <a:solidFill>
                      <a:srgbClr val="002060"/>
                    </a:solidFill>
                  </a:rPr>
                  <a:t>Dimana</a:t>
                </a:r>
                <a:r>
                  <a:rPr lang="en-AU" sz="2000" dirty="0" smtClean="0">
                    <a:solidFill>
                      <a:srgbClr val="002060"/>
                    </a:solidFill>
                  </a:rPr>
                  <a:t>, X= </a:t>
                </a:r>
                <a:r>
                  <a:rPr lang="en-AU" sz="2000" dirty="0" err="1" smtClean="0">
                    <a:solidFill>
                      <a:srgbClr val="002060"/>
                    </a:solidFill>
                  </a:rPr>
                  <a:t>jumlah</a:t>
                </a:r>
                <a:r>
                  <a:rPr lang="en-AU" sz="2000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AU" sz="2000" dirty="0" err="1" smtClean="0">
                    <a:solidFill>
                      <a:srgbClr val="002060"/>
                    </a:solidFill>
                  </a:rPr>
                  <a:t>jawaban</a:t>
                </a:r>
                <a:r>
                  <a:rPr lang="en-AU" sz="2000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AU" sz="2000" dirty="0" err="1" smtClean="0">
                    <a:solidFill>
                      <a:srgbClr val="002060"/>
                    </a:solidFill>
                  </a:rPr>
                  <a:t>responden</a:t>
                </a:r>
                <a:r>
                  <a:rPr lang="en-AU" sz="2000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AU" sz="2000" dirty="0" err="1" smtClean="0">
                    <a:solidFill>
                      <a:srgbClr val="002060"/>
                    </a:solidFill>
                  </a:rPr>
                  <a:t>terhadap</a:t>
                </a:r>
                <a:r>
                  <a:rPr lang="en-AU" sz="2000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AU" sz="2000" dirty="0" err="1" smtClean="0">
                    <a:solidFill>
                      <a:srgbClr val="002060"/>
                    </a:solidFill>
                  </a:rPr>
                  <a:t>satu</a:t>
                </a:r>
                <a:r>
                  <a:rPr lang="en-AU" sz="2000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AU" sz="2000" dirty="0" err="1" smtClean="0">
                    <a:solidFill>
                      <a:srgbClr val="002060"/>
                    </a:solidFill>
                  </a:rPr>
                  <a:t>pertanyaan</a:t>
                </a:r>
                <a:r>
                  <a:rPr lang="en-AU" sz="2000" dirty="0" smtClean="0">
                    <a:solidFill>
                      <a:srgbClr val="002060"/>
                    </a:solidFill>
                  </a:rPr>
                  <a:t>; Y = total </a:t>
                </a:r>
                <a:r>
                  <a:rPr lang="en-AU" sz="2000" dirty="0" err="1" smtClean="0">
                    <a:solidFill>
                      <a:srgbClr val="002060"/>
                    </a:solidFill>
                  </a:rPr>
                  <a:t>dari</a:t>
                </a:r>
                <a:r>
                  <a:rPr lang="en-AU" sz="2000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AU" sz="2000" dirty="0" err="1" smtClean="0">
                    <a:solidFill>
                      <a:srgbClr val="002060"/>
                    </a:solidFill>
                  </a:rPr>
                  <a:t>keseluruhan</a:t>
                </a:r>
                <a:r>
                  <a:rPr lang="en-AU" sz="2000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AU" sz="2000" dirty="0" err="1" smtClean="0">
                    <a:solidFill>
                      <a:srgbClr val="002060"/>
                    </a:solidFill>
                  </a:rPr>
                  <a:t>jawaban</a:t>
                </a:r>
                <a:r>
                  <a:rPr lang="en-AU" sz="2000" dirty="0" smtClean="0">
                    <a:solidFill>
                      <a:srgbClr val="002060"/>
                    </a:solidFill>
                  </a:rPr>
                  <a:t> pertanyaan2 </a:t>
                </a:r>
                <a:r>
                  <a:rPr lang="en-AU" sz="2000" dirty="0" err="1" smtClean="0">
                    <a:solidFill>
                      <a:srgbClr val="002060"/>
                    </a:solidFill>
                  </a:rPr>
                  <a:t>dari</a:t>
                </a:r>
                <a:r>
                  <a:rPr lang="en-AU" sz="2000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AU" sz="2000" dirty="0" err="1" smtClean="0">
                    <a:solidFill>
                      <a:srgbClr val="002060"/>
                    </a:solidFill>
                  </a:rPr>
                  <a:t>masing-masing</a:t>
                </a:r>
                <a:r>
                  <a:rPr lang="en-AU" sz="2000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AU" sz="2000" dirty="0" err="1" smtClean="0">
                    <a:solidFill>
                      <a:srgbClr val="002060"/>
                    </a:solidFill>
                  </a:rPr>
                  <a:t>responden</a:t>
                </a:r>
                <a:r>
                  <a:rPr lang="en-AU" sz="2000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AU" sz="2000" i="1" dirty="0" smtClean="0">
                    <a:solidFill>
                      <a:srgbClr val="002060"/>
                    </a:solidFill>
                  </a:rPr>
                  <a:t> </a:t>
                </a:r>
                <a:endParaRPr lang="en-AU" sz="2000" i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808" y="836712"/>
                <a:ext cx="8733656" cy="1080120"/>
              </a:xfrm>
              <a:blipFill rotWithShape="1">
                <a:blip r:embed="rId2"/>
                <a:stretch>
                  <a:fillRect l="-698" t="-2825" b="-3728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6458"/>
            <a:ext cx="4499992" cy="77809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en-AU" sz="3200" b="1" dirty="0" err="1" smtClean="0">
                <a:solidFill>
                  <a:schemeClr val="bg1"/>
                </a:solidFill>
              </a:rPr>
              <a:t>Uji</a:t>
            </a:r>
            <a:r>
              <a:rPr lang="en-AU" sz="3200" b="1" dirty="0" smtClean="0">
                <a:solidFill>
                  <a:schemeClr val="bg1"/>
                </a:solidFill>
              </a:rPr>
              <a:t> </a:t>
            </a:r>
            <a:r>
              <a:rPr lang="en-AU" sz="3200" b="1" dirty="0" err="1" smtClean="0">
                <a:solidFill>
                  <a:schemeClr val="bg1"/>
                </a:solidFill>
              </a:rPr>
              <a:t>Validitas</a:t>
            </a:r>
            <a:r>
              <a:rPr lang="en-AU" sz="3200" b="1" dirty="0" smtClean="0">
                <a:solidFill>
                  <a:schemeClr val="bg1"/>
                </a:solidFill>
              </a:rPr>
              <a:t> </a:t>
            </a:r>
            <a:r>
              <a:rPr lang="en-AU" sz="3200" b="1" dirty="0" err="1" smtClean="0">
                <a:solidFill>
                  <a:schemeClr val="bg1"/>
                </a:solidFill>
              </a:rPr>
              <a:t>Konstruk</a:t>
            </a:r>
            <a:endParaRPr lang="en-AU" sz="32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56587701"/>
                  </p:ext>
                </p:extLst>
              </p:nvPr>
            </p:nvGraphicFramePr>
            <p:xfrm>
              <a:off x="323528" y="2204864"/>
              <a:ext cx="4752528" cy="4272725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129971"/>
                    <a:gridCol w="764912"/>
                    <a:gridCol w="748295"/>
                    <a:gridCol w="741198"/>
                    <a:gridCol w="648072"/>
                    <a:gridCol w="720080"/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 smtClean="0"/>
                        </a:p>
                        <a:p>
                          <a:pPr algn="ctr"/>
                          <a:r>
                            <a:rPr lang="en-AU" sz="1600" dirty="0" err="1" smtClean="0"/>
                            <a:t>Responden</a:t>
                          </a:r>
                          <a:r>
                            <a:rPr lang="en-AU" sz="1600" dirty="0" smtClean="0"/>
                            <a:t> 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X</a:t>
                          </a:r>
                        </a:p>
                        <a:p>
                          <a:pPr algn="ctr"/>
                          <a:r>
                            <a:rPr lang="en-AU" sz="1600" dirty="0" smtClean="0"/>
                            <a:t>(A)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Y</a:t>
                          </a:r>
                        </a:p>
                        <a:p>
                          <a:pPr algn="ctr"/>
                          <a:r>
                            <a:rPr lang="en-AU" sz="1600" dirty="0" smtClean="0"/>
                            <a:t>(total) 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X.Y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AU" sz="16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1600" b="1" i="1" smtClean="0">
                                        <a:latin typeface="Cambria Math"/>
                                      </a:rPr>
                                      <m:t>𝑿</m:t>
                                    </m:r>
                                  </m:e>
                                  <m:sup>
                                    <m:r>
                                      <a:rPr lang="en-AU" sz="1600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AU" sz="16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1600" b="1" i="1" smtClean="0">
                                        <a:latin typeface="Cambria Math"/>
                                      </a:rPr>
                                      <m:t>𝒀</m:t>
                                    </m:r>
                                  </m:e>
                                  <m:sup>
                                    <m:r>
                                      <a:rPr lang="en-AU" sz="1600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sz="1600" dirty="0" smtClean="0"/>
                        </a:p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</a:tr>
                  <a:tr h="1272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b="1" dirty="0" smtClean="0"/>
                            <a:t>1</a:t>
                          </a:r>
                          <a:endParaRPr lang="en-AU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4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14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400" dirty="0"/>
                        </a:p>
                      </a:txBody>
                      <a:tcPr/>
                    </a:tc>
                  </a:tr>
                  <a:tr h="2544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b="1" dirty="0" smtClean="0"/>
                            <a:t>2</a:t>
                          </a:r>
                          <a:endParaRPr lang="en-AU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4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17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</a:tr>
                  <a:tr h="2377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b="1" dirty="0" smtClean="0"/>
                            <a:t>3</a:t>
                          </a:r>
                          <a:endParaRPr lang="en-AU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4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14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</a:tr>
                  <a:tr h="29296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b="1" dirty="0" smtClean="0"/>
                            <a:t>4</a:t>
                          </a:r>
                          <a:endParaRPr lang="en-AU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3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11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</a:tr>
                  <a:tr h="276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b="1" dirty="0" smtClean="0"/>
                            <a:t>5</a:t>
                          </a:r>
                          <a:endParaRPr lang="en-AU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3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14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</a:tr>
                  <a:tr h="2594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b="1" dirty="0" smtClean="0"/>
                            <a:t>6</a:t>
                          </a:r>
                          <a:endParaRPr lang="en-AU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3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13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</a:tr>
                  <a:tr h="24266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b="1" dirty="0" smtClean="0"/>
                            <a:t>7</a:t>
                          </a:r>
                          <a:endParaRPr lang="en-AU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3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11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</a:tr>
                  <a:tr h="2258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b="1" dirty="0" smtClean="0"/>
                            <a:t>8</a:t>
                          </a:r>
                          <a:endParaRPr lang="en-AU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3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11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</a:tr>
                  <a:tr h="2811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b="1" dirty="0" smtClean="0"/>
                            <a:t>9</a:t>
                          </a:r>
                          <a:endParaRPr lang="en-AU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3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11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</a:tr>
                  <a:tr h="26436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b="1" dirty="0" smtClean="0"/>
                            <a:t>10</a:t>
                          </a:r>
                          <a:endParaRPr lang="en-AU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4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16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</a:tr>
                  <a:tr h="2476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err="1" smtClean="0"/>
                            <a:t>Jumlah</a:t>
                          </a:r>
                          <a:r>
                            <a:rPr lang="en-AU" sz="1600" baseline="0" dirty="0" smtClean="0"/>
                            <a:t> 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34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132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56587701"/>
                  </p:ext>
                </p:extLst>
              </p:nvPr>
            </p:nvGraphicFramePr>
            <p:xfrm>
              <a:off x="323528" y="2204864"/>
              <a:ext cx="4752528" cy="4272725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129971"/>
                    <a:gridCol w="764912"/>
                    <a:gridCol w="748295"/>
                    <a:gridCol w="741198"/>
                    <a:gridCol w="648072"/>
                    <a:gridCol w="720080"/>
                  </a:tblGrid>
                  <a:tr h="584645"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 smtClean="0"/>
                        </a:p>
                        <a:p>
                          <a:pPr algn="ctr"/>
                          <a:r>
                            <a:rPr lang="en-AU" sz="1600" dirty="0" err="1" smtClean="0"/>
                            <a:t>Responden</a:t>
                          </a:r>
                          <a:r>
                            <a:rPr lang="en-AU" sz="1600" dirty="0" smtClean="0"/>
                            <a:t> 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X</a:t>
                          </a:r>
                        </a:p>
                        <a:p>
                          <a:pPr algn="ctr"/>
                          <a:r>
                            <a:rPr lang="en-AU" sz="1600" dirty="0" smtClean="0"/>
                            <a:t>(A)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Y</a:t>
                          </a:r>
                        </a:p>
                        <a:p>
                          <a:pPr algn="ctr"/>
                          <a:r>
                            <a:rPr lang="en-AU" sz="1600" dirty="0" smtClean="0"/>
                            <a:t>(total) 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X.Y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518692" t="-3125" r="-110280" b="-64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561017" t="-3125" b="-643750"/>
                          </a:stretch>
                        </a:blipFill>
                      </a:tcPr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b="1" dirty="0" smtClean="0"/>
                            <a:t>1</a:t>
                          </a:r>
                          <a:endParaRPr lang="en-AU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4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14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400" dirty="0"/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b="1" dirty="0" smtClean="0"/>
                            <a:t>2</a:t>
                          </a:r>
                          <a:endParaRPr lang="en-AU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4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17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b="1" dirty="0" smtClean="0"/>
                            <a:t>3</a:t>
                          </a:r>
                          <a:endParaRPr lang="en-AU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4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14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b="1" dirty="0" smtClean="0"/>
                            <a:t>4</a:t>
                          </a:r>
                          <a:endParaRPr lang="en-AU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3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11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b="1" dirty="0" smtClean="0"/>
                            <a:t>5</a:t>
                          </a:r>
                          <a:endParaRPr lang="en-AU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3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14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b="1" dirty="0" smtClean="0"/>
                            <a:t>6</a:t>
                          </a:r>
                          <a:endParaRPr lang="en-AU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3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13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b="1" dirty="0" smtClean="0"/>
                            <a:t>7</a:t>
                          </a:r>
                          <a:endParaRPr lang="en-AU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3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11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b="1" dirty="0" smtClean="0"/>
                            <a:t>8</a:t>
                          </a:r>
                          <a:endParaRPr lang="en-AU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3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11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b="1" dirty="0" smtClean="0"/>
                            <a:t>9</a:t>
                          </a:r>
                          <a:endParaRPr lang="en-AU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3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11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b="1" dirty="0" smtClean="0"/>
                            <a:t>10</a:t>
                          </a:r>
                          <a:endParaRPr lang="en-AU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4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16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err="1" smtClean="0"/>
                            <a:t>Jumlah</a:t>
                          </a:r>
                          <a:r>
                            <a:rPr lang="en-AU" sz="1600" baseline="0" dirty="0" smtClean="0"/>
                            <a:t> 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34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 smtClean="0"/>
                            <a:t>132</a:t>
                          </a:r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788024" y="3429000"/>
                <a:ext cx="4158574" cy="7292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354013" indent="0">
                  <a:buNone/>
                </a:pPr>
                <a:r>
                  <a:rPr lang="en-AU" b="1" i="1" dirty="0" smtClean="0"/>
                  <a:t>r</a:t>
                </a:r>
                <a:r>
                  <a:rPr lang="en-AU" b="1" dirty="0" smtClean="0"/>
                  <a:t>  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AU" b="1" i="1" smtClean="0">
                            <a:latin typeface="Cambria Math"/>
                          </a:rPr>
                          <m:t>𝒏</m:t>
                        </m:r>
                        <m:r>
                          <a:rPr lang="en-AU" b="1" i="1" smtClean="0">
                            <a:latin typeface="Cambria Math"/>
                          </a:rPr>
                          <m:t> (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AU" b="1" i="1" smtClean="0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AU" b="1" i="1" smtClean="0">
                                <a:latin typeface="Cambria Math"/>
                              </a:rPr>
                              <m:t>𝑿𝒀</m:t>
                            </m:r>
                            <m:r>
                              <a:rPr lang="en-AU" b="1" i="1" smtClean="0">
                                <a:latin typeface="Cambria Math"/>
                              </a:rPr>
                              <m:t>) −(</m:t>
                            </m:r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AU" b="1" i="1" smtClean="0">
                                    <a:latin typeface="Cambria Math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AU" b="1" i="1" smtClean="0">
                                    <a:latin typeface="Cambria Math"/>
                                  </a:rPr>
                                  <m:t>𝑿</m:t>
                                </m:r>
                                <m:r>
                                  <a:rPr lang="en-AU" b="1" i="1" smtClean="0">
                                    <a:latin typeface="Cambria Math"/>
                                  </a:rPr>
                                  <m:t>) (</m:t>
                                </m:r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en-AU" b="1" i="1" smtClean="0">
                                        <a:latin typeface="Cambria Math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en-AU" b="1" i="1" smtClean="0">
                                        <a:latin typeface="Cambria Math"/>
                                      </a:rPr>
                                      <m:t>𝒀</m:t>
                                    </m:r>
                                    <m:r>
                                      <a:rPr lang="en-AU" b="1" i="1" smtClean="0"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</m:nary>
                              </m:e>
                            </m:nary>
                          </m:e>
                        </m:nary>
                      </m:num>
                      <m:den>
                        <m:rad>
                          <m:radPr>
                            <m:degHide m:val="on"/>
                            <m:ctrlPr>
                              <a:rPr lang="en-A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AU" b="1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AU" b="1" i="1" smtClean="0">
                                    <a:latin typeface="Cambria Math"/>
                                  </a:rPr>
                                  <m:t>𝒏</m:t>
                                </m:r>
                                <m:r>
                                  <a:rPr lang="en-AU" b="1" i="1" smtClean="0">
                                    <a:latin typeface="Cambria Math"/>
                                  </a:rPr>
                                  <m:t> </m:t>
                                </m:r>
                                <m:d>
                                  <m:dPr>
                                    <m:ctrlPr>
                                      <a:rPr lang="en-AU" b="1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nary>
                                      <m:naryPr>
                                        <m:chr m:val="∑"/>
                                        <m:subHide m:val="on"/>
                                        <m:supHide m:val="on"/>
                                        <m:ctrlPr>
                                          <a:rPr lang="en-AU" b="1" i="1" smtClean="0">
                                            <a:latin typeface="Cambria Math"/>
                                          </a:rPr>
                                        </m:ctrlPr>
                                      </m:naryPr>
                                      <m:sub/>
                                      <m:sup/>
                                      <m:e>
                                        <m:sSup>
                                          <m:sSupPr>
                                            <m:ctrlPr>
                                              <a:rPr lang="en-AU" b="1" i="1" smtClean="0"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AU" b="1" i="1" smtClean="0">
                                                <a:latin typeface="Cambria Math"/>
                                              </a:rPr>
                                              <m:t>𝑿</m:t>
                                            </m:r>
                                          </m:e>
                                          <m:sup>
                                            <m:r>
                                              <a:rPr lang="en-AU" b="1" i="1" smtClean="0">
                                                <a:latin typeface="Cambria Math"/>
                                              </a:rPr>
                                              <m:t>𝟐</m:t>
                                            </m:r>
                                          </m:sup>
                                        </m:sSup>
                                      </m:e>
                                    </m:nary>
                                  </m:e>
                                </m:d>
                                <m:r>
                                  <a:rPr lang="en-AU" b="1" i="1" smtClean="0">
                                    <a:latin typeface="Cambria Math"/>
                                  </a:rPr>
                                  <m:t> − </m:t>
                                </m:r>
                                <m:d>
                                  <m:dPr>
                                    <m:ctrlPr>
                                      <a:rPr lang="en-AU" b="1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nary>
                                      <m:naryPr>
                                        <m:chr m:val="∑"/>
                                        <m:subHide m:val="on"/>
                                        <m:supHide m:val="on"/>
                                        <m:ctrlPr>
                                          <a:rPr lang="en-AU" b="1" i="1" smtClean="0">
                                            <a:latin typeface="Cambria Math"/>
                                          </a:rPr>
                                        </m:ctrlPr>
                                      </m:naryPr>
                                      <m:sub/>
                                      <m:sup/>
                                      <m:e>
                                        <m:r>
                                          <a:rPr lang="en-AU" b="1" i="1" smtClean="0">
                                            <a:latin typeface="Cambria Math"/>
                                          </a:rPr>
                                          <m:t>𝑿</m:t>
                                        </m:r>
                                      </m:e>
                                    </m:nary>
                                  </m:e>
                                </m:d>
                                <m:r>
                                  <a:rPr lang="en-AU" b="1" i="1" smtClean="0"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AU" b="1" i="1" smtClean="0">
                                    <a:latin typeface="Cambria Math"/>
                                  </a:rPr>
                                  <m:t> | </m:t>
                                </m:r>
                                <m:r>
                                  <a:rPr lang="en-AU" b="1" i="1" smtClean="0">
                                    <a:latin typeface="Cambria Math"/>
                                  </a:rPr>
                                  <m:t>𝒏</m:t>
                                </m:r>
                                <m:r>
                                  <a:rPr lang="en-AU" b="1" i="1" smtClean="0">
                                    <a:latin typeface="Cambria Math"/>
                                  </a:rPr>
                                  <m:t> </m:t>
                                </m:r>
                                <m:d>
                                  <m:dPr>
                                    <m:ctrlPr>
                                      <a:rPr lang="en-AU" b="1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nary>
                                      <m:naryPr>
                                        <m:chr m:val="∑"/>
                                        <m:subHide m:val="on"/>
                                        <m:supHide m:val="on"/>
                                        <m:ctrlPr>
                                          <a:rPr lang="en-AU" b="1" i="1" smtClean="0">
                                            <a:latin typeface="Cambria Math"/>
                                          </a:rPr>
                                        </m:ctrlPr>
                                      </m:naryPr>
                                      <m:sub/>
                                      <m:sup/>
                                      <m:e>
                                        <m:sSup>
                                          <m:sSupPr>
                                            <m:ctrlPr>
                                              <a:rPr lang="en-AU" b="1" i="1" smtClean="0"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AU" b="1" i="1" smtClean="0">
                                                <a:latin typeface="Cambria Math"/>
                                              </a:rPr>
                                              <m:t>𝒀</m:t>
                                            </m:r>
                                          </m:e>
                                          <m:sup>
                                            <m:r>
                                              <a:rPr lang="en-AU" b="1" i="1" smtClean="0">
                                                <a:latin typeface="Cambria Math"/>
                                              </a:rPr>
                                              <m:t>𝟐</m:t>
                                            </m:r>
                                          </m:sup>
                                        </m:sSup>
                                      </m:e>
                                    </m:nary>
                                  </m:e>
                                </m:d>
                                <m:r>
                                  <a:rPr lang="en-AU" b="1" i="1" smtClean="0">
                                    <a:latin typeface="Cambria Math"/>
                                  </a:rPr>
                                  <m:t> − </m:t>
                                </m:r>
                                <m:d>
                                  <m:dPr>
                                    <m:ctrlPr>
                                      <a:rPr lang="en-AU" b="1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nary>
                                      <m:naryPr>
                                        <m:chr m:val="∑"/>
                                        <m:subHide m:val="on"/>
                                        <m:supHide m:val="on"/>
                                        <m:ctrlPr>
                                          <a:rPr lang="en-AU" b="1" i="1" smtClean="0">
                                            <a:latin typeface="Cambria Math"/>
                                          </a:rPr>
                                        </m:ctrlPr>
                                      </m:naryPr>
                                      <m:sub/>
                                      <m:sup/>
                                      <m:e>
                                        <m:r>
                                          <a:rPr lang="en-AU" b="1" i="1" smtClean="0">
                                            <a:latin typeface="Cambria Math"/>
                                          </a:rPr>
                                          <m:t>𝒀</m:t>
                                        </m:r>
                                      </m:e>
                                    </m:nary>
                                  </m:e>
                                </m:d>
                                <m:r>
                                  <a:rPr lang="en-AU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d>
                          </m:e>
                        </m:rad>
                      </m:den>
                    </m:f>
                  </m:oMath>
                </a14:m>
                <a:endParaRPr lang="en-AU" b="1" dirty="0" smtClean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3429000"/>
                <a:ext cx="4158574" cy="729239"/>
              </a:xfrm>
              <a:prstGeom prst="rect">
                <a:avLst/>
              </a:prstGeom>
              <a:blipFill rotWithShape="1">
                <a:blip r:embed="rId4"/>
                <a:stretch>
                  <a:fillRect t="-44538" r="-3953" b="-5630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2"/>
          <p:cNvSpPr txBox="1">
            <a:spLocks/>
          </p:cNvSpPr>
          <p:nvPr/>
        </p:nvSpPr>
        <p:spPr>
          <a:xfrm>
            <a:off x="5220072" y="2204864"/>
            <a:ext cx="3528392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sz="2000" dirty="0" err="1" smtClean="0">
                <a:solidFill>
                  <a:srgbClr val="002060"/>
                </a:solidFill>
              </a:rPr>
              <a:t>Langkah</a:t>
            </a:r>
            <a:r>
              <a:rPr lang="en-AU" sz="2000" dirty="0" smtClean="0">
                <a:solidFill>
                  <a:srgbClr val="002060"/>
                </a:solidFill>
              </a:rPr>
              <a:t> IV: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AU" sz="2000" dirty="0" err="1" smtClean="0">
                <a:solidFill>
                  <a:srgbClr val="002060"/>
                </a:solidFill>
              </a:rPr>
              <a:t>Hitung</a:t>
            </a:r>
            <a:r>
              <a:rPr lang="en-AU" sz="2000" dirty="0" smtClean="0">
                <a:solidFill>
                  <a:srgbClr val="002060"/>
                </a:solidFill>
              </a:rPr>
              <a:t> </a:t>
            </a:r>
            <a:r>
              <a:rPr lang="en-AU" sz="2000" dirty="0" err="1" smtClean="0">
                <a:solidFill>
                  <a:srgbClr val="002060"/>
                </a:solidFill>
              </a:rPr>
              <a:t>rtabel</a:t>
            </a:r>
            <a:r>
              <a:rPr lang="en-AU" sz="2000" dirty="0" smtClean="0">
                <a:solidFill>
                  <a:srgbClr val="002060"/>
                </a:solidFill>
              </a:rPr>
              <a:t> </a:t>
            </a:r>
            <a:r>
              <a:rPr lang="en-AU" sz="2000" dirty="0" err="1" smtClean="0">
                <a:solidFill>
                  <a:srgbClr val="002060"/>
                </a:solidFill>
              </a:rPr>
              <a:t>dengan</a:t>
            </a:r>
            <a:r>
              <a:rPr lang="en-AU" sz="2000" dirty="0" smtClean="0">
                <a:solidFill>
                  <a:srgbClr val="002060"/>
                </a:solidFill>
              </a:rPr>
              <a:t> </a:t>
            </a:r>
            <a:r>
              <a:rPr lang="en-AU" sz="2000" dirty="0" err="1" smtClean="0">
                <a:solidFill>
                  <a:srgbClr val="002060"/>
                </a:solidFill>
              </a:rPr>
              <a:t>menggunakan</a:t>
            </a:r>
            <a:r>
              <a:rPr lang="en-AU" sz="2000" dirty="0" smtClean="0">
                <a:solidFill>
                  <a:srgbClr val="002060"/>
                </a:solidFill>
              </a:rPr>
              <a:t> </a:t>
            </a:r>
            <a:r>
              <a:rPr lang="en-AU" sz="2000" dirty="0" err="1" smtClean="0">
                <a:solidFill>
                  <a:srgbClr val="002060"/>
                </a:solidFill>
              </a:rPr>
              <a:t>rumus</a:t>
            </a:r>
            <a:r>
              <a:rPr lang="en-AU" sz="2000" dirty="0" smtClean="0">
                <a:solidFill>
                  <a:srgbClr val="002060"/>
                </a:solidFill>
              </a:rPr>
              <a:t> </a:t>
            </a:r>
            <a:r>
              <a:rPr lang="en-AU" sz="2000" dirty="0" err="1" smtClean="0">
                <a:solidFill>
                  <a:srgbClr val="002060"/>
                </a:solidFill>
              </a:rPr>
              <a:t>sbb</a:t>
            </a:r>
            <a:r>
              <a:rPr lang="en-AU" sz="2000" dirty="0" smtClean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220072" y="4509120"/>
            <a:ext cx="3528392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sz="2000" dirty="0" err="1" smtClean="0">
                <a:solidFill>
                  <a:srgbClr val="002060"/>
                </a:solidFill>
              </a:rPr>
              <a:t>Langkah</a:t>
            </a:r>
            <a:r>
              <a:rPr lang="en-AU" sz="2000" dirty="0" smtClean="0">
                <a:solidFill>
                  <a:srgbClr val="002060"/>
                </a:solidFill>
              </a:rPr>
              <a:t> V: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AU" sz="2000" dirty="0" err="1" smtClean="0">
                <a:solidFill>
                  <a:srgbClr val="002060"/>
                </a:solidFill>
              </a:rPr>
              <a:t>Membuat</a:t>
            </a:r>
            <a:r>
              <a:rPr lang="en-AU" sz="2000" dirty="0" smtClean="0">
                <a:solidFill>
                  <a:srgbClr val="002060"/>
                </a:solidFill>
              </a:rPr>
              <a:t> </a:t>
            </a:r>
            <a:r>
              <a:rPr lang="en-AU" sz="2000" dirty="0" err="1" smtClean="0">
                <a:solidFill>
                  <a:srgbClr val="002060"/>
                </a:solidFill>
              </a:rPr>
              <a:t>keputusan</a:t>
            </a:r>
            <a:r>
              <a:rPr lang="en-AU" sz="2000" dirty="0" smtClean="0">
                <a:solidFill>
                  <a:srgbClr val="002060"/>
                </a:solidFill>
              </a:rPr>
              <a:t> </a:t>
            </a:r>
            <a:r>
              <a:rPr lang="en-AU" sz="2000" dirty="0" err="1" smtClean="0">
                <a:solidFill>
                  <a:srgbClr val="002060"/>
                </a:solidFill>
              </a:rPr>
              <a:t>apakah</a:t>
            </a:r>
            <a:r>
              <a:rPr lang="en-AU" sz="2000" dirty="0" smtClean="0">
                <a:solidFill>
                  <a:srgbClr val="002060"/>
                </a:solidFill>
              </a:rPr>
              <a:t> </a:t>
            </a:r>
            <a:r>
              <a:rPr lang="en-AU" sz="2000" dirty="0" err="1" smtClean="0">
                <a:solidFill>
                  <a:srgbClr val="002060"/>
                </a:solidFill>
              </a:rPr>
              <a:t>rhitung</a:t>
            </a:r>
            <a:r>
              <a:rPr lang="en-AU" sz="2000" dirty="0" smtClean="0">
                <a:solidFill>
                  <a:srgbClr val="002060"/>
                </a:solidFill>
              </a:rPr>
              <a:t> &gt; </a:t>
            </a:r>
            <a:r>
              <a:rPr lang="en-AU" sz="2000" dirty="0" err="1" smtClean="0">
                <a:solidFill>
                  <a:srgbClr val="002060"/>
                </a:solidFill>
              </a:rPr>
              <a:t>rtabel</a:t>
            </a:r>
            <a:r>
              <a:rPr lang="en-AU" sz="2000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5194043" y="5805264"/>
            <a:ext cx="349102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err="1" smtClean="0">
                <a:solidFill>
                  <a:srgbClr val="FF0000"/>
                </a:solidFill>
              </a:rPr>
              <a:t>Latihan</a:t>
            </a:r>
            <a:r>
              <a:rPr lang="en-AU" dirty="0" smtClean="0">
                <a:solidFill>
                  <a:srgbClr val="FF0000"/>
                </a:solidFill>
              </a:rPr>
              <a:t> </a:t>
            </a:r>
            <a:r>
              <a:rPr lang="en-AU" dirty="0" err="1" smtClean="0">
                <a:solidFill>
                  <a:srgbClr val="FF0000"/>
                </a:solidFill>
              </a:rPr>
              <a:t>soal</a:t>
            </a:r>
            <a:r>
              <a:rPr lang="en-AU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AU" dirty="0" err="1" smtClean="0">
                <a:solidFill>
                  <a:srgbClr val="FF0000"/>
                </a:solidFill>
              </a:rPr>
              <a:t>Uji</a:t>
            </a:r>
            <a:r>
              <a:rPr lang="en-AU" dirty="0" smtClean="0">
                <a:solidFill>
                  <a:srgbClr val="FF0000"/>
                </a:solidFill>
              </a:rPr>
              <a:t> </a:t>
            </a:r>
            <a:r>
              <a:rPr lang="en-AU" dirty="0" err="1" smtClean="0">
                <a:solidFill>
                  <a:srgbClr val="FF0000"/>
                </a:solidFill>
              </a:rPr>
              <a:t>validitas</a:t>
            </a:r>
            <a:r>
              <a:rPr lang="en-AU" dirty="0" smtClean="0">
                <a:solidFill>
                  <a:srgbClr val="FF0000"/>
                </a:solidFill>
              </a:rPr>
              <a:t> </a:t>
            </a:r>
            <a:r>
              <a:rPr lang="en-AU" dirty="0" err="1" smtClean="0">
                <a:solidFill>
                  <a:srgbClr val="FF0000"/>
                </a:solidFill>
              </a:rPr>
              <a:t>untuk</a:t>
            </a:r>
            <a:r>
              <a:rPr lang="en-AU" dirty="0" smtClean="0">
                <a:solidFill>
                  <a:srgbClr val="FF0000"/>
                </a:solidFill>
              </a:rPr>
              <a:t> </a:t>
            </a:r>
            <a:r>
              <a:rPr lang="en-AU" dirty="0" err="1" smtClean="0">
                <a:solidFill>
                  <a:srgbClr val="FF0000"/>
                </a:solidFill>
              </a:rPr>
              <a:t>pertanyaan</a:t>
            </a:r>
            <a:r>
              <a:rPr lang="en-AU" dirty="0" smtClean="0">
                <a:solidFill>
                  <a:srgbClr val="FF0000"/>
                </a:solidFill>
              </a:rPr>
              <a:t> B, C, </a:t>
            </a:r>
          </a:p>
          <a:p>
            <a:r>
              <a:rPr lang="en-AU" dirty="0" err="1" smtClean="0">
                <a:solidFill>
                  <a:srgbClr val="FF0000"/>
                </a:solidFill>
              </a:rPr>
              <a:t>dan</a:t>
            </a:r>
            <a:r>
              <a:rPr lang="en-AU" dirty="0" smtClean="0">
                <a:solidFill>
                  <a:srgbClr val="FF0000"/>
                </a:solidFill>
              </a:rPr>
              <a:t> D</a:t>
            </a:r>
            <a:endParaRPr lang="en-A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12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760640"/>
          </a:xfrm>
        </p:spPr>
        <p:txBody>
          <a:bodyPr>
            <a:normAutofit lnSpcReduction="10000"/>
          </a:bodyPr>
          <a:lstStyle/>
          <a:p>
            <a:r>
              <a:rPr lang="en-AU" sz="2000" dirty="0" err="1" smtClean="0"/>
              <a:t>Reliabilitas</a:t>
            </a:r>
            <a:r>
              <a:rPr lang="en-AU" sz="2000" dirty="0" smtClean="0"/>
              <a:t> </a:t>
            </a:r>
            <a:r>
              <a:rPr lang="en-AU" sz="2000" dirty="0" err="1" smtClean="0"/>
              <a:t>adalah</a:t>
            </a:r>
            <a:r>
              <a:rPr lang="en-AU" sz="2000" dirty="0" smtClean="0"/>
              <a:t> </a:t>
            </a:r>
            <a:r>
              <a:rPr lang="en-AU" sz="2000" dirty="0" err="1" smtClean="0"/>
              <a:t>untuk</a:t>
            </a:r>
            <a:r>
              <a:rPr lang="en-AU" sz="2000" dirty="0" smtClean="0"/>
              <a:t> </a:t>
            </a:r>
            <a:r>
              <a:rPr lang="en-AU" sz="2000" b="1" dirty="0" err="1" smtClean="0"/>
              <a:t>mengetahui</a:t>
            </a:r>
            <a:r>
              <a:rPr lang="en-AU" sz="2000" b="1" dirty="0" smtClean="0"/>
              <a:t> </a:t>
            </a:r>
            <a:r>
              <a:rPr lang="en-AU" sz="2000" b="1" dirty="0" err="1" smtClean="0"/>
              <a:t>sejauh</a:t>
            </a:r>
            <a:r>
              <a:rPr lang="en-AU" sz="2000" b="1" dirty="0" smtClean="0"/>
              <a:t> mana </a:t>
            </a:r>
            <a:r>
              <a:rPr lang="en-AU" sz="2000" b="1" dirty="0" err="1" smtClean="0"/>
              <a:t>hasil</a:t>
            </a:r>
            <a:r>
              <a:rPr lang="en-AU" sz="2000" b="1" dirty="0" smtClean="0"/>
              <a:t> </a:t>
            </a:r>
            <a:r>
              <a:rPr lang="en-AU" sz="2000" b="1" dirty="0" err="1" smtClean="0"/>
              <a:t>pengukuran</a:t>
            </a:r>
            <a:r>
              <a:rPr lang="en-AU" sz="2000" b="1" dirty="0" smtClean="0"/>
              <a:t> </a:t>
            </a:r>
            <a:r>
              <a:rPr lang="en-AU" sz="2000" b="1" dirty="0" err="1" smtClean="0"/>
              <a:t>tetap</a:t>
            </a:r>
            <a:r>
              <a:rPr lang="en-AU" sz="2000" b="1" dirty="0" smtClean="0"/>
              <a:t> </a:t>
            </a:r>
            <a:r>
              <a:rPr lang="en-AU" sz="2000" b="1" dirty="0" err="1" smtClean="0"/>
              <a:t>konsisten</a:t>
            </a:r>
            <a:r>
              <a:rPr lang="en-AU" sz="2000" dirty="0" smtClean="0"/>
              <a:t>, </a:t>
            </a:r>
            <a:r>
              <a:rPr lang="en-AU" sz="2000" dirty="0" err="1" smtClean="0"/>
              <a:t>apabila</a:t>
            </a:r>
            <a:r>
              <a:rPr lang="en-AU" sz="2000" dirty="0" smtClean="0"/>
              <a:t> </a:t>
            </a:r>
            <a:r>
              <a:rPr lang="en-AU" sz="2000" dirty="0" err="1" smtClean="0"/>
              <a:t>dilakukan</a:t>
            </a:r>
            <a:r>
              <a:rPr lang="en-AU" sz="2000" dirty="0" smtClean="0"/>
              <a:t> </a:t>
            </a:r>
            <a:r>
              <a:rPr lang="en-AU" sz="2000" dirty="0" err="1" smtClean="0"/>
              <a:t>pengukuran</a:t>
            </a:r>
            <a:r>
              <a:rPr lang="en-AU" sz="2000" dirty="0" smtClean="0"/>
              <a:t> </a:t>
            </a:r>
            <a:r>
              <a:rPr lang="en-AU" sz="2000" dirty="0" err="1" smtClean="0"/>
              <a:t>dua</a:t>
            </a:r>
            <a:r>
              <a:rPr lang="en-AU" sz="2000" dirty="0" smtClean="0"/>
              <a:t> kali </a:t>
            </a:r>
            <a:r>
              <a:rPr lang="en-AU" sz="2000" dirty="0" err="1" smtClean="0"/>
              <a:t>atau</a:t>
            </a:r>
            <a:r>
              <a:rPr lang="en-AU" sz="2000" dirty="0" smtClean="0"/>
              <a:t> </a:t>
            </a:r>
            <a:r>
              <a:rPr lang="en-AU" sz="2000" dirty="0" err="1" smtClean="0"/>
              <a:t>lebih</a:t>
            </a:r>
            <a:r>
              <a:rPr lang="en-AU" sz="2000" dirty="0" smtClean="0"/>
              <a:t> </a:t>
            </a:r>
            <a:r>
              <a:rPr lang="en-AU" sz="2000" dirty="0" err="1" smtClean="0"/>
              <a:t>terhadap</a:t>
            </a:r>
            <a:r>
              <a:rPr lang="en-AU" sz="2000" dirty="0" smtClean="0"/>
              <a:t> </a:t>
            </a:r>
            <a:r>
              <a:rPr lang="en-AU" sz="2000" dirty="0" err="1" smtClean="0"/>
              <a:t>gejala</a:t>
            </a:r>
            <a:r>
              <a:rPr lang="en-AU" sz="2000" dirty="0" smtClean="0"/>
              <a:t> yang </a:t>
            </a:r>
            <a:r>
              <a:rPr lang="en-AU" sz="2000" dirty="0" err="1" smtClean="0"/>
              <a:t>sama</a:t>
            </a:r>
            <a:r>
              <a:rPr lang="en-AU" sz="2000" dirty="0" smtClean="0"/>
              <a:t> </a:t>
            </a:r>
            <a:r>
              <a:rPr lang="en-AU" sz="2000" dirty="0" err="1" smtClean="0"/>
              <a:t>dengan</a:t>
            </a:r>
            <a:r>
              <a:rPr lang="en-AU" sz="2000" dirty="0" smtClean="0"/>
              <a:t> </a:t>
            </a:r>
            <a:r>
              <a:rPr lang="en-AU" sz="2000" dirty="0" err="1" smtClean="0"/>
              <a:t>menggunakan</a:t>
            </a:r>
            <a:r>
              <a:rPr lang="en-AU" sz="2000" dirty="0" smtClean="0"/>
              <a:t> </a:t>
            </a:r>
            <a:r>
              <a:rPr lang="en-AU" sz="2000" dirty="0" err="1" smtClean="0"/>
              <a:t>alat</a:t>
            </a:r>
            <a:r>
              <a:rPr lang="en-AU" sz="2000" dirty="0" smtClean="0"/>
              <a:t> </a:t>
            </a:r>
            <a:r>
              <a:rPr lang="en-AU" sz="2000" dirty="0" err="1" smtClean="0"/>
              <a:t>pengukur</a:t>
            </a:r>
            <a:r>
              <a:rPr lang="en-AU" sz="2000" dirty="0" smtClean="0"/>
              <a:t> yang </a:t>
            </a:r>
            <a:r>
              <a:rPr lang="en-AU" sz="2000" dirty="0" err="1" smtClean="0"/>
              <a:t>sama</a:t>
            </a:r>
            <a:r>
              <a:rPr lang="en-AU" sz="2000" dirty="0" smtClean="0"/>
              <a:t> pula (</a:t>
            </a:r>
            <a:r>
              <a:rPr lang="en-AU" sz="2000" dirty="0" err="1" smtClean="0"/>
              <a:t>Siregar</a:t>
            </a:r>
            <a:r>
              <a:rPr lang="en-AU" sz="2000" dirty="0" smtClean="0"/>
              <a:t>, 2016:173)</a:t>
            </a:r>
          </a:p>
          <a:p>
            <a:r>
              <a:rPr lang="en-AU" sz="2000" dirty="0" err="1" smtClean="0"/>
              <a:t>Uji</a:t>
            </a:r>
            <a:r>
              <a:rPr lang="en-AU" sz="2000" dirty="0" smtClean="0"/>
              <a:t> </a:t>
            </a:r>
            <a:r>
              <a:rPr lang="en-AU" sz="2000" dirty="0" err="1" smtClean="0"/>
              <a:t>reliabilitas</a:t>
            </a:r>
            <a:r>
              <a:rPr lang="en-AU" sz="2000" dirty="0" smtClean="0"/>
              <a:t> </a:t>
            </a:r>
            <a:r>
              <a:rPr lang="en-AU" sz="2000" dirty="0" err="1" smtClean="0"/>
              <a:t>dapat</a:t>
            </a:r>
            <a:r>
              <a:rPr lang="en-AU" sz="2000" dirty="0" smtClean="0"/>
              <a:t> </a:t>
            </a:r>
            <a:r>
              <a:rPr lang="en-AU" sz="2000" dirty="0" err="1" smtClean="0"/>
              <a:t>dilakukan</a:t>
            </a:r>
            <a:r>
              <a:rPr lang="en-AU" sz="2000" dirty="0" smtClean="0"/>
              <a:t> </a:t>
            </a:r>
            <a:r>
              <a:rPr lang="en-AU" sz="2000" dirty="0" err="1" smtClean="0"/>
              <a:t>baik</a:t>
            </a:r>
            <a:r>
              <a:rPr lang="en-AU" sz="2000" dirty="0" smtClean="0"/>
              <a:t> </a:t>
            </a:r>
            <a:r>
              <a:rPr lang="en-AU" sz="2000" dirty="0" err="1" smtClean="0"/>
              <a:t>secara</a:t>
            </a:r>
            <a:r>
              <a:rPr lang="en-AU" sz="2000" dirty="0" smtClean="0"/>
              <a:t> internal </a:t>
            </a:r>
            <a:r>
              <a:rPr lang="en-AU" sz="2000" dirty="0" err="1" smtClean="0"/>
              <a:t>maupun</a:t>
            </a:r>
            <a:r>
              <a:rPr lang="en-AU" sz="2000" dirty="0" smtClean="0"/>
              <a:t> </a:t>
            </a:r>
            <a:r>
              <a:rPr lang="en-AU" sz="2000" dirty="0" err="1" smtClean="0"/>
              <a:t>eksternal</a:t>
            </a:r>
            <a:r>
              <a:rPr lang="en-AU" sz="2000" dirty="0" smtClean="0"/>
              <a:t>. </a:t>
            </a:r>
          </a:p>
          <a:p>
            <a:pPr marL="354013" indent="0">
              <a:buNone/>
            </a:pPr>
            <a:r>
              <a:rPr lang="en-AU" sz="2000" dirty="0" smtClean="0"/>
              <a:t>Internal </a:t>
            </a:r>
            <a:r>
              <a:rPr lang="en-AU" sz="2000" dirty="0" smtClean="0">
                <a:sym typeface="Wingdings" panose="05000000000000000000" pitchFamily="2" charset="2"/>
              </a:rPr>
              <a:t> </a:t>
            </a:r>
            <a:r>
              <a:rPr lang="en-AU" sz="2000" dirty="0" err="1" smtClean="0">
                <a:sym typeface="Wingdings" panose="05000000000000000000" pitchFamily="2" charset="2"/>
              </a:rPr>
              <a:t>analisis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konsistensi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butir-butir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dalam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instrumen</a:t>
            </a:r>
            <a:endParaRPr lang="en-AU" sz="2000" dirty="0" smtClean="0">
              <a:sym typeface="Wingdings" panose="05000000000000000000" pitchFamily="2" charset="2"/>
            </a:endParaRPr>
          </a:p>
          <a:p>
            <a:pPr marL="354013" indent="0">
              <a:buNone/>
            </a:pPr>
            <a:r>
              <a:rPr lang="en-AU" sz="2000" dirty="0" err="1" smtClean="0">
                <a:sym typeface="Wingdings" panose="05000000000000000000" pitchFamily="2" charset="2"/>
              </a:rPr>
              <a:t>Eksternal</a:t>
            </a:r>
            <a:r>
              <a:rPr lang="en-AU" sz="2000" dirty="0" smtClean="0">
                <a:sym typeface="Wingdings" panose="05000000000000000000" pitchFamily="2" charset="2"/>
              </a:rPr>
              <a:t>  test-retest, equivalent, </a:t>
            </a:r>
            <a:r>
              <a:rPr lang="en-AU" sz="2000" dirty="0" err="1" smtClean="0">
                <a:sym typeface="Wingdings" panose="05000000000000000000" pitchFamily="2" charset="2"/>
              </a:rPr>
              <a:t>dan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gabungan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keduanya</a:t>
            </a:r>
            <a:endParaRPr lang="en-AU" sz="2000" dirty="0" smtClean="0"/>
          </a:p>
          <a:p>
            <a:r>
              <a:rPr lang="en-AU" sz="2000" dirty="0" err="1" smtClean="0"/>
              <a:t>Metode</a:t>
            </a:r>
            <a:r>
              <a:rPr lang="en-AU" sz="2000" dirty="0" smtClean="0"/>
              <a:t> </a:t>
            </a:r>
            <a:r>
              <a:rPr lang="en-AU" sz="2000" dirty="0" err="1" smtClean="0"/>
              <a:t>perhitungan</a:t>
            </a:r>
            <a:r>
              <a:rPr lang="en-AU" sz="2000" dirty="0" smtClean="0"/>
              <a:t> </a:t>
            </a:r>
            <a:r>
              <a:rPr lang="en-AU" sz="2000" dirty="0" err="1" smtClean="0"/>
              <a:t>reliabilitas</a:t>
            </a:r>
            <a:r>
              <a:rPr lang="en-AU" sz="2000" dirty="0" smtClean="0"/>
              <a:t> </a:t>
            </a:r>
            <a:r>
              <a:rPr lang="en-AU" sz="2000" dirty="0" err="1" smtClean="0"/>
              <a:t>dikelompokkan</a:t>
            </a:r>
            <a:r>
              <a:rPr lang="en-AU" sz="2000" dirty="0" smtClean="0"/>
              <a:t> </a:t>
            </a:r>
            <a:r>
              <a:rPr lang="en-AU" sz="2000" dirty="0" err="1" smtClean="0"/>
              <a:t>berdasarkan</a:t>
            </a:r>
            <a:r>
              <a:rPr lang="en-AU" sz="2000" dirty="0" smtClean="0"/>
              <a:t> </a:t>
            </a:r>
            <a:r>
              <a:rPr lang="en-AU" sz="2000" dirty="0" err="1" smtClean="0"/>
              <a:t>sumber</a:t>
            </a:r>
            <a:r>
              <a:rPr lang="en-AU" sz="2000" dirty="0" smtClean="0"/>
              <a:t> </a:t>
            </a:r>
            <a:r>
              <a:rPr lang="en-AU" sz="2000" i="1" dirty="0" smtClean="0"/>
              <a:t>measurement</a:t>
            </a:r>
            <a:r>
              <a:rPr lang="en-AU" sz="2000" dirty="0" smtClean="0"/>
              <a:t> </a:t>
            </a:r>
            <a:r>
              <a:rPr lang="en-AU" sz="2000" dirty="0" err="1" smtClean="0"/>
              <a:t>sebagai</a:t>
            </a:r>
            <a:r>
              <a:rPr lang="en-AU" sz="2000" dirty="0" smtClean="0"/>
              <a:t> </a:t>
            </a:r>
            <a:r>
              <a:rPr lang="en-AU" sz="2000" dirty="0" err="1" smtClean="0"/>
              <a:t>berikut</a:t>
            </a:r>
            <a:r>
              <a:rPr lang="en-AU" sz="2000" dirty="0" smtClean="0"/>
              <a:t>: </a:t>
            </a:r>
            <a:endParaRPr lang="en-AU" sz="2000" dirty="0" smtClean="0"/>
          </a:p>
          <a:p>
            <a:pPr marL="633413" indent="-279400">
              <a:buFont typeface="+mj-lt"/>
              <a:buAutoNum type="arabicPeriod"/>
            </a:pPr>
            <a:r>
              <a:rPr lang="en-AU" sz="2000" i="1" dirty="0" smtClean="0"/>
              <a:t>Test-retest reliability </a:t>
            </a:r>
            <a:r>
              <a:rPr lang="en-AU" sz="2000" dirty="0" smtClean="0">
                <a:sym typeface="Wingdings" panose="05000000000000000000" pitchFamily="2" charset="2"/>
              </a:rPr>
              <a:t> </a:t>
            </a:r>
            <a:r>
              <a:rPr lang="en-AU" sz="2000" dirty="0" err="1" smtClean="0">
                <a:sym typeface="Wingdings" panose="05000000000000000000" pitchFamily="2" charset="2"/>
              </a:rPr>
              <a:t>mencobakan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alat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ukur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beberapa</a:t>
            </a:r>
            <a:r>
              <a:rPr lang="en-AU" sz="2000" dirty="0" smtClean="0">
                <a:sym typeface="Wingdings" panose="05000000000000000000" pitchFamily="2" charset="2"/>
              </a:rPr>
              <a:t> kali </a:t>
            </a:r>
            <a:r>
              <a:rPr lang="en-AU" sz="2000" dirty="0" err="1" smtClean="0">
                <a:sym typeface="Wingdings" panose="05000000000000000000" pitchFamily="2" charset="2"/>
              </a:rPr>
              <a:t>kepada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responden</a:t>
            </a:r>
            <a:r>
              <a:rPr lang="en-AU" sz="2000" dirty="0">
                <a:sym typeface="Wingdings" panose="05000000000000000000" pitchFamily="2" charset="2"/>
              </a:rPr>
              <a:t> </a:t>
            </a:r>
            <a:r>
              <a:rPr lang="en-AU" sz="2000" dirty="0" smtClean="0">
                <a:sym typeface="Wingdings" panose="05000000000000000000" pitchFamily="2" charset="2"/>
              </a:rPr>
              <a:t>(</a:t>
            </a:r>
            <a:r>
              <a:rPr lang="en-AU" sz="2000" dirty="0" err="1" smtClean="0">
                <a:sym typeface="Wingdings" panose="05000000000000000000" pitchFamily="2" charset="2"/>
              </a:rPr>
              <a:t>alat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ukur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sama</a:t>
            </a:r>
            <a:r>
              <a:rPr lang="en-AU" sz="2000" dirty="0" smtClean="0">
                <a:sym typeface="Wingdings" panose="05000000000000000000" pitchFamily="2" charset="2"/>
              </a:rPr>
              <a:t>, </a:t>
            </a:r>
            <a:r>
              <a:rPr lang="en-AU" sz="2000" dirty="0" err="1" smtClean="0">
                <a:sym typeface="Wingdings" panose="05000000000000000000" pitchFamily="2" charset="2"/>
              </a:rPr>
              <a:t>responden</a:t>
            </a:r>
            <a:r>
              <a:rPr lang="en-AU" sz="2000" dirty="0" smtClean="0">
                <a:sym typeface="Wingdings" panose="05000000000000000000" pitchFamily="2" charset="2"/>
              </a:rPr>
              <a:t> juga </a:t>
            </a:r>
            <a:r>
              <a:rPr lang="en-AU" sz="2000" dirty="0" err="1" smtClean="0">
                <a:sym typeface="Wingdings" panose="05000000000000000000" pitchFamily="2" charset="2"/>
              </a:rPr>
              <a:t>sama</a:t>
            </a:r>
            <a:r>
              <a:rPr lang="en-AU" sz="2000" dirty="0" smtClean="0">
                <a:sym typeface="Wingdings" panose="05000000000000000000" pitchFamily="2" charset="2"/>
              </a:rPr>
              <a:t>, </a:t>
            </a:r>
            <a:r>
              <a:rPr lang="en-AU" sz="2000" dirty="0" err="1" smtClean="0">
                <a:sym typeface="Wingdings" panose="05000000000000000000" pitchFamily="2" charset="2"/>
              </a:rPr>
              <a:t>tetapi</a:t>
            </a:r>
            <a:r>
              <a:rPr lang="en-AU" sz="2000" dirty="0" smtClean="0">
                <a:sym typeface="Wingdings" panose="05000000000000000000" pitchFamily="2" charset="2"/>
              </a:rPr>
              <a:t> di </a:t>
            </a:r>
            <a:r>
              <a:rPr lang="en-AU" sz="2000" dirty="0" err="1" smtClean="0">
                <a:sym typeface="Wingdings" panose="05000000000000000000" pitchFamily="2" charset="2"/>
              </a:rPr>
              <a:t>waktu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berbeda</a:t>
            </a:r>
            <a:r>
              <a:rPr lang="en-AU" sz="2000" dirty="0" smtClean="0">
                <a:sym typeface="Wingdings" panose="05000000000000000000" pitchFamily="2" charset="2"/>
              </a:rPr>
              <a:t>). </a:t>
            </a:r>
            <a:r>
              <a:rPr lang="en-AU" sz="2000" dirty="0" err="1" smtClean="0">
                <a:sym typeface="Wingdings" panose="05000000000000000000" pitchFamily="2" charset="2"/>
              </a:rPr>
              <a:t>Bila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korelasi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positif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dan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signifikan</a:t>
            </a:r>
            <a:r>
              <a:rPr lang="en-AU" sz="2000" dirty="0" smtClean="0">
                <a:sym typeface="Wingdings" panose="05000000000000000000" pitchFamily="2" charset="2"/>
              </a:rPr>
              <a:t>, </a:t>
            </a:r>
            <a:r>
              <a:rPr lang="en-AU" sz="2000" dirty="0" err="1" smtClean="0">
                <a:sym typeface="Wingdings" panose="05000000000000000000" pitchFamily="2" charset="2"/>
              </a:rPr>
              <a:t>maka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instrumen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tersebut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dinyatakan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reliabel</a:t>
            </a:r>
            <a:r>
              <a:rPr lang="en-AU" sz="2000" dirty="0" smtClean="0">
                <a:sym typeface="Wingdings" panose="05000000000000000000" pitchFamily="2" charset="2"/>
              </a:rPr>
              <a:t>. </a:t>
            </a:r>
          </a:p>
          <a:p>
            <a:pPr marL="633413" indent="-279400">
              <a:buFont typeface="+mj-lt"/>
              <a:buAutoNum type="arabicPeriod"/>
            </a:pPr>
            <a:r>
              <a:rPr lang="en-AU" sz="2000" i="1" dirty="0" smtClean="0">
                <a:sym typeface="Wingdings" panose="05000000000000000000" pitchFamily="2" charset="2"/>
              </a:rPr>
              <a:t>Equivalent </a:t>
            </a:r>
            <a:r>
              <a:rPr lang="en-AU" sz="2000" dirty="0" smtClean="0">
                <a:sym typeface="Wingdings" panose="05000000000000000000" pitchFamily="2" charset="2"/>
              </a:rPr>
              <a:t> </a:t>
            </a:r>
            <a:r>
              <a:rPr lang="en-AU" sz="2000" dirty="0" err="1" smtClean="0">
                <a:sym typeface="Wingdings" panose="05000000000000000000" pitchFamily="2" charset="2"/>
              </a:rPr>
              <a:t>pengujian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alat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ukur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dilakukan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sekali</a:t>
            </a:r>
            <a:r>
              <a:rPr lang="en-AU" sz="2000" dirty="0" smtClean="0">
                <a:sym typeface="Wingdings" panose="05000000000000000000" pitchFamily="2" charset="2"/>
              </a:rPr>
              <a:t>, </a:t>
            </a:r>
            <a:r>
              <a:rPr lang="en-AU" sz="2000" dirty="0" err="1" smtClean="0">
                <a:sym typeface="Wingdings" panose="05000000000000000000" pitchFamily="2" charset="2"/>
              </a:rPr>
              <a:t>tetapi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alat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ukurnya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ada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dua</a:t>
            </a:r>
            <a:r>
              <a:rPr lang="en-AU" sz="2000" dirty="0" smtClean="0">
                <a:sym typeface="Wingdings" panose="05000000000000000000" pitchFamily="2" charset="2"/>
              </a:rPr>
              <a:t>, </a:t>
            </a:r>
            <a:r>
              <a:rPr lang="en-AU" sz="2000" dirty="0" err="1" smtClean="0">
                <a:sym typeface="Wingdings" panose="05000000000000000000" pitchFamily="2" charset="2"/>
              </a:rPr>
              <a:t>pada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responden</a:t>
            </a:r>
            <a:r>
              <a:rPr lang="en-AU" sz="2000" dirty="0" smtClean="0">
                <a:sym typeface="Wingdings" panose="05000000000000000000" pitchFamily="2" charset="2"/>
              </a:rPr>
              <a:t> yang </a:t>
            </a:r>
            <a:r>
              <a:rPr lang="en-AU" sz="2000" dirty="0" err="1" smtClean="0">
                <a:sym typeface="Wingdings" panose="05000000000000000000" pitchFamily="2" charset="2"/>
              </a:rPr>
              <a:t>sama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dan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waktu</a:t>
            </a:r>
            <a:r>
              <a:rPr lang="en-AU" sz="2000" dirty="0" smtClean="0">
                <a:sym typeface="Wingdings" panose="05000000000000000000" pitchFamily="2" charset="2"/>
              </a:rPr>
              <a:t> yang </a:t>
            </a:r>
            <a:r>
              <a:rPr lang="en-AU" sz="2000" dirty="0" err="1" smtClean="0">
                <a:sym typeface="Wingdings" panose="05000000000000000000" pitchFamily="2" charset="2"/>
              </a:rPr>
              <a:t>sama</a:t>
            </a:r>
            <a:r>
              <a:rPr lang="en-AU" sz="2000" dirty="0" smtClean="0">
                <a:sym typeface="Wingdings" panose="05000000000000000000" pitchFamily="2" charset="2"/>
              </a:rPr>
              <a:t>. </a:t>
            </a:r>
            <a:r>
              <a:rPr lang="en-AU" sz="2000" dirty="0" err="1" smtClean="0">
                <a:sym typeface="Wingdings" panose="05000000000000000000" pitchFamily="2" charset="2"/>
              </a:rPr>
              <a:t>Alat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ukur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tersebut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menggunakan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pernyataan</a:t>
            </a:r>
            <a:r>
              <a:rPr lang="en-AU" sz="2000" dirty="0" smtClean="0">
                <a:sym typeface="Wingdings" panose="05000000000000000000" pitchFamily="2" charset="2"/>
              </a:rPr>
              <a:t> yang </a:t>
            </a:r>
            <a:r>
              <a:rPr lang="en-AU" sz="2000" dirty="0" err="1" smtClean="0">
                <a:sym typeface="Wingdings" panose="05000000000000000000" pitchFamily="2" charset="2"/>
              </a:rPr>
              <a:t>berbeda</a:t>
            </a:r>
            <a:r>
              <a:rPr lang="en-AU" sz="2000" dirty="0" smtClean="0">
                <a:sym typeface="Wingdings" panose="05000000000000000000" pitchFamily="2" charset="2"/>
              </a:rPr>
              <a:t>, </a:t>
            </a:r>
            <a:r>
              <a:rPr lang="en-AU" sz="2000" dirty="0" err="1" smtClean="0">
                <a:sym typeface="Wingdings" panose="05000000000000000000" pitchFamily="2" charset="2"/>
              </a:rPr>
              <a:t>tetapi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maknanya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sama</a:t>
            </a:r>
            <a:r>
              <a:rPr lang="en-AU" sz="2000" dirty="0" smtClean="0">
                <a:sym typeface="Wingdings" panose="05000000000000000000" pitchFamily="2" charset="2"/>
              </a:rPr>
              <a:t>. </a:t>
            </a:r>
          </a:p>
          <a:p>
            <a:pPr marL="633413" indent="0">
              <a:buNone/>
            </a:pPr>
            <a:r>
              <a:rPr lang="en-AU" sz="2000" dirty="0" smtClean="0">
                <a:sym typeface="Wingdings" panose="05000000000000000000" pitchFamily="2" charset="2"/>
              </a:rPr>
              <a:t>Co. </a:t>
            </a:r>
            <a:r>
              <a:rPr lang="en-AU" sz="2000" i="1" dirty="0" err="1" smtClean="0">
                <a:sym typeface="Wingdings" panose="05000000000000000000" pitchFamily="2" charset="2"/>
              </a:rPr>
              <a:t>Menurut</a:t>
            </a:r>
            <a:r>
              <a:rPr lang="en-AU" sz="2000" i="1" dirty="0" smtClean="0">
                <a:sym typeface="Wingdings" panose="05000000000000000000" pitchFamily="2" charset="2"/>
              </a:rPr>
              <a:t> </a:t>
            </a:r>
            <a:r>
              <a:rPr lang="en-AU" sz="2000" i="1" dirty="0" err="1" smtClean="0">
                <a:sym typeface="Wingdings" panose="05000000000000000000" pitchFamily="2" charset="2"/>
              </a:rPr>
              <a:t>Anda</a:t>
            </a:r>
            <a:r>
              <a:rPr lang="en-AU" sz="2000" i="1" dirty="0" smtClean="0">
                <a:sym typeface="Wingdings" panose="05000000000000000000" pitchFamily="2" charset="2"/>
              </a:rPr>
              <a:t>, </a:t>
            </a:r>
            <a:r>
              <a:rPr lang="en-AU" sz="2000" i="1" dirty="0" err="1" smtClean="0">
                <a:sym typeface="Wingdings" panose="05000000000000000000" pitchFamily="2" charset="2"/>
              </a:rPr>
              <a:t>apakah</a:t>
            </a:r>
            <a:r>
              <a:rPr lang="en-AU" sz="2000" i="1" dirty="0" smtClean="0">
                <a:sym typeface="Wingdings" panose="05000000000000000000" pitchFamily="2" charset="2"/>
              </a:rPr>
              <a:t> internet </a:t>
            </a:r>
            <a:r>
              <a:rPr lang="en-AU" sz="2000" i="1" dirty="0" err="1" smtClean="0">
                <a:sym typeface="Wingdings" panose="05000000000000000000" pitchFamily="2" charset="2"/>
              </a:rPr>
              <a:t>berbahaya</a:t>
            </a:r>
            <a:r>
              <a:rPr lang="en-AU" sz="2000" i="1" dirty="0" smtClean="0">
                <a:sym typeface="Wingdings" panose="05000000000000000000" pitchFamily="2" charset="2"/>
              </a:rPr>
              <a:t> </a:t>
            </a:r>
            <a:r>
              <a:rPr lang="en-AU" sz="2000" i="1" dirty="0" err="1" smtClean="0">
                <a:sym typeface="Wingdings" panose="05000000000000000000" pitchFamily="2" charset="2"/>
              </a:rPr>
              <a:t>bagi</a:t>
            </a:r>
            <a:r>
              <a:rPr lang="en-AU" sz="2000" i="1" dirty="0" smtClean="0">
                <a:sym typeface="Wingdings" panose="05000000000000000000" pitchFamily="2" charset="2"/>
              </a:rPr>
              <a:t> </a:t>
            </a:r>
            <a:r>
              <a:rPr lang="en-AU" sz="2000" i="1" dirty="0" err="1" smtClean="0">
                <a:sym typeface="Wingdings" panose="05000000000000000000" pitchFamily="2" charset="2"/>
              </a:rPr>
              <a:t>anak</a:t>
            </a:r>
            <a:r>
              <a:rPr lang="en-AU" sz="2000" i="1" dirty="0" smtClean="0">
                <a:sym typeface="Wingdings" panose="05000000000000000000" pitchFamily="2" charset="2"/>
              </a:rPr>
              <a:t>? </a:t>
            </a:r>
          </a:p>
          <a:p>
            <a:pPr marL="987425" indent="0">
              <a:buNone/>
            </a:pPr>
            <a:r>
              <a:rPr lang="en-AU" sz="2000" i="1" dirty="0" err="1" smtClean="0">
                <a:sym typeface="Wingdings" panose="05000000000000000000" pitchFamily="2" charset="2"/>
              </a:rPr>
              <a:t>Menurut</a:t>
            </a:r>
            <a:r>
              <a:rPr lang="en-AU" sz="2000" i="1" dirty="0" smtClean="0">
                <a:sym typeface="Wingdings" panose="05000000000000000000" pitchFamily="2" charset="2"/>
              </a:rPr>
              <a:t> </a:t>
            </a:r>
            <a:r>
              <a:rPr lang="en-AU" sz="2000" i="1" dirty="0" err="1" smtClean="0">
                <a:sym typeface="Wingdings" panose="05000000000000000000" pitchFamily="2" charset="2"/>
              </a:rPr>
              <a:t>Anda</a:t>
            </a:r>
            <a:r>
              <a:rPr lang="en-AU" sz="2000" i="1" dirty="0" smtClean="0">
                <a:sym typeface="Wingdings" panose="05000000000000000000" pitchFamily="2" charset="2"/>
              </a:rPr>
              <a:t>, </a:t>
            </a:r>
            <a:r>
              <a:rPr lang="en-AU" sz="2000" i="1" dirty="0" err="1" smtClean="0">
                <a:sym typeface="Wingdings" panose="05000000000000000000" pitchFamily="2" charset="2"/>
              </a:rPr>
              <a:t>apakah</a:t>
            </a:r>
            <a:r>
              <a:rPr lang="en-AU" sz="2000" i="1" dirty="0" smtClean="0">
                <a:sym typeface="Wingdings" panose="05000000000000000000" pitchFamily="2" charset="2"/>
              </a:rPr>
              <a:t> </a:t>
            </a:r>
            <a:r>
              <a:rPr lang="en-AU" sz="2000" i="1" dirty="0" err="1" smtClean="0">
                <a:sym typeface="Wingdings" panose="05000000000000000000" pitchFamily="2" charset="2"/>
              </a:rPr>
              <a:t>anak-anak</a:t>
            </a:r>
            <a:r>
              <a:rPr lang="en-AU" sz="2000" i="1" dirty="0" smtClean="0">
                <a:sym typeface="Wingdings" panose="05000000000000000000" pitchFamily="2" charset="2"/>
              </a:rPr>
              <a:t> </a:t>
            </a:r>
            <a:r>
              <a:rPr lang="en-AU" sz="2000" i="1" dirty="0" err="1" smtClean="0">
                <a:sym typeface="Wingdings" panose="05000000000000000000" pitchFamily="2" charset="2"/>
              </a:rPr>
              <a:t>sebaiknya</a:t>
            </a:r>
            <a:r>
              <a:rPr lang="en-AU" sz="2000" i="1" dirty="0" smtClean="0">
                <a:sym typeface="Wingdings" panose="05000000000000000000" pitchFamily="2" charset="2"/>
              </a:rPr>
              <a:t> </a:t>
            </a:r>
            <a:r>
              <a:rPr lang="en-AU" sz="2000" i="1" dirty="0" err="1" smtClean="0">
                <a:sym typeface="Wingdings" panose="05000000000000000000" pitchFamily="2" charset="2"/>
              </a:rPr>
              <a:t>tidak</a:t>
            </a:r>
            <a:r>
              <a:rPr lang="en-AU" sz="2000" i="1" dirty="0" smtClean="0">
                <a:sym typeface="Wingdings" panose="05000000000000000000" pitchFamily="2" charset="2"/>
              </a:rPr>
              <a:t> </a:t>
            </a:r>
            <a:r>
              <a:rPr lang="en-AU" sz="2000" i="1" dirty="0" err="1" smtClean="0">
                <a:sym typeface="Wingdings" panose="05000000000000000000" pitchFamily="2" charset="2"/>
              </a:rPr>
              <a:t>mengakses</a:t>
            </a:r>
            <a:r>
              <a:rPr lang="en-AU" sz="2000" i="1" dirty="0" smtClean="0">
                <a:sym typeface="Wingdings" panose="05000000000000000000" pitchFamily="2" charset="2"/>
              </a:rPr>
              <a:t> internet?</a:t>
            </a:r>
            <a:endParaRPr lang="en-AU" sz="2000" i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6458"/>
            <a:ext cx="3923928" cy="778098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AU" sz="3600" b="1" dirty="0" err="1" smtClean="0">
                <a:solidFill>
                  <a:schemeClr val="bg1"/>
                </a:solidFill>
              </a:rPr>
              <a:t>Reliabilitas</a:t>
            </a:r>
            <a:r>
              <a:rPr lang="en-AU" sz="3600" b="1" dirty="0" smtClean="0">
                <a:solidFill>
                  <a:schemeClr val="bg1"/>
                </a:solidFill>
              </a:rPr>
              <a:t> </a:t>
            </a:r>
            <a:endParaRPr lang="en-AU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52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2952328"/>
          </a:xfrm>
        </p:spPr>
        <p:txBody>
          <a:bodyPr>
            <a:normAutofit/>
          </a:bodyPr>
          <a:lstStyle/>
          <a:p>
            <a:r>
              <a:rPr lang="en-AU" sz="2200" dirty="0" smtClean="0"/>
              <a:t>Pengujian </a:t>
            </a:r>
            <a:r>
              <a:rPr lang="en-AU" sz="2200" dirty="0" err="1" smtClean="0"/>
              <a:t>reliabilitas</a:t>
            </a:r>
            <a:r>
              <a:rPr lang="en-AU" sz="2200" dirty="0" smtClean="0"/>
              <a:t> juga </a:t>
            </a:r>
            <a:r>
              <a:rPr lang="en-AU" sz="2200" dirty="0" err="1" smtClean="0"/>
              <a:t>dapat</a:t>
            </a:r>
            <a:r>
              <a:rPr lang="en-AU" sz="2200" dirty="0" smtClean="0"/>
              <a:t> </a:t>
            </a:r>
            <a:r>
              <a:rPr lang="en-AU" sz="2200" dirty="0" err="1" smtClean="0"/>
              <a:t>dilakukan</a:t>
            </a:r>
            <a:r>
              <a:rPr lang="en-AU" sz="2200" dirty="0" smtClean="0"/>
              <a:t> </a:t>
            </a:r>
            <a:r>
              <a:rPr lang="en-AU" sz="2200" dirty="0" err="1" smtClean="0"/>
              <a:t>secara</a:t>
            </a:r>
            <a:r>
              <a:rPr lang="en-AU" sz="2200" dirty="0" smtClean="0"/>
              <a:t> internal (</a:t>
            </a:r>
            <a:r>
              <a:rPr lang="en-AU" sz="2200" b="1" i="1" dirty="0" smtClean="0"/>
              <a:t>internal Consistency</a:t>
            </a:r>
            <a:r>
              <a:rPr lang="en-AU" sz="2200" dirty="0" smtClean="0"/>
              <a:t>) </a:t>
            </a:r>
            <a:r>
              <a:rPr lang="en-AU" sz="2200" dirty="0" smtClean="0">
                <a:sym typeface="Wingdings" panose="05000000000000000000" pitchFamily="2" charset="2"/>
              </a:rPr>
              <a:t> </a:t>
            </a:r>
            <a:r>
              <a:rPr lang="en-AU" sz="2200" dirty="0" err="1" smtClean="0">
                <a:sym typeface="Wingdings" panose="05000000000000000000" pitchFamily="2" charset="2"/>
              </a:rPr>
              <a:t>pengujian</a:t>
            </a:r>
            <a:r>
              <a:rPr lang="en-AU" sz="2200" dirty="0" smtClean="0">
                <a:sym typeface="Wingdings" panose="05000000000000000000" pitchFamily="2" charset="2"/>
              </a:rPr>
              <a:t> </a:t>
            </a:r>
            <a:r>
              <a:rPr lang="en-AU" sz="2200" dirty="0" err="1" smtClean="0">
                <a:sym typeface="Wingdings" panose="05000000000000000000" pitchFamily="2" charset="2"/>
              </a:rPr>
              <a:t>instrumen</a:t>
            </a:r>
            <a:r>
              <a:rPr lang="en-AU" sz="2200" dirty="0" smtClean="0">
                <a:sym typeface="Wingdings" panose="05000000000000000000" pitchFamily="2" charset="2"/>
              </a:rPr>
              <a:t> </a:t>
            </a:r>
            <a:r>
              <a:rPr lang="en-AU" sz="2200" dirty="0" err="1" smtClean="0">
                <a:sym typeface="Wingdings" panose="05000000000000000000" pitchFamily="2" charset="2"/>
              </a:rPr>
              <a:t>cukup</a:t>
            </a:r>
            <a:r>
              <a:rPr lang="en-AU" sz="2200" dirty="0" smtClean="0">
                <a:sym typeface="Wingdings" panose="05000000000000000000" pitchFamily="2" charset="2"/>
              </a:rPr>
              <a:t> </a:t>
            </a:r>
            <a:r>
              <a:rPr lang="en-AU" sz="2200" dirty="0" err="1" smtClean="0">
                <a:sym typeface="Wingdings" panose="05000000000000000000" pitchFamily="2" charset="2"/>
              </a:rPr>
              <a:t>dilakukan</a:t>
            </a:r>
            <a:r>
              <a:rPr lang="en-AU" sz="2200" dirty="0" smtClean="0">
                <a:sym typeface="Wingdings" panose="05000000000000000000" pitchFamily="2" charset="2"/>
              </a:rPr>
              <a:t> </a:t>
            </a:r>
            <a:r>
              <a:rPr lang="en-AU" sz="2200" dirty="0" err="1" smtClean="0">
                <a:sym typeface="Wingdings" panose="05000000000000000000" pitchFamily="2" charset="2"/>
              </a:rPr>
              <a:t>sekali</a:t>
            </a:r>
            <a:r>
              <a:rPr lang="en-AU" sz="2200" dirty="0">
                <a:sym typeface="Wingdings" panose="05000000000000000000" pitchFamily="2" charset="2"/>
              </a:rPr>
              <a:t> </a:t>
            </a:r>
            <a:r>
              <a:rPr lang="en-AU" sz="2200" dirty="0" err="1" smtClean="0">
                <a:sym typeface="Wingdings" panose="05000000000000000000" pitchFamily="2" charset="2"/>
              </a:rPr>
              <a:t>dengan</a:t>
            </a:r>
            <a:r>
              <a:rPr lang="en-AU" sz="2200" dirty="0" smtClean="0">
                <a:sym typeface="Wingdings" panose="05000000000000000000" pitchFamily="2" charset="2"/>
              </a:rPr>
              <a:t> </a:t>
            </a:r>
            <a:r>
              <a:rPr lang="en-AU" sz="2200" dirty="0" err="1" smtClean="0">
                <a:sym typeface="Wingdings" panose="05000000000000000000" pitchFamily="2" charset="2"/>
              </a:rPr>
              <a:t>teknik</a:t>
            </a:r>
            <a:r>
              <a:rPr lang="en-AU" sz="2200" dirty="0" smtClean="0">
                <a:sym typeface="Wingdings" panose="05000000000000000000" pitchFamily="2" charset="2"/>
              </a:rPr>
              <a:t> </a:t>
            </a:r>
            <a:r>
              <a:rPr lang="en-AU" sz="2200" dirty="0" err="1" smtClean="0">
                <a:sym typeface="Wingdings" panose="05000000000000000000" pitchFamily="2" charset="2"/>
              </a:rPr>
              <a:t>pengujian</a:t>
            </a:r>
            <a:r>
              <a:rPr lang="en-AU" sz="2200" dirty="0" smtClean="0">
                <a:sym typeface="Wingdings" panose="05000000000000000000" pitchFamily="2" charset="2"/>
              </a:rPr>
              <a:t> </a:t>
            </a:r>
            <a:r>
              <a:rPr lang="en-AU" sz="2200" dirty="0" err="1" smtClean="0">
                <a:sym typeface="Wingdings" panose="05000000000000000000" pitchFamily="2" charset="2"/>
              </a:rPr>
              <a:t>tertentu</a:t>
            </a:r>
            <a:r>
              <a:rPr lang="en-AU" sz="2200" dirty="0" smtClean="0">
                <a:sym typeface="Wingdings" panose="05000000000000000000" pitchFamily="2" charset="2"/>
              </a:rPr>
              <a:t>. </a:t>
            </a:r>
          </a:p>
          <a:p>
            <a:r>
              <a:rPr lang="en-AU" sz="2200" dirty="0" err="1" smtClean="0">
                <a:sym typeface="Wingdings" panose="05000000000000000000" pitchFamily="2" charset="2"/>
              </a:rPr>
              <a:t>Teknik</a:t>
            </a:r>
            <a:r>
              <a:rPr lang="en-AU" sz="2200" dirty="0" smtClean="0">
                <a:sym typeface="Wingdings" panose="05000000000000000000" pitchFamily="2" charset="2"/>
              </a:rPr>
              <a:t> </a:t>
            </a:r>
            <a:r>
              <a:rPr lang="en-AU" sz="2200" dirty="0" err="1" smtClean="0">
                <a:sym typeface="Wingdings" panose="05000000000000000000" pitchFamily="2" charset="2"/>
              </a:rPr>
              <a:t>pengujian</a:t>
            </a:r>
            <a:r>
              <a:rPr lang="en-AU" sz="2200" dirty="0" smtClean="0">
                <a:sym typeface="Wingdings" panose="05000000000000000000" pitchFamily="2" charset="2"/>
              </a:rPr>
              <a:t> yang </a:t>
            </a:r>
            <a:r>
              <a:rPr lang="en-AU" sz="2200" dirty="0" err="1" smtClean="0">
                <a:sym typeface="Wingdings" panose="05000000000000000000" pitchFamily="2" charset="2"/>
              </a:rPr>
              <a:t>biasa</a:t>
            </a:r>
            <a:r>
              <a:rPr lang="en-AU" sz="2200" dirty="0" smtClean="0">
                <a:sym typeface="Wingdings" panose="05000000000000000000" pitchFamily="2" charset="2"/>
              </a:rPr>
              <a:t> </a:t>
            </a:r>
            <a:r>
              <a:rPr lang="en-AU" sz="2200" dirty="0" err="1" smtClean="0">
                <a:sym typeface="Wingdings" panose="05000000000000000000" pitchFamily="2" charset="2"/>
              </a:rPr>
              <a:t>dilakukan</a:t>
            </a:r>
            <a:r>
              <a:rPr lang="en-AU" sz="2200" dirty="0" smtClean="0">
                <a:sym typeface="Wingdings" panose="05000000000000000000" pitchFamily="2" charset="2"/>
              </a:rPr>
              <a:t> </a:t>
            </a:r>
            <a:r>
              <a:rPr lang="en-AU" sz="2200" dirty="0" err="1" smtClean="0">
                <a:sym typeface="Wingdings" panose="05000000000000000000" pitchFamily="2" charset="2"/>
              </a:rPr>
              <a:t>untuk</a:t>
            </a:r>
            <a:r>
              <a:rPr lang="en-AU" sz="2200" dirty="0" smtClean="0">
                <a:sym typeface="Wingdings" panose="05000000000000000000" pitchFamily="2" charset="2"/>
              </a:rPr>
              <a:t> internal consistency </a:t>
            </a:r>
            <a:r>
              <a:rPr lang="en-AU" sz="2200" dirty="0" err="1" smtClean="0">
                <a:sym typeface="Wingdings" panose="05000000000000000000" pitchFamily="2" charset="2"/>
              </a:rPr>
              <a:t>adalah</a:t>
            </a:r>
            <a:r>
              <a:rPr lang="en-AU" sz="2200" dirty="0" smtClean="0">
                <a:sym typeface="Wingdings" panose="05000000000000000000" pitchFamily="2" charset="2"/>
              </a:rPr>
              <a:t> </a:t>
            </a:r>
            <a:r>
              <a:rPr lang="en-AU" sz="2200" b="1" i="1" dirty="0" smtClean="0">
                <a:sym typeface="Wingdings" panose="05000000000000000000" pitchFamily="2" charset="2"/>
              </a:rPr>
              <a:t>Alpha Cronbach</a:t>
            </a:r>
            <a:r>
              <a:rPr lang="en-AU" sz="2200" dirty="0" smtClean="0">
                <a:sym typeface="Wingdings" panose="05000000000000000000" pitchFamily="2" charset="2"/>
              </a:rPr>
              <a:t> (</a:t>
            </a:r>
            <a:r>
              <a:rPr lang="en-AU" sz="2200" dirty="0" err="1" smtClean="0">
                <a:sym typeface="Wingdings" panose="05000000000000000000" pitchFamily="2" charset="2"/>
              </a:rPr>
              <a:t>teknik</a:t>
            </a:r>
            <a:r>
              <a:rPr lang="en-AU" sz="2200" dirty="0" smtClean="0">
                <a:sym typeface="Wingdings" panose="05000000000000000000" pitchFamily="2" charset="2"/>
              </a:rPr>
              <a:t> </a:t>
            </a:r>
            <a:r>
              <a:rPr lang="en-AU" sz="2200" dirty="0" err="1" smtClean="0">
                <a:sym typeface="Wingdings" panose="05000000000000000000" pitchFamily="2" charset="2"/>
              </a:rPr>
              <a:t>ini</a:t>
            </a:r>
            <a:r>
              <a:rPr lang="en-AU" sz="2200" dirty="0" smtClean="0">
                <a:sym typeface="Wingdings" panose="05000000000000000000" pitchFamily="2" charset="2"/>
              </a:rPr>
              <a:t> </a:t>
            </a:r>
            <a:r>
              <a:rPr lang="en-AU" sz="2200" dirty="0" err="1" smtClean="0">
                <a:sym typeface="Wingdings" panose="05000000000000000000" pitchFamily="2" charset="2"/>
              </a:rPr>
              <a:t>hanya</a:t>
            </a:r>
            <a:r>
              <a:rPr lang="en-AU" sz="2200" dirty="0" smtClean="0">
                <a:sym typeface="Wingdings" panose="05000000000000000000" pitchFamily="2" charset="2"/>
              </a:rPr>
              <a:t> </a:t>
            </a:r>
            <a:r>
              <a:rPr lang="en-AU" sz="2200" dirty="0" err="1" smtClean="0">
                <a:sym typeface="Wingdings" panose="05000000000000000000" pitchFamily="2" charset="2"/>
              </a:rPr>
              <a:t>dapat</a:t>
            </a:r>
            <a:r>
              <a:rPr lang="en-AU" sz="2200" dirty="0" smtClean="0">
                <a:sym typeface="Wingdings" panose="05000000000000000000" pitchFamily="2" charset="2"/>
              </a:rPr>
              <a:t> </a:t>
            </a:r>
            <a:r>
              <a:rPr lang="en-AU" sz="2200" dirty="0" err="1" smtClean="0">
                <a:sym typeface="Wingdings" panose="05000000000000000000" pitchFamily="2" charset="2"/>
              </a:rPr>
              <a:t>dilakukan</a:t>
            </a:r>
            <a:r>
              <a:rPr lang="en-AU" sz="2200" dirty="0" smtClean="0">
                <a:sym typeface="Wingdings" panose="05000000000000000000" pitchFamily="2" charset="2"/>
              </a:rPr>
              <a:t> </a:t>
            </a:r>
            <a:r>
              <a:rPr lang="en-AU" sz="2200" dirty="0" err="1" smtClean="0">
                <a:sym typeface="Wingdings" panose="05000000000000000000" pitchFamily="2" charset="2"/>
              </a:rPr>
              <a:t>pada</a:t>
            </a:r>
            <a:r>
              <a:rPr lang="en-AU" sz="2200" dirty="0" smtClean="0">
                <a:sym typeface="Wingdings" panose="05000000000000000000" pitchFamily="2" charset="2"/>
              </a:rPr>
              <a:t> </a:t>
            </a:r>
            <a:r>
              <a:rPr lang="en-AU" sz="2200" dirty="0" err="1" smtClean="0">
                <a:sym typeface="Wingdings" panose="05000000000000000000" pitchFamily="2" charset="2"/>
              </a:rPr>
              <a:t>skala</a:t>
            </a:r>
            <a:r>
              <a:rPr lang="en-AU" sz="2200" dirty="0" smtClean="0">
                <a:sym typeface="Wingdings" panose="05000000000000000000" pitchFamily="2" charset="2"/>
              </a:rPr>
              <a:t> Likert – STS TS R S SS), </a:t>
            </a:r>
            <a:r>
              <a:rPr lang="en-AU" sz="2200" dirty="0" err="1" smtClean="0">
                <a:sym typeface="Wingdings" panose="05000000000000000000" pitchFamily="2" charset="2"/>
              </a:rPr>
              <a:t>dan</a:t>
            </a:r>
            <a:r>
              <a:rPr lang="en-AU" sz="2200" dirty="0" smtClean="0">
                <a:sym typeface="Wingdings" panose="05000000000000000000" pitchFamily="2" charset="2"/>
              </a:rPr>
              <a:t> </a:t>
            </a:r>
            <a:r>
              <a:rPr lang="en-AU" sz="2200" dirty="0" err="1" smtClean="0">
                <a:sym typeface="Wingdings" panose="05000000000000000000" pitchFamily="2" charset="2"/>
              </a:rPr>
              <a:t>teknik</a:t>
            </a:r>
            <a:r>
              <a:rPr lang="en-AU" sz="2200" dirty="0" smtClean="0">
                <a:sym typeface="Wingdings" panose="05000000000000000000" pitchFamily="2" charset="2"/>
              </a:rPr>
              <a:t> </a:t>
            </a:r>
            <a:r>
              <a:rPr lang="en-AU" sz="2200" b="1" i="1" dirty="0" smtClean="0">
                <a:sym typeface="Wingdings" panose="05000000000000000000" pitchFamily="2" charset="2"/>
              </a:rPr>
              <a:t>Spearman Brown</a:t>
            </a:r>
            <a:r>
              <a:rPr lang="en-AU" sz="2200" dirty="0" smtClean="0">
                <a:sym typeface="Wingdings" panose="05000000000000000000" pitchFamily="2" charset="2"/>
              </a:rPr>
              <a:t> </a:t>
            </a:r>
            <a:endParaRPr lang="en-AU" sz="2200" b="1" i="1" dirty="0" smtClean="0">
              <a:sym typeface="Wingdings" panose="05000000000000000000" pitchFamily="2" charset="2"/>
            </a:endParaRPr>
          </a:p>
          <a:p>
            <a:r>
              <a:rPr lang="en-AU" sz="2200" dirty="0" err="1" smtClean="0">
                <a:sym typeface="Wingdings" panose="05000000000000000000" pitchFamily="2" charset="2"/>
              </a:rPr>
              <a:t>Instrumen</a:t>
            </a:r>
            <a:r>
              <a:rPr lang="en-AU" sz="2200" dirty="0" smtClean="0">
                <a:sym typeface="Wingdings" panose="05000000000000000000" pitchFamily="2" charset="2"/>
              </a:rPr>
              <a:t> </a:t>
            </a:r>
            <a:r>
              <a:rPr lang="en-AU" sz="2200" dirty="0" err="1" smtClean="0">
                <a:sym typeface="Wingdings" panose="05000000000000000000" pitchFamily="2" charset="2"/>
              </a:rPr>
              <a:t>dapat</a:t>
            </a:r>
            <a:r>
              <a:rPr lang="en-AU" sz="2200" dirty="0" smtClean="0">
                <a:sym typeface="Wingdings" panose="05000000000000000000" pitchFamily="2" charset="2"/>
              </a:rPr>
              <a:t> </a:t>
            </a:r>
            <a:r>
              <a:rPr lang="en-AU" sz="2200" dirty="0" err="1" smtClean="0">
                <a:sym typeface="Wingdings" panose="05000000000000000000" pitchFamily="2" charset="2"/>
              </a:rPr>
              <a:t>dikatakan</a:t>
            </a:r>
            <a:r>
              <a:rPr lang="en-AU" sz="2200" dirty="0" smtClean="0">
                <a:sym typeface="Wingdings" panose="05000000000000000000" pitchFamily="2" charset="2"/>
              </a:rPr>
              <a:t> </a:t>
            </a:r>
            <a:r>
              <a:rPr lang="en-AU" sz="2200" dirty="0" err="1" smtClean="0">
                <a:sym typeface="Wingdings" panose="05000000000000000000" pitchFamily="2" charset="2"/>
              </a:rPr>
              <a:t>reliabel</a:t>
            </a:r>
            <a:r>
              <a:rPr lang="en-AU" sz="2200" dirty="0" smtClean="0">
                <a:sym typeface="Wingdings" panose="05000000000000000000" pitchFamily="2" charset="2"/>
              </a:rPr>
              <a:t> </a:t>
            </a:r>
            <a:r>
              <a:rPr lang="en-AU" sz="2200" dirty="0" err="1" smtClean="0">
                <a:sym typeface="Wingdings" panose="05000000000000000000" pitchFamily="2" charset="2"/>
              </a:rPr>
              <a:t>bila</a:t>
            </a:r>
            <a:r>
              <a:rPr lang="en-AU" sz="2200" dirty="0" smtClean="0">
                <a:sym typeface="Wingdings" panose="05000000000000000000" pitchFamily="2" charset="2"/>
              </a:rPr>
              <a:t> </a:t>
            </a:r>
            <a:r>
              <a:rPr lang="en-AU" sz="2200" dirty="0" err="1" smtClean="0">
                <a:sym typeface="Wingdings" panose="05000000000000000000" pitchFamily="2" charset="2"/>
              </a:rPr>
              <a:t>koefisien</a:t>
            </a:r>
            <a:r>
              <a:rPr lang="en-AU" sz="2200" dirty="0" smtClean="0">
                <a:sym typeface="Wingdings" panose="05000000000000000000" pitchFamily="2" charset="2"/>
              </a:rPr>
              <a:t> </a:t>
            </a:r>
            <a:r>
              <a:rPr lang="en-AU" sz="2200" dirty="0" err="1" smtClean="0">
                <a:sym typeface="Wingdings" panose="05000000000000000000" pitchFamily="2" charset="2"/>
              </a:rPr>
              <a:t>reliabilitasnya</a:t>
            </a:r>
            <a:r>
              <a:rPr lang="en-AU" sz="2200" dirty="0" smtClean="0">
                <a:sym typeface="Wingdings" panose="05000000000000000000" pitchFamily="2" charset="2"/>
              </a:rPr>
              <a:t> &gt; 0,6 (</a:t>
            </a:r>
            <a:r>
              <a:rPr lang="en-AU" sz="2200" dirty="0" err="1" smtClean="0">
                <a:sym typeface="Wingdings" panose="05000000000000000000" pitchFamily="2" charset="2"/>
              </a:rPr>
              <a:t>Siregar</a:t>
            </a:r>
            <a:r>
              <a:rPr lang="en-AU" sz="2200" dirty="0" smtClean="0">
                <a:sym typeface="Wingdings" panose="05000000000000000000" pitchFamily="2" charset="2"/>
              </a:rPr>
              <a:t>, 2016:175)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6458"/>
            <a:ext cx="3923928" cy="778098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AU" sz="3600" b="1" dirty="0" err="1" smtClean="0">
                <a:solidFill>
                  <a:schemeClr val="bg1"/>
                </a:solidFill>
              </a:rPr>
              <a:t>Reliabilitas</a:t>
            </a:r>
            <a:r>
              <a:rPr lang="en-AU" sz="3600" b="1" dirty="0" smtClean="0">
                <a:solidFill>
                  <a:schemeClr val="bg1"/>
                </a:solidFill>
              </a:rPr>
              <a:t> </a:t>
            </a:r>
            <a:endParaRPr lang="en-AU" sz="36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284160"/>
            <a:ext cx="2855590" cy="343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95536" y="3761643"/>
                <a:ext cx="5544616" cy="27392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200" dirty="0" smtClean="0">
                    <a:sym typeface="Wingdings" panose="05000000000000000000" pitchFamily="2" charset="2"/>
                  </a:rPr>
                  <a:t>Prosedur</a:t>
                </a:r>
                <a:r>
                  <a:rPr lang="en-AU" sz="2200" dirty="0">
                    <a:sym typeface="Wingdings" panose="05000000000000000000" pitchFamily="2" charset="2"/>
                  </a:rPr>
                  <a:t> </a:t>
                </a:r>
                <a:r>
                  <a:rPr lang="en-AU" sz="2200" dirty="0" err="1">
                    <a:sym typeface="Wingdings" panose="05000000000000000000" pitchFamily="2" charset="2"/>
                  </a:rPr>
                  <a:t>teknik</a:t>
                </a:r>
                <a:r>
                  <a:rPr lang="en-AU" sz="2200" dirty="0">
                    <a:sym typeface="Wingdings" panose="05000000000000000000" pitchFamily="2" charset="2"/>
                  </a:rPr>
                  <a:t> Alpha Cronbach </a:t>
                </a:r>
              </a:p>
              <a:p>
                <a:pPr marL="354013" indent="0">
                  <a:buNone/>
                </a:pPr>
                <a:r>
                  <a:rPr lang="en-AU" sz="2200" dirty="0">
                    <a:sym typeface="Wingdings" panose="05000000000000000000" pitchFamily="2" charset="2"/>
                  </a:rPr>
                  <a:t>1. </a:t>
                </a:r>
                <a:r>
                  <a:rPr lang="en-AU" sz="2200" dirty="0" err="1">
                    <a:sym typeface="Wingdings" panose="05000000000000000000" pitchFamily="2" charset="2"/>
                  </a:rPr>
                  <a:t>Menentukan</a:t>
                </a:r>
                <a:r>
                  <a:rPr lang="en-AU" sz="2200" dirty="0">
                    <a:sym typeface="Wingdings" panose="05000000000000000000" pitchFamily="2" charset="2"/>
                  </a:rPr>
                  <a:t> </a:t>
                </a:r>
                <a:r>
                  <a:rPr lang="en-AU" sz="2200" dirty="0" err="1">
                    <a:sym typeface="Wingdings" panose="05000000000000000000" pitchFamily="2" charset="2"/>
                  </a:rPr>
                  <a:t>nilai</a:t>
                </a:r>
                <a:r>
                  <a:rPr lang="en-AU" sz="2200" dirty="0">
                    <a:sym typeface="Wingdings" panose="05000000000000000000" pitchFamily="2" charset="2"/>
                  </a:rPr>
                  <a:t> </a:t>
                </a:r>
                <a:r>
                  <a:rPr lang="en-AU" sz="2200" dirty="0" err="1">
                    <a:sym typeface="Wingdings" panose="05000000000000000000" pitchFamily="2" charset="2"/>
                  </a:rPr>
                  <a:t>varians</a:t>
                </a:r>
                <a:r>
                  <a:rPr lang="en-AU" sz="2200" dirty="0">
                    <a:sym typeface="Wingdings" panose="05000000000000000000" pitchFamily="2" charset="2"/>
                  </a:rPr>
                  <a:t> </a:t>
                </a:r>
                <a:r>
                  <a:rPr lang="en-AU" sz="2200" dirty="0" err="1">
                    <a:sym typeface="Wingdings" panose="05000000000000000000" pitchFamily="2" charset="2"/>
                  </a:rPr>
                  <a:t>setiap</a:t>
                </a:r>
                <a:r>
                  <a:rPr lang="en-AU" sz="2200" dirty="0">
                    <a:sym typeface="Wingdings" panose="05000000000000000000" pitchFamily="2" charset="2"/>
                  </a:rPr>
                  <a:t> </a:t>
                </a:r>
                <a:r>
                  <a:rPr lang="en-AU" sz="2200" dirty="0" err="1">
                    <a:sym typeface="Wingdings" panose="05000000000000000000" pitchFamily="2" charset="2"/>
                  </a:rPr>
                  <a:t>butir</a:t>
                </a:r>
                <a:r>
                  <a:rPr lang="en-AU" sz="2200" dirty="0">
                    <a:sym typeface="Wingdings" panose="05000000000000000000" pitchFamily="2" charset="2"/>
                  </a:rPr>
                  <a:t> </a:t>
                </a:r>
                <a:r>
                  <a:rPr lang="en-AU" sz="2200" dirty="0" err="1">
                    <a:sym typeface="Wingdings" panose="05000000000000000000" pitchFamily="2" charset="2"/>
                  </a:rPr>
                  <a:t>pertanyaan</a:t>
                </a:r>
                <a:r>
                  <a:rPr lang="en-AU" sz="2200" dirty="0">
                    <a:sym typeface="Wingdings" panose="05000000000000000000" pitchFamily="2" charset="2"/>
                  </a:rPr>
                  <a:t> </a:t>
                </a:r>
              </a:p>
              <a:p>
                <a:pPr marL="354013" indent="0">
                  <a:buNone/>
                </a:pPr>
                <a:r>
                  <a:rPr lang="en-AU" sz="2200" dirty="0" smtClean="0">
                    <a:sym typeface="Wingdings" panose="05000000000000000000" pitchFamily="2" charset="2"/>
                  </a:rPr>
                  <a:t>2</a:t>
                </a:r>
                <a:r>
                  <a:rPr lang="en-AU" sz="2200" dirty="0">
                    <a:sym typeface="Wingdings" panose="05000000000000000000" pitchFamily="2" charset="2"/>
                  </a:rPr>
                  <a:t>. </a:t>
                </a:r>
                <a:r>
                  <a:rPr lang="en-AU" sz="2200" dirty="0" err="1">
                    <a:sym typeface="Wingdings" panose="05000000000000000000" pitchFamily="2" charset="2"/>
                  </a:rPr>
                  <a:t>Menentukan</a:t>
                </a:r>
                <a:r>
                  <a:rPr lang="en-AU" sz="2200" dirty="0">
                    <a:sym typeface="Wingdings" panose="05000000000000000000" pitchFamily="2" charset="2"/>
                  </a:rPr>
                  <a:t> </a:t>
                </a:r>
                <a:r>
                  <a:rPr lang="en-AU" sz="2200" dirty="0" err="1">
                    <a:sym typeface="Wingdings" panose="05000000000000000000" pitchFamily="2" charset="2"/>
                  </a:rPr>
                  <a:t>nilai</a:t>
                </a:r>
                <a:r>
                  <a:rPr lang="en-AU" sz="2200" dirty="0">
                    <a:sym typeface="Wingdings" panose="05000000000000000000" pitchFamily="2" charset="2"/>
                  </a:rPr>
                  <a:t> </a:t>
                </a:r>
                <a:r>
                  <a:rPr lang="en-AU" sz="2200" dirty="0" err="1">
                    <a:sym typeface="Wingdings" panose="05000000000000000000" pitchFamily="2" charset="2"/>
                  </a:rPr>
                  <a:t>varians</a:t>
                </a:r>
                <a:r>
                  <a:rPr lang="en-AU" sz="2200" dirty="0">
                    <a:sym typeface="Wingdings" panose="05000000000000000000" pitchFamily="2" charset="2"/>
                  </a:rPr>
                  <a:t> total </a:t>
                </a:r>
                <a:endParaRPr lang="en-AU" sz="2200" dirty="0" smtClean="0">
                  <a:sym typeface="Wingdings" panose="05000000000000000000" pitchFamily="2" charset="2"/>
                </a:endParaRPr>
              </a:p>
              <a:p>
                <a:pPr marL="354013" indent="0">
                  <a:buNone/>
                </a:pPr>
                <a:r>
                  <a:rPr lang="en-AU" sz="2200" dirty="0" smtClean="0">
                    <a:sym typeface="Wingdings" panose="05000000000000000000" pitchFamily="2" charset="2"/>
                  </a:rPr>
                  <a:t>3. </a:t>
                </a:r>
                <a:r>
                  <a:rPr lang="en-AU" sz="2200" dirty="0" err="1" smtClean="0">
                    <a:sym typeface="Wingdings" panose="05000000000000000000" pitchFamily="2" charset="2"/>
                  </a:rPr>
                  <a:t>Menentukan</a:t>
                </a:r>
                <a:r>
                  <a:rPr lang="en-AU" sz="2200" dirty="0" smtClean="0">
                    <a:sym typeface="Wingdings" panose="05000000000000000000" pitchFamily="2" charset="2"/>
                  </a:rPr>
                  <a:t> </a:t>
                </a:r>
                <a:r>
                  <a:rPr lang="en-AU" sz="2200" dirty="0" err="1" smtClean="0">
                    <a:sym typeface="Wingdings" panose="05000000000000000000" pitchFamily="2" charset="2"/>
                  </a:rPr>
                  <a:t>reliabilitas</a:t>
                </a:r>
                <a:r>
                  <a:rPr lang="en-AU" sz="2200" dirty="0" smtClean="0">
                    <a:sym typeface="Wingdings" panose="05000000000000000000" pitchFamily="2" charset="2"/>
                  </a:rPr>
                  <a:t> </a:t>
                </a:r>
                <a:r>
                  <a:rPr lang="en-AU" sz="2200" dirty="0" err="1" smtClean="0">
                    <a:sym typeface="Wingdings" panose="05000000000000000000" pitchFamily="2" charset="2"/>
                  </a:rPr>
                  <a:t>Instrumen</a:t>
                </a:r>
                <a:r>
                  <a:rPr lang="en-AU" sz="2200" dirty="0" smtClean="0">
                    <a:sym typeface="Wingdings" panose="05000000000000000000" pitchFamily="2" charset="2"/>
                  </a:rPr>
                  <a:t> </a:t>
                </a:r>
              </a:p>
              <a:p>
                <a:pPr marL="354013" indent="0">
                  <a:buNone/>
                </a:pPr>
                <a:endParaRPr lang="en-AU" sz="2200" dirty="0">
                  <a:sym typeface="Wingdings" panose="05000000000000000000" pitchFamily="2" charset="2"/>
                </a:endParaRPr>
              </a:p>
              <a:p>
                <a:pPr>
                  <a:buNone/>
                </a:pPr>
                <a:r>
                  <a:rPr lang="en-AU" sz="2000" i="1" dirty="0" smtClean="0">
                    <a:sym typeface="Wingdings" panose="05000000000000000000" pitchFamily="2" charset="2"/>
                  </a:rPr>
                  <a:t>Di </a:t>
                </a:r>
                <a:r>
                  <a:rPr lang="en-AU" sz="2000" i="1" dirty="0" err="1" smtClean="0">
                    <a:sym typeface="Wingdings" panose="05000000000000000000" pitchFamily="2" charset="2"/>
                  </a:rPr>
                  <a:t>beberapa</a:t>
                </a:r>
                <a:r>
                  <a:rPr lang="en-AU" sz="2000" i="1" dirty="0" smtClean="0">
                    <a:sym typeface="Wingdings" panose="05000000000000000000" pitchFamily="2" charset="2"/>
                  </a:rPr>
                  <a:t> </a:t>
                </a:r>
                <a:r>
                  <a:rPr lang="en-AU" sz="2000" i="1" dirty="0" err="1" smtClean="0">
                    <a:sym typeface="Wingdings" panose="05000000000000000000" pitchFamily="2" charset="2"/>
                  </a:rPr>
                  <a:t>buku</a:t>
                </a:r>
                <a:r>
                  <a:rPr lang="en-AU" sz="2000" i="1" dirty="0" smtClean="0">
                    <a:sym typeface="Wingdings" panose="05000000000000000000" pitchFamily="2" charset="2"/>
                  </a:rPr>
                  <a:t>, </a:t>
                </a:r>
                <a:r>
                  <a:rPr lang="en-AU" sz="2000" i="1" dirty="0" err="1" smtClean="0">
                    <a:sym typeface="Wingdings" panose="05000000000000000000" pitchFamily="2" charset="2"/>
                  </a:rPr>
                  <a:t>ada</a:t>
                </a:r>
                <a:r>
                  <a:rPr lang="en-AU" sz="2000" i="1" dirty="0" smtClean="0">
                    <a:sym typeface="Wingdings" panose="05000000000000000000" pitchFamily="2" charset="2"/>
                  </a:rPr>
                  <a:t> yang </a:t>
                </a:r>
                <a:r>
                  <a:rPr lang="en-AU" sz="2000" i="1" dirty="0" err="1" smtClean="0">
                    <a:sym typeface="Wingdings" panose="05000000000000000000" pitchFamily="2" charset="2"/>
                  </a:rPr>
                  <a:t>menggunakan</a:t>
                </a:r>
                <a:r>
                  <a:rPr lang="en-AU" sz="2000" i="1" dirty="0" smtClean="0">
                    <a:sym typeface="Wingdings" panose="05000000000000000000" pitchFamily="2" charset="2"/>
                  </a:rPr>
                  <a:t> </a:t>
                </a:r>
                <a:r>
                  <a:rPr lang="en-AU" sz="2000" i="1" dirty="0" err="1" smtClean="0">
                    <a:sym typeface="Wingdings" panose="05000000000000000000" pitchFamily="2" charset="2"/>
                  </a:rPr>
                  <a:t>lambang</a:t>
                </a:r>
                <a:r>
                  <a:rPr lang="en-AU" sz="2000" i="1" dirty="0" smtClean="0"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AU" sz="200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𝜎</m:t>
                    </m:r>
                  </m:oMath>
                </a14:m>
                <a:r>
                  <a:rPr lang="en-AU" sz="2000" i="1" dirty="0" smtClean="0">
                    <a:sym typeface="Wingdings" panose="05000000000000000000" pitchFamily="2" charset="2"/>
                  </a:rPr>
                  <a:t> </a:t>
                </a:r>
                <a:r>
                  <a:rPr lang="en-AU" sz="2000" i="1" dirty="0" err="1" smtClean="0">
                    <a:sym typeface="Wingdings" panose="05000000000000000000" pitchFamily="2" charset="2"/>
                  </a:rPr>
                  <a:t>atau</a:t>
                </a:r>
                <a:r>
                  <a:rPr lang="en-AU" sz="2000" i="1" dirty="0" smtClean="0">
                    <a:sym typeface="Wingdings" panose="05000000000000000000" pitchFamily="2" charset="2"/>
                  </a:rPr>
                  <a:t> s </a:t>
                </a:r>
                <a:r>
                  <a:rPr lang="en-AU" sz="2000" i="1" dirty="0" err="1" smtClean="0">
                    <a:sym typeface="Wingdings" panose="05000000000000000000" pitchFamily="2" charset="2"/>
                  </a:rPr>
                  <a:t>untuk</a:t>
                </a:r>
                <a:r>
                  <a:rPr lang="en-AU" sz="2000" i="1" dirty="0" smtClean="0">
                    <a:sym typeface="Wingdings" panose="05000000000000000000" pitchFamily="2" charset="2"/>
                  </a:rPr>
                  <a:t> </a:t>
                </a:r>
                <a:r>
                  <a:rPr lang="en-AU" sz="2000" i="1" dirty="0" err="1" smtClean="0">
                    <a:sym typeface="Wingdings" panose="05000000000000000000" pitchFamily="2" charset="2"/>
                  </a:rPr>
                  <a:t>menyatakan</a:t>
                </a:r>
                <a:r>
                  <a:rPr lang="en-AU" sz="2000" i="1" dirty="0" smtClean="0">
                    <a:sym typeface="Wingdings" panose="05000000000000000000" pitchFamily="2" charset="2"/>
                  </a:rPr>
                  <a:t> “</a:t>
                </a:r>
                <a:r>
                  <a:rPr lang="en-AU" sz="2000" i="1" dirty="0" err="1" smtClean="0">
                    <a:sym typeface="Wingdings" panose="05000000000000000000" pitchFamily="2" charset="2"/>
                  </a:rPr>
                  <a:t>varians</a:t>
                </a:r>
                <a:r>
                  <a:rPr lang="en-AU" sz="2000" i="1" dirty="0" smtClean="0">
                    <a:sym typeface="Wingdings" panose="05000000000000000000" pitchFamily="2" charset="2"/>
                  </a:rPr>
                  <a:t>” </a:t>
                </a: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761643"/>
                <a:ext cx="5544616" cy="2739211"/>
              </a:xfrm>
              <a:prstGeom prst="rect">
                <a:avLst/>
              </a:prstGeom>
              <a:blipFill rotWithShape="1">
                <a:blip r:embed="rId3"/>
                <a:stretch>
                  <a:fillRect l="-1430" t="-1336" b="-311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5452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229600" cy="1440160"/>
          </a:xfrm>
        </p:spPr>
        <p:txBody>
          <a:bodyPr>
            <a:normAutofit/>
          </a:bodyPr>
          <a:lstStyle/>
          <a:p>
            <a:r>
              <a:rPr lang="en-AU" sz="2000" dirty="0" err="1" smtClean="0"/>
              <a:t>Berikut</a:t>
            </a:r>
            <a:r>
              <a:rPr lang="en-AU" sz="2000" dirty="0" smtClean="0"/>
              <a:t> </a:t>
            </a:r>
            <a:r>
              <a:rPr lang="en-AU" sz="2000" dirty="0" err="1" smtClean="0"/>
              <a:t>ini</a:t>
            </a:r>
            <a:r>
              <a:rPr lang="en-AU" sz="2000" dirty="0" smtClean="0"/>
              <a:t> </a:t>
            </a:r>
            <a:r>
              <a:rPr lang="en-AU" sz="2000" dirty="0" err="1" smtClean="0"/>
              <a:t>adalah</a:t>
            </a:r>
            <a:r>
              <a:rPr lang="en-AU" sz="2000" dirty="0" smtClean="0"/>
              <a:t> data </a:t>
            </a:r>
            <a:r>
              <a:rPr lang="en-AU" sz="2000" dirty="0" err="1" smtClean="0"/>
              <a:t>dari</a:t>
            </a:r>
            <a:r>
              <a:rPr lang="en-AU" sz="2000" dirty="0" smtClean="0"/>
              <a:t> 10 </a:t>
            </a:r>
            <a:r>
              <a:rPr lang="en-AU" sz="2000" dirty="0" err="1" smtClean="0"/>
              <a:t>responden</a:t>
            </a:r>
            <a:r>
              <a:rPr lang="en-AU" sz="2000" dirty="0" smtClean="0"/>
              <a:t> yang </a:t>
            </a:r>
            <a:r>
              <a:rPr lang="en-AU" sz="2000" dirty="0" err="1" smtClean="0"/>
              <a:t>telah</a:t>
            </a:r>
            <a:r>
              <a:rPr lang="en-AU" sz="2000" dirty="0" smtClean="0"/>
              <a:t> </a:t>
            </a:r>
            <a:r>
              <a:rPr lang="en-AU" sz="2000" dirty="0" err="1" smtClean="0"/>
              <a:t>mengisi</a:t>
            </a:r>
            <a:r>
              <a:rPr lang="en-AU" sz="2000" dirty="0" smtClean="0"/>
              <a:t> </a:t>
            </a:r>
            <a:r>
              <a:rPr lang="en-AU" sz="2000" dirty="0" err="1" smtClean="0"/>
              <a:t>kuesioner</a:t>
            </a:r>
            <a:r>
              <a:rPr lang="en-AU" sz="2000" dirty="0" smtClean="0"/>
              <a:t> yang </a:t>
            </a:r>
            <a:r>
              <a:rPr lang="en-AU" sz="2000" dirty="0" err="1" smtClean="0"/>
              <a:t>terdiri</a:t>
            </a:r>
            <a:r>
              <a:rPr lang="en-AU" sz="2000" dirty="0" smtClean="0"/>
              <a:t> </a:t>
            </a:r>
            <a:r>
              <a:rPr lang="en-AU" sz="2000" dirty="0" err="1" smtClean="0"/>
              <a:t>dari</a:t>
            </a:r>
            <a:r>
              <a:rPr lang="en-AU" sz="2000" dirty="0" smtClean="0"/>
              <a:t> 4 </a:t>
            </a:r>
            <a:r>
              <a:rPr lang="en-AU" sz="2000" dirty="0" err="1" smtClean="0"/>
              <a:t>butir</a:t>
            </a:r>
            <a:r>
              <a:rPr lang="en-AU" sz="2000" dirty="0" smtClean="0"/>
              <a:t> </a:t>
            </a:r>
            <a:r>
              <a:rPr lang="en-AU" sz="2000" dirty="0" err="1" smtClean="0"/>
              <a:t>pertayaan</a:t>
            </a:r>
            <a:r>
              <a:rPr lang="en-AU" sz="2000" dirty="0" smtClean="0"/>
              <a:t> </a:t>
            </a:r>
            <a:r>
              <a:rPr lang="en-AU" sz="2000" dirty="0" err="1" smtClean="0"/>
              <a:t>dan</a:t>
            </a:r>
            <a:r>
              <a:rPr lang="en-AU" sz="2000" dirty="0" smtClean="0"/>
              <a:t> </a:t>
            </a:r>
            <a:r>
              <a:rPr lang="en-AU" sz="2000" dirty="0" err="1" smtClean="0"/>
              <a:t>tiap</a:t>
            </a:r>
            <a:r>
              <a:rPr lang="en-AU" sz="2000" dirty="0" smtClean="0"/>
              <a:t> </a:t>
            </a:r>
            <a:r>
              <a:rPr lang="en-AU" sz="2000" dirty="0" err="1" smtClean="0"/>
              <a:t>butir</a:t>
            </a:r>
            <a:r>
              <a:rPr lang="en-AU" sz="2000" dirty="0" smtClean="0"/>
              <a:t> </a:t>
            </a:r>
            <a:r>
              <a:rPr lang="en-AU" sz="2000" dirty="0" err="1" smtClean="0"/>
              <a:t>pertanyaan</a:t>
            </a:r>
            <a:r>
              <a:rPr lang="en-AU" sz="2000" dirty="0" smtClean="0"/>
              <a:t> </a:t>
            </a:r>
            <a:r>
              <a:rPr lang="en-AU" sz="2000" dirty="0" err="1" smtClean="0"/>
              <a:t>mempunyai</a:t>
            </a:r>
            <a:r>
              <a:rPr lang="en-AU" sz="2000" dirty="0" smtClean="0"/>
              <a:t> 5 </a:t>
            </a:r>
            <a:r>
              <a:rPr lang="en-AU" sz="2000" dirty="0" err="1" smtClean="0"/>
              <a:t>pilihan</a:t>
            </a:r>
            <a:r>
              <a:rPr lang="en-AU" sz="2000" dirty="0" smtClean="0"/>
              <a:t> </a:t>
            </a:r>
            <a:r>
              <a:rPr lang="en-AU" sz="2000" dirty="0" err="1" smtClean="0"/>
              <a:t>jawaban</a:t>
            </a:r>
            <a:r>
              <a:rPr lang="en-AU" sz="2000" dirty="0" smtClean="0"/>
              <a:t> (paling </a:t>
            </a:r>
            <a:r>
              <a:rPr lang="en-AU" sz="2000" dirty="0" err="1" smtClean="0"/>
              <a:t>rendah</a:t>
            </a:r>
            <a:r>
              <a:rPr lang="en-AU" sz="2000" dirty="0" smtClean="0"/>
              <a:t> 1, paling </a:t>
            </a:r>
            <a:r>
              <a:rPr lang="en-AU" sz="2000" dirty="0" err="1" smtClean="0"/>
              <a:t>tinggi</a:t>
            </a:r>
            <a:r>
              <a:rPr lang="en-AU" sz="2000" dirty="0" smtClean="0"/>
              <a:t> 5). </a:t>
            </a:r>
            <a:r>
              <a:rPr lang="en-AU" sz="2000" dirty="0" err="1" smtClean="0"/>
              <a:t>Uji</a:t>
            </a:r>
            <a:r>
              <a:rPr lang="en-AU" sz="2000" dirty="0" smtClean="0"/>
              <a:t> </a:t>
            </a:r>
            <a:r>
              <a:rPr lang="en-AU" sz="2000" dirty="0" err="1" smtClean="0"/>
              <a:t>reliabilitas</a:t>
            </a:r>
            <a:r>
              <a:rPr lang="en-AU" sz="2000" dirty="0" smtClean="0"/>
              <a:t> </a:t>
            </a:r>
            <a:r>
              <a:rPr lang="en-AU" sz="2000" dirty="0" err="1" smtClean="0"/>
              <a:t>instrumen</a:t>
            </a:r>
            <a:r>
              <a:rPr lang="en-AU" sz="2000" dirty="0" smtClean="0"/>
              <a:t> </a:t>
            </a:r>
            <a:r>
              <a:rPr lang="en-AU" sz="2000" dirty="0" err="1" smtClean="0"/>
              <a:t>tersebut</a:t>
            </a:r>
            <a:r>
              <a:rPr lang="en-AU" sz="2000" dirty="0" smtClean="0"/>
              <a:t> </a:t>
            </a:r>
            <a:r>
              <a:rPr lang="en-AU" sz="2000" dirty="0" err="1" smtClean="0"/>
              <a:t>dengan</a:t>
            </a:r>
            <a:r>
              <a:rPr lang="en-AU" sz="2000" dirty="0" smtClean="0"/>
              <a:t> </a:t>
            </a:r>
            <a:r>
              <a:rPr lang="en-AU" sz="2000" dirty="0" err="1" smtClean="0"/>
              <a:t>tingkat</a:t>
            </a:r>
            <a:r>
              <a:rPr lang="en-AU" sz="2000" dirty="0" smtClean="0"/>
              <a:t> </a:t>
            </a:r>
            <a:r>
              <a:rPr lang="en-AU" sz="2000" dirty="0" err="1" smtClean="0"/>
              <a:t>signifikan</a:t>
            </a:r>
            <a:r>
              <a:rPr lang="en-AU" sz="2000" dirty="0" smtClean="0"/>
              <a:t> 5%</a:t>
            </a:r>
          </a:p>
          <a:p>
            <a:pPr marL="0" indent="0">
              <a:buNone/>
            </a:pPr>
            <a:endParaRPr lang="en-AU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6458"/>
            <a:ext cx="3923928" cy="778098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AU" sz="3600" b="1" dirty="0" smtClean="0">
                <a:solidFill>
                  <a:schemeClr val="bg1"/>
                </a:solidFill>
              </a:rPr>
              <a:t>Alpha Cronbach</a:t>
            </a:r>
            <a:endParaRPr lang="en-AU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028681"/>
              </p:ext>
            </p:extLst>
          </p:nvPr>
        </p:nvGraphicFramePr>
        <p:xfrm>
          <a:off x="1187624" y="2492896"/>
          <a:ext cx="6096000" cy="3734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endParaRPr lang="en-AU" sz="1400" b="1" dirty="0" smtClean="0"/>
                    </a:p>
                    <a:p>
                      <a:pPr algn="ctr"/>
                      <a:r>
                        <a:rPr lang="en-AU" sz="1400" b="1" dirty="0" err="1" smtClean="0"/>
                        <a:t>Responden</a:t>
                      </a:r>
                      <a:r>
                        <a:rPr lang="en-AU" sz="1400" b="1" baseline="0" dirty="0" smtClean="0"/>
                        <a:t> </a:t>
                      </a:r>
                      <a:endParaRPr lang="en-AU" sz="1400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AU" sz="1400" b="1" dirty="0" err="1" smtClean="0"/>
                        <a:t>Butir</a:t>
                      </a:r>
                      <a:r>
                        <a:rPr lang="en-AU" sz="1400" b="1" baseline="0" dirty="0" smtClean="0"/>
                        <a:t> </a:t>
                      </a:r>
                      <a:r>
                        <a:rPr lang="en-AU" sz="1400" b="1" baseline="0" dirty="0" err="1" smtClean="0"/>
                        <a:t>Pertanyaan</a:t>
                      </a:r>
                      <a:r>
                        <a:rPr lang="en-AU" sz="1400" b="1" baseline="0" dirty="0" smtClean="0"/>
                        <a:t> </a:t>
                      </a:r>
                      <a:endParaRPr lang="en-AU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</a:tr>
              <a:tr h="234276">
                <a:tc vMerge="1"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 smtClean="0"/>
                        <a:t>A</a:t>
                      </a:r>
                      <a:endParaRPr lang="en-A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 smtClean="0"/>
                        <a:t>B</a:t>
                      </a:r>
                      <a:endParaRPr lang="en-A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 smtClean="0"/>
                        <a:t>C</a:t>
                      </a:r>
                      <a:endParaRPr lang="en-A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 smtClean="0"/>
                        <a:t>D</a:t>
                      </a:r>
                      <a:endParaRPr lang="en-AU" sz="1400" b="1" dirty="0"/>
                    </a:p>
                  </a:txBody>
                  <a:tcPr/>
                </a:tc>
              </a:tr>
              <a:tr h="289516"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err="1" smtClean="0"/>
                        <a:t>Antin</a:t>
                      </a:r>
                      <a:r>
                        <a:rPr lang="en-AU" sz="1400" dirty="0" smtClean="0"/>
                        <a:t> 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4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4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4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3</a:t>
                      </a:r>
                      <a:endParaRPr lang="en-AU" sz="1400" dirty="0"/>
                    </a:p>
                  </a:txBody>
                  <a:tcPr/>
                </a:tc>
              </a:tr>
              <a:tr h="272748"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err="1" smtClean="0"/>
                        <a:t>Muti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4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5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4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4</a:t>
                      </a:r>
                      <a:endParaRPr lang="en-AU" sz="1400" dirty="0"/>
                    </a:p>
                  </a:txBody>
                  <a:tcPr/>
                </a:tc>
              </a:tr>
              <a:tr h="255980"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Marisa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4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3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4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4</a:t>
                      </a:r>
                      <a:endParaRPr lang="en-AU" sz="1400" dirty="0"/>
                    </a:p>
                  </a:txBody>
                  <a:tcPr/>
                </a:tc>
              </a:tr>
              <a:tr h="311220"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Erin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3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3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3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3</a:t>
                      </a:r>
                      <a:endParaRPr lang="en-AU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Anya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3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3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3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3</a:t>
                      </a:r>
                      <a:endParaRPr lang="en-AU" sz="1400" dirty="0"/>
                    </a:p>
                  </a:txBody>
                  <a:tcPr/>
                </a:tc>
              </a:tr>
              <a:tr h="271264"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err="1" smtClean="0"/>
                        <a:t>Rara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3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3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3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2</a:t>
                      </a:r>
                      <a:endParaRPr lang="en-AU" sz="1400" dirty="0"/>
                    </a:p>
                  </a:txBody>
                  <a:tcPr/>
                </a:tc>
              </a:tr>
              <a:tr h="254496"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err="1" smtClean="0"/>
                        <a:t>Fadil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3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3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4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2</a:t>
                      </a:r>
                      <a:endParaRPr lang="en-AU" sz="1400" dirty="0"/>
                    </a:p>
                  </a:txBody>
                  <a:tcPr/>
                </a:tc>
              </a:tr>
              <a:tr h="309736"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err="1" smtClean="0"/>
                        <a:t>Angi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3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4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4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3</a:t>
                      </a:r>
                      <a:endParaRPr lang="en-AU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err="1" smtClean="0"/>
                        <a:t>Zendi</a:t>
                      </a:r>
                      <a:r>
                        <a:rPr lang="en-AU" sz="1400" baseline="0" dirty="0" smtClean="0"/>
                        <a:t> 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3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3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3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3</a:t>
                      </a:r>
                      <a:endParaRPr lang="en-AU" sz="1400" dirty="0"/>
                    </a:p>
                  </a:txBody>
                  <a:tcPr/>
                </a:tc>
              </a:tr>
              <a:tr h="271264"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err="1" smtClean="0"/>
                        <a:t>Eldin</a:t>
                      </a:r>
                      <a:r>
                        <a:rPr lang="en-AU" sz="1400" dirty="0" smtClean="0"/>
                        <a:t> 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4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5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2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2</a:t>
                      </a:r>
                      <a:endParaRPr lang="en-A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557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982310129"/>
                  </p:ext>
                </p:extLst>
              </p:nvPr>
            </p:nvGraphicFramePr>
            <p:xfrm>
              <a:off x="467544" y="1196752"/>
              <a:ext cx="8229595" cy="4451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48145"/>
                    <a:gridCol w="748145"/>
                    <a:gridCol w="748145"/>
                    <a:gridCol w="748145"/>
                    <a:gridCol w="748145"/>
                    <a:gridCol w="748145"/>
                    <a:gridCol w="748145"/>
                    <a:gridCol w="748145"/>
                    <a:gridCol w="748145"/>
                    <a:gridCol w="748145"/>
                    <a:gridCol w="748145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Res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X1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X2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X3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X4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AU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b="1" i="1" smtClean="0">
                                        <a:latin typeface="Cambria Math"/>
                                      </a:rPr>
                                      <m:t>(</m:t>
                                    </m:r>
                                    <m:r>
                                      <a:rPr lang="en-AU" b="1" i="1" smtClean="0">
                                        <a:latin typeface="Cambria Math"/>
                                      </a:rPr>
                                      <m:t>𝑿</m:t>
                                    </m:r>
                                    <m:r>
                                      <a:rPr lang="en-AU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en-AU" b="1" i="1" smtClean="0"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AU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AU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b="1" i="1" smtClean="0">
                                        <a:latin typeface="Cambria Math"/>
                                      </a:rPr>
                                      <m:t>(</m:t>
                                    </m:r>
                                    <m:r>
                                      <a:rPr lang="en-AU" b="1" i="1" smtClean="0">
                                        <a:latin typeface="Cambria Math"/>
                                      </a:rPr>
                                      <m:t>𝑿</m:t>
                                    </m:r>
                                    <m:r>
                                      <a:rPr lang="en-AU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en-AU" b="1" i="1" smtClean="0"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AU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AU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b="1" i="1" smtClean="0">
                                        <a:latin typeface="Cambria Math"/>
                                      </a:rPr>
                                      <m:t>(</m:t>
                                    </m:r>
                                    <m:r>
                                      <a:rPr lang="en-AU" b="1" i="1" smtClean="0">
                                        <a:latin typeface="Cambria Math"/>
                                      </a:rPr>
                                      <m:t>𝑿</m:t>
                                    </m:r>
                                    <m:r>
                                      <a:rPr lang="en-AU" b="1" i="1" smtClean="0">
                                        <a:latin typeface="Cambria Math"/>
                                      </a:rPr>
                                      <m:t>𝟑</m:t>
                                    </m:r>
                                    <m:r>
                                      <a:rPr lang="en-AU" b="1" i="1" smtClean="0"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AU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AU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b="1" i="1" smtClean="0">
                                        <a:latin typeface="Cambria Math"/>
                                      </a:rPr>
                                      <m:t>(</m:t>
                                    </m:r>
                                    <m:r>
                                      <a:rPr lang="en-AU" b="1" i="1" smtClean="0">
                                        <a:latin typeface="Cambria Math"/>
                                      </a:rPr>
                                      <m:t>𝑿</m:t>
                                    </m:r>
                                    <m:r>
                                      <a:rPr lang="en-AU" b="1" i="1" smtClean="0">
                                        <a:latin typeface="Cambria Math"/>
                                      </a:rPr>
                                      <m:t>𝟒</m:t>
                                    </m:r>
                                    <m:r>
                                      <a:rPr lang="en-AU" b="1" i="1" smtClean="0"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AU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dirty="0" smtClean="0"/>
                            <a:t>Σ</a:t>
                          </a:r>
                          <a:r>
                            <a:rPr lang="en-AU" dirty="0" smtClean="0"/>
                            <a:t>X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dirty="0" smtClean="0"/>
                            <a:t>Σ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l-GR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AU" b="1" i="1" smtClean="0">
                                      <a:latin typeface="Cambria Math"/>
                                    </a:rPr>
                                    <m:t>𝑿</m:t>
                                  </m:r>
                                </m:e>
                                <m:sup>
                                  <m:r>
                                    <a:rPr lang="en-AU" b="1" i="1" smtClean="0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oMath>
                          </a14:m>
                          <a:endParaRPr lang="en-A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1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4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4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4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2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4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5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4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4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4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4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4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4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5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6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2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7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4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2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8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4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4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9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10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4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5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5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2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Total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34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36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37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29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982310129"/>
                  </p:ext>
                </p:extLst>
              </p:nvPr>
            </p:nvGraphicFramePr>
            <p:xfrm>
              <a:off x="467544" y="1196752"/>
              <a:ext cx="8229595" cy="4451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48145"/>
                    <a:gridCol w="748145"/>
                    <a:gridCol w="748145"/>
                    <a:gridCol w="748145"/>
                    <a:gridCol w="748145"/>
                    <a:gridCol w="748145"/>
                    <a:gridCol w="748145"/>
                    <a:gridCol w="748145"/>
                    <a:gridCol w="748145"/>
                    <a:gridCol w="748145"/>
                    <a:gridCol w="748145"/>
                  </a:tblGrid>
                  <a:tr h="3719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Res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X1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X2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X3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X4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04098" t="-8197" r="-503279" b="-1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99187" t="-8197" r="-399187" b="-1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99187" t="-8197" r="-299187" b="-1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799187" t="-8197" r="-199187" b="-1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dirty="0" smtClean="0"/>
                            <a:t>Σ</a:t>
                          </a:r>
                          <a:r>
                            <a:rPr lang="en-AU" dirty="0" smtClean="0"/>
                            <a:t>X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998374" t="-8197" b="-112295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1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4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4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4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2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4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5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4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4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4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4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4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4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5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6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2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7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4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2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8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4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4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9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10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4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5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5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2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Total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34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36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37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/>
                            <a:t>29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6458"/>
            <a:ext cx="3923928" cy="778098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AU" sz="3600" b="1" dirty="0" smtClean="0">
                <a:solidFill>
                  <a:schemeClr val="bg1"/>
                </a:solidFill>
              </a:rPr>
              <a:t>Alpha Cronbach</a:t>
            </a:r>
            <a:endParaRPr lang="en-AU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740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1168</Words>
  <Application>Microsoft Office PowerPoint</Application>
  <PresentationFormat>On-screen Show (4:3)</PresentationFormat>
  <Paragraphs>325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Uji Validitas dan Reliabilitas </vt:lpstr>
      <vt:lpstr>Validitas</vt:lpstr>
      <vt:lpstr>Uji Validitas Konstruk</vt:lpstr>
      <vt:lpstr>Uji Validitas Konstruk</vt:lpstr>
      <vt:lpstr>Uji Validitas Konstruk</vt:lpstr>
      <vt:lpstr>Reliabilitas </vt:lpstr>
      <vt:lpstr>Reliabilitas </vt:lpstr>
      <vt:lpstr>Alpha Cronbach</vt:lpstr>
      <vt:lpstr>Alpha Cronbach</vt:lpstr>
      <vt:lpstr>Alpha Cronbach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Uji Validitas dan Reliabilitas </dc:title>
  <dc:creator>Vience</dc:creator>
  <cp:lastModifiedBy>Vience</cp:lastModifiedBy>
  <cp:revision>29</cp:revision>
  <dcterms:created xsi:type="dcterms:W3CDTF">2018-04-25T13:12:57Z</dcterms:created>
  <dcterms:modified xsi:type="dcterms:W3CDTF">2018-04-27T02:20:31Z</dcterms:modified>
</cp:coreProperties>
</file>