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44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08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31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176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041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390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73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026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93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888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800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BBE2-CDBE-46D1-A2AB-41C488B49E20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AC65-1603-4579-A55A-083804F71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450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6512" y="25460"/>
            <a:ext cx="2088232" cy="52322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Week </a:t>
            </a:r>
            <a:r>
              <a:rPr lang="en-US" sz="28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IX</a:t>
            </a:r>
            <a:endParaRPr lang="en-US" sz="28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AU" b="1" dirty="0" err="1" smtClean="0">
                <a:solidFill>
                  <a:schemeClr val="bg1"/>
                </a:solidFill>
              </a:rPr>
              <a:t>Analisis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r>
              <a:rPr lang="en-AU" b="1" dirty="0" err="1" smtClean="0">
                <a:solidFill>
                  <a:schemeClr val="bg1"/>
                </a:solidFill>
              </a:rPr>
              <a:t>Deskriptif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br>
              <a:rPr lang="en-AU" b="1" dirty="0" smtClean="0">
                <a:solidFill>
                  <a:schemeClr val="bg1"/>
                </a:solidFill>
              </a:rPr>
            </a:br>
            <a:r>
              <a:rPr lang="en-AU" b="1" dirty="0" smtClean="0">
                <a:solidFill>
                  <a:schemeClr val="bg1"/>
                </a:solidFill>
              </a:rPr>
              <a:t>(</a:t>
            </a:r>
            <a:r>
              <a:rPr lang="en-AU" b="1" dirty="0" err="1" smtClean="0">
                <a:solidFill>
                  <a:schemeClr val="bg1"/>
                </a:solidFill>
              </a:rPr>
              <a:t>Uji</a:t>
            </a:r>
            <a:r>
              <a:rPr lang="en-AU" b="1" dirty="0" smtClean="0">
                <a:solidFill>
                  <a:schemeClr val="bg1"/>
                </a:solidFill>
              </a:rPr>
              <a:t> Binomial </a:t>
            </a:r>
            <a:r>
              <a:rPr lang="en-AU" b="1" dirty="0" err="1" smtClean="0">
                <a:solidFill>
                  <a:schemeClr val="bg1"/>
                </a:solidFill>
              </a:rPr>
              <a:t>dan</a:t>
            </a:r>
            <a:r>
              <a:rPr lang="en-AU" b="1" dirty="0" smtClean="0">
                <a:solidFill>
                  <a:schemeClr val="bg1"/>
                </a:solidFill>
              </a:rPr>
              <a:t> Chi Square) 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UNIVERSITAS ESA UNGGUL</a:t>
            </a:r>
          </a:p>
          <a:p>
            <a:r>
              <a:rPr lang="en-AU" dirty="0" smtClean="0"/>
              <a:t>2018</a:t>
            </a:r>
          </a:p>
          <a:p>
            <a:r>
              <a:rPr lang="en-AU" dirty="0" err="1" smtClean="0"/>
              <a:t>Vience</a:t>
            </a:r>
            <a:r>
              <a:rPr lang="en-AU" dirty="0" smtClean="0"/>
              <a:t> </a:t>
            </a:r>
            <a:r>
              <a:rPr lang="en-AU" dirty="0" err="1" smtClean="0"/>
              <a:t>Mutiara</a:t>
            </a:r>
            <a:r>
              <a:rPr lang="en-AU" dirty="0" smtClean="0"/>
              <a:t> </a:t>
            </a:r>
            <a:r>
              <a:rPr lang="en-AU" dirty="0" err="1" smtClean="0"/>
              <a:t>Rumata</a:t>
            </a:r>
            <a:r>
              <a:rPr lang="en-AU" dirty="0" smtClean="0"/>
              <a:t> </a:t>
            </a:r>
            <a:r>
              <a:rPr lang="en-AU" dirty="0" err="1" smtClean="0"/>
              <a:t>S.Sos</a:t>
            </a:r>
            <a:r>
              <a:rPr lang="en-AU" dirty="0" smtClean="0"/>
              <a:t>., MGMC</a:t>
            </a:r>
          </a:p>
        </p:txBody>
      </p:sp>
    </p:spTree>
    <p:extLst>
      <p:ext uri="{BB962C8B-B14F-4D97-AF65-F5344CB8AC3E}">
        <p14:creationId xmlns:p14="http://schemas.microsoft.com/office/powerpoint/2010/main" val="322900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Analisis</a:t>
            </a:r>
            <a:r>
              <a:rPr lang="en-AU" sz="3600" b="1" dirty="0" smtClean="0">
                <a:solidFill>
                  <a:schemeClr val="bg1"/>
                </a:solidFill>
              </a:rPr>
              <a:t> </a:t>
            </a:r>
            <a:r>
              <a:rPr lang="en-AU" sz="3600" b="1" dirty="0" err="1" smtClean="0">
                <a:solidFill>
                  <a:schemeClr val="bg1"/>
                </a:solidFill>
              </a:rPr>
              <a:t>Deskriptif</a:t>
            </a:r>
            <a:r>
              <a:rPr lang="en-AU" sz="3600" b="1" dirty="0" smtClean="0">
                <a:solidFill>
                  <a:schemeClr val="bg1"/>
                </a:solidFill>
              </a:rPr>
              <a:t> (</a:t>
            </a:r>
            <a:r>
              <a:rPr lang="en-AU" sz="3600" b="1" dirty="0" err="1" smtClean="0">
                <a:solidFill>
                  <a:schemeClr val="bg1"/>
                </a:solidFill>
              </a:rPr>
              <a:t>pengertian</a:t>
            </a:r>
            <a:r>
              <a:rPr lang="en-AU" sz="3600" b="1" dirty="0" smtClean="0">
                <a:solidFill>
                  <a:schemeClr val="bg1"/>
                </a:solidFill>
              </a:rPr>
              <a:t>)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412976"/>
          </a:xfrm>
        </p:spPr>
        <p:txBody>
          <a:bodyPr>
            <a:normAutofit/>
          </a:bodyPr>
          <a:lstStyle/>
          <a:p>
            <a:r>
              <a:rPr lang="en-AU" sz="2000" dirty="0" err="1" smtClean="0"/>
              <a:t>Analisis</a:t>
            </a:r>
            <a:r>
              <a:rPr lang="en-AU" sz="2000" dirty="0" smtClean="0"/>
              <a:t> </a:t>
            </a:r>
            <a:r>
              <a:rPr lang="en-AU" sz="2000" dirty="0" err="1" smtClean="0"/>
              <a:t>Deskriptif</a:t>
            </a:r>
            <a:r>
              <a:rPr lang="en-AU" sz="2000" dirty="0" smtClean="0"/>
              <a:t> </a:t>
            </a:r>
            <a:r>
              <a:rPr lang="en-AU" sz="2000" dirty="0" err="1" smtClean="0"/>
              <a:t>merupakan</a:t>
            </a:r>
            <a:r>
              <a:rPr lang="en-AU" sz="2000" dirty="0" smtClean="0"/>
              <a:t> </a:t>
            </a:r>
            <a:r>
              <a:rPr lang="en-AU" sz="2000" dirty="0" err="1" smtClean="0"/>
              <a:t>bentuk</a:t>
            </a:r>
            <a:r>
              <a:rPr lang="en-AU" sz="2000" dirty="0" smtClean="0"/>
              <a:t> </a:t>
            </a:r>
            <a:r>
              <a:rPr lang="en-AU" sz="2000" dirty="0" err="1" smtClean="0"/>
              <a:t>analisis</a:t>
            </a:r>
            <a:r>
              <a:rPr lang="en-AU" sz="2000" dirty="0" smtClean="0"/>
              <a:t> data </a:t>
            </a:r>
            <a:r>
              <a:rPr lang="en-AU" sz="2000" dirty="0" err="1" smtClean="0"/>
              <a:t>penelitian</a:t>
            </a:r>
            <a:r>
              <a:rPr lang="en-AU" sz="2000" dirty="0" smtClean="0"/>
              <a:t>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dirty="0" err="1" smtClean="0"/>
              <a:t>menguji</a:t>
            </a:r>
            <a:r>
              <a:rPr lang="en-AU" sz="2000" dirty="0" smtClean="0"/>
              <a:t> </a:t>
            </a:r>
            <a:r>
              <a:rPr lang="en-AU" sz="2000" dirty="0" err="1" smtClean="0"/>
              <a:t>generalisasi</a:t>
            </a:r>
            <a:r>
              <a:rPr lang="en-AU" sz="2000" dirty="0" smtClean="0"/>
              <a:t> </a:t>
            </a:r>
            <a:r>
              <a:rPr lang="en-AU" sz="2000" dirty="0" err="1" smtClean="0"/>
              <a:t>hasil</a:t>
            </a:r>
            <a:r>
              <a:rPr lang="en-AU" sz="2000" dirty="0" smtClean="0"/>
              <a:t> </a:t>
            </a:r>
            <a:r>
              <a:rPr lang="en-AU" sz="2000" dirty="0" err="1" smtClean="0"/>
              <a:t>penelitian</a:t>
            </a:r>
            <a:r>
              <a:rPr lang="en-AU" sz="2000" dirty="0" smtClean="0"/>
              <a:t> </a:t>
            </a:r>
            <a:r>
              <a:rPr lang="en-AU" sz="2000" dirty="0" err="1" smtClean="0"/>
              <a:t>berdasarkan</a:t>
            </a:r>
            <a:r>
              <a:rPr lang="en-AU" sz="2000" dirty="0" smtClean="0"/>
              <a:t> </a:t>
            </a:r>
            <a:r>
              <a:rPr lang="en-AU" sz="2000" dirty="0" err="1" smtClean="0"/>
              <a:t>satu</a:t>
            </a:r>
            <a:r>
              <a:rPr lang="en-AU" sz="2000" dirty="0" smtClean="0"/>
              <a:t> </a:t>
            </a:r>
            <a:r>
              <a:rPr lang="en-AU" sz="2000" dirty="0" err="1" smtClean="0"/>
              <a:t>sampel</a:t>
            </a:r>
            <a:r>
              <a:rPr lang="en-AU" sz="2000" dirty="0" smtClean="0"/>
              <a:t>. </a:t>
            </a:r>
          </a:p>
          <a:p>
            <a:r>
              <a:rPr lang="en-AU" sz="2000" dirty="0" err="1" smtClean="0"/>
              <a:t>Analisis</a:t>
            </a:r>
            <a:r>
              <a:rPr lang="en-AU" sz="2000" dirty="0" smtClean="0"/>
              <a:t> </a:t>
            </a:r>
            <a:r>
              <a:rPr lang="en-AU" sz="2000" dirty="0" err="1" smtClean="0"/>
              <a:t>deskriptif</a:t>
            </a:r>
            <a:r>
              <a:rPr lang="en-AU" sz="2000" dirty="0" smtClean="0"/>
              <a:t> </a:t>
            </a:r>
            <a:r>
              <a:rPr lang="en-AU" sz="2000" dirty="0" err="1" smtClean="0"/>
              <a:t>ini</a:t>
            </a:r>
            <a:r>
              <a:rPr lang="en-AU" sz="2000" dirty="0" smtClean="0"/>
              <a:t> </a:t>
            </a:r>
            <a:r>
              <a:rPr lang="en-AU" sz="2000" dirty="0" err="1" smtClean="0"/>
              <a:t>dilakukan</a:t>
            </a:r>
            <a:r>
              <a:rPr lang="en-AU" sz="2000" dirty="0" smtClean="0"/>
              <a:t> </a:t>
            </a:r>
            <a:r>
              <a:rPr lang="en-AU" sz="2000" dirty="0" err="1" smtClean="0"/>
              <a:t>dengan</a:t>
            </a:r>
            <a:r>
              <a:rPr lang="en-AU" sz="2000" dirty="0" smtClean="0"/>
              <a:t> </a:t>
            </a:r>
            <a:r>
              <a:rPr lang="en-AU" sz="2000" dirty="0" err="1" smtClean="0"/>
              <a:t>pengujian</a:t>
            </a:r>
            <a:r>
              <a:rPr lang="en-AU" sz="2000" dirty="0" smtClean="0"/>
              <a:t> </a:t>
            </a:r>
            <a:r>
              <a:rPr lang="en-AU" sz="2000" dirty="0" err="1" smtClean="0"/>
              <a:t>hipotesis</a:t>
            </a:r>
            <a:r>
              <a:rPr lang="en-AU" sz="2000" dirty="0" smtClean="0"/>
              <a:t> </a:t>
            </a:r>
            <a:r>
              <a:rPr lang="en-AU" sz="2000" dirty="0" err="1" smtClean="0"/>
              <a:t>deskriptif</a:t>
            </a:r>
            <a:endParaRPr lang="en-AU" sz="2000" dirty="0" smtClean="0"/>
          </a:p>
          <a:p>
            <a:r>
              <a:rPr lang="en-AU" sz="2000" dirty="0" err="1" smtClean="0"/>
              <a:t>Hasil</a:t>
            </a:r>
            <a:r>
              <a:rPr lang="en-AU" sz="2000" dirty="0" smtClean="0"/>
              <a:t> </a:t>
            </a:r>
            <a:r>
              <a:rPr lang="en-AU" sz="2000" dirty="0" err="1" smtClean="0"/>
              <a:t>analisisnya</a:t>
            </a:r>
            <a:r>
              <a:rPr lang="en-AU" sz="2000" dirty="0" smtClean="0"/>
              <a:t>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dirty="0" err="1" smtClean="0"/>
              <a:t>apakah</a:t>
            </a:r>
            <a:r>
              <a:rPr lang="en-AU" sz="2000" dirty="0" smtClean="0"/>
              <a:t> </a:t>
            </a:r>
            <a:r>
              <a:rPr lang="en-AU" sz="2000" dirty="0" err="1" smtClean="0"/>
              <a:t>hipotesis</a:t>
            </a:r>
            <a:r>
              <a:rPr lang="en-AU" sz="2000" dirty="0" smtClean="0"/>
              <a:t> </a:t>
            </a:r>
            <a:r>
              <a:rPr lang="en-AU" sz="2000" dirty="0" err="1" smtClean="0"/>
              <a:t>penelitian</a:t>
            </a:r>
            <a:r>
              <a:rPr lang="en-AU" sz="2000" dirty="0" smtClean="0"/>
              <a:t> </a:t>
            </a:r>
            <a:r>
              <a:rPr lang="en-AU" sz="2000" dirty="0" err="1" smtClean="0"/>
              <a:t>dapat</a:t>
            </a:r>
            <a:r>
              <a:rPr lang="en-AU" sz="2000" dirty="0" smtClean="0"/>
              <a:t> </a:t>
            </a:r>
            <a:r>
              <a:rPr lang="en-AU" sz="2000" dirty="0" err="1" smtClean="0"/>
              <a:t>digeneralisasikan</a:t>
            </a:r>
            <a:r>
              <a:rPr lang="en-AU" sz="2000" dirty="0" smtClean="0"/>
              <a:t> </a:t>
            </a:r>
            <a:r>
              <a:rPr lang="en-AU" sz="2000" dirty="0" err="1" smtClean="0"/>
              <a:t>atau</a:t>
            </a:r>
            <a:r>
              <a:rPr lang="en-AU" sz="2000" dirty="0" smtClean="0"/>
              <a:t> </a:t>
            </a:r>
            <a:r>
              <a:rPr lang="en-AU" sz="2000" dirty="0" err="1" smtClean="0"/>
              <a:t>tidak</a:t>
            </a:r>
            <a:r>
              <a:rPr lang="en-AU" sz="2000" dirty="0" smtClean="0"/>
              <a:t> (</a:t>
            </a:r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namun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bersifat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deskriptif</a:t>
            </a:r>
            <a:r>
              <a:rPr lang="en-AU" sz="2000" dirty="0"/>
              <a:t>)</a:t>
            </a:r>
            <a:r>
              <a:rPr lang="en-AU" sz="2000" dirty="0" smtClean="0"/>
              <a:t>. </a:t>
            </a:r>
          </a:p>
          <a:p>
            <a:r>
              <a:rPr lang="en-AU" sz="2000" dirty="0" err="1" smtClean="0"/>
              <a:t>Teknik</a:t>
            </a:r>
            <a:r>
              <a:rPr lang="en-AU" sz="2000" dirty="0" smtClean="0"/>
              <a:t> </a:t>
            </a:r>
            <a:r>
              <a:rPr lang="en-AU" sz="2000" dirty="0" err="1" smtClean="0"/>
              <a:t>analisis</a:t>
            </a:r>
            <a:r>
              <a:rPr lang="en-AU" sz="2000" dirty="0" smtClean="0"/>
              <a:t> </a:t>
            </a:r>
            <a:r>
              <a:rPr lang="en-AU" sz="2000" dirty="0" err="1" smtClean="0"/>
              <a:t>ini</a:t>
            </a:r>
            <a:r>
              <a:rPr lang="en-AU" sz="2000" dirty="0" smtClean="0"/>
              <a:t> </a:t>
            </a:r>
            <a:r>
              <a:rPr lang="en-AU" sz="2000" b="1" dirty="0" smtClean="0"/>
              <a:t>TIDAK </a:t>
            </a:r>
            <a:r>
              <a:rPr lang="en-AU" sz="2000" dirty="0" err="1" smtClean="0"/>
              <a:t>membandingkan</a:t>
            </a:r>
            <a:r>
              <a:rPr lang="en-AU" sz="2000" dirty="0" smtClean="0"/>
              <a:t> </a:t>
            </a:r>
            <a:r>
              <a:rPr lang="en-AU" sz="2000" dirty="0" err="1" smtClean="0"/>
              <a:t>atau</a:t>
            </a:r>
            <a:r>
              <a:rPr lang="en-AU" sz="2000" dirty="0" smtClean="0"/>
              <a:t> </a:t>
            </a:r>
            <a:r>
              <a:rPr lang="en-AU" sz="2000" dirty="0" err="1" smtClean="0"/>
              <a:t>mencari</a:t>
            </a:r>
            <a:r>
              <a:rPr lang="en-AU" sz="2000" dirty="0" smtClean="0"/>
              <a:t> </a:t>
            </a:r>
            <a:r>
              <a:rPr lang="en-AU" sz="2000" dirty="0" err="1" smtClean="0"/>
              <a:t>hubungan</a:t>
            </a:r>
            <a:r>
              <a:rPr lang="en-AU" sz="2000" dirty="0" smtClean="0"/>
              <a:t> </a:t>
            </a:r>
            <a:r>
              <a:rPr lang="en-AU" sz="2000" dirty="0" err="1" smtClean="0"/>
              <a:t>antar</a:t>
            </a:r>
            <a:r>
              <a:rPr lang="en-AU" sz="2000" dirty="0" smtClean="0"/>
              <a:t> </a:t>
            </a:r>
            <a:r>
              <a:rPr lang="en-AU" sz="2000" dirty="0" err="1" smtClean="0"/>
              <a:t>variabel</a:t>
            </a:r>
            <a:r>
              <a:rPr lang="en-AU" sz="2000" dirty="0" smtClean="0"/>
              <a:t> </a:t>
            </a:r>
            <a:r>
              <a:rPr lang="en-AU" sz="2000" dirty="0" err="1" smtClean="0"/>
              <a:t>penelitian</a:t>
            </a:r>
            <a:r>
              <a:rPr lang="en-AU" sz="2000" dirty="0" smtClean="0"/>
              <a:t>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43591"/>
              </p:ext>
            </p:extLst>
          </p:nvPr>
        </p:nvGraphicFramePr>
        <p:xfrm>
          <a:off x="1403648" y="4005064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232248"/>
                <a:gridCol w="2855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No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Jenis</a:t>
                      </a:r>
                      <a:r>
                        <a:rPr lang="en-AU" dirty="0" smtClean="0"/>
                        <a:t> Data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Uji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Statistik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Nominal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AU" dirty="0" err="1" smtClean="0"/>
                        <a:t>Teknik</a:t>
                      </a:r>
                      <a:r>
                        <a:rPr lang="en-AU" dirty="0" smtClean="0"/>
                        <a:t> Binomial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AU" dirty="0" err="1" smtClean="0"/>
                        <a:t>Teknik</a:t>
                      </a:r>
                      <a:r>
                        <a:rPr lang="en-AU" baseline="0" dirty="0" smtClean="0"/>
                        <a:t> Chi Square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Ordinal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AU" dirty="0" smtClean="0"/>
                        <a:t>run-test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AU" i="1" dirty="0" smtClean="0"/>
                        <a:t>Kolmogorov</a:t>
                      </a:r>
                      <a:r>
                        <a:rPr lang="en-AU" i="1" baseline="0" dirty="0" smtClean="0"/>
                        <a:t> Smirnov</a:t>
                      </a:r>
                      <a:endParaRPr lang="en-A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Interval</a:t>
                      </a:r>
                      <a:r>
                        <a:rPr lang="en-AU" baseline="0" dirty="0" smtClean="0"/>
                        <a:t> / </a:t>
                      </a:r>
                      <a:r>
                        <a:rPr lang="en-AU" baseline="0" dirty="0" err="1" smtClean="0"/>
                        <a:t>rasio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dirty="0" smtClean="0"/>
                        <a:t>t-test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59399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Siregar</a:t>
            </a:r>
            <a:r>
              <a:rPr lang="en-AU" dirty="0" smtClean="0"/>
              <a:t> (2016:222)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373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595933"/>
                <a:ext cx="8229600" cy="384929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sz="2200" dirty="0" smtClean="0"/>
                  <a:t>Adalah </a:t>
                </a:r>
                <a:r>
                  <a:rPr lang="en-AU" sz="2200" dirty="0" err="1" smtClean="0"/>
                  <a:t>uji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hipotesis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deskriptif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jika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populasi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terdiri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dari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dua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kelompok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kelas</a:t>
                </a:r>
                <a:r>
                  <a:rPr lang="en-AU" sz="2200" dirty="0" smtClean="0"/>
                  <a:t> (</a:t>
                </a:r>
                <a:r>
                  <a:rPr lang="en-AU" sz="2200" dirty="0" err="1" smtClean="0"/>
                  <a:t>dua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peryataan</a:t>
                </a:r>
                <a:r>
                  <a:rPr lang="en-AU" sz="2200" dirty="0" smtClean="0"/>
                  <a:t> yang </a:t>
                </a:r>
                <a:r>
                  <a:rPr lang="en-AU" sz="2200" dirty="0" err="1" smtClean="0"/>
                  <a:t>saling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bertolak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belakang</a:t>
                </a:r>
                <a:r>
                  <a:rPr lang="en-AU" sz="2200" dirty="0" smtClean="0"/>
                  <a:t>) </a:t>
                </a:r>
                <a:r>
                  <a:rPr lang="en-AU" sz="2200" dirty="0" err="1" smtClean="0"/>
                  <a:t>seperti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baik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jelek</a:t>
                </a:r>
                <a:r>
                  <a:rPr lang="en-AU" sz="2200" dirty="0" smtClean="0"/>
                  <a:t>, </a:t>
                </a:r>
                <a:r>
                  <a:rPr lang="en-AU" sz="2200" dirty="0" err="1" smtClean="0"/>
                  <a:t>sukses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gagal</a:t>
                </a:r>
                <a:r>
                  <a:rPr lang="en-AU" sz="2200" dirty="0" smtClean="0"/>
                  <a:t>, lulus </a:t>
                </a:r>
                <a:r>
                  <a:rPr lang="en-AU" sz="2200" dirty="0" err="1" smtClean="0"/>
                  <a:t>dan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tidak</a:t>
                </a:r>
                <a:r>
                  <a:rPr lang="en-AU" sz="2200" dirty="0" smtClean="0"/>
                  <a:t> lulus. </a:t>
                </a:r>
              </a:p>
              <a:p>
                <a:r>
                  <a:rPr lang="en-AU" sz="2200" dirty="0" err="1" smtClean="0"/>
                  <a:t>Bentuk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Hipotesis</a:t>
                </a:r>
                <a:r>
                  <a:rPr lang="en-AU" sz="2200" dirty="0" smtClean="0"/>
                  <a:t> </a:t>
                </a:r>
              </a:p>
              <a:p>
                <a:pPr marL="354013" indent="0">
                  <a:buNone/>
                </a:pPr>
                <a:r>
                  <a:rPr lang="en-AU" sz="2200" dirty="0" smtClean="0"/>
                  <a:t>1. </a:t>
                </a:r>
                <a:r>
                  <a:rPr lang="en-AU" sz="2200" dirty="0" err="1" smtClean="0"/>
                  <a:t>Hipotesis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dua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arah</a:t>
                </a:r>
                <a:r>
                  <a:rPr lang="en-AU" sz="2200" dirty="0" smtClean="0"/>
                  <a:t>                     2. </a:t>
                </a:r>
                <a:r>
                  <a:rPr lang="en-AU" sz="2200" dirty="0" err="1" smtClean="0"/>
                  <a:t>Hipotesis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Satu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Arah</a:t>
                </a:r>
                <a:r>
                  <a:rPr lang="en-AU" sz="2200" dirty="0" smtClean="0"/>
                  <a:t> (</a:t>
                </a:r>
                <a:r>
                  <a:rPr lang="en-AU" sz="2200" dirty="0" err="1" smtClean="0"/>
                  <a:t>pihak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kiri</a:t>
                </a:r>
                <a:r>
                  <a:rPr lang="en-AU" sz="2200" dirty="0" smtClean="0"/>
                  <a:t>)      </a:t>
                </a:r>
              </a:p>
              <a:p>
                <a:pPr marL="627063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AU" sz="2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22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sz="2200" dirty="0" smtClean="0"/>
                  <a:t>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AU" sz="2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2200" dirty="0" smtClean="0"/>
                  <a:t>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AU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AU" sz="2200" dirty="0" smtClean="0"/>
              </a:p>
              <a:p>
                <a:pPr marL="627063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AU" sz="2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2200" dirty="0" smtClean="0"/>
                  <a:t>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AU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sz="2200" dirty="0" smtClean="0"/>
                  <a:t>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AU" sz="2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2200" dirty="0" smtClean="0"/>
                  <a:t> </a:t>
                </a:r>
                <a:r>
                  <a:rPr lang="en-AU" sz="2200" dirty="0" smtClean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AU" sz="2200" dirty="0" smtClean="0"/>
              </a:p>
              <a:p>
                <a:pPr marL="258763" indent="0">
                  <a:buNone/>
                </a:pPr>
                <a:r>
                  <a:rPr lang="en-AU" sz="2200" dirty="0" smtClean="0"/>
                  <a:t> 3. </a:t>
                </a:r>
                <a:r>
                  <a:rPr lang="en-AU" sz="2200" dirty="0" err="1" smtClean="0"/>
                  <a:t>Hipotesis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Satu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Arah</a:t>
                </a:r>
                <a:r>
                  <a:rPr lang="en-AU" sz="2200" dirty="0" smtClean="0"/>
                  <a:t> (</a:t>
                </a:r>
                <a:r>
                  <a:rPr lang="en-AU" sz="2200" dirty="0" err="1" smtClean="0"/>
                  <a:t>Pihak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Kanan</a:t>
                </a:r>
                <a:r>
                  <a:rPr lang="en-AU" sz="2200" dirty="0" smtClean="0"/>
                  <a:t>)</a:t>
                </a:r>
              </a:p>
              <a:p>
                <a:pPr marL="627063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AU" sz="2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2200" dirty="0" smtClean="0"/>
                  <a:t>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AU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AU" sz="2200" dirty="0" smtClean="0"/>
              </a:p>
              <a:p>
                <a:pPr marL="627063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AU" sz="22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2200" dirty="0" smtClean="0"/>
                  <a:t> </a:t>
                </a:r>
                <a:r>
                  <a:rPr lang="en-AU" sz="2200" dirty="0" smtClean="0"/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AU" sz="2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595933"/>
                <a:ext cx="8229600" cy="3849291"/>
              </a:xfrm>
              <a:blipFill rotWithShape="1">
                <a:blip r:embed="rId2"/>
                <a:stretch>
                  <a:fillRect l="-815" t="-1902" r="-2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Analisis</a:t>
            </a:r>
            <a:r>
              <a:rPr lang="en-AU" sz="3600" b="1" dirty="0" smtClean="0">
                <a:solidFill>
                  <a:schemeClr val="bg1"/>
                </a:solidFill>
              </a:rPr>
              <a:t> DATA NOMINAL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2520280" cy="43088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Binomial </a:t>
            </a:r>
            <a:endParaRPr lang="en-A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4293096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Dimana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P1 =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Probabilitas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pernyataan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berhasil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P2 =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probabilitas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pernyataan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gagal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A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31640" y="5509168"/>
                <a:ext cx="2952328" cy="101617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 smtClean="0">
                    <a:solidFill>
                      <a:schemeClr val="bg1"/>
                    </a:solidFill>
                  </a:rPr>
                  <a:t>Rumus: </a:t>
                </a:r>
              </a:p>
              <a:p>
                <a:r>
                  <a:rPr lang="en-AU" sz="2400" dirty="0" smtClean="0">
                    <a:solidFill>
                      <a:schemeClr val="bg1"/>
                    </a:solidFill>
                  </a:rPr>
                  <a:t>P (x)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24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A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sz="2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AU" sz="24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AU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509168"/>
                <a:ext cx="2952328" cy="1016176"/>
              </a:xfrm>
              <a:prstGeom prst="rect">
                <a:avLst/>
              </a:prstGeom>
              <a:blipFill rotWithShape="1">
                <a:blip r:embed="rId3"/>
                <a:stretch>
                  <a:fillRect l="-3093" t="-4819" b="-48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355976" y="5445224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Dimana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 =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Proporsi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X</a:t>
            </a:r>
          </a:p>
          <a:p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= 1,2,3,4,… n</a:t>
            </a:r>
          </a:p>
          <a:p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 = 1-P </a:t>
            </a:r>
            <a:endParaRPr lang="en-A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976664" y="5667406"/>
                <a:ext cx="2843808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 = </a:t>
                </a:r>
                <a:r>
                  <a:rPr lang="en-AU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jumlah</a:t>
                </a:r>
                <a:r>
                  <a:rPr lang="en-AU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AU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anggota</a:t>
                </a:r>
                <a:r>
                  <a:rPr lang="en-AU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AU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populasi</a:t>
                </a:r>
                <a:endParaRPr lang="en-AU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AU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= n ! / x ! (n – x) !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664" y="5667406"/>
                <a:ext cx="2843808" cy="783869"/>
              </a:xfrm>
              <a:prstGeom prst="rect">
                <a:avLst/>
              </a:prstGeom>
              <a:blipFill rotWithShape="1">
                <a:blip r:embed="rId4"/>
                <a:stretch>
                  <a:fillRect l="-1713" t="-3906" r="-857" b="-39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54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sz="2000" dirty="0" err="1" smtClean="0"/>
                  <a:t>Prosedur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Uji</a:t>
                </a:r>
                <a:r>
                  <a:rPr lang="en-AU" sz="2000" dirty="0" smtClean="0"/>
                  <a:t> Binomial </a:t>
                </a:r>
                <a:r>
                  <a:rPr lang="en-AU" sz="2000" dirty="0" err="1" smtClean="0"/>
                  <a:t>Sampel</a:t>
                </a:r>
                <a:r>
                  <a:rPr lang="en-AU" sz="2000" dirty="0" smtClean="0"/>
                  <a:t> Tunggal </a:t>
                </a:r>
              </a:p>
              <a:p>
                <a:pPr marL="457200" indent="-280988">
                  <a:buFont typeface="+mj-lt"/>
                  <a:buAutoNum type="arabicPeriod"/>
                </a:pPr>
                <a:r>
                  <a:rPr lang="en-AU" sz="2000" dirty="0" err="1" smtClean="0"/>
                  <a:t>Membuat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hipotesis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dalam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uraian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kalimat</a:t>
                </a:r>
                <a:r>
                  <a:rPr lang="en-AU" sz="2000" dirty="0" smtClean="0"/>
                  <a:t> </a:t>
                </a:r>
              </a:p>
              <a:p>
                <a:pPr marL="441325" indent="0">
                  <a:buNone/>
                </a:pPr>
                <a:r>
                  <a:rPr lang="en-AU" sz="1800" dirty="0" err="1" smtClean="0"/>
                  <a:t>Ho</a:t>
                </a:r>
                <a:r>
                  <a:rPr lang="en-AU" sz="1800" dirty="0" smtClean="0"/>
                  <a:t> : </a:t>
                </a:r>
                <a:r>
                  <a:rPr lang="en-AU" sz="1800" dirty="0" err="1" smtClean="0"/>
                  <a:t>probabilitas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pernyataan</a:t>
                </a:r>
                <a:r>
                  <a:rPr lang="en-AU" sz="1800" dirty="0" smtClean="0"/>
                  <a:t> yang </a:t>
                </a:r>
                <a:r>
                  <a:rPr lang="en-AU" sz="1800" dirty="0" err="1" smtClean="0"/>
                  <a:t>menyatakan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sukses</a:t>
                </a:r>
                <a:r>
                  <a:rPr lang="en-AU" sz="1800" dirty="0" smtClean="0"/>
                  <a:t> (p1) </a:t>
                </a:r>
                <a:r>
                  <a:rPr lang="en-AU" sz="1800" b="1" dirty="0" err="1" smtClean="0"/>
                  <a:t>tidak</a:t>
                </a:r>
                <a:r>
                  <a:rPr lang="en-AU" sz="1800" b="1" dirty="0" smtClean="0"/>
                  <a:t> </a:t>
                </a:r>
                <a:r>
                  <a:rPr lang="en-AU" sz="1800" b="1" dirty="0" err="1" smtClean="0"/>
                  <a:t>sama</a:t>
                </a:r>
                <a:r>
                  <a:rPr lang="en-AU" sz="1800" b="1" dirty="0" smtClean="0"/>
                  <a:t> </a:t>
                </a:r>
                <a:r>
                  <a:rPr lang="en-AU" sz="1800" dirty="0" err="1" smtClean="0"/>
                  <a:t>dengan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Probabilitas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pernyataan</a:t>
                </a:r>
                <a:r>
                  <a:rPr lang="en-AU" sz="1800" dirty="0" smtClean="0"/>
                  <a:t> yang </a:t>
                </a:r>
                <a:r>
                  <a:rPr lang="en-AU" sz="1800" dirty="0" err="1" smtClean="0"/>
                  <a:t>menyatakan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gagal</a:t>
                </a:r>
                <a:r>
                  <a:rPr lang="en-AU" sz="1800" dirty="0" smtClean="0"/>
                  <a:t> (p2) </a:t>
                </a:r>
              </a:p>
              <a:p>
                <a:pPr marL="441325" indent="0">
                  <a:buNone/>
                </a:pPr>
                <a:r>
                  <a:rPr lang="en-AU" sz="1800" dirty="0" smtClean="0"/>
                  <a:t>H1 : </a:t>
                </a:r>
                <a:r>
                  <a:rPr lang="en-AU" sz="1800" dirty="0" err="1" smtClean="0"/>
                  <a:t>probabilitas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pernyataan</a:t>
                </a:r>
                <a:r>
                  <a:rPr lang="en-AU" sz="1800" dirty="0" smtClean="0"/>
                  <a:t> yang </a:t>
                </a:r>
                <a:r>
                  <a:rPr lang="en-AU" sz="1800" dirty="0" err="1" smtClean="0"/>
                  <a:t>menyatakan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sukses</a:t>
                </a:r>
                <a:r>
                  <a:rPr lang="en-AU" sz="1800" dirty="0" smtClean="0"/>
                  <a:t> (p1) </a:t>
                </a:r>
                <a:r>
                  <a:rPr lang="en-AU" sz="1800" b="1" dirty="0" err="1" smtClean="0"/>
                  <a:t>sama</a:t>
                </a:r>
                <a:r>
                  <a:rPr lang="en-AU" sz="1800" b="1" dirty="0" smtClean="0"/>
                  <a:t> </a:t>
                </a:r>
                <a:r>
                  <a:rPr lang="en-AU" sz="1800" dirty="0" err="1" smtClean="0"/>
                  <a:t>dengan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Probabilitas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pernyataan</a:t>
                </a:r>
                <a:r>
                  <a:rPr lang="en-AU" sz="1800" dirty="0" smtClean="0"/>
                  <a:t> yang </a:t>
                </a:r>
                <a:r>
                  <a:rPr lang="en-AU" sz="1800" dirty="0" err="1" smtClean="0"/>
                  <a:t>menyatakan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gagal</a:t>
                </a:r>
                <a:r>
                  <a:rPr lang="en-AU" sz="1800" dirty="0" smtClean="0"/>
                  <a:t> (p2)</a:t>
                </a:r>
                <a:endParaRPr lang="en-AU" sz="1800" dirty="0" smtClean="0"/>
              </a:p>
              <a:p>
                <a:pPr marL="176212" indent="0">
                  <a:buNone/>
                </a:pPr>
                <a:r>
                  <a:rPr lang="en-AU" sz="2000" dirty="0" smtClean="0"/>
                  <a:t>2. </a:t>
                </a:r>
                <a:r>
                  <a:rPr lang="en-AU" sz="2000" dirty="0" err="1" smtClean="0"/>
                  <a:t>Membuat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hipotesis</a:t>
                </a:r>
                <a:r>
                  <a:rPr lang="en-AU" sz="2000" dirty="0" smtClean="0"/>
                  <a:t> model </a:t>
                </a:r>
                <a:r>
                  <a:rPr lang="en-AU" sz="2000" dirty="0" err="1" smtClean="0"/>
                  <a:t>statistik</a:t>
                </a:r>
                <a:endParaRPr lang="en-AU" sz="2000" dirty="0" smtClean="0"/>
              </a:p>
              <a:p>
                <a:pPr marL="442913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8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18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AU" sz="18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18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AU" sz="1800" dirty="0" smtClean="0"/>
              </a:p>
              <a:p>
                <a:pPr marL="442913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8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AU" sz="1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AU" sz="1800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sz="1800" dirty="0" smtClean="0"/>
                  <a:t> </a:t>
                </a:r>
                <a14:m>
                  <m:oMath xmlns:m="http://schemas.openxmlformats.org/officeDocument/2006/math">
                    <m:r>
                      <a:rPr lang="en-AU" sz="1800" i="1" dirty="0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AU" sz="1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AU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AU" sz="1800" dirty="0" smtClean="0"/>
              </a:p>
              <a:p>
                <a:pPr marL="176212" indent="0">
                  <a:buNone/>
                </a:pPr>
                <a:r>
                  <a:rPr lang="en-AU" sz="2000" dirty="0" smtClean="0"/>
                  <a:t>3. </a:t>
                </a:r>
                <a:r>
                  <a:rPr lang="en-AU" sz="2000" dirty="0" err="1" smtClean="0"/>
                  <a:t>Menentukan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taraf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signifikan</a:t>
                </a:r>
                <a:r>
                  <a:rPr lang="en-AU" sz="2000" dirty="0" smtClean="0"/>
                  <a:t> (</a:t>
                </a:r>
                <a:r>
                  <a:rPr lang="en-AU" sz="2000" dirty="0" err="1" smtClean="0"/>
                  <a:t>risiko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kesalahan</a:t>
                </a:r>
                <a:r>
                  <a:rPr lang="en-AU" sz="2000" dirty="0" smtClean="0"/>
                  <a:t>)</a:t>
                </a:r>
              </a:p>
              <a:p>
                <a:pPr marL="441325" indent="0">
                  <a:buNone/>
                </a:pPr>
                <a:r>
                  <a:rPr lang="en-AU" sz="2000" dirty="0" err="1" smtClean="0"/>
                  <a:t>Pada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tahap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ini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kita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menentukan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seberapa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besar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peluang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membuat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risiko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kesalahan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dalam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mengambil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keputusan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menolak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hipotesis</a:t>
                </a:r>
                <a:r>
                  <a:rPr lang="en-AU" sz="2000" dirty="0" smtClean="0"/>
                  <a:t> yang </a:t>
                </a:r>
                <a:r>
                  <a:rPr lang="en-AU" sz="2000" dirty="0" err="1" smtClean="0"/>
                  <a:t>benar</a:t>
                </a:r>
                <a:r>
                  <a:rPr lang="en-AU" sz="2000" dirty="0" smtClean="0"/>
                  <a:t>. Tingkat </a:t>
                </a:r>
                <a:r>
                  <a:rPr lang="en-AU" sz="2000" dirty="0" err="1" smtClean="0"/>
                  <a:t>signifikansi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dinyatakan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dengan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lambang</a:t>
                </a:r>
                <a:r>
                  <a:rPr lang="en-AU" sz="2000" dirty="0" smtClean="0"/>
                  <a:t> </a:t>
                </a:r>
                <a:r>
                  <a:rPr lang="el-GR" sz="2000" b="1" i="1" dirty="0" smtClean="0"/>
                  <a:t>α</a:t>
                </a:r>
                <a:endParaRPr lang="en-AU" sz="2000" b="1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Analisis</a:t>
            </a:r>
            <a:r>
              <a:rPr lang="en-AU" sz="3600" b="1" dirty="0" smtClean="0">
                <a:solidFill>
                  <a:schemeClr val="bg1"/>
                </a:solidFill>
              </a:rPr>
              <a:t> DATA NOMINAL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2520280" cy="43088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Binomial </a:t>
            </a:r>
            <a:endParaRPr lang="en-A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16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7010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200" dirty="0" smtClean="0"/>
                  <a:t>4. </a:t>
                </a:r>
                <a:r>
                  <a:rPr lang="en-AU" sz="2200" dirty="0" err="1" smtClean="0"/>
                  <a:t>Menentukan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kaidah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pengujian</a:t>
                </a:r>
                <a:endParaRPr lang="en-AU" sz="2200" dirty="0" smtClean="0"/>
              </a:p>
              <a:p>
                <a:pPr marL="265113" indent="0">
                  <a:buNone/>
                </a:pPr>
                <a:r>
                  <a:rPr lang="en-AU" sz="2200" dirty="0" err="1" smtClean="0"/>
                  <a:t>Jika</a:t>
                </a:r>
                <a:r>
                  <a:rPr lang="en-AU" sz="2200" dirty="0" smtClean="0"/>
                  <a:t> P </a:t>
                </a:r>
                <a14:m>
                  <m:oMath xmlns:m="http://schemas.openxmlformats.org/officeDocument/2006/math">
                    <m:r>
                      <a:rPr lang="en-AU" sz="22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AU" sz="2200" dirty="0" smtClean="0"/>
                  <a:t> </a:t>
                </a:r>
                <a:r>
                  <a:rPr lang="el-GR" sz="2200" dirty="0" smtClean="0"/>
                  <a:t>α</a:t>
                </a:r>
                <a:r>
                  <a:rPr lang="en-AU" sz="2200" dirty="0" smtClean="0"/>
                  <a:t>, </a:t>
                </a:r>
                <a:r>
                  <a:rPr lang="en-AU" sz="2200" dirty="0" err="1" smtClean="0"/>
                  <a:t>maka</a:t>
                </a:r>
                <a:r>
                  <a:rPr lang="en-AU" sz="2200" dirty="0" smtClean="0"/>
                  <a:t> H0 </a:t>
                </a:r>
                <a:r>
                  <a:rPr lang="en-AU" sz="2200" dirty="0" err="1" smtClean="0"/>
                  <a:t>diterima</a:t>
                </a:r>
                <a:endParaRPr lang="en-AU" sz="2200" dirty="0" smtClean="0"/>
              </a:p>
              <a:p>
                <a:pPr marL="265113" indent="0">
                  <a:buNone/>
                </a:pPr>
                <a:r>
                  <a:rPr lang="en-AU" sz="2200" dirty="0" err="1" smtClean="0"/>
                  <a:t>Jika</a:t>
                </a:r>
                <a:r>
                  <a:rPr lang="en-AU" sz="2200" dirty="0" smtClean="0"/>
                  <a:t>  P &lt; </a:t>
                </a:r>
                <a:r>
                  <a:rPr lang="el-GR" sz="2200" dirty="0" smtClean="0"/>
                  <a:t>α</a:t>
                </a:r>
                <a:r>
                  <a:rPr lang="en-AU" sz="2200" dirty="0" smtClean="0"/>
                  <a:t>, </a:t>
                </a:r>
                <a:r>
                  <a:rPr lang="en-AU" sz="2200" dirty="0" err="1" smtClean="0"/>
                  <a:t>maka</a:t>
                </a:r>
                <a:r>
                  <a:rPr lang="en-AU" sz="2200" dirty="0" smtClean="0"/>
                  <a:t> H0  </a:t>
                </a:r>
                <a:r>
                  <a:rPr lang="en-AU" sz="2200" dirty="0" err="1" smtClean="0"/>
                  <a:t>ditolak</a:t>
                </a:r>
                <a:endParaRPr lang="en-AU" sz="2200" dirty="0" smtClean="0"/>
              </a:p>
              <a:p>
                <a:pPr marL="0" indent="0">
                  <a:buNone/>
                </a:pPr>
                <a:r>
                  <a:rPr lang="en-AU" sz="2200" dirty="0" smtClean="0"/>
                  <a:t>5. </a:t>
                </a:r>
                <a:r>
                  <a:rPr lang="en-AU" sz="2200" dirty="0" err="1" smtClean="0"/>
                  <a:t>Menghitung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nilai</a:t>
                </a:r>
                <a:r>
                  <a:rPr lang="en-AU" sz="2200" dirty="0" smtClean="0"/>
                  <a:t> P</a:t>
                </a:r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endParaRPr lang="en-AU" sz="2200" dirty="0" smtClean="0"/>
              </a:p>
              <a:p>
                <a:pPr marL="0" indent="0">
                  <a:buNone/>
                </a:pPr>
                <a:endParaRPr lang="en-AU" sz="2200" dirty="0"/>
              </a:p>
              <a:p>
                <a:pPr marL="0" indent="0">
                  <a:buNone/>
                </a:pPr>
                <a:r>
                  <a:rPr lang="en-AU" sz="2200" dirty="0" smtClean="0"/>
                  <a:t> 6. </a:t>
                </a:r>
                <a:r>
                  <a:rPr lang="en-AU" sz="2200" dirty="0" err="1" smtClean="0"/>
                  <a:t>Membuat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keputusan</a:t>
                </a:r>
                <a:r>
                  <a:rPr lang="en-AU" sz="2200" dirty="0" smtClean="0"/>
                  <a:t> </a:t>
                </a:r>
              </a:p>
              <a:p>
                <a:pPr marL="265113" indent="0">
                  <a:buNone/>
                </a:pPr>
                <a:endParaRPr lang="en-AU" sz="2200" dirty="0" smtClean="0"/>
              </a:p>
              <a:p>
                <a:pPr marL="265113" indent="0">
                  <a:buNone/>
                </a:pPr>
                <a:endParaRPr lang="en-AU" sz="2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701008"/>
              </a:xfrm>
              <a:blipFill rotWithShape="1">
                <a:blip r:embed="rId2"/>
                <a:stretch>
                  <a:fillRect l="-889" t="-9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Analisis</a:t>
            </a:r>
            <a:r>
              <a:rPr lang="en-AU" sz="3600" b="1" dirty="0" smtClean="0">
                <a:solidFill>
                  <a:schemeClr val="bg1"/>
                </a:solidFill>
              </a:rPr>
              <a:t> DATA NOMINAL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6768752" cy="43088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Binomial Data Tunggal (</a:t>
            </a:r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A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27584" y="3276920"/>
                <a:ext cx="2952328" cy="101617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 smtClean="0">
                    <a:solidFill>
                      <a:schemeClr val="bg1"/>
                    </a:solidFill>
                  </a:rPr>
                  <a:t>Rumus: </a:t>
                </a:r>
              </a:p>
              <a:p>
                <a:r>
                  <a:rPr lang="en-AU" sz="2400" dirty="0" smtClean="0">
                    <a:solidFill>
                      <a:schemeClr val="bg1"/>
                    </a:solidFill>
                  </a:rPr>
                  <a:t>P (x)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24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A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sz="2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AU" sz="24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AU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AU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276920"/>
                <a:ext cx="2952328" cy="1016176"/>
              </a:xfrm>
              <a:prstGeom prst="rect">
                <a:avLst/>
              </a:prstGeom>
              <a:blipFill rotWithShape="1">
                <a:blip r:embed="rId3"/>
                <a:stretch>
                  <a:fillRect l="-3306" t="-4819" b="-48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87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16" y="764704"/>
            <a:ext cx="8229600" cy="2664296"/>
          </a:xfrm>
        </p:spPr>
        <p:txBody>
          <a:bodyPr>
            <a:normAutofit/>
          </a:bodyPr>
          <a:lstStyle/>
          <a:p>
            <a:r>
              <a:rPr lang="en-AU" sz="2000" dirty="0" err="1" smtClean="0"/>
              <a:t>Seorang</a:t>
            </a:r>
            <a:r>
              <a:rPr lang="en-AU" sz="2000" dirty="0" smtClean="0"/>
              <a:t> </a:t>
            </a:r>
            <a:r>
              <a:rPr lang="en-AU" sz="2000" dirty="0" err="1" smtClean="0"/>
              <a:t>mahasiswa</a:t>
            </a:r>
            <a:r>
              <a:rPr lang="en-AU" sz="2000" dirty="0" smtClean="0"/>
              <a:t> </a:t>
            </a:r>
            <a:r>
              <a:rPr lang="en-AU" sz="2000" dirty="0" err="1" smtClean="0"/>
              <a:t>Fikom</a:t>
            </a:r>
            <a:r>
              <a:rPr lang="en-AU" sz="2000" dirty="0" smtClean="0"/>
              <a:t> </a:t>
            </a:r>
            <a:r>
              <a:rPr lang="en-AU" sz="2000" dirty="0" err="1" smtClean="0"/>
              <a:t>Universitas</a:t>
            </a:r>
            <a:r>
              <a:rPr lang="en-AU" sz="2000" dirty="0" smtClean="0"/>
              <a:t> “Z” </a:t>
            </a:r>
            <a:r>
              <a:rPr lang="en-AU" sz="2000" dirty="0" err="1" smtClean="0"/>
              <a:t>dalam</a:t>
            </a:r>
            <a:r>
              <a:rPr lang="en-AU" sz="2000" dirty="0" smtClean="0"/>
              <a:t> </a:t>
            </a:r>
            <a:r>
              <a:rPr lang="en-AU" sz="2000" dirty="0" err="1" smtClean="0"/>
              <a:t>penelitiannya</a:t>
            </a:r>
            <a:r>
              <a:rPr lang="en-AU" sz="2000" dirty="0" smtClean="0"/>
              <a:t> </a:t>
            </a:r>
            <a:r>
              <a:rPr lang="en-AU" sz="2000" dirty="0" err="1" smtClean="0"/>
              <a:t>ingin</a:t>
            </a:r>
            <a:r>
              <a:rPr lang="en-AU" sz="2000" dirty="0" smtClean="0"/>
              <a:t> </a:t>
            </a:r>
            <a:r>
              <a:rPr lang="en-AU" sz="2000" dirty="0" err="1" smtClean="0"/>
              <a:t>mengetahui</a:t>
            </a:r>
            <a:r>
              <a:rPr lang="en-AU" sz="2000" dirty="0" smtClean="0"/>
              <a:t> </a:t>
            </a:r>
            <a:r>
              <a:rPr lang="en-AU" sz="2000" dirty="0" err="1" smtClean="0"/>
              <a:t>bagaimana</a:t>
            </a:r>
            <a:r>
              <a:rPr lang="en-AU" sz="2000" dirty="0" smtClean="0"/>
              <a:t> </a:t>
            </a:r>
            <a:r>
              <a:rPr lang="en-AU" sz="2000" dirty="0" err="1" smtClean="0"/>
              <a:t>opini</a:t>
            </a:r>
            <a:r>
              <a:rPr lang="en-AU" sz="2000" dirty="0" smtClean="0"/>
              <a:t> </a:t>
            </a:r>
            <a:r>
              <a:rPr lang="en-AU" sz="2000" dirty="0" err="1" smtClean="0"/>
              <a:t>mahasiswa</a:t>
            </a:r>
            <a:r>
              <a:rPr lang="en-AU" sz="2000" dirty="0" smtClean="0"/>
              <a:t> yang </a:t>
            </a:r>
            <a:r>
              <a:rPr lang="en-AU" sz="2000" dirty="0" err="1" smtClean="0"/>
              <a:t>menyatakan</a:t>
            </a:r>
            <a:r>
              <a:rPr lang="en-AU" sz="2000" dirty="0" smtClean="0"/>
              <a:t> infotainment </a:t>
            </a:r>
            <a:r>
              <a:rPr lang="en-AU" sz="2000" dirty="0" err="1" smtClean="0"/>
              <a:t>gosip</a:t>
            </a:r>
            <a:r>
              <a:rPr lang="en-AU" sz="2000" dirty="0" smtClean="0"/>
              <a:t> haram.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dirty="0" err="1" smtClean="0"/>
              <a:t>keperluan</a:t>
            </a:r>
            <a:r>
              <a:rPr lang="en-AU" sz="2000" dirty="0" smtClean="0"/>
              <a:t> </a:t>
            </a:r>
            <a:r>
              <a:rPr lang="en-AU" sz="2000" dirty="0" err="1" smtClean="0"/>
              <a:t>penelitian</a:t>
            </a:r>
            <a:r>
              <a:rPr lang="en-AU" sz="2000" dirty="0" smtClean="0"/>
              <a:t> </a:t>
            </a:r>
            <a:r>
              <a:rPr lang="en-AU" sz="2000" dirty="0" err="1" smtClean="0"/>
              <a:t>tersebut</a:t>
            </a:r>
            <a:r>
              <a:rPr lang="en-AU" sz="2000" dirty="0" smtClean="0"/>
              <a:t> </a:t>
            </a:r>
            <a:r>
              <a:rPr lang="en-AU" sz="2000" dirty="0" err="1" smtClean="0"/>
              <a:t>diambil</a:t>
            </a:r>
            <a:r>
              <a:rPr lang="en-AU" sz="2000" dirty="0" smtClean="0"/>
              <a:t> </a:t>
            </a:r>
            <a:r>
              <a:rPr lang="en-AU" sz="2000" dirty="0" err="1" smtClean="0"/>
              <a:t>secara</a:t>
            </a:r>
            <a:r>
              <a:rPr lang="en-AU" sz="2000" dirty="0" smtClean="0"/>
              <a:t> </a:t>
            </a:r>
            <a:r>
              <a:rPr lang="en-AU" sz="2000" dirty="0" err="1" smtClean="0"/>
              <a:t>acak</a:t>
            </a:r>
            <a:r>
              <a:rPr lang="en-AU" sz="2000" dirty="0" smtClean="0"/>
              <a:t> 21 </a:t>
            </a:r>
            <a:r>
              <a:rPr lang="en-AU" sz="2000" dirty="0" err="1" smtClean="0"/>
              <a:t>Mahasiswa</a:t>
            </a:r>
            <a:r>
              <a:rPr lang="en-AU" sz="2000" dirty="0" smtClean="0"/>
              <a:t>. Dari </a:t>
            </a:r>
            <a:r>
              <a:rPr lang="en-AU" sz="2000" dirty="0" err="1" smtClean="0"/>
              <a:t>hasil</a:t>
            </a:r>
            <a:r>
              <a:rPr lang="en-AU" sz="2000" dirty="0" smtClean="0"/>
              <a:t> </a:t>
            </a:r>
            <a:r>
              <a:rPr lang="en-AU" sz="2000" dirty="0" err="1" smtClean="0"/>
              <a:t>survei</a:t>
            </a:r>
            <a:r>
              <a:rPr lang="en-AU" sz="2000" dirty="0" smtClean="0"/>
              <a:t> </a:t>
            </a:r>
            <a:r>
              <a:rPr lang="en-AU" sz="2000" dirty="0" err="1" smtClean="0"/>
              <a:t>dapat</a:t>
            </a:r>
            <a:r>
              <a:rPr lang="en-AU" sz="2000" dirty="0" smtClean="0"/>
              <a:t> </a:t>
            </a:r>
            <a:r>
              <a:rPr lang="en-AU" sz="2000" dirty="0" err="1" smtClean="0"/>
              <a:t>dilihat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</a:t>
            </a:r>
            <a:r>
              <a:rPr lang="en-AU" sz="2000" dirty="0" err="1" smtClean="0"/>
              <a:t>tabel</a:t>
            </a:r>
            <a:r>
              <a:rPr lang="en-AU" sz="2000" dirty="0" smtClean="0"/>
              <a:t> </a:t>
            </a:r>
            <a:r>
              <a:rPr lang="en-AU" sz="2000" dirty="0" err="1" smtClean="0"/>
              <a:t>sbb</a:t>
            </a:r>
            <a:r>
              <a:rPr lang="en-AU" sz="2000" dirty="0" smtClean="0"/>
              <a:t>: </a:t>
            </a:r>
          </a:p>
          <a:p>
            <a:pPr marL="0" indent="0">
              <a:buNone/>
            </a:pPr>
            <a:r>
              <a:rPr lang="en-AU" sz="2000" dirty="0" err="1" smtClean="0"/>
              <a:t>Pernyataan</a:t>
            </a:r>
            <a:r>
              <a:rPr lang="en-AU" sz="2000" dirty="0" smtClean="0"/>
              <a:t> </a:t>
            </a:r>
            <a:r>
              <a:rPr lang="en-AU" sz="2000" dirty="0" err="1" smtClean="0"/>
              <a:t>setuju</a:t>
            </a:r>
            <a:r>
              <a:rPr lang="en-AU" sz="2000" dirty="0" smtClean="0"/>
              <a:t> = 1</a:t>
            </a:r>
          </a:p>
          <a:p>
            <a:pPr marL="0" indent="0">
              <a:buNone/>
            </a:pPr>
            <a:r>
              <a:rPr lang="en-AU" sz="2000" dirty="0" err="1" smtClean="0"/>
              <a:t>Pernyataan</a:t>
            </a:r>
            <a:r>
              <a:rPr lang="en-AU" sz="2000" dirty="0" smtClean="0"/>
              <a:t> </a:t>
            </a:r>
            <a:r>
              <a:rPr lang="en-AU" sz="2000" dirty="0" err="1" smtClean="0"/>
              <a:t>tidak</a:t>
            </a:r>
            <a:r>
              <a:rPr lang="en-AU" sz="2000" dirty="0" smtClean="0"/>
              <a:t> </a:t>
            </a:r>
            <a:r>
              <a:rPr lang="en-AU" sz="2000" dirty="0" err="1" smtClean="0"/>
              <a:t>setuju</a:t>
            </a:r>
            <a:r>
              <a:rPr lang="en-AU" sz="2000" dirty="0" smtClean="0"/>
              <a:t> = 0 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4216" y="332656"/>
            <a:ext cx="3899752" cy="43088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A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98468"/>
              </p:ext>
            </p:extLst>
          </p:nvPr>
        </p:nvGraphicFramePr>
        <p:xfrm>
          <a:off x="1235968" y="314096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Resp.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Jawaban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Resp.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Jawaban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Resp.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Jawaban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9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2520280"/>
          </a:xfrm>
        </p:spPr>
        <p:txBody>
          <a:bodyPr>
            <a:normAutofit/>
          </a:bodyPr>
          <a:lstStyle/>
          <a:p>
            <a:r>
              <a:rPr lang="en-AU" sz="2200" dirty="0" err="1" smtClean="0"/>
              <a:t>Dapat</a:t>
            </a:r>
            <a:r>
              <a:rPr lang="en-AU" sz="2200" dirty="0" smtClean="0"/>
              <a:t> </a:t>
            </a:r>
            <a:r>
              <a:rPr lang="en-AU" sz="2200" dirty="0" err="1" smtClean="0"/>
              <a:t>dikatakan</a:t>
            </a:r>
            <a:r>
              <a:rPr lang="en-AU" sz="2200" dirty="0" smtClean="0"/>
              <a:t> </a:t>
            </a:r>
            <a:r>
              <a:rPr lang="en-AU" sz="2200" dirty="0" err="1" smtClean="0"/>
              <a:t>sebagai</a:t>
            </a:r>
            <a:r>
              <a:rPr lang="en-AU" sz="2200" dirty="0" smtClean="0"/>
              <a:t> </a:t>
            </a:r>
            <a:r>
              <a:rPr lang="en-AU" sz="2200" dirty="0" err="1" smtClean="0"/>
              <a:t>uji</a:t>
            </a:r>
            <a:r>
              <a:rPr lang="en-AU" sz="2200" dirty="0" smtClean="0"/>
              <a:t> </a:t>
            </a:r>
            <a:r>
              <a:rPr lang="en-AU" sz="2200" dirty="0" err="1" smtClean="0"/>
              <a:t>proporsi</a:t>
            </a:r>
            <a:r>
              <a:rPr lang="en-AU" sz="2200" dirty="0" smtClean="0"/>
              <a:t> </a:t>
            </a:r>
            <a:r>
              <a:rPr lang="en-AU" sz="2200" dirty="0" err="1" smtClean="0"/>
              <a:t>untuk</a:t>
            </a:r>
            <a:r>
              <a:rPr lang="en-AU" sz="2200" dirty="0" smtClean="0"/>
              <a:t> </a:t>
            </a:r>
            <a:r>
              <a:rPr lang="en-AU" sz="2200" dirty="0" err="1" smtClean="0"/>
              <a:t>dua</a:t>
            </a:r>
            <a:r>
              <a:rPr lang="en-AU" sz="2200" dirty="0" smtClean="0"/>
              <a:t> </a:t>
            </a:r>
            <a:r>
              <a:rPr lang="en-AU" sz="2200" dirty="0" err="1" smtClean="0"/>
              <a:t>peristiwa</a:t>
            </a:r>
            <a:r>
              <a:rPr lang="en-AU" sz="2200" dirty="0" smtClean="0"/>
              <a:t> </a:t>
            </a:r>
            <a:r>
              <a:rPr lang="en-AU" sz="2200" dirty="0" err="1" smtClean="0"/>
              <a:t>atau</a:t>
            </a:r>
            <a:r>
              <a:rPr lang="en-AU" sz="2200" dirty="0" smtClean="0"/>
              <a:t> </a:t>
            </a:r>
            <a:r>
              <a:rPr lang="en-AU" sz="2200" dirty="0" err="1" smtClean="0"/>
              <a:t>lebih</a:t>
            </a:r>
            <a:r>
              <a:rPr lang="en-AU" sz="2200" dirty="0" smtClean="0"/>
              <a:t> </a:t>
            </a:r>
            <a:r>
              <a:rPr lang="en-AU" sz="2200" dirty="0" err="1" smtClean="0"/>
              <a:t>dan</a:t>
            </a:r>
            <a:r>
              <a:rPr lang="en-AU" sz="2200" dirty="0" smtClean="0"/>
              <a:t> data </a:t>
            </a:r>
            <a:r>
              <a:rPr lang="en-AU" sz="2200" dirty="0" err="1" smtClean="0"/>
              <a:t>berjenis</a:t>
            </a:r>
            <a:r>
              <a:rPr lang="en-AU" sz="2200" dirty="0" smtClean="0"/>
              <a:t> nominal. </a:t>
            </a:r>
          </a:p>
          <a:p>
            <a:r>
              <a:rPr lang="en-AU" sz="2200" dirty="0" err="1" smtClean="0"/>
              <a:t>Dalam</a:t>
            </a:r>
            <a:r>
              <a:rPr lang="en-AU" sz="2200" dirty="0" smtClean="0"/>
              <a:t> </a:t>
            </a:r>
            <a:r>
              <a:rPr lang="en-AU" sz="2200" dirty="0" err="1" smtClean="0"/>
              <a:t>uji</a:t>
            </a:r>
            <a:r>
              <a:rPr lang="en-AU" sz="2200" dirty="0" smtClean="0"/>
              <a:t> Chi Square </a:t>
            </a:r>
            <a:r>
              <a:rPr lang="en-AU" sz="2200" dirty="0" err="1" smtClean="0"/>
              <a:t>dihadapkan</a:t>
            </a:r>
            <a:r>
              <a:rPr lang="en-AU" sz="2200" dirty="0" smtClean="0"/>
              <a:t> </a:t>
            </a:r>
            <a:r>
              <a:rPr lang="en-AU" sz="2200" dirty="0" err="1" smtClean="0"/>
              <a:t>pada</a:t>
            </a:r>
            <a:r>
              <a:rPr lang="en-AU" sz="2200" dirty="0" smtClean="0"/>
              <a:t> </a:t>
            </a:r>
            <a:r>
              <a:rPr lang="en-AU" sz="2200" dirty="0" err="1" smtClean="0"/>
              <a:t>suatu</a:t>
            </a:r>
            <a:r>
              <a:rPr lang="en-AU" sz="2200" dirty="0" smtClean="0"/>
              <a:t> </a:t>
            </a:r>
            <a:r>
              <a:rPr lang="en-AU" sz="2200" dirty="0" err="1" smtClean="0"/>
              <a:t>pengujian</a:t>
            </a:r>
            <a:r>
              <a:rPr lang="en-AU" sz="2200" dirty="0" smtClean="0"/>
              <a:t> </a:t>
            </a:r>
            <a:r>
              <a:rPr lang="en-AU" sz="2200" dirty="0" err="1" smtClean="0"/>
              <a:t>apakah</a:t>
            </a:r>
            <a:r>
              <a:rPr lang="en-AU" sz="2200" dirty="0" smtClean="0"/>
              <a:t> </a:t>
            </a:r>
            <a:r>
              <a:rPr lang="en-AU" sz="2200" dirty="0" err="1" smtClean="0"/>
              <a:t>perbedaan</a:t>
            </a:r>
            <a:r>
              <a:rPr lang="en-AU" sz="2200" dirty="0" smtClean="0"/>
              <a:t> </a:t>
            </a:r>
            <a:r>
              <a:rPr lang="en-AU" sz="2200" dirty="0" err="1" smtClean="0"/>
              <a:t>antara</a:t>
            </a:r>
            <a:r>
              <a:rPr lang="en-AU" sz="2200" dirty="0" smtClean="0"/>
              <a:t> </a:t>
            </a:r>
            <a:r>
              <a:rPr lang="en-AU" sz="2200" dirty="0" err="1" smtClean="0"/>
              <a:t>frekuensi</a:t>
            </a:r>
            <a:r>
              <a:rPr lang="en-AU" sz="2200" dirty="0" smtClean="0"/>
              <a:t> </a:t>
            </a:r>
            <a:r>
              <a:rPr lang="en-AU" sz="2200" dirty="0" err="1" smtClean="0"/>
              <a:t>hasil</a:t>
            </a:r>
            <a:r>
              <a:rPr lang="en-AU" sz="2200" dirty="0" smtClean="0"/>
              <a:t> </a:t>
            </a:r>
            <a:r>
              <a:rPr lang="en-AU" sz="2200" dirty="0" err="1" smtClean="0"/>
              <a:t>observasi</a:t>
            </a:r>
            <a:r>
              <a:rPr lang="en-AU" sz="2200" dirty="0" smtClean="0"/>
              <a:t> (</a:t>
            </a:r>
            <a:r>
              <a:rPr lang="en-AU" sz="2200" dirty="0" err="1" smtClean="0"/>
              <a:t>disimbolkan</a:t>
            </a:r>
            <a:r>
              <a:rPr lang="en-AU" sz="2200" dirty="0" smtClean="0"/>
              <a:t> </a:t>
            </a:r>
            <a:r>
              <a:rPr lang="en-AU" sz="2200" b="1" i="1" dirty="0" err="1" smtClean="0"/>
              <a:t>fo</a:t>
            </a:r>
            <a:r>
              <a:rPr lang="en-AU" sz="2200" dirty="0" smtClean="0"/>
              <a:t>) </a:t>
            </a:r>
            <a:r>
              <a:rPr lang="en-AU" sz="2200" dirty="0" err="1" smtClean="0"/>
              <a:t>dengan</a:t>
            </a:r>
            <a:r>
              <a:rPr lang="en-AU" sz="2200" dirty="0" smtClean="0"/>
              <a:t> </a:t>
            </a:r>
            <a:r>
              <a:rPr lang="en-AU" sz="2200" dirty="0" err="1" smtClean="0"/>
              <a:t>frekuensi</a:t>
            </a:r>
            <a:r>
              <a:rPr lang="en-AU" sz="2200" dirty="0" smtClean="0"/>
              <a:t> yang </a:t>
            </a:r>
            <a:r>
              <a:rPr lang="en-AU" sz="2200" dirty="0" err="1" smtClean="0"/>
              <a:t>diharapkan</a:t>
            </a:r>
            <a:r>
              <a:rPr lang="en-AU" sz="2200" dirty="0" smtClean="0"/>
              <a:t> </a:t>
            </a:r>
            <a:r>
              <a:rPr lang="en-AU" sz="2200" dirty="0" err="1" smtClean="0"/>
              <a:t>oleh</a:t>
            </a:r>
            <a:r>
              <a:rPr lang="en-AU" sz="2200" dirty="0" smtClean="0"/>
              <a:t> </a:t>
            </a:r>
            <a:r>
              <a:rPr lang="en-AU" sz="2200" dirty="0" err="1" smtClean="0"/>
              <a:t>peneliti</a:t>
            </a:r>
            <a:r>
              <a:rPr lang="en-AU" sz="2200" dirty="0" smtClean="0"/>
              <a:t> (</a:t>
            </a:r>
            <a:r>
              <a:rPr lang="en-AU" sz="2200" dirty="0" err="1" smtClean="0"/>
              <a:t>disimbolkan</a:t>
            </a:r>
            <a:r>
              <a:rPr lang="en-AU" sz="2200" dirty="0" smtClean="0"/>
              <a:t> </a:t>
            </a:r>
            <a:r>
              <a:rPr lang="en-AU" sz="2200" b="1" i="1" dirty="0" err="1" smtClean="0"/>
              <a:t>fe</a:t>
            </a:r>
            <a:r>
              <a:rPr lang="en-AU" sz="2200" dirty="0" smtClean="0"/>
              <a:t>) </a:t>
            </a:r>
            <a:r>
              <a:rPr lang="en-AU" sz="2200" dirty="0" err="1" smtClean="0"/>
              <a:t>dari</a:t>
            </a:r>
            <a:r>
              <a:rPr lang="en-AU" sz="2200" dirty="0" smtClean="0"/>
              <a:t> </a:t>
            </a:r>
            <a:r>
              <a:rPr lang="en-AU" sz="2200" dirty="0" err="1" smtClean="0"/>
              <a:t>sampel</a:t>
            </a:r>
            <a:r>
              <a:rPr lang="en-AU" sz="2200" dirty="0" smtClean="0"/>
              <a:t> yang </a:t>
            </a:r>
            <a:r>
              <a:rPr lang="en-AU" sz="2200" dirty="0" err="1" smtClean="0"/>
              <a:t>terbatas</a:t>
            </a:r>
            <a:r>
              <a:rPr lang="en-AU" sz="2200" dirty="0" smtClean="0"/>
              <a:t> </a:t>
            </a:r>
            <a:r>
              <a:rPr lang="en-AU" sz="2200" dirty="0" err="1" smtClean="0"/>
              <a:t>merupakan</a:t>
            </a:r>
            <a:r>
              <a:rPr lang="en-AU" sz="2200" dirty="0" smtClean="0"/>
              <a:t> </a:t>
            </a:r>
            <a:r>
              <a:rPr lang="en-AU" sz="2200" dirty="0" err="1" smtClean="0"/>
              <a:t>perbedaan</a:t>
            </a:r>
            <a:r>
              <a:rPr lang="en-AU" sz="2200" dirty="0" smtClean="0"/>
              <a:t> yang </a:t>
            </a:r>
            <a:r>
              <a:rPr lang="en-AU" sz="2200" dirty="0" err="1" smtClean="0"/>
              <a:t>signifikan</a:t>
            </a:r>
            <a:r>
              <a:rPr lang="en-AU" sz="2200" dirty="0" smtClean="0"/>
              <a:t> </a:t>
            </a:r>
            <a:r>
              <a:rPr lang="en-AU" sz="2200" dirty="0" err="1" smtClean="0"/>
              <a:t>atau</a:t>
            </a:r>
            <a:r>
              <a:rPr lang="en-AU" sz="2200" dirty="0" smtClean="0"/>
              <a:t> </a:t>
            </a:r>
            <a:r>
              <a:rPr lang="en-AU" sz="2200" dirty="0" err="1" smtClean="0"/>
              <a:t>tidak</a:t>
            </a:r>
            <a:r>
              <a:rPr lang="en-AU" sz="2200" dirty="0" smtClean="0"/>
              <a:t>. </a:t>
            </a:r>
          </a:p>
          <a:p>
            <a:pPr marL="0" indent="0">
              <a:buNone/>
            </a:pPr>
            <a:endParaRPr lang="en-AU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Analisis</a:t>
            </a:r>
            <a:r>
              <a:rPr lang="en-AU" sz="3600" b="1" dirty="0" smtClean="0">
                <a:solidFill>
                  <a:schemeClr val="bg1"/>
                </a:solidFill>
              </a:rPr>
              <a:t> DATA NOMINAL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2520280" cy="4308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 Square</a:t>
            </a:r>
            <a:endParaRPr lang="en-A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71600" y="4077072"/>
                <a:ext cx="2520280" cy="93961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Rumus: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  <m:sup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:r>
                  <a:rPr lang="el-GR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𝒇𝒐</m:t>
                            </m:r>
                            <m: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−</m:t>
                            </m:r>
                            <m: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𝒇𝒆</m:t>
                            </m:r>
                          </m:e>
                        </m:d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𝑭𝒆</m:t>
                        </m:r>
                      </m:den>
                    </m:f>
                  </m:oMath>
                </a14:m>
                <a:endParaRPr lang="en-AU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2520280" cy="939616"/>
              </a:xfrm>
              <a:prstGeom prst="rect">
                <a:avLst/>
              </a:prstGeom>
              <a:blipFill rotWithShape="1">
                <a:blip r:embed="rId2"/>
                <a:stretch>
                  <a:fillRect l="-3140" t="-4545" b="-84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3635896" y="3811700"/>
                <a:ext cx="4276624" cy="18313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AU" sz="1800" dirty="0" smtClean="0"/>
                  <a:t>Di mana:</a:t>
                </a:r>
              </a:p>
              <a:p>
                <a:pPr marL="0" indent="0">
                  <a:buNone/>
                </a:pPr>
                <a:r>
                  <a:rPr lang="en-AU" sz="1800" dirty="0" err="1" smtClean="0"/>
                  <a:t>Fo</a:t>
                </a:r>
                <a:r>
                  <a:rPr lang="en-AU" sz="1800" dirty="0" smtClean="0"/>
                  <a:t> = </a:t>
                </a:r>
                <a:r>
                  <a:rPr lang="en-AU" sz="1800" dirty="0" err="1" smtClean="0"/>
                  <a:t>Frekuensi</a:t>
                </a:r>
                <a:r>
                  <a:rPr lang="en-AU" sz="1800" dirty="0" smtClean="0"/>
                  <a:t> </a:t>
                </a:r>
                <a:r>
                  <a:rPr lang="en-AU" sz="1800" dirty="0" err="1" smtClean="0"/>
                  <a:t>Observasi</a:t>
                </a:r>
                <a:endParaRPr lang="en-AU" sz="1800" dirty="0" smtClean="0"/>
              </a:p>
              <a:p>
                <a:pPr marL="0" indent="0">
                  <a:buNone/>
                </a:pPr>
                <a:r>
                  <a:rPr lang="en-AU" sz="1800" dirty="0" smtClean="0"/>
                  <a:t>Fe = </a:t>
                </a:r>
                <a:r>
                  <a:rPr lang="en-AU" sz="1800" dirty="0" err="1" smtClean="0"/>
                  <a:t>frekuensi</a:t>
                </a:r>
                <a:r>
                  <a:rPr lang="en-AU" sz="1800" dirty="0" smtClean="0"/>
                  <a:t> yang </a:t>
                </a:r>
                <a:r>
                  <a:rPr lang="en-AU" sz="1800" dirty="0" err="1" smtClean="0"/>
                  <a:t>diharapkan</a:t>
                </a:r>
                <a:r>
                  <a:rPr lang="en-AU" sz="1800" dirty="0" smtClean="0"/>
                  <a:t> (</a:t>
                </a:r>
                <a:r>
                  <a:rPr lang="en-AU" sz="1800" dirty="0" err="1" smtClean="0"/>
                  <a:t>teoretis</a:t>
                </a:r>
                <a:r>
                  <a:rPr lang="en-AU" sz="1800" dirty="0" smtClean="0"/>
                  <a:t>)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180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sz="1800" b="0" i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AU" sz="1800" b="0" i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1800" dirty="0" smtClean="0"/>
                  <a:t> = Chi </a:t>
                </a:r>
                <a:r>
                  <a:rPr lang="en-AU" sz="1800" dirty="0" err="1" smtClean="0"/>
                  <a:t>Kuadrat</a:t>
                </a:r>
                <a:r>
                  <a:rPr lang="en-AU" sz="1800" dirty="0" smtClean="0"/>
                  <a:t>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AU" sz="1800" dirty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811700"/>
                <a:ext cx="4276624" cy="1831399"/>
              </a:xfrm>
              <a:prstGeom prst="rect">
                <a:avLst/>
              </a:prstGeom>
              <a:blipFill rotWithShape="1">
                <a:blip r:embed="rId3"/>
                <a:stretch>
                  <a:fillRect l="-1140" t="-16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27584" y="5301208"/>
                <a:ext cx="4320480" cy="93961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Jika Fe </a:t>
                </a:r>
                <a:r>
                  <a:rPr lang="en-AU" sz="22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tidak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AU" sz="22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diketahui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AU" sz="22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maka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AU" sz="2200" b="1" i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𝑭𝒆</m:t>
                    </m:r>
                  </m:oMath>
                </a14:m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Σ</m:t>
                        </m:r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𝑭𝒐</m:t>
                        </m:r>
                      </m:num>
                      <m:den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𝒏</m:t>
                        </m:r>
                      </m:den>
                    </m:f>
                  </m:oMath>
                </a14:m>
                <a:endParaRPr lang="en-AU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01208"/>
                <a:ext cx="4320480" cy="939616"/>
              </a:xfrm>
              <a:prstGeom prst="rect">
                <a:avLst/>
              </a:prstGeom>
              <a:blipFill rotWithShape="1">
                <a:blip r:embed="rId4"/>
                <a:stretch>
                  <a:fillRect l="-1977" t="-4545" b="-58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18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700809"/>
                <a:ext cx="8424936" cy="21602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200" dirty="0" smtClean="0"/>
                  <a:t>1. </a:t>
                </a:r>
                <a:r>
                  <a:rPr lang="en-AU" sz="2200" dirty="0" err="1" smtClean="0"/>
                  <a:t>Membuat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hipotesis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dalam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uraian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kalimat</a:t>
                </a:r>
                <a:endParaRPr lang="en-AU" sz="2200" dirty="0" smtClean="0"/>
              </a:p>
              <a:p>
                <a:pPr marL="265113" indent="0">
                  <a:buNone/>
                </a:pPr>
                <a:r>
                  <a:rPr lang="en-AU" sz="2200" dirty="0" err="1" smtClean="0"/>
                  <a:t>Ho</a:t>
                </a:r>
                <a:r>
                  <a:rPr lang="en-AU" sz="2200" dirty="0" smtClean="0"/>
                  <a:t> : </a:t>
                </a:r>
                <a:r>
                  <a:rPr lang="en-AU" sz="2200" dirty="0" err="1" smtClean="0"/>
                  <a:t>kategori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pertama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sama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dengan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kategori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kedua</a:t>
                </a:r>
                <a:endParaRPr lang="en-AU" sz="2200" dirty="0" smtClean="0"/>
              </a:p>
              <a:p>
                <a:pPr marL="265113" indent="0">
                  <a:buNone/>
                </a:pPr>
                <a:r>
                  <a:rPr lang="en-AU" sz="2200" dirty="0" smtClean="0"/>
                  <a:t>Ha : </a:t>
                </a:r>
                <a:r>
                  <a:rPr lang="en-AU" sz="2200" dirty="0" err="1" smtClean="0"/>
                  <a:t>kategori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pertama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tidak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sama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dengan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kategori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kedua</a:t>
                </a:r>
                <a:endParaRPr lang="en-AU" sz="2200" dirty="0"/>
              </a:p>
              <a:p>
                <a:pPr marL="0" indent="0">
                  <a:buNone/>
                </a:pPr>
                <a:r>
                  <a:rPr lang="en-AU" sz="2200" dirty="0" smtClean="0"/>
                  <a:t>2. </a:t>
                </a:r>
                <a:r>
                  <a:rPr lang="en-AU" sz="2200" dirty="0" err="1" smtClean="0"/>
                  <a:t>Menentukan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risiko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kesalahan</a:t>
                </a:r>
                <a:r>
                  <a:rPr lang="en-AU" sz="2200" dirty="0" smtClean="0"/>
                  <a:t> </a:t>
                </a:r>
                <a:r>
                  <a:rPr lang="el-GR" sz="2200" dirty="0" smtClean="0"/>
                  <a:t>α</a:t>
                </a:r>
                <a:endParaRPr lang="en-AU" sz="2200" dirty="0" smtClean="0"/>
              </a:p>
              <a:p>
                <a:pPr marL="0" indent="0">
                  <a:buNone/>
                </a:pPr>
                <a:r>
                  <a:rPr lang="en-AU" sz="2200" dirty="0" smtClean="0"/>
                  <a:t>3. </a:t>
                </a:r>
                <a:r>
                  <a:rPr lang="en-AU" sz="2200" dirty="0" err="1" smtClean="0"/>
                  <a:t>Menghitung</a:t>
                </a:r>
                <a:r>
                  <a:rPr lang="en-AU" sz="22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h𝑖𝑡𝑢𝑛𝑔</m:t>
                        </m:r>
                        <m:r>
                          <a:rPr lang="en-AU" sz="2200" b="0" i="1" smtClean="0">
                            <a:latin typeface="Cambria Math"/>
                          </a:rPr>
                          <m:t> </m:t>
                        </m:r>
                      </m:sub>
                      <m:sup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2200" dirty="0" smtClean="0"/>
                  <a:t>dan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AU" sz="2200" b="0" i="1" smtClean="0">
                            <a:latin typeface="Cambria Math"/>
                          </a:rPr>
                          <m:t>𝑡𝑎𝑏𝑒𝑙</m:t>
                        </m:r>
                        <m:r>
                          <a:rPr lang="en-AU" sz="2200" b="0" i="1" smtClean="0">
                            <a:latin typeface="Cambria Math"/>
                          </a:rPr>
                          <m:t> </m:t>
                        </m:r>
                      </m:sub>
                      <m:sup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2200" dirty="0" smtClean="0"/>
                  <a:t> </a:t>
                </a:r>
              </a:p>
              <a:p>
                <a:pPr marL="0" indent="0">
                  <a:buNone/>
                </a:pPr>
                <a:endParaRPr lang="en-AU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700809"/>
                <a:ext cx="8424936" cy="2160240"/>
              </a:xfrm>
              <a:blipFill rotWithShape="1">
                <a:blip r:embed="rId2"/>
                <a:stretch>
                  <a:fillRect l="-868" t="-1695" b="-14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Analisis</a:t>
            </a:r>
            <a:r>
              <a:rPr lang="en-AU" sz="3600" b="1" dirty="0" smtClean="0">
                <a:solidFill>
                  <a:schemeClr val="bg1"/>
                </a:solidFill>
              </a:rPr>
              <a:t> DATA NOMINAL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3384376" cy="4308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 Square</a:t>
            </a:r>
            <a:endParaRPr lang="en-A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55576" y="3861048"/>
                <a:ext cx="2520280" cy="100719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2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Rumus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𝒉𝒊𝒕𝒖𝒏𝒈</m:t>
                        </m:r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</m:sub>
                      <m:sup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AU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  <m:sup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:r>
                  <a:rPr lang="el-GR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𝒇𝒐</m:t>
                            </m:r>
                            <m: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−</m:t>
                            </m:r>
                            <m:r>
                              <a:rPr lang="en-AU" sz="2200" b="1" i="1" smtClean="0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𝒇𝒆</m:t>
                            </m:r>
                          </m:e>
                        </m:d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𝑭𝒆</m:t>
                        </m:r>
                      </m:den>
                    </m:f>
                  </m:oMath>
                </a14:m>
                <a:endParaRPr lang="en-AU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861048"/>
                <a:ext cx="2520280" cy="1007199"/>
              </a:xfrm>
              <a:prstGeom prst="rect">
                <a:avLst/>
              </a:prstGeom>
              <a:blipFill rotWithShape="1">
                <a:blip r:embed="rId3"/>
                <a:stretch>
                  <a:fillRect l="-3148" t="-1205" b="-72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07904" y="3861047"/>
                <a:ext cx="2520280" cy="118179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𝒕𝒂𝒃𝒆𝒍</m:t>
                        </m:r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</m:sub>
                      <m:sup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AU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α</m:t>
                        </m:r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𝒅𝒃</m:t>
                        </m:r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sub>
                      <m:sup>
                        <m:r>
                          <a:rPr lang="en-A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endParaRPr lang="en-AU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Db = n – 1 </a:t>
                </a:r>
              </a:p>
              <a:p>
                <a:r>
                  <a:rPr lang="el-GR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:r>
                  <a:rPr lang="en-AU" sz="22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taraf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AU" sz="22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signifikan</a:t>
                </a:r>
                <a:r>
                  <a:rPr lang="en-A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AU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861047"/>
                <a:ext cx="2520280" cy="1181798"/>
              </a:xfrm>
              <a:prstGeom prst="rect">
                <a:avLst/>
              </a:prstGeom>
              <a:blipFill rotWithShape="1">
                <a:blip r:embed="rId4"/>
                <a:stretch>
                  <a:fillRect l="-3140" t="-1031" b="-118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71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49" y="980728"/>
            <a:ext cx="8229600" cy="4525963"/>
          </a:xfrm>
        </p:spPr>
        <p:txBody>
          <a:bodyPr>
            <a:normAutofit/>
          </a:bodyPr>
          <a:lstStyle/>
          <a:p>
            <a:r>
              <a:rPr lang="en-AU" sz="2000" dirty="0" err="1" smtClean="0"/>
              <a:t>Seorang</a:t>
            </a:r>
            <a:r>
              <a:rPr lang="en-AU" sz="2000" dirty="0"/>
              <a:t> </a:t>
            </a:r>
            <a:r>
              <a:rPr lang="en-AU" sz="2000" dirty="0" err="1" smtClean="0"/>
              <a:t>mahasiswa</a:t>
            </a:r>
            <a:r>
              <a:rPr lang="en-AU" sz="2000" dirty="0" smtClean="0"/>
              <a:t> </a:t>
            </a:r>
            <a:r>
              <a:rPr lang="en-AU" sz="2000" dirty="0" err="1" smtClean="0"/>
              <a:t>Fikom</a:t>
            </a:r>
            <a:r>
              <a:rPr lang="en-AU" sz="2000" dirty="0" smtClean="0"/>
              <a:t> </a:t>
            </a:r>
            <a:r>
              <a:rPr lang="en-AU" sz="2000" dirty="0" err="1" smtClean="0"/>
              <a:t>Universitas</a:t>
            </a:r>
            <a:r>
              <a:rPr lang="en-AU" sz="2000" dirty="0" smtClean="0"/>
              <a:t> “Z” </a:t>
            </a:r>
            <a:r>
              <a:rPr lang="en-AU" sz="2000" dirty="0" err="1" smtClean="0"/>
              <a:t>dalam</a:t>
            </a:r>
            <a:r>
              <a:rPr lang="en-AU" sz="2000" dirty="0" smtClean="0"/>
              <a:t> </a:t>
            </a:r>
            <a:r>
              <a:rPr lang="en-AU" sz="2000" dirty="0" err="1" smtClean="0"/>
              <a:t>penelitiannya</a:t>
            </a:r>
            <a:r>
              <a:rPr lang="en-AU" sz="2000" dirty="0" smtClean="0"/>
              <a:t> </a:t>
            </a:r>
            <a:r>
              <a:rPr lang="en-AU" sz="2000" dirty="0" err="1" smtClean="0"/>
              <a:t>ingin</a:t>
            </a:r>
            <a:r>
              <a:rPr lang="en-AU" sz="2000" dirty="0" smtClean="0"/>
              <a:t> </a:t>
            </a:r>
            <a:r>
              <a:rPr lang="en-AU" sz="2000" dirty="0" err="1" smtClean="0"/>
              <a:t>mengetahui</a:t>
            </a:r>
            <a:r>
              <a:rPr lang="en-AU" sz="2000" dirty="0" smtClean="0"/>
              <a:t> </a:t>
            </a:r>
            <a:r>
              <a:rPr lang="en-AU" sz="2000" dirty="0" err="1" smtClean="0"/>
              <a:t>penggunaan</a:t>
            </a:r>
            <a:r>
              <a:rPr lang="en-AU" sz="2000" dirty="0" smtClean="0"/>
              <a:t> </a:t>
            </a:r>
            <a:r>
              <a:rPr lang="en-AU" sz="2000" dirty="0" err="1" smtClean="0"/>
              <a:t>jenis</a:t>
            </a:r>
            <a:r>
              <a:rPr lang="en-AU" sz="2000" dirty="0" smtClean="0"/>
              <a:t> operator </a:t>
            </a:r>
            <a:r>
              <a:rPr lang="en-AU" sz="2000" dirty="0" err="1" smtClean="0"/>
              <a:t>seluler</a:t>
            </a:r>
            <a:r>
              <a:rPr lang="en-AU" sz="2000" dirty="0" smtClean="0"/>
              <a:t> yang </a:t>
            </a:r>
            <a:r>
              <a:rPr lang="en-AU" sz="2000" dirty="0" err="1" smtClean="0"/>
              <a:t>digunakan</a:t>
            </a:r>
            <a:r>
              <a:rPr lang="en-AU" sz="2000" dirty="0" smtClean="0"/>
              <a:t>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dirty="0" err="1" smtClean="0"/>
              <a:t>kartu</a:t>
            </a:r>
            <a:r>
              <a:rPr lang="en-AU" sz="2000" dirty="0" smtClean="0"/>
              <a:t> </a:t>
            </a:r>
            <a:r>
              <a:rPr lang="en-AU" sz="2000" dirty="0" err="1" smtClean="0"/>
              <a:t>handphone</a:t>
            </a:r>
            <a:r>
              <a:rPr lang="en-AU" sz="2000" dirty="0" smtClean="0"/>
              <a:t> </a:t>
            </a:r>
            <a:r>
              <a:rPr lang="en-AU" sz="2000" dirty="0" err="1" smtClean="0"/>
              <a:t>mereka</a:t>
            </a:r>
            <a:r>
              <a:rPr lang="en-AU" sz="2000" dirty="0" smtClean="0"/>
              <a:t>. </a:t>
            </a:r>
            <a:r>
              <a:rPr lang="en-AU" sz="2000" dirty="0" err="1" smtClean="0"/>
              <a:t>Sampel</a:t>
            </a:r>
            <a:r>
              <a:rPr lang="en-AU" sz="2000" dirty="0" smtClean="0"/>
              <a:t> </a:t>
            </a:r>
            <a:r>
              <a:rPr lang="en-AU" sz="2000" dirty="0" err="1" smtClean="0"/>
              <a:t>terambil</a:t>
            </a:r>
            <a:r>
              <a:rPr lang="en-AU" sz="2000" dirty="0" smtClean="0"/>
              <a:t> </a:t>
            </a:r>
            <a:r>
              <a:rPr lang="en-AU" sz="2000" dirty="0" err="1" smtClean="0"/>
              <a:t>secara</a:t>
            </a:r>
            <a:r>
              <a:rPr lang="en-AU" sz="2000" dirty="0" smtClean="0"/>
              <a:t> </a:t>
            </a:r>
            <a:r>
              <a:rPr lang="en-AU" sz="2000" dirty="0" err="1" smtClean="0"/>
              <a:t>acak</a:t>
            </a:r>
            <a:r>
              <a:rPr lang="en-AU" sz="2000" dirty="0" smtClean="0"/>
              <a:t> </a:t>
            </a:r>
            <a:r>
              <a:rPr lang="en-AU" sz="2000" dirty="0" err="1" smtClean="0"/>
              <a:t>sebanyak</a:t>
            </a:r>
            <a:r>
              <a:rPr lang="en-AU" sz="2000" dirty="0" smtClean="0"/>
              <a:t> 138 </a:t>
            </a:r>
            <a:r>
              <a:rPr lang="en-AU" sz="2000" dirty="0" err="1" smtClean="0"/>
              <a:t>mahasiswa</a:t>
            </a:r>
            <a:r>
              <a:rPr lang="en-AU" sz="2000" dirty="0" smtClean="0"/>
              <a:t>. Dari </a:t>
            </a:r>
            <a:r>
              <a:rPr lang="en-AU" sz="2000" dirty="0" err="1" smtClean="0"/>
              <a:t>hasil</a:t>
            </a:r>
            <a:r>
              <a:rPr lang="en-AU" sz="2000" dirty="0" smtClean="0"/>
              <a:t> </a:t>
            </a:r>
            <a:r>
              <a:rPr lang="en-AU" sz="2000" dirty="0" err="1" smtClean="0"/>
              <a:t>survei</a:t>
            </a:r>
            <a:r>
              <a:rPr lang="en-AU" sz="2000" dirty="0" smtClean="0"/>
              <a:t> </a:t>
            </a:r>
            <a:r>
              <a:rPr lang="en-AU" sz="2000" dirty="0" err="1" smtClean="0"/>
              <a:t>ini</a:t>
            </a:r>
            <a:r>
              <a:rPr lang="en-AU" sz="2000" dirty="0" smtClean="0"/>
              <a:t>, 23 orang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</a:t>
            </a:r>
            <a:r>
              <a:rPr lang="en-AU" sz="2000" i="1" dirty="0" err="1" smtClean="0"/>
              <a:t>Simpati</a:t>
            </a:r>
            <a:r>
              <a:rPr lang="en-AU" sz="2000" dirty="0" smtClean="0"/>
              <a:t>, 15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</a:t>
            </a:r>
            <a:r>
              <a:rPr lang="en-AU" sz="2000" i="1" dirty="0" smtClean="0"/>
              <a:t>XL</a:t>
            </a:r>
            <a:r>
              <a:rPr lang="en-AU" sz="2000" dirty="0" smtClean="0"/>
              <a:t>, 27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</a:t>
            </a:r>
            <a:r>
              <a:rPr lang="en-AU" sz="2000" i="1" dirty="0" smtClean="0"/>
              <a:t>AS</a:t>
            </a:r>
            <a:r>
              <a:rPr lang="en-AU" sz="2000" dirty="0" smtClean="0"/>
              <a:t>, 24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</a:t>
            </a:r>
            <a:r>
              <a:rPr lang="en-AU" sz="2000" i="1" dirty="0" smtClean="0"/>
              <a:t>M3</a:t>
            </a:r>
            <a:r>
              <a:rPr lang="en-AU" sz="2000" dirty="0" smtClean="0"/>
              <a:t>, </a:t>
            </a:r>
            <a:r>
              <a:rPr lang="en-AU" sz="2000" dirty="0" err="1" smtClean="0"/>
              <a:t>dan</a:t>
            </a:r>
            <a:r>
              <a:rPr lang="en-AU" sz="2000" dirty="0" smtClean="0"/>
              <a:t> 23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</a:t>
            </a:r>
            <a:r>
              <a:rPr lang="en-AU" sz="2000" i="1" dirty="0" err="1" smtClean="0"/>
              <a:t>Mentari</a:t>
            </a:r>
            <a:r>
              <a:rPr lang="en-AU" sz="2000" dirty="0" smtClean="0"/>
              <a:t>, </a:t>
            </a:r>
            <a:r>
              <a:rPr lang="en-AU" sz="2000" dirty="0" err="1" smtClean="0"/>
              <a:t>dan</a:t>
            </a:r>
            <a:r>
              <a:rPr lang="en-AU" sz="2000" dirty="0" smtClean="0"/>
              <a:t> 16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</a:t>
            </a:r>
            <a:r>
              <a:rPr lang="en-AU" sz="2000" i="1" dirty="0" smtClean="0"/>
              <a:t>Halo</a:t>
            </a:r>
            <a:r>
              <a:rPr lang="en-AU" sz="2000" dirty="0" smtClean="0"/>
              <a:t>. </a:t>
            </a:r>
          </a:p>
          <a:p>
            <a:pPr marL="354013" indent="0">
              <a:buNone/>
            </a:pPr>
            <a:r>
              <a:rPr lang="en-AU" sz="2000" dirty="0" err="1" smtClean="0"/>
              <a:t>Ujilah</a:t>
            </a:r>
            <a:r>
              <a:rPr lang="en-AU" sz="2000" dirty="0" smtClean="0"/>
              <a:t> </a:t>
            </a:r>
            <a:r>
              <a:rPr lang="en-AU" sz="2000" dirty="0" err="1" smtClean="0"/>
              <a:t>pernyataan</a:t>
            </a:r>
            <a:r>
              <a:rPr lang="en-AU" sz="2000" dirty="0" smtClean="0"/>
              <a:t> yang </a:t>
            </a:r>
            <a:r>
              <a:rPr lang="en-AU" sz="2000" dirty="0" err="1" smtClean="0"/>
              <a:t>menyebutkan</a:t>
            </a:r>
            <a:r>
              <a:rPr lang="en-AU" sz="2000" dirty="0" smtClean="0"/>
              <a:t> </a:t>
            </a:r>
            <a:r>
              <a:rPr lang="en-AU" sz="2000" dirty="0" err="1" smtClean="0"/>
              <a:t>bahwa</a:t>
            </a:r>
            <a:r>
              <a:rPr lang="en-AU" sz="2000" dirty="0" smtClean="0"/>
              <a:t> </a:t>
            </a:r>
            <a:r>
              <a:rPr lang="en-AU" sz="2000" dirty="0" err="1" smtClean="0"/>
              <a:t>proporsi</a:t>
            </a:r>
            <a:r>
              <a:rPr lang="en-AU" sz="2000" dirty="0" smtClean="0"/>
              <a:t> </a:t>
            </a:r>
            <a:r>
              <a:rPr lang="en-AU" sz="2000" dirty="0" err="1" smtClean="0"/>
              <a:t>mahasiswa</a:t>
            </a:r>
            <a:r>
              <a:rPr lang="en-AU" sz="2000" dirty="0" smtClean="0"/>
              <a:t>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operator </a:t>
            </a:r>
            <a:r>
              <a:rPr lang="en-AU" sz="2000" dirty="0" err="1" smtClean="0"/>
              <a:t>seluler</a:t>
            </a:r>
            <a:r>
              <a:rPr lang="en-AU" sz="2000" dirty="0" smtClean="0"/>
              <a:t>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dirty="0" err="1" smtClean="0"/>
              <a:t>sama</a:t>
            </a:r>
            <a:r>
              <a:rPr lang="en-AU" sz="2000" dirty="0" smtClean="0"/>
              <a:t>, </a:t>
            </a:r>
            <a:r>
              <a:rPr lang="en-AU" sz="2000" dirty="0" err="1" smtClean="0"/>
              <a:t>gunakan</a:t>
            </a:r>
            <a:r>
              <a:rPr lang="en-AU" sz="2000" dirty="0" smtClean="0"/>
              <a:t> </a:t>
            </a:r>
            <a:r>
              <a:rPr lang="en-AU" sz="2000" dirty="0" err="1" smtClean="0"/>
              <a:t>taraf</a:t>
            </a:r>
            <a:r>
              <a:rPr lang="en-AU" sz="2000" dirty="0" smtClean="0"/>
              <a:t> </a:t>
            </a:r>
            <a:r>
              <a:rPr lang="en-AU" sz="2000" dirty="0" err="1" smtClean="0"/>
              <a:t>signifikan</a:t>
            </a:r>
            <a:r>
              <a:rPr lang="en-AU" sz="2000" smtClean="0"/>
              <a:t> 5%. 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4216" y="332656"/>
            <a:ext cx="3899752" cy="4308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</a:t>
            </a:r>
            <a:r>
              <a:rPr lang="en-A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A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952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934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Analisis Deskriptif  (Uji Binomial dan Chi Square) </vt:lpstr>
      <vt:lpstr>Analisis Deskriptif (pengertian)</vt:lpstr>
      <vt:lpstr>Analisis DATA NOMINAL</vt:lpstr>
      <vt:lpstr>Analisis DATA NOMINAL</vt:lpstr>
      <vt:lpstr>Analisis DATA NOMINAL</vt:lpstr>
      <vt:lpstr>PowerPoint Presentation</vt:lpstr>
      <vt:lpstr>Analisis DATA NOMINAL</vt:lpstr>
      <vt:lpstr>Analisis DATA NOMINAL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Deskriptif  (Uji Binomial dan Chi Square) </dc:title>
  <dc:creator>Vience</dc:creator>
  <cp:lastModifiedBy>Vience</cp:lastModifiedBy>
  <cp:revision>8</cp:revision>
  <dcterms:created xsi:type="dcterms:W3CDTF">2018-04-27T02:21:41Z</dcterms:created>
  <dcterms:modified xsi:type="dcterms:W3CDTF">2018-04-27T03:18:28Z</dcterms:modified>
</cp:coreProperties>
</file>