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handoutMasterIdLst>
    <p:handoutMasterId r:id="rId32"/>
  </p:handout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75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67" r:id="rId24"/>
    <p:sldId id="269" r:id="rId25"/>
    <p:sldId id="270" r:id="rId26"/>
    <p:sldId id="273" r:id="rId27"/>
    <p:sldId id="277" r:id="rId28"/>
    <p:sldId id="263" r:id="rId29"/>
    <p:sldId id="278" r:id="rId30"/>
  </p:sldIdLst>
  <p:sldSz cx="9144000" cy="6858000" type="screen4x3"/>
  <p:notesSz cx="11807825" cy="6858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6" autoAdjust="0"/>
    <p:restoredTop sz="94660"/>
  </p:normalViewPr>
  <p:slideViewPr>
    <p:cSldViewPr>
      <p:cViewPr>
        <p:scale>
          <a:sx n="76" d="100"/>
          <a:sy n="76" d="100"/>
        </p:scale>
        <p:origin x="-119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42" y="-108"/>
      </p:cViewPr>
      <p:guideLst>
        <p:guide orient="horz" pos="2160"/>
        <p:guide pos="37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11651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688138" y="0"/>
            <a:ext cx="511651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B4D9257-A022-4F56-BBBB-578C7CAFEF20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11651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995988" y="6515100"/>
            <a:ext cx="534828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/>
            </a:lvl1pPr>
          </a:lstStyle>
          <a:p>
            <a:pPr>
              <a:defRPr/>
            </a:pPr>
            <a:r>
              <a:rPr lang="en-US"/>
              <a:t>                            Mr. </a:t>
            </a:r>
            <a:r>
              <a:rPr lang="en-US" err="1"/>
              <a:t>Cakil</a:t>
            </a:r>
            <a:r>
              <a:rPr lang="en-US"/>
              <a:t> : Health-Safety-Environment </a:t>
            </a:r>
            <a:r>
              <a:rPr lang="en-US" err="1"/>
              <a:t>Comunication</a:t>
            </a:r>
            <a:r>
              <a:rPr lang="en-US"/>
              <a:t>      </a:t>
            </a:r>
            <a:fld id="{1B1AFC3F-AA7F-4717-A391-673E5B94E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61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1165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6688138" y="0"/>
            <a:ext cx="51165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07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894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81100" y="3257550"/>
            <a:ext cx="94456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noProof="0" smtClean="0"/>
              <a:t>Click to edit Master text styles</a:t>
            </a:r>
          </a:p>
          <a:p>
            <a:pPr lvl="1"/>
            <a:r>
              <a:rPr lang="id-ID" noProof="0" smtClean="0"/>
              <a:t>Second level</a:t>
            </a:r>
          </a:p>
          <a:p>
            <a:pPr lvl="2"/>
            <a:r>
              <a:rPr lang="id-ID" noProof="0" smtClean="0"/>
              <a:t>Third level</a:t>
            </a:r>
          </a:p>
          <a:p>
            <a:pPr lvl="3"/>
            <a:r>
              <a:rPr lang="id-ID" noProof="0" smtClean="0"/>
              <a:t>Fourth level</a:t>
            </a:r>
          </a:p>
          <a:p>
            <a:pPr lvl="4"/>
            <a:r>
              <a:rPr lang="id-ID" noProof="0" smtClean="0"/>
              <a:t>Fifth level</a:t>
            </a:r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51165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24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688138" y="6513513"/>
            <a:ext cx="51165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FC2D633-6337-46B0-A95B-8A83D4A921D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9038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Wie - PPAK (Pelarut organik)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B5242-0383-4EB4-B737-19EB47CC95F8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757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Wie - PPAK (Pelarut organik)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B0E4A-2E64-4B7D-811C-F5606CD7A8F8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57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Wie - PPAK (Pelarut organik)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9EB36-8C74-4D52-98C4-2CEAEE82C405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2441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Wie - PPAK (Pelarut organik)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F2C47-97A4-4159-A64F-1254B607B06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Wie - PPAK (Pelarut organik)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9D342-E292-4F76-A989-79C95E87BCCC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30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Wie - PPAK (Pelarut organik)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FC370-B092-49C0-B10B-FAF0C356B9C3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957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Wie - PPAK (Pelarut organik)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DDB87-C34D-4E6C-95D6-6A1D2B7770AA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266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Wie - PPAK (Pelarut organik)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3A1DF-708F-43BE-B666-34D65D804819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576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Wie - PPAK (Pelarut organik)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302E0-CC1D-4299-9289-2F7E6F27590E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83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Wie - PPAK (Pelarut organik)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8F5C6-E946-4F81-A2C2-0105A1B5945E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546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Wie - PPAK (Pelarut organik)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D356A-B42F-4741-B72F-E0BB195AC09B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847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Wie - PPAK (Pelarut organik)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F09DD-10E1-4606-9143-0EB45F915F2E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828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d-ID" smtClean="0"/>
              <a:t>Wie - PPAK (Pelarut organik)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5A0605-FACA-4804-86FB-D9B715A4F454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0" y="0"/>
            <a:ext cx="9157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Wie - PPAK (Pelarut organik)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9D342-E292-4F76-A989-79C95E87BCCC}" type="slidenum">
              <a:rPr lang="id-ID" smtClean="0"/>
              <a:pPr>
                <a:defRPr/>
              </a:pPr>
              <a:t>1</a:t>
            </a:fld>
            <a:endParaRPr lang="id-ID"/>
          </a:p>
        </p:txBody>
      </p:sp>
      <p:pic>
        <p:nvPicPr>
          <p:cNvPr id="6" name="Picture 2" descr="C:\Users\arsil\Desktop\Smartcreat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36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22625" y="3356992"/>
            <a:ext cx="5638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Toksikologi Pelarut Organik Di Industri</a:t>
            </a: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PERTEMUAN </a:t>
            </a:r>
            <a:r>
              <a:rPr lang="id-ID" sz="2000" b="1" smtClean="0">
                <a:solidFill>
                  <a:schemeClr val="bg1"/>
                </a:solidFill>
              </a:rPr>
              <a:t>11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id-ID" sz="2000" b="1" dirty="0">
                <a:solidFill>
                  <a:schemeClr val="bg1"/>
                </a:solidFill>
              </a:rPr>
              <a:t>ayla Kamilia Fithri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Kesehatan Masyarakat </a:t>
            </a: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Fakultas Kesehatan Masyarakat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59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METABOLISME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9935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Distribusi ke jaringan lemak, sistim saraf dan hati.</a:t>
            </a:r>
          </a:p>
          <a:p>
            <a:pPr eaLnBrk="1" hangingPunct="1"/>
            <a:r>
              <a:rPr lang="en-US" sz="2800" smtClean="0"/>
              <a:t>Organ yg punya pembuluh darah besar : otot jantung dan otot rangka</a:t>
            </a:r>
          </a:p>
          <a:p>
            <a:pPr eaLnBrk="1" hangingPunct="1"/>
            <a:r>
              <a:rPr lang="en-US" sz="2800" smtClean="0"/>
              <a:t>Menembus sawar darah plasenta  dan masuk ke ASI</a:t>
            </a:r>
          </a:p>
          <a:p>
            <a:pPr eaLnBrk="1" hangingPunct="1"/>
            <a:r>
              <a:rPr lang="en-US" sz="2800" smtClean="0"/>
              <a:t>Makin banyak jaringan lemak </a:t>
            </a:r>
            <a:r>
              <a:rPr lang="en-US" sz="2800" smtClean="0">
                <a:sym typeface="Wingdings" pitchFamily="2" charset="2"/>
              </a:rPr>
              <a:t> makin tinggi akumulasi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10246" name="Picture 4" descr="j01997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92950" y="404813"/>
            <a:ext cx="1724025" cy="1760537"/>
          </a:xfrm>
          <a:noFill/>
        </p:spPr>
      </p:pic>
      <p:sp>
        <p:nvSpPr>
          <p:cNvPr id="1024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CB6605-4169-461A-8AFC-4EA395A3BB01}" type="slidenum">
              <a:rPr lang="id-ID"/>
              <a:pPr/>
              <a:t>10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smtClean="0"/>
              <a:t>METABOLISME …..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60575"/>
            <a:ext cx="7643813" cy="4065588"/>
          </a:xfrm>
        </p:spPr>
        <p:txBody>
          <a:bodyPr/>
          <a:lstStyle/>
          <a:p>
            <a:pPr eaLnBrk="1" hangingPunct="1"/>
            <a:r>
              <a:rPr lang="en-US" sz="2800" smtClean="0"/>
              <a:t>Metabolisme bervariasi dan mempengaruhi toksisitas dan pengobatan toksisitasnya</a:t>
            </a:r>
          </a:p>
          <a:p>
            <a:pPr eaLnBrk="1" hangingPunct="1"/>
            <a:r>
              <a:rPr lang="en-US" sz="2800" smtClean="0"/>
              <a:t>Ekskresi </a:t>
            </a:r>
            <a:r>
              <a:rPr lang="en-US" sz="2800" smtClean="0">
                <a:sym typeface="Wingdings" pitchFamily="2" charset="2"/>
              </a:rPr>
              <a:t> bila abs inhalasi, dalam bentuk tak berubah, dikeluarkan melalui urin </a:t>
            </a:r>
            <a:r>
              <a:rPr lang="en-US" sz="2800" i="1" smtClean="0">
                <a:sym typeface="Wingdings" pitchFamily="2" charset="2"/>
              </a:rPr>
              <a:t>(kecuali Metanol: as.formit. </a:t>
            </a:r>
            <a:endParaRPr lang="id-ID" sz="2800" i="1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id-ID" sz="2800" i="1" smtClean="0">
                <a:sym typeface="Wingdings" pitchFamily="2" charset="2"/>
              </a:rPr>
              <a:t>    </a:t>
            </a:r>
            <a:r>
              <a:rPr lang="en-US" sz="2800" i="1" smtClean="0">
                <a:sym typeface="Wingdings" pitchFamily="2" charset="2"/>
              </a:rPr>
              <a:t>Toluen : as. Hipurat)</a:t>
            </a:r>
            <a:endParaRPr lang="en-US" sz="2800" i="1" smtClean="0"/>
          </a:p>
        </p:txBody>
      </p:sp>
      <p:pic>
        <p:nvPicPr>
          <p:cNvPr id="11270" name="Picture 4" descr="j01997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19925" y="333375"/>
            <a:ext cx="1724025" cy="1760538"/>
          </a:xfrm>
          <a:noFill/>
        </p:spPr>
      </p:pic>
      <p:sp>
        <p:nvSpPr>
          <p:cNvPr id="112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112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80CA13-A98B-4189-BB80-17B4A54A9246}" type="slidenum">
              <a:rPr lang="id-ID"/>
              <a:pPr/>
              <a:t>11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smtClean="0"/>
              <a:t>PELARUT ORGANIK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341438"/>
            <a:ext cx="4114800" cy="4784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Acetone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N buthyl alcohol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B ethyl cellosolve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Cellosove acetate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Ethyl acetate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Hexane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Isophorone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Methanol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Methyl ethyl ketone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Methyl isobutl ketone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Toluene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Trichloro ethylene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xylene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12294" name="Picture 4" descr="j02853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1916113"/>
            <a:ext cx="2338388" cy="3097212"/>
          </a:xfrm>
          <a:noFill/>
        </p:spPr>
      </p:pic>
      <p:sp>
        <p:nvSpPr>
          <p:cNvPr id="122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746DFD-470A-4708-97C9-4B55B10903CC}" type="slidenum">
              <a:rPr lang="id-ID"/>
              <a:pPr/>
              <a:t>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smtClean="0"/>
              <a:t>PEMBAGIAN PELARUT ORGANIK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620236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sz="2000" b="1" smtClean="0"/>
              <a:t>Gol Alifatik</a:t>
            </a:r>
            <a:r>
              <a:rPr lang="id-ID" sz="2000" smtClean="0"/>
              <a:t> : </a:t>
            </a:r>
            <a:r>
              <a:rPr lang="id-ID" sz="2000" i="1" smtClean="0"/>
              <a:t>n-hexane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000" smtClean="0"/>
              <a:t>		anestetik&gt; iritan, neuropati perifer</a:t>
            </a:r>
          </a:p>
          <a:p>
            <a:pPr eaLnBrk="1" hangingPunct="1">
              <a:lnSpc>
                <a:spcPct val="90000"/>
              </a:lnSpc>
            </a:pPr>
            <a:r>
              <a:rPr lang="id-ID" sz="2000" b="1" smtClean="0"/>
              <a:t>Gol Aromatik</a:t>
            </a:r>
            <a:r>
              <a:rPr lang="id-ID" sz="2000" smtClean="0"/>
              <a:t> :  anestesi &gt; iritan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000" smtClean="0"/>
              <a:t>		</a:t>
            </a:r>
            <a:r>
              <a:rPr lang="id-ID" sz="2000" i="1" smtClean="0"/>
              <a:t>Benzene </a:t>
            </a:r>
            <a:r>
              <a:rPr lang="id-ID" sz="2000" smtClean="0">
                <a:sym typeface="Wingdings" pitchFamily="2" charset="2"/>
              </a:rPr>
              <a:t> </a:t>
            </a:r>
            <a:r>
              <a:rPr lang="id-ID" sz="1600" smtClean="0">
                <a:sym typeface="Wingdings" pitchFamily="2" charset="2"/>
              </a:rPr>
              <a:t>A.Aplastik, lekemia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000" smtClean="0">
                <a:sym typeface="Wingdings" pitchFamily="2" charset="2"/>
              </a:rPr>
              <a:t>		</a:t>
            </a:r>
            <a:r>
              <a:rPr lang="id-ID" sz="2000" i="1" smtClean="0">
                <a:sym typeface="Wingdings" pitchFamily="2" charset="2"/>
              </a:rPr>
              <a:t>Toluene</a:t>
            </a:r>
            <a:r>
              <a:rPr lang="id-ID" sz="2000" smtClean="0">
                <a:sym typeface="Wingdings" pitchFamily="2" charset="2"/>
              </a:rPr>
              <a:t>  </a:t>
            </a:r>
            <a:r>
              <a:rPr lang="id-ID" sz="1600" smtClean="0">
                <a:sym typeface="Wingdings" pitchFamily="2" charset="2"/>
              </a:rPr>
              <a:t>asidosis tub renal,  disfungsi otak kecil</a:t>
            </a:r>
          </a:p>
          <a:p>
            <a:pPr eaLnBrk="1" hangingPunct="1">
              <a:lnSpc>
                <a:spcPct val="90000"/>
              </a:lnSpc>
            </a:pPr>
            <a:r>
              <a:rPr lang="id-ID" sz="2000" b="1" smtClean="0">
                <a:sym typeface="Wingdings" pitchFamily="2" charset="2"/>
              </a:rPr>
              <a:t>Gol Alkohol </a:t>
            </a:r>
            <a:r>
              <a:rPr lang="id-ID" sz="2000" smtClean="0">
                <a:sym typeface="Wingdings" pitchFamily="2" charset="2"/>
              </a:rPr>
              <a:t>:  iritan &gt; anestesi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000" smtClean="0">
                <a:sym typeface="Wingdings" pitchFamily="2" charset="2"/>
              </a:rPr>
              <a:t>		Metil alkohol  asidosis, neuropati optik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000" smtClean="0">
                <a:sym typeface="Wingdings" pitchFamily="2" charset="2"/>
              </a:rPr>
              <a:t>		Etil alkohol  Fetal alcohol Syndr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000" smtClean="0">
                <a:sym typeface="Wingdings" pitchFamily="2" charset="2"/>
              </a:rPr>
              <a:t>		n-buti alkohol  injury N vestibuler, auditory</a:t>
            </a:r>
          </a:p>
          <a:p>
            <a:pPr eaLnBrk="1" hangingPunct="1">
              <a:lnSpc>
                <a:spcPct val="90000"/>
              </a:lnSpc>
            </a:pPr>
            <a:r>
              <a:rPr lang="id-ID" sz="2000" b="1" smtClean="0">
                <a:sym typeface="Wingdings" pitchFamily="2" charset="2"/>
              </a:rPr>
              <a:t>Gol. Glikol</a:t>
            </a:r>
            <a:r>
              <a:rPr lang="id-ID" sz="2000" smtClean="0">
                <a:sym typeface="Wingdings" pitchFamily="2" charset="2"/>
              </a:rPr>
              <a:t> : ekstrim : low volatyl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id-ID" sz="1800" smtClean="0">
                <a:sym typeface="Wingdings" pitchFamily="2" charset="2"/>
              </a:rPr>
              <a:t>	  etilin glikol  asidosis, gagal ginjal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d-ID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d-ID" sz="2000" smtClean="0"/>
          </a:p>
        </p:txBody>
      </p:sp>
      <p:pic>
        <p:nvPicPr>
          <p:cNvPr id="13318" name="Picture 7" descr="pembersi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16688" y="1412875"/>
            <a:ext cx="2411412" cy="1808163"/>
          </a:xfrm>
          <a:noFill/>
        </p:spPr>
      </p:pic>
      <p:sp>
        <p:nvSpPr>
          <p:cNvPr id="133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133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8D1732-AA85-4A3E-B182-6A2EA03B0E35}" type="slidenum">
              <a:rPr lang="id-ID"/>
              <a:pPr/>
              <a:t>13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d-ID" sz="2400" smtClean="0"/>
              <a:t>PEMBAGIAN PELARUT ORGANIK</a:t>
            </a:r>
            <a:r>
              <a:rPr lang="en-US" sz="2400" smtClean="0"/>
              <a:t> ……..</a:t>
            </a:r>
            <a:endParaRPr lang="id-ID" sz="240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5038"/>
            <a:ext cx="7210425" cy="3921125"/>
          </a:xfrm>
        </p:spPr>
        <p:txBody>
          <a:bodyPr/>
          <a:lstStyle/>
          <a:p>
            <a:pPr eaLnBrk="1" hangingPunct="1"/>
            <a:r>
              <a:rPr lang="id-ID" sz="2400" b="1" smtClean="0"/>
              <a:t>Gol. Fenol</a:t>
            </a:r>
            <a:r>
              <a:rPr lang="id-ID" sz="2400" smtClean="0"/>
              <a:t> : iritan &gt; anestesi, sitotoksik,  				</a:t>
            </a:r>
            <a:r>
              <a:rPr lang="en-US" sz="2400" smtClean="0"/>
              <a:t>    </a:t>
            </a:r>
            <a:r>
              <a:rPr lang="id-ID" sz="2400" smtClean="0"/>
              <a:t>korosif</a:t>
            </a:r>
          </a:p>
          <a:p>
            <a:pPr eaLnBrk="1" hangingPunct="1">
              <a:buFontTx/>
              <a:buNone/>
            </a:pPr>
            <a:r>
              <a:rPr lang="id-ID" sz="2400" smtClean="0"/>
              <a:t>		Fenol </a:t>
            </a:r>
            <a:r>
              <a:rPr lang="id-ID" sz="2400" smtClean="0">
                <a:sym typeface="Wingdings" pitchFamily="2" charset="2"/>
              </a:rPr>
              <a:t> Abs kulit dari uap</a:t>
            </a:r>
          </a:p>
          <a:p>
            <a:pPr eaLnBrk="1" hangingPunct="1"/>
            <a:r>
              <a:rPr lang="id-ID" sz="2400" b="1" smtClean="0"/>
              <a:t>Gol. Keton</a:t>
            </a:r>
            <a:r>
              <a:rPr lang="id-ID" sz="2400" smtClean="0"/>
              <a:t> : iritan, strong odor &gt; anestesi</a:t>
            </a:r>
          </a:p>
          <a:p>
            <a:pPr eaLnBrk="1" hangingPunct="1">
              <a:buFontTx/>
              <a:buNone/>
            </a:pPr>
            <a:r>
              <a:rPr lang="id-ID" sz="2400" smtClean="0"/>
              <a:t>		aseton, metil etil keton, </a:t>
            </a:r>
          </a:p>
          <a:p>
            <a:pPr eaLnBrk="1" hangingPunct="1">
              <a:buFontTx/>
              <a:buNone/>
            </a:pPr>
            <a:r>
              <a:rPr lang="id-ID" sz="2400" smtClean="0"/>
              <a:t>        </a:t>
            </a:r>
            <a:r>
              <a:rPr lang="en-US" sz="2400" smtClean="0"/>
              <a:t>    </a:t>
            </a:r>
            <a:r>
              <a:rPr lang="id-ID" sz="2400" smtClean="0"/>
              <a:t> diaseton alkohol</a:t>
            </a:r>
          </a:p>
          <a:p>
            <a:pPr eaLnBrk="1" hangingPunct="1"/>
            <a:r>
              <a:rPr lang="id-ID" sz="2400" b="1" smtClean="0"/>
              <a:t>Gol Ester</a:t>
            </a:r>
            <a:r>
              <a:rPr lang="id-ID" sz="2400" smtClean="0"/>
              <a:t> : iritan , strong odor &gt; anestesi</a:t>
            </a:r>
          </a:p>
          <a:p>
            <a:pPr eaLnBrk="1" hangingPunct="1">
              <a:buFontTx/>
              <a:buNone/>
            </a:pPr>
            <a:r>
              <a:rPr lang="id-ID" sz="2400" smtClean="0"/>
              <a:t>	</a:t>
            </a:r>
            <a:r>
              <a:rPr lang="en-US" sz="2400" smtClean="0"/>
              <a:t>	</a:t>
            </a:r>
            <a:r>
              <a:rPr lang="id-ID" sz="2400" smtClean="0"/>
              <a:t>metil format </a:t>
            </a:r>
            <a:r>
              <a:rPr lang="id-ID" sz="2400" smtClean="0">
                <a:sym typeface="Wingdings" pitchFamily="2" charset="2"/>
              </a:rPr>
              <a:t> neuropati optic (</a:t>
            </a:r>
            <a:r>
              <a:rPr lang="id-ID" sz="1800" smtClean="0">
                <a:sym typeface="Wingdings" pitchFamily="2" charset="2"/>
              </a:rPr>
              <a:t>dari as. Format)</a:t>
            </a:r>
          </a:p>
          <a:p>
            <a:pPr eaLnBrk="1" hangingPunct="1">
              <a:buFontTx/>
              <a:buNone/>
            </a:pPr>
            <a:r>
              <a:rPr lang="id-ID" sz="2400" smtClean="0"/>
              <a:t>		metil asetat </a:t>
            </a:r>
            <a:r>
              <a:rPr lang="id-ID" sz="2400" smtClean="0">
                <a:sym typeface="Wingdings" pitchFamily="2" charset="2"/>
              </a:rPr>
              <a:t> neuropati optic ( dari metanol)</a:t>
            </a:r>
            <a:endParaRPr lang="id-ID" sz="2400" smtClean="0"/>
          </a:p>
        </p:txBody>
      </p:sp>
      <p:pic>
        <p:nvPicPr>
          <p:cNvPr id="14342" name="Picture 4" descr="DSC007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72225" y="260350"/>
            <a:ext cx="2527300" cy="1895475"/>
          </a:xfrm>
          <a:noFill/>
        </p:spPr>
      </p:pic>
      <p:sp>
        <p:nvSpPr>
          <p:cNvPr id="1433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143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B745A9-8E8E-48AE-985B-DECFBA95D1B5}" type="slidenum">
              <a:rPr lang="id-ID"/>
              <a:pPr/>
              <a:t>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d-ID" sz="2400" smtClean="0"/>
              <a:t>PEMBAGIAN PELARUT ORGANIK</a:t>
            </a:r>
            <a:r>
              <a:rPr lang="en-US" sz="2400" smtClean="0"/>
              <a:t> ……….</a:t>
            </a:r>
            <a:endParaRPr lang="id-ID" sz="240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20938"/>
            <a:ext cx="7931150" cy="3705225"/>
          </a:xfrm>
        </p:spPr>
        <p:txBody>
          <a:bodyPr/>
          <a:lstStyle/>
          <a:p>
            <a:pPr eaLnBrk="1" hangingPunct="1"/>
            <a:r>
              <a:rPr lang="id-ID" sz="2800" b="1" smtClean="0"/>
              <a:t>Gol. Glikol eter</a:t>
            </a:r>
            <a:r>
              <a:rPr lang="id-ID" sz="2800" smtClean="0"/>
              <a:t>: </a:t>
            </a:r>
            <a:r>
              <a:rPr lang="en-US" sz="2800" smtClean="0"/>
              <a:t>  </a:t>
            </a:r>
            <a:r>
              <a:rPr lang="id-ID" sz="2400" smtClean="0"/>
              <a:t>abs kulit tanpa iritasi</a:t>
            </a:r>
          </a:p>
          <a:p>
            <a:pPr eaLnBrk="1" hangingPunct="1">
              <a:buFontTx/>
              <a:buNone/>
            </a:pPr>
            <a:r>
              <a:rPr lang="id-ID" sz="2800" smtClean="0"/>
              <a:t>		2-metoksi etanol </a:t>
            </a:r>
            <a:r>
              <a:rPr lang="id-ID" sz="2800" smtClean="0">
                <a:sym typeface="Wingdings" pitchFamily="2" charset="2"/>
              </a:rPr>
              <a:t> </a:t>
            </a:r>
            <a:r>
              <a:rPr lang="id-ID" sz="2000" smtClean="0">
                <a:sym typeface="Wingdings" pitchFamily="2" charset="2"/>
              </a:rPr>
              <a:t>gangg. Sist. Reproduksi</a:t>
            </a:r>
          </a:p>
          <a:p>
            <a:pPr eaLnBrk="1" hangingPunct="1">
              <a:buFontTx/>
              <a:buNone/>
            </a:pPr>
            <a:r>
              <a:rPr lang="id-ID" sz="2000" smtClean="0"/>
              <a:t>		</a:t>
            </a:r>
            <a:r>
              <a:rPr lang="id-ID" sz="2800" smtClean="0"/>
              <a:t>2-butoksietanol </a:t>
            </a:r>
            <a:r>
              <a:rPr lang="id-ID" sz="2800" smtClean="0">
                <a:sym typeface="Wingdings" pitchFamily="2" charset="2"/>
              </a:rPr>
              <a:t> anemia</a:t>
            </a:r>
          </a:p>
          <a:p>
            <a:pPr eaLnBrk="1" hangingPunct="1"/>
            <a:r>
              <a:rPr lang="id-ID" sz="2800" b="1" smtClean="0"/>
              <a:t>Gol. Asam :</a:t>
            </a:r>
            <a:r>
              <a:rPr lang="id-ID" sz="2800" smtClean="0"/>
              <a:t> </a:t>
            </a:r>
            <a:r>
              <a:rPr lang="en-US" sz="2800" smtClean="0"/>
              <a:t>   </a:t>
            </a:r>
            <a:r>
              <a:rPr lang="id-ID" sz="2400" smtClean="0"/>
              <a:t>iritan &gt; anestesi</a:t>
            </a:r>
          </a:p>
          <a:p>
            <a:pPr eaLnBrk="1" hangingPunct="1">
              <a:buFontTx/>
              <a:buNone/>
            </a:pPr>
            <a:r>
              <a:rPr lang="id-ID" sz="2800" smtClean="0"/>
              <a:t>		as, formic, as. Asetat, as, propionic </a:t>
            </a:r>
          </a:p>
          <a:p>
            <a:pPr eaLnBrk="1" hangingPunct="1"/>
            <a:r>
              <a:rPr lang="id-ID" sz="2800" b="1" smtClean="0"/>
              <a:t>Gol Amine</a:t>
            </a:r>
            <a:r>
              <a:rPr lang="id-ID" sz="2800" smtClean="0"/>
              <a:t> :</a:t>
            </a:r>
            <a:r>
              <a:rPr lang="en-US" sz="2800" smtClean="0"/>
              <a:t>    </a:t>
            </a:r>
            <a:r>
              <a:rPr lang="id-ID" sz="2400" smtClean="0"/>
              <a:t> </a:t>
            </a:r>
            <a:r>
              <a:rPr lang="id-ID" sz="2000" smtClean="0"/>
              <a:t>iritan &gt; anestesi, edema kornea, visual halo</a:t>
            </a:r>
          </a:p>
        </p:txBody>
      </p:sp>
      <p:pic>
        <p:nvPicPr>
          <p:cNvPr id="15366" name="Picture 4" descr="bahan pewar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7763" y="260350"/>
            <a:ext cx="2674937" cy="2006600"/>
          </a:xfrm>
          <a:noFill/>
        </p:spPr>
      </p:pic>
      <p:sp>
        <p:nvSpPr>
          <p:cNvPr id="1536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153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F1C195-9463-4730-B08D-E13296229263}" type="slidenum">
              <a:rPr lang="id-ID"/>
              <a:pPr/>
              <a:t>15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400" smtClean="0"/>
              <a:t>PEMBAGIAN PELARUT ORGANIK ……..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z="2400" b="1" smtClean="0"/>
              <a:t>Gol Chlorinated hydrocarbon:</a:t>
            </a:r>
            <a:r>
              <a:rPr lang="id-ID" sz="2800" smtClean="0"/>
              <a:t> </a:t>
            </a:r>
            <a:r>
              <a:rPr lang="en-US" sz="2800" smtClean="0"/>
              <a:t>  </a:t>
            </a:r>
            <a:r>
              <a:rPr lang="id-ID" sz="2000" smtClean="0"/>
              <a:t>efek hepar, renal, jantung</a:t>
            </a:r>
          </a:p>
          <a:p>
            <a:pPr eaLnBrk="1" hangingPunct="1">
              <a:buFontTx/>
              <a:buNone/>
            </a:pPr>
            <a:r>
              <a:rPr lang="id-ID" sz="2800" smtClean="0"/>
              <a:t>		trikloro etilen</a:t>
            </a:r>
            <a:r>
              <a:rPr lang="id-ID" sz="2800" smtClean="0">
                <a:sym typeface="Wingdings" pitchFamily="2" charset="2"/>
              </a:rPr>
              <a:t></a:t>
            </a:r>
            <a:r>
              <a:rPr lang="en-US" sz="2400" smtClean="0">
                <a:sym typeface="Wingdings" pitchFamily="2" charset="2"/>
              </a:rPr>
              <a:t> </a:t>
            </a:r>
            <a:r>
              <a:rPr lang="id-ID" sz="2000" smtClean="0">
                <a:sym typeface="Wingdings" pitchFamily="2" charset="2"/>
              </a:rPr>
              <a:t>alkohol intolerance, degreasing flush</a:t>
            </a:r>
          </a:p>
          <a:p>
            <a:pPr eaLnBrk="1" hangingPunct="1">
              <a:buFontTx/>
              <a:buNone/>
            </a:pPr>
            <a:r>
              <a:rPr lang="id-ID" sz="2800" smtClean="0"/>
              <a:t>          carbon tetrakorida </a:t>
            </a:r>
            <a:r>
              <a:rPr lang="id-ID" sz="2800" smtClean="0">
                <a:sym typeface="Wingdings" pitchFamily="2" charset="2"/>
              </a:rPr>
              <a:t> </a:t>
            </a:r>
            <a:r>
              <a:rPr lang="en-US" sz="2800" smtClean="0">
                <a:sym typeface="Wingdings" pitchFamily="2" charset="2"/>
              </a:rPr>
              <a:t> </a:t>
            </a:r>
            <a:r>
              <a:rPr lang="id-ID" sz="2400" smtClean="0">
                <a:sym typeface="Wingdings" pitchFamily="2" charset="2"/>
              </a:rPr>
              <a:t>sirosis hepar, ca hepar</a:t>
            </a:r>
          </a:p>
          <a:p>
            <a:pPr eaLnBrk="1" hangingPunct="1">
              <a:buFontTx/>
              <a:buNone/>
            </a:pPr>
            <a:r>
              <a:rPr lang="id-ID" sz="2800" smtClean="0"/>
              <a:t>		Chloroform </a:t>
            </a:r>
            <a:r>
              <a:rPr lang="id-ID" sz="2800" smtClean="0">
                <a:sym typeface="Wingdings" pitchFamily="2" charset="2"/>
              </a:rPr>
              <a:t></a:t>
            </a:r>
            <a:r>
              <a:rPr lang="en-US" sz="2800" smtClean="0">
                <a:sym typeface="Wingdings" pitchFamily="2" charset="2"/>
              </a:rPr>
              <a:t>  </a:t>
            </a:r>
            <a:r>
              <a:rPr lang="id-ID" sz="2800" smtClean="0">
                <a:sym typeface="Wingdings" pitchFamily="2" charset="2"/>
              </a:rPr>
              <a:t> </a:t>
            </a:r>
            <a:r>
              <a:rPr lang="id-ID" sz="2400" smtClean="0">
                <a:sym typeface="Wingdings" pitchFamily="2" charset="2"/>
              </a:rPr>
              <a:t>kanker pada manusia</a:t>
            </a:r>
          </a:p>
          <a:p>
            <a:pPr eaLnBrk="1" hangingPunct="1"/>
            <a:r>
              <a:rPr lang="id-ID" sz="2800" b="1" smtClean="0"/>
              <a:t>Terpentin </a:t>
            </a:r>
            <a:r>
              <a:rPr lang="id-ID" sz="2800" smtClean="0"/>
              <a:t>:</a:t>
            </a:r>
            <a:r>
              <a:rPr lang="en-US" sz="2800" smtClean="0"/>
              <a:t>  </a:t>
            </a:r>
            <a:r>
              <a:rPr lang="id-ID" sz="2800" smtClean="0"/>
              <a:t> </a:t>
            </a:r>
            <a:r>
              <a:rPr lang="en-US" sz="2800" smtClean="0"/>
              <a:t> </a:t>
            </a:r>
            <a:r>
              <a:rPr lang="id-ID" sz="2400" smtClean="0"/>
              <a:t>iritan &gt; anestesi, dermatitis kontak alergi</a:t>
            </a:r>
          </a:p>
          <a:p>
            <a:pPr eaLnBrk="1" hangingPunct="1"/>
            <a:r>
              <a:rPr lang="id-ID" sz="2800" b="1" smtClean="0"/>
              <a:t>Dimetilsulfoksida</a:t>
            </a:r>
            <a:r>
              <a:rPr lang="id-ID" sz="2800" smtClean="0"/>
              <a:t>: </a:t>
            </a:r>
            <a:r>
              <a:rPr lang="en-US" sz="2800" smtClean="0"/>
              <a:t> </a:t>
            </a:r>
            <a:r>
              <a:rPr lang="en-US" sz="2400" smtClean="0"/>
              <a:t> </a:t>
            </a:r>
            <a:r>
              <a:rPr lang="id-ID" sz="2000" smtClean="0"/>
              <a:t>hepatoroksik &gt; anestesi, abs kulit</a:t>
            </a:r>
          </a:p>
          <a:p>
            <a:pPr eaLnBrk="1" hangingPunct="1"/>
            <a:r>
              <a:rPr lang="id-ID" sz="2800" b="1" smtClean="0"/>
              <a:t>Tetra hidrofuran</a:t>
            </a:r>
            <a:r>
              <a:rPr lang="id-ID" sz="2800" smtClean="0"/>
              <a:t>: </a:t>
            </a:r>
            <a:r>
              <a:rPr lang="en-US" sz="2800" smtClean="0"/>
              <a:t>    </a:t>
            </a:r>
            <a:r>
              <a:rPr lang="id-ID" sz="2400" smtClean="0"/>
              <a:t>anestesi, iritan</a:t>
            </a:r>
          </a:p>
          <a:p>
            <a:pPr eaLnBrk="1" hangingPunct="1"/>
            <a:endParaRPr lang="en-US" sz="2800" smtClean="0"/>
          </a:p>
        </p:txBody>
      </p:sp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8560C6-8CEE-4CCA-9873-C54C2AB53372}" type="slidenum">
              <a:rPr lang="id-ID"/>
              <a:pPr/>
              <a:t>16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smtClean="0"/>
              <a:t>KASUS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4619625" cy="4784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Tuan F, 30 tahun, datang dengan keluhan sesak dan batuk-batuk 3 minggu yl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Rasa sesak dirasa menghilang bila pagi hari, tapi akan terasa lagi pada sore hari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Dalam keluarga dikatakan semua saudara kandungnya tdk ada yg menderita sesak. Ia mengaku juga tidak merokok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Tuan F bekerja sbg tukang cat (spray painter) pada sebuah perusahaan karoseri sejak 3 tahun yang lalu. Cat yang digunakan sebagian ada yang mengandung metil isosianat, dan ada juga yang harus diencerkan dengan larutan semacam aseton</a:t>
            </a:r>
          </a:p>
        </p:txBody>
      </p:sp>
      <p:pic>
        <p:nvPicPr>
          <p:cNvPr id="17414" name="Picture 13" descr="Fogg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2281238"/>
            <a:ext cx="3529012" cy="2325687"/>
          </a:xfrm>
          <a:noFill/>
        </p:spPr>
      </p:pic>
      <p:sp>
        <p:nvSpPr>
          <p:cNvPr id="1741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9F73B9-2503-40B6-B64A-83D785D602B0}" type="slidenum">
              <a:rPr lang="id-ID"/>
              <a:pPr/>
              <a:t>17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000" smtClean="0"/>
              <a:t>KASUS……..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514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Tn F mengatakan bahwa ia sering menggunakan cat , dari 40 jam kerja mungkin sekitar 15 jam waktu digunakan untuk melakukan spray cat mobil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Selama ia bekerja ia hanya mengandalkan insting saja. Ia tak pernah menggunakan masker,tapi kadang-kadang bila dirasakan bau cat sangat mengganggu, maka ia menggunakan sapu tangan sebagai penutup hidung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Tempat kerja tuan F adalah sebuah bangunan gudang berukuran 20 x 30 m2</a:t>
            </a:r>
          </a:p>
        </p:txBody>
      </p:sp>
      <p:pic>
        <p:nvPicPr>
          <p:cNvPr id="18438" name="Picture 4" descr="DSCF00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2420938"/>
            <a:ext cx="3533775" cy="2651125"/>
          </a:xfrm>
          <a:noFill/>
        </p:spPr>
      </p:pic>
      <p:sp>
        <p:nvSpPr>
          <p:cNvPr id="1843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238A9E-A35B-48E2-83D2-2A89DE891555}" type="slidenum">
              <a:rPr lang="id-ID"/>
              <a:pPr/>
              <a:t>18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000" smtClean="0"/>
              <a:t>KASUS…………..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24175"/>
            <a:ext cx="5770563" cy="3201988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smtClean="0"/>
              <a:t>PERTANYAAN 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Apa masalah tuan F 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Bahaya potensial apa saja yang ada di tempat kerjanya ?</a:t>
            </a:r>
          </a:p>
        </p:txBody>
      </p:sp>
      <p:pic>
        <p:nvPicPr>
          <p:cNvPr id="19462" name="Picture 4" descr="memij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476250"/>
            <a:ext cx="4038600" cy="2847975"/>
          </a:xfrm>
          <a:noFill/>
        </p:spPr>
      </p:pic>
      <p:sp>
        <p:nvSpPr>
          <p:cNvPr id="194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84BA6D-BB8D-4F1C-B3D7-173C814EAE83}" type="slidenum">
              <a:rPr lang="id-ID"/>
              <a:pPr/>
              <a:t>19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73238"/>
            <a:ext cx="4321175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4800" b="1" smtClean="0"/>
              <a:t>PELARUT ORGANIK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886200"/>
            <a:ext cx="4248150" cy="1752600"/>
          </a:xfrm>
        </p:spPr>
        <p:txBody>
          <a:bodyPr/>
          <a:lstStyle/>
          <a:p>
            <a:pPr eaLnBrk="1" hangingPunct="1"/>
            <a:r>
              <a:rPr lang="id-ID" smtClean="0"/>
              <a:t>Oleh</a:t>
            </a:r>
          </a:p>
          <a:p>
            <a:pPr eaLnBrk="1" hangingPunct="1"/>
            <a:r>
              <a:rPr lang="id-ID" smtClean="0"/>
              <a:t>Dewi S. Soemarko</a:t>
            </a:r>
          </a:p>
        </p:txBody>
      </p:sp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33739E-96FE-4C0F-9680-1195F76EEA80}" type="slidenum">
              <a:rPr lang="id-ID"/>
              <a:pPr/>
              <a:t>2</a:t>
            </a:fld>
            <a:endParaRPr lang="id-ID"/>
          </a:p>
        </p:txBody>
      </p:sp>
      <p:pic>
        <p:nvPicPr>
          <p:cNvPr id="2054" name="Picture 5" descr="bahan pembersih cetak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00213"/>
            <a:ext cx="4276725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62500" cy="1143000"/>
          </a:xfrm>
        </p:spPr>
        <p:txBody>
          <a:bodyPr/>
          <a:lstStyle/>
          <a:p>
            <a:pPr eaLnBrk="1" hangingPunct="1"/>
            <a:r>
              <a:rPr lang="en-US" smtClean="0"/>
              <a:t>JAWABAN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491288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Masalah tuan F : 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		sesak dan batuk-batuk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		menggunakan cat </a:t>
            </a:r>
            <a:r>
              <a:rPr lang="en-US" sz="2800" i="1" smtClean="0"/>
              <a:t>lama</a:t>
            </a:r>
          </a:p>
          <a:p>
            <a:pPr marL="609600" indent="-609600" eaLnBrk="1" hangingPunct="1">
              <a:buFontTx/>
              <a:buNone/>
            </a:pPr>
            <a:r>
              <a:rPr lang="en-US" sz="2800" i="1" smtClean="0"/>
              <a:t>		tanpa masker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2.  Bahaya Potensial yang ada: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		metil isosianat, </a:t>
            </a:r>
            <a:r>
              <a:rPr lang="en-US" sz="2800" i="1" smtClean="0"/>
              <a:t>aseton</a:t>
            </a:r>
          </a:p>
          <a:p>
            <a:pPr marL="609600" indent="-609600" eaLnBrk="1" hangingPunct="1">
              <a:buFontTx/>
              <a:buNone/>
            </a:pPr>
            <a:r>
              <a:rPr lang="en-US" sz="2800" i="1" smtClean="0"/>
              <a:t>		ventilasi kurang (panas??)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800" smtClean="0"/>
          </a:p>
          <a:p>
            <a:pPr marL="609600" indent="-609600" eaLnBrk="1" hangingPunct="1">
              <a:buFontTx/>
              <a:buAutoNum type="arabicPeriod"/>
            </a:pPr>
            <a:endParaRPr lang="en-US" sz="2800" smtClean="0"/>
          </a:p>
          <a:p>
            <a:pPr marL="609600" indent="-609600" eaLnBrk="1" hangingPunct="1">
              <a:buFontTx/>
              <a:buAutoNum type="arabicPeriod"/>
            </a:pPr>
            <a:endParaRPr lang="en-US" sz="2800" smtClean="0"/>
          </a:p>
        </p:txBody>
      </p:sp>
      <p:pic>
        <p:nvPicPr>
          <p:cNvPr id="20486" name="Picture 4" descr="bengkel mo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549275"/>
            <a:ext cx="3438525" cy="2254250"/>
          </a:xfrm>
          <a:noFill/>
        </p:spPr>
      </p:pic>
      <p:sp>
        <p:nvSpPr>
          <p:cNvPr id="204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7AAD60-FC18-4069-83FD-5D894B35FFEC}" type="slidenum">
              <a:rPr lang="id-ID"/>
              <a:pPr/>
              <a:t>20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smtClean="0"/>
              <a:t>Langkah diagnosis okupasi (7 langkah)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625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D/ klinis : suspect asma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      DD/ : pharingitis akut, influenza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en-US" sz="2800" smtClean="0"/>
              <a:t>Pajanan di tempat kerja : </a:t>
            </a:r>
            <a:r>
              <a:rPr lang="en-US" sz="2000" smtClean="0"/>
              <a:t>metil isosianat, aseton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en-US" sz="2800" smtClean="0"/>
              <a:t>Apakah pajanan dapat menyebabkan penyakit ?  </a:t>
            </a:r>
            <a:r>
              <a:rPr lang="en-US" sz="2000" smtClean="0"/>
              <a:t>metil isosianat </a:t>
            </a:r>
            <a:r>
              <a:rPr lang="en-US" sz="2000" smtClean="0">
                <a:sym typeface="Wingdings" pitchFamily="2" charset="2"/>
              </a:rPr>
              <a:t> asma ???</a:t>
            </a:r>
          </a:p>
          <a:p>
            <a:pPr marL="609600" indent="-609600" eaLnBrk="1" hangingPunct="1">
              <a:buFontTx/>
              <a:buNone/>
            </a:pPr>
            <a:r>
              <a:rPr lang="en-US" sz="2000" smtClean="0">
                <a:sym typeface="Wingdings" pitchFamily="2" charset="2"/>
              </a:rPr>
              <a:t>	aseton  asma ??? 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>
                <a:sym typeface="Wingdings" pitchFamily="2" charset="2"/>
              </a:rPr>
              <a:t>4. Jumlah pajanan besar ??</a:t>
            </a:r>
            <a:endParaRPr lang="en-US" sz="2800" smtClean="0"/>
          </a:p>
        </p:txBody>
      </p:sp>
      <p:pic>
        <p:nvPicPr>
          <p:cNvPr id="21510" name="Picture 4" descr="DSC022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1916113"/>
            <a:ext cx="3529012" cy="3224212"/>
          </a:xfrm>
          <a:noFill/>
        </p:spPr>
      </p:pic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4288B0-5950-48F3-8433-CCBADE5503F6}" type="slidenum">
              <a:rPr lang="id-ID"/>
              <a:pPr/>
              <a:t>21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400" smtClean="0"/>
              <a:t>Langkah diagnosis okupasi (7 langkah)……….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400" smtClean="0"/>
              <a:t>5. Apa ada faktor individu ? 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/>
              <a:t>	riw. Keluarga  asma ?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/>
              <a:t>6. Apa ada kemungkinan lain, mis diluar tempat kerja ?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/>
              <a:t>      tuan F tidak merokok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/>
              <a:t>7. D/ okupasi : asma kerja e.c metil isosianat</a:t>
            </a:r>
          </a:p>
        </p:txBody>
      </p:sp>
      <p:pic>
        <p:nvPicPr>
          <p:cNvPr id="22534" name="Picture 7" descr="Safety Ki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2284413"/>
            <a:ext cx="2674937" cy="2574925"/>
          </a:xfrm>
          <a:noFill/>
        </p:spPr>
      </p:pic>
      <p:sp>
        <p:nvSpPr>
          <p:cNvPr id="2253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225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538526-600D-44D2-888A-2FD565A7CCE8}" type="slidenum">
              <a:rPr lang="id-ID"/>
              <a:pPr/>
              <a:t>22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smtClean="0"/>
              <a:t>DIAGNOSIS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814705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/>
              <a:t>Kenali tanda-tanda INTOKSIKASI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		</a:t>
            </a:r>
            <a:r>
              <a:rPr lang="en-US" sz="2000" smtClean="0"/>
              <a:t>inhalasi : iritasi mata, hidung, tenggorokan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		  gangguan SSP (efek narkose)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	kulit      : dermatitis kontak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Lakukan pemeriksaan: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- </a:t>
            </a:r>
            <a:r>
              <a:rPr lang="en-US" sz="2000" b="1" smtClean="0"/>
              <a:t>anamnesis </a:t>
            </a:r>
            <a:r>
              <a:rPr lang="en-US" sz="2000" smtClean="0"/>
              <a:t>: riw penyakit, riw penyakit dlm keluarga,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                       riw. Pekerjaan , pajanan yg ada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- </a:t>
            </a:r>
            <a:r>
              <a:rPr lang="en-US" sz="2000" b="1" smtClean="0"/>
              <a:t>Pemeriksaan fisik: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- </a:t>
            </a:r>
            <a:r>
              <a:rPr lang="en-US" sz="2000" b="1" smtClean="0"/>
              <a:t>Pemeriksaan penunjang</a:t>
            </a:r>
            <a:r>
              <a:rPr lang="en-US" sz="2000" smtClean="0"/>
              <a:t> : sesuai indikasi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	</a:t>
            </a:r>
            <a:r>
              <a:rPr lang="en-US" sz="2000" smtClean="0">
                <a:sym typeface="Wingdings" pitchFamily="2" charset="2"/>
              </a:rPr>
              <a:t> terutama utk pernapasan , SSP, EMG, glukosa darah, dll  	     (lihat sifat pajanan)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- </a:t>
            </a:r>
            <a:r>
              <a:rPr lang="en-US" sz="2000" b="1" smtClean="0"/>
              <a:t>Pemeriksaan lingkungan kerja</a:t>
            </a:r>
            <a:r>
              <a:rPr lang="en-US" sz="2000" smtClean="0"/>
              <a:t> 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	nilai ambang batas zat di lingkungan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        ( lebih dari NAB ??)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		</a:t>
            </a:r>
          </a:p>
        </p:txBody>
      </p:sp>
      <p:pic>
        <p:nvPicPr>
          <p:cNvPr id="23558" name="Picture 7" descr="j0186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48488" y="260350"/>
            <a:ext cx="1849437" cy="1825625"/>
          </a:xfrm>
          <a:noFill/>
        </p:spPr>
      </p:pic>
      <p:sp>
        <p:nvSpPr>
          <p:cNvPr id="2355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3222C5-4551-46B2-93DA-6DDF91F2F55C}" type="slidenum">
              <a:rPr lang="id-ID"/>
              <a:pPr/>
              <a:t>23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DETEKSI DINI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Kenali sifat zat kimia yg ada di tempat kerja (identifikasi bahaya potensial)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Kenali cara absorbsinya (inhalasi , kulit)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Kenali gejala-gejala awal – tergant. Zat kimianya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Dengan kuesioner </a:t>
            </a:r>
            <a:r>
              <a:rPr lang="en-US" sz="2800" i="1" smtClean="0"/>
              <a:t>Swedish Q 16 </a:t>
            </a:r>
            <a:r>
              <a:rPr lang="en-US" sz="2800" i="1" smtClean="0">
                <a:sym typeface="Wingdings" pitchFamily="2" charset="2"/>
              </a:rPr>
              <a:t> untuk tahu intoksikasi larutan organik kronik</a:t>
            </a:r>
            <a:endParaRPr lang="en-US" sz="2800" i="1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Lakukan pemeriksaan kesehatan berkala </a:t>
            </a:r>
            <a:r>
              <a:rPr lang="en-US" sz="2800" smtClean="0">
                <a:sym typeface="Wingdings" pitchFamily="2" charset="2"/>
              </a:rPr>
              <a:t> perhatikan : kelainan paru, kulit, ginjal,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ym typeface="Wingdings" pitchFamily="2" charset="2"/>
              </a:rPr>
              <a:t>                           hati, SSP</a:t>
            </a:r>
            <a:endParaRPr lang="en-US" sz="2800" smtClean="0"/>
          </a:p>
        </p:txBody>
      </p:sp>
      <p:pic>
        <p:nvPicPr>
          <p:cNvPr id="24582" name="Picture 4" descr="warn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24750" y="333375"/>
            <a:ext cx="1295400" cy="1079500"/>
          </a:xfrm>
          <a:noFill/>
        </p:spPr>
      </p:pic>
      <p:sp>
        <p:nvSpPr>
          <p:cNvPr id="2457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36C8F5-C106-4285-9A48-E2C5AFD334BD}" type="slidenum">
              <a:rPr lang="id-ID"/>
              <a:pPr/>
              <a:t>24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smtClean="0"/>
              <a:t>DETEKSI DINI ………….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en-US" sz="2800" b="1" smtClean="0"/>
              <a:t>Monitoring biologis</a:t>
            </a:r>
            <a:r>
              <a:rPr lang="en-US" sz="2800" smtClean="0"/>
              <a:t> tidak dapat dilakukan utk semua zat pelarut organik, yang ada hanya : 		metanol </a:t>
            </a:r>
            <a:r>
              <a:rPr lang="en-US" sz="2800" smtClean="0">
                <a:sym typeface="Wingdings" pitchFamily="2" charset="2"/>
              </a:rPr>
              <a:t> as. Formit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		toluen   </a:t>
            </a:r>
            <a:r>
              <a:rPr lang="en-US" sz="2800" smtClean="0">
                <a:sym typeface="Wingdings" pitchFamily="2" charset="2"/>
              </a:rPr>
              <a:t> as. Hipurat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z="2800" b="1" smtClean="0"/>
              <a:t>Mengapa ??	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1. absorbsi dan ekskresi cepat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2. pajanan jangka pendek kadang-kadang    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    lebih menyebabkan gang. Kesehatan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3. harus tahu waktu yg tepat utk ambil sampel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266FD-0D80-47DC-ADB7-54C613F60FCA}" type="slidenum">
              <a:rPr lang="id-ID"/>
              <a:pPr/>
              <a:t>25</a:t>
            </a:fld>
            <a:endParaRPr lang="id-ID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pPr eaLnBrk="1" hangingPunct="1"/>
            <a:r>
              <a:rPr lang="en-US" smtClean="0"/>
              <a:t>PENATALAKSANAAN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138988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Jauhkan dari pajanan</a:t>
            </a:r>
          </a:p>
          <a:p>
            <a:pPr eaLnBrk="1" hangingPunct="1"/>
            <a:r>
              <a:rPr lang="en-US" sz="2800" smtClean="0"/>
              <a:t>Bilas mata dengan air , segera !!</a:t>
            </a:r>
          </a:p>
          <a:p>
            <a:pPr eaLnBrk="1" hangingPunct="1"/>
            <a:r>
              <a:rPr lang="en-US" sz="2800" smtClean="0"/>
              <a:t>BIlas kulit dengan air, segera !!</a:t>
            </a:r>
          </a:p>
          <a:p>
            <a:pPr eaLnBrk="1" hangingPunct="1"/>
            <a:r>
              <a:rPr lang="en-US" sz="2800" smtClean="0"/>
              <a:t>Bila ada gangguan dermatitis </a:t>
            </a:r>
            <a:r>
              <a:rPr lang="en-US" sz="2800" smtClean="0">
                <a:sym typeface="Wingdings" pitchFamily="2" charset="2"/>
              </a:rPr>
              <a:t> th/ dermatitis</a:t>
            </a:r>
          </a:p>
          <a:p>
            <a:pPr eaLnBrk="1" hangingPunct="1"/>
            <a:r>
              <a:rPr lang="en-US" sz="2800" smtClean="0">
                <a:sym typeface="Wingdings" pitchFamily="2" charset="2"/>
              </a:rPr>
              <a:t>Bila ada gejala gangg SSP  th/ simptomatik</a:t>
            </a:r>
          </a:p>
          <a:p>
            <a:pPr eaLnBrk="1" hangingPunct="1"/>
            <a:r>
              <a:rPr lang="en-US" sz="2800" smtClean="0">
                <a:sym typeface="Wingdings" pitchFamily="2" charset="2"/>
              </a:rPr>
              <a:t>Bila keadaan memburuk  rujuk RS, observasi 72 jam (oedem paru)</a:t>
            </a:r>
            <a:endParaRPr lang="en-US" sz="2800" smtClean="0"/>
          </a:p>
        </p:txBody>
      </p:sp>
      <p:pic>
        <p:nvPicPr>
          <p:cNvPr id="26630" name="Picture 6" descr="j02407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80288" y="476250"/>
            <a:ext cx="1439862" cy="2160588"/>
          </a:xfrm>
          <a:noFill/>
        </p:spPr>
      </p:pic>
      <p:sp>
        <p:nvSpPr>
          <p:cNvPr id="266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266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F8A5F7-3C94-46F7-B6A9-C582990364C2}" type="slidenum">
              <a:rPr lang="id-ID"/>
              <a:pPr/>
              <a:t>26</a:t>
            </a:fld>
            <a:endParaRPr lang="id-ID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75388" cy="1143000"/>
          </a:xfrm>
        </p:spPr>
        <p:txBody>
          <a:bodyPr/>
          <a:lstStyle/>
          <a:p>
            <a:pPr eaLnBrk="1" hangingPunct="1"/>
            <a:r>
              <a:rPr lang="en-US" smtClean="0"/>
              <a:t>RETURN TO WORK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9138"/>
            <a:ext cx="7715250" cy="4137025"/>
          </a:xfrm>
        </p:spPr>
        <p:txBody>
          <a:bodyPr/>
          <a:lstStyle/>
          <a:p>
            <a:pPr eaLnBrk="1" hangingPunct="1"/>
            <a:r>
              <a:rPr lang="en-US" sz="2800" smtClean="0"/>
              <a:t>Utk kasus dermatitis </a:t>
            </a:r>
            <a:r>
              <a:rPr lang="en-US" sz="2800" smtClean="0">
                <a:sym typeface="Wingdings" pitchFamily="2" charset="2"/>
              </a:rPr>
              <a:t> perlu pertimbangan apa ada alergi pada pekerja , bila ada , sebaiknya hindari kontak dg 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ym typeface="Wingdings" pitchFamily="2" charset="2"/>
              </a:rPr>
              <a:t>    pajanan</a:t>
            </a:r>
          </a:p>
          <a:p>
            <a:pPr eaLnBrk="1" hangingPunct="1"/>
            <a:r>
              <a:rPr lang="en-US" sz="2800" smtClean="0"/>
              <a:t>Utk pekerja yg sdh ada kelainan SSP – perlu dievaluasi antara kemampuan fisik/psikis dg beban kerja/tugas yg harus dilakukan</a:t>
            </a:r>
          </a:p>
          <a:p>
            <a:pPr eaLnBrk="1" hangingPunct="1"/>
            <a:r>
              <a:rPr lang="en-US" sz="2800" smtClean="0"/>
              <a:t>Prinsipnya bila tak ada kelainan </a:t>
            </a:r>
            <a:r>
              <a:rPr lang="en-US" sz="2800" smtClean="0">
                <a:sym typeface="Wingdings" pitchFamily="2" charset="2"/>
              </a:rPr>
              <a:t> ok !</a:t>
            </a:r>
            <a:endParaRPr lang="en-US" sz="2800" smtClean="0"/>
          </a:p>
        </p:txBody>
      </p:sp>
      <p:pic>
        <p:nvPicPr>
          <p:cNvPr id="27654" name="Picture 4" descr="j02406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32588" y="260350"/>
            <a:ext cx="1825625" cy="1462088"/>
          </a:xfrm>
          <a:noFill/>
        </p:spPr>
      </p:pic>
      <p:sp>
        <p:nvSpPr>
          <p:cNvPr id="2765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276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6493E9-3167-4F3D-BF53-E9A86B4D7DC3}" type="slidenum">
              <a:rPr lang="id-ID"/>
              <a:pPr/>
              <a:t>27</a:t>
            </a:fld>
            <a:endParaRPr lang="id-ID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15025" cy="1143000"/>
          </a:xfrm>
        </p:spPr>
        <p:txBody>
          <a:bodyPr/>
          <a:lstStyle/>
          <a:p>
            <a:pPr eaLnBrk="1" hangingPunct="1"/>
            <a:r>
              <a:rPr lang="en-US" smtClean="0"/>
              <a:t>KESIMPULAN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438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/>
              <a:t>Umumnya pelarut organik adalah gol hidrokarbon (cair, tak berwarna, daya larut dlm lemak tinggi)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Abs terbanyak : inhalasi, kulit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Klinis : iritasi mata, hidung, tenggorokan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			dermatitis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Monitoring biologis : sebag. Besar tdk spesifik, hanya metanol dan toluen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Kuesioner</a:t>
            </a:r>
            <a:r>
              <a:rPr lang="en-US" sz="2400" b="1" i="1" smtClean="0"/>
              <a:t> Swedish Q16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Terapi : supportif dan simptomatik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Prinsip : kenalilah zat pelarut tsb utk tindakan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                  preventif dan penatalaksanaannya</a:t>
            </a:r>
          </a:p>
        </p:txBody>
      </p:sp>
      <p:pic>
        <p:nvPicPr>
          <p:cNvPr id="28678" name="Picture 4" descr="j02921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67625" y="260350"/>
            <a:ext cx="1250950" cy="1825625"/>
          </a:xfrm>
          <a:noFill/>
        </p:spPr>
      </p:pic>
      <p:sp>
        <p:nvSpPr>
          <p:cNvPr id="286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286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7E0DD9-D826-4C60-BD5E-F4894AFB9F76}" type="slidenum">
              <a:rPr lang="id-ID"/>
              <a:pPr/>
              <a:t>28</a:t>
            </a:fld>
            <a:endParaRPr lang="id-ID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920038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4800" b="1" smtClean="0"/>
          </a:p>
        </p:txBody>
      </p:sp>
      <p:pic>
        <p:nvPicPr>
          <p:cNvPr id="29702" name="Picture 4" descr="Suns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8064500" cy="5688012"/>
          </a:xfrm>
          <a:noFill/>
        </p:spPr>
      </p:pic>
      <p:sp>
        <p:nvSpPr>
          <p:cNvPr id="296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296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8E18B0-2B9F-4A43-8BE7-870E58DEADF5}" type="slidenum">
              <a:rPr lang="id-ID"/>
              <a:pPr/>
              <a:t>29</a:t>
            </a:fld>
            <a:endParaRPr lang="id-ID"/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1763713" y="981075"/>
            <a:ext cx="5903912" cy="29527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87"/>
              </a:avLst>
            </a:prstTxWarp>
          </a:bodyPr>
          <a:lstStyle/>
          <a:p>
            <a:pPr algn="ctr"/>
            <a:r>
              <a:rPr lang="id-ID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terima kasih</a:t>
            </a:r>
          </a:p>
          <a:p>
            <a:pPr algn="ctr"/>
            <a:r>
              <a:rPr lang="id-ID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atas perhatiannya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99125" cy="1143000"/>
          </a:xfrm>
        </p:spPr>
        <p:txBody>
          <a:bodyPr/>
          <a:lstStyle/>
          <a:p>
            <a:pPr eaLnBrk="1" hangingPunct="1"/>
            <a:r>
              <a:rPr lang="id-ID" smtClean="0"/>
              <a:t>DEFINISI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205038"/>
            <a:ext cx="7283450" cy="4210050"/>
          </a:xfrm>
        </p:spPr>
        <p:txBody>
          <a:bodyPr/>
          <a:lstStyle/>
          <a:p>
            <a:pPr eaLnBrk="1" hangingPunct="1"/>
            <a:r>
              <a:rPr lang="id-ID" sz="3600" smtClean="0"/>
              <a:t>Pelarut :</a:t>
            </a:r>
          </a:p>
          <a:p>
            <a:pPr eaLnBrk="1" hangingPunct="1">
              <a:buFontTx/>
              <a:buNone/>
            </a:pPr>
            <a:r>
              <a:rPr lang="id-ID" sz="2800" smtClean="0"/>
              <a:t>		</a:t>
            </a:r>
            <a:r>
              <a:rPr lang="id-ID" sz="3600" smtClean="0"/>
              <a:t>suatu substansi (biasanya cair 	pada suhu ruangan) yang 	melarutkan substansi lain 	sehingga menjadi suatu 	larutan yang homogen</a:t>
            </a:r>
          </a:p>
        </p:txBody>
      </p:sp>
      <p:pic>
        <p:nvPicPr>
          <p:cNvPr id="3078" name="Picture 4" descr="j03360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00788" y="404813"/>
            <a:ext cx="2411412" cy="2447925"/>
          </a:xfrm>
          <a:noFill/>
        </p:spPr>
      </p:pic>
      <p:sp>
        <p:nvSpPr>
          <p:cNvPr id="30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53265D-BCA3-427A-AC26-47A8A404F46F}" type="slidenum">
              <a:rPr lang="id-ID"/>
              <a:pPr/>
              <a:t>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KLASIFIKASI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8002588" cy="4281488"/>
          </a:xfrm>
        </p:spPr>
        <p:txBody>
          <a:bodyPr/>
          <a:lstStyle/>
          <a:p>
            <a:pPr eaLnBrk="1" hangingPunct="1"/>
            <a:r>
              <a:rPr lang="id-ID" sz="3600" smtClean="0"/>
              <a:t>Aqueous (berbasis air)</a:t>
            </a:r>
          </a:p>
          <a:p>
            <a:pPr eaLnBrk="1" hangingPunct="1"/>
            <a:r>
              <a:rPr lang="id-ID" sz="3600" smtClean="0"/>
              <a:t>Organik (berbasis hidrokarbon) – terbanyak dalam industri</a:t>
            </a:r>
          </a:p>
          <a:p>
            <a:pPr eaLnBrk="1" hangingPunct="1"/>
            <a:endParaRPr lang="id-ID" sz="3600" smtClean="0"/>
          </a:p>
          <a:p>
            <a:pPr eaLnBrk="1" hangingPunct="1"/>
            <a:r>
              <a:rPr lang="id-ID" sz="3600" smtClean="0"/>
              <a:t>Pada saat ini : Pelarut organik </a:t>
            </a:r>
          </a:p>
        </p:txBody>
      </p:sp>
      <p:pic>
        <p:nvPicPr>
          <p:cNvPr id="4102" name="Picture 4" descr="j01964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19925" y="333375"/>
            <a:ext cx="1695450" cy="1812925"/>
          </a:xfrm>
          <a:noFill/>
        </p:spPr>
      </p:pic>
      <p:sp>
        <p:nvSpPr>
          <p:cNvPr id="40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40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D42279-BBB0-48A0-B826-C5ED4B1948F6}" type="slidenum">
              <a:rPr lang="id-ID"/>
              <a:pPr/>
              <a:t>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7129462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4000" b="1" smtClean="0"/>
              <a:t>PEMAKAIAN</a:t>
            </a:r>
            <a:r>
              <a:rPr lang="en-US" sz="4000" b="1" smtClean="0"/>
              <a:t> Pelaut organik</a:t>
            </a:r>
            <a:endParaRPr lang="id-ID" sz="4000" b="1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268413"/>
            <a:ext cx="8291513" cy="4641850"/>
          </a:xfrm>
        </p:spPr>
        <p:txBody>
          <a:bodyPr/>
          <a:lstStyle/>
          <a:p>
            <a:pPr eaLnBrk="1" hangingPunct="1"/>
            <a:r>
              <a:rPr lang="id-ID" smtClean="0"/>
              <a:t>Pemakaian di Industri terbanyak sebagai :</a:t>
            </a:r>
          </a:p>
          <a:p>
            <a:pPr eaLnBrk="1" hangingPunct="1">
              <a:buFontTx/>
              <a:buNone/>
            </a:pPr>
            <a:r>
              <a:rPr lang="id-ID" smtClean="0"/>
              <a:t>		- pembersih , penghilang minyak,</a:t>
            </a:r>
          </a:p>
          <a:p>
            <a:pPr eaLnBrk="1" hangingPunct="1">
              <a:buFontTx/>
              <a:buNone/>
            </a:pPr>
            <a:r>
              <a:rPr lang="id-ID" smtClean="0"/>
              <a:t>		  tinner dan ekstraksi</a:t>
            </a:r>
          </a:p>
          <a:p>
            <a:pPr eaLnBrk="1" hangingPunct="1">
              <a:buFontTx/>
              <a:buNone/>
            </a:pPr>
            <a:r>
              <a:rPr lang="id-ID" smtClean="0"/>
              <a:t>		- bahan kimia intermedia dalam 	      </a:t>
            </a:r>
          </a:p>
          <a:p>
            <a:pPr eaLnBrk="1" hangingPunct="1">
              <a:buFontTx/>
              <a:buNone/>
            </a:pPr>
            <a:r>
              <a:rPr lang="id-ID" smtClean="0"/>
              <a:t>          produksi suatu bahan kimia tertentu</a:t>
            </a:r>
          </a:p>
          <a:p>
            <a:pPr eaLnBrk="1" hangingPunct="1"/>
            <a:r>
              <a:rPr lang="id-ID" smtClean="0"/>
              <a:t>Saat ini ada 30 ribuan jenis pelarut digunakan di industri</a:t>
            </a:r>
          </a:p>
          <a:p>
            <a:pPr eaLnBrk="1" hangingPunct="1">
              <a:buFontTx/>
              <a:buNone/>
            </a:pPr>
            <a:endParaRPr lang="id-ID" smtClean="0"/>
          </a:p>
        </p:txBody>
      </p:sp>
      <p:pic>
        <p:nvPicPr>
          <p:cNvPr id="5126" name="Picture 4" descr="j019928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47064" y="3036298"/>
            <a:ext cx="1840871" cy="1653766"/>
          </a:xfrm>
          <a:noFill/>
        </p:spPr>
      </p:pic>
      <p:sp>
        <p:nvSpPr>
          <p:cNvPr id="51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51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D5A893-7A3C-48EA-B246-0E99D48D8848}" type="slidenum">
              <a:rPr lang="id-ID"/>
              <a:pPr/>
              <a:t>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SIFAT FISIK DAN KIMIA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Bentuk : cairan tak berwarna, kecuali </a:t>
            </a:r>
            <a:r>
              <a:rPr lang="en-US" sz="2400" smtClean="0"/>
              <a:t>i</a:t>
            </a:r>
            <a:r>
              <a:rPr lang="en-US" sz="2400" i="1" smtClean="0"/>
              <a:t>sophorone</a:t>
            </a:r>
          </a:p>
          <a:p>
            <a:pPr eaLnBrk="1" hangingPunct="1"/>
            <a:r>
              <a:rPr lang="id-ID" sz="2800" smtClean="0"/>
              <a:t>DAYA LARUT :</a:t>
            </a:r>
          </a:p>
          <a:p>
            <a:pPr eaLnBrk="1" hangingPunct="1">
              <a:buFontTx/>
              <a:buNone/>
            </a:pPr>
            <a:r>
              <a:rPr lang="id-ID" sz="2800" smtClean="0"/>
              <a:t>		</a:t>
            </a:r>
            <a:r>
              <a:rPr lang="en-US" sz="2800" smtClean="0"/>
              <a:t>daya melarutkan dalam lemak – sifat 	utama sbg pelarut </a:t>
            </a:r>
            <a:r>
              <a:rPr lang="en-US" sz="2800" smtClean="0">
                <a:sym typeface="Wingdings" pitchFamily="2" charset="2"/>
              </a:rPr>
              <a:t> pengaruh 	kesehatan</a:t>
            </a:r>
          </a:p>
          <a:p>
            <a:pPr eaLnBrk="1" hangingPunct="1"/>
            <a:r>
              <a:rPr lang="en-US" sz="2800" smtClean="0">
                <a:sym typeface="Wingdings" pitchFamily="2" charset="2"/>
              </a:rPr>
              <a:t>Potensi pelarut sbg anestesi umum dan agent </a:t>
            </a:r>
            <a:r>
              <a:rPr lang="en-US" sz="2800" i="1" smtClean="0">
                <a:sym typeface="Wingdings" pitchFamily="2" charset="2"/>
              </a:rPr>
              <a:t>defatting berhub sec proposional dengan daya larutnya</a:t>
            </a:r>
          </a:p>
          <a:p>
            <a:pPr eaLnBrk="1" hangingPunct="1">
              <a:buFontTx/>
              <a:buNone/>
            </a:pPr>
            <a:endParaRPr lang="id-ID" sz="2800" smtClean="0"/>
          </a:p>
        </p:txBody>
      </p:sp>
      <p:pic>
        <p:nvPicPr>
          <p:cNvPr id="6150" name="Picture 4" descr="unlock_bui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918450" y="260350"/>
            <a:ext cx="1225550" cy="1511300"/>
          </a:xfrm>
          <a:noFill/>
        </p:spPr>
      </p:pic>
      <p:sp>
        <p:nvSpPr>
          <p:cNvPr id="61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BA4B25-C069-408E-B4F1-1A2C8F910972}" type="slidenum">
              <a:rPr lang="id-ID"/>
              <a:pPr/>
              <a:t>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d-ID" sz="3200" smtClean="0"/>
              <a:t>SIFAT FISIK DAN KIMIA</a:t>
            </a:r>
            <a:r>
              <a:rPr lang="en-US" sz="3200" smtClean="0"/>
              <a:t> ………..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Daya absorbsi melalui kulit berhub dg daya larut lipid maupun air</a:t>
            </a:r>
          </a:p>
          <a:p>
            <a:pPr eaLnBrk="1" hangingPunct="1"/>
            <a:r>
              <a:rPr lang="en-US" sz="2800" smtClean="0"/>
              <a:t>Daya pembakaran dan daya ledak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	- beberapa pelarut organik sangat 		  	   mudah terbakar </a:t>
            </a:r>
            <a:r>
              <a:rPr lang="en-US" sz="2800" smtClean="0">
                <a:sym typeface="Wingdings" pitchFamily="2" charset="2"/>
              </a:rPr>
              <a:t> bahan bakar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	- beberapa pelarut organik sangat sulit 	  	  terbakar (hidrokarbon halogen)</a:t>
            </a:r>
            <a:r>
              <a:rPr lang="en-US" sz="2800" smtClean="0">
                <a:sym typeface="Wingdings" pitchFamily="2" charset="2"/>
              </a:rPr>
              <a:t> 	    		  pemadam kebakaran</a:t>
            </a:r>
            <a:endParaRPr lang="en-US" sz="2800" smtClean="0"/>
          </a:p>
        </p:txBody>
      </p:sp>
      <p:pic>
        <p:nvPicPr>
          <p:cNvPr id="7174" name="Picture 4" descr="unlock_bui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235825" y="260350"/>
            <a:ext cx="1266825" cy="1177925"/>
          </a:xfrm>
          <a:noFill/>
        </p:spPr>
      </p:pic>
      <p:sp>
        <p:nvSpPr>
          <p:cNvPr id="71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71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A6E01A-EA7C-4627-BDE4-3576C2AAD62E}" type="slidenum">
              <a:rPr lang="id-ID"/>
              <a:pPr/>
              <a:t>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d-ID" sz="3200" smtClean="0"/>
              <a:t>SIFAT FISIK DAN KIMIA</a:t>
            </a:r>
            <a:r>
              <a:rPr lang="en-US" sz="3200" smtClean="0"/>
              <a:t>…….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1525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Daya menguap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	pelarut organik mudah menguap.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	makin besar daya menguap </a:t>
            </a:r>
            <a:r>
              <a:rPr lang="en-US" sz="2800" smtClean="0">
                <a:sym typeface="Wingdings" pitchFamily="2" charset="2"/>
              </a:rPr>
              <a:t> makin 	tinggi kadar di udara  kemungkinan 	terinhalasi makin besar</a:t>
            </a:r>
            <a:endParaRPr lang="en-US" sz="2800" smtClean="0"/>
          </a:p>
        </p:txBody>
      </p:sp>
      <p:pic>
        <p:nvPicPr>
          <p:cNvPr id="8198" name="Picture 4" descr="unlock_bui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77050" y="476250"/>
            <a:ext cx="1625600" cy="1439863"/>
          </a:xfrm>
          <a:noFill/>
        </p:spPr>
      </p:pic>
      <p:sp>
        <p:nvSpPr>
          <p:cNvPr id="819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082473-904E-4279-A9C9-5FF40A3DE46B}" type="slidenum">
              <a:rPr lang="id-ID"/>
              <a:pPr/>
              <a:t>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smtClean="0"/>
              <a:t>ABSORBSI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7499350" cy="4713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Semua pelarut organik, pada umumnya diabsorbsi melalui inhalasi (pernapasan)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	- up take / retensi paru 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	  40%-80% pada keadaan istirahat,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	  bila bekerja maka meningkat 2-3 kali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Sebagian besar , absorbsi melalui kulit: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Paling m</a:t>
            </a:r>
            <a:r>
              <a:rPr lang="id-ID" sz="2400" smtClean="0"/>
              <a:t>u</a:t>
            </a:r>
            <a:r>
              <a:rPr lang="en-US" sz="2400" smtClean="0"/>
              <a:t>dah bila sifat pelarut larut dalam lemak dan 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Daya menguap tinggi, maka abs</a:t>
            </a:r>
            <a:r>
              <a:rPr lang="id-ID" sz="2400" smtClean="0"/>
              <a:t>. pada</a:t>
            </a:r>
            <a:r>
              <a:rPr lang="en-US" sz="2400" smtClean="0"/>
              <a:t> kulit rendah (lebih mudah terhirup)</a:t>
            </a:r>
          </a:p>
        </p:txBody>
      </p:sp>
      <p:pic>
        <p:nvPicPr>
          <p:cNvPr id="9222" name="Picture 4" descr="j019954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92950" y="260350"/>
            <a:ext cx="1670050" cy="1793875"/>
          </a:xfrm>
          <a:noFill/>
        </p:spPr>
      </p:pic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d-ID"/>
              <a:t>Wie - PPAK (Pelarut organik)</a:t>
            </a: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DE838E-9720-419C-BE14-594040321367}" type="slidenum">
              <a:rPr lang="id-ID"/>
              <a:pPr/>
              <a:t>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unggul</Template>
  <TotalTime>653</TotalTime>
  <Words>952</Words>
  <Application>Microsoft Office PowerPoint</Application>
  <PresentationFormat>On-screen Show (4:3)</PresentationFormat>
  <Paragraphs>253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esa unggul</vt:lpstr>
      <vt:lpstr>PowerPoint Presentation</vt:lpstr>
      <vt:lpstr>PELARUT ORGANIK</vt:lpstr>
      <vt:lpstr>DEFINISI</vt:lpstr>
      <vt:lpstr>KLASIFIKASI</vt:lpstr>
      <vt:lpstr>PEMAKAIAN Pelaut organik</vt:lpstr>
      <vt:lpstr>SIFAT FISIK DAN KIMIA</vt:lpstr>
      <vt:lpstr>SIFAT FISIK DAN KIMIA ………..</vt:lpstr>
      <vt:lpstr>SIFAT FISIK DAN KIMIA…….</vt:lpstr>
      <vt:lpstr>ABSORBSI</vt:lpstr>
      <vt:lpstr>METABOLISME</vt:lpstr>
      <vt:lpstr>METABOLISME …..</vt:lpstr>
      <vt:lpstr>PELARUT ORGANIK</vt:lpstr>
      <vt:lpstr>PEMBAGIAN PELARUT ORGANIK</vt:lpstr>
      <vt:lpstr>PEMBAGIAN PELARUT ORGANIK ……..</vt:lpstr>
      <vt:lpstr>PEMBAGIAN PELARUT ORGANIK ……….</vt:lpstr>
      <vt:lpstr>PEMBAGIAN PELARUT ORGANIK ……..</vt:lpstr>
      <vt:lpstr>KASUS</vt:lpstr>
      <vt:lpstr>KASUS……..</vt:lpstr>
      <vt:lpstr>KASUS…………..</vt:lpstr>
      <vt:lpstr>JAWABAN</vt:lpstr>
      <vt:lpstr>Langkah diagnosis okupasi (7 langkah)</vt:lpstr>
      <vt:lpstr>Langkah diagnosis okupasi (7 langkah)……….</vt:lpstr>
      <vt:lpstr>DIAGNOSIS</vt:lpstr>
      <vt:lpstr>DETEKSI DINI</vt:lpstr>
      <vt:lpstr>DETEKSI DINI ………….</vt:lpstr>
      <vt:lpstr>PENATALAKSANAAN</vt:lpstr>
      <vt:lpstr>RETURN TO WORK</vt:lpstr>
      <vt:lpstr>KESIMPULAN</vt:lpstr>
      <vt:lpstr>PowerPoint Presentation</vt:lpstr>
    </vt:vector>
  </TitlesOfParts>
  <Company>FKUI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PELARUT ORGANIK</dc:title>
  <dc:creator>Okupasi</dc:creator>
  <cp:lastModifiedBy>Asus</cp:lastModifiedBy>
  <cp:revision>24</cp:revision>
  <dcterms:created xsi:type="dcterms:W3CDTF">2003-11-05T05:02:46Z</dcterms:created>
  <dcterms:modified xsi:type="dcterms:W3CDTF">2017-09-05T20:05:32Z</dcterms:modified>
</cp:coreProperties>
</file>