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2" r:id="rId3"/>
    <p:sldId id="270" r:id="rId4"/>
    <p:sldId id="271" r:id="rId5"/>
    <p:sldId id="272" r:id="rId6"/>
    <p:sldId id="263" r:id="rId7"/>
    <p:sldId id="264" r:id="rId8"/>
    <p:sldId id="265" r:id="rId9"/>
    <p:sldId id="267" r:id="rId10"/>
    <p:sldId id="256" r:id="rId11"/>
    <p:sldId id="257" r:id="rId12"/>
    <p:sldId id="258" r:id="rId13"/>
    <p:sldId id="259" r:id="rId14"/>
    <p:sldId id="260" r:id="rId15"/>
    <p:sldId id="275" r:id="rId16"/>
    <p:sldId id="261" r:id="rId17"/>
    <p:sldId id="27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F2917-BBE7-4F88-AA67-DF8B8855F9C6}" type="doc">
      <dgm:prSet loTypeId="urn:microsoft.com/office/officeart/2005/8/layout/default#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97D127AC-7321-4964-AA3D-9B2C78BF4A5B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Inisiasi</a:t>
          </a:r>
          <a:endParaRPr lang="en-US" dirty="0"/>
        </a:p>
      </dgm:t>
    </dgm:pt>
    <dgm:pt modelId="{E218BA74-0FCD-4B4C-8E39-5B96BEA449F5}" type="parTrans" cxnId="{9E5089CC-93D9-46ED-AE1A-2BFDC382F038}">
      <dgm:prSet/>
      <dgm:spPr/>
      <dgm:t>
        <a:bodyPr/>
        <a:lstStyle/>
        <a:p>
          <a:endParaRPr lang="en-US"/>
        </a:p>
      </dgm:t>
    </dgm:pt>
    <dgm:pt modelId="{FDFA9B8B-D76F-4EB3-B0D6-C216F194AAC6}" type="sibTrans" cxnId="{9E5089CC-93D9-46ED-AE1A-2BFDC382F038}">
      <dgm:prSet/>
      <dgm:spPr/>
      <dgm:t>
        <a:bodyPr/>
        <a:lstStyle/>
        <a:p>
          <a:endParaRPr lang="en-US"/>
        </a:p>
      </dgm:t>
    </dgm:pt>
    <dgm:pt modelId="{56A9FCF8-9541-4990-AF0A-E9066EA28EF9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promosi</a:t>
          </a:r>
          <a:endParaRPr lang="en-US" dirty="0"/>
        </a:p>
      </dgm:t>
    </dgm:pt>
    <dgm:pt modelId="{BC3BB308-2346-4602-B319-298A79D1E9EA}" type="parTrans" cxnId="{1861001F-34F9-4A69-A69F-6C27A1353CC5}">
      <dgm:prSet/>
      <dgm:spPr/>
      <dgm:t>
        <a:bodyPr/>
        <a:lstStyle/>
        <a:p>
          <a:endParaRPr lang="en-US"/>
        </a:p>
      </dgm:t>
    </dgm:pt>
    <dgm:pt modelId="{E915C425-FE1B-4DDB-89A2-8AC9856D9C88}" type="sibTrans" cxnId="{1861001F-34F9-4A69-A69F-6C27A1353CC5}">
      <dgm:prSet/>
      <dgm:spPr/>
      <dgm:t>
        <a:bodyPr/>
        <a:lstStyle/>
        <a:p>
          <a:endParaRPr lang="en-US"/>
        </a:p>
      </dgm:t>
    </dgm:pt>
    <dgm:pt modelId="{0D536ED7-52D9-43E3-90DA-1A9A7C893971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progresi</a:t>
          </a:r>
          <a:endParaRPr lang="en-US" dirty="0"/>
        </a:p>
      </dgm:t>
    </dgm:pt>
    <dgm:pt modelId="{B641C6B6-84CB-437C-BCCE-C473F9699A92}" type="parTrans" cxnId="{2D2F5498-5BB1-4103-898D-87F53DB54024}">
      <dgm:prSet/>
      <dgm:spPr/>
      <dgm:t>
        <a:bodyPr/>
        <a:lstStyle/>
        <a:p>
          <a:endParaRPr lang="en-US"/>
        </a:p>
      </dgm:t>
    </dgm:pt>
    <dgm:pt modelId="{C2E9688A-9949-4C2C-B33C-D5866C198466}" type="sibTrans" cxnId="{2D2F5498-5BB1-4103-898D-87F53DB54024}">
      <dgm:prSet/>
      <dgm:spPr/>
      <dgm:t>
        <a:bodyPr/>
        <a:lstStyle/>
        <a:p>
          <a:endParaRPr lang="en-US"/>
        </a:p>
      </dgm:t>
    </dgm:pt>
    <dgm:pt modelId="{BF16B695-1B41-49F3-B84C-329ABBBE19E5}" type="pres">
      <dgm:prSet presAssocID="{D91F2917-BBE7-4F88-AA67-DF8B8855F9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117AF-6ACC-4FFC-BCBA-EA637149F3EC}" type="pres">
      <dgm:prSet presAssocID="{97D127AC-7321-4964-AA3D-9B2C78BF4A5B}" presName="node" presStyleLbl="node1" presStyleIdx="0" presStyleCnt="3" custScaleX="90826" custScaleY="50666" custLinFactNeighborX="-1127" custLinFactNeighborY="1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736FD-C8DF-4EAA-95CC-C7401FB35284}" type="pres">
      <dgm:prSet presAssocID="{FDFA9B8B-D76F-4EB3-B0D6-C216F194AAC6}" presName="sibTrans" presStyleCnt="0"/>
      <dgm:spPr/>
    </dgm:pt>
    <dgm:pt modelId="{CDDE6196-1093-445F-8273-91F826E1FDF5}" type="pres">
      <dgm:prSet presAssocID="{56A9FCF8-9541-4990-AF0A-E9066EA28EF9}" presName="node" presStyleLbl="node1" presStyleIdx="1" presStyleCnt="3" custScaleX="88572" custScaleY="44572" custLinFactNeighborY="1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28CED-F248-4817-9171-F3A70C4709FD}" type="pres">
      <dgm:prSet presAssocID="{E915C425-FE1B-4DDB-89A2-8AC9856D9C88}" presName="sibTrans" presStyleCnt="0"/>
      <dgm:spPr/>
    </dgm:pt>
    <dgm:pt modelId="{AD86D0CD-7221-419C-B2B7-FD86F87DCA8D}" type="pres">
      <dgm:prSet presAssocID="{0D536ED7-52D9-43E3-90DA-1A9A7C893971}" presName="node" presStyleLbl="node1" presStyleIdx="2" presStyleCnt="3" custScaleX="88571" custScaleY="42857" custLinFactNeighborY="1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7B4C4-2D08-4A1A-9646-842832B2CDFD}" type="presOf" srcId="{0D536ED7-52D9-43E3-90DA-1A9A7C893971}" destId="{AD86D0CD-7221-419C-B2B7-FD86F87DCA8D}" srcOrd="0" destOrd="0" presId="urn:microsoft.com/office/officeart/2005/8/layout/default#1"/>
    <dgm:cxn modelId="{8AE47CE1-8032-4BDC-99EB-B46DA4B6B4BF}" type="presOf" srcId="{56A9FCF8-9541-4990-AF0A-E9066EA28EF9}" destId="{CDDE6196-1093-445F-8273-91F826E1FDF5}" srcOrd="0" destOrd="0" presId="urn:microsoft.com/office/officeart/2005/8/layout/default#1"/>
    <dgm:cxn modelId="{1861001F-34F9-4A69-A69F-6C27A1353CC5}" srcId="{D91F2917-BBE7-4F88-AA67-DF8B8855F9C6}" destId="{56A9FCF8-9541-4990-AF0A-E9066EA28EF9}" srcOrd="1" destOrd="0" parTransId="{BC3BB308-2346-4602-B319-298A79D1E9EA}" sibTransId="{E915C425-FE1B-4DDB-89A2-8AC9856D9C88}"/>
    <dgm:cxn modelId="{2D2F5498-5BB1-4103-898D-87F53DB54024}" srcId="{D91F2917-BBE7-4F88-AA67-DF8B8855F9C6}" destId="{0D536ED7-52D9-43E3-90DA-1A9A7C893971}" srcOrd="2" destOrd="0" parTransId="{B641C6B6-84CB-437C-BCCE-C473F9699A92}" sibTransId="{C2E9688A-9949-4C2C-B33C-D5866C198466}"/>
    <dgm:cxn modelId="{9E5089CC-93D9-46ED-AE1A-2BFDC382F038}" srcId="{D91F2917-BBE7-4F88-AA67-DF8B8855F9C6}" destId="{97D127AC-7321-4964-AA3D-9B2C78BF4A5B}" srcOrd="0" destOrd="0" parTransId="{E218BA74-0FCD-4B4C-8E39-5B96BEA449F5}" sibTransId="{FDFA9B8B-D76F-4EB3-B0D6-C216F194AAC6}"/>
    <dgm:cxn modelId="{3C754E4F-5A70-4968-9AEC-0695BC732904}" type="presOf" srcId="{D91F2917-BBE7-4F88-AA67-DF8B8855F9C6}" destId="{BF16B695-1B41-49F3-B84C-329ABBBE19E5}" srcOrd="0" destOrd="0" presId="urn:microsoft.com/office/officeart/2005/8/layout/default#1"/>
    <dgm:cxn modelId="{9DF32DA2-C84C-4015-89C5-7C00290DC4A3}" type="presOf" srcId="{97D127AC-7321-4964-AA3D-9B2C78BF4A5B}" destId="{AEB117AF-6ACC-4FFC-BCBA-EA637149F3EC}" srcOrd="0" destOrd="0" presId="urn:microsoft.com/office/officeart/2005/8/layout/default#1"/>
    <dgm:cxn modelId="{5843DEAD-EA24-48CC-90F2-9C22035C93CE}" type="presParOf" srcId="{BF16B695-1B41-49F3-B84C-329ABBBE19E5}" destId="{AEB117AF-6ACC-4FFC-BCBA-EA637149F3EC}" srcOrd="0" destOrd="0" presId="urn:microsoft.com/office/officeart/2005/8/layout/default#1"/>
    <dgm:cxn modelId="{99304CA0-F2B5-408F-B547-B57DD70F5A1D}" type="presParOf" srcId="{BF16B695-1B41-49F3-B84C-329ABBBE19E5}" destId="{498736FD-C8DF-4EAA-95CC-C7401FB35284}" srcOrd="1" destOrd="0" presId="urn:microsoft.com/office/officeart/2005/8/layout/default#1"/>
    <dgm:cxn modelId="{4AAA8804-9DCC-486D-A98C-3D4B86C4DA65}" type="presParOf" srcId="{BF16B695-1B41-49F3-B84C-329ABBBE19E5}" destId="{CDDE6196-1093-445F-8273-91F826E1FDF5}" srcOrd="2" destOrd="0" presId="urn:microsoft.com/office/officeart/2005/8/layout/default#1"/>
    <dgm:cxn modelId="{A10144F4-2101-42CD-865D-CBF239E427D0}" type="presParOf" srcId="{BF16B695-1B41-49F3-B84C-329ABBBE19E5}" destId="{55928CED-F248-4817-9171-F3A70C4709FD}" srcOrd="3" destOrd="0" presId="urn:microsoft.com/office/officeart/2005/8/layout/default#1"/>
    <dgm:cxn modelId="{7D55D638-6699-4158-B7FD-36FE22D5D463}" type="presParOf" srcId="{BF16B695-1B41-49F3-B84C-329ABBBE19E5}" destId="{AD86D0CD-7221-419C-B2B7-FD86F87DCA8D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17AF-6ACC-4FFC-BCBA-EA637149F3EC}">
      <dsp:nvSpPr>
        <dsp:cNvPr id="0" name=""/>
        <dsp:cNvSpPr/>
      </dsp:nvSpPr>
      <dsp:spPr>
        <a:xfrm>
          <a:off x="92278" y="1170448"/>
          <a:ext cx="2422329" cy="81075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Tahap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Inisiasi</a:t>
          </a:r>
          <a:endParaRPr lang="en-US" sz="2800" kern="1200" dirty="0"/>
        </a:p>
      </dsp:txBody>
      <dsp:txXfrm>
        <a:off x="92278" y="1170448"/>
        <a:ext cx="2422329" cy="810757"/>
      </dsp:txXfrm>
    </dsp:sp>
    <dsp:sp modelId="{CDDE6196-1093-445F-8273-91F826E1FDF5}">
      <dsp:nvSpPr>
        <dsp:cNvPr id="0" name=""/>
        <dsp:cNvSpPr/>
      </dsp:nvSpPr>
      <dsp:spPr>
        <a:xfrm>
          <a:off x="152392" y="2258563"/>
          <a:ext cx="2362215" cy="71324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Tahap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promosi</a:t>
          </a:r>
          <a:endParaRPr lang="en-US" sz="2800" kern="1200" dirty="0"/>
        </a:p>
      </dsp:txBody>
      <dsp:txXfrm>
        <a:off x="152392" y="2258563"/>
        <a:ext cx="2362215" cy="713241"/>
      </dsp:txXfrm>
    </dsp:sp>
    <dsp:sp modelId="{AD86D0CD-7221-419C-B2B7-FD86F87DCA8D}">
      <dsp:nvSpPr>
        <dsp:cNvPr id="0" name=""/>
        <dsp:cNvSpPr/>
      </dsp:nvSpPr>
      <dsp:spPr>
        <a:xfrm>
          <a:off x="152405" y="3352806"/>
          <a:ext cx="2362188" cy="68579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Tahap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progresi</a:t>
          </a:r>
          <a:endParaRPr lang="en-US" sz="2800" kern="1200" dirty="0"/>
        </a:p>
      </dsp:txBody>
      <dsp:txXfrm>
        <a:off x="152405" y="3352806"/>
        <a:ext cx="2362188" cy="685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8157-5462-457D-AE65-87420053595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BA59-09D0-430C-BCBC-963D8F0B40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0" y="0"/>
            <a:ext cx="915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Karsinogenik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15000"/>
            <a:ext cx="3581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Oleh : Dwi Kartika Sari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3102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162800" cy="1470025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Karsinogenik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7086600" cy="4191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Karsinogenik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:</a:t>
            </a:r>
          </a:p>
          <a:p>
            <a:pPr marL="404813" indent="-404813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Substansi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menyebabkan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kanker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meningkatkan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resiko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timbulnya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kanker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terjadi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ketidakstabilan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genomik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gangguan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proses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metabolisme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seluler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. </a:t>
            </a:r>
          </a:p>
          <a:p>
            <a:pPr marL="404813" indent="-404813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Setelah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karsinogen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masuk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ke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maka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upaya-upaya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menghilangkannya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disebut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proses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biotransformasi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reaksi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karsinogen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larut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air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sehingga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bisa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dikeluarkan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reaksi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juga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bisa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merubah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suatu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senyawa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karsinogen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sebenarnya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terlalu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toksik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senyawa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</a:rPr>
              <a:t>toksik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marL="404813" indent="-404813" algn="just">
              <a:lnSpc>
                <a:spcPct val="150000"/>
              </a:lnSpc>
              <a:buFont typeface="Wingdings" pitchFamily="2" charset="2"/>
              <a:buChar char="q"/>
            </a:pPr>
            <a:endParaRPr lang="en-US" sz="20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404813" indent="-404813" algn="just"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9342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Menurut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WHO (World Health Organization), 35%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karsinogenik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berasal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dari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makanan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kita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konsumsi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sehari-hari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, 30%-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nya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berasal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dari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rokok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anda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hisap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setiap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harinya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sisanya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dari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paparan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lingkungan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lainnya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. </a:t>
            </a:r>
          </a:p>
          <a:p>
            <a:pPr algn="just">
              <a:buFont typeface="Wingdings" pitchFamily="2" charset="2"/>
              <a:buChar char="q"/>
            </a:pPr>
            <a:endParaRPr lang="en-US" sz="1800" dirty="0" smtClean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dirty="0" err="1" smtClean="0">
                <a:latin typeface="Arial Rounded MT Bold" pitchFamily="34" charset="0"/>
              </a:rPr>
              <a:t>Secara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garis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besar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sumber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karsinogenik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dapat</a:t>
            </a:r>
            <a:r>
              <a:rPr lang="en-US" sz="1800" dirty="0">
                <a:latin typeface="Arial Rounded MT Bold" pitchFamily="34" charset="0"/>
              </a:rPr>
              <a:t> </a:t>
            </a:r>
            <a:endParaRPr lang="en-US" sz="1800" dirty="0" smtClean="0">
              <a:latin typeface="Arial Rounded MT Bold" pitchFamily="34" charset="0"/>
            </a:endParaRPr>
          </a:p>
          <a:p>
            <a:pPr algn="just">
              <a:buNone/>
            </a:pPr>
            <a:r>
              <a:rPr lang="en-US" sz="1800" dirty="0">
                <a:latin typeface="Arial Rounded MT Bold" pitchFamily="34" charset="0"/>
              </a:rPr>
              <a:t>	</a:t>
            </a:r>
            <a:r>
              <a:rPr lang="en-US" sz="1800" dirty="0" err="1" smtClean="0">
                <a:latin typeface="Arial Rounded MT Bold" pitchFamily="34" charset="0"/>
              </a:rPr>
              <a:t>dibagi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menjadi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smtClean="0">
                <a:latin typeface="Arial Rounded MT Bold" pitchFamily="34" charset="0"/>
              </a:rPr>
              <a:t>:</a:t>
            </a:r>
          </a:p>
          <a:p>
            <a:pPr algn="just"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indent="51117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>
                <a:latin typeface="Arial Rounded MT Bold" pitchFamily="34" charset="0"/>
              </a:rPr>
              <a:t>Obat-obatan</a:t>
            </a:r>
            <a:endParaRPr lang="en-US" sz="1800" dirty="0" smtClean="0">
              <a:latin typeface="Arial Rounded MT Bold" pitchFamily="34" charset="0"/>
            </a:endParaRPr>
          </a:p>
          <a:p>
            <a:pPr indent="51117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>
                <a:latin typeface="Arial Rounded MT Bold" pitchFamily="34" charset="0"/>
              </a:rPr>
              <a:t>Polusi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lingkungan</a:t>
            </a:r>
            <a:r>
              <a:rPr lang="en-US" sz="1800" dirty="0">
                <a:latin typeface="Arial Rounded MT Bold" pitchFamily="34" charset="0"/>
              </a:rPr>
              <a:t>. </a:t>
            </a:r>
            <a:endParaRPr lang="en-US" sz="1800" dirty="0" smtClean="0">
              <a:latin typeface="Arial Rounded MT Bold" pitchFamily="34" charset="0"/>
            </a:endParaRPr>
          </a:p>
          <a:p>
            <a:pPr indent="51117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Arial Rounded MT Bold" pitchFamily="34" charset="0"/>
              </a:rPr>
              <a:t>Virus</a:t>
            </a:r>
            <a:endParaRPr lang="en-US" sz="1800" dirty="0">
              <a:latin typeface="Arial Rounded MT Bold" pitchFamily="34" charset="0"/>
            </a:endParaRPr>
          </a:p>
          <a:p>
            <a:pPr indent="51117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Arial Rounded MT Bold" pitchFamily="34" charset="0"/>
              </a:rPr>
              <a:t>Gaya </a:t>
            </a:r>
            <a:r>
              <a:rPr lang="en-US" sz="1800" dirty="0" err="1" smtClean="0">
                <a:latin typeface="Arial Rounded MT Bold" pitchFamily="34" charset="0"/>
              </a:rPr>
              <a:t>hidup</a:t>
            </a:r>
            <a:endParaRPr lang="en-US" sz="1800" dirty="0" smtClean="0">
              <a:latin typeface="Arial Rounded MT Bold" pitchFamily="34" charset="0"/>
            </a:endParaRPr>
          </a:p>
          <a:p>
            <a:pPr indent="51117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>
                <a:latin typeface="Arial Rounded MT Bold" pitchFamily="34" charset="0"/>
              </a:rPr>
              <a:t>Makanan</a:t>
            </a:r>
            <a:endParaRPr lang="en-US" sz="1800" dirty="0" smtClean="0">
              <a:latin typeface="Arial Rounded MT Bold" pitchFamily="34" charset="0"/>
            </a:endParaRPr>
          </a:p>
          <a:p>
            <a:pPr indent="51117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latin typeface="Arial Rounded MT Bold" pitchFamily="34" charset="0"/>
              </a:rPr>
              <a:t>Sinar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matahari</a:t>
            </a:r>
            <a:r>
              <a:rPr lang="en-US" sz="1800" dirty="0">
                <a:latin typeface="Arial Rounded MT Bold" pitchFamily="34" charset="0"/>
              </a:rPr>
              <a:t>. </a:t>
            </a:r>
            <a:endParaRPr lang="en-US" sz="1800" dirty="0" smtClean="0">
              <a:latin typeface="Arial Rounded MT Bold" pitchFamily="34" charset="0"/>
            </a:endParaRPr>
          </a:p>
          <a:p>
            <a:pPr indent="511175" algn="just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  <a:p>
            <a:pPr algn="just">
              <a:buNone/>
            </a:pPr>
            <a:endParaRPr lang="en-US" sz="1800" dirty="0"/>
          </a:p>
        </p:txBody>
      </p:sp>
      <p:pic>
        <p:nvPicPr>
          <p:cNvPr id="4" name="Picture 3" descr="Penyebab-Kan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276600"/>
            <a:ext cx="4081518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010400" cy="4525963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000" dirty="0" err="1" smtClean="0">
                <a:latin typeface="Arial Rounded MT Bold" pitchFamily="34" charset="0"/>
              </a:rPr>
              <a:t>Obat-obatan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</a:p>
          <a:p>
            <a:pPr marL="514350" lvl="0" indent="-514350" algn="just">
              <a:buNone/>
            </a:pPr>
            <a:r>
              <a:rPr lang="en-US" sz="2000" dirty="0" smtClean="0">
                <a:latin typeface="Arial Rounded MT Bold" pitchFamily="34" charset="0"/>
              </a:rPr>
              <a:t>	</a:t>
            </a:r>
            <a:r>
              <a:rPr lang="en-US" sz="2000" dirty="0" err="1" smtClean="0">
                <a:latin typeface="Arial Rounded MT Bold" pitchFamily="34" charset="0"/>
              </a:rPr>
              <a:t>Beberapa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macam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obat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seperti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obat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penenang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obat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penurun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panas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antibiotik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obat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penurun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panas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obat</a:t>
            </a:r>
            <a:r>
              <a:rPr lang="en-US" sz="2000" dirty="0">
                <a:latin typeface="Arial Rounded MT Bold" pitchFamily="34" charset="0"/>
              </a:rPr>
              <a:t> anti </a:t>
            </a:r>
            <a:r>
              <a:rPr lang="en-US" sz="2000" dirty="0" err="1">
                <a:latin typeface="Arial Rounded MT Bold" pitchFamily="34" charset="0"/>
              </a:rPr>
              <a:t>nyeri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dll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memiliki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kandungan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kimia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bila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menumpuk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bisa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meningkatkan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resiko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terkena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kanker</a:t>
            </a:r>
            <a:r>
              <a:rPr lang="en-US" sz="2000" dirty="0">
                <a:latin typeface="Arial Rounded MT Bold" pitchFamily="34" charset="0"/>
              </a:rPr>
              <a:t>. </a:t>
            </a:r>
            <a:r>
              <a:rPr lang="en-US" sz="2000" dirty="0" err="1">
                <a:latin typeface="Arial Rounded MT Bold" pitchFamily="34" charset="0"/>
              </a:rPr>
              <a:t>Karena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penting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mengkonsumsi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obat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sesuai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indikasinya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dosis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tepat</a:t>
            </a:r>
            <a:r>
              <a:rPr lang="en-US" sz="2000" dirty="0">
                <a:latin typeface="Arial Rounded MT Bold" pitchFamily="34" charset="0"/>
              </a:rPr>
              <a:t> pula. </a:t>
            </a:r>
            <a:endParaRPr lang="en-US" sz="20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>
                <a:latin typeface="Arial Rounded MT Bold" pitchFamily="34" charset="0"/>
              </a:rPr>
              <a:t>Karsinogen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obat-obatan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hormon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:</a:t>
            </a:r>
          </a:p>
          <a:p>
            <a:pPr marL="514350" indent="-514350" algn="just"/>
            <a:r>
              <a:rPr lang="en-US" sz="2000" dirty="0" smtClean="0">
                <a:latin typeface="Arial Rounded MT Bold" pitchFamily="34" charset="0"/>
              </a:rPr>
              <a:t>diethyl </a:t>
            </a:r>
            <a:r>
              <a:rPr lang="en-US" sz="2000" dirty="0" err="1" smtClean="0">
                <a:latin typeface="Arial Rounded MT Bold" pitchFamily="34" charset="0"/>
              </a:rPr>
              <a:t>stilbestrol</a:t>
            </a:r>
            <a:endParaRPr lang="en-US" sz="2000" dirty="0">
              <a:latin typeface="Arial Rounded MT Bold" pitchFamily="34" charset="0"/>
            </a:endParaRPr>
          </a:p>
          <a:p>
            <a:pPr marL="514350" indent="-514350" algn="just"/>
            <a:r>
              <a:rPr lang="en-US" sz="2000" dirty="0" err="1" smtClean="0">
                <a:latin typeface="Arial Rounded MT Bold" pitchFamily="34" charset="0"/>
              </a:rPr>
              <a:t>Phenacetin</a:t>
            </a:r>
            <a:endParaRPr lang="en-US" sz="2000" dirty="0" smtClean="0">
              <a:latin typeface="Arial Rounded MT Bold" pitchFamily="34" charset="0"/>
            </a:endParaRPr>
          </a:p>
          <a:p>
            <a:pPr marL="514350" indent="-514350" algn="just"/>
            <a:r>
              <a:rPr lang="en-US" sz="2000" dirty="0" err="1" smtClean="0">
                <a:latin typeface="Arial Rounded MT Bold" pitchFamily="34" charset="0"/>
              </a:rPr>
              <a:t>dan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oral </a:t>
            </a:r>
            <a:r>
              <a:rPr lang="en-US" sz="2000" dirty="0" err="1">
                <a:latin typeface="Arial Rounded MT Bold" pitchFamily="34" charset="0"/>
              </a:rPr>
              <a:t>contraceptic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serta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banyak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obat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kimia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sintetik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cenderung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bersifat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karsinogen</a:t>
            </a:r>
            <a:r>
              <a:rPr lang="en-US" sz="2000" dirty="0">
                <a:latin typeface="Arial Rounded MT Bold" pitchFamily="34" charset="0"/>
              </a:rPr>
              <a:t>.</a:t>
            </a:r>
            <a:endParaRPr lang="en-US" sz="24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endParaRPr lang="en-US" sz="2000" dirty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 marL="514350" indent="-514350" algn="just">
              <a:buNone/>
            </a:pP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 startAt="2"/>
            </a:pPr>
            <a:r>
              <a:rPr lang="en-US" sz="1600" dirty="0" err="1" smtClean="0">
                <a:latin typeface="Arial Rounded MT Bold" pitchFamily="34" charset="0"/>
              </a:rPr>
              <a:t>Polusi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Lingkungan</a:t>
            </a:r>
            <a:r>
              <a:rPr lang="en-US" sz="1600" dirty="0" smtClean="0">
                <a:latin typeface="Arial Rounded MT Bold" pitchFamily="34" charset="0"/>
              </a:rPr>
              <a:t>.</a:t>
            </a:r>
          </a:p>
          <a:p>
            <a:pPr marL="514350" lvl="0" indent="-514350" algn="just">
              <a:buNone/>
            </a:pPr>
            <a:r>
              <a:rPr lang="en-US" sz="1600" dirty="0" smtClean="0">
                <a:latin typeface="Arial Rounded MT Bold" pitchFamily="34" charset="0"/>
              </a:rPr>
              <a:t>	</a:t>
            </a:r>
            <a:r>
              <a:rPr lang="en-US" sz="1600" dirty="0" err="1" smtClean="0">
                <a:latin typeface="Arial Rounded MT Bold" pitchFamily="34" charset="0"/>
              </a:rPr>
              <a:t>Polusi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>
                <a:latin typeface="Arial Rounded MT Bold" pitchFamily="34" charset="0"/>
              </a:rPr>
              <a:t>yang </a:t>
            </a:r>
            <a:r>
              <a:rPr lang="en-US" sz="1600" dirty="0" err="1">
                <a:latin typeface="Arial Rounded MT Bold" pitchFamily="34" charset="0"/>
              </a:rPr>
              <a:t>dihasilkan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oleh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pabrik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kendaraan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maupun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sumber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pembangkit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tenaga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listrik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memiliki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potensi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besar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menimbulkan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kanker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paparan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terus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menerus</a:t>
            </a:r>
            <a:r>
              <a:rPr lang="en-US" sz="1600" dirty="0" smtClean="0">
                <a:latin typeface="Arial Rounded MT Bold" pitchFamily="34" charset="0"/>
              </a:rPr>
              <a:t>. </a:t>
            </a:r>
            <a:r>
              <a:rPr lang="en-US" sz="1600" dirty="0" err="1" smtClean="0">
                <a:latin typeface="Arial Rounded MT Bold" pitchFamily="34" charset="0"/>
              </a:rPr>
              <a:t>Karsinogen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dalam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bentuk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polusi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lingkungan</a:t>
            </a:r>
            <a:r>
              <a:rPr lang="en-US" sz="1600" dirty="0" smtClean="0">
                <a:latin typeface="Arial Rounded MT Bold" pitchFamily="34" charset="0"/>
              </a:rPr>
              <a:t> :</a:t>
            </a:r>
          </a:p>
          <a:p>
            <a:pPr marL="514350" lvl="0" indent="-514350" algn="just">
              <a:buNone/>
            </a:pPr>
            <a:r>
              <a:rPr lang="en-US" sz="1600" dirty="0" smtClean="0">
                <a:latin typeface="Arial Rounded MT Bold" pitchFamily="34" charset="0"/>
              </a:rPr>
              <a:t>	</a:t>
            </a:r>
            <a:r>
              <a:rPr lang="en-US" sz="1600" dirty="0" err="1" smtClean="0">
                <a:latin typeface="Arial Rounded MT Bold" pitchFamily="34" charset="0"/>
              </a:rPr>
              <a:t>arsen</a:t>
            </a:r>
            <a:r>
              <a:rPr lang="en-US" sz="1600" dirty="0" smtClean="0">
                <a:latin typeface="Arial Rounded MT Bold" pitchFamily="34" charset="0"/>
              </a:rPr>
              <a:t> 		: </a:t>
            </a:r>
            <a:r>
              <a:rPr lang="en-US" sz="1600" dirty="0" err="1" smtClean="0">
                <a:latin typeface="Arial Rounded MT Bold" pitchFamily="34" charset="0"/>
              </a:rPr>
              <a:t>kanker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paru-paru</a:t>
            </a:r>
            <a:endParaRPr lang="en-US" sz="16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r>
              <a:rPr lang="en-US" sz="1600" dirty="0" smtClean="0">
                <a:latin typeface="Arial Rounded MT Bold" pitchFamily="34" charset="0"/>
              </a:rPr>
              <a:t>	</a:t>
            </a:r>
            <a:r>
              <a:rPr lang="en-US" sz="1600" dirty="0" err="1" smtClean="0">
                <a:latin typeface="Arial Rounded MT Bold" pitchFamily="34" charset="0"/>
              </a:rPr>
              <a:t>vinil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klorida</a:t>
            </a:r>
            <a:r>
              <a:rPr lang="en-US" sz="1600" dirty="0" smtClean="0">
                <a:latin typeface="Arial Rounded MT Bold" pitchFamily="34" charset="0"/>
              </a:rPr>
              <a:t>		: </a:t>
            </a:r>
            <a:r>
              <a:rPr lang="en-US" sz="1600" dirty="0" err="1" smtClean="0">
                <a:latin typeface="Arial Rounded MT Bold" pitchFamily="34" charset="0"/>
              </a:rPr>
              <a:t>kanker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hati</a:t>
            </a:r>
            <a:endParaRPr lang="en-US" sz="16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marL="514350" indent="-514350" algn="just">
              <a:buFont typeface="Wingdings" pitchFamily="2" charset="2"/>
              <a:buChar char="q"/>
            </a:pPr>
            <a:r>
              <a:rPr lang="en-US" sz="1600" dirty="0" err="1" smtClean="0">
                <a:latin typeface="Arial Rounded MT Bold" pitchFamily="34" charset="0"/>
              </a:rPr>
              <a:t>Benzo</a:t>
            </a:r>
            <a:r>
              <a:rPr lang="en-US" sz="1600" dirty="0" smtClean="0">
                <a:latin typeface="Arial Rounded MT Bold" pitchFamily="34" charset="0"/>
              </a:rPr>
              <a:t>(a)</a:t>
            </a:r>
            <a:r>
              <a:rPr lang="en-US" sz="1600" dirty="0" err="1" smtClean="0">
                <a:latin typeface="Arial Rounded MT Bold" pitchFamily="34" charset="0"/>
              </a:rPr>
              <a:t>pyrene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merupakan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komponen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polisiklik</a:t>
            </a:r>
            <a:r>
              <a:rPr lang="en-US" sz="1600" dirty="0">
                <a:latin typeface="Arial Rounded MT Bold" pitchFamily="34" charset="0"/>
              </a:rPr>
              <a:t> aromatic </a:t>
            </a:r>
            <a:r>
              <a:rPr lang="en-US" sz="1600" dirty="0" err="1">
                <a:latin typeface="Arial Rounded MT Bold" pitchFamily="34" charset="0"/>
              </a:rPr>
              <a:t>hidrokarbon</a:t>
            </a:r>
            <a:r>
              <a:rPr lang="en-US" sz="1600" dirty="0">
                <a:latin typeface="Arial Rounded MT Bold" pitchFamily="34" charset="0"/>
              </a:rPr>
              <a:t> (PAH). </a:t>
            </a:r>
            <a:r>
              <a:rPr lang="en-US" sz="1600" dirty="0" err="1">
                <a:latin typeface="Arial Rounded MT Bold" pitchFamily="34" charset="0"/>
              </a:rPr>
              <a:t>Zat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berasal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reaksi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radikal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bebas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terbentuk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melalui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proses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pembakaran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tidak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sempurna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bahan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organik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seperti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gula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asam</a:t>
            </a:r>
            <a:r>
              <a:rPr lang="en-US" sz="1600" dirty="0">
                <a:latin typeface="Arial Rounded MT Bold" pitchFamily="34" charset="0"/>
              </a:rPr>
              <a:t> amino, </a:t>
            </a:r>
            <a:r>
              <a:rPr lang="en-US" sz="1600" dirty="0" err="1" smtClean="0">
                <a:latin typeface="Arial Rounded MT Bold" pitchFamily="34" charset="0"/>
              </a:rPr>
              <a:t>lemak</a:t>
            </a:r>
            <a:r>
              <a:rPr lang="en-US" sz="1600" dirty="0" smtClean="0">
                <a:latin typeface="Arial Rounded MT Bold" pitchFamily="34" charset="0"/>
              </a:rPr>
              <a:t>. PAH </a:t>
            </a:r>
            <a:r>
              <a:rPr lang="en-US" sz="1600" dirty="0" err="1">
                <a:latin typeface="Arial Rounded MT Bold" pitchFamily="34" charset="0"/>
              </a:rPr>
              <a:t>juga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diperoleh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akibat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asap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rokok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polusi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udara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air, </a:t>
            </a:r>
            <a:r>
              <a:rPr lang="en-US" sz="1600" dirty="0" err="1">
                <a:latin typeface="Arial Rounded MT Bold" pitchFamily="34" charset="0"/>
              </a:rPr>
              <a:t>komponen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batubara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petroleum yang </a:t>
            </a:r>
            <a:r>
              <a:rPr lang="en-US" sz="1600" dirty="0" err="1">
                <a:latin typeface="Arial Rounded MT Bold" pitchFamily="34" charset="0"/>
              </a:rPr>
              <a:t>mencemari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lingkungan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>
                <a:latin typeface="Arial Rounded MT Bold" pitchFamily="34" charset="0"/>
              </a:rPr>
              <a:t>Senyawa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dalam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tubuh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berikatan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DNA </a:t>
            </a:r>
            <a:r>
              <a:rPr lang="en-US" sz="1600" dirty="0" err="1">
                <a:latin typeface="Arial Rounded MT Bold" pitchFamily="34" charset="0"/>
              </a:rPr>
              <a:t>sel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kemudian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menyebabkan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mutasi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sel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selanjutnya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berubah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menjadi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kanker</a:t>
            </a:r>
            <a:r>
              <a:rPr lang="en-US" sz="1600" dirty="0">
                <a:latin typeface="Arial Rounded MT Bold" pitchFamily="34" charset="0"/>
              </a:rPr>
              <a:t>.</a:t>
            </a:r>
            <a:endParaRPr lang="en-US" sz="16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r>
              <a:rPr lang="en-US" sz="1600" dirty="0">
                <a:latin typeface="Arial Rounded MT Bold" pitchFamily="34" charset="0"/>
              </a:rPr>
              <a:t>	</a:t>
            </a:r>
            <a:endParaRPr lang="en-US" sz="1600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r>
              <a:rPr lang="en-US" sz="1600" dirty="0">
                <a:latin typeface="Arial Rounded MT Bold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452596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 startAt="3"/>
            </a:pPr>
            <a:r>
              <a:rPr lang="en-US" sz="2400" dirty="0" smtClean="0">
                <a:latin typeface="Arial Rounded MT Bold" pitchFamily="34" charset="0"/>
              </a:rPr>
              <a:t>Virus</a:t>
            </a:r>
          </a:p>
          <a:p>
            <a:pPr marL="514350" lvl="0" indent="-514350" algn="just">
              <a:buNone/>
            </a:pPr>
            <a:r>
              <a:rPr lang="en-US" sz="2400" dirty="0" smtClean="0">
                <a:latin typeface="Arial Rounded MT Bold" pitchFamily="34" charset="0"/>
              </a:rPr>
              <a:t>	</a:t>
            </a:r>
            <a:r>
              <a:rPr lang="en-US" sz="2400" dirty="0" err="1" smtClean="0">
                <a:latin typeface="Arial Rounded MT Bold" pitchFamily="34" charset="0"/>
              </a:rPr>
              <a:t>Berbagai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macam</a:t>
            </a:r>
            <a:r>
              <a:rPr lang="en-US" sz="2400" dirty="0">
                <a:latin typeface="Arial Rounded MT Bold" pitchFamily="34" charset="0"/>
              </a:rPr>
              <a:t> virus </a:t>
            </a:r>
            <a:r>
              <a:rPr lang="en-US" sz="2400" dirty="0" err="1">
                <a:latin typeface="Arial Rounded MT Bold" pitchFamily="34" charset="0"/>
              </a:rPr>
              <a:t>telah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diakui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berhubungan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dengan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timbulnya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kanker</a:t>
            </a:r>
            <a:r>
              <a:rPr lang="en-US" sz="2400" dirty="0">
                <a:latin typeface="Arial Rounded MT Bold" pitchFamily="34" charset="0"/>
              </a:rPr>
              <a:t>. </a:t>
            </a:r>
            <a:r>
              <a:rPr lang="en-US" sz="2400" dirty="0" err="1">
                <a:latin typeface="Arial Rounded MT Bold" pitchFamily="34" charset="0"/>
              </a:rPr>
              <a:t>Seperti</a:t>
            </a:r>
            <a:r>
              <a:rPr lang="en-US" sz="2400" dirty="0">
                <a:latin typeface="Arial Rounded MT Bold" pitchFamily="34" charset="0"/>
              </a:rPr>
              <a:t> Hepatitis virus, Epstein-</a:t>
            </a:r>
            <a:r>
              <a:rPr lang="en-US" sz="2400" dirty="0" err="1">
                <a:latin typeface="Arial Rounded MT Bold" pitchFamily="34" charset="0"/>
              </a:rPr>
              <a:t>barr</a:t>
            </a:r>
            <a:r>
              <a:rPr lang="en-US" sz="2400" dirty="0">
                <a:latin typeface="Arial Rounded MT Bold" pitchFamily="34" charset="0"/>
              </a:rPr>
              <a:t> virus, Human </a:t>
            </a:r>
            <a:r>
              <a:rPr lang="en-US" sz="2400" dirty="0" err="1">
                <a:latin typeface="Arial Rounded MT Bold" pitchFamily="34" charset="0"/>
              </a:rPr>
              <a:t>papiloma</a:t>
            </a:r>
            <a:r>
              <a:rPr lang="en-US" sz="2400" dirty="0">
                <a:latin typeface="Arial Rounded MT Bold" pitchFamily="34" charset="0"/>
              </a:rPr>
              <a:t> virus </a:t>
            </a:r>
            <a:r>
              <a:rPr lang="en-US" sz="2400" dirty="0" err="1">
                <a:latin typeface="Arial Rounded MT Bold" pitchFamily="34" charset="0"/>
              </a:rPr>
              <a:t>dll</a:t>
            </a:r>
            <a:r>
              <a:rPr lang="en-US" sz="2400" dirty="0">
                <a:latin typeface="Arial Rounded MT Bold" pitchFamily="34" charset="0"/>
              </a:rPr>
              <a:t>. Virus-virus </a:t>
            </a:r>
            <a:r>
              <a:rPr lang="en-US" sz="2400" dirty="0" err="1">
                <a:latin typeface="Arial Rounded MT Bold" pitchFamily="34" charset="0"/>
              </a:rPr>
              <a:t>ini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menimbulkan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perubahan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tingkat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seluler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sehingga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terjadi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mutasi</a:t>
            </a:r>
            <a:r>
              <a:rPr lang="en-US" sz="2400" dirty="0">
                <a:latin typeface="Arial Rounded MT Bold" pitchFamily="34" charset="0"/>
              </a:rPr>
              <a:t> gen.</a:t>
            </a:r>
          </a:p>
          <a:p>
            <a:pPr marL="514350" indent="-514350" algn="just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marL="514350" indent="-514350" algn="just">
              <a:buNone/>
            </a:pP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eksi-hpv-bahasa-001-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583" y="1524000"/>
            <a:ext cx="6187017" cy="2895600"/>
          </a:xfrm>
        </p:spPr>
      </p:pic>
      <p:sp>
        <p:nvSpPr>
          <p:cNvPr id="5" name="Rectangle 4"/>
          <p:cNvSpPr/>
          <p:nvPr/>
        </p:nvSpPr>
        <p:spPr>
          <a:xfrm>
            <a:off x="1143000" y="4191000"/>
            <a:ext cx="7086600" cy="2590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i="0" dirty="0" err="1" smtClean="0">
                <a:solidFill>
                  <a:schemeClr val="tx1"/>
                </a:solidFill>
              </a:rPr>
              <a:t>Mekanisme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infeksi</a:t>
            </a:r>
            <a:r>
              <a:rPr lang="en-US" sz="1400" i="0" dirty="0" smtClean="0">
                <a:solidFill>
                  <a:schemeClr val="tx1"/>
                </a:solidFill>
              </a:rPr>
              <a:t> virus </a:t>
            </a:r>
            <a:r>
              <a:rPr lang="en-US" sz="1400" i="0" dirty="0" err="1" smtClean="0">
                <a:solidFill>
                  <a:schemeClr val="tx1"/>
                </a:solidFill>
              </a:rPr>
              <a:t>diawali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dengan</a:t>
            </a:r>
            <a:r>
              <a:rPr lang="en-US" sz="1400" i="0" dirty="0" smtClean="0">
                <a:solidFill>
                  <a:schemeClr val="tx1"/>
                </a:solidFill>
              </a:rPr>
              <a:t> protein </a:t>
            </a:r>
            <a:r>
              <a:rPr lang="en-US" sz="1400" i="0" dirty="0" err="1" smtClean="0">
                <a:solidFill>
                  <a:schemeClr val="tx1"/>
                </a:solidFill>
              </a:rPr>
              <a:t>menempel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pada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dinding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sel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mengekstraksi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semua</a:t>
            </a:r>
            <a:r>
              <a:rPr lang="en-US" sz="1400" i="0" dirty="0" smtClean="0">
                <a:solidFill>
                  <a:schemeClr val="tx1"/>
                </a:solidFill>
              </a:rPr>
              <a:t> protein </a:t>
            </a:r>
            <a:r>
              <a:rPr lang="en-US" sz="1400" i="0" dirty="0" err="1" smtClean="0">
                <a:solidFill>
                  <a:schemeClr val="tx1"/>
                </a:solidFill>
              </a:rPr>
              <a:t>sel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kemudian</a:t>
            </a:r>
            <a:r>
              <a:rPr lang="en-US" sz="1400" i="0" dirty="0" smtClean="0">
                <a:solidFill>
                  <a:schemeClr val="tx1"/>
                </a:solidFill>
              </a:rPr>
              <a:t> protein </a:t>
            </a:r>
            <a:r>
              <a:rPr lang="en-US" sz="1400" i="0" dirty="0" err="1" smtClean="0">
                <a:solidFill>
                  <a:schemeClr val="tx1"/>
                </a:solidFill>
              </a:rPr>
              <a:t>sel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itu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ditandai</a:t>
            </a:r>
            <a:r>
              <a:rPr lang="en-US" sz="1400" i="0" dirty="0" smtClean="0">
                <a:solidFill>
                  <a:schemeClr val="tx1"/>
                </a:solidFill>
              </a:rPr>
              <a:t> (</a:t>
            </a:r>
            <a:r>
              <a:rPr lang="en-US" sz="1400" i="0" dirty="0" err="1" smtClean="0">
                <a:solidFill>
                  <a:schemeClr val="tx1"/>
                </a:solidFill>
              </a:rPr>
              <a:t>berupa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garis-garis</a:t>
            </a:r>
            <a:r>
              <a:rPr lang="en-US" sz="1400" i="0" dirty="0" smtClean="0">
                <a:solidFill>
                  <a:schemeClr val="tx1"/>
                </a:solidFill>
              </a:rPr>
              <a:t>) </a:t>
            </a:r>
            <a:r>
              <a:rPr lang="en-US" sz="1400" i="0" dirty="0" err="1" smtClean="0">
                <a:solidFill>
                  <a:schemeClr val="tx1"/>
                </a:solidFill>
              </a:rPr>
              <a:t>berdasarkan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polaritasnya</a:t>
            </a:r>
            <a:r>
              <a:rPr lang="en-US" sz="1400" i="0" dirty="0" smtClean="0">
                <a:solidFill>
                  <a:schemeClr val="tx1"/>
                </a:solidFill>
              </a:rPr>
              <a:t>. </a:t>
            </a:r>
            <a:r>
              <a:rPr lang="en-US" sz="1400" i="0" dirty="0" err="1" smtClean="0">
                <a:solidFill>
                  <a:schemeClr val="tx1"/>
                </a:solidFill>
              </a:rPr>
              <a:t>Jika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polaritasnya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sama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dengan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polaritas</a:t>
            </a:r>
            <a:r>
              <a:rPr lang="en-US" sz="1400" i="0" dirty="0" smtClean="0">
                <a:solidFill>
                  <a:schemeClr val="tx1"/>
                </a:solidFill>
              </a:rPr>
              <a:t> virus, </a:t>
            </a:r>
            <a:r>
              <a:rPr lang="en-US" sz="1400" i="0" dirty="0" err="1" smtClean="0">
                <a:solidFill>
                  <a:schemeClr val="tx1"/>
                </a:solidFill>
              </a:rPr>
              <a:t>maka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dapat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dikatakan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bahwa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sel</a:t>
            </a:r>
            <a:r>
              <a:rPr lang="en-US" sz="1400" i="0" dirty="0" smtClean="0">
                <a:solidFill>
                  <a:schemeClr val="tx1"/>
                </a:solidFill>
              </a:rPr>
              <a:t> yang </a:t>
            </a:r>
            <a:r>
              <a:rPr lang="en-US" sz="1400" i="0" dirty="0" err="1" smtClean="0">
                <a:solidFill>
                  <a:schemeClr val="tx1"/>
                </a:solidFill>
              </a:rPr>
              <a:t>bersangkutan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terinfeksi</a:t>
            </a:r>
            <a:r>
              <a:rPr lang="en-US" sz="1400" i="0" dirty="0" smtClean="0">
                <a:solidFill>
                  <a:schemeClr val="tx1"/>
                </a:solidFill>
              </a:rPr>
              <a:t> virus. </a:t>
            </a:r>
            <a:r>
              <a:rPr lang="en-US" sz="1400" i="0" dirty="0" err="1" smtClean="0">
                <a:solidFill>
                  <a:schemeClr val="tx1"/>
                </a:solidFill>
              </a:rPr>
              <a:t>Setelah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itu</a:t>
            </a:r>
            <a:r>
              <a:rPr lang="en-US" sz="1400" i="0" dirty="0" smtClean="0">
                <a:solidFill>
                  <a:schemeClr val="tx1"/>
                </a:solidFill>
              </a:rPr>
              <a:t>, virus </a:t>
            </a:r>
            <a:r>
              <a:rPr lang="en-US" sz="1400" i="0" dirty="0" err="1" smtClean="0">
                <a:solidFill>
                  <a:schemeClr val="tx1"/>
                </a:solidFill>
              </a:rPr>
              <a:t>menginfeksi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materi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genetiknya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ke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dalam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sel</a:t>
            </a:r>
            <a:r>
              <a:rPr lang="en-US" sz="1400" i="0" dirty="0" smtClean="0">
                <a:solidFill>
                  <a:schemeClr val="tx1"/>
                </a:solidFill>
              </a:rPr>
              <a:t> yang </a:t>
            </a:r>
            <a:r>
              <a:rPr lang="en-US" sz="1400" i="0" dirty="0" err="1" smtClean="0">
                <a:solidFill>
                  <a:schemeClr val="tx1"/>
                </a:solidFill>
              </a:rPr>
              <a:t>dapat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menyebabkan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terjadinya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mutasi</a:t>
            </a:r>
            <a:r>
              <a:rPr lang="en-US" sz="1400" i="0" dirty="0" smtClean="0">
                <a:solidFill>
                  <a:schemeClr val="tx1"/>
                </a:solidFill>
              </a:rPr>
              <a:t> gen </a:t>
            </a:r>
            <a:r>
              <a:rPr lang="en-US" sz="1400" i="0" dirty="0" err="1" smtClean="0">
                <a:solidFill>
                  <a:schemeClr val="tx1"/>
                </a:solidFill>
              </a:rPr>
              <a:t>jika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materi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genetik</a:t>
            </a:r>
            <a:r>
              <a:rPr lang="en-US" sz="1400" i="0" dirty="0" smtClean="0">
                <a:solidFill>
                  <a:schemeClr val="tx1"/>
                </a:solidFill>
              </a:rPr>
              <a:t> virus </a:t>
            </a:r>
            <a:r>
              <a:rPr lang="en-US" sz="1400" i="0" dirty="0" err="1" smtClean="0">
                <a:solidFill>
                  <a:schemeClr val="tx1"/>
                </a:solidFill>
              </a:rPr>
              <a:t>ini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bertemu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dengan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materi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genetik</a:t>
            </a:r>
            <a:r>
              <a:rPr lang="en-US" sz="1400" i="0" dirty="0" smtClean="0">
                <a:solidFill>
                  <a:schemeClr val="tx1"/>
                </a:solidFill>
              </a:rPr>
              <a:t> sel. </a:t>
            </a:r>
            <a:r>
              <a:rPr lang="en-US" sz="1400" i="0" dirty="0" err="1" smtClean="0">
                <a:solidFill>
                  <a:schemeClr val="tx1"/>
                </a:solidFill>
              </a:rPr>
              <a:t>Setelah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terjadi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mutasi</a:t>
            </a:r>
            <a:r>
              <a:rPr lang="en-US" sz="1400" i="0" dirty="0" smtClean="0">
                <a:solidFill>
                  <a:schemeClr val="tx1"/>
                </a:solidFill>
              </a:rPr>
              <a:t>, DNA virus </a:t>
            </a:r>
            <a:r>
              <a:rPr lang="en-US" sz="1400" i="0" dirty="0" err="1" smtClean="0">
                <a:solidFill>
                  <a:schemeClr val="tx1"/>
                </a:solidFill>
              </a:rPr>
              <a:t>akan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bertambah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banyak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seiring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pertambahan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jumlah</a:t>
            </a:r>
            <a:r>
              <a:rPr lang="en-US" sz="1400" i="0" dirty="0" smtClean="0">
                <a:solidFill>
                  <a:schemeClr val="tx1"/>
                </a:solidFill>
              </a:rPr>
              <a:t> DNA </a:t>
            </a:r>
            <a:r>
              <a:rPr lang="en-US" sz="1400" i="0" dirty="0" err="1" smtClean="0">
                <a:solidFill>
                  <a:schemeClr val="tx1"/>
                </a:solidFill>
              </a:rPr>
              <a:t>sel</a:t>
            </a:r>
            <a:r>
              <a:rPr lang="en-US" sz="1400" i="0" dirty="0" smtClean="0">
                <a:solidFill>
                  <a:schemeClr val="tx1"/>
                </a:solidFill>
              </a:rPr>
              <a:t> yang </a:t>
            </a:r>
            <a:r>
              <a:rPr lang="en-US" sz="1400" i="0" dirty="0" err="1" smtClean="0">
                <a:solidFill>
                  <a:schemeClr val="tx1"/>
                </a:solidFill>
              </a:rPr>
              <a:t>sedang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bereplikasi</a:t>
            </a:r>
            <a:r>
              <a:rPr lang="en-US" sz="1400" i="0" dirty="0" smtClean="0">
                <a:solidFill>
                  <a:schemeClr val="tx1"/>
                </a:solidFill>
              </a:rPr>
              <a:t>. </a:t>
            </a:r>
            <a:r>
              <a:rPr lang="en-US" sz="1400" i="0" dirty="0" err="1" smtClean="0">
                <a:solidFill>
                  <a:schemeClr val="tx1"/>
                </a:solidFill>
              </a:rPr>
              <a:t>Ini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menyebabkan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displasia</a:t>
            </a:r>
            <a:r>
              <a:rPr lang="en-US" sz="1400" i="0" dirty="0" smtClean="0">
                <a:solidFill>
                  <a:schemeClr val="tx1"/>
                </a:solidFill>
              </a:rPr>
              <a:t> (</a:t>
            </a:r>
            <a:r>
              <a:rPr lang="en-US" sz="1400" i="0" dirty="0" err="1" smtClean="0">
                <a:solidFill>
                  <a:schemeClr val="tx1"/>
                </a:solidFill>
              </a:rPr>
              <a:t>pertumbuhan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sel</a:t>
            </a:r>
            <a:r>
              <a:rPr lang="en-US" sz="1400" i="0" dirty="0" smtClean="0">
                <a:solidFill>
                  <a:schemeClr val="tx1"/>
                </a:solidFill>
              </a:rPr>
              <a:t> yang </a:t>
            </a:r>
            <a:r>
              <a:rPr lang="en-US" sz="1400" i="0" dirty="0" err="1" smtClean="0">
                <a:solidFill>
                  <a:schemeClr val="tx1"/>
                </a:solidFill>
              </a:rPr>
              <a:t>tidak</a:t>
            </a:r>
            <a:r>
              <a:rPr lang="en-US" sz="1400" i="0" dirty="0" smtClean="0">
                <a:solidFill>
                  <a:schemeClr val="tx1"/>
                </a:solidFill>
              </a:rPr>
              <a:t> normal) </a:t>
            </a:r>
            <a:r>
              <a:rPr lang="en-US" sz="1400" i="0" dirty="0" err="1" smtClean="0">
                <a:solidFill>
                  <a:schemeClr val="tx1"/>
                </a:solidFill>
              </a:rPr>
              <a:t>jadi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bertambah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banyak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dan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tak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terkendali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sehingga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menyebabkan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kanker</a:t>
            </a:r>
            <a:r>
              <a:rPr lang="en-US" sz="1400" i="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162800" cy="4525963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Gaya </a:t>
            </a:r>
            <a:r>
              <a:rPr lang="en-US" dirty="0" err="1" smtClean="0"/>
              <a:t>hidup</a:t>
            </a:r>
            <a:endParaRPr lang="en-US" dirty="0" smtClean="0"/>
          </a:p>
          <a:p>
            <a:pPr marL="514350" lvl="0" indent="-514350" algn="just">
              <a:buNone/>
            </a:pPr>
            <a:r>
              <a:rPr lang="en-US" dirty="0"/>
              <a:t>	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menuntun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karsinogenik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, </a:t>
            </a:r>
            <a:r>
              <a:rPr lang="en-US" dirty="0" err="1"/>
              <a:t>meminum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, </a:t>
            </a:r>
            <a:r>
              <a:rPr lang="en-US" dirty="0" err="1"/>
              <a:t>obesitas</a:t>
            </a:r>
            <a:r>
              <a:rPr lang="en-US" dirty="0"/>
              <a:t>,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086600" cy="4525963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 smtClean="0"/>
              <a:t>Bagaimana</a:t>
            </a:r>
            <a:r>
              <a:rPr lang="en-US" sz="1800" dirty="0" smtClean="0"/>
              <a:t> </a:t>
            </a:r>
            <a:r>
              <a:rPr lang="en-US" sz="1800" dirty="0" err="1" smtClean="0"/>
              <a:t>rokok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kanker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r>
              <a:rPr lang="en-US" sz="1800" dirty="0" err="1" smtClean="0"/>
              <a:t>Apabila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menyalakan</a:t>
            </a:r>
            <a:r>
              <a:rPr lang="en-US" sz="1800" dirty="0" smtClean="0"/>
              <a:t> </a:t>
            </a:r>
            <a:r>
              <a:rPr lang="en-US" sz="1800" dirty="0" err="1" smtClean="0"/>
              <a:t>rokok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menghisapnya</a:t>
            </a:r>
            <a:r>
              <a:rPr lang="en-US" sz="1800" dirty="0" smtClean="0"/>
              <a:t>, </a:t>
            </a:r>
            <a:r>
              <a:rPr lang="en-US" sz="1800" dirty="0" err="1" smtClean="0"/>
              <a:t>maka</a:t>
            </a:r>
            <a:r>
              <a:rPr lang="en-US" sz="1800" dirty="0" smtClean="0"/>
              <a:t> </a:t>
            </a:r>
            <a:r>
              <a:rPr lang="en-US" sz="1800" dirty="0" err="1" smtClean="0"/>
              <a:t>ratusan</a:t>
            </a:r>
            <a:r>
              <a:rPr lang="en-US" sz="1800" dirty="0" smtClean="0"/>
              <a:t>, </a:t>
            </a:r>
            <a:r>
              <a:rPr lang="en-US" sz="1800" dirty="0" err="1" smtClean="0"/>
              <a:t>ribuan</a:t>
            </a:r>
            <a:r>
              <a:rPr lang="en-US" sz="1800" dirty="0" smtClean="0"/>
              <a:t>, </a:t>
            </a:r>
            <a:r>
              <a:rPr lang="en-US" sz="1800" dirty="0" err="1" smtClean="0"/>
              <a:t>bahkan</a:t>
            </a:r>
            <a:r>
              <a:rPr lang="en-US" sz="1800" dirty="0" smtClean="0"/>
              <a:t> </a:t>
            </a:r>
            <a:r>
              <a:rPr lang="en-US" sz="1800" dirty="0" err="1" smtClean="0"/>
              <a:t>jutaan</a:t>
            </a:r>
            <a:r>
              <a:rPr lang="en-US" sz="1800" dirty="0" smtClean="0"/>
              <a:t> molekul2 </a:t>
            </a:r>
            <a:r>
              <a:rPr lang="en-US" sz="1800" dirty="0" err="1" smtClean="0"/>
              <a:t>radikal</a:t>
            </a:r>
            <a:r>
              <a:rPr lang="en-US" sz="1800" dirty="0" smtClean="0"/>
              <a:t> </a:t>
            </a:r>
            <a:r>
              <a:rPr lang="en-US" sz="1800" dirty="0" err="1" smtClean="0"/>
              <a:t>bebas</a:t>
            </a:r>
            <a:r>
              <a:rPr lang="en-US" sz="1800" dirty="0" smtClean="0"/>
              <a:t> </a:t>
            </a:r>
            <a:r>
              <a:rPr lang="en-US" sz="1800" dirty="0" err="1" smtClean="0"/>
              <a:t>masuk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. </a:t>
            </a:r>
            <a:r>
              <a:rPr lang="en-US" sz="1800" dirty="0" err="1" smtClean="0"/>
              <a:t>Apa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radikal</a:t>
            </a:r>
            <a:r>
              <a:rPr lang="en-US" sz="1800" dirty="0" smtClean="0"/>
              <a:t> </a:t>
            </a:r>
            <a:r>
              <a:rPr lang="en-US" sz="1800" dirty="0" err="1" smtClean="0"/>
              <a:t>bebas</a:t>
            </a:r>
            <a:r>
              <a:rPr lang="en-US" sz="1800" dirty="0" smtClean="0"/>
              <a:t>? Free Radicals(FR)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senyawa</a:t>
            </a:r>
            <a:r>
              <a:rPr lang="en-US" sz="1800" dirty="0" smtClean="0"/>
              <a:t> yang </a:t>
            </a:r>
            <a:r>
              <a:rPr lang="en-US" sz="1800" dirty="0" err="1" smtClean="0"/>
              <a:t>kehilangan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</a:t>
            </a:r>
            <a:r>
              <a:rPr lang="en-US" sz="1800" dirty="0" smtClean="0"/>
              <a:t> </a:t>
            </a:r>
            <a:r>
              <a:rPr lang="en-US" sz="1800" dirty="0" err="1" smtClean="0"/>
              <a:t>bebasnya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reaktif</a:t>
            </a:r>
            <a:r>
              <a:rPr lang="en-US" sz="1800" dirty="0" smtClean="0"/>
              <a:t>, </a:t>
            </a:r>
            <a:r>
              <a:rPr lang="en-US" sz="1800" dirty="0" err="1" smtClean="0"/>
              <a:t>apabila</a:t>
            </a:r>
            <a:r>
              <a:rPr lang="en-US" sz="1800" dirty="0" smtClean="0"/>
              <a:t> FR </a:t>
            </a:r>
            <a:r>
              <a:rPr lang="en-US" sz="1800" dirty="0" err="1" smtClean="0"/>
              <a:t>masuk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 FR </a:t>
            </a:r>
            <a:r>
              <a:rPr lang="en-US" sz="1800" dirty="0" err="1" smtClean="0"/>
              <a:t>cenderung</a:t>
            </a:r>
            <a:r>
              <a:rPr lang="en-US" sz="1800" dirty="0" smtClean="0"/>
              <a:t> </a:t>
            </a:r>
            <a:r>
              <a:rPr lang="en-US" sz="1800" dirty="0" err="1" smtClean="0"/>
              <a:t>mencuri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,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cedera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membran</a:t>
            </a:r>
            <a:r>
              <a:rPr lang="en-US" sz="1800" dirty="0" smtClean="0"/>
              <a:t> </a:t>
            </a:r>
            <a:r>
              <a:rPr lang="en-US" sz="1800" dirty="0" err="1" smtClean="0"/>
              <a:t>sel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inti</a:t>
            </a:r>
            <a:r>
              <a:rPr lang="en-US" sz="1800" dirty="0" smtClean="0"/>
              <a:t> </a:t>
            </a:r>
            <a:r>
              <a:rPr lang="en-US" sz="1800" dirty="0" err="1" smtClean="0"/>
              <a:t>khususnya</a:t>
            </a:r>
            <a:r>
              <a:rPr lang="en-US" sz="1800" dirty="0" smtClean="0"/>
              <a:t> </a:t>
            </a:r>
            <a:r>
              <a:rPr lang="en-US" sz="1800" dirty="0" err="1" smtClean="0"/>
              <a:t>paru-paru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kelainan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kecacatan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DNA. </a:t>
            </a:r>
            <a:r>
              <a:rPr lang="en-US" sz="1800" dirty="0" err="1" smtClean="0"/>
              <a:t>Apa</a:t>
            </a:r>
            <a:r>
              <a:rPr lang="en-US" sz="1800" dirty="0" smtClean="0"/>
              <a:t> </a:t>
            </a:r>
            <a:r>
              <a:rPr lang="en-US" sz="1800" dirty="0" err="1" smtClean="0"/>
              <a:t>akibatnya</a:t>
            </a:r>
            <a:r>
              <a:rPr lang="en-US" sz="1800" dirty="0" smtClean="0"/>
              <a:t>? </a:t>
            </a:r>
            <a:r>
              <a:rPr lang="en-US" sz="1800" dirty="0" err="1" smtClean="0"/>
              <a:t>Terjadilah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pembelahan</a:t>
            </a:r>
            <a:r>
              <a:rPr lang="en-US" sz="1800" dirty="0" smtClean="0"/>
              <a:t> </a:t>
            </a:r>
            <a:r>
              <a:rPr lang="en-US" sz="1800" dirty="0" err="1" smtClean="0"/>
              <a:t>sel</a:t>
            </a:r>
            <a:r>
              <a:rPr lang="en-US" sz="1800" dirty="0" smtClean="0"/>
              <a:t> yang abnormal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terkendali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terjadilah</a:t>
            </a:r>
            <a:r>
              <a:rPr lang="en-US" sz="1800" dirty="0" smtClean="0"/>
              <a:t> tumor/</a:t>
            </a:r>
            <a:r>
              <a:rPr lang="en-US" sz="1800" dirty="0" err="1" smtClean="0"/>
              <a:t>kanker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4" descr="kanker-paru-paru-akibat-mero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260850"/>
            <a:ext cx="2971800" cy="2510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0104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sz="1800" dirty="0" err="1" smtClean="0">
                <a:latin typeface="Arial Rounded MT Bold" pitchFamily="34" charset="0"/>
              </a:rPr>
              <a:t>Makanan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en-US" sz="1800" dirty="0" err="1" smtClean="0">
                <a:latin typeface="Arial Rounded MT Bold" pitchFamily="34" charset="0"/>
              </a:rPr>
              <a:t>Tidak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hanya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makanan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kaleng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atau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buatan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pabrik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mengandung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karsinogenik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tapi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juga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makanan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alamiah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misalnya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aflatoksin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kacang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tanah</a:t>
            </a:r>
            <a:r>
              <a:rPr lang="en-US" sz="1800" dirty="0" smtClean="0">
                <a:latin typeface="Arial Rounded MT Bold" pitchFamily="34" charset="0"/>
              </a:rPr>
              <a:t>.</a:t>
            </a:r>
          </a:p>
          <a:p>
            <a:pPr marL="514350" indent="-514350" algn="just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marL="514350" indent="-514350" algn="just">
              <a:buFont typeface="Wingdings" pitchFamily="2" charset="2"/>
              <a:buChar char="q"/>
            </a:pPr>
            <a:r>
              <a:rPr lang="en-US" sz="1800" dirty="0" err="1" smtClean="0">
                <a:latin typeface="Arial Rounded MT Bold" pitchFamily="34" charset="0"/>
              </a:rPr>
              <a:t>Pemanis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buatan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seperti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siklamat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sakarin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dapat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memicu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tumbuhnya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kanker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kandung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kemih</a:t>
            </a:r>
            <a:r>
              <a:rPr lang="en-US" sz="1800" dirty="0">
                <a:latin typeface="Arial Rounded MT Bold" pitchFamily="34" charset="0"/>
              </a:rPr>
              <a:t>. </a:t>
            </a:r>
            <a:endParaRPr lang="en-US" sz="1800" dirty="0" smtClean="0">
              <a:latin typeface="Arial Rounded MT Bold" pitchFamily="34" charset="0"/>
            </a:endParaRPr>
          </a:p>
          <a:p>
            <a:pPr marL="514350" indent="-514350" algn="just">
              <a:buNone/>
            </a:pPr>
            <a:endParaRPr lang="en-US" sz="1800" dirty="0">
              <a:latin typeface="Arial Rounded MT Bold" pitchFamily="34" charset="0"/>
            </a:endParaRPr>
          </a:p>
          <a:p>
            <a:pPr marL="514350" indent="-514350" algn="just">
              <a:buFont typeface="Wingdings" pitchFamily="2" charset="2"/>
              <a:buChar char="q"/>
            </a:pPr>
            <a:r>
              <a:rPr lang="en-US" sz="1800" dirty="0" err="1">
                <a:latin typeface="Arial Rounded MT Bold" pitchFamily="34" charset="0"/>
              </a:rPr>
              <a:t>Z</a:t>
            </a:r>
            <a:r>
              <a:rPr lang="en-US" sz="1800" dirty="0" err="1" smtClean="0">
                <a:latin typeface="Arial Rounded MT Bold" pitchFamily="34" charset="0"/>
              </a:rPr>
              <a:t>at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pemicu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adanya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kanker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atau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karsinogen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juga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terdapat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pengawet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makanan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seperti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formaldehida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sebagai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pengawet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tahu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atau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bakso</a:t>
            </a:r>
            <a:r>
              <a:rPr lang="en-US" sz="1800" dirty="0">
                <a:latin typeface="Arial Rounded MT Bold" pitchFamily="34" charset="0"/>
              </a:rPr>
              <a:t>; </a:t>
            </a:r>
            <a:r>
              <a:rPr lang="en-US" sz="1800" dirty="0" err="1">
                <a:latin typeface="Arial Rounded MT Bold" pitchFamily="34" charset="0"/>
              </a:rPr>
              <a:t>zat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warna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tekstil</a:t>
            </a:r>
            <a:r>
              <a:rPr lang="en-US" sz="1800" dirty="0">
                <a:latin typeface="Arial Rounded MT Bold" pitchFamily="34" charset="0"/>
              </a:rPr>
              <a:t> (</a:t>
            </a:r>
            <a:r>
              <a:rPr lang="en-US" sz="1800" dirty="0" err="1">
                <a:latin typeface="Arial Rounded MT Bold" pitchFamily="34" charset="0"/>
              </a:rPr>
              <a:t>bukan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pewarna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makanan</a:t>
            </a:r>
            <a:r>
              <a:rPr lang="en-US" sz="1800" dirty="0">
                <a:latin typeface="Arial Rounded MT Bold" pitchFamily="34" charset="0"/>
              </a:rPr>
              <a:t>), </a:t>
            </a:r>
            <a:r>
              <a:rPr lang="en-US" sz="1800" dirty="0" err="1">
                <a:latin typeface="Arial Rounded MT Bold" pitchFamily="34" charset="0"/>
              </a:rPr>
              <a:t>seperti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methanyl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yello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krupuk, </a:t>
            </a:r>
            <a:r>
              <a:rPr lang="en-US" sz="1800" dirty="0" err="1">
                <a:latin typeface="Arial Rounded MT Bold" pitchFamily="34" charset="0"/>
              </a:rPr>
              <a:t>tahu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lain-lain; </a:t>
            </a:r>
            <a:r>
              <a:rPr lang="en-US" sz="1800" dirty="0" err="1">
                <a:latin typeface="Arial Rounded MT Bold" pitchFamily="34" charset="0"/>
              </a:rPr>
              <a:t>juga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rhodamin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zat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pewarna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merah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sirup</a:t>
            </a:r>
            <a:r>
              <a:rPr lang="en-US" sz="1800" dirty="0">
                <a:latin typeface="Arial Rounded MT Bold" pitchFamily="34" charset="0"/>
              </a:rPr>
              <a:t>. </a:t>
            </a:r>
            <a:r>
              <a:rPr lang="en-US" sz="1800" dirty="0" err="1">
                <a:latin typeface="Arial Rounded MT Bold" pitchFamily="34" charset="0"/>
              </a:rPr>
              <a:t>Menurut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penelitian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zat-zat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tersebut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dapat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menimbulkan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kanker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hati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marL="514350" indent="-514350">
              <a:buNone/>
            </a:pPr>
            <a:endParaRPr lang="en-US" sz="1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Kanker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1628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1600" dirty="0" err="1" smtClean="0">
                <a:latin typeface="Arial Rounded MT Bold" pitchFamily="34" charset="0"/>
              </a:rPr>
              <a:t>Pengertian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</a:t>
            </a:r>
            <a:r>
              <a:rPr lang="en-US" sz="1600" dirty="0" err="1" smtClean="0">
                <a:latin typeface="Arial Rounded MT Bold" pitchFamily="34" charset="0"/>
              </a:rPr>
              <a:t>anker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 err="1" smtClean="0">
                <a:latin typeface="Arial Rounded MT Bold" pitchFamily="34" charset="0"/>
              </a:rPr>
              <a:t>Kanker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adalah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suatu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jenis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penyakit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berupa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pertumbuhan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jaringan</a:t>
            </a:r>
            <a:r>
              <a:rPr lang="en-US" sz="1600" dirty="0" smtClean="0">
                <a:latin typeface="Arial Rounded MT Bold" pitchFamily="34" charset="0"/>
              </a:rPr>
              <a:t> yang </a:t>
            </a:r>
            <a:r>
              <a:rPr lang="en-US" sz="1600" dirty="0" err="1" smtClean="0">
                <a:latin typeface="Arial Rounded MT Bold" pitchFamily="34" charset="0"/>
              </a:rPr>
              <a:t>tidak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terkendali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kerena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hilangnya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mekanisme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kontrol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sel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sehingga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pertumbuhan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menjadi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tidak</a:t>
            </a:r>
            <a:r>
              <a:rPr lang="en-US" sz="1600" dirty="0" smtClean="0">
                <a:latin typeface="Arial Rounded MT Bold" pitchFamily="34" charset="0"/>
              </a:rPr>
              <a:t> normal. </a:t>
            </a:r>
            <a:r>
              <a:rPr lang="en-US" sz="1600" dirty="0" err="1" smtClean="0">
                <a:latin typeface="Arial Rounded MT Bold" pitchFamily="34" charset="0"/>
              </a:rPr>
              <a:t>Penyakit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ini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dapat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menyerang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semua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bagian</a:t>
            </a:r>
            <a:r>
              <a:rPr lang="en-US" sz="1600" dirty="0" smtClean="0">
                <a:latin typeface="Arial Rounded MT Bold" pitchFamily="34" charset="0"/>
              </a:rPr>
              <a:t> organ </a:t>
            </a:r>
            <a:r>
              <a:rPr lang="en-US" sz="1600" dirty="0" err="1" smtClean="0">
                <a:latin typeface="Arial Rounded MT Bold" pitchFamily="34" charset="0"/>
              </a:rPr>
              <a:t>tubuh</a:t>
            </a:r>
            <a:r>
              <a:rPr lang="en-US" sz="1600" dirty="0" smtClean="0">
                <a:latin typeface="Arial Rounded MT Bold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sz="1600" dirty="0" err="1" smtClean="0">
                <a:latin typeface="Arial Rounded MT Bold" pitchFamily="34" charset="0"/>
              </a:rPr>
              <a:t>Sel-sel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kanker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berkembang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dengan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cepat</a:t>
            </a:r>
            <a:r>
              <a:rPr lang="en-US" sz="1600" dirty="0" smtClean="0">
                <a:latin typeface="Arial Rounded MT Bold" pitchFamily="34" charset="0"/>
              </a:rPr>
              <a:t>, </a:t>
            </a:r>
            <a:r>
              <a:rPr lang="en-US" sz="1600" dirty="0" err="1" smtClean="0">
                <a:latin typeface="Arial Rounded MT Bold" pitchFamily="34" charset="0"/>
              </a:rPr>
              <a:t>tidak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terkendali</a:t>
            </a:r>
            <a:r>
              <a:rPr lang="en-US" sz="1600" dirty="0" smtClean="0">
                <a:latin typeface="Arial Rounded MT Bold" pitchFamily="34" charset="0"/>
              </a:rPr>
              <a:t>,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terus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membelah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diri</a:t>
            </a:r>
            <a:r>
              <a:rPr lang="en-US" sz="1600" dirty="0" smtClean="0">
                <a:latin typeface="Arial Rounded MT Bold" pitchFamily="34" charset="0"/>
              </a:rPr>
              <a:t>, </a:t>
            </a:r>
            <a:r>
              <a:rPr lang="en-US" sz="1600" dirty="0" err="1" smtClean="0">
                <a:latin typeface="Arial Rounded MT Bold" pitchFamily="34" charset="0"/>
              </a:rPr>
              <a:t>selanjutnya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menyusup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ke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jaringan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sekitarnya</a:t>
            </a:r>
            <a:r>
              <a:rPr lang="en-US" sz="1600" dirty="0" smtClean="0">
                <a:latin typeface="Arial Rounded MT Bold" pitchFamily="34" charset="0"/>
              </a:rPr>
              <a:t> (invasive)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terus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menyebar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melalui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jaringan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ikat</a:t>
            </a:r>
            <a:r>
              <a:rPr lang="en-US" sz="1600" dirty="0" smtClean="0">
                <a:latin typeface="Arial Rounded MT Bold" pitchFamily="34" charset="0"/>
              </a:rPr>
              <a:t>, </a:t>
            </a:r>
            <a:r>
              <a:rPr lang="en-US" sz="1600" dirty="0" err="1" smtClean="0">
                <a:latin typeface="Arial Rounded MT Bold" pitchFamily="34" charset="0"/>
              </a:rPr>
              <a:t>darah</a:t>
            </a:r>
            <a:r>
              <a:rPr lang="en-US" sz="1600" dirty="0" smtClean="0">
                <a:latin typeface="Arial Rounded MT Bold" pitchFamily="34" charset="0"/>
              </a:rPr>
              <a:t>,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menyerang</a:t>
            </a:r>
            <a:r>
              <a:rPr lang="en-US" sz="1600" dirty="0" smtClean="0">
                <a:latin typeface="Arial Rounded MT Bold" pitchFamily="34" charset="0"/>
              </a:rPr>
              <a:t> organ-organ </a:t>
            </a:r>
            <a:r>
              <a:rPr lang="en-US" sz="1600" dirty="0" err="1" smtClean="0">
                <a:latin typeface="Arial Rounded MT Bold" pitchFamily="34" charset="0"/>
              </a:rPr>
              <a:t>penting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serta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saraf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tulang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belakang</a:t>
            </a:r>
            <a:r>
              <a:rPr lang="en-US" sz="1600" dirty="0" smtClean="0">
                <a:latin typeface="Arial Rounded MT Bold" pitchFamily="34" charset="0"/>
              </a:rPr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en-US" sz="1600" dirty="0" err="1" smtClean="0">
                <a:latin typeface="Arial Rounded MT Bold" pitchFamily="34" charset="0"/>
              </a:rPr>
              <a:t>Dalam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keadaan</a:t>
            </a:r>
            <a:r>
              <a:rPr lang="en-US" sz="1600" dirty="0" smtClean="0">
                <a:latin typeface="Arial Rounded MT Bold" pitchFamily="34" charset="0"/>
              </a:rPr>
              <a:t> normal, </a:t>
            </a:r>
            <a:r>
              <a:rPr lang="en-US" sz="1600" dirty="0" err="1" smtClean="0">
                <a:latin typeface="Arial Rounded MT Bold" pitchFamily="34" charset="0"/>
              </a:rPr>
              <a:t>sel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hanya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membelah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diri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jika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ada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penggantian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sel-sel</a:t>
            </a:r>
            <a:r>
              <a:rPr lang="en-US" sz="1600" dirty="0" smtClean="0">
                <a:latin typeface="Arial Rounded MT Bold" pitchFamily="34" charset="0"/>
              </a:rPr>
              <a:t> yang </a:t>
            </a:r>
            <a:r>
              <a:rPr lang="en-US" sz="1600" dirty="0" err="1" smtClean="0">
                <a:latin typeface="Arial Rounded MT Bold" pitchFamily="34" charset="0"/>
              </a:rPr>
              <a:t>telah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mati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rusak</a:t>
            </a:r>
            <a:r>
              <a:rPr lang="en-US" sz="1600" dirty="0" smtClean="0">
                <a:latin typeface="Arial Rounded MT Bold" pitchFamily="34" charset="0"/>
              </a:rPr>
              <a:t>. </a:t>
            </a:r>
            <a:r>
              <a:rPr lang="en-US" sz="1600" dirty="0" err="1" smtClean="0">
                <a:latin typeface="Arial Rounded MT Bold" pitchFamily="34" charset="0"/>
              </a:rPr>
              <a:t>Sebaliknya</a:t>
            </a:r>
            <a:r>
              <a:rPr lang="en-US" sz="1600" dirty="0" smtClean="0">
                <a:latin typeface="Arial Rounded MT Bold" pitchFamily="34" charset="0"/>
              </a:rPr>
              <a:t>, </a:t>
            </a:r>
            <a:r>
              <a:rPr lang="en-US" sz="1600" dirty="0" err="1" smtClean="0">
                <a:latin typeface="Arial Rounded MT Bold" pitchFamily="34" charset="0"/>
              </a:rPr>
              <a:t>sel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kanker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membelah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terus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meskipun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tubuh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tidak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memerlukannya</a:t>
            </a:r>
            <a:r>
              <a:rPr lang="en-US" sz="1600" dirty="0" smtClean="0">
                <a:latin typeface="Arial Rounded MT Bold" pitchFamily="34" charset="0"/>
              </a:rPr>
              <a:t>, </a:t>
            </a:r>
            <a:r>
              <a:rPr lang="en-US" sz="1600" dirty="0" err="1" smtClean="0">
                <a:latin typeface="Arial Rounded MT Bold" pitchFamily="34" charset="0"/>
              </a:rPr>
              <a:t>sehingga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terjadi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penumpukan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sel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baru</a:t>
            </a:r>
            <a:r>
              <a:rPr lang="en-US" sz="1600" dirty="0" smtClean="0">
                <a:latin typeface="Arial Rounded MT Bold" pitchFamily="34" charset="0"/>
              </a:rPr>
              <a:t>. </a:t>
            </a:r>
            <a:r>
              <a:rPr lang="en-US" sz="1600" dirty="0" err="1" smtClean="0">
                <a:latin typeface="Arial Rounded MT Bold" pitchFamily="34" charset="0"/>
              </a:rPr>
              <a:t>Penumpukan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sel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tersebut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mendesak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merusak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jaringan</a:t>
            </a:r>
            <a:r>
              <a:rPr lang="en-US" sz="1600" dirty="0" smtClean="0">
                <a:latin typeface="Arial Rounded MT Bold" pitchFamily="34" charset="0"/>
              </a:rPr>
              <a:t> normal, </a:t>
            </a:r>
            <a:r>
              <a:rPr lang="en-US" sz="1600" dirty="0" err="1" smtClean="0">
                <a:latin typeface="Arial Rounded MT Bold" pitchFamily="34" charset="0"/>
              </a:rPr>
              <a:t>sehingga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mengganggu</a:t>
            </a:r>
            <a:r>
              <a:rPr lang="en-US" sz="1600" dirty="0" smtClean="0">
                <a:latin typeface="Arial Rounded MT Bold" pitchFamily="34" charset="0"/>
              </a:rPr>
              <a:t> organ yang </a:t>
            </a:r>
            <a:r>
              <a:rPr lang="en-US" sz="1600" dirty="0" err="1" smtClean="0">
                <a:latin typeface="Arial Rounded MT Bold" pitchFamily="34" charset="0"/>
              </a:rPr>
              <a:t>ditempatinya</a:t>
            </a:r>
            <a:endParaRPr lang="en-US" sz="16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1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Kanker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162800" cy="4525963"/>
          </a:xfrm>
        </p:spPr>
        <p:txBody>
          <a:bodyPr/>
          <a:lstStyle/>
          <a:p>
            <a:r>
              <a:rPr lang="en-US" sz="2800" dirty="0" err="1" smtClean="0">
                <a:latin typeface="Arial Rounded MT Bold" pitchFamily="34" charset="0"/>
              </a:rPr>
              <a:t>Perbedaan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anatomi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dari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sel</a:t>
            </a:r>
            <a:r>
              <a:rPr lang="en-US" sz="2800" dirty="0" smtClean="0">
                <a:latin typeface="Arial Rounded MT Bold" pitchFamily="34" charset="0"/>
              </a:rPr>
              <a:t> normal </a:t>
            </a:r>
            <a:r>
              <a:rPr lang="en-US" sz="2800" dirty="0" err="1" smtClean="0">
                <a:latin typeface="Arial Rounded MT Bold" pitchFamily="34" charset="0"/>
              </a:rPr>
              <a:t>dan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sel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Kanker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 descr="sel-kanker-dan-sel-norm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90800"/>
            <a:ext cx="4803422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Kanker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7"/>
            <a:ext cx="8229600" cy="4525963"/>
          </a:xfrm>
        </p:spPr>
        <p:txBody>
          <a:bodyPr/>
          <a:lstStyle/>
          <a:p>
            <a:r>
              <a:rPr lang="en-US" sz="2400" dirty="0" err="1" smtClean="0">
                <a:latin typeface="Arial Rounded MT Bold" pitchFamily="34" charset="0"/>
              </a:rPr>
              <a:t>Proses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masuknya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Sel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kanker</a:t>
            </a: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5" name="Picture 4" descr="Sel-Seh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057401"/>
            <a:ext cx="1981199" cy="4267199"/>
          </a:xfrm>
          <a:prstGeom prst="rect">
            <a:avLst/>
          </a:prstGeom>
        </p:spPr>
      </p:pic>
      <p:pic>
        <p:nvPicPr>
          <p:cNvPr id="6" name="Picture 5" descr="Sel-Kank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205740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2327970"/>
            <a:ext cx="2362200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sehat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normal </a:t>
            </a:r>
            <a:r>
              <a:rPr lang="en-US" sz="1400" dirty="0" err="1" smtClean="0">
                <a:latin typeface="Arial Rounded MT Bold" pitchFamily="34" charset="0"/>
              </a:rPr>
              <a:t>akan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melakukan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regenerasi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dimana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tua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mati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akan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digantikan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dengan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baru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dengan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pertumbuhan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terkontrol</a:t>
            </a:r>
            <a:r>
              <a:rPr lang="en-US" sz="1400" dirty="0" smtClean="0">
                <a:latin typeface="Arial Rounded MT Bold" pitchFamily="34" charset="0"/>
              </a:rPr>
              <a:t>. </a:t>
            </a:r>
            <a:r>
              <a:rPr lang="en-US" sz="1400" dirty="0" err="1" smtClean="0">
                <a:latin typeface="Arial Rounded MT Bold" pitchFamily="34" charset="0"/>
              </a:rPr>
              <a:t>Pada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Gambar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sehat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bisa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diperhatikan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bagaimana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proses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bergantinya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lama </a:t>
            </a:r>
            <a:r>
              <a:rPr lang="en-US" sz="1400" dirty="0" err="1" smtClean="0">
                <a:latin typeface="Arial Rounded MT Bold" pitchFamily="34" charset="0"/>
              </a:rPr>
              <a:t>dengan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baru</a:t>
            </a:r>
            <a:r>
              <a:rPr lang="en-US" sz="1400" dirty="0" smtClean="0">
                <a:latin typeface="Arial Rounded MT Bold" pitchFamily="34" charset="0"/>
              </a:rPr>
              <a:t>, </a:t>
            </a:r>
            <a:r>
              <a:rPr lang="en-US" sz="1400" dirty="0" err="1" smtClean="0">
                <a:latin typeface="Arial Rounded MT Bold" pitchFamily="34" charset="0"/>
              </a:rPr>
              <a:t>pembelahan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disekitar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lokasi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mati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benar-benar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terkontrol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dengan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baik</a:t>
            </a:r>
            <a:r>
              <a:rPr lang="en-US" sz="1400" dirty="0" smtClean="0">
                <a:latin typeface="Arial Rounded MT Bold" pitchFamily="34" charset="0"/>
              </a:rPr>
              <a:t>.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2209800"/>
            <a:ext cx="2133600" cy="3754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terinfeksi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bermutasi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kanker</a:t>
            </a:r>
            <a:r>
              <a:rPr lang="en-US" sz="1400" dirty="0" smtClean="0"/>
              <a:t>.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pernah</a:t>
            </a:r>
            <a:r>
              <a:rPr lang="en-US" sz="1400" dirty="0" smtClean="0"/>
              <a:t> </a:t>
            </a:r>
            <a:r>
              <a:rPr lang="en-US" sz="1400" dirty="0" err="1" smtClean="0"/>
              <a:t>mati</a:t>
            </a:r>
            <a:r>
              <a:rPr lang="en-US" sz="1400" dirty="0" smtClean="0"/>
              <a:t>,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terus</a:t>
            </a:r>
            <a:r>
              <a:rPr lang="en-US" sz="1400" dirty="0" smtClean="0"/>
              <a:t> </a:t>
            </a:r>
            <a:r>
              <a:rPr lang="en-US" sz="1400" dirty="0" err="1" smtClean="0"/>
              <a:t>bertumbuh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berkembang</a:t>
            </a:r>
            <a:r>
              <a:rPr lang="en-US" sz="1400" dirty="0" smtClean="0"/>
              <a:t>. </a:t>
            </a:r>
            <a:r>
              <a:rPr lang="en-US" sz="1400" dirty="0" err="1" smtClean="0"/>
              <a:t>Mula-mula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membelah</a:t>
            </a:r>
            <a:r>
              <a:rPr lang="en-US" sz="1400" dirty="0" smtClean="0"/>
              <a:t> </a:t>
            </a:r>
            <a:r>
              <a:rPr lang="en-US" sz="1400" dirty="0" err="1" smtClean="0"/>
              <a:t>diri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dua</a:t>
            </a:r>
            <a:r>
              <a:rPr lang="en-US" sz="1400" dirty="0" smtClean="0"/>
              <a:t>,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empat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terus</a:t>
            </a:r>
            <a:r>
              <a:rPr lang="en-US" sz="1400" dirty="0" smtClean="0"/>
              <a:t> </a:t>
            </a:r>
            <a:r>
              <a:rPr lang="en-US" sz="1400" dirty="0" err="1" smtClean="0"/>
              <a:t>berlanjut</a:t>
            </a:r>
            <a:r>
              <a:rPr lang="en-US" sz="1400" dirty="0" smtClean="0"/>
              <a:t> </a:t>
            </a:r>
            <a:r>
              <a:rPr lang="en-US" sz="1400" dirty="0" err="1" smtClean="0"/>
              <a:t>hingga</a:t>
            </a:r>
            <a:r>
              <a:rPr lang="en-US" sz="1400" dirty="0" smtClean="0"/>
              <a:t> </a:t>
            </a:r>
            <a:r>
              <a:rPr lang="en-US" sz="1400" dirty="0" err="1" smtClean="0"/>
              <a:t>taraf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akut</a:t>
            </a:r>
            <a:r>
              <a:rPr lang="en-US" sz="1400" dirty="0" smtClean="0"/>
              <a:t>.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saat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taraf</a:t>
            </a:r>
            <a:r>
              <a:rPr lang="en-US" sz="1400" dirty="0" smtClean="0"/>
              <a:t> </a:t>
            </a:r>
            <a:r>
              <a:rPr lang="en-US" sz="1400" dirty="0" err="1" smtClean="0"/>
              <a:t>akut</a:t>
            </a:r>
            <a:r>
              <a:rPr lang="en-US" sz="1400" dirty="0" smtClean="0"/>
              <a:t> </a:t>
            </a:r>
            <a:r>
              <a:rPr lang="en-US" sz="1400" dirty="0" err="1" smtClean="0"/>
              <a:t>perubahan</a:t>
            </a:r>
            <a:r>
              <a:rPr lang="en-US" sz="1400" dirty="0" smtClean="0"/>
              <a:t> </a:t>
            </a:r>
            <a:r>
              <a:rPr lang="en-US" sz="1400" dirty="0" err="1" smtClean="0"/>
              <a:t>warnapun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semakin</a:t>
            </a:r>
            <a:r>
              <a:rPr lang="en-US" sz="1400" dirty="0" smtClean="0"/>
              <a:t> </a:t>
            </a:r>
            <a:r>
              <a:rPr lang="en-US" sz="1400" dirty="0" err="1" smtClean="0"/>
              <a:t>jelas</a:t>
            </a:r>
            <a:r>
              <a:rPr lang="en-US" sz="1400" dirty="0" smtClean="0"/>
              <a:t>,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tampak</a:t>
            </a:r>
            <a:r>
              <a:rPr lang="en-US" sz="1400" dirty="0" smtClean="0"/>
              <a:t> </a:t>
            </a:r>
            <a:r>
              <a:rPr lang="en-US" sz="1400" dirty="0" err="1" smtClean="0"/>
              <a:t>menghitam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membesar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4" name="Curved Down Arrow 13"/>
          <p:cNvSpPr/>
          <p:nvPr/>
        </p:nvSpPr>
        <p:spPr>
          <a:xfrm>
            <a:off x="1828800" y="1828800"/>
            <a:ext cx="9144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6477000" y="1752600"/>
            <a:ext cx="9144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rial Rounded MT Bold" pitchFamily="34" charset="0"/>
              </a:rPr>
              <a:t>Kanker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 Rounded MT Bold" pitchFamily="34" charset="0"/>
              </a:rPr>
              <a:t>Penyebaran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Sel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Kanker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5" name="Picture 4" descr="Penyebaran-Sel-Kan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6003176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4800600"/>
            <a:ext cx="60960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latin typeface="Arial Rounded MT Bold" pitchFamily="34" charset="0"/>
              </a:rPr>
              <a:t>pada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sel</a:t>
            </a:r>
            <a:r>
              <a:rPr lang="en-US" sz="1200" dirty="0" smtClean="0">
                <a:latin typeface="Arial Rounded MT Bold" pitchFamily="34" charset="0"/>
              </a:rPr>
              <a:t> yang abnormal </a:t>
            </a:r>
            <a:r>
              <a:rPr lang="en-US" sz="1200" dirty="0" err="1" smtClean="0">
                <a:latin typeface="Arial Rounded MT Bold" pitchFamily="34" charset="0"/>
              </a:rPr>
              <a:t>tampak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sel</a:t>
            </a:r>
            <a:r>
              <a:rPr lang="en-US" sz="1200" dirty="0" smtClean="0">
                <a:latin typeface="Arial Rounded MT Bold" pitchFamily="34" charset="0"/>
              </a:rPr>
              <a:t> yang DNA </a:t>
            </a:r>
            <a:r>
              <a:rPr lang="en-US" sz="1200" dirty="0" err="1" smtClean="0">
                <a:latin typeface="Arial Rounded MT Bold" pitchFamily="34" charset="0"/>
              </a:rPr>
              <a:t>kromosomnya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sudah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bermutasi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mulai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berkembang</a:t>
            </a:r>
            <a:r>
              <a:rPr lang="en-US" sz="1200" dirty="0" smtClean="0">
                <a:latin typeface="Arial Rounded MT Bold" pitchFamily="34" charset="0"/>
              </a:rPr>
              <a:t>. </a:t>
            </a:r>
            <a:r>
              <a:rPr lang="en-US" sz="1200" dirty="0" err="1" smtClean="0">
                <a:latin typeface="Arial Rounded MT Bold" pitchFamily="34" charset="0"/>
              </a:rPr>
              <a:t>Kemudian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sel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kanker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tersebut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mengirimkan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sinyal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kepada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pembuluh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darah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sehingga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ia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dapat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terus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berkembang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sekaligus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menyebarkan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sel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kanker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ke</a:t>
            </a:r>
            <a:r>
              <a:rPr lang="en-US" sz="1200" dirty="0" smtClean="0">
                <a:latin typeface="Arial Rounded MT Bold" pitchFamily="34" charset="0"/>
              </a:rPr>
              <a:t> organ </a:t>
            </a:r>
            <a:r>
              <a:rPr lang="en-US" sz="1200" dirty="0" err="1" smtClean="0">
                <a:latin typeface="Arial Rounded MT Bold" pitchFamily="34" charset="0"/>
              </a:rPr>
              <a:t>tubuh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lainnya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melalui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saluran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peredaran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darah</a:t>
            </a:r>
            <a:r>
              <a:rPr lang="en-US" sz="1200" dirty="0" smtClean="0">
                <a:latin typeface="Arial Rounded MT Bold" pitchFamily="34" charset="0"/>
              </a:rPr>
              <a:t>. </a:t>
            </a:r>
            <a:r>
              <a:rPr lang="en-US" sz="1200" dirty="0" err="1" smtClean="0">
                <a:latin typeface="Arial Rounded MT Bold" pitchFamily="34" charset="0"/>
              </a:rPr>
              <a:t>Sel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kanker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baru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kemudian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bersatu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dengan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sel</a:t>
            </a:r>
            <a:r>
              <a:rPr lang="en-US" sz="1200" dirty="0" smtClean="0">
                <a:latin typeface="Arial Rounded MT Bold" pitchFamily="34" charset="0"/>
              </a:rPr>
              <a:t> yang </a:t>
            </a:r>
            <a:r>
              <a:rPr lang="en-US" sz="1200" dirty="0" err="1" smtClean="0">
                <a:latin typeface="Arial Rounded MT Bold" pitchFamily="34" charset="0"/>
              </a:rPr>
              <a:t>sehat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kemudian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membesar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demikian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seterusnya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siklus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perkembangannya</a:t>
            </a:r>
            <a:r>
              <a:rPr lang="en-US" sz="1200" dirty="0" smtClean="0">
                <a:latin typeface="Arial Rounded MT Bold" pitchFamily="34" charset="0"/>
              </a:rPr>
              <a:t>.</a:t>
            </a:r>
            <a:endParaRPr lang="en-US" sz="12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934200" cy="4525963"/>
          </a:xfrm>
        </p:spPr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Kanker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1524000"/>
          <a:ext cx="2667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mutasi-sel-menjadi-sel-kank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590800"/>
            <a:ext cx="2628900" cy="35813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886200" y="3048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6200" y="41132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51800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46237"/>
            <a:ext cx="7162800" cy="5211763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3500" dirty="0" err="1" smtClean="0">
                <a:latin typeface="Arial Rounded MT Bold" pitchFamily="34" charset="0"/>
              </a:rPr>
              <a:t>Tahap</a:t>
            </a:r>
            <a:r>
              <a:rPr lang="en-US" sz="3500" dirty="0" smtClean="0">
                <a:latin typeface="Arial Rounded MT Bold" pitchFamily="34" charset="0"/>
              </a:rPr>
              <a:t> </a:t>
            </a:r>
            <a:r>
              <a:rPr lang="en-US" sz="3500" dirty="0" err="1" smtClean="0">
                <a:latin typeface="Arial Rounded MT Bold" pitchFamily="34" charset="0"/>
              </a:rPr>
              <a:t>Inisiasi</a:t>
            </a:r>
            <a:endParaRPr lang="en-US" sz="3500" dirty="0" smtClean="0">
              <a:latin typeface="Arial Rounded MT Bold" pitchFamily="34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en-US" sz="3500" dirty="0" smtClean="0">
                <a:latin typeface="Arial Rounded MT Bold" pitchFamily="34" charset="0"/>
              </a:rPr>
              <a:t>	</a:t>
            </a:r>
            <a:r>
              <a:rPr lang="en-US" sz="3500" dirty="0" err="1" smtClean="0">
                <a:latin typeface="Arial Rounded MT Bold" pitchFamily="34" charset="0"/>
              </a:rPr>
              <a:t>Inisiasi</a:t>
            </a:r>
            <a:r>
              <a:rPr lang="en-US" sz="3500" dirty="0" smtClean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adalah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kondisi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awal</a:t>
            </a:r>
            <a:r>
              <a:rPr lang="en-US" sz="3500" dirty="0">
                <a:latin typeface="Arial Rounded MT Bold" pitchFamily="34" charset="0"/>
              </a:rPr>
              <a:t> yang </a:t>
            </a:r>
            <a:r>
              <a:rPr lang="en-US" sz="3500" dirty="0" err="1">
                <a:latin typeface="Arial Rounded MT Bold" pitchFamily="34" charset="0"/>
              </a:rPr>
              <a:t>memungkinkan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terjadinya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perkembangan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kanker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dalam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tubuh</a:t>
            </a:r>
            <a:r>
              <a:rPr lang="en-US" sz="3500" dirty="0">
                <a:latin typeface="Arial Rounded MT Bold" pitchFamily="34" charset="0"/>
              </a:rPr>
              <a:t>. </a:t>
            </a:r>
            <a:r>
              <a:rPr lang="en-US" sz="3500" dirty="0" err="1">
                <a:latin typeface="Arial Rounded MT Bold" pitchFamily="34" charset="0"/>
              </a:rPr>
              <a:t>Suatu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sel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dapat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rentan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menjadi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kanker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ketika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dirangsang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oleh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zat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kimia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karsinogen</a:t>
            </a:r>
            <a:r>
              <a:rPr lang="en-US" sz="3500" dirty="0">
                <a:latin typeface="Arial Rounded MT Bold" pitchFamily="34" charset="0"/>
              </a:rPr>
              <a:t> yang </a:t>
            </a:r>
            <a:r>
              <a:rPr lang="en-US" sz="3500" dirty="0" err="1">
                <a:latin typeface="Arial Rounded MT Bold" pitchFamily="34" charset="0"/>
              </a:rPr>
              <a:t>menempel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pada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reseptor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 smtClean="0">
                <a:latin typeface="Arial Rounded MT Bold" pitchFamily="34" charset="0"/>
              </a:rPr>
              <a:t>sel</a:t>
            </a:r>
            <a:r>
              <a:rPr lang="en-US" sz="3500" dirty="0" smtClean="0">
                <a:latin typeface="Arial Rounded MT Bold" pitchFamily="34" charset="0"/>
              </a:rPr>
              <a:t> </a:t>
            </a:r>
            <a:r>
              <a:rPr lang="en-US" sz="3500" dirty="0" err="1" smtClean="0">
                <a:latin typeface="Arial Rounded MT Bold" pitchFamily="34" charset="0"/>
              </a:rPr>
              <a:t>kemudian</a:t>
            </a:r>
            <a:r>
              <a:rPr lang="en-US" sz="3500" dirty="0" smtClean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akan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berinteraksi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dengan</a:t>
            </a:r>
            <a:r>
              <a:rPr lang="en-US" sz="3500" dirty="0">
                <a:latin typeface="Arial Rounded MT Bold" pitchFamily="34" charset="0"/>
              </a:rPr>
              <a:t> DNA </a:t>
            </a:r>
            <a:r>
              <a:rPr lang="en-US" sz="3500" dirty="0" err="1">
                <a:latin typeface="Arial Rounded MT Bold" pitchFamily="34" charset="0"/>
              </a:rPr>
              <a:t>dan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mengakibatkan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perubahan-perubahan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struktur</a:t>
            </a:r>
            <a:r>
              <a:rPr lang="en-US" sz="3500" dirty="0">
                <a:latin typeface="Arial Rounded MT Bold" pitchFamily="34" charset="0"/>
              </a:rPr>
              <a:t> DNA </a:t>
            </a:r>
            <a:r>
              <a:rPr lang="en-US" sz="3500" dirty="0" err="1">
                <a:latin typeface="Arial Rounded MT Bold" pitchFamily="34" charset="0"/>
              </a:rPr>
              <a:t>atau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mutasi</a:t>
            </a:r>
            <a:r>
              <a:rPr lang="en-US" sz="3500" dirty="0">
                <a:latin typeface="Arial Rounded MT Bold" pitchFamily="34" charset="0"/>
              </a:rPr>
              <a:t>. </a:t>
            </a:r>
            <a:r>
              <a:rPr lang="en-US" sz="3500" dirty="0" err="1">
                <a:latin typeface="Arial Rounded MT Bold" pitchFamily="34" charset="0"/>
              </a:rPr>
              <a:t>Zat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kimia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juga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mengakibatkan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gangguan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pada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sel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khusus</a:t>
            </a:r>
            <a:r>
              <a:rPr lang="en-US" sz="3500" dirty="0">
                <a:latin typeface="Arial Rounded MT Bold" pitchFamily="34" charset="0"/>
              </a:rPr>
              <a:t> yang </a:t>
            </a:r>
            <a:r>
              <a:rPr lang="en-US" sz="3500" dirty="0" err="1">
                <a:latin typeface="Arial Rounded MT Bold" pitchFamily="34" charset="0"/>
              </a:rPr>
              <a:t>berperan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dalam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menekan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pertumbuhan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kanker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dalam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tubuh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yaitu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protooncogene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dan</a:t>
            </a:r>
            <a:r>
              <a:rPr lang="en-US" sz="3500" dirty="0">
                <a:latin typeface="Arial Rounded MT Bold" pitchFamily="34" charset="0"/>
              </a:rPr>
              <a:t> tumor suppressor </a:t>
            </a:r>
            <a:r>
              <a:rPr lang="en-US" sz="3500" dirty="0" err="1" smtClean="0">
                <a:latin typeface="Arial Rounded MT Bold" pitchFamily="34" charset="0"/>
              </a:rPr>
              <a:t>gene.Pada</a:t>
            </a:r>
            <a:r>
              <a:rPr lang="en-US" sz="3500" dirty="0" smtClean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proses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inisiasi</a:t>
            </a:r>
            <a:r>
              <a:rPr lang="en-US" sz="3500" dirty="0">
                <a:latin typeface="Arial Rounded MT Bold" pitchFamily="34" charset="0"/>
              </a:rPr>
              <a:t>, </a:t>
            </a:r>
            <a:r>
              <a:rPr lang="en-US" sz="3500" dirty="0" err="1">
                <a:latin typeface="Arial Rounded MT Bold" pitchFamily="34" charset="0"/>
              </a:rPr>
              <a:t>pajanan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zat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kimia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akan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mengaktifkan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protooncogene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menjadi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oncogene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menonaktifkan</a:t>
            </a:r>
            <a:r>
              <a:rPr lang="en-US" sz="3500" dirty="0">
                <a:latin typeface="Arial Rounded MT Bold" pitchFamily="34" charset="0"/>
              </a:rPr>
              <a:t> tumor suppressor gene.</a:t>
            </a:r>
            <a:br>
              <a:rPr lang="en-US" sz="3500" dirty="0">
                <a:latin typeface="Arial Rounded MT Bold" pitchFamily="34" charset="0"/>
              </a:rPr>
            </a:br>
            <a:r>
              <a:rPr lang="en-US" sz="3500" dirty="0" err="1">
                <a:latin typeface="Arial Rounded MT Bold" pitchFamily="34" charset="0"/>
              </a:rPr>
              <a:t>Sel-sel</a:t>
            </a:r>
            <a:r>
              <a:rPr lang="en-US" sz="3500" dirty="0">
                <a:latin typeface="Arial Rounded MT Bold" pitchFamily="34" charset="0"/>
              </a:rPr>
              <a:t> yang </a:t>
            </a:r>
            <a:r>
              <a:rPr lang="en-US" sz="3500" dirty="0" err="1">
                <a:latin typeface="Arial Rounded MT Bold" pitchFamily="34" charset="0"/>
              </a:rPr>
              <a:t>telah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terinisiasi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ini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akan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menjadi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sangat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rentan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berpotensi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menjadi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kanker</a:t>
            </a:r>
            <a:r>
              <a:rPr lang="en-US" sz="3500" dirty="0">
                <a:latin typeface="Arial Rounded MT Bold" pitchFamily="34" charset="0"/>
              </a:rPr>
              <a:t>. </a:t>
            </a:r>
            <a:r>
              <a:rPr lang="en-US" sz="3500" dirty="0" err="1">
                <a:latin typeface="Arial Rounded MT Bold" pitchFamily="34" charset="0"/>
              </a:rPr>
              <a:t>Namun</a:t>
            </a:r>
            <a:r>
              <a:rPr lang="en-US" sz="3500" dirty="0">
                <a:latin typeface="Arial Rounded MT Bold" pitchFamily="34" charset="0"/>
              </a:rPr>
              <a:t>, </a:t>
            </a:r>
            <a:r>
              <a:rPr lang="en-US" sz="3500" dirty="0" err="1">
                <a:latin typeface="Arial Rounded MT Bold" pitchFamily="34" charset="0"/>
              </a:rPr>
              <a:t>sel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inisiasi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tidak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akan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berkembang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tanpa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adanya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pemicu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dari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agen-agen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promotor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di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dalam</a:t>
            </a:r>
            <a:r>
              <a:rPr lang="en-US" sz="3500" dirty="0">
                <a:latin typeface="Arial Rounded MT Bold" pitchFamily="34" charset="0"/>
              </a:rPr>
              <a:t> </a:t>
            </a:r>
            <a:r>
              <a:rPr lang="en-US" sz="3500" dirty="0" err="1">
                <a:latin typeface="Arial Rounded MT Bold" pitchFamily="34" charset="0"/>
              </a:rPr>
              <a:t>tubuh</a:t>
            </a:r>
            <a:r>
              <a:rPr lang="en-US" sz="3500" dirty="0" smtClean="0">
                <a:latin typeface="Arial Rounded MT Bold" pitchFamily="34" charset="0"/>
              </a:rPr>
              <a:t>.</a:t>
            </a:r>
          </a:p>
          <a:p>
            <a:pPr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Kanker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010400" cy="49530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5600" dirty="0" err="1" smtClean="0">
                <a:latin typeface="Arial Rounded MT Bold" pitchFamily="34" charset="0"/>
              </a:rPr>
              <a:t>Tahap</a:t>
            </a:r>
            <a:r>
              <a:rPr lang="en-US" sz="5600" dirty="0" smtClean="0">
                <a:latin typeface="Arial Rounded MT Bold" pitchFamily="34" charset="0"/>
              </a:rPr>
              <a:t> </a:t>
            </a:r>
            <a:r>
              <a:rPr lang="en-US" sz="5600" dirty="0" err="1" smtClean="0">
                <a:latin typeface="Arial Rounded MT Bold" pitchFamily="34" charset="0"/>
              </a:rPr>
              <a:t>promosi</a:t>
            </a:r>
            <a:r>
              <a:rPr lang="en-US" sz="5600" dirty="0" smtClean="0">
                <a:latin typeface="Arial Rounded MT Bold" pitchFamily="34" charset="0"/>
              </a:rPr>
              <a:t> 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sz="4800" dirty="0" err="1" smtClean="0">
                <a:latin typeface="Arial Rounded MT Bold" pitchFamily="34" charset="0"/>
              </a:rPr>
              <a:t>Sel-sel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terinisiasi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dalam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tubuh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merupakan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sel</a:t>
            </a:r>
            <a:r>
              <a:rPr lang="en-US" sz="4800" dirty="0">
                <a:latin typeface="Arial Rounded MT Bold" pitchFamily="34" charset="0"/>
              </a:rPr>
              <a:t> yang </a:t>
            </a:r>
            <a:r>
              <a:rPr lang="en-US" sz="4800" dirty="0" err="1">
                <a:latin typeface="Arial Rounded MT Bold" pitchFamily="34" charset="0"/>
              </a:rPr>
              <a:t>sangat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rentan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terhadap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gangguan</a:t>
            </a:r>
            <a:r>
              <a:rPr lang="en-US" sz="4800" dirty="0">
                <a:latin typeface="Arial Rounded MT Bold" pitchFamily="34" charset="0"/>
              </a:rPr>
              <a:t>. </a:t>
            </a:r>
            <a:r>
              <a:rPr lang="en-US" sz="4800" dirty="0" err="1">
                <a:latin typeface="Arial Rounded MT Bold" pitchFamily="34" charset="0"/>
              </a:rPr>
              <a:t>Sel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terinisiasi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dapat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menjadi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kanker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apabila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berinteraksi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dengan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agen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promotor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dalam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tubuh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seperti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hormon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polypetida</a:t>
            </a:r>
            <a:r>
              <a:rPr lang="en-US" sz="4800" dirty="0">
                <a:latin typeface="Arial Rounded MT Bold" pitchFamily="34" charset="0"/>
              </a:rPr>
              <a:t>, </a:t>
            </a:r>
            <a:r>
              <a:rPr lang="en-US" sz="4800" dirty="0" err="1">
                <a:latin typeface="Arial Rounded MT Bold" pitchFamily="34" charset="0"/>
              </a:rPr>
              <a:t>hidrokarbon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smtClean="0">
                <a:latin typeface="Arial Rounded MT Bold" pitchFamily="34" charset="0"/>
              </a:rPr>
              <a:t>halogen. </a:t>
            </a:r>
            <a:r>
              <a:rPr lang="en-US" sz="4800" dirty="0" err="1" smtClean="0">
                <a:latin typeface="Arial Rounded MT Bold" pitchFamily="34" charset="0"/>
              </a:rPr>
              <a:t>Sel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inisiasi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dapat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menjadi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kanker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apabila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terjadi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interaksi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secara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terus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menerus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oleh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agen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promotor</a:t>
            </a:r>
            <a:r>
              <a:rPr lang="en-US" sz="4800" dirty="0">
                <a:latin typeface="Arial Rounded MT Bold" pitchFamily="34" charset="0"/>
              </a:rPr>
              <a:t>. </a:t>
            </a:r>
            <a:r>
              <a:rPr lang="en-US" sz="4800" dirty="0" err="1">
                <a:latin typeface="Arial Rounded MT Bold" pitchFamily="34" charset="0"/>
              </a:rPr>
              <a:t>Jadi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proses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promosi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ini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sangat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tergantung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kapada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faktor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fisiologis</a:t>
            </a:r>
            <a:r>
              <a:rPr lang="en-US" sz="4800" dirty="0">
                <a:latin typeface="Arial Rounded MT Bold" pitchFamily="34" charset="0"/>
              </a:rPr>
              <a:t>, </a:t>
            </a:r>
            <a:r>
              <a:rPr lang="en-US" sz="4800" dirty="0" err="1">
                <a:latin typeface="Arial Rounded MT Bold" pitchFamily="34" charset="0"/>
              </a:rPr>
              <a:t>seperti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umur</a:t>
            </a:r>
            <a:r>
              <a:rPr lang="en-US" sz="4800" dirty="0">
                <a:latin typeface="Arial Rounded MT Bold" pitchFamily="34" charset="0"/>
              </a:rPr>
              <a:t>, </a:t>
            </a:r>
            <a:r>
              <a:rPr lang="en-US" sz="4800" dirty="0" err="1">
                <a:latin typeface="Arial Rounded MT Bold" pitchFamily="34" charset="0"/>
              </a:rPr>
              <a:t>pola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makan</a:t>
            </a:r>
            <a:r>
              <a:rPr lang="en-US" sz="4800" dirty="0">
                <a:latin typeface="Arial Rounded MT Bold" pitchFamily="34" charset="0"/>
              </a:rPr>
              <a:t>, </a:t>
            </a:r>
            <a:r>
              <a:rPr lang="en-US" sz="4800" dirty="0" err="1">
                <a:latin typeface="Arial Rounded MT Bold" pitchFamily="34" charset="0"/>
              </a:rPr>
              <a:t>dan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faktor</a:t>
            </a:r>
            <a:r>
              <a:rPr lang="en-US" sz="4800" dirty="0">
                <a:latin typeface="Arial Rounded MT Bold" pitchFamily="34" charset="0"/>
              </a:rPr>
              <a:t> hormone </a:t>
            </a:r>
            <a:r>
              <a:rPr lang="en-US" sz="4800" dirty="0" err="1">
                <a:latin typeface="Arial Rounded MT Bold" pitchFamily="34" charset="0"/>
              </a:rPr>
              <a:t>di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dalam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tubuh</a:t>
            </a:r>
            <a:r>
              <a:rPr lang="en-US" sz="4800" dirty="0">
                <a:latin typeface="Arial Rounded MT Bold" pitchFamily="34" charset="0"/>
              </a:rPr>
              <a:t> (individual susceptibility ).</a:t>
            </a:r>
            <a:br>
              <a:rPr lang="en-US" sz="4800" dirty="0">
                <a:latin typeface="Arial Rounded MT Bold" pitchFamily="34" charset="0"/>
              </a:rPr>
            </a:br>
            <a:r>
              <a:rPr lang="en-US" sz="4800" dirty="0" err="1">
                <a:latin typeface="Arial Rounded MT Bold" pitchFamily="34" charset="0"/>
              </a:rPr>
              <a:t>Agen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promotor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tidak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berikatan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secara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langsung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dengan</a:t>
            </a:r>
            <a:r>
              <a:rPr lang="en-US" sz="4800" dirty="0">
                <a:latin typeface="Arial Rounded MT Bold" pitchFamily="34" charset="0"/>
              </a:rPr>
              <a:t> DNA </a:t>
            </a:r>
            <a:r>
              <a:rPr lang="en-US" sz="4800" dirty="0" err="1">
                <a:latin typeface="Arial Rounded MT Bold" pitchFamily="34" charset="0"/>
              </a:rPr>
              <a:t>pada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sel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inisiasi</a:t>
            </a:r>
            <a:r>
              <a:rPr lang="en-US" sz="4800" dirty="0">
                <a:latin typeface="Arial Rounded MT Bold" pitchFamily="34" charset="0"/>
              </a:rPr>
              <a:t>. </a:t>
            </a:r>
            <a:r>
              <a:rPr lang="en-US" sz="4800" dirty="0" err="1">
                <a:latin typeface="Arial Rounded MT Bold" pitchFamily="34" charset="0"/>
              </a:rPr>
              <a:t>Agen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promotor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biasanya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berikatan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dengan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reseptor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permukaan</a:t>
            </a:r>
            <a:r>
              <a:rPr lang="en-US" sz="4800" dirty="0">
                <a:latin typeface="Arial Rounded MT Bold" pitchFamily="34" charset="0"/>
              </a:rPr>
              <a:t> sel. </a:t>
            </a:r>
            <a:r>
              <a:rPr lang="en-US" sz="4800" dirty="0" err="1">
                <a:latin typeface="Arial Rounded MT Bold" pitchFamily="34" charset="0"/>
              </a:rPr>
              <a:t>Pada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ikatan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ini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akan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merangsang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pengeluaran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enzim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kinase</a:t>
            </a:r>
            <a:r>
              <a:rPr lang="en-US" sz="4800" dirty="0">
                <a:latin typeface="Arial Rounded MT Bold" pitchFamily="34" charset="0"/>
              </a:rPr>
              <a:t> yang </a:t>
            </a:r>
            <a:r>
              <a:rPr lang="en-US" sz="4800" dirty="0" err="1">
                <a:latin typeface="Arial Rounded MT Bold" pitchFamily="34" charset="0"/>
              </a:rPr>
              <a:t>berperan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dalam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fosforilasi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dan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aktivasi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transkripsi</a:t>
            </a:r>
            <a:r>
              <a:rPr lang="en-US" sz="4800" dirty="0">
                <a:latin typeface="Arial Rounded MT Bold" pitchFamily="34" charset="0"/>
              </a:rPr>
              <a:t> tumor suppressor gene </a:t>
            </a:r>
            <a:r>
              <a:rPr lang="en-US" sz="4800" dirty="0" err="1">
                <a:latin typeface="Arial Rounded MT Bold" pitchFamily="34" charset="0"/>
              </a:rPr>
              <a:t>seperti</a:t>
            </a:r>
            <a:r>
              <a:rPr lang="en-US" sz="4800" dirty="0">
                <a:latin typeface="Arial Rounded MT Bold" pitchFamily="34" charset="0"/>
              </a:rPr>
              <a:t> CREB, </a:t>
            </a:r>
            <a:r>
              <a:rPr lang="en-US" sz="4800" dirty="0" err="1">
                <a:latin typeface="Arial Rounded MT Bold" pitchFamily="34" charset="0"/>
              </a:rPr>
              <a:t>Myc</a:t>
            </a:r>
            <a:r>
              <a:rPr lang="en-US" sz="4800" dirty="0">
                <a:latin typeface="Arial Rounded MT Bold" pitchFamily="34" charset="0"/>
              </a:rPr>
              <a:t>, </a:t>
            </a:r>
            <a:r>
              <a:rPr lang="en-US" sz="4800" dirty="0" err="1">
                <a:latin typeface="Arial Rounded MT Bold" pitchFamily="34" charset="0"/>
              </a:rPr>
              <a:t>dan</a:t>
            </a:r>
            <a:r>
              <a:rPr lang="en-US" sz="4800" dirty="0">
                <a:latin typeface="Arial Rounded MT Bold" pitchFamily="34" charset="0"/>
              </a:rPr>
              <a:t> E2F.</a:t>
            </a:r>
            <a:br>
              <a:rPr lang="en-US" sz="4800" dirty="0">
                <a:latin typeface="Arial Rounded MT Bold" pitchFamily="34" charset="0"/>
              </a:rPr>
            </a:br>
            <a:r>
              <a:rPr lang="en-US" sz="4800" dirty="0" err="1">
                <a:latin typeface="Arial Rounded MT Bold" pitchFamily="34" charset="0"/>
              </a:rPr>
              <a:t>P</a:t>
            </a:r>
            <a:r>
              <a:rPr lang="en-US" sz="4800" dirty="0" err="1" smtClean="0">
                <a:latin typeface="Arial Rounded MT Bold" pitchFamily="34" charset="0"/>
              </a:rPr>
              <a:t>ada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sel</a:t>
            </a:r>
            <a:r>
              <a:rPr lang="en-US" sz="4800" dirty="0">
                <a:latin typeface="Arial Rounded MT Bold" pitchFamily="34" charset="0"/>
              </a:rPr>
              <a:t> yang </a:t>
            </a:r>
            <a:r>
              <a:rPr lang="en-US" sz="4800" dirty="0" err="1">
                <a:latin typeface="Arial Rounded MT Bold" pitchFamily="34" charset="0"/>
              </a:rPr>
              <a:t>telah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terinisiasi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banyak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agen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promotor</a:t>
            </a:r>
            <a:r>
              <a:rPr lang="en-US" sz="4800" dirty="0">
                <a:latin typeface="Arial Rounded MT Bold" pitchFamily="34" charset="0"/>
              </a:rPr>
              <a:t> yang </a:t>
            </a:r>
            <a:r>
              <a:rPr lang="en-US" sz="4800" dirty="0" err="1">
                <a:latin typeface="Arial Rounded MT Bold" pitchFamily="34" charset="0"/>
              </a:rPr>
              <a:t>menyebabkan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gangguan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pada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proses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sinyal-sinyal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transkripsi</a:t>
            </a:r>
            <a:r>
              <a:rPr lang="en-US" sz="4800" dirty="0">
                <a:latin typeface="Arial Rounded MT Bold" pitchFamily="34" charset="0"/>
              </a:rPr>
              <a:t> DNA. </a:t>
            </a:r>
            <a:r>
              <a:rPr lang="en-US" sz="4800" dirty="0" err="1">
                <a:latin typeface="Arial Rounded MT Bold" pitchFamily="34" charset="0"/>
              </a:rPr>
              <a:t>Gangguan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sinyal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ini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kemudian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akan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menyebabkan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gangguan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transkripsi</a:t>
            </a:r>
            <a:r>
              <a:rPr lang="en-US" sz="4800" dirty="0">
                <a:latin typeface="Arial Rounded MT Bold" pitchFamily="34" charset="0"/>
              </a:rPr>
              <a:t> DNA </a:t>
            </a:r>
            <a:r>
              <a:rPr lang="en-US" sz="4800" dirty="0" err="1">
                <a:latin typeface="Arial Rounded MT Bold" pitchFamily="34" charset="0"/>
              </a:rPr>
              <a:t>dan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pembelahan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sel</a:t>
            </a:r>
            <a:r>
              <a:rPr lang="en-US" sz="4800" dirty="0">
                <a:latin typeface="Arial Rounded MT Bold" pitchFamily="34" charset="0"/>
              </a:rPr>
              <a:t> yang </a:t>
            </a:r>
            <a:r>
              <a:rPr lang="en-US" sz="4800" dirty="0" err="1">
                <a:latin typeface="Arial Rounded MT Bold" pitchFamily="34" charset="0"/>
              </a:rPr>
              <a:t>tidak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terkontrol</a:t>
            </a:r>
            <a:r>
              <a:rPr lang="en-US" sz="4800" dirty="0">
                <a:latin typeface="Arial Rounded MT Bold" pitchFamily="34" charset="0"/>
              </a:rPr>
              <a:t>.</a:t>
            </a:r>
            <a:br>
              <a:rPr lang="en-US" sz="4800" dirty="0">
                <a:latin typeface="Arial Rounded MT Bold" pitchFamily="34" charset="0"/>
              </a:rPr>
            </a:b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Kanker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086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dirty="0" err="1" smtClean="0"/>
              <a:t>progresi</a:t>
            </a:r>
            <a:r>
              <a:rPr lang="en-US" sz="2800" dirty="0" smtClean="0"/>
              <a:t> </a:t>
            </a:r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000" dirty="0" err="1" smtClean="0">
                <a:latin typeface="Arial Rounded MT Bold" pitchFamily="34" charset="0"/>
              </a:rPr>
              <a:t>Pada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proses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terjadi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perkembangan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neoplasma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ditandai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pertumbuhan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secara</a:t>
            </a:r>
            <a:r>
              <a:rPr lang="en-US" sz="2000" dirty="0">
                <a:latin typeface="Arial Rounded MT Bold" pitchFamily="34" charset="0"/>
              </a:rPr>
              <a:t> drastic, </a:t>
            </a:r>
            <a:r>
              <a:rPr lang="en-US" sz="2000" dirty="0" err="1">
                <a:latin typeface="Arial Rounded MT Bold" pitchFamily="34" charset="0"/>
              </a:rPr>
              <a:t>invasi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sel-sel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baru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metastatis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respon</a:t>
            </a:r>
            <a:r>
              <a:rPr lang="en-US" sz="2000" dirty="0">
                <a:latin typeface="Arial Rounded MT Bold" pitchFamily="34" charset="0"/>
              </a:rPr>
              <a:t> hormonal,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perubahan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morfologi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secara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independen</a:t>
            </a:r>
            <a:r>
              <a:rPr lang="en-US" sz="2000" dirty="0">
                <a:latin typeface="Arial Rounded MT Bold" pitchFamily="34" charset="0"/>
              </a:rPr>
              <a:t>.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Kanker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482</TotalTime>
  <Words>722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esa unggul</vt:lpstr>
      <vt:lpstr>PowerPoint Presentation</vt:lpstr>
      <vt:lpstr>Kanker </vt:lpstr>
      <vt:lpstr>Kanker </vt:lpstr>
      <vt:lpstr>Kanker </vt:lpstr>
      <vt:lpstr>Kanker </vt:lpstr>
      <vt:lpstr>PowerPoint Presentation</vt:lpstr>
      <vt:lpstr>PowerPoint Presentation</vt:lpstr>
      <vt:lpstr>PowerPoint Presentation</vt:lpstr>
      <vt:lpstr>PowerPoint Presentation</vt:lpstr>
      <vt:lpstr>Karsinogenik </vt:lpstr>
      <vt:lpstr>Karsinogenik</vt:lpstr>
      <vt:lpstr>Karsinogenik</vt:lpstr>
      <vt:lpstr>Karsinogenik</vt:lpstr>
      <vt:lpstr>Karsinogenik</vt:lpstr>
      <vt:lpstr>PowerPoint Presentation</vt:lpstr>
      <vt:lpstr>Karsinogenik</vt:lpstr>
      <vt:lpstr>Karsinogenik</vt:lpstr>
      <vt:lpstr>Karsinogenik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Kanker</dc:title>
  <dc:creator>Computer</dc:creator>
  <cp:lastModifiedBy>Asus</cp:lastModifiedBy>
  <cp:revision>5</cp:revision>
  <dcterms:created xsi:type="dcterms:W3CDTF">2014-11-28T06:36:05Z</dcterms:created>
  <dcterms:modified xsi:type="dcterms:W3CDTF">2017-09-06T18:11:22Z</dcterms:modified>
</cp:coreProperties>
</file>