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7"/>
  </p:notesMasterIdLst>
  <p:sldIdLst>
    <p:sldId id="307" r:id="rId2"/>
    <p:sldId id="297" r:id="rId3"/>
    <p:sldId id="296" r:id="rId4"/>
    <p:sldId id="286" r:id="rId5"/>
    <p:sldId id="287" r:id="rId6"/>
    <p:sldId id="305" r:id="rId7"/>
    <p:sldId id="278" r:id="rId8"/>
    <p:sldId id="279" r:id="rId9"/>
    <p:sldId id="280" r:id="rId10"/>
    <p:sldId id="281" r:id="rId11"/>
    <p:sldId id="283" r:id="rId12"/>
    <p:sldId id="284" r:id="rId13"/>
    <p:sldId id="285" r:id="rId14"/>
    <p:sldId id="275" r:id="rId15"/>
    <p:sldId id="299" r:id="rId16"/>
    <p:sldId id="298" r:id="rId17"/>
    <p:sldId id="304" r:id="rId18"/>
    <p:sldId id="276" r:id="rId19"/>
    <p:sldId id="269" r:id="rId20"/>
    <p:sldId id="270" r:id="rId21"/>
    <p:sldId id="271" r:id="rId22"/>
    <p:sldId id="272" r:id="rId23"/>
    <p:sldId id="273" r:id="rId24"/>
    <p:sldId id="274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6" autoAdjust="0"/>
    <p:restoredTop sz="95204"/>
  </p:normalViewPr>
  <p:slideViewPr>
    <p:cSldViewPr snapToGrid="0">
      <p:cViewPr>
        <p:scale>
          <a:sx n="114" d="100"/>
          <a:sy n="114" d="100"/>
        </p:scale>
        <p:origin x="-144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F2917-BBE7-4F88-AA67-DF8B8855F9C6}" type="doc">
      <dgm:prSet loTypeId="urn:microsoft.com/office/officeart/2005/8/layout/default#1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97D127AC-7321-4964-AA3D-9B2C78BF4A5B}">
      <dgm:prSet phldrT="[Text]"/>
      <dgm:spPr/>
      <dgm:t>
        <a:bodyPr/>
        <a:lstStyle/>
        <a:p>
          <a:r>
            <a:rPr lang="en-US" dirty="0" err="1" smtClean="0"/>
            <a:t>Tahap</a:t>
          </a:r>
          <a:r>
            <a:rPr lang="en-US" dirty="0" smtClean="0"/>
            <a:t> </a:t>
          </a:r>
          <a:r>
            <a:rPr lang="en-US" dirty="0" err="1" smtClean="0"/>
            <a:t>Inisiasi</a:t>
          </a:r>
          <a:endParaRPr lang="en-US" dirty="0"/>
        </a:p>
      </dgm:t>
    </dgm:pt>
    <dgm:pt modelId="{E218BA74-0FCD-4B4C-8E39-5B96BEA449F5}" type="parTrans" cxnId="{9E5089CC-93D9-46ED-AE1A-2BFDC382F038}">
      <dgm:prSet/>
      <dgm:spPr/>
      <dgm:t>
        <a:bodyPr/>
        <a:lstStyle/>
        <a:p>
          <a:endParaRPr lang="en-US"/>
        </a:p>
      </dgm:t>
    </dgm:pt>
    <dgm:pt modelId="{FDFA9B8B-D76F-4EB3-B0D6-C216F194AAC6}" type="sibTrans" cxnId="{9E5089CC-93D9-46ED-AE1A-2BFDC382F038}">
      <dgm:prSet/>
      <dgm:spPr/>
      <dgm:t>
        <a:bodyPr/>
        <a:lstStyle/>
        <a:p>
          <a:endParaRPr lang="en-US"/>
        </a:p>
      </dgm:t>
    </dgm:pt>
    <dgm:pt modelId="{56A9FCF8-9541-4990-AF0A-E9066EA28EF9}">
      <dgm:prSet phldrT="[Text]"/>
      <dgm:spPr/>
      <dgm:t>
        <a:bodyPr/>
        <a:lstStyle/>
        <a:p>
          <a:r>
            <a:rPr lang="en-US" dirty="0" err="1" smtClean="0"/>
            <a:t>Tahap</a:t>
          </a:r>
          <a:r>
            <a:rPr lang="en-US" dirty="0" smtClean="0"/>
            <a:t> </a:t>
          </a:r>
          <a:r>
            <a:rPr lang="en-US" dirty="0" err="1" smtClean="0"/>
            <a:t>promosi</a:t>
          </a:r>
          <a:endParaRPr lang="en-US" dirty="0"/>
        </a:p>
      </dgm:t>
    </dgm:pt>
    <dgm:pt modelId="{BC3BB308-2346-4602-B319-298A79D1E9EA}" type="parTrans" cxnId="{1861001F-34F9-4A69-A69F-6C27A1353CC5}">
      <dgm:prSet/>
      <dgm:spPr/>
      <dgm:t>
        <a:bodyPr/>
        <a:lstStyle/>
        <a:p>
          <a:endParaRPr lang="en-US"/>
        </a:p>
      </dgm:t>
    </dgm:pt>
    <dgm:pt modelId="{E915C425-FE1B-4DDB-89A2-8AC9856D9C88}" type="sibTrans" cxnId="{1861001F-34F9-4A69-A69F-6C27A1353CC5}">
      <dgm:prSet/>
      <dgm:spPr/>
      <dgm:t>
        <a:bodyPr/>
        <a:lstStyle/>
        <a:p>
          <a:endParaRPr lang="en-US"/>
        </a:p>
      </dgm:t>
    </dgm:pt>
    <dgm:pt modelId="{0D536ED7-52D9-43E3-90DA-1A9A7C893971}">
      <dgm:prSet phldrT="[Text]"/>
      <dgm:spPr/>
      <dgm:t>
        <a:bodyPr/>
        <a:lstStyle/>
        <a:p>
          <a:r>
            <a:rPr lang="en-US" dirty="0" err="1" smtClean="0"/>
            <a:t>Tahap</a:t>
          </a:r>
          <a:r>
            <a:rPr lang="en-US" dirty="0" smtClean="0"/>
            <a:t> </a:t>
          </a:r>
          <a:r>
            <a:rPr lang="en-US" dirty="0" err="1" smtClean="0"/>
            <a:t>progresi</a:t>
          </a:r>
          <a:endParaRPr lang="en-US" dirty="0"/>
        </a:p>
      </dgm:t>
    </dgm:pt>
    <dgm:pt modelId="{B641C6B6-84CB-437C-BCCE-C473F9699A92}" type="parTrans" cxnId="{2D2F5498-5BB1-4103-898D-87F53DB54024}">
      <dgm:prSet/>
      <dgm:spPr/>
      <dgm:t>
        <a:bodyPr/>
        <a:lstStyle/>
        <a:p>
          <a:endParaRPr lang="en-US"/>
        </a:p>
      </dgm:t>
    </dgm:pt>
    <dgm:pt modelId="{C2E9688A-9949-4C2C-B33C-D5866C198466}" type="sibTrans" cxnId="{2D2F5498-5BB1-4103-898D-87F53DB54024}">
      <dgm:prSet/>
      <dgm:spPr/>
      <dgm:t>
        <a:bodyPr/>
        <a:lstStyle/>
        <a:p>
          <a:endParaRPr lang="en-US"/>
        </a:p>
      </dgm:t>
    </dgm:pt>
    <dgm:pt modelId="{BF16B695-1B41-49F3-B84C-329ABBBE19E5}" type="pres">
      <dgm:prSet presAssocID="{D91F2917-BBE7-4F88-AA67-DF8B8855F9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B117AF-6ACC-4FFC-BCBA-EA637149F3EC}" type="pres">
      <dgm:prSet presAssocID="{97D127AC-7321-4964-AA3D-9B2C78BF4A5B}" presName="node" presStyleLbl="node1" presStyleIdx="0" presStyleCnt="3" custScaleX="90826" custScaleY="50666" custLinFactNeighborX="-1127" custLinFactNeighborY="11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736FD-C8DF-4EAA-95CC-C7401FB35284}" type="pres">
      <dgm:prSet presAssocID="{FDFA9B8B-D76F-4EB3-B0D6-C216F194AAC6}" presName="sibTrans" presStyleCnt="0"/>
      <dgm:spPr/>
    </dgm:pt>
    <dgm:pt modelId="{CDDE6196-1093-445F-8273-91F826E1FDF5}" type="pres">
      <dgm:prSet presAssocID="{56A9FCF8-9541-4990-AF0A-E9066EA28EF9}" presName="node" presStyleLbl="node1" presStyleIdx="1" presStyleCnt="3" custScaleX="88572" custScaleY="44572" custLinFactNeighborY="11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28CED-F248-4817-9171-F3A70C4709FD}" type="pres">
      <dgm:prSet presAssocID="{E915C425-FE1B-4DDB-89A2-8AC9856D9C88}" presName="sibTrans" presStyleCnt="0"/>
      <dgm:spPr/>
    </dgm:pt>
    <dgm:pt modelId="{AD86D0CD-7221-419C-B2B7-FD86F87DCA8D}" type="pres">
      <dgm:prSet presAssocID="{0D536ED7-52D9-43E3-90DA-1A9A7C893971}" presName="node" presStyleLbl="node1" presStyleIdx="2" presStyleCnt="3" custScaleX="88571" custScaleY="42857" custLinFactNeighborY="19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77B4C4-2D08-4A1A-9646-842832B2CDFD}" type="presOf" srcId="{0D536ED7-52D9-43E3-90DA-1A9A7C893971}" destId="{AD86D0CD-7221-419C-B2B7-FD86F87DCA8D}" srcOrd="0" destOrd="0" presId="urn:microsoft.com/office/officeart/2005/8/layout/default#1"/>
    <dgm:cxn modelId="{8AE47CE1-8032-4BDC-99EB-B46DA4B6B4BF}" type="presOf" srcId="{56A9FCF8-9541-4990-AF0A-E9066EA28EF9}" destId="{CDDE6196-1093-445F-8273-91F826E1FDF5}" srcOrd="0" destOrd="0" presId="urn:microsoft.com/office/officeart/2005/8/layout/default#1"/>
    <dgm:cxn modelId="{1861001F-34F9-4A69-A69F-6C27A1353CC5}" srcId="{D91F2917-BBE7-4F88-AA67-DF8B8855F9C6}" destId="{56A9FCF8-9541-4990-AF0A-E9066EA28EF9}" srcOrd="1" destOrd="0" parTransId="{BC3BB308-2346-4602-B319-298A79D1E9EA}" sibTransId="{E915C425-FE1B-4DDB-89A2-8AC9856D9C88}"/>
    <dgm:cxn modelId="{2D2F5498-5BB1-4103-898D-87F53DB54024}" srcId="{D91F2917-BBE7-4F88-AA67-DF8B8855F9C6}" destId="{0D536ED7-52D9-43E3-90DA-1A9A7C893971}" srcOrd="2" destOrd="0" parTransId="{B641C6B6-84CB-437C-BCCE-C473F9699A92}" sibTransId="{C2E9688A-9949-4C2C-B33C-D5866C198466}"/>
    <dgm:cxn modelId="{9E5089CC-93D9-46ED-AE1A-2BFDC382F038}" srcId="{D91F2917-BBE7-4F88-AA67-DF8B8855F9C6}" destId="{97D127AC-7321-4964-AA3D-9B2C78BF4A5B}" srcOrd="0" destOrd="0" parTransId="{E218BA74-0FCD-4B4C-8E39-5B96BEA449F5}" sibTransId="{FDFA9B8B-D76F-4EB3-B0D6-C216F194AAC6}"/>
    <dgm:cxn modelId="{3C754E4F-5A70-4968-9AEC-0695BC732904}" type="presOf" srcId="{D91F2917-BBE7-4F88-AA67-DF8B8855F9C6}" destId="{BF16B695-1B41-49F3-B84C-329ABBBE19E5}" srcOrd="0" destOrd="0" presId="urn:microsoft.com/office/officeart/2005/8/layout/default#1"/>
    <dgm:cxn modelId="{9DF32DA2-C84C-4015-89C5-7C00290DC4A3}" type="presOf" srcId="{97D127AC-7321-4964-AA3D-9B2C78BF4A5B}" destId="{AEB117AF-6ACC-4FFC-BCBA-EA637149F3EC}" srcOrd="0" destOrd="0" presId="urn:microsoft.com/office/officeart/2005/8/layout/default#1"/>
    <dgm:cxn modelId="{5843DEAD-EA24-48CC-90F2-9C22035C93CE}" type="presParOf" srcId="{BF16B695-1B41-49F3-B84C-329ABBBE19E5}" destId="{AEB117AF-6ACC-4FFC-BCBA-EA637149F3EC}" srcOrd="0" destOrd="0" presId="urn:microsoft.com/office/officeart/2005/8/layout/default#1"/>
    <dgm:cxn modelId="{99304CA0-F2B5-408F-B547-B57DD70F5A1D}" type="presParOf" srcId="{BF16B695-1B41-49F3-B84C-329ABBBE19E5}" destId="{498736FD-C8DF-4EAA-95CC-C7401FB35284}" srcOrd="1" destOrd="0" presId="urn:microsoft.com/office/officeart/2005/8/layout/default#1"/>
    <dgm:cxn modelId="{4AAA8804-9DCC-486D-A98C-3D4B86C4DA65}" type="presParOf" srcId="{BF16B695-1B41-49F3-B84C-329ABBBE19E5}" destId="{CDDE6196-1093-445F-8273-91F826E1FDF5}" srcOrd="2" destOrd="0" presId="urn:microsoft.com/office/officeart/2005/8/layout/default#1"/>
    <dgm:cxn modelId="{A10144F4-2101-42CD-865D-CBF239E427D0}" type="presParOf" srcId="{BF16B695-1B41-49F3-B84C-329ABBBE19E5}" destId="{55928CED-F248-4817-9171-F3A70C4709FD}" srcOrd="3" destOrd="0" presId="urn:microsoft.com/office/officeart/2005/8/layout/default#1"/>
    <dgm:cxn modelId="{7D55D638-6699-4158-B7FD-36FE22D5D463}" type="presParOf" srcId="{BF16B695-1B41-49F3-B84C-329ABBBE19E5}" destId="{AD86D0CD-7221-419C-B2B7-FD86F87DCA8D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17AF-6ACC-4FFC-BCBA-EA637149F3EC}">
      <dsp:nvSpPr>
        <dsp:cNvPr id="0" name=""/>
        <dsp:cNvSpPr/>
      </dsp:nvSpPr>
      <dsp:spPr>
        <a:xfrm>
          <a:off x="92278" y="1170448"/>
          <a:ext cx="2422329" cy="81075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Tahap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Inisiasi</a:t>
          </a:r>
          <a:endParaRPr lang="en-US" sz="2800" kern="1200" dirty="0"/>
        </a:p>
      </dsp:txBody>
      <dsp:txXfrm>
        <a:off x="92278" y="1170448"/>
        <a:ext cx="2422329" cy="810757"/>
      </dsp:txXfrm>
    </dsp:sp>
    <dsp:sp modelId="{CDDE6196-1093-445F-8273-91F826E1FDF5}">
      <dsp:nvSpPr>
        <dsp:cNvPr id="0" name=""/>
        <dsp:cNvSpPr/>
      </dsp:nvSpPr>
      <dsp:spPr>
        <a:xfrm>
          <a:off x="152392" y="2258563"/>
          <a:ext cx="2362215" cy="713241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Tahap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promosi</a:t>
          </a:r>
          <a:endParaRPr lang="en-US" sz="2800" kern="1200" dirty="0"/>
        </a:p>
      </dsp:txBody>
      <dsp:txXfrm>
        <a:off x="152392" y="2258563"/>
        <a:ext cx="2362215" cy="713241"/>
      </dsp:txXfrm>
    </dsp:sp>
    <dsp:sp modelId="{AD86D0CD-7221-419C-B2B7-FD86F87DCA8D}">
      <dsp:nvSpPr>
        <dsp:cNvPr id="0" name=""/>
        <dsp:cNvSpPr/>
      </dsp:nvSpPr>
      <dsp:spPr>
        <a:xfrm>
          <a:off x="152405" y="3352806"/>
          <a:ext cx="2362188" cy="68579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Tahap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progresi</a:t>
          </a:r>
          <a:endParaRPr lang="en-US" sz="2800" kern="1200" dirty="0"/>
        </a:p>
      </dsp:txBody>
      <dsp:txXfrm>
        <a:off x="152405" y="3352806"/>
        <a:ext cx="2362188" cy="685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C666E-F3C0-4F58-8A20-12353F5EA529}" type="datetimeFigureOut">
              <a:rPr lang="en-US" smtClean="0"/>
              <a:t>04-Dec-17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04091-4A03-46FA-BA75-65BFFE92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3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74BB86-D8EF-4722-8F0D-BFE8FB84CA2A}" type="slidenum">
              <a:rPr lang="id-ID" altLang="en-US"/>
              <a:pPr eaLnBrk="1" hangingPunct="1"/>
              <a:t>3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43380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17CC3E3-4935-45B7-A1FC-8BF130FDBEA5}" type="datetimeFigureOut">
              <a:rPr lang="en-US" smtClean="0"/>
              <a:t>04-Dec-17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79D988-DBCB-420D-BE26-14094F96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8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17CC3E3-4935-45B7-A1FC-8BF130FDBEA5}" type="datetimeFigureOut">
              <a:rPr lang="en-US" smtClean="0"/>
              <a:t>04-Dec-17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79D988-DBCB-420D-BE26-14094F96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4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17CC3E3-4935-45B7-A1FC-8BF130FDBEA5}" type="datetimeFigureOut">
              <a:rPr lang="en-US" smtClean="0"/>
              <a:t>04-Dec-17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79D988-DBCB-420D-BE26-14094F96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3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FFC9D9-155A-4BAF-8B74-81A51C425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7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17CC3E3-4935-45B7-A1FC-8BF130FDBEA5}" type="datetimeFigureOut">
              <a:rPr lang="en-US" smtClean="0"/>
              <a:t>04-Dec-17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79D988-DBCB-420D-BE26-14094F96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7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17CC3E3-4935-45B7-A1FC-8BF130FDBEA5}" type="datetimeFigureOut">
              <a:rPr lang="en-US" smtClean="0"/>
              <a:t>04-Dec-17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79D988-DBCB-420D-BE26-14094F96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1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17CC3E3-4935-45B7-A1FC-8BF130FDBEA5}" type="datetimeFigureOut">
              <a:rPr lang="en-US" smtClean="0"/>
              <a:t>04-Dec-17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79D988-DBCB-420D-BE26-14094F96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0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17CC3E3-4935-45B7-A1FC-8BF130FDBEA5}" type="datetimeFigureOut">
              <a:rPr lang="en-US" smtClean="0"/>
              <a:t>04-Dec-17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79D988-DBCB-420D-BE26-14094F96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9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17CC3E3-4935-45B7-A1FC-8BF130FDBEA5}" type="datetimeFigureOut">
              <a:rPr lang="en-US" smtClean="0"/>
              <a:t>04-Dec-17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79D988-DBCB-420D-BE26-14094F96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0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17CC3E3-4935-45B7-A1FC-8BF130FDBEA5}" type="datetimeFigureOut">
              <a:rPr lang="en-US" smtClean="0"/>
              <a:t>04-Dec-17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79D988-DBCB-420D-BE26-14094F96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0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17CC3E3-4935-45B7-A1FC-8BF130FDBEA5}" type="datetimeFigureOut">
              <a:rPr lang="en-US" smtClean="0"/>
              <a:t>04-Dec-17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79D988-DBCB-420D-BE26-14094F96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6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17CC3E3-4935-45B7-A1FC-8BF130FDBEA5}" type="datetimeFigureOut">
              <a:rPr lang="en-US" smtClean="0"/>
              <a:t>04-Dec-17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79D988-DBCB-420D-BE26-14094F96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7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0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72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0200" y="3611753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/>
              <a:t>KARSINOGEN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1143000"/>
          </a:xfrm>
        </p:spPr>
        <p:txBody>
          <a:bodyPr/>
          <a:lstStyle/>
          <a:p>
            <a:r>
              <a:rPr lang="en-US" dirty="0"/>
              <a:t>KARSINOGENIK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816289"/>
            <a:ext cx="7601803" cy="452596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200000"/>
              </a:lnSpc>
              <a:buAutoNum type="arabicPeriod" startAt="3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</a:p>
          <a:p>
            <a:pPr marL="514350" lvl="0" indent="-514350" algn="just">
              <a:lnSpc>
                <a:spcPct val="200000"/>
              </a:lnSpc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macam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virus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diakui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timbulnya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Hepatitis virus, Epstein-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barr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virus, Human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papiloma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virus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Virus-virus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menimbulkan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seluler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mutasi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gen.</a:t>
            </a:r>
          </a:p>
          <a:p>
            <a:pPr marL="514350" indent="-514350" algn="just">
              <a:lnSpc>
                <a:spcPct val="200000"/>
              </a:lnSpc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None/>
            </a:pPr>
            <a:endParaRPr lang="en-U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0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1143000"/>
          </a:xfrm>
        </p:spPr>
        <p:txBody>
          <a:bodyPr/>
          <a:lstStyle/>
          <a:p>
            <a:r>
              <a:rPr lang="en-US" dirty="0"/>
              <a:t>KARSINOGENIK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933433"/>
            <a:ext cx="7478973" cy="452596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rabicPeriod" startAt="4"/>
            </a:pPr>
            <a:r>
              <a:rPr lang="en-US" dirty="0" smtClean="0"/>
              <a:t>Gaya </a:t>
            </a:r>
            <a:r>
              <a:rPr lang="en-US" dirty="0" err="1" smtClean="0"/>
              <a:t>hidup</a:t>
            </a:r>
            <a:endParaRPr lang="en-US" dirty="0" smtClean="0"/>
          </a:p>
          <a:p>
            <a:pPr marL="514350" lvl="0" indent="-514350" algn="just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menuntun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karsinogenik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merokok</a:t>
            </a:r>
            <a:r>
              <a:rPr lang="en-US" dirty="0"/>
              <a:t>, </a:t>
            </a:r>
            <a:r>
              <a:rPr lang="en-US" dirty="0" err="1"/>
              <a:t>meminum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, </a:t>
            </a:r>
            <a:r>
              <a:rPr lang="en-US" dirty="0" err="1"/>
              <a:t>obesitas</a:t>
            </a:r>
            <a:r>
              <a:rPr lang="en-US" dirty="0"/>
              <a:t>,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1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1143000"/>
          </a:xfrm>
        </p:spPr>
        <p:txBody>
          <a:bodyPr/>
          <a:lstStyle/>
          <a:p>
            <a:r>
              <a:rPr lang="en-US" dirty="0"/>
              <a:t>KARSINOGENIK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397165"/>
            <a:ext cx="8522208" cy="4297363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rokok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kanker</a:t>
            </a:r>
            <a:r>
              <a:rPr lang="en-US" sz="2000" dirty="0" smtClean="0"/>
              <a:t>?</a:t>
            </a:r>
            <a:br>
              <a:rPr lang="en-US" sz="2000" dirty="0" smtClean="0"/>
            </a:br>
            <a:r>
              <a:rPr lang="en-US" sz="2000" dirty="0" err="1" smtClean="0"/>
              <a:t>Apabila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menyalakan</a:t>
            </a:r>
            <a:r>
              <a:rPr lang="en-US" sz="2000" dirty="0" smtClean="0"/>
              <a:t> </a:t>
            </a:r>
            <a:r>
              <a:rPr lang="en-US" sz="2000" dirty="0" err="1" smtClean="0"/>
              <a:t>rokok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menghisapnya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ratusan</a:t>
            </a:r>
            <a:r>
              <a:rPr lang="en-US" sz="2000" dirty="0" smtClean="0"/>
              <a:t>, </a:t>
            </a:r>
            <a:r>
              <a:rPr lang="en-US" sz="2000" dirty="0" err="1" smtClean="0"/>
              <a:t>ribuan</a:t>
            </a:r>
            <a:r>
              <a:rPr lang="en-US" sz="2000" dirty="0" smtClean="0"/>
              <a:t>, </a:t>
            </a:r>
            <a:r>
              <a:rPr lang="en-US" sz="2000" dirty="0" err="1" smtClean="0"/>
              <a:t>bahkan</a:t>
            </a:r>
            <a:r>
              <a:rPr lang="en-US" sz="2000" dirty="0" smtClean="0"/>
              <a:t> </a:t>
            </a:r>
            <a:r>
              <a:rPr lang="en-US" sz="2000" dirty="0" err="1" smtClean="0"/>
              <a:t>jutaan</a:t>
            </a:r>
            <a:r>
              <a:rPr lang="en-US" sz="2000" dirty="0" smtClean="0"/>
              <a:t> molekul2 </a:t>
            </a:r>
            <a:r>
              <a:rPr lang="en-US" sz="2000" dirty="0" err="1" smtClean="0"/>
              <a:t>radikal</a:t>
            </a:r>
            <a:r>
              <a:rPr lang="en-US" sz="2000" dirty="0" smtClean="0"/>
              <a:t> </a:t>
            </a:r>
            <a:r>
              <a:rPr lang="en-US" sz="2000" dirty="0" err="1" smtClean="0"/>
              <a:t>bebas</a:t>
            </a:r>
            <a:r>
              <a:rPr lang="en-US" sz="2000" dirty="0" smtClean="0"/>
              <a:t> </a:t>
            </a:r>
            <a:r>
              <a:rPr lang="en-US" sz="2000" dirty="0" err="1" smtClean="0"/>
              <a:t>masuk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tubuh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. </a:t>
            </a:r>
            <a:r>
              <a:rPr lang="en-US" sz="2000" dirty="0" err="1" smtClean="0"/>
              <a:t>Apa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radikal</a:t>
            </a:r>
            <a:r>
              <a:rPr lang="en-US" sz="2000" dirty="0" smtClean="0"/>
              <a:t> </a:t>
            </a:r>
            <a:r>
              <a:rPr lang="en-US" sz="2000" dirty="0" err="1" smtClean="0"/>
              <a:t>bebas</a:t>
            </a:r>
            <a:r>
              <a:rPr lang="en-US" sz="2000" dirty="0" smtClean="0"/>
              <a:t>? Free Radicals (FR)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senyawa</a:t>
            </a:r>
            <a:r>
              <a:rPr lang="en-US" sz="2000" dirty="0" smtClean="0"/>
              <a:t> yang </a:t>
            </a:r>
            <a:r>
              <a:rPr lang="en-US" sz="2000" dirty="0" err="1" smtClean="0"/>
              <a:t>kehilangan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</a:t>
            </a:r>
            <a:r>
              <a:rPr lang="en-US" sz="2000" dirty="0" smtClean="0"/>
              <a:t> </a:t>
            </a:r>
            <a:r>
              <a:rPr lang="en-US" sz="2000" dirty="0" err="1" smtClean="0"/>
              <a:t>bebasnya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reaktif</a:t>
            </a:r>
            <a:r>
              <a:rPr lang="en-US" sz="2000" dirty="0" smtClean="0"/>
              <a:t>, </a:t>
            </a:r>
            <a:r>
              <a:rPr lang="en-US" sz="2000" dirty="0" err="1" smtClean="0"/>
              <a:t>apabila</a:t>
            </a:r>
            <a:r>
              <a:rPr lang="en-US" sz="2000" dirty="0" smtClean="0"/>
              <a:t> FR </a:t>
            </a:r>
            <a:r>
              <a:rPr lang="en-US" sz="2000" dirty="0" err="1" smtClean="0"/>
              <a:t>masuk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tubuh</a:t>
            </a:r>
            <a:r>
              <a:rPr lang="en-US" sz="2000" dirty="0" smtClean="0"/>
              <a:t> FR </a:t>
            </a:r>
            <a:r>
              <a:rPr lang="en-US" sz="2000" dirty="0" err="1" smtClean="0"/>
              <a:t>cenderung</a:t>
            </a:r>
            <a:r>
              <a:rPr lang="en-US" sz="2000" dirty="0" smtClean="0"/>
              <a:t> </a:t>
            </a:r>
            <a:r>
              <a:rPr lang="en-US" sz="2000" dirty="0" err="1" smtClean="0"/>
              <a:t>mencuri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tubuh</a:t>
            </a:r>
            <a:r>
              <a:rPr lang="en-US" sz="2000" dirty="0" smtClean="0"/>
              <a:t>, proses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cedera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membran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inti </a:t>
            </a:r>
            <a:r>
              <a:rPr lang="en-US" sz="2000" dirty="0" err="1" smtClean="0"/>
              <a:t>khususnya</a:t>
            </a:r>
            <a:r>
              <a:rPr lang="en-US" sz="2000" dirty="0" smtClean="0"/>
              <a:t> </a:t>
            </a:r>
            <a:r>
              <a:rPr lang="en-US" sz="2000" dirty="0" err="1" smtClean="0"/>
              <a:t>paru-paru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kelainan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kecacatan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DNA. </a:t>
            </a:r>
            <a:r>
              <a:rPr lang="en-US" sz="2000" dirty="0" err="1" smtClean="0"/>
              <a:t>Apa</a:t>
            </a:r>
            <a:r>
              <a:rPr lang="en-US" sz="2000" dirty="0" smtClean="0"/>
              <a:t> </a:t>
            </a:r>
            <a:r>
              <a:rPr lang="en-US" sz="2000" dirty="0" err="1" smtClean="0"/>
              <a:t>akibatnya</a:t>
            </a:r>
            <a:r>
              <a:rPr lang="en-US" sz="2000" dirty="0" smtClean="0"/>
              <a:t>? </a:t>
            </a:r>
            <a:r>
              <a:rPr lang="en-US" sz="2000" dirty="0" err="1" smtClean="0"/>
              <a:t>Terjadilah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pembelahan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yang abnormal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terkendali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terjadilah</a:t>
            </a:r>
            <a:r>
              <a:rPr lang="en-US" sz="2000" dirty="0" smtClean="0"/>
              <a:t> tumor/</a:t>
            </a:r>
            <a:r>
              <a:rPr lang="en-US" sz="2000" dirty="0" err="1" smtClean="0"/>
              <a:t>kanker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 descr="kanker-paru-paru-akibat-merok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91" y="4389120"/>
            <a:ext cx="4053385" cy="2346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437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6853" y="560695"/>
            <a:ext cx="8229600" cy="1143000"/>
          </a:xfrm>
        </p:spPr>
        <p:txBody>
          <a:bodyPr/>
          <a:lstStyle/>
          <a:p>
            <a:r>
              <a:rPr lang="en-US" dirty="0"/>
              <a:t>KARSINOGENIK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67603"/>
            <a:ext cx="8961120" cy="4172259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lnSpc>
                <a:spcPct val="160000"/>
              </a:lnSpc>
              <a:buAutoNum type="arabicPeriod" startAt="5"/>
            </a:pPr>
            <a:r>
              <a:rPr lang="en-US" sz="8000" dirty="0" err="1" smtClean="0">
                <a:latin typeface="Arial" charset="0"/>
                <a:ea typeface="Arial" charset="0"/>
                <a:cs typeface="Arial" charset="0"/>
              </a:rPr>
              <a:t>Makanan</a:t>
            </a:r>
            <a:r>
              <a:rPr lang="en-US" sz="80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514350" indent="-51435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8000" dirty="0" err="1" smtClean="0">
                <a:latin typeface="Arial" charset="0"/>
                <a:ea typeface="Arial" charset="0"/>
                <a:cs typeface="Arial" charset="0"/>
              </a:rPr>
              <a:t>Tidak</a:t>
            </a:r>
            <a:r>
              <a:rPr lang="en-US" sz="8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hanya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makanan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kaleng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atau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buatan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pabrik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yang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mengandung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karsinogenik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tapi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juga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pada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makanan</a:t>
            </a:r>
            <a:r>
              <a:rPr lang="en-US" sz="8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alamiah</a:t>
            </a:r>
            <a:r>
              <a:rPr lang="en-US" sz="8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misalnya</a:t>
            </a:r>
            <a:r>
              <a:rPr lang="en-US" sz="8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aflatoksin</a:t>
            </a:r>
            <a:r>
              <a:rPr lang="en-US" sz="8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pada</a:t>
            </a:r>
            <a:r>
              <a:rPr lang="en-US" sz="8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kacang</a:t>
            </a:r>
            <a:r>
              <a:rPr lang="en-US" sz="8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tanah</a:t>
            </a:r>
            <a:r>
              <a:rPr lang="en-US" sz="80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514350" indent="-51435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8000" dirty="0" err="1" smtClean="0">
                <a:latin typeface="Arial" charset="0"/>
                <a:ea typeface="Arial" charset="0"/>
                <a:cs typeface="Arial" charset="0"/>
              </a:rPr>
              <a:t>Pemanis</a:t>
            </a:r>
            <a:r>
              <a:rPr lang="en-US" sz="8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buatan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seperti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pada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siklamat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dan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sakarin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dapat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memicu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tumbuhnya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kanker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kandung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kemih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514350" indent="-51435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Z</a:t>
            </a:r>
            <a:r>
              <a:rPr lang="en-US" sz="8000" dirty="0" err="1" smtClean="0">
                <a:latin typeface="Arial" charset="0"/>
                <a:ea typeface="Arial" charset="0"/>
                <a:cs typeface="Arial" charset="0"/>
              </a:rPr>
              <a:t>at</a:t>
            </a:r>
            <a:r>
              <a:rPr lang="en-US" sz="8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pemicu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adanya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kanker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atau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karsinogen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juga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terdapat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pada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pengawet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makanan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seperti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formaldehida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sebagai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bahan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pengawet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tahu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atau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bakso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;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zat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warna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tekstil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bukan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pewarna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makanan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),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seperti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methanyl</a:t>
            </a:r>
            <a:r>
              <a:rPr lang="en-US" sz="8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yello</a:t>
            </a:r>
            <a:r>
              <a:rPr lang="en-US" sz="8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pada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krupuk,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tahu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dan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lain-lain;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juga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rhodamin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zat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pewarna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merah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pada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sirup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Menurut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penelitian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zat-zat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tersebut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dapat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menimbulkan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kanker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 err="1">
                <a:latin typeface="Arial" charset="0"/>
                <a:ea typeface="Arial" charset="0"/>
                <a:cs typeface="Arial" charset="0"/>
              </a:rPr>
              <a:t>hati</a:t>
            </a:r>
            <a:r>
              <a:rPr lang="en-US" sz="80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514350" indent="-514350">
              <a:buNone/>
            </a:pPr>
            <a:endParaRPr lang="en-US" sz="1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36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3" y="547549"/>
            <a:ext cx="8229600" cy="79157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39" y="1187355"/>
            <a:ext cx="8175008" cy="5268035"/>
          </a:xfrm>
        </p:spPr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Pengertian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anker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 smtClean="0">
              <a:latin typeface="Arial Rounded MT Bold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penyakit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terkendali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kerena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hilangnya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kontrol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normal.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Penyakit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menyerang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Sel-sel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berkembang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cepat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terkendali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membelah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selanjutnya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menyusup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sekitarnya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(invasive)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menyebar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menyerang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organ-organ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saraf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tulang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normal,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membelah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penggantian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sel-sel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rusak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Sebaliknya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membelah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meskipun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memerlukannya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penumpukan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Penumpukan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mendesak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merusak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normal,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mengganggu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organ yang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ditempatinya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1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6974"/>
            <a:ext cx="8229600" cy="1143000"/>
          </a:xfrm>
        </p:spPr>
        <p:txBody>
          <a:bodyPr/>
          <a:lstStyle/>
          <a:p>
            <a:r>
              <a:rPr lang="en-US" dirty="0" smtClean="0"/>
              <a:t>TUMOR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Ada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sifat</a:t>
            </a:r>
            <a:r>
              <a:rPr lang="en-US" sz="2400" dirty="0" smtClean="0"/>
              <a:t> tumor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/>
              <a:t>Begign</a:t>
            </a:r>
            <a:r>
              <a:rPr lang="en-US" sz="2400" dirty="0" smtClean="0"/>
              <a:t> </a:t>
            </a:r>
            <a:r>
              <a:rPr lang="en-US" sz="2400" dirty="0" err="1" smtClean="0"/>
              <a:t>tumours</a:t>
            </a:r>
            <a:r>
              <a:rPr lang="en-US" sz="2400" dirty="0" smtClean="0"/>
              <a:t> (tumor </a:t>
            </a:r>
            <a:r>
              <a:rPr lang="en-US" sz="2400" dirty="0" err="1" smtClean="0"/>
              <a:t>jinak</a:t>
            </a:r>
            <a:r>
              <a:rPr lang="en-US" sz="2400" dirty="0" smtClean="0"/>
              <a:t>) : Tumor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aslinya</a:t>
            </a:r>
            <a:r>
              <a:rPr lang="en-US" sz="2400" dirty="0" smtClean="0"/>
              <a:t>,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mendesak</a:t>
            </a:r>
            <a:r>
              <a:rPr lang="en-US" sz="2400" dirty="0" smtClean="0"/>
              <a:t> </a:t>
            </a:r>
            <a:r>
              <a:rPr lang="en-US" sz="2400" dirty="0" err="1" smtClean="0"/>
              <a:t>sel-sel</a:t>
            </a:r>
            <a:r>
              <a:rPr lang="en-US" sz="2400" dirty="0" smtClean="0"/>
              <a:t> </a:t>
            </a:r>
            <a:r>
              <a:rPr lang="en-US" sz="2400" dirty="0" err="1" smtClean="0"/>
              <a:t>disekitarnya</a:t>
            </a:r>
            <a:r>
              <a:rPr lang="en-US" sz="2400" dirty="0" smtClean="0"/>
              <a:t> 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</a:t>
            </a:r>
            <a:r>
              <a:rPr lang="en-US" sz="2400" dirty="0" err="1" smtClean="0"/>
              <a:t>kutil</a:t>
            </a: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Malignant </a:t>
            </a:r>
            <a:r>
              <a:rPr lang="en-US" sz="2400" dirty="0" err="1" smtClean="0"/>
              <a:t>tumours</a:t>
            </a:r>
            <a:r>
              <a:rPr lang="en-US" sz="2400" dirty="0" smtClean="0"/>
              <a:t> (tumor </a:t>
            </a:r>
            <a:r>
              <a:rPr lang="en-US" sz="2400" dirty="0" err="1" smtClean="0"/>
              <a:t>ganas</a:t>
            </a:r>
            <a:r>
              <a:rPr lang="en-US" sz="2400" dirty="0" smtClean="0"/>
              <a:t>) :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aslinya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tumor-tumor </a:t>
            </a:r>
            <a:r>
              <a:rPr lang="en-US" sz="2400" dirty="0" err="1" smtClean="0"/>
              <a:t>sekunder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err="1" smtClean="0"/>
              <a:t>Kedua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tumor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melelahkan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tumor </a:t>
            </a:r>
            <a:r>
              <a:rPr lang="en-US" sz="2400" dirty="0" err="1" smtClean="0"/>
              <a:t>memerlukan</a:t>
            </a:r>
            <a:r>
              <a:rPr lang="en-US" sz="2400" dirty="0" smtClean="0"/>
              <a:t> nutrient yang </a:t>
            </a:r>
            <a:r>
              <a:rPr lang="en-US" sz="2400" dirty="0" err="1" smtClean="0"/>
              <a:t>cukup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menjaga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cepat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pembelahan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4080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2110"/>
            <a:ext cx="8229600" cy="1143000"/>
          </a:xfrm>
        </p:spPr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sz="2800" dirty="0" err="1" smtClean="0"/>
              <a:t>Kanker</a:t>
            </a:r>
            <a:r>
              <a:rPr lang="en-US" sz="2800" dirty="0" smtClean="0"/>
              <a:t> </a:t>
            </a:r>
            <a:r>
              <a:rPr lang="en-US" sz="2800" dirty="0" err="1" smtClean="0"/>
              <a:t>muncul</a:t>
            </a:r>
            <a:r>
              <a:rPr lang="en-US" sz="2800" dirty="0" smtClean="0"/>
              <a:t> </a:t>
            </a:r>
            <a:r>
              <a:rPr lang="en-US" sz="2800" dirty="0" err="1" smtClean="0"/>
              <a:t>disebabkan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mutasi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gen normal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 smtClean="0"/>
              <a:t>Gen-gen </a:t>
            </a:r>
            <a:r>
              <a:rPr lang="en-US" sz="2800" dirty="0" err="1" smtClean="0"/>
              <a:t>bermutasi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kanker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oncogenes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 err="1" smtClean="0"/>
              <a:t>Diperkirakan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diperlukan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mutase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memunculkan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terjadinya</a:t>
            </a:r>
            <a:r>
              <a:rPr lang="en-US" sz="2800" dirty="0" smtClean="0"/>
              <a:t> </a:t>
            </a:r>
            <a:r>
              <a:rPr lang="en-US" sz="2800" dirty="0" err="1" smtClean="0"/>
              <a:t>kanker</a:t>
            </a:r>
            <a:endParaRPr lang="en-US" sz="28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 err="1" smtClean="0"/>
              <a:t>Sel-sel</a:t>
            </a:r>
            <a:r>
              <a:rPr lang="en-US" sz="2800" dirty="0" smtClean="0"/>
              <a:t> </a:t>
            </a:r>
            <a:r>
              <a:rPr lang="en-US" sz="2800" dirty="0" err="1" smtClean="0"/>
              <a:t>kanker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mengalami</a:t>
            </a:r>
            <a:r>
              <a:rPr lang="en-US" sz="2800" dirty="0" smtClean="0"/>
              <a:t> </a:t>
            </a:r>
            <a:r>
              <a:rPr lang="en-US" sz="2800" dirty="0" err="1" smtClean="0"/>
              <a:t>destruksi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terus</a:t>
            </a:r>
            <a:r>
              <a:rPr lang="en-US" sz="2800" dirty="0" smtClean="0"/>
              <a:t> </a:t>
            </a:r>
            <a:r>
              <a:rPr lang="en-US" sz="2800" dirty="0" err="1" smtClean="0"/>
              <a:t>menerus</a:t>
            </a:r>
            <a:r>
              <a:rPr lang="en-US" sz="2800" dirty="0" smtClean="0"/>
              <a:t> </a:t>
            </a:r>
            <a:r>
              <a:rPr lang="en-US" sz="2800" dirty="0" err="1" smtClean="0"/>
              <a:t>berkembang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jutaan</a:t>
            </a:r>
            <a:r>
              <a:rPr lang="en-US" sz="2800" dirty="0" smtClean="0"/>
              <a:t>  </a:t>
            </a:r>
            <a:r>
              <a:rPr lang="en-US" sz="2800" dirty="0" err="1" smtClean="0"/>
              <a:t>sel-sel</a:t>
            </a:r>
            <a:r>
              <a:rPr lang="en-US" sz="2800" dirty="0" smtClean="0"/>
              <a:t> </a:t>
            </a:r>
            <a:r>
              <a:rPr lang="en-US" sz="2800" dirty="0" err="1" smtClean="0"/>
              <a:t>kanker</a:t>
            </a:r>
            <a:r>
              <a:rPr lang="en-US" sz="2800" dirty="0" smtClean="0"/>
              <a:t> </a:t>
            </a:r>
            <a:r>
              <a:rPr lang="en-US" sz="2800" dirty="0" err="1" smtClean="0"/>
              <a:t>baru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4927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78" y="3125339"/>
            <a:ext cx="7543800" cy="1450757"/>
          </a:xfrm>
        </p:spPr>
        <p:txBody>
          <a:bodyPr/>
          <a:lstStyle/>
          <a:p>
            <a:r>
              <a:rPr lang="en-US" dirty="0" smtClean="0"/>
              <a:t>PERBEDAAN SEL NORMAL DAN KANKER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17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5910" y="352022"/>
            <a:ext cx="8229600" cy="76481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38" y="1243084"/>
            <a:ext cx="7874758" cy="4525963"/>
          </a:xfrm>
        </p:spPr>
        <p:txBody>
          <a:bodyPr/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Perbedaan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anatomi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normal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5" name="Picture 4" descr="sel-kanker-dan-sel-norma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99" y="1976108"/>
            <a:ext cx="6428095" cy="4192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23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6371"/>
            <a:ext cx="8229600" cy="87461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959"/>
            <a:ext cx="8229600" cy="4525963"/>
          </a:xfrm>
        </p:spPr>
        <p:txBody>
          <a:bodyPr/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masuknya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dirty="0">
              <a:latin typeface="Arial Rounded MT Bold" pitchFamily="34" charset="0"/>
            </a:endParaRPr>
          </a:p>
        </p:txBody>
      </p:sp>
      <p:pic>
        <p:nvPicPr>
          <p:cNvPr id="5" name="Picture 4" descr="Sel-Seh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2057401"/>
            <a:ext cx="1981199" cy="4267199"/>
          </a:xfrm>
          <a:prstGeom prst="rect">
            <a:avLst/>
          </a:prstGeom>
        </p:spPr>
      </p:pic>
      <p:pic>
        <p:nvPicPr>
          <p:cNvPr id="6" name="Picture 5" descr="Sel-Kanke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057400"/>
            <a:ext cx="2057400" cy="434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9800" y="2327970"/>
            <a:ext cx="2362200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 Rounded MT Bold" pitchFamily="34" charset="0"/>
              </a:rPr>
              <a:t>Sel</a:t>
            </a:r>
            <a:r>
              <a:rPr lang="en-US" sz="1400" dirty="0" smtClean="0">
                <a:latin typeface="Arial Rounded MT Bold" pitchFamily="34" charset="0"/>
              </a:rPr>
              <a:t> yang </a:t>
            </a:r>
            <a:r>
              <a:rPr lang="en-US" sz="1400" dirty="0" err="1" smtClean="0">
                <a:latin typeface="Arial Rounded MT Bold" pitchFamily="34" charset="0"/>
              </a:rPr>
              <a:t>sehat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dan</a:t>
            </a:r>
            <a:r>
              <a:rPr lang="en-US" sz="1400" dirty="0" smtClean="0">
                <a:latin typeface="Arial Rounded MT Bold" pitchFamily="34" charset="0"/>
              </a:rPr>
              <a:t> normal </a:t>
            </a:r>
            <a:r>
              <a:rPr lang="en-US" sz="1400" dirty="0" err="1" smtClean="0">
                <a:latin typeface="Arial Rounded MT Bold" pitchFamily="34" charset="0"/>
              </a:rPr>
              <a:t>akan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melakukan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regenerasi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sel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dimana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sel</a:t>
            </a:r>
            <a:r>
              <a:rPr lang="en-US" sz="1400" dirty="0" smtClean="0">
                <a:latin typeface="Arial Rounded MT Bold" pitchFamily="34" charset="0"/>
              </a:rPr>
              <a:t> yang </a:t>
            </a:r>
            <a:r>
              <a:rPr lang="en-US" sz="1400" dirty="0" err="1" smtClean="0">
                <a:latin typeface="Arial Rounded MT Bold" pitchFamily="34" charset="0"/>
              </a:rPr>
              <a:t>tua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mati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akan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digantikan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dengan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sel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baru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dengan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pertumbuhan</a:t>
            </a:r>
            <a:r>
              <a:rPr lang="en-US" sz="1400" dirty="0" smtClean="0">
                <a:latin typeface="Arial Rounded MT Bold" pitchFamily="34" charset="0"/>
              </a:rPr>
              <a:t> yang </a:t>
            </a:r>
            <a:r>
              <a:rPr lang="en-US" sz="1400" dirty="0" err="1" smtClean="0">
                <a:latin typeface="Arial Rounded MT Bold" pitchFamily="34" charset="0"/>
              </a:rPr>
              <a:t>terkontrol</a:t>
            </a:r>
            <a:r>
              <a:rPr lang="en-US" sz="1400" dirty="0" smtClean="0">
                <a:latin typeface="Arial Rounded MT Bold" pitchFamily="34" charset="0"/>
              </a:rPr>
              <a:t>. </a:t>
            </a:r>
            <a:r>
              <a:rPr lang="en-US" sz="1400" dirty="0" err="1" smtClean="0">
                <a:latin typeface="Arial Rounded MT Bold" pitchFamily="34" charset="0"/>
              </a:rPr>
              <a:t>Pada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Gambar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Sel</a:t>
            </a:r>
            <a:r>
              <a:rPr lang="en-US" sz="1400" dirty="0" smtClean="0">
                <a:latin typeface="Arial Rounded MT Bold" pitchFamily="34" charset="0"/>
              </a:rPr>
              <a:t> yang </a:t>
            </a:r>
            <a:r>
              <a:rPr lang="en-US" sz="1400" dirty="0" err="1" smtClean="0">
                <a:latin typeface="Arial Rounded MT Bold" pitchFamily="34" charset="0"/>
              </a:rPr>
              <a:t>sehat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bisa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diperhatikan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bagaimana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proses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bergantinya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sel</a:t>
            </a:r>
            <a:r>
              <a:rPr lang="en-US" sz="1400" dirty="0" smtClean="0">
                <a:latin typeface="Arial Rounded MT Bold" pitchFamily="34" charset="0"/>
              </a:rPr>
              <a:t> yang lama </a:t>
            </a:r>
            <a:r>
              <a:rPr lang="en-US" sz="1400" dirty="0" err="1" smtClean="0">
                <a:latin typeface="Arial Rounded MT Bold" pitchFamily="34" charset="0"/>
              </a:rPr>
              <a:t>dengan</a:t>
            </a:r>
            <a:r>
              <a:rPr lang="en-US" sz="1400" dirty="0" smtClean="0">
                <a:latin typeface="Arial Rounded MT Bold" pitchFamily="34" charset="0"/>
              </a:rPr>
              <a:t> yang </a:t>
            </a:r>
            <a:r>
              <a:rPr lang="en-US" sz="1400" dirty="0" err="1" smtClean="0">
                <a:latin typeface="Arial Rounded MT Bold" pitchFamily="34" charset="0"/>
              </a:rPr>
              <a:t>baru</a:t>
            </a:r>
            <a:r>
              <a:rPr lang="en-US" sz="1400" dirty="0" smtClean="0">
                <a:latin typeface="Arial Rounded MT Bold" pitchFamily="34" charset="0"/>
              </a:rPr>
              <a:t>, </a:t>
            </a:r>
            <a:r>
              <a:rPr lang="en-US" sz="1400" dirty="0" err="1" smtClean="0">
                <a:latin typeface="Arial Rounded MT Bold" pitchFamily="34" charset="0"/>
              </a:rPr>
              <a:t>pembelahan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sel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disekitar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lokasi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sel</a:t>
            </a:r>
            <a:r>
              <a:rPr lang="en-US" sz="1400" dirty="0" smtClean="0">
                <a:latin typeface="Arial Rounded MT Bold" pitchFamily="34" charset="0"/>
              </a:rPr>
              <a:t> yang </a:t>
            </a:r>
            <a:r>
              <a:rPr lang="en-US" sz="1400" dirty="0" err="1" smtClean="0">
                <a:latin typeface="Arial Rounded MT Bold" pitchFamily="34" charset="0"/>
              </a:rPr>
              <a:t>mati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benar-benar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terkontrol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dengan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baik</a:t>
            </a:r>
            <a:r>
              <a:rPr lang="en-US" sz="1400" dirty="0" smtClean="0">
                <a:latin typeface="Arial Rounded MT Bold" pitchFamily="34" charset="0"/>
              </a:rPr>
              <a:t>.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2209800"/>
            <a:ext cx="2133600" cy="37548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 smtClean="0"/>
              <a:t>berbeda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sel</a:t>
            </a:r>
            <a:r>
              <a:rPr lang="en-US" sz="1400" dirty="0" smtClean="0"/>
              <a:t> yang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terinfeksi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bermutasi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 smtClean="0"/>
              <a:t>sel</a:t>
            </a:r>
            <a:r>
              <a:rPr lang="en-US" sz="1400" dirty="0" smtClean="0"/>
              <a:t> </a:t>
            </a:r>
            <a:r>
              <a:rPr lang="en-US" sz="1400" dirty="0" err="1" smtClean="0"/>
              <a:t>kanker</a:t>
            </a:r>
            <a:r>
              <a:rPr lang="en-US" sz="1400" dirty="0" smtClean="0"/>
              <a:t>. </a:t>
            </a:r>
            <a:r>
              <a:rPr lang="en-US" sz="1400" dirty="0" err="1" smtClean="0"/>
              <a:t>Sel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pernah</a:t>
            </a:r>
            <a:r>
              <a:rPr lang="en-US" sz="1400" dirty="0" smtClean="0"/>
              <a:t> </a:t>
            </a:r>
            <a:r>
              <a:rPr lang="en-US" sz="1400" dirty="0" err="1" smtClean="0"/>
              <a:t>mati</a:t>
            </a:r>
            <a:r>
              <a:rPr lang="en-US" sz="1400" dirty="0" smtClean="0"/>
              <a:t>, </a:t>
            </a:r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terus</a:t>
            </a:r>
            <a:r>
              <a:rPr lang="en-US" sz="1400" dirty="0" smtClean="0"/>
              <a:t> </a:t>
            </a:r>
            <a:r>
              <a:rPr lang="en-US" sz="1400" dirty="0" err="1" smtClean="0"/>
              <a:t>bertumbuh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berkembang</a:t>
            </a:r>
            <a:r>
              <a:rPr lang="en-US" sz="1400" dirty="0" smtClean="0"/>
              <a:t>. </a:t>
            </a:r>
            <a:r>
              <a:rPr lang="en-US" sz="1400" dirty="0" err="1" smtClean="0"/>
              <a:t>Mula-mula</a:t>
            </a:r>
            <a:r>
              <a:rPr lang="en-US" sz="1400" dirty="0" smtClean="0"/>
              <a:t> </a:t>
            </a:r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membelah</a:t>
            </a:r>
            <a:r>
              <a:rPr lang="en-US" sz="1400" dirty="0" smtClean="0"/>
              <a:t> </a:t>
            </a:r>
            <a:r>
              <a:rPr lang="en-US" sz="1400" dirty="0" err="1" smtClean="0"/>
              <a:t>diri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 smtClean="0"/>
              <a:t>dua</a:t>
            </a:r>
            <a:r>
              <a:rPr lang="en-US" sz="1400" dirty="0" smtClean="0"/>
              <a:t>, </a:t>
            </a:r>
            <a:r>
              <a:rPr lang="en-US" sz="1400" dirty="0" err="1" smtClean="0"/>
              <a:t>kemudian</a:t>
            </a:r>
            <a:r>
              <a:rPr lang="en-US" sz="1400" dirty="0" smtClean="0"/>
              <a:t> </a:t>
            </a:r>
            <a:r>
              <a:rPr lang="en-US" sz="1400" dirty="0" err="1" smtClean="0"/>
              <a:t>empat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proses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terus</a:t>
            </a:r>
            <a:r>
              <a:rPr lang="en-US" sz="1400" dirty="0" smtClean="0"/>
              <a:t> </a:t>
            </a:r>
            <a:r>
              <a:rPr lang="en-US" sz="1400" dirty="0" err="1" smtClean="0"/>
              <a:t>berlanjut</a:t>
            </a:r>
            <a:r>
              <a:rPr lang="en-US" sz="1400" dirty="0" smtClean="0"/>
              <a:t> </a:t>
            </a:r>
            <a:r>
              <a:rPr lang="en-US" sz="1400" dirty="0" err="1" smtClean="0"/>
              <a:t>hingga</a:t>
            </a:r>
            <a:r>
              <a:rPr lang="en-US" sz="1400" dirty="0" smtClean="0"/>
              <a:t> </a:t>
            </a:r>
            <a:r>
              <a:rPr lang="en-US" sz="1400" dirty="0" err="1" smtClean="0"/>
              <a:t>taraf</a:t>
            </a:r>
            <a:r>
              <a:rPr lang="en-US" sz="1400" dirty="0" smtClean="0"/>
              <a:t> yang </a:t>
            </a:r>
            <a:r>
              <a:rPr lang="en-US" sz="1400" dirty="0" err="1" smtClean="0"/>
              <a:t>akut</a:t>
            </a:r>
            <a:r>
              <a:rPr lang="en-US" sz="1400" dirty="0" smtClean="0"/>
              <a:t>.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saat</a:t>
            </a:r>
            <a:r>
              <a:rPr lang="en-US" sz="1400" dirty="0" smtClean="0"/>
              <a:t> </a:t>
            </a:r>
            <a:r>
              <a:rPr lang="en-US" sz="1400" dirty="0" err="1" smtClean="0"/>
              <a:t>sel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mencapai</a:t>
            </a:r>
            <a:r>
              <a:rPr lang="en-US" sz="1400" dirty="0" smtClean="0"/>
              <a:t> </a:t>
            </a:r>
            <a:r>
              <a:rPr lang="en-US" sz="1400" dirty="0" err="1" smtClean="0"/>
              <a:t>taraf</a:t>
            </a:r>
            <a:r>
              <a:rPr lang="en-US" sz="1400" dirty="0" smtClean="0"/>
              <a:t> </a:t>
            </a:r>
            <a:r>
              <a:rPr lang="en-US" sz="1400" dirty="0" err="1" smtClean="0"/>
              <a:t>akut</a:t>
            </a:r>
            <a:r>
              <a:rPr lang="en-US" sz="1400" dirty="0" smtClean="0"/>
              <a:t> </a:t>
            </a:r>
            <a:r>
              <a:rPr lang="en-US" sz="1400" dirty="0" err="1" smtClean="0"/>
              <a:t>perubahan</a:t>
            </a:r>
            <a:r>
              <a:rPr lang="en-US" sz="1400" dirty="0" smtClean="0"/>
              <a:t> </a:t>
            </a:r>
            <a:r>
              <a:rPr lang="en-US" sz="1400" dirty="0" err="1" smtClean="0"/>
              <a:t>warnapun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semakin</a:t>
            </a:r>
            <a:r>
              <a:rPr lang="en-US" sz="1400" dirty="0" smtClean="0"/>
              <a:t> </a:t>
            </a:r>
            <a:r>
              <a:rPr lang="en-US" sz="1400" dirty="0" err="1" smtClean="0"/>
              <a:t>jelas</a:t>
            </a:r>
            <a:r>
              <a:rPr lang="en-US" sz="1400" dirty="0" smtClean="0"/>
              <a:t>, </a:t>
            </a:r>
            <a:r>
              <a:rPr lang="en-US" sz="1400" dirty="0" err="1" smtClean="0"/>
              <a:t>sel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tampak</a:t>
            </a:r>
            <a:r>
              <a:rPr lang="en-US" sz="1400" dirty="0" smtClean="0"/>
              <a:t> </a:t>
            </a:r>
            <a:r>
              <a:rPr lang="en-US" sz="1400" dirty="0" err="1" smtClean="0"/>
              <a:t>menghitam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membesar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4" name="Curved Down Arrow 13"/>
          <p:cNvSpPr/>
          <p:nvPr/>
        </p:nvSpPr>
        <p:spPr>
          <a:xfrm>
            <a:off x="1828800" y="1828800"/>
            <a:ext cx="914400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6477000" y="1752600"/>
            <a:ext cx="914400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08" y="469562"/>
            <a:ext cx="8229600" cy="1143000"/>
          </a:xfrm>
        </p:spPr>
        <p:txBody>
          <a:bodyPr/>
          <a:lstStyle/>
          <a:p>
            <a:r>
              <a:rPr lang="en-US" dirty="0" smtClean="0"/>
              <a:t>PENGANTAR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53" y="1612562"/>
            <a:ext cx="8229600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 </a:t>
            </a:r>
            <a:r>
              <a:rPr lang="en-US" sz="2400" dirty="0" err="1" smtClean="0"/>
              <a:t>Karsinogen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Agen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penyebab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kanker</a:t>
            </a:r>
            <a:endParaRPr lang="en-US" sz="2400" dirty="0"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ym typeface="Wingdings" panose="05000000000000000000" pitchFamily="2" charset="2"/>
              </a:rPr>
              <a:t>  </a:t>
            </a:r>
            <a:r>
              <a:rPr lang="en-US" sz="2400" dirty="0" err="1" smtClean="0">
                <a:sym typeface="Wingdings" panose="05000000000000000000" pitchFamily="2" charset="2"/>
              </a:rPr>
              <a:t>Kanker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merupakan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salah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satu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penyakit</a:t>
            </a:r>
            <a:r>
              <a:rPr lang="en-US" sz="2400" dirty="0" smtClean="0">
                <a:sym typeface="Wingdings" panose="05000000000000000000" pitchFamily="2" charset="2"/>
              </a:rPr>
              <a:t> paling </a:t>
            </a:r>
            <a:r>
              <a:rPr lang="en-US" sz="2400" dirty="0" err="1" smtClean="0">
                <a:sym typeface="Wingdings" panose="05000000000000000000" pitchFamily="2" charset="2"/>
              </a:rPr>
              <a:t>umum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saat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ini</a:t>
            </a:r>
            <a:endParaRPr lang="en-US" sz="2400" dirty="0"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ym typeface="Wingdings" panose="05000000000000000000" pitchFamily="2" charset="2"/>
              </a:rPr>
              <a:t>  1 </a:t>
            </a:r>
            <a:r>
              <a:rPr lang="en-US" sz="2400" dirty="0" err="1" smtClean="0">
                <a:sym typeface="Wingdings" panose="05000000000000000000" pitchFamily="2" charset="2"/>
              </a:rPr>
              <a:t>dari</a:t>
            </a:r>
            <a:r>
              <a:rPr lang="en-US" sz="2400" dirty="0" smtClean="0">
                <a:sym typeface="Wingdings" panose="05000000000000000000" pitchFamily="2" charset="2"/>
              </a:rPr>
              <a:t> 4 </a:t>
            </a:r>
            <a:r>
              <a:rPr lang="en-US" sz="2400" dirty="0" err="1" smtClean="0">
                <a:sym typeface="Wingdings" panose="05000000000000000000" pitchFamily="2" charset="2"/>
              </a:rPr>
              <a:t>kematian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adalah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karena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kanker</a:t>
            </a:r>
            <a:endParaRPr lang="en-US" sz="2400" dirty="0"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ym typeface="Wingdings" panose="05000000000000000000" pitchFamily="2" charset="2"/>
              </a:rPr>
              <a:t>  1 </a:t>
            </a:r>
            <a:r>
              <a:rPr lang="en-US" sz="2400" dirty="0" err="1" smtClean="0">
                <a:sym typeface="Wingdings" panose="05000000000000000000" pitchFamily="2" charset="2"/>
              </a:rPr>
              <a:t>dari</a:t>
            </a:r>
            <a:r>
              <a:rPr lang="en-US" sz="2400" dirty="0" smtClean="0">
                <a:sym typeface="Wingdings" panose="05000000000000000000" pitchFamily="2" charset="2"/>
              </a:rPr>
              <a:t> 17 </a:t>
            </a:r>
            <a:r>
              <a:rPr lang="en-US" sz="2400" dirty="0" err="1" smtClean="0">
                <a:sym typeface="Wingdings" panose="05000000000000000000" pitchFamily="2" charset="2"/>
              </a:rPr>
              <a:t>kematian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adalah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karena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kanker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paru-paru</a:t>
            </a:r>
            <a:r>
              <a:rPr lang="en-US" sz="2400" dirty="0" smtClean="0">
                <a:sym typeface="Wingdings" panose="05000000000000000000" pitchFamily="2" charset="2"/>
              </a:rPr>
              <a:t> (lung cancer)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 Lung cancer </a:t>
            </a:r>
            <a:r>
              <a:rPr lang="en-US" sz="2400" dirty="0" err="1" smtClean="0">
                <a:sym typeface="Wingdings" panose="05000000000000000000" pitchFamily="2" charset="2"/>
              </a:rPr>
              <a:t>adalah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kanker</a:t>
            </a:r>
            <a:r>
              <a:rPr lang="en-US" sz="2400" dirty="0" smtClean="0">
                <a:sym typeface="Wingdings" panose="05000000000000000000" pitchFamily="2" charset="2"/>
              </a:rPr>
              <a:t> paling </a:t>
            </a:r>
            <a:r>
              <a:rPr lang="en-US" sz="2400" dirty="0" err="1" smtClean="0">
                <a:sym typeface="Wingdings" panose="05000000000000000000" pitchFamily="2" charset="2"/>
              </a:rPr>
              <a:t>umum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pada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pria</a:t>
            </a:r>
            <a:endParaRPr lang="en-US" sz="2400" dirty="0"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ym typeface="Wingdings" panose="05000000000000000000" pitchFamily="2" charset="2"/>
              </a:rPr>
              <a:t>  </a:t>
            </a:r>
            <a:r>
              <a:rPr lang="en-US" sz="2400" dirty="0" err="1" smtClean="0">
                <a:sym typeface="Wingdings" panose="05000000000000000000" pitchFamily="2" charset="2"/>
              </a:rPr>
              <a:t>Kanker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payudara</a:t>
            </a:r>
            <a:r>
              <a:rPr lang="en-US" sz="2400" dirty="0" smtClean="0">
                <a:sym typeface="Wingdings" panose="05000000000000000000" pitchFamily="2" charset="2"/>
              </a:rPr>
              <a:t> (breast cancer) </a:t>
            </a:r>
            <a:r>
              <a:rPr lang="en-US" sz="2400" dirty="0" err="1" smtClean="0">
                <a:sym typeface="Wingdings" panose="05000000000000000000" pitchFamily="2" charset="2"/>
              </a:rPr>
              <a:t>adalah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kanker</a:t>
            </a:r>
            <a:r>
              <a:rPr lang="en-US" sz="2400" dirty="0" smtClean="0">
                <a:sym typeface="Wingdings" panose="05000000000000000000" pitchFamily="2" charset="2"/>
              </a:rPr>
              <a:t> paling </a:t>
            </a:r>
            <a:r>
              <a:rPr lang="en-US" sz="2400" dirty="0" err="1" smtClean="0">
                <a:sym typeface="Wingdings" panose="05000000000000000000" pitchFamily="2" charset="2"/>
              </a:rPr>
              <a:t>umum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pada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perempuan</a:t>
            </a:r>
            <a:endParaRPr lang="en-US" sz="2400" dirty="0"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ym typeface="Wingdings" panose="05000000000000000000" pitchFamily="2" charset="2"/>
              </a:rPr>
              <a:t>  </a:t>
            </a:r>
            <a:r>
              <a:rPr lang="en-US" sz="2400" dirty="0" err="1" smtClean="0">
                <a:sym typeface="Wingdings" panose="05000000000000000000" pitchFamily="2" charset="2"/>
              </a:rPr>
              <a:t>Terdapat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lebih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dari</a:t>
            </a:r>
            <a:r>
              <a:rPr lang="en-US" sz="2400" dirty="0" smtClean="0">
                <a:sym typeface="Wingdings" panose="05000000000000000000" pitchFamily="2" charset="2"/>
              </a:rPr>
              <a:t> 100 </a:t>
            </a:r>
            <a:r>
              <a:rPr lang="en-US" sz="2400" dirty="0" err="1" smtClean="0">
                <a:sym typeface="Wingdings" panose="05000000000000000000" pitchFamily="2" charset="2"/>
              </a:rPr>
              <a:t>macam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kanker</a:t>
            </a:r>
            <a:endParaRPr lang="en-US" sz="2400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35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6313" y="205854"/>
            <a:ext cx="82296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313" y="112025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 Rounded MT Bold" pitchFamily="34" charset="0"/>
              </a:rPr>
              <a:t>Penyebaran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Sel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Kanker</a:t>
            </a:r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5" name="Picture 4" descr="Penyebaran-Sel-Kan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9" y="1531417"/>
            <a:ext cx="7356143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9809" y="4274617"/>
            <a:ext cx="7356143" cy="20715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abnormal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tampak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DNA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kromosomnya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bermutasi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berkembang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mengirimkan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sinyal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pembuluh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berkembang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sekaligus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menyebarkan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peredaran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bersatu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membesar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demikian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seterusnya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siklus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perkembangannya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09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6934200" cy="4221163"/>
          </a:xfrm>
        </p:spPr>
        <p:txBody>
          <a:bodyPr/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68099599"/>
              </p:ext>
            </p:extLst>
          </p:nvPr>
        </p:nvGraphicFramePr>
        <p:xfrm>
          <a:off x="1143000" y="1798320"/>
          <a:ext cx="2667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mutasi-sel-menjadi-sel-kank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2251882"/>
            <a:ext cx="3200400" cy="392031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886200" y="30480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86200" y="4113212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86200" y="5180012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3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6" y="1264099"/>
            <a:ext cx="8147713" cy="521176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6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Inisiasi</a:t>
            </a:r>
            <a:endParaRPr lang="en-US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buNone/>
            </a:pP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6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Inisiasi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memungkinkan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terjadinya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rentan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dirangsang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kimia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karsinogen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menempel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reseptor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berinteraksi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DNA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mengakibatkan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perubahan-perubahan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DNA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mutasi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kimia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juga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mengakibatkan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gangguan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berperan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menekan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protooncogene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tumor suppressor 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gene. </a:t>
            </a:r>
            <a:r>
              <a:rPr lang="en-US" sz="6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inisiasi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pajanan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kimia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mengaktifkan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protooncogene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oncogene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menonaktifkan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tumor suppressor 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gene.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6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Sel-sel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terinisiasi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rentan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berpotensi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Namun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inisiasi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berkembang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pemicu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agen-agen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promotor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None/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7796" y="3286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77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981911"/>
            <a:ext cx="8222503" cy="49530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promosi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Sel-sel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terinisiasi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rentan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gangguan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terinisiasi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berinteraksi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promotor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hormon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polypetida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hidrokarbon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halogen.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inisiasi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interaksi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menerus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promotor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promosi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tergantung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kapada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fisiologis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umur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hormone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(individual susceptibility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promotor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berikatan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DNA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inisiasi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promotor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berikatan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reseptor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permukaan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ikatan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merangsang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pengeluaran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enzim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kinase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berperan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fosforilasi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aktivasi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transkripsi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tumor suppressor gene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CREB,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Myc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E2F.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terinisiasi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promotor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menyebabkan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gangguan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sinyal-sinyal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transkripsi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DNA.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Gangguan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sinyal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menyebabkan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gangguan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transkripsi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DNA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pembelahan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terkontrol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512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24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9937"/>
            <a:ext cx="7582469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progresi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proses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neoplasma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ditandai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drastic,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invasi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sel-sel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metastatis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respon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hormonal,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morfologi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independen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endParaRPr lang="en-US" sz="4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142" y="2920622"/>
            <a:ext cx="7543800" cy="1450757"/>
          </a:xfrm>
        </p:spPr>
        <p:txBody>
          <a:bodyPr/>
          <a:lstStyle/>
          <a:p>
            <a:pPr algn="ctr"/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38" y="826100"/>
            <a:ext cx="7670724" cy="774100"/>
          </a:xfrm>
        </p:spPr>
        <p:txBody>
          <a:bodyPr/>
          <a:lstStyle/>
          <a:p>
            <a:pPr eaLnBrk="1" hangingPunct="1"/>
            <a:r>
              <a:rPr lang="id-ID" altLang="en-US" dirty="0" smtClean="0">
                <a:solidFill>
                  <a:schemeClr val="tx1"/>
                </a:solidFill>
              </a:rPr>
              <a:t>Istilah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Carcinogenesis: Pathogenesis of cancer</a:t>
            </a:r>
          </a:p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Carcinogen - agent causing cancer.</a:t>
            </a:r>
          </a:p>
          <a:p>
            <a:pPr eaLnBrk="1" hangingPunct="1"/>
            <a:r>
              <a:rPr lang="en-US" altLang="en-US" sz="2800" dirty="0" err="1" smtClean="0">
                <a:solidFill>
                  <a:schemeClr val="tx1"/>
                </a:solidFill>
              </a:rPr>
              <a:t>Oncogen</a:t>
            </a:r>
            <a:r>
              <a:rPr lang="en-US" altLang="en-US" sz="2800" dirty="0" smtClean="0">
                <a:solidFill>
                  <a:schemeClr val="tx1"/>
                </a:solidFill>
              </a:rPr>
              <a:t> - agent causing neoplasm.</a:t>
            </a:r>
          </a:p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Mutagen - agent causing mutation.</a:t>
            </a:r>
          </a:p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Oncogenes – genes causing cancer</a:t>
            </a:r>
          </a:p>
        </p:txBody>
      </p:sp>
    </p:spTree>
    <p:extLst>
      <p:ext uri="{BB962C8B-B14F-4D97-AF65-F5344CB8AC3E}">
        <p14:creationId xmlns:p14="http://schemas.microsoft.com/office/powerpoint/2010/main" val="4389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118"/>
            <a:ext cx="8229600" cy="914082"/>
          </a:xfrm>
        </p:spPr>
        <p:txBody>
          <a:bodyPr/>
          <a:lstStyle/>
          <a:p>
            <a:r>
              <a:rPr lang="en-US" dirty="0" smtClean="0"/>
              <a:t>KARSINOGENIK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Karsinogenik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404813" indent="-404813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Substansi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menyebabkan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resiko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timbulnya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ketidakstabilan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gangguan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seluler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04813" indent="-404813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karsinogen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upaya-upaya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menghilangkannya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biotransformasi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karsinogen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larut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juga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merubah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karsinogen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sebenarnya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terlalu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toksik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toksik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141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5872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Karsinogenik</a:t>
            </a:r>
            <a:endParaRPr lang="en-US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karsinogenik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id-ID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Agen penyebab kanker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d-ID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kelompok utama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eaLnBrk="1" hangingPunct="1"/>
            <a:r>
              <a:rPr lang="id-ID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Kimiawi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id-ID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Fisika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radia</a:t>
            </a:r>
            <a:r>
              <a:rPr lang="id-ID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/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Biologi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d-ID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terutama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virus)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Heredity</a:t>
            </a:r>
          </a:p>
        </p:txBody>
      </p:sp>
    </p:spTree>
    <p:extLst>
      <p:ext uri="{BB962C8B-B14F-4D97-AF65-F5344CB8AC3E}">
        <p14:creationId xmlns:p14="http://schemas.microsoft.com/office/powerpoint/2010/main" val="38327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Environmental </a:t>
            </a:r>
            <a:r>
              <a:rPr lang="en-US" altLang="en-US" i="1" smtClean="0"/>
              <a:t>vs</a:t>
            </a:r>
            <a:r>
              <a:rPr lang="en-US" altLang="en-US" smtClean="0"/>
              <a:t>. Hereditary Cancer</a:t>
            </a:r>
          </a:p>
        </p:txBody>
      </p:sp>
      <p:graphicFrame>
        <p:nvGraphicFramePr>
          <p:cNvPr id="3584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9812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hart" r:id="rId3" imgW="7772583" imgH="4115010" progId="MSGraph.Chart.8">
                  <p:embed followColorScheme="full"/>
                </p:oleObj>
              </mc:Choice>
              <mc:Fallback>
                <p:oleObj name="Chart" r:id="rId3" imgW="7772583" imgH="4115010" progId="MSGraph.Chart.8">
                  <p:embed followColorScheme="full"/>
                  <p:pic>
                    <p:nvPicPr>
                      <p:cNvPr id="35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65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84" y="559520"/>
            <a:ext cx="8229600" cy="887558"/>
          </a:xfrm>
        </p:spPr>
        <p:txBody>
          <a:bodyPr/>
          <a:lstStyle/>
          <a:p>
            <a:r>
              <a:rPr lang="en-US" dirty="0"/>
              <a:t>KARSINOGENIK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961"/>
            <a:ext cx="8688984" cy="469651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Menurut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WHO (World Health Organization), 35% </a:t>
            </a: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karsinogenik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berasal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dari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makanan</a:t>
            </a:r>
            <a:r>
              <a:rPr lang="en-US" sz="7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dan</a:t>
            </a:r>
            <a:r>
              <a:rPr lang="en-US" sz="7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minuman</a:t>
            </a:r>
            <a:r>
              <a:rPr lang="en-US" sz="7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yang </a:t>
            </a: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kita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konsumsi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sehari-hari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30%-</a:t>
            </a: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nya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berasal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dari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rokok</a:t>
            </a:r>
            <a:r>
              <a:rPr lang="en-US" sz="7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yang </a:t>
            </a:r>
            <a:r>
              <a:rPr lang="en-US" sz="72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anda</a:t>
            </a:r>
            <a:r>
              <a:rPr lang="en-US" sz="7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hisap</a:t>
            </a:r>
            <a:r>
              <a:rPr lang="en-US" sz="7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setiap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harinya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dan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sisanya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dari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paparan</a:t>
            </a:r>
            <a:r>
              <a:rPr lang="en-US" sz="7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lingkungan</a:t>
            </a:r>
            <a:r>
              <a:rPr lang="en-US" sz="7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lainnya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algn="just">
              <a:buFont typeface="Wingdings" pitchFamily="2" charset="2"/>
              <a:buChar char="q"/>
            </a:pP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Secara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garis</a:t>
            </a:r>
            <a:r>
              <a:rPr lang="en-US" sz="7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besar</a:t>
            </a:r>
            <a:r>
              <a:rPr lang="en-US" sz="7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sumber</a:t>
            </a:r>
            <a:r>
              <a:rPr lang="en-US" sz="7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karsinogenik</a:t>
            </a:r>
            <a:r>
              <a:rPr lang="en-US" sz="7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dapat</a:t>
            </a:r>
            <a:r>
              <a:rPr lang="en-US" sz="7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72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buNone/>
            </a:pPr>
            <a:r>
              <a:rPr lang="en-US" sz="7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dibagi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menjadi</a:t>
            </a:r>
            <a:r>
              <a:rPr lang="en-US" sz="7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indent="511175" algn="just">
              <a:lnSpc>
                <a:spcPct val="120000"/>
              </a:lnSpc>
              <a:buFont typeface="+mj-lt"/>
              <a:buAutoNum type="arabicPeriod"/>
            </a:pP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Obat-obatan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indent="511175" algn="just">
              <a:lnSpc>
                <a:spcPct val="120000"/>
              </a:lnSpc>
              <a:buFont typeface="+mj-lt"/>
              <a:buAutoNum type="arabicPeriod"/>
            </a:pP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Polusi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lingkungan</a:t>
            </a:r>
            <a:r>
              <a:rPr lang="en-US" sz="7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en-US" sz="72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indent="511175" algn="just">
              <a:lnSpc>
                <a:spcPct val="120000"/>
              </a:lnSpc>
              <a:buFont typeface="+mj-lt"/>
              <a:buAutoNum type="arabicPeriod"/>
            </a:pP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Virus</a:t>
            </a:r>
            <a:endParaRPr lang="en-US" sz="7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indent="511175" algn="just">
              <a:lnSpc>
                <a:spcPct val="120000"/>
              </a:lnSpc>
              <a:buFont typeface="+mj-lt"/>
              <a:buAutoNum type="arabicPeriod"/>
            </a:pPr>
            <a:r>
              <a:rPr lang="en-US" sz="7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Gaya </a:t>
            </a: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hidup</a:t>
            </a:r>
            <a:endParaRPr lang="en-US" sz="72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indent="511175" algn="just">
              <a:lnSpc>
                <a:spcPct val="120000"/>
              </a:lnSpc>
              <a:buFont typeface="+mj-lt"/>
              <a:buAutoNum type="arabicPeriod"/>
            </a:pP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Makanan</a:t>
            </a:r>
            <a:endParaRPr lang="en-US" sz="72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indent="511175" algn="just">
              <a:lnSpc>
                <a:spcPct val="120000"/>
              </a:lnSpc>
              <a:buFont typeface="+mj-lt"/>
              <a:buAutoNum type="arabicPeriod"/>
            </a:pPr>
            <a:r>
              <a:rPr lang="en-US" sz="7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Sinar</a:t>
            </a:r>
            <a:r>
              <a:rPr lang="en-US" sz="7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matahari</a:t>
            </a:r>
            <a:r>
              <a:rPr lang="en-US" sz="7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(UV)</a:t>
            </a:r>
          </a:p>
          <a:p>
            <a:pPr indent="511175" algn="just">
              <a:lnSpc>
                <a:spcPct val="150000"/>
              </a:lnSpc>
              <a:buFont typeface="+mj-lt"/>
              <a:buAutoNum type="arabicPeriod"/>
            </a:pPr>
            <a:endParaRPr lang="en-US" sz="2000" dirty="0"/>
          </a:p>
          <a:p>
            <a:pPr algn="just">
              <a:buNone/>
            </a:pPr>
            <a:endParaRPr lang="en-US" sz="1800" dirty="0"/>
          </a:p>
        </p:txBody>
      </p:sp>
      <p:pic>
        <p:nvPicPr>
          <p:cNvPr id="4" name="Picture 3" descr="Penyebab-Kan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482" y="3291885"/>
            <a:ext cx="4081518" cy="32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3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1143000"/>
          </a:xfrm>
        </p:spPr>
        <p:txBody>
          <a:bodyPr/>
          <a:lstStyle/>
          <a:p>
            <a:r>
              <a:rPr lang="en-US" dirty="0"/>
              <a:t>KARSINOGENIK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426464"/>
            <a:ext cx="8302751" cy="4742324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1900" dirty="0" err="1" smtClean="0">
                <a:latin typeface="Arial" charset="0"/>
                <a:ea typeface="Arial" charset="0"/>
                <a:cs typeface="Arial" charset="0"/>
              </a:rPr>
              <a:t>Obat-obatan</a:t>
            </a: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514350" lvl="0" indent="-514350" algn="just">
              <a:lnSpc>
                <a:spcPct val="150000"/>
              </a:lnSpc>
              <a:buNone/>
            </a:pP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900" dirty="0" err="1" smtClean="0">
                <a:latin typeface="Arial" charset="0"/>
                <a:ea typeface="Arial" charset="0"/>
                <a:cs typeface="Arial" charset="0"/>
              </a:rPr>
              <a:t>Beberapa</a:t>
            </a: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macam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obat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seperti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obat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penenang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obat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penurun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panas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antibiotik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900" dirty="0" err="1" smtClean="0">
                <a:latin typeface="Arial" charset="0"/>
                <a:ea typeface="Arial" charset="0"/>
                <a:cs typeface="Arial" charset="0"/>
              </a:rPr>
              <a:t>obat</a:t>
            </a: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anti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nyeri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dll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memiliki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kandungan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kimia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yang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bila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menumpuk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bisa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meningkatkan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resiko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terkena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kanker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Karena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itu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penting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mengkonsumsi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obat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sesuai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dengan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indikasinya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dan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dosis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yang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tepat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pula. </a:t>
            </a:r>
            <a:endParaRPr lang="en-US" sz="1900" dirty="0" smtClean="0">
              <a:latin typeface="Arial" charset="0"/>
              <a:ea typeface="Arial" charset="0"/>
              <a:cs typeface="Arial" charset="0"/>
            </a:endParaRPr>
          </a:p>
          <a:p>
            <a:pPr marL="514350" lvl="0" indent="-514350" algn="just">
              <a:buNone/>
            </a:pPr>
            <a:endParaRPr lang="en-US" sz="1900" dirty="0" smtClean="0">
              <a:latin typeface="Arial" charset="0"/>
              <a:ea typeface="Arial" charset="0"/>
              <a:cs typeface="Arial" charset="0"/>
            </a:endParaRPr>
          </a:p>
          <a:p>
            <a:pPr marL="514350" lvl="0" indent="-514350" algn="just">
              <a:lnSpc>
                <a:spcPct val="160000"/>
              </a:lnSpc>
              <a:buNone/>
            </a:pP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900" dirty="0" err="1" smtClean="0">
                <a:latin typeface="Arial" charset="0"/>
                <a:ea typeface="Arial" charset="0"/>
                <a:cs typeface="Arial" charset="0"/>
              </a:rPr>
              <a:t>Karsinogen</a:t>
            </a: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dalam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bentuk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obat-obatan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dan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hormon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818388" lvl="2" indent="-342900" algn="just">
              <a:lnSpc>
                <a:spcPct val="160000"/>
              </a:lnSpc>
              <a:buFont typeface="+mj-lt"/>
              <a:buAutoNum type="alphaLcParenR"/>
            </a:pP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diethyl </a:t>
            </a:r>
            <a:r>
              <a:rPr lang="en-US" sz="1900" dirty="0" err="1" smtClean="0">
                <a:latin typeface="Arial" charset="0"/>
                <a:ea typeface="Arial" charset="0"/>
                <a:cs typeface="Arial" charset="0"/>
              </a:rPr>
              <a:t>stilbestrol</a:t>
            </a: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---  </a:t>
            </a:r>
            <a:r>
              <a:rPr lang="en-US" sz="1900" dirty="0" err="1" smtClean="0">
                <a:latin typeface="Arial" charset="0"/>
                <a:ea typeface="Arial" charset="0"/>
                <a:cs typeface="Arial" charset="0"/>
              </a:rPr>
              <a:t>obat</a:t>
            </a: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 smtClean="0">
                <a:latin typeface="Arial" charset="0"/>
                <a:ea typeface="Arial" charset="0"/>
                <a:cs typeface="Arial" charset="0"/>
              </a:rPr>
              <a:t>mengurangi</a:t>
            </a: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 smtClean="0">
                <a:latin typeface="Arial" charset="0"/>
                <a:ea typeface="Arial" charset="0"/>
                <a:cs typeface="Arial" charset="0"/>
              </a:rPr>
              <a:t>terjadinya</a:t>
            </a: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 smtClean="0">
                <a:latin typeface="Arial" charset="0"/>
                <a:ea typeface="Arial" charset="0"/>
                <a:cs typeface="Arial" charset="0"/>
              </a:rPr>
              <a:t>aborsi</a:t>
            </a: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 smtClean="0">
                <a:latin typeface="Arial" charset="0"/>
                <a:ea typeface="Arial" charset="0"/>
                <a:cs typeface="Arial" charset="0"/>
              </a:rPr>
              <a:t>pada</a:t>
            </a: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 smtClean="0">
                <a:latin typeface="Arial" charset="0"/>
                <a:ea typeface="Arial" charset="0"/>
                <a:cs typeface="Arial" charset="0"/>
              </a:rPr>
              <a:t>kehamilan</a:t>
            </a:r>
            <a:endParaRPr lang="en-US" sz="1900" dirty="0">
              <a:latin typeface="Arial" charset="0"/>
              <a:ea typeface="Arial" charset="0"/>
              <a:cs typeface="Arial" charset="0"/>
            </a:endParaRPr>
          </a:p>
          <a:p>
            <a:pPr marL="818388" lvl="2" indent="-342900" algn="just">
              <a:lnSpc>
                <a:spcPct val="160000"/>
              </a:lnSpc>
              <a:buFont typeface="+mj-lt"/>
              <a:buAutoNum type="alphaLcParenR"/>
            </a:pP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Phenacetin – </a:t>
            </a:r>
            <a:r>
              <a:rPr lang="en-US" sz="1900" dirty="0" err="1" smtClean="0">
                <a:latin typeface="Arial" charset="0"/>
                <a:ea typeface="Arial" charset="0"/>
                <a:cs typeface="Arial" charset="0"/>
              </a:rPr>
              <a:t>obat</a:t>
            </a: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 smtClean="0">
                <a:latin typeface="Arial" charset="0"/>
                <a:ea typeface="Arial" charset="0"/>
                <a:cs typeface="Arial" charset="0"/>
              </a:rPr>
              <a:t>penurun</a:t>
            </a: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 smtClean="0">
                <a:latin typeface="Arial" charset="0"/>
                <a:ea typeface="Arial" charset="0"/>
                <a:cs typeface="Arial" charset="0"/>
              </a:rPr>
              <a:t>panas</a:t>
            </a:r>
            <a:endParaRPr lang="en-US" sz="1900" dirty="0">
              <a:latin typeface="Arial" charset="0"/>
              <a:ea typeface="Arial" charset="0"/>
              <a:cs typeface="Arial" charset="0"/>
            </a:endParaRPr>
          </a:p>
          <a:p>
            <a:pPr marL="818388" lvl="2" indent="-342900" algn="just">
              <a:lnSpc>
                <a:spcPct val="160000"/>
              </a:lnSpc>
              <a:buFont typeface="+mj-lt"/>
              <a:buAutoNum type="alphaLcParenR"/>
            </a:pP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oral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contraceptic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serta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banyak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obat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kimia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sintetik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cenderung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bersifat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karsinogen</a:t>
            </a: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. -&gt; KB</a:t>
            </a:r>
          </a:p>
          <a:p>
            <a:pPr marL="514350" lvl="0" indent="-514350" algn="just">
              <a:buNone/>
            </a:pPr>
            <a:endParaRPr lang="en-US" sz="2000" dirty="0">
              <a:latin typeface="Arial Rounded MT Bold" pitchFamily="34" charset="0"/>
            </a:endParaRPr>
          </a:p>
          <a:p>
            <a:pPr marL="514350" lvl="0" indent="-514350" algn="just">
              <a:buNone/>
            </a:pPr>
            <a:endParaRPr lang="en-US" sz="2000" dirty="0" smtClean="0">
              <a:latin typeface="Arial Rounded MT Bold" pitchFamily="34" charset="0"/>
            </a:endParaRPr>
          </a:p>
          <a:p>
            <a:pPr marL="514350" indent="-514350" algn="just">
              <a:buNone/>
            </a:pPr>
            <a:endParaRPr lang="en-U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9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1143000"/>
          </a:xfrm>
        </p:spPr>
        <p:txBody>
          <a:bodyPr/>
          <a:lstStyle/>
          <a:p>
            <a:r>
              <a:rPr lang="en-US" dirty="0"/>
              <a:t>KARSINOGENIK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61" y="1388933"/>
            <a:ext cx="8213678" cy="4525963"/>
          </a:xfrm>
        </p:spPr>
        <p:txBody>
          <a:bodyPr>
            <a:noAutofit/>
          </a:bodyPr>
          <a:lstStyle/>
          <a:p>
            <a:pPr marL="514350" indent="-514350">
              <a:buAutoNum type="arabicPeriod" startAt="2"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Polusi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 algn="just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Polusi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dihasilkan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pabrik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pembangkit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tenaga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listrik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potensi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menimbulkan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paparan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terus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menerus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Karsinogen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polusi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514350" lvl="0" indent="-514350" algn="just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1.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arsen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		: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paru-paru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2.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vinil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klorida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: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hati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otak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lvl="0" indent="-3175" algn="just">
              <a:buNone/>
            </a:pPr>
            <a:r>
              <a:rPr lang="en-US" sz="1800" dirty="0" smtClean="0"/>
              <a:t>3. Polycyclic </a:t>
            </a:r>
            <a:r>
              <a:rPr lang="en-US" sz="1800" dirty="0"/>
              <a:t>Aromatic Hydrocarbons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menyebabkan</a:t>
            </a:r>
            <a:r>
              <a:rPr lang="en-US" sz="1800" dirty="0"/>
              <a:t> </a:t>
            </a:r>
            <a:r>
              <a:rPr lang="en-US" sz="1800" dirty="0" err="1"/>
              <a:t>penyakit</a:t>
            </a:r>
            <a:r>
              <a:rPr lang="en-US" sz="1800" dirty="0"/>
              <a:t> </a:t>
            </a:r>
            <a:r>
              <a:rPr lang="en-US" sz="1800" dirty="0" err="1"/>
              <a:t>kanker</a:t>
            </a:r>
            <a:r>
              <a:rPr lang="en-US" sz="1800" dirty="0"/>
              <a:t> </a:t>
            </a:r>
            <a:r>
              <a:rPr lang="en-US" sz="1800" dirty="0" err="1" smtClean="0"/>
              <a:t>kulit</a:t>
            </a:r>
            <a:r>
              <a:rPr lang="en-US" sz="1800" dirty="0" smtClean="0"/>
              <a:t>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4.Benzene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menyebabkan</a:t>
            </a:r>
            <a:r>
              <a:rPr lang="en-US" sz="1800" dirty="0"/>
              <a:t> </a:t>
            </a:r>
            <a:r>
              <a:rPr lang="en-US" sz="1800" dirty="0" err="1"/>
              <a:t>penyakit</a:t>
            </a:r>
            <a:r>
              <a:rPr lang="en-US" sz="1800" dirty="0"/>
              <a:t> </a:t>
            </a:r>
            <a:r>
              <a:rPr lang="en-US" sz="1800" dirty="0" err="1"/>
              <a:t>kanker</a:t>
            </a:r>
            <a:r>
              <a:rPr lang="en-US" sz="1800" dirty="0"/>
              <a:t> </a:t>
            </a:r>
            <a:r>
              <a:rPr lang="en-US" sz="1800" dirty="0" err="1"/>
              <a:t>darah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800" dirty="0" smtClean="0"/>
              <a:t>5. Asbestos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Silika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menyebarkan</a:t>
            </a:r>
            <a:r>
              <a:rPr lang="en-US" sz="1800" dirty="0"/>
              <a:t> </a:t>
            </a:r>
            <a:r>
              <a:rPr lang="en-US" sz="1800" dirty="0" err="1"/>
              <a:t>penyakit</a:t>
            </a:r>
            <a:r>
              <a:rPr lang="en-US" sz="1800" dirty="0"/>
              <a:t> </a:t>
            </a:r>
            <a:r>
              <a:rPr lang="en-US" sz="1800" dirty="0" err="1"/>
              <a:t>kanker</a:t>
            </a:r>
            <a:r>
              <a:rPr lang="en-US" sz="1800" dirty="0"/>
              <a:t> </a:t>
            </a:r>
            <a:r>
              <a:rPr lang="en-US" sz="1800" dirty="0" err="1"/>
              <a:t>paru</a:t>
            </a:r>
            <a:r>
              <a:rPr lang="en-US" sz="1800" dirty="0"/>
              <a:t>.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Wingdings" pitchFamily="2" charset="2"/>
              <a:buChar char="q"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Benzo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pyrene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polisiklik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aromatic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hidrokarbon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(PAH).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berasal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reaksi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radikal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terbentuk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proses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pembakaran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sempurna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gula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amino,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lemak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PAH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juga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akibat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asap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rokok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polusi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air,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batubara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petroleum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mencemari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berikatan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DNA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menyebabkan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mutasi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selanjutnya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berubah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buNone/>
            </a:pPr>
            <a:endParaRPr lang="en-US" sz="1600" dirty="0" smtClean="0">
              <a:latin typeface="Arial Rounded MT Bold" pitchFamily="34" charset="0"/>
            </a:endParaRPr>
          </a:p>
          <a:p>
            <a:pPr marL="514350" lvl="0" indent="-514350" algn="just">
              <a:buNone/>
            </a:pPr>
            <a:endParaRPr lang="en-US" sz="1600" dirty="0" smtClean="0">
              <a:latin typeface="Arial Rounded MT Bold" pitchFamily="34" charset="0"/>
            </a:endParaRPr>
          </a:p>
          <a:p>
            <a:pPr marL="514350" lvl="0" indent="-514350" algn="just">
              <a:buNone/>
            </a:pPr>
            <a:r>
              <a:rPr lang="en-US" sz="1600" dirty="0">
                <a:latin typeface="Arial Rounded MT Bold" pitchFamily="34" charset="0"/>
              </a:rPr>
              <a:t>	</a:t>
            </a:r>
            <a:endParaRPr lang="en-US" sz="1600" dirty="0" smtClean="0">
              <a:latin typeface="Arial Rounded MT Bold" pitchFamily="34" charset="0"/>
            </a:endParaRPr>
          </a:p>
          <a:p>
            <a:pPr marL="514350" indent="-514350">
              <a:buNone/>
            </a:pPr>
            <a:r>
              <a:rPr lang="en-US" sz="1600" dirty="0">
                <a:latin typeface="Arial Rounded MT Bold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46780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 UEU Pertemuan 1 - Copy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Template-PPT-UEU-Pertemuan-1</Template>
  <TotalTime>757</TotalTime>
  <Words>838</Words>
  <Application>Microsoft Office PowerPoint</Application>
  <PresentationFormat>On-screen Show (4:3)</PresentationFormat>
  <Paragraphs>116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Template PPT UEU Pertemuan 1 - Copy 1</vt:lpstr>
      <vt:lpstr>Chart</vt:lpstr>
      <vt:lpstr>PowerPoint Presentation</vt:lpstr>
      <vt:lpstr>PENGANTAR</vt:lpstr>
      <vt:lpstr>Istilah</vt:lpstr>
      <vt:lpstr>KARSINOGENIK</vt:lpstr>
      <vt:lpstr>Sumber Karsinogenik</vt:lpstr>
      <vt:lpstr>Environmental vs. Hereditary Cancer</vt:lpstr>
      <vt:lpstr>KARSINOGENIK</vt:lpstr>
      <vt:lpstr>KARSINOGENIK</vt:lpstr>
      <vt:lpstr>KARSINOGENIK</vt:lpstr>
      <vt:lpstr>KARSINOGENIK</vt:lpstr>
      <vt:lpstr>KARSINOGENIK</vt:lpstr>
      <vt:lpstr>KARSINOGENIK</vt:lpstr>
      <vt:lpstr>KARSINOGENIK</vt:lpstr>
      <vt:lpstr>KANKER</vt:lpstr>
      <vt:lpstr>TUMOR</vt:lpstr>
      <vt:lpstr>Apa Penyebab Kanker ?</vt:lpstr>
      <vt:lpstr>PERBEDAAN SEL NORMAL DAN KANKER</vt:lpstr>
      <vt:lpstr>KANKER</vt:lpstr>
      <vt:lpstr>KANKER</vt:lpstr>
      <vt:lpstr>KANKER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</dc:creator>
  <cp:lastModifiedBy>nayla</cp:lastModifiedBy>
  <cp:revision>43</cp:revision>
  <dcterms:created xsi:type="dcterms:W3CDTF">2016-10-17T22:19:49Z</dcterms:created>
  <dcterms:modified xsi:type="dcterms:W3CDTF">2017-12-04T07:52:58Z</dcterms:modified>
</cp:coreProperties>
</file>