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5" r:id="rId2"/>
  </p:sldMasterIdLst>
  <p:notesMasterIdLst>
    <p:notesMasterId r:id="rId44"/>
  </p:notesMasterIdLst>
  <p:sldIdLst>
    <p:sldId id="308" r:id="rId3"/>
    <p:sldId id="436" r:id="rId4"/>
    <p:sldId id="437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373" r:id="rId14"/>
    <p:sldId id="449" r:id="rId15"/>
    <p:sldId id="374" r:id="rId16"/>
    <p:sldId id="375" r:id="rId17"/>
    <p:sldId id="377" r:id="rId18"/>
    <p:sldId id="370" r:id="rId19"/>
    <p:sldId id="310" r:id="rId20"/>
    <p:sldId id="410" r:id="rId21"/>
    <p:sldId id="378" r:id="rId22"/>
    <p:sldId id="381" r:id="rId23"/>
    <p:sldId id="431" r:id="rId24"/>
    <p:sldId id="396" r:id="rId25"/>
    <p:sldId id="399" r:id="rId26"/>
    <p:sldId id="432" r:id="rId27"/>
    <p:sldId id="434" r:id="rId28"/>
    <p:sldId id="435" r:id="rId29"/>
    <p:sldId id="384" r:id="rId30"/>
    <p:sldId id="385" r:id="rId31"/>
    <p:sldId id="390" r:id="rId32"/>
    <p:sldId id="392" r:id="rId33"/>
    <p:sldId id="393" r:id="rId34"/>
    <p:sldId id="424" r:id="rId35"/>
    <p:sldId id="447" r:id="rId36"/>
    <p:sldId id="448" r:id="rId37"/>
    <p:sldId id="404" r:id="rId38"/>
    <p:sldId id="405" r:id="rId39"/>
    <p:sldId id="412" r:id="rId40"/>
    <p:sldId id="406" r:id="rId41"/>
    <p:sldId id="408" r:id="rId42"/>
    <p:sldId id="42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0E334C-8710-48AC-8EBB-445BD52B817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73AFEF-8E45-4B34-80FA-DF45B3797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3AFEF-8E45-4B34-80FA-DF45B37979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8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28577" y="690035"/>
            <a:ext cx="2603077" cy="34247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60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78" y="4347636"/>
            <a:ext cx="5026823" cy="38481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B93A7-196F-44BE-A436-EAE1656B8A72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9477D-053C-4A53-905A-B4E821C188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63EF0-CAEC-41D8-AB99-0BBFF904251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D5A5B-BEB9-441E-8410-C59AC1005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B8943-65C4-4348-94A9-2980594253A8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7968-307D-43CB-8DEF-01BF35692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295400"/>
            <a:ext cx="381586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295400"/>
            <a:ext cx="3815862" cy="4648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F0F92F-6246-4B89-8737-F4F1707326C1}" type="datetime1">
              <a:rPr lang="en-US" smtClean="0">
                <a:solidFill>
                  <a:srgbClr val="CCECFF"/>
                </a:solidFill>
              </a:rPr>
              <a:t>5/20/2015</a:t>
            </a:fld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CCECFF"/>
                </a:solidFill>
              </a:rPr>
              <a:t>INDUSTRIAL   HYGIENE</a:t>
            </a:r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352660-B25C-43D3-A031-654427A682A0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9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52994-C933-4FAB-8E61-481DD3E76A9C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63AE1-A614-4A8C-AB56-DD121E97FF5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2939-0325-40A0-98AD-3FD4C4763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58F81-FE32-42E2-B763-5D76657C8AC2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ED1D5-669B-43C3-9874-AE21EA633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CBD9C-05C9-4391-991E-DFB3673C54BA}" type="datetime1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55949-2FEA-4C36-A603-ED96C9284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6A0E5-634F-4744-8438-1282A4BC600B}" type="datetime1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0E910-5447-4AE3-BE6F-0642A35ADCB6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37B56-ED4C-4C22-BDD5-7D0E0B1ACFE7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6B25-F5C7-4423-A163-B31087D52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3EEA9-9229-4E7D-A543-FA3A85944BA5}" type="datetime1">
              <a:rPr lang="en-US" smtClean="0"/>
              <a:t>5/20/2015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D8C0C-BE10-4A84-A044-1E37A6B628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6C0560-2678-4CD1-8202-3BEFDE3D2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243B62E-EBAA-4A31-9698-9E13C96DF301}" type="datetime1">
              <a:rPr lang="en-US" smtClean="0"/>
              <a:t>5/20/2015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04802" y="2819402"/>
            <a:ext cx="8000998" cy="1774777"/>
            <a:chOff x="2851947" y="5968212"/>
            <a:chExt cx="4636628" cy="58926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3112252" y="5968212"/>
              <a:ext cx="4376323" cy="589265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Nama</a:t>
              </a:r>
              <a:r>
                <a:rPr lang="en-US" sz="2000" kern="1200" dirty="0" smtClean="0"/>
                <a:t>                     : Ir. LATAR MUHAMMAD ARIF, MSc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N0mor </a:t>
              </a:r>
              <a:r>
                <a:rPr lang="en-US" sz="2000" dirty="0" err="1" smtClean="0"/>
                <a:t>dosen</a:t>
              </a:r>
              <a:r>
                <a:rPr lang="en-US" sz="2000" dirty="0" smtClean="0"/>
                <a:t>          :   6852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Jabatan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akademik</a:t>
              </a:r>
              <a:r>
                <a:rPr lang="en-US" sz="2000" kern="1200" dirty="0" smtClean="0"/>
                <a:t>  :  LEKTOR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/>
                <a:t>Kedudukan</a:t>
              </a:r>
              <a:r>
                <a:rPr lang="en-US" sz="2000" dirty="0" smtClean="0"/>
                <a:t>             :  </a:t>
              </a:r>
              <a:r>
                <a:rPr lang="en-US" sz="2000" dirty="0" err="1" smtClean="0"/>
                <a:t>Dosen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tidak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tetap</a:t>
              </a:r>
              <a:endParaRPr lang="en-US" sz="20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51947" y="6069411"/>
              <a:ext cx="662376" cy="48806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9" name="Straight Connector 18"/>
          <p:cNvCxnSpPr/>
          <p:nvPr/>
        </p:nvCxnSpPr>
        <p:spPr>
          <a:xfrm>
            <a:off x="304800" y="18288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3987" y="724643"/>
            <a:ext cx="67818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HIGIENE  INDUSTRI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54754" y="5638800"/>
            <a:ext cx="7205891" cy="57764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FAKULTAS ILMU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ILMU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 KESEHATAN – JURUSAHAN  KESMAS, </a:t>
            </a:r>
          </a:p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791200"/>
            <a:ext cx="8915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6558210" y="3020060"/>
            <a:ext cx="4424681" cy="365760"/>
          </a:xfrm>
        </p:spPr>
        <p:txBody>
          <a:bodyPr/>
          <a:lstStyle/>
          <a:p>
            <a:pPr>
              <a:defRPr/>
            </a:pPr>
            <a:r>
              <a:rPr lang="en-US" sz="2000" smtClean="0">
                <a:latin typeface="Bodoni MT Black" pitchFamily="18" charset="0"/>
              </a:rPr>
              <a:t>INDUSTRIAL   HYGIENE</a:t>
            </a:r>
            <a:endParaRPr lang="en-US" sz="2000">
              <a:latin typeface="Bodoni MT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5275" y="1511235"/>
            <a:ext cx="2938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ahoma" pitchFamily="34" charset="0"/>
              </a:rPr>
              <a:t>IKK- 354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65496" y="1143000"/>
            <a:ext cx="57785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Bernardino </a:t>
            </a:r>
            <a:r>
              <a:rPr lang="en-US" sz="2800" dirty="0" err="1" smtClean="0"/>
              <a:t>Ramazzini</a:t>
            </a:r>
            <a:r>
              <a:rPr lang="en-US" sz="2800" dirty="0" smtClean="0"/>
              <a:t> (1633-1714)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65496" y="2209800"/>
            <a:ext cx="6997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Menulis buku, mulai "De Morbis Artificum" (Penyakit Pekerja), bidang kedokteran kerja</a:t>
            </a:r>
            <a:br>
              <a:rPr lang="id-ID" dirty="0"/>
            </a:br>
            <a:r>
              <a:rPr lang="id-ID" dirty="0" smtClean="0"/>
              <a:t>dokter </a:t>
            </a:r>
            <a:r>
              <a:rPr lang="id-ID" dirty="0"/>
              <a:t>untuk bertanya, "Dari apa perdagangan Anda?"</a:t>
            </a:r>
            <a:br>
              <a:rPr lang="id-ID" dirty="0"/>
            </a:br>
            <a:r>
              <a:rPr lang="id-ID" dirty="0"/>
              <a:t>Dia menggambarkan penyakit yang berhubungan dengan berbagai kelas bawah perdagangan, seperti sebagai pembawa mayat dan laundresses.</a:t>
            </a:r>
          </a:p>
        </p:txBody>
      </p:sp>
      <p:pic>
        <p:nvPicPr>
          <p:cNvPr id="5" name="Picture 2" descr="http://i329.photobucket.com/albums/l390/hikarinet/3-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4126"/>
            <a:ext cx="2895600" cy="2233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6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7338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/>
              <a:t>Perundang-undangan</a:t>
            </a:r>
            <a:r>
              <a:rPr lang="en-AU" dirty="0"/>
              <a:t> </a:t>
            </a:r>
            <a:r>
              <a:rPr lang="en-AU" dirty="0" err="1"/>
              <a:t>permulaan</a:t>
            </a:r>
            <a:r>
              <a:rPr lang="en-AU" dirty="0"/>
              <a:t>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perlindungan</a:t>
            </a:r>
            <a:r>
              <a:rPr lang="en-AU" dirty="0"/>
              <a:t> </a:t>
            </a:r>
            <a:r>
              <a:rPr lang="en-AU" dirty="0" err="1"/>
              <a:t>fisik</a:t>
            </a:r>
            <a:r>
              <a:rPr lang="en-AU" dirty="0"/>
              <a:t> </a:t>
            </a:r>
            <a:r>
              <a:rPr lang="en-AU" dirty="0" err="1"/>
              <a:t>pekerja</a:t>
            </a:r>
            <a:r>
              <a:rPr lang="en-AU" dirty="0"/>
              <a:t>, </a:t>
            </a:r>
            <a:r>
              <a:rPr lang="en-AU" b="1" i="1" dirty="0" err="1"/>
              <a:t>yaitu</a:t>
            </a:r>
            <a:r>
              <a:rPr lang="en-AU" b="1" i="1" dirty="0"/>
              <a:t> </a:t>
            </a:r>
            <a:r>
              <a:rPr lang="en-AU" b="1" i="1" dirty="0" err="1"/>
              <a:t>pada</a:t>
            </a:r>
            <a:r>
              <a:rPr lang="en-AU" b="1" i="1" dirty="0"/>
              <a:t> </a:t>
            </a:r>
            <a:r>
              <a:rPr lang="en-AU" b="1" i="1" dirty="0" err="1"/>
              <a:t>tahun</a:t>
            </a:r>
            <a:r>
              <a:rPr lang="en-AU" b="1" i="1" dirty="0"/>
              <a:t> 1811 di Wisconsin</a:t>
            </a:r>
            <a:r>
              <a:rPr lang="en-AU" dirty="0"/>
              <a:t>, yang </a:t>
            </a:r>
            <a:r>
              <a:rPr lang="en-AU" dirty="0" err="1"/>
              <a:t>merupakan</a:t>
            </a:r>
            <a:r>
              <a:rPr lang="en-AU" dirty="0"/>
              <a:t> </a:t>
            </a:r>
            <a:r>
              <a:rPr lang="en-AU" dirty="0" err="1"/>
              <a:t>gerakan</a:t>
            </a:r>
            <a:r>
              <a:rPr lang="en-AU" dirty="0"/>
              <a:t> </a:t>
            </a:r>
            <a:r>
              <a:rPr lang="en-AU" dirty="0" err="1"/>
              <a:t>keselamatan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</a:t>
            </a:r>
            <a:r>
              <a:rPr lang="en-AU" dirty="0" err="1"/>
              <a:t>pertama</a:t>
            </a:r>
            <a:r>
              <a:rPr lang="en-AU" dirty="0"/>
              <a:t>-tama di </a:t>
            </a:r>
            <a:r>
              <a:rPr lang="en-AU" dirty="0" err="1"/>
              <a:t>undangkan</a:t>
            </a:r>
            <a:r>
              <a:rPr lang="en-AU" dirty="0"/>
              <a:t>, </a:t>
            </a:r>
            <a:r>
              <a:rPr lang="en-AU" dirty="0" err="1"/>
              <a:t>bersamaan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undang-undang</a:t>
            </a:r>
            <a:r>
              <a:rPr lang="en-AU" dirty="0"/>
              <a:t>,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konpensasi</a:t>
            </a:r>
            <a:r>
              <a:rPr lang="en-AU" dirty="0"/>
              <a:t> </a:t>
            </a:r>
            <a:r>
              <a:rPr lang="en-AU" dirty="0" err="1"/>
              <a:t>bagi</a:t>
            </a:r>
            <a:r>
              <a:rPr lang="en-AU" dirty="0"/>
              <a:t> </a:t>
            </a:r>
            <a:r>
              <a:rPr lang="en-AU" dirty="0" err="1"/>
              <a:t>pekerja</a:t>
            </a:r>
            <a:endParaRPr lang="en-US" dirty="0"/>
          </a:p>
        </p:txBody>
      </p:sp>
      <p:pic>
        <p:nvPicPr>
          <p:cNvPr id="4" name="Picture 3" descr="http://www.mediaindonesia.com/spaw/uploads/images/article/image/20080710_111145_av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2257743" cy="19237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352799" y="1123700"/>
            <a:ext cx="4318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PANGERAN Lorenzo Romano </a:t>
            </a:r>
            <a:r>
              <a:rPr lang="en-US" dirty="0" err="1"/>
              <a:t>Amedeo</a:t>
            </a:r>
            <a:r>
              <a:rPr lang="en-US" dirty="0"/>
              <a:t> Carlo Avogadro di </a:t>
            </a:r>
            <a:r>
              <a:rPr lang="en-US" dirty="0" err="1"/>
              <a:t>Quaregna</a:t>
            </a:r>
            <a:r>
              <a:rPr lang="en-US" dirty="0"/>
              <a:t> e </a:t>
            </a:r>
            <a:r>
              <a:rPr lang="en-US" dirty="0" err="1"/>
              <a:t>Cerreto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ilmuwan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Italia.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mencetuskan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6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838200"/>
            <a:ext cx="54617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PERLINDUNGAN  FISIK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1143000" y="1981200"/>
            <a:ext cx="6477000" cy="4267200"/>
          </a:xfrm>
          <a:prstGeom prst="verticalScroll">
            <a:avLst>
              <a:gd name="adj" fmla="val 1218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id-ID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Inggris Pabrik Act, 1833, memungkinkan pekerja terluka untuk menerima kompensasi</a:t>
            </a:r>
            <a:br>
              <a:rPr lang="id-ID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id-ID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Inggris </a:t>
            </a:r>
            <a:r>
              <a:rPr lang="id-ID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Pabrik Inspektorat, </a:t>
            </a:r>
            <a:r>
              <a:rPr lang="id-ID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1878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d-ID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</a:t>
            </a:r>
            <a:r>
              <a:rPr lang="id-ID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 Kompensasi dimulai pada 1908-1915 di beberapa negara bagian (program negara, bukan </a:t>
            </a:r>
            <a:r>
              <a:rPr lang="id-ID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federal)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d-ID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Keselamatan </a:t>
            </a:r>
            <a:r>
              <a:rPr lang="id-ID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Kesehatan Act diundangkan pada tahun 1970 menciptakan OSH Administrasi</a:t>
            </a:r>
            <a:br>
              <a:rPr lang="id-ID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id-ID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Dibuat peraturan, pemeriksaan, pencatatan, penegakan, dll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533400"/>
            <a:ext cx="5468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Birth of Industrial </a:t>
            </a:r>
            <a:r>
              <a:rPr lang="en-US" sz="3600" dirty="0" smtClean="0"/>
              <a:t>Hygiene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Lahirnya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higiene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industri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85934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beberapa </a:t>
            </a:r>
            <a:r>
              <a:rPr lang="id-ID" dirty="0" smtClean="0"/>
              <a:t>industri </a:t>
            </a:r>
            <a:r>
              <a:rPr lang="en-US" dirty="0" smtClean="0"/>
              <a:t>, </a:t>
            </a:r>
            <a:r>
              <a:rPr lang="id-ID" dirty="0"/>
              <a:t>di awal 1900-an </a:t>
            </a:r>
            <a:r>
              <a:rPr lang="id-ID" dirty="0" smtClean="0"/>
              <a:t>sedang berlatih</a:t>
            </a:r>
            <a:r>
              <a:rPr lang="en-US" dirty="0" smtClean="0"/>
              <a:t> </a:t>
            </a:r>
            <a:r>
              <a:rPr lang="id-ID" dirty="0"/>
              <a:t>Hiegenis </a:t>
            </a:r>
            <a:br>
              <a:rPr lang="id-ID" dirty="0"/>
            </a:br>
            <a:r>
              <a:rPr lang="id-ID" dirty="0"/>
              <a:t>Dokter </a:t>
            </a:r>
            <a:r>
              <a:rPr lang="id-ID" dirty="0" smtClean="0"/>
              <a:t>melihat 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---  </a:t>
            </a:r>
            <a:r>
              <a:rPr lang="id-ID" dirty="0" smtClean="0"/>
              <a:t>kebersihan </a:t>
            </a:r>
            <a:r>
              <a:rPr lang="id-ID" dirty="0"/>
              <a:t>industri sebagai ancaman terhadap wilayah </a:t>
            </a:r>
            <a:r>
              <a:rPr lang="en-US" dirty="0" err="1" smtClean="0"/>
              <a:t>kerja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Dr Alice Hamilton adalah seorang Dokter pelopor </a:t>
            </a:r>
            <a:r>
              <a:rPr lang="en-US" dirty="0" smtClean="0"/>
              <a:t> </a:t>
            </a:r>
            <a:r>
              <a:rPr lang="id-ID" dirty="0" smtClean="0"/>
              <a:t>Kerja </a:t>
            </a:r>
            <a:r>
              <a:rPr lang="id-ID" dirty="0"/>
              <a:t>dan pelopor perempuan. Dia membantu mengembangkan bidang IH di </a:t>
            </a:r>
            <a:r>
              <a:rPr lang="id-ID" dirty="0" smtClean="0"/>
              <a:t>AS</a:t>
            </a:r>
            <a:endParaRPr lang="en-US" dirty="0" smtClean="0"/>
          </a:p>
          <a:p>
            <a:endParaRPr lang="en-US" dirty="0"/>
          </a:p>
          <a:p>
            <a:r>
              <a:rPr lang="id-ID" dirty="0"/>
              <a:t/>
            </a:r>
            <a:br>
              <a:rPr lang="id-ID" dirty="0"/>
            </a:br>
            <a:r>
              <a:rPr lang="id-ID" dirty="0"/>
              <a:t>American Industrial Hygiene Association (AIHA) dibentuk pada tahun 1939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505200" y="3581400"/>
            <a:ext cx="762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1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5803" y="99805"/>
            <a:ext cx="3826577" cy="3403160"/>
            <a:chOff x="2345623" y="1280810"/>
            <a:chExt cx="4222110" cy="4466272"/>
          </a:xfrm>
        </p:grpSpPr>
        <p:sp>
          <p:nvSpPr>
            <p:cNvPr id="4" name="Freeform 3"/>
            <p:cNvSpPr/>
            <p:nvPr/>
          </p:nvSpPr>
          <p:spPr>
            <a:xfrm>
              <a:off x="3914140" y="3253739"/>
              <a:ext cx="2207260" cy="2207260"/>
            </a:xfrm>
            <a:custGeom>
              <a:avLst/>
              <a:gdLst>
                <a:gd name="connsiteX0" fmla="*/ 1566723 w 2207260"/>
                <a:gd name="connsiteY0" fmla="*/ 351922 h 2207260"/>
                <a:gd name="connsiteX1" fmla="*/ 1738412 w 2207260"/>
                <a:gd name="connsiteY1" fmla="*/ 207850 h 2207260"/>
                <a:gd name="connsiteX2" fmla="*/ 1875573 w 2207260"/>
                <a:gd name="connsiteY2" fmla="*/ 322941 h 2207260"/>
                <a:gd name="connsiteX3" fmla="*/ 1763503 w 2207260"/>
                <a:gd name="connsiteY3" fmla="*/ 517040 h 2207260"/>
                <a:gd name="connsiteX4" fmla="*/ 1941568 w 2207260"/>
                <a:gd name="connsiteY4" fmla="*/ 825458 h 2207260"/>
                <a:gd name="connsiteX5" fmla="*/ 2165698 w 2207260"/>
                <a:gd name="connsiteY5" fmla="*/ 825453 h 2207260"/>
                <a:gd name="connsiteX6" fmla="*/ 2196790 w 2207260"/>
                <a:gd name="connsiteY6" fmla="*/ 1001783 h 2207260"/>
                <a:gd name="connsiteX7" fmla="*/ 1986174 w 2207260"/>
                <a:gd name="connsiteY7" fmla="*/ 1078434 h 2207260"/>
                <a:gd name="connsiteX8" fmla="*/ 1924333 w 2207260"/>
                <a:gd name="connsiteY8" fmla="*/ 1429154 h 2207260"/>
                <a:gd name="connsiteX9" fmla="*/ 2096030 w 2207260"/>
                <a:gd name="connsiteY9" fmla="*/ 1573218 h 2207260"/>
                <a:gd name="connsiteX10" fmla="*/ 2006505 w 2207260"/>
                <a:gd name="connsiteY10" fmla="*/ 1728280 h 2207260"/>
                <a:gd name="connsiteX11" fmla="*/ 1795894 w 2207260"/>
                <a:gd name="connsiteY11" fmla="*/ 1651617 h 2207260"/>
                <a:gd name="connsiteX12" fmla="*/ 1523082 w 2207260"/>
                <a:gd name="connsiteY12" fmla="*/ 1880534 h 2207260"/>
                <a:gd name="connsiteX13" fmla="*/ 1562007 w 2207260"/>
                <a:gd name="connsiteY13" fmla="*/ 2101258 h 2207260"/>
                <a:gd name="connsiteX14" fmla="*/ 1393755 w 2207260"/>
                <a:gd name="connsiteY14" fmla="*/ 2162497 h 2207260"/>
                <a:gd name="connsiteX15" fmla="*/ 1281695 w 2207260"/>
                <a:gd name="connsiteY15" fmla="*/ 1968391 h 2207260"/>
                <a:gd name="connsiteX16" fmla="*/ 925564 w 2207260"/>
                <a:gd name="connsiteY16" fmla="*/ 1968391 h 2207260"/>
                <a:gd name="connsiteX17" fmla="*/ 813505 w 2207260"/>
                <a:gd name="connsiteY17" fmla="*/ 2162497 h 2207260"/>
                <a:gd name="connsiteX18" fmla="*/ 645253 w 2207260"/>
                <a:gd name="connsiteY18" fmla="*/ 2101258 h 2207260"/>
                <a:gd name="connsiteX19" fmla="*/ 684178 w 2207260"/>
                <a:gd name="connsiteY19" fmla="*/ 1880534 h 2207260"/>
                <a:gd name="connsiteX20" fmla="*/ 411366 w 2207260"/>
                <a:gd name="connsiteY20" fmla="*/ 1651618 h 2207260"/>
                <a:gd name="connsiteX21" fmla="*/ 200755 w 2207260"/>
                <a:gd name="connsiteY21" fmla="*/ 1728280 h 2207260"/>
                <a:gd name="connsiteX22" fmla="*/ 111230 w 2207260"/>
                <a:gd name="connsiteY22" fmla="*/ 1573218 h 2207260"/>
                <a:gd name="connsiteX23" fmla="*/ 282927 w 2207260"/>
                <a:gd name="connsiteY23" fmla="*/ 1429154 h 2207260"/>
                <a:gd name="connsiteX24" fmla="*/ 221085 w 2207260"/>
                <a:gd name="connsiteY24" fmla="*/ 1078434 h 2207260"/>
                <a:gd name="connsiteX25" fmla="*/ 10470 w 2207260"/>
                <a:gd name="connsiteY25" fmla="*/ 1001783 h 2207260"/>
                <a:gd name="connsiteX26" fmla="*/ 41562 w 2207260"/>
                <a:gd name="connsiteY26" fmla="*/ 825453 h 2207260"/>
                <a:gd name="connsiteX27" fmla="*/ 265692 w 2207260"/>
                <a:gd name="connsiteY27" fmla="*/ 825459 h 2207260"/>
                <a:gd name="connsiteX28" fmla="*/ 443757 w 2207260"/>
                <a:gd name="connsiteY28" fmla="*/ 517041 h 2207260"/>
                <a:gd name="connsiteX29" fmla="*/ 331687 w 2207260"/>
                <a:gd name="connsiteY29" fmla="*/ 322941 h 2207260"/>
                <a:gd name="connsiteX30" fmla="*/ 468848 w 2207260"/>
                <a:gd name="connsiteY30" fmla="*/ 207850 h 2207260"/>
                <a:gd name="connsiteX31" fmla="*/ 640537 w 2207260"/>
                <a:gd name="connsiteY31" fmla="*/ 351922 h 2207260"/>
                <a:gd name="connsiteX32" fmla="*/ 975191 w 2207260"/>
                <a:gd name="connsiteY32" fmla="*/ 230118 h 2207260"/>
                <a:gd name="connsiteX33" fmla="*/ 1014105 w 2207260"/>
                <a:gd name="connsiteY33" fmla="*/ 9392 h 2207260"/>
                <a:gd name="connsiteX34" fmla="*/ 1193155 w 2207260"/>
                <a:gd name="connsiteY34" fmla="*/ 9392 h 2207260"/>
                <a:gd name="connsiteX35" fmla="*/ 1232069 w 2207260"/>
                <a:gd name="connsiteY35" fmla="*/ 230118 h 2207260"/>
                <a:gd name="connsiteX36" fmla="*/ 1566723 w 2207260"/>
                <a:gd name="connsiteY36" fmla="*/ 351922 h 220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07260" h="2207260">
                  <a:moveTo>
                    <a:pt x="1566723" y="351922"/>
                  </a:moveTo>
                  <a:lnTo>
                    <a:pt x="1738412" y="207850"/>
                  </a:lnTo>
                  <a:lnTo>
                    <a:pt x="1875573" y="322941"/>
                  </a:lnTo>
                  <a:lnTo>
                    <a:pt x="1763503" y="517040"/>
                  </a:lnTo>
                  <a:cubicBezTo>
                    <a:pt x="1843191" y="606684"/>
                    <a:pt x="1903779" y="711624"/>
                    <a:pt x="1941568" y="825458"/>
                  </a:cubicBezTo>
                  <a:lnTo>
                    <a:pt x="2165698" y="825453"/>
                  </a:lnTo>
                  <a:lnTo>
                    <a:pt x="2196790" y="1001783"/>
                  </a:lnTo>
                  <a:lnTo>
                    <a:pt x="1986174" y="1078434"/>
                  </a:lnTo>
                  <a:cubicBezTo>
                    <a:pt x="1989597" y="1198328"/>
                    <a:pt x="1968555" y="1317662"/>
                    <a:pt x="1924333" y="1429154"/>
                  </a:cubicBezTo>
                  <a:lnTo>
                    <a:pt x="2096030" y="1573218"/>
                  </a:lnTo>
                  <a:lnTo>
                    <a:pt x="2006505" y="1728280"/>
                  </a:lnTo>
                  <a:lnTo>
                    <a:pt x="1795894" y="1651617"/>
                  </a:lnTo>
                  <a:cubicBezTo>
                    <a:pt x="1721450" y="1745661"/>
                    <a:pt x="1628624" y="1823551"/>
                    <a:pt x="1523082" y="1880534"/>
                  </a:cubicBezTo>
                  <a:lnTo>
                    <a:pt x="1562007" y="2101258"/>
                  </a:lnTo>
                  <a:lnTo>
                    <a:pt x="1393755" y="2162497"/>
                  </a:lnTo>
                  <a:lnTo>
                    <a:pt x="1281695" y="1968391"/>
                  </a:lnTo>
                  <a:cubicBezTo>
                    <a:pt x="1164217" y="1992581"/>
                    <a:pt x="1043042" y="1992581"/>
                    <a:pt x="925564" y="1968391"/>
                  </a:cubicBezTo>
                  <a:lnTo>
                    <a:pt x="813505" y="2162497"/>
                  </a:lnTo>
                  <a:lnTo>
                    <a:pt x="645253" y="2101258"/>
                  </a:lnTo>
                  <a:lnTo>
                    <a:pt x="684178" y="1880534"/>
                  </a:lnTo>
                  <a:cubicBezTo>
                    <a:pt x="578635" y="1823551"/>
                    <a:pt x="485810" y="1745662"/>
                    <a:pt x="411366" y="1651618"/>
                  </a:cubicBezTo>
                  <a:lnTo>
                    <a:pt x="200755" y="1728280"/>
                  </a:lnTo>
                  <a:lnTo>
                    <a:pt x="111230" y="1573218"/>
                  </a:lnTo>
                  <a:lnTo>
                    <a:pt x="282927" y="1429154"/>
                  </a:lnTo>
                  <a:cubicBezTo>
                    <a:pt x="238704" y="1317661"/>
                    <a:pt x="217663" y="1198327"/>
                    <a:pt x="221085" y="1078434"/>
                  </a:cubicBezTo>
                  <a:lnTo>
                    <a:pt x="10470" y="1001783"/>
                  </a:lnTo>
                  <a:lnTo>
                    <a:pt x="41562" y="825453"/>
                  </a:lnTo>
                  <a:lnTo>
                    <a:pt x="265692" y="825459"/>
                  </a:lnTo>
                  <a:cubicBezTo>
                    <a:pt x="303482" y="711625"/>
                    <a:pt x="364069" y="606684"/>
                    <a:pt x="443757" y="517041"/>
                  </a:cubicBezTo>
                  <a:lnTo>
                    <a:pt x="331687" y="322941"/>
                  </a:lnTo>
                  <a:lnTo>
                    <a:pt x="468848" y="207850"/>
                  </a:lnTo>
                  <a:lnTo>
                    <a:pt x="640537" y="351922"/>
                  </a:lnTo>
                  <a:cubicBezTo>
                    <a:pt x="742657" y="289011"/>
                    <a:pt x="856524" y="247566"/>
                    <a:pt x="975191" y="230118"/>
                  </a:cubicBezTo>
                  <a:lnTo>
                    <a:pt x="1014105" y="9392"/>
                  </a:lnTo>
                  <a:lnTo>
                    <a:pt x="1193155" y="9392"/>
                  </a:lnTo>
                  <a:lnTo>
                    <a:pt x="1232069" y="230118"/>
                  </a:lnTo>
                  <a:cubicBezTo>
                    <a:pt x="1350736" y="247566"/>
                    <a:pt x="1464603" y="289011"/>
                    <a:pt x="1566723" y="35192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6617" tIns="539900" rIns="466617" bIns="5785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/>
                <a:t>Dokter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industri</a:t>
              </a:r>
              <a:endParaRPr lang="en-US" sz="18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29915" y="2636389"/>
              <a:ext cx="1864433" cy="1700914"/>
            </a:xfrm>
            <a:custGeom>
              <a:avLst/>
              <a:gdLst>
                <a:gd name="connsiteX0" fmla="*/ 1201146 w 1605280"/>
                <a:gd name="connsiteY0" fmla="*/ 406577 h 1605280"/>
                <a:gd name="connsiteX1" fmla="*/ 1437979 w 1605280"/>
                <a:gd name="connsiteY1" fmla="*/ 335200 h 1605280"/>
                <a:gd name="connsiteX2" fmla="*/ 1525125 w 1605280"/>
                <a:gd name="connsiteY2" fmla="*/ 486141 h 1605280"/>
                <a:gd name="connsiteX3" fmla="*/ 1344894 w 1605280"/>
                <a:gd name="connsiteY3" fmla="*/ 655555 h 1605280"/>
                <a:gd name="connsiteX4" fmla="*/ 1344894 w 1605280"/>
                <a:gd name="connsiteY4" fmla="*/ 949724 h 1605280"/>
                <a:gd name="connsiteX5" fmla="*/ 1525125 w 1605280"/>
                <a:gd name="connsiteY5" fmla="*/ 1119139 h 1605280"/>
                <a:gd name="connsiteX6" fmla="*/ 1437979 w 1605280"/>
                <a:gd name="connsiteY6" fmla="*/ 1270080 h 1605280"/>
                <a:gd name="connsiteX7" fmla="*/ 1201146 w 1605280"/>
                <a:gd name="connsiteY7" fmla="*/ 1198703 h 1605280"/>
                <a:gd name="connsiteX8" fmla="*/ 946388 w 1605280"/>
                <a:gd name="connsiteY8" fmla="*/ 1345788 h 1605280"/>
                <a:gd name="connsiteX9" fmla="*/ 889786 w 1605280"/>
                <a:gd name="connsiteY9" fmla="*/ 1586580 h 1605280"/>
                <a:gd name="connsiteX10" fmla="*/ 715494 w 1605280"/>
                <a:gd name="connsiteY10" fmla="*/ 1586580 h 1605280"/>
                <a:gd name="connsiteX11" fmla="*/ 658892 w 1605280"/>
                <a:gd name="connsiteY11" fmla="*/ 1345788 h 1605280"/>
                <a:gd name="connsiteX12" fmla="*/ 404134 w 1605280"/>
                <a:gd name="connsiteY12" fmla="*/ 1198703 h 1605280"/>
                <a:gd name="connsiteX13" fmla="*/ 167301 w 1605280"/>
                <a:gd name="connsiteY13" fmla="*/ 1270080 h 1605280"/>
                <a:gd name="connsiteX14" fmla="*/ 80155 w 1605280"/>
                <a:gd name="connsiteY14" fmla="*/ 1119139 h 1605280"/>
                <a:gd name="connsiteX15" fmla="*/ 260386 w 1605280"/>
                <a:gd name="connsiteY15" fmla="*/ 949725 h 1605280"/>
                <a:gd name="connsiteX16" fmla="*/ 260386 w 1605280"/>
                <a:gd name="connsiteY16" fmla="*/ 655556 h 1605280"/>
                <a:gd name="connsiteX17" fmla="*/ 80155 w 1605280"/>
                <a:gd name="connsiteY17" fmla="*/ 486141 h 1605280"/>
                <a:gd name="connsiteX18" fmla="*/ 167301 w 1605280"/>
                <a:gd name="connsiteY18" fmla="*/ 335200 h 1605280"/>
                <a:gd name="connsiteX19" fmla="*/ 404134 w 1605280"/>
                <a:gd name="connsiteY19" fmla="*/ 406577 h 1605280"/>
                <a:gd name="connsiteX20" fmla="*/ 658892 w 1605280"/>
                <a:gd name="connsiteY20" fmla="*/ 259492 h 1605280"/>
                <a:gd name="connsiteX21" fmla="*/ 715494 w 1605280"/>
                <a:gd name="connsiteY21" fmla="*/ 18700 h 1605280"/>
                <a:gd name="connsiteX22" fmla="*/ 889786 w 1605280"/>
                <a:gd name="connsiteY22" fmla="*/ 18700 h 1605280"/>
                <a:gd name="connsiteX23" fmla="*/ 946388 w 1605280"/>
                <a:gd name="connsiteY23" fmla="*/ 259492 h 1605280"/>
                <a:gd name="connsiteX24" fmla="*/ 1201146 w 1605280"/>
                <a:gd name="connsiteY24" fmla="*/ 406577 h 160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05280" h="1605280">
                  <a:moveTo>
                    <a:pt x="1201146" y="406577"/>
                  </a:moveTo>
                  <a:lnTo>
                    <a:pt x="1437979" y="335200"/>
                  </a:lnTo>
                  <a:lnTo>
                    <a:pt x="1525125" y="486141"/>
                  </a:lnTo>
                  <a:lnTo>
                    <a:pt x="1344894" y="655555"/>
                  </a:lnTo>
                  <a:cubicBezTo>
                    <a:pt x="1371019" y="751871"/>
                    <a:pt x="1371019" y="853408"/>
                    <a:pt x="1344894" y="949724"/>
                  </a:cubicBezTo>
                  <a:lnTo>
                    <a:pt x="1525125" y="1119139"/>
                  </a:lnTo>
                  <a:lnTo>
                    <a:pt x="1437979" y="1270080"/>
                  </a:lnTo>
                  <a:lnTo>
                    <a:pt x="1201146" y="1198703"/>
                  </a:lnTo>
                  <a:cubicBezTo>
                    <a:pt x="1130796" y="1269486"/>
                    <a:pt x="1042863" y="1320255"/>
                    <a:pt x="946388" y="1345788"/>
                  </a:cubicBezTo>
                  <a:lnTo>
                    <a:pt x="889786" y="1586580"/>
                  </a:lnTo>
                  <a:lnTo>
                    <a:pt x="715494" y="1586580"/>
                  </a:lnTo>
                  <a:lnTo>
                    <a:pt x="658892" y="1345788"/>
                  </a:lnTo>
                  <a:cubicBezTo>
                    <a:pt x="562417" y="1320255"/>
                    <a:pt x="474484" y="1269487"/>
                    <a:pt x="404134" y="1198703"/>
                  </a:cubicBezTo>
                  <a:lnTo>
                    <a:pt x="167301" y="1270080"/>
                  </a:lnTo>
                  <a:lnTo>
                    <a:pt x="80155" y="1119139"/>
                  </a:lnTo>
                  <a:lnTo>
                    <a:pt x="260386" y="949725"/>
                  </a:lnTo>
                  <a:cubicBezTo>
                    <a:pt x="234261" y="853409"/>
                    <a:pt x="234261" y="751872"/>
                    <a:pt x="260386" y="655556"/>
                  </a:cubicBezTo>
                  <a:lnTo>
                    <a:pt x="80155" y="486141"/>
                  </a:lnTo>
                  <a:lnTo>
                    <a:pt x="167301" y="335200"/>
                  </a:lnTo>
                  <a:lnTo>
                    <a:pt x="404134" y="406577"/>
                  </a:lnTo>
                  <a:cubicBezTo>
                    <a:pt x="474484" y="335794"/>
                    <a:pt x="562417" y="285025"/>
                    <a:pt x="658892" y="259492"/>
                  </a:cubicBezTo>
                  <a:lnTo>
                    <a:pt x="715494" y="18700"/>
                  </a:lnTo>
                  <a:lnTo>
                    <a:pt x="889786" y="18700"/>
                  </a:lnTo>
                  <a:lnTo>
                    <a:pt x="946388" y="259492"/>
                  </a:lnTo>
                  <a:cubicBezTo>
                    <a:pt x="1042863" y="285025"/>
                    <a:pt x="1130796" y="335793"/>
                    <a:pt x="1201146" y="40657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6994" tIns="429437" rIns="426994" bIns="42943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Higiene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industri</a:t>
              </a:r>
              <a:endParaRPr lang="en-US" sz="16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52291" y="1447799"/>
              <a:ext cx="1926336" cy="1926336"/>
            </a:xfrm>
            <a:custGeom>
              <a:avLst/>
              <a:gdLst>
                <a:gd name="connsiteX0" fmla="*/ 1176877 w 1572846"/>
                <a:gd name="connsiteY0" fmla="*/ 398362 h 1572846"/>
                <a:gd name="connsiteX1" fmla="*/ 1408925 w 1572846"/>
                <a:gd name="connsiteY1" fmla="*/ 328427 h 1572846"/>
                <a:gd name="connsiteX2" fmla="*/ 1494310 w 1572846"/>
                <a:gd name="connsiteY2" fmla="*/ 476318 h 1572846"/>
                <a:gd name="connsiteX3" fmla="*/ 1317721 w 1572846"/>
                <a:gd name="connsiteY3" fmla="*/ 642310 h 1572846"/>
                <a:gd name="connsiteX4" fmla="*/ 1317721 w 1572846"/>
                <a:gd name="connsiteY4" fmla="*/ 930536 h 1572846"/>
                <a:gd name="connsiteX5" fmla="*/ 1494310 w 1572846"/>
                <a:gd name="connsiteY5" fmla="*/ 1096528 h 1572846"/>
                <a:gd name="connsiteX6" fmla="*/ 1408925 w 1572846"/>
                <a:gd name="connsiteY6" fmla="*/ 1244419 h 1572846"/>
                <a:gd name="connsiteX7" fmla="*/ 1176877 w 1572846"/>
                <a:gd name="connsiteY7" fmla="*/ 1174484 h 1572846"/>
                <a:gd name="connsiteX8" fmla="*/ 927266 w 1572846"/>
                <a:gd name="connsiteY8" fmla="*/ 1318597 h 1572846"/>
                <a:gd name="connsiteX9" fmla="*/ 871808 w 1572846"/>
                <a:gd name="connsiteY9" fmla="*/ 1554524 h 1572846"/>
                <a:gd name="connsiteX10" fmla="*/ 701038 w 1572846"/>
                <a:gd name="connsiteY10" fmla="*/ 1554524 h 1572846"/>
                <a:gd name="connsiteX11" fmla="*/ 645579 w 1572846"/>
                <a:gd name="connsiteY11" fmla="*/ 1318597 h 1572846"/>
                <a:gd name="connsiteX12" fmla="*/ 395968 w 1572846"/>
                <a:gd name="connsiteY12" fmla="*/ 1174484 h 1572846"/>
                <a:gd name="connsiteX13" fmla="*/ 163921 w 1572846"/>
                <a:gd name="connsiteY13" fmla="*/ 1244419 h 1572846"/>
                <a:gd name="connsiteX14" fmla="*/ 78536 w 1572846"/>
                <a:gd name="connsiteY14" fmla="*/ 1096528 h 1572846"/>
                <a:gd name="connsiteX15" fmla="*/ 255125 w 1572846"/>
                <a:gd name="connsiteY15" fmla="*/ 930536 h 1572846"/>
                <a:gd name="connsiteX16" fmla="*/ 255125 w 1572846"/>
                <a:gd name="connsiteY16" fmla="*/ 642310 h 1572846"/>
                <a:gd name="connsiteX17" fmla="*/ 78536 w 1572846"/>
                <a:gd name="connsiteY17" fmla="*/ 476318 h 1572846"/>
                <a:gd name="connsiteX18" fmla="*/ 163921 w 1572846"/>
                <a:gd name="connsiteY18" fmla="*/ 328427 h 1572846"/>
                <a:gd name="connsiteX19" fmla="*/ 395969 w 1572846"/>
                <a:gd name="connsiteY19" fmla="*/ 398362 h 1572846"/>
                <a:gd name="connsiteX20" fmla="*/ 645580 w 1572846"/>
                <a:gd name="connsiteY20" fmla="*/ 254249 h 1572846"/>
                <a:gd name="connsiteX21" fmla="*/ 701038 w 1572846"/>
                <a:gd name="connsiteY21" fmla="*/ 18322 h 1572846"/>
                <a:gd name="connsiteX22" fmla="*/ 871808 w 1572846"/>
                <a:gd name="connsiteY22" fmla="*/ 18322 h 1572846"/>
                <a:gd name="connsiteX23" fmla="*/ 927267 w 1572846"/>
                <a:gd name="connsiteY23" fmla="*/ 254249 h 1572846"/>
                <a:gd name="connsiteX24" fmla="*/ 1176878 w 1572846"/>
                <a:gd name="connsiteY24" fmla="*/ 398362 h 1572846"/>
                <a:gd name="connsiteX25" fmla="*/ 1176877 w 1572846"/>
                <a:gd name="connsiteY25" fmla="*/ 398362 h 157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2846" h="1572846">
                  <a:moveTo>
                    <a:pt x="1012357" y="397856"/>
                  </a:moveTo>
                  <a:lnTo>
                    <a:pt x="1180589" y="293663"/>
                  </a:lnTo>
                  <a:lnTo>
                    <a:pt x="1279183" y="392257"/>
                  </a:lnTo>
                  <a:lnTo>
                    <a:pt x="1174990" y="560488"/>
                  </a:lnTo>
                  <a:cubicBezTo>
                    <a:pt x="1215121" y="629506"/>
                    <a:pt x="1236145" y="707967"/>
                    <a:pt x="1235899" y="787805"/>
                  </a:cubicBezTo>
                  <a:lnTo>
                    <a:pt x="1410248" y="881401"/>
                  </a:lnTo>
                  <a:lnTo>
                    <a:pt x="1374161" y="1016083"/>
                  </a:lnTo>
                  <a:lnTo>
                    <a:pt x="1176371" y="1009964"/>
                  </a:lnTo>
                  <a:cubicBezTo>
                    <a:pt x="1136665" y="1079227"/>
                    <a:pt x="1079227" y="1136666"/>
                    <a:pt x="1009964" y="1176372"/>
                  </a:cubicBezTo>
                  <a:lnTo>
                    <a:pt x="1016083" y="1374161"/>
                  </a:lnTo>
                  <a:lnTo>
                    <a:pt x="881401" y="1410249"/>
                  </a:lnTo>
                  <a:lnTo>
                    <a:pt x="787804" y="1235899"/>
                  </a:lnTo>
                  <a:cubicBezTo>
                    <a:pt x="707967" y="1236144"/>
                    <a:pt x="629506" y="1215120"/>
                    <a:pt x="560488" y="1174990"/>
                  </a:cubicBezTo>
                  <a:lnTo>
                    <a:pt x="392257" y="1279183"/>
                  </a:lnTo>
                  <a:lnTo>
                    <a:pt x="293663" y="1180589"/>
                  </a:lnTo>
                  <a:lnTo>
                    <a:pt x="397856" y="1012358"/>
                  </a:lnTo>
                  <a:cubicBezTo>
                    <a:pt x="357725" y="943340"/>
                    <a:pt x="336701" y="864879"/>
                    <a:pt x="336947" y="785041"/>
                  </a:cubicBezTo>
                  <a:lnTo>
                    <a:pt x="162598" y="691445"/>
                  </a:lnTo>
                  <a:lnTo>
                    <a:pt x="198685" y="556763"/>
                  </a:lnTo>
                  <a:lnTo>
                    <a:pt x="396475" y="562882"/>
                  </a:lnTo>
                  <a:cubicBezTo>
                    <a:pt x="436181" y="493619"/>
                    <a:pt x="493619" y="436180"/>
                    <a:pt x="562882" y="396474"/>
                  </a:cubicBezTo>
                  <a:lnTo>
                    <a:pt x="556763" y="198685"/>
                  </a:lnTo>
                  <a:lnTo>
                    <a:pt x="691445" y="162597"/>
                  </a:lnTo>
                  <a:lnTo>
                    <a:pt x="785042" y="336947"/>
                  </a:lnTo>
                  <a:cubicBezTo>
                    <a:pt x="864879" y="336702"/>
                    <a:pt x="943340" y="357726"/>
                    <a:pt x="1012358" y="397856"/>
                  </a:cubicBezTo>
                  <a:lnTo>
                    <a:pt x="1012357" y="39785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576" tIns="544576" rIns="544576" bIns="54457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safety</a:t>
              </a:r>
              <a:endParaRPr lang="en-US" sz="1800" kern="1200" dirty="0"/>
            </a:p>
          </p:txBody>
        </p:sp>
        <p:sp>
          <p:nvSpPr>
            <p:cNvPr id="7" name="Circular Arrow 6"/>
            <p:cNvSpPr/>
            <p:nvPr/>
          </p:nvSpPr>
          <p:spPr>
            <a:xfrm>
              <a:off x="3742441" y="2921790"/>
              <a:ext cx="2825292" cy="2825292"/>
            </a:xfrm>
            <a:prstGeom prst="circularArrow">
              <a:avLst>
                <a:gd name="adj1" fmla="val 4687"/>
                <a:gd name="adj2" fmla="val 299029"/>
                <a:gd name="adj3" fmla="val 2511802"/>
                <a:gd name="adj4" fmla="val 15870709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hape 7"/>
            <p:cNvSpPr/>
            <p:nvPr/>
          </p:nvSpPr>
          <p:spPr>
            <a:xfrm>
              <a:off x="2345623" y="2377613"/>
              <a:ext cx="2052751" cy="205275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ircular Arrow 8"/>
            <p:cNvSpPr/>
            <p:nvPr/>
          </p:nvSpPr>
          <p:spPr>
            <a:xfrm>
              <a:off x="3165220" y="1280810"/>
              <a:ext cx="2213279" cy="221327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4114800" y="227045"/>
            <a:ext cx="4152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 Condensed" pitchFamily="18" charset="0"/>
              </a:rPr>
              <a:t>DASAR KEILMUAN AHLI HIGIENE INDUSTRI, DOKTER INDUSTRI,DAN AHLI SAFETY</a:t>
            </a:r>
            <a:endParaRPr lang="en-US" sz="3200" dirty="0">
              <a:latin typeface="Rockwell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5804" y="3810000"/>
            <a:ext cx="7468998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orang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sarjana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kimia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fisika,kedokteran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berkaitan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ilmu-ilmu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biologi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faal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mendalami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pelatihan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kompetensi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higene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Spesialisasi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meliputi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bidang-bidang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toksikologi,epidemiologi,ilmu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kimia,ergonomi,ilmu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akustik,teknologi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ventilasi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statistik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30412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mengindentifikasi</a:t>
            </a:r>
            <a:r>
              <a:rPr lang="en-AU" dirty="0"/>
              <a:t> </a:t>
            </a:r>
            <a:r>
              <a:rPr lang="en-AU" dirty="0" err="1"/>
              <a:t>resiko</a:t>
            </a:r>
            <a:r>
              <a:rPr lang="en-AU" dirty="0"/>
              <a:t> </a:t>
            </a:r>
            <a:r>
              <a:rPr lang="en-AU" dirty="0" err="1"/>
              <a:t>bahaya</a:t>
            </a:r>
            <a:r>
              <a:rPr lang="en-AU" dirty="0"/>
              <a:t>  di </a:t>
            </a:r>
            <a:r>
              <a:rPr lang="en-AU" dirty="0" err="1"/>
              <a:t>industri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erat</a:t>
            </a:r>
            <a:r>
              <a:rPr lang="en-AU" dirty="0"/>
              <a:t> </a:t>
            </a:r>
            <a:r>
              <a:rPr lang="en-AU" dirty="0" err="1"/>
              <a:t>hubungannya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perkembangan</a:t>
            </a:r>
            <a:r>
              <a:rPr lang="en-AU" dirty="0"/>
              <a:t> </a:t>
            </a:r>
            <a:r>
              <a:rPr lang="en-AU" dirty="0" err="1"/>
              <a:t>Ilmu</a:t>
            </a:r>
            <a:r>
              <a:rPr lang="en-AU" dirty="0"/>
              <a:t> </a:t>
            </a:r>
            <a:r>
              <a:rPr lang="en-AU" dirty="0" err="1"/>
              <a:t>Pengetahuan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Teknologi</a:t>
            </a:r>
            <a:r>
              <a:rPr lang="en-AU" dirty="0"/>
              <a:t>  (IPTEK) , yang </a:t>
            </a:r>
            <a:r>
              <a:rPr lang="en-AU" dirty="0" err="1"/>
              <a:t>diterapkan</a:t>
            </a:r>
            <a:r>
              <a:rPr lang="en-AU" dirty="0"/>
              <a:t> </a:t>
            </a:r>
            <a:r>
              <a:rPr lang="en-AU" dirty="0" err="1"/>
              <a:t>seperti</a:t>
            </a:r>
            <a:r>
              <a:rPr lang="en-AU" dirty="0"/>
              <a:t> </a:t>
            </a:r>
            <a:r>
              <a:rPr lang="en-AU" dirty="0" err="1"/>
              <a:t>dilukiskan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 </a:t>
            </a:r>
            <a:r>
              <a:rPr lang="en-AU" dirty="0" err="1"/>
              <a:t>gambar</a:t>
            </a:r>
            <a:r>
              <a:rPr lang="en-AU" dirty="0"/>
              <a:t> </a:t>
            </a:r>
            <a:r>
              <a:rPr lang="en-AU" dirty="0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7620000" cy="3219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954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0" indent="-400050" fontAlgn="auto" hangingPunct="1">
              <a:buFont typeface="+mj-lt"/>
              <a:buAutoNum type="romanLcPeriod"/>
            </a:pPr>
            <a:r>
              <a:rPr lang="en-AU" dirty="0"/>
              <a:t>sain (</a:t>
            </a:r>
            <a:r>
              <a:rPr lang="en-AU" dirty="0" err="1"/>
              <a:t>ilmu</a:t>
            </a:r>
            <a:r>
              <a:rPr lang="en-AU" dirty="0"/>
              <a:t> </a:t>
            </a:r>
            <a:r>
              <a:rPr lang="en-AU" dirty="0" err="1"/>
              <a:t>pengetahuan</a:t>
            </a:r>
            <a:r>
              <a:rPr lang="en-AU" dirty="0"/>
              <a:t> ),   </a:t>
            </a:r>
            <a:endParaRPr lang="en-US" dirty="0"/>
          </a:p>
          <a:p>
            <a:pPr marL="400050" lvl="0" indent="-400050" fontAlgn="auto" hangingPunct="1">
              <a:buFont typeface="+mj-lt"/>
              <a:buAutoNum type="romanLcPeriod"/>
            </a:pPr>
            <a:r>
              <a:rPr lang="en-AU" dirty="0" err="1"/>
              <a:t>teknologi</a:t>
            </a:r>
            <a:r>
              <a:rPr lang="en-AU" dirty="0"/>
              <a:t>,  </a:t>
            </a:r>
            <a:endParaRPr lang="en-US" dirty="0"/>
          </a:p>
          <a:p>
            <a:pPr marL="400050" lvl="0" indent="-400050" fontAlgn="auto" hangingPunct="1">
              <a:buFont typeface="+mj-lt"/>
              <a:buAutoNum type="romanLcPeriod"/>
            </a:pPr>
            <a:r>
              <a:rPr lang="en-AU" dirty="0"/>
              <a:t>society (</a:t>
            </a:r>
            <a:r>
              <a:rPr lang="en-AU" dirty="0" err="1"/>
              <a:t>dampak</a:t>
            </a:r>
            <a:r>
              <a:rPr lang="en-AU" dirty="0"/>
              <a:t> social)  .  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752600"/>
            <a:ext cx="7924800" cy="1905000"/>
          </a:xfrm>
        </p:spPr>
        <p:txBody>
          <a:bodyPr/>
          <a:lstStyle/>
          <a:p>
            <a:pPr marL="2339975" indent="-2339975"/>
            <a:r>
              <a:rPr lang="en-US" sz="4000" dirty="0" smtClean="0"/>
              <a:t>1. 1.	PENGERTIAN DAN  FUNGSI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229600" cy="61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5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8919" y="1295400"/>
            <a:ext cx="6258681" cy="1704972"/>
            <a:chOff x="1309662" y="1428736"/>
            <a:chExt cx="7143800" cy="157163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3" name="Freeform 2"/>
            <p:cNvSpPr/>
            <p:nvPr/>
          </p:nvSpPr>
          <p:spPr>
            <a:xfrm>
              <a:off x="1309662" y="1428736"/>
              <a:ext cx="7143800" cy="1571636"/>
            </a:xfrm>
            <a:custGeom>
              <a:avLst/>
              <a:gdLst>
                <a:gd name="connsiteX0" fmla="*/ 0 w 7143800"/>
                <a:gd name="connsiteY0" fmla="*/ 157164 h 1571636"/>
                <a:gd name="connsiteX1" fmla="*/ 157164 w 7143800"/>
                <a:gd name="connsiteY1" fmla="*/ 0 h 1571636"/>
                <a:gd name="connsiteX2" fmla="*/ 6986636 w 7143800"/>
                <a:gd name="connsiteY2" fmla="*/ 0 h 1571636"/>
                <a:gd name="connsiteX3" fmla="*/ 7143800 w 7143800"/>
                <a:gd name="connsiteY3" fmla="*/ 157164 h 1571636"/>
                <a:gd name="connsiteX4" fmla="*/ 7143800 w 7143800"/>
                <a:gd name="connsiteY4" fmla="*/ 1414472 h 1571636"/>
                <a:gd name="connsiteX5" fmla="*/ 6986636 w 7143800"/>
                <a:gd name="connsiteY5" fmla="*/ 1571636 h 1571636"/>
                <a:gd name="connsiteX6" fmla="*/ 157164 w 7143800"/>
                <a:gd name="connsiteY6" fmla="*/ 1571636 h 1571636"/>
                <a:gd name="connsiteX7" fmla="*/ 0 w 7143800"/>
                <a:gd name="connsiteY7" fmla="*/ 1414472 h 1571636"/>
                <a:gd name="connsiteX8" fmla="*/ 0 w 7143800"/>
                <a:gd name="connsiteY8" fmla="*/ 157164 h 157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800" h="1571636">
                  <a:moveTo>
                    <a:pt x="0" y="157164"/>
                  </a:moveTo>
                  <a:cubicBezTo>
                    <a:pt x="0" y="70365"/>
                    <a:pt x="70365" y="0"/>
                    <a:pt x="157164" y="0"/>
                  </a:cubicBezTo>
                  <a:lnTo>
                    <a:pt x="6986636" y="0"/>
                  </a:lnTo>
                  <a:cubicBezTo>
                    <a:pt x="7073435" y="0"/>
                    <a:pt x="7143800" y="70365"/>
                    <a:pt x="7143800" y="157164"/>
                  </a:cubicBezTo>
                  <a:lnTo>
                    <a:pt x="7143800" y="1414472"/>
                  </a:lnTo>
                  <a:cubicBezTo>
                    <a:pt x="7143800" y="1501271"/>
                    <a:pt x="7073435" y="1571636"/>
                    <a:pt x="6986636" y="1571636"/>
                  </a:cubicBezTo>
                  <a:lnTo>
                    <a:pt x="157164" y="1571636"/>
                  </a:lnTo>
                  <a:cubicBezTo>
                    <a:pt x="70365" y="1571636"/>
                    <a:pt x="0" y="1501271"/>
                    <a:pt x="0" y="1414472"/>
                  </a:cubicBezTo>
                  <a:lnTo>
                    <a:pt x="0" y="157164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61183" tIns="175260" rIns="175261" bIns="175260" numCol="1" spcCol="1270" anchor="ctr" anchorCtr="0">
              <a:noAutofit/>
            </a:bodyPr>
            <a:lstStyle/>
            <a:p>
              <a:pPr lvl="0" algn="l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AHLI </a:t>
              </a:r>
              <a:r>
                <a:rPr lang="id-ID" sz="4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HIGIENE INDUSTRI</a:t>
              </a:r>
              <a:endParaRPr lang="id-ID" sz="46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34863" y="1428736"/>
              <a:ext cx="1428760" cy="1257308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923443" y="428626"/>
            <a:ext cx="37279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6600" dirty="0">
                <a:solidFill>
                  <a:srgbClr val="C00000"/>
                </a:solidFill>
                <a:latin typeface="Brush Script MT" pitchFamily="66" charset="0"/>
              </a:rPr>
              <a:t>P</a:t>
            </a:r>
            <a:r>
              <a:rPr lang="en-US" sz="6600" dirty="0" err="1">
                <a:solidFill>
                  <a:srgbClr val="C00000"/>
                </a:solidFill>
                <a:latin typeface="Brush Script MT" pitchFamily="66" charset="0"/>
              </a:rPr>
              <a:t>enge</a:t>
            </a:r>
            <a:r>
              <a:rPr lang="id-ID" sz="6600" dirty="0">
                <a:solidFill>
                  <a:srgbClr val="C00000"/>
                </a:solidFill>
                <a:latin typeface="Brush Script MT" pitchFamily="66" charset="0"/>
              </a:rPr>
              <a:t>r</a:t>
            </a:r>
            <a:r>
              <a:rPr lang="en-US" sz="6600" dirty="0" err="1">
                <a:solidFill>
                  <a:srgbClr val="C00000"/>
                </a:solidFill>
                <a:latin typeface="Brush Script MT" pitchFamily="66" charset="0"/>
              </a:rPr>
              <a:t>tian</a:t>
            </a:r>
            <a:endParaRPr lang="en-US" sz="6600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CECFF"/>
                </a:solidFill>
              </a:rPr>
              <a:t>INDUSTRIAL   HYGIENE</a:t>
            </a:r>
            <a:endParaRPr lang="en-US">
              <a:solidFill>
                <a:srgbClr val="CCEC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184" y="3124200"/>
            <a:ext cx="7073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dirty="0" err="1">
                <a:latin typeface="Arial Rounded MT Bold" pitchFamily="34" charset="0"/>
              </a:rPr>
              <a:t>Individu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atau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kelompok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pekerja</a:t>
            </a:r>
            <a:r>
              <a:rPr lang="en-AU" dirty="0">
                <a:latin typeface="Arial Rounded MT Bold" pitchFamily="34" charset="0"/>
              </a:rPr>
              <a:t> yang </a:t>
            </a:r>
            <a:r>
              <a:rPr lang="en-AU" dirty="0" err="1">
                <a:latin typeface="Arial Rounded MT Bold" pitchFamily="34" charset="0"/>
              </a:rPr>
              <a:t>mempunyai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profesi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sebagai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tenaga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ahli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dalam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kegiatan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meliputi</a:t>
            </a:r>
            <a:r>
              <a:rPr lang="en-AU" dirty="0">
                <a:latin typeface="Arial Rounded MT Bold" pitchFamily="34" charset="0"/>
              </a:rPr>
              <a:t> program </a:t>
            </a:r>
            <a:r>
              <a:rPr lang="en-AU" dirty="0" err="1">
                <a:latin typeface="Arial Rounded MT Bold" pitchFamily="34" charset="0"/>
              </a:rPr>
              <a:t>perencanaan</a:t>
            </a:r>
            <a:r>
              <a:rPr lang="en-AU" dirty="0">
                <a:latin typeface="Arial Rounded MT Bold" pitchFamily="34" charset="0"/>
              </a:rPr>
              <a:t> : (</a:t>
            </a:r>
            <a:r>
              <a:rPr lang="en-AU" dirty="0" err="1">
                <a:latin typeface="Arial Rounded MT Bold" pitchFamily="34" charset="0"/>
              </a:rPr>
              <a:t>dalam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mengantisipasi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dan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identifikasi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bahaya</a:t>
            </a:r>
            <a:r>
              <a:rPr lang="en-AU" dirty="0">
                <a:latin typeface="Arial Rounded MT Bold" pitchFamily="34" charset="0"/>
              </a:rPr>
              <a:t> yang </a:t>
            </a:r>
            <a:r>
              <a:rPr lang="en-AU" dirty="0" err="1">
                <a:latin typeface="Arial Rounded MT Bold" pitchFamily="34" charset="0"/>
              </a:rPr>
              <a:t>ditimbul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ditempat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kerja</a:t>
            </a:r>
            <a:r>
              <a:rPr lang="en-AU" dirty="0">
                <a:latin typeface="Arial Rounded MT Bold" pitchFamily="34" charset="0"/>
              </a:rPr>
              <a:t>) </a:t>
            </a:r>
            <a:r>
              <a:rPr lang="en-AU" dirty="0" err="1">
                <a:latin typeface="Arial Rounded MT Bold" pitchFamily="34" charset="0"/>
              </a:rPr>
              <a:t>maupun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akibat</a:t>
            </a:r>
            <a:r>
              <a:rPr lang="en-AU" dirty="0">
                <a:latin typeface="Arial Rounded MT Bold" pitchFamily="34" charset="0"/>
              </a:rPr>
              <a:t> (proses/</a:t>
            </a:r>
            <a:r>
              <a:rPr lang="en-AU" dirty="0" err="1">
                <a:latin typeface="Arial Rounded MT Bold" pitchFamily="34" charset="0"/>
              </a:rPr>
              <a:t>kegiatan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produksi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industri</a:t>
            </a:r>
            <a:r>
              <a:rPr lang="en-AU" dirty="0">
                <a:latin typeface="Arial Rounded MT Bold" pitchFamily="34" charset="0"/>
              </a:rPr>
              <a:t>), program </a:t>
            </a:r>
            <a:r>
              <a:rPr lang="en-AU" dirty="0" err="1">
                <a:latin typeface="Arial Rounded MT Bold" pitchFamily="34" charset="0"/>
              </a:rPr>
              <a:t>evaluasi</a:t>
            </a:r>
            <a:r>
              <a:rPr lang="en-AU" dirty="0">
                <a:latin typeface="Arial Rounded MT Bold" pitchFamily="34" charset="0"/>
              </a:rPr>
              <a:t>, monitoring </a:t>
            </a:r>
            <a:r>
              <a:rPr lang="en-AU" dirty="0" err="1">
                <a:latin typeface="Arial Rounded MT Bold" pitchFamily="34" charset="0"/>
              </a:rPr>
              <a:t>dan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kontrol</a:t>
            </a:r>
            <a:r>
              <a:rPr lang="en-AU" dirty="0">
                <a:latin typeface="Arial Rounded MT Bold" pitchFamily="34" charset="0"/>
              </a:rPr>
              <a:t> (</a:t>
            </a:r>
            <a:r>
              <a:rPr lang="en-AU" dirty="0" err="1">
                <a:latin typeface="Arial Rounded MT Bold" pitchFamily="34" charset="0"/>
              </a:rPr>
              <a:t>mengoreksi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satuan-satuan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besaran</a:t>
            </a:r>
            <a:r>
              <a:rPr lang="en-AU" dirty="0">
                <a:latin typeface="Arial Rounded MT Bold" pitchFamily="34" charset="0"/>
              </a:rPr>
              <a:t>/standard, </a:t>
            </a:r>
            <a:r>
              <a:rPr lang="en-AU" dirty="0" err="1">
                <a:latin typeface="Arial Rounded MT Bold" pitchFamily="34" charset="0"/>
              </a:rPr>
              <a:t>itensitas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bahaya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dan</a:t>
            </a:r>
            <a:r>
              <a:rPr lang="en-AU" dirty="0">
                <a:latin typeface="Arial Rounded MT Bold" pitchFamily="34" charset="0"/>
              </a:rPr>
              <a:t> lain-lain)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1" y="5961229"/>
            <a:ext cx="62703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/>
            <a:r>
              <a:rPr lang="en-AU" b="1" dirty="0" err="1"/>
              <a:t>Dasar</a:t>
            </a:r>
            <a:r>
              <a:rPr lang="en-AU" b="1" dirty="0"/>
              <a:t> </a:t>
            </a:r>
            <a:r>
              <a:rPr lang="en-AU" b="1" dirty="0" err="1"/>
              <a:t>keilmuan</a:t>
            </a:r>
            <a:r>
              <a:rPr lang="en-AU" b="1" dirty="0"/>
              <a:t>	</a:t>
            </a:r>
            <a:r>
              <a:rPr lang="en-AU" b="1" dirty="0" smtClean="0"/>
              <a:t>:   </a:t>
            </a:r>
            <a:r>
              <a:rPr lang="en-AU" b="1" dirty="0" err="1" smtClean="0"/>
              <a:t>Ahli</a:t>
            </a:r>
            <a:r>
              <a:rPr lang="en-AU" b="1" dirty="0" smtClean="0"/>
              <a:t> </a:t>
            </a:r>
            <a:r>
              <a:rPr lang="en-AU" b="1" dirty="0" err="1"/>
              <a:t>Tekinik</a:t>
            </a:r>
            <a:r>
              <a:rPr lang="en-AU" b="1" dirty="0"/>
              <a:t>, </a:t>
            </a:r>
            <a:r>
              <a:rPr lang="en-AU" b="1" dirty="0" err="1"/>
              <a:t>Ahli</a:t>
            </a:r>
            <a:r>
              <a:rPr lang="en-AU" b="1" dirty="0"/>
              <a:t> </a:t>
            </a:r>
            <a:r>
              <a:rPr lang="en-AU" b="1" dirty="0" err="1"/>
              <a:t>Fisika</a:t>
            </a:r>
            <a:r>
              <a:rPr lang="en-AU" b="1" dirty="0"/>
              <a:t>, </a:t>
            </a:r>
            <a:r>
              <a:rPr lang="en-AU" b="1" dirty="0" err="1"/>
              <a:t>dan</a:t>
            </a:r>
            <a:r>
              <a:rPr lang="en-AU" b="1" dirty="0"/>
              <a:t> </a:t>
            </a:r>
            <a:r>
              <a:rPr lang="en-AU" b="1" dirty="0" err="1"/>
              <a:t>Biologi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5940407"/>
      </p:ext>
    </p:extLst>
  </p:cSld>
  <p:clrMapOvr>
    <a:masterClrMapping/>
  </p:clrMapOvr>
  <p:transition advTm="2896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3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609600"/>
            <a:ext cx="6400800" cy="4724400"/>
            <a:chOff x="153835" y="357166"/>
            <a:chExt cx="8440674" cy="614366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7" name="Freeform 6"/>
            <p:cNvSpPr/>
            <p:nvPr/>
          </p:nvSpPr>
          <p:spPr>
            <a:xfrm>
              <a:off x="153835" y="357166"/>
              <a:ext cx="8440674" cy="6143668"/>
            </a:xfrm>
            <a:custGeom>
              <a:avLst/>
              <a:gdLst>
                <a:gd name="connsiteX0" fmla="*/ 0 w 8440674"/>
                <a:gd name="connsiteY0" fmla="*/ 614367 h 6143668"/>
                <a:gd name="connsiteX1" fmla="*/ 614367 w 8440674"/>
                <a:gd name="connsiteY1" fmla="*/ 0 h 6143668"/>
                <a:gd name="connsiteX2" fmla="*/ 7826307 w 8440674"/>
                <a:gd name="connsiteY2" fmla="*/ 0 h 6143668"/>
                <a:gd name="connsiteX3" fmla="*/ 8440674 w 8440674"/>
                <a:gd name="connsiteY3" fmla="*/ 614367 h 6143668"/>
                <a:gd name="connsiteX4" fmla="*/ 8440674 w 8440674"/>
                <a:gd name="connsiteY4" fmla="*/ 5529301 h 6143668"/>
                <a:gd name="connsiteX5" fmla="*/ 7826307 w 8440674"/>
                <a:gd name="connsiteY5" fmla="*/ 6143668 h 6143668"/>
                <a:gd name="connsiteX6" fmla="*/ 614367 w 8440674"/>
                <a:gd name="connsiteY6" fmla="*/ 6143668 h 6143668"/>
                <a:gd name="connsiteX7" fmla="*/ 0 w 8440674"/>
                <a:gd name="connsiteY7" fmla="*/ 5529301 h 6143668"/>
                <a:gd name="connsiteX8" fmla="*/ 0 w 8440674"/>
                <a:gd name="connsiteY8" fmla="*/ 614367 h 614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40674" h="6143668">
                  <a:moveTo>
                    <a:pt x="0" y="614367"/>
                  </a:moveTo>
                  <a:cubicBezTo>
                    <a:pt x="0" y="275061"/>
                    <a:pt x="275061" y="0"/>
                    <a:pt x="614367" y="0"/>
                  </a:cubicBezTo>
                  <a:lnTo>
                    <a:pt x="7826307" y="0"/>
                  </a:lnTo>
                  <a:cubicBezTo>
                    <a:pt x="8165613" y="0"/>
                    <a:pt x="8440674" y="275061"/>
                    <a:pt x="8440674" y="614367"/>
                  </a:cubicBezTo>
                  <a:lnTo>
                    <a:pt x="8440674" y="5529301"/>
                  </a:lnTo>
                  <a:cubicBezTo>
                    <a:pt x="8440674" y="5868607"/>
                    <a:pt x="8165613" y="6143668"/>
                    <a:pt x="7826307" y="6143668"/>
                  </a:cubicBezTo>
                  <a:lnTo>
                    <a:pt x="614367" y="6143668"/>
                  </a:lnTo>
                  <a:cubicBezTo>
                    <a:pt x="275061" y="6143668"/>
                    <a:pt x="0" y="5868607"/>
                    <a:pt x="0" y="5529301"/>
                  </a:cubicBezTo>
                  <a:lnTo>
                    <a:pt x="0" y="614367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485381" tIns="182880" rIns="182881" bIns="182880" numCol="1" spcCol="1270" anchor="ctr" anchorCtr="0">
              <a:noAutofit/>
            </a:bodyPr>
            <a:lstStyle/>
            <a:p>
              <a:pPr lvl="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4800" kern="1200" dirty="0" smtClean="0"/>
                <a:t>TIM TERPADU</a:t>
              </a:r>
            </a:p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Analisis kimia</a:t>
              </a:r>
            </a:p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Analis fisika</a:t>
              </a:r>
            </a:p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Engineers</a:t>
              </a:r>
            </a:p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Toxicity</a:t>
              </a:r>
            </a:p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Ahli gizi</a:t>
              </a:r>
            </a:p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400" kern="1200" dirty="0" smtClean="0"/>
                <a:t>Medic</a:t>
              </a:r>
              <a:endParaRPr lang="id-ID" sz="2400" kern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16139" y="971532"/>
              <a:ext cx="1792258" cy="491493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72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743200"/>
            <a:ext cx="76835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Introduction to           Industrial Hygiene</a:t>
            </a:r>
            <a:endParaRPr lang="en-US" sz="3200" dirty="0"/>
          </a:p>
        </p:txBody>
      </p:sp>
      <p:pic>
        <p:nvPicPr>
          <p:cNvPr id="4" name="Picture 3" descr="Sale of air knives,air curtians,air moving fans, air transfer blowers. We supply industrial ventilation equipment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762000" cy="7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9" descr="dove-left-gold"/>
          <p:cNvPicPr>
            <a:picLocks noChangeAspect="1" noChangeArrowheads="1"/>
          </p:cNvPicPr>
          <p:nvPr/>
        </p:nvPicPr>
        <p:blipFill>
          <a:blip r:embed="rId3">
            <a:lum bright="-24000" contrast="-30000"/>
          </a:blip>
          <a:srcRect/>
          <a:stretch>
            <a:fillRect/>
          </a:stretch>
        </p:blipFill>
        <p:spPr bwMode="auto">
          <a:xfrm rot="818716">
            <a:off x="3152464" y="2313064"/>
            <a:ext cx="990600" cy="62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38862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b="1" dirty="0">
                <a:latin typeface="Gloucester MT Extra Condensed" pitchFamily="18" charset="0"/>
                <a:ea typeface="Kozuka Gothic Pro B" pitchFamily="34" charset="-128"/>
              </a:rPr>
              <a:t>FILOSOFI </a:t>
            </a:r>
            <a:r>
              <a:rPr lang="en-AU" sz="6000" b="1" dirty="0" smtClean="0">
                <a:latin typeface="Gloucester MT Extra Condensed" pitchFamily="18" charset="0"/>
                <a:ea typeface="Kozuka Gothic Pro B" pitchFamily="34" charset="-128"/>
              </a:rPr>
              <a:t> DAN  </a:t>
            </a:r>
            <a:r>
              <a:rPr lang="en-AU" sz="6000" b="1" dirty="0">
                <a:latin typeface="Gloucester MT Extra Condensed" pitchFamily="18" charset="0"/>
                <a:ea typeface="Kozuka Gothic Pro B" pitchFamily="34" charset="-128"/>
              </a:rPr>
              <a:t>KONSEP </a:t>
            </a:r>
            <a:endParaRPr lang="en-US" sz="6000" dirty="0">
              <a:latin typeface="Gloucester MT Extra Condensed" pitchFamily="18" charset="0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3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67813" y="920779"/>
            <a:ext cx="300878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4800" dirty="0">
                <a:solidFill>
                  <a:srgbClr val="C00000"/>
                </a:solidFill>
                <a:latin typeface="Brush Script MT" pitchFamily="66" charset="0"/>
              </a:rPr>
              <a:t>P</a:t>
            </a:r>
            <a:r>
              <a:rPr lang="en-US" sz="4800" dirty="0" err="1">
                <a:solidFill>
                  <a:srgbClr val="C00000"/>
                </a:solidFill>
                <a:latin typeface="Brush Script MT" pitchFamily="66" charset="0"/>
              </a:rPr>
              <a:t>enge</a:t>
            </a:r>
            <a:r>
              <a:rPr lang="id-ID" sz="4800" dirty="0">
                <a:solidFill>
                  <a:srgbClr val="C00000"/>
                </a:solidFill>
                <a:latin typeface="Brush Script MT" pitchFamily="66" charset="0"/>
              </a:rPr>
              <a:t>r</a:t>
            </a:r>
            <a:r>
              <a:rPr lang="en-US" sz="4800" dirty="0" err="1">
                <a:solidFill>
                  <a:srgbClr val="C00000"/>
                </a:solidFill>
                <a:latin typeface="Brush Script MT" pitchFamily="66" charset="0"/>
              </a:rPr>
              <a:t>tian</a:t>
            </a:r>
            <a:endParaRPr lang="en-US" sz="4800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2235" y="545305"/>
            <a:ext cx="6062077" cy="1261109"/>
            <a:chOff x="1309662" y="1428736"/>
            <a:chExt cx="7143800" cy="157163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7" name="Freeform 6"/>
            <p:cNvSpPr/>
            <p:nvPr/>
          </p:nvSpPr>
          <p:spPr>
            <a:xfrm>
              <a:off x="1309662" y="1428736"/>
              <a:ext cx="7143800" cy="1571636"/>
            </a:xfrm>
            <a:custGeom>
              <a:avLst/>
              <a:gdLst>
                <a:gd name="connsiteX0" fmla="*/ 0 w 7143800"/>
                <a:gd name="connsiteY0" fmla="*/ 157164 h 1571636"/>
                <a:gd name="connsiteX1" fmla="*/ 157164 w 7143800"/>
                <a:gd name="connsiteY1" fmla="*/ 0 h 1571636"/>
                <a:gd name="connsiteX2" fmla="*/ 6986636 w 7143800"/>
                <a:gd name="connsiteY2" fmla="*/ 0 h 1571636"/>
                <a:gd name="connsiteX3" fmla="*/ 7143800 w 7143800"/>
                <a:gd name="connsiteY3" fmla="*/ 157164 h 1571636"/>
                <a:gd name="connsiteX4" fmla="*/ 7143800 w 7143800"/>
                <a:gd name="connsiteY4" fmla="*/ 1414472 h 1571636"/>
                <a:gd name="connsiteX5" fmla="*/ 6986636 w 7143800"/>
                <a:gd name="connsiteY5" fmla="*/ 1571636 h 1571636"/>
                <a:gd name="connsiteX6" fmla="*/ 157164 w 7143800"/>
                <a:gd name="connsiteY6" fmla="*/ 1571636 h 1571636"/>
                <a:gd name="connsiteX7" fmla="*/ 0 w 7143800"/>
                <a:gd name="connsiteY7" fmla="*/ 1414472 h 1571636"/>
                <a:gd name="connsiteX8" fmla="*/ 0 w 7143800"/>
                <a:gd name="connsiteY8" fmla="*/ 157164 h 157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800" h="1571636">
                  <a:moveTo>
                    <a:pt x="0" y="157164"/>
                  </a:moveTo>
                  <a:cubicBezTo>
                    <a:pt x="0" y="70365"/>
                    <a:pt x="70365" y="0"/>
                    <a:pt x="157164" y="0"/>
                  </a:cubicBezTo>
                  <a:lnTo>
                    <a:pt x="6986636" y="0"/>
                  </a:lnTo>
                  <a:cubicBezTo>
                    <a:pt x="7073435" y="0"/>
                    <a:pt x="7143800" y="70365"/>
                    <a:pt x="7143800" y="157164"/>
                  </a:cubicBezTo>
                  <a:lnTo>
                    <a:pt x="7143800" y="1414472"/>
                  </a:lnTo>
                  <a:cubicBezTo>
                    <a:pt x="7143800" y="1501271"/>
                    <a:pt x="7073435" y="1571636"/>
                    <a:pt x="6986636" y="1571636"/>
                  </a:cubicBezTo>
                  <a:lnTo>
                    <a:pt x="157164" y="1571636"/>
                  </a:lnTo>
                  <a:cubicBezTo>
                    <a:pt x="70365" y="1571636"/>
                    <a:pt x="0" y="1501271"/>
                    <a:pt x="0" y="1414472"/>
                  </a:cubicBezTo>
                  <a:lnTo>
                    <a:pt x="0" y="157164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61183" tIns="175260" rIns="175261" bIns="175260" numCol="1" spcCol="1270" anchor="ctr" anchorCtr="0">
              <a:noAutofit/>
            </a:bodyPr>
            <a:lstStyle/>
            <a:p>
              <a:pPr lvl="0" algn="l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KESEHATAN KERJA</a:t>
              </a:r>
              <a:endParaRPr lang="id-ID" sz="36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34863" y="1428736"/>
              <a:ext cx="1428760" cy="1257308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Rectangle 8"/>
          <p:cNvSpPr/>
          <p:nvPr/>
        </p:nvSpPr>
        <p:spPr>
          <a:xfrm>
            <a:off x="537165" y="1981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5" hangingPunct="0"/>
            <a:r>
              <a:rPr lang="en-AU" dirty="0" err="1"/>
              <a:t>Menurut</a:t>
            </a:r>
            <a:r>
              <a:rPr lang="en-AU" dirty="0"/>
              <a:t> </a:t>
            </a:r>
            <a:r>
              <a:rPr lang="en-AU" dirty="0" err="1"/>
              <a:t>defenisi</a:t>
            </a:r>
            <a:r>
              <a:rPr lang="en-AU" dirty="0"/>
              <a:t> </a:t>
            </a:r>
            <a:r>
              <a:rPr lang="en-AU" dirty="0" err="1"/>
              <a:t>bersama</a:t>
            </a:r>
            <a:r>
              <a:rPr lang="en-AU" dirty="0"/>
              <a:t> </a:t>
            </a:r>
            <a:r>
              <a:rPr lang="en-AU" dirty="0" err="1"/>
              <a:t>antara</a:t>
            </a:r>
            <a:r>
              <a:rPr lang="en-AU" dirty="0"/>
              <a:t> “ ILO &amp; WHO “ </a:t>
            </a:r>
            <a:r>
              <a:rPr lang="en-AU" dirty="0" err="1"/>
              <a:t>berisikan</a:t>
            </a:r>
            <a:r>
              <a:rPr lang="en-AU" dirty="0"/>
              <a:t> </a:t>
            </a:r>
            <a:r>
              <a:rPr lang="en-AU" dirty="0" err="1"/>
              <a:t>hal-hal</a:t>
            </a:r>
            <a:r>
              <a:rPr lang="en-AU" dirty="0"/>
              <a:t> </a:t>
            </a:r>
            <a:r>
              <a:rPr lang="en-AU" dirty="0" err="1"/>
              <a:t>sebagi</a:t>
            </a:r>
            <a:r>
              <a:rPr lang="en-AU" dirty="0"/>
              <a:t> </a:t>
            </a:r>
            <a:r>
              <a:rPr lang="en-AU" dirty="0" err="1"/>
              <a:t>berikut</a:t>
            </a:r>
            <a:r>
              <a:rPr lang="en-AU" dirty="0"/>
              <a:t> :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447800" y="2627531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lvl="0" indent="-569913" hangingPunct="0">
              <a:buBlip>
                <a:blip r:embed="rId4"/>
              </a:buBlip>
            </a:pPr>
            <a:r>
              <a:rPr lang="en-AU" dirty="0" err="1"/>
              <a:t>Meningkatkan</a:t>
            </a:r>
            <a:r>
              <a:rPr lang="en-AU" dirty="0"/>
              <a:t>  </a:t>
            </a:r>
            <a:r>
              <a:rPr lang="en-AU" dirty="0" err="1"/>
              <a:t>dan</a:t>
            </a:r>
            <a:r>
              <a:rPr lang="en-AU" dirty="0"/>
              <a:t>  </a:t>
            </a:r>
            <a:r>
              <a:rPr lang="en-AU" dirty="0" err="1"/>
              <a:t>memelihara</a:t>
            </a:r>
            <a:r>
              <a:rPr lang="en-AU" dirty="0"/>
              <a:t> </a:t>
            </a:r>
            <a:r>
              <a:rPr lang="en-AU" dirty="0" err="1"/>
              <a:t>derajat</a:t>
            </a:r>
            <a:r>
              <a:rPr lang="en-AU" dirty="0"/>
              <a:t> </a:t>
            </a:r>
            <a:r>
              <a:rPr lang="en-AU" dirty="0" err="1"/>
              <a:t>kesehatan</a:t>
            </a:r>
            <a:r>
              <a:rPr lang="en-AU" dirty="0"/>
              <a:t> yang </a:t>
            </a:r>
            <a:r>
              <a:rPr lang="en-AU" dirty="0" err="1"/>
              <a:t>setingginya</a:t>
            </a:r>
            <a:r>
              <a:rPr lang="en-AU" dirty="0"/>
              <a:t> </a:t>
            </a:r>
            <a:r>
              <a:rPr lang="en-AU" dirty="0" err="1"/>
              <a:t>baik</a:t>
            </a:r>
            <a:r>
              <a:rPr lang="en-AU" dirty="0"/>
              <a:t> </a:t>
            </a:r>
            <a:r>
              <a:rPr lang="en-AU" dirty="0" err="1"/>
              <a:t>jasmani</a:t>
            </a:r>
            <a:r>
              <a:rPr lang="en-AU" dirty="0"/>
              <a:t>, </a:t>
            </a:r>
            <a:r>
              <a:rPr lang="en-AU" dirty="0" err="1"/>
              <a:t>rohani</a:t>
            </a:r>
            <a:r>
              <a:rPr lang="en-AU" dirty="0"/>
              <a:t>,  </a:t>
            </a:r>
            <a:r>
              <a:rPr lang="en-AU" dirty="0" err="1"/>
              <a:t>maupun</a:t>
            </a:r>
            <a:r>
              <a:rPr lang="en-AU" dirty="0"/>
              <a:t> </a:t>
            </a:r>
            <a:r>
              <a:rPr lang="en-AU" dirty="0" err="1"/>
              <a:t>sosial</a:t>
            </a:r>
            <a:r>
              <a:rPr lang="en-AU" dirty="0"/>
              <a:t> </a:t>
            </a:r>
            <a:r>
              <a:rPr lang="en-AU" dirty="0" err="1"/>
              <a:t>tenaga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semua</a:t>
            </a:r>
            <a:r>
              <a:rPr lang="en-AU" dirty="0"/>
              <a:t>  </a:t>
            </a:r>
            <a:r>
              <a:rPr lang="en-AU" dirty="0" err="1"/>
              <a:t>jabatan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lapangan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.</a:t>
            </a:r>
            <a:endParaRPr lang="en-US" dirty="0"/>
          </a:p>
          <a:p>
            <a:pPr marL="569913" lvl="0" indent="-569913" hangingPunct="0">
              <a:buBlip>
                <a:blip r:embed="rId4"/>
              </a:buBlip>
            </a:pPr>
            <a:r>
              <a:rPr lang="en-AU" dirty="0" err="1"/>
              <a:t>Mencegah</a:t>
            </a:r>
            <a:r>
              <a:rPr lang="en-AU" dirty="0"/>
              <a:t> </a:t>
            </a:r>
            <a:r>
              <a:rPr lang="en-AU" dirty="0" err="1"/>
              <a:t>timbulnya</a:t>
            </a:r>
            <a:r>
              <a:rPr lang="en-AU" dirty="0"/>
              <a:t> </a:t>
            </a:r>
            <a:r>
              <a:rPr lang="en-AU" dirty="0" err="1"/>
              <a:t>gangguan</a:t>
            </a:r>
            <a:r>
              <a:rPr lang="en-AU" dirty="0"/>
              <a:t> </a:t>
            </a:r>
            <a:r>
              <a:rPr lang="en-AU" dirty="0" err="1"/>
              <a:t>kesehatan</a:t>
            </a:r>
            <a:r>
              <a:rPr lang="en-AU" dirty="0"/>
              <a:t> yang </a:t>
            </a:r>
            <a:r>
              <a:rPr lang="en-AU" dirty="0" err="1"/>
              <a:t>ditimbulkan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kondisi</a:t>
            </a:r>
            <a:r>
              <a:rPr lang="en-AU" dirty="0"/>
              <a:t> </a:t>
            </a:r>
            <a:r>
              <a:rPr lang="en-AU" dirty="0" err="1"/>
              <a:t>kerja</a:t>
            </a:r>
            <a:endParaRPr lang="en-US" dirty="0"/>
          </a:p>
          <a:p>
            <a:pPr marL="569913" lvl="0" indent="-569913" hangingPunct="0">
              <a:buBlip>
                <a:blip r:embed="rId4"/>
              </a:buBlip>
            </a:pPr>
            <a:r>
              <a:rPr lang="en-AU" dirty="0" err="1"/>
              <a:t>Melindungi</a:t>
            </a:r>
            <a:r>
              <a:rPr lang="en-AU" dirty="0"/>
              <a:t>  </a:t>
            </a:r>
            <a:r>
              <a:rPr lang="en-AU" dirty="0" err="1"/>
              <a:t>tenaga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pekerjaan</a:t>
            </a:r>
            <a:r>
              <a:rPr lang="en-AU" dirty="0"/>
              <a:t>  </a:t>
            </a:r>
            <a:r>
              <a:rPr lang="en-AU" dirty="0" err="1"/>
              <a:t>terhadap</a:t>
            </a:r>
            <a:r>
              <a:rPr lang="en-AU" dirty="0"/>
              <a:t> </a:t>
            </a:r>
            <a:r>
              <a:rPr lang="en-AU" dirty="0" err="1"/>
              <a:t>bahaya</a:t>
            </a:r>
            <a:r>
              <a:rPr lang="en-AU" dirty="0"/>
              <a:t>  yang </a:t>
            </a:r>
            <a:r>
              <a:rPr lang="en-AU" dirty="0" err="1"/>
              <a:t>ditimbulkan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pekerjaan</a:t>
            </a:r>
            <a:r>
              <a:rPr lang="en-AU" dirty="0"/>
              <a:t>.</a:t>
            </a:r>
            <a:endParaRPr lang="en-US" dirty="0"/>
          </a:p>
          <a:p>
            <a:pPr marL="569913" indent="-569913">
              <a:buBlip>
                <a:blip r:embed="rId4"/>
              </a:buBlip>
            </a:pPr>
            <a:r>
              <a:rPr lang="en-AU" dirty="0" err="1"/>
              <a:t>Menempatkan</a:t>
            </a:r>
            <a:r>
              <a:rPr lang="en-AU" dirty="0"/>
              <a:t> </a:t>
            </a:r>
            <a:r>
              <a:rPr lang="en-AU" dirty="0" err="1"/>
              <a:t>tenaga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lingkungan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yang </a:t>
            </a:r>
            <a:r>
              <a:rPr lang="en-AU" dirty="0" err="1"/>
              <a:t>sesuai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faal</a:t>
            </a:r>
            <a:r>
              <a:rPr lang="en-AU" dirty="0"/>
              <a:t> </a:t>
            </a:r>
            <a:r>
              <a:rPr lang="en-AU" dirty="0" err="1"/>
              <a:t>badan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rohaninya</a:t>
            </a:r>
            <a:r>
              <a:rPr lang="en-A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923443" y="428626"/>
            <a:ext cx="37279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6600" dirty="0">
                <a:solidFill>
                  <a:srgbClr val="C00000"/>
                </a:solidFill>
                <a:latin typeface="Brush Script MT" pitchFamily="66" charset="0"/>
              </a:rPr>
              <a:t>P</a:t>
            </a:r>
            <a:r>
              <a:rPr lang="en-US" sz="6600" dirty="0" err="1">
                <a:solidFill>
                  <a:srgbClr val="C00000"/>
                </a:solidFill>
                <a:latin typeface="Brush Script MT" pitchFamily="66" charset="0"/>
              </a:rPr>
              <a:t>enge</a:t>
            </a:r>
            <a:r>
              <a:rPr lang="id-ID" sz="6600" dirty="0">
                <a:solidFill>
                  <a:srgbClr val="C00000"/>
                </a:solidFill>
                <a:latin typeface="Brush Script MT" pitchFamily="66" charset="0"/>
              </a:rPr>
              <a:t>r</a:t>
            </a:r>
            <a:r>
              <a:rPr lang="en-US" sz="6600" dirty="0" err="1">
                <a:solidFill>
                  <a:srgbClr val="C00000"/>
                </a:solidFill>
                <a:latin typeface="Brush Script MT" pitchFamily="66" charset="0"/>
              </a:rPr>
              <a:t>tian</a:t>
            </a:r>
            <a:endParaRPr lang="en-US" sz="6600" dirty="0">
              <a:solidFill>
                <a:srgbClr val="C00000"/>
              </a:solidFill>
              <a:latin typeface="Brush Script MT" pitchFamily="66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592777" y="13716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GB" sz="2400" dirty="0" smtClean="0">
                <a:solidFill>
                  <a:srgbClr val="FAFD00"/>
                </a:solidFill>
              </a:rPr>
              <a:t> </a:t>
            </a:r>
            <a:r>
              <a:rPr lang="en-GB" sz="5300" dirty="0" smtClean="0">
                <a:solidFill>
                  <a:srgbClr val="C00000"/>
                </a:solidFill>
              </a:rPr>
              <a:t>KESELAMATAN KERJA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guna</a:t>
            </a:r>
            <a:r>
              <a:rPr lang="en-US" sz="2400" dirty="0" smtClean="0"/>
              <a:t> </a:t>
            </a:r>
            <a:r>
              <a:rPr lang="en-US" sz="2400" dirty="0" err="1" smtClean="0"/>
              <a:t>mencegah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    </a:t>
            </a:r>
            <a:r>
              <a:rPr lang="en-US" sz="2400" dirty="0" err="1" smtClean="0"/>
              <a:t>kecelakaan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454231" y="3048000"/>
            <a:ext cx="7801099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latin typeface="Arial Rounded MT Bold" pitchFamily="34" charset="0"/>
              </a:rPr>
              <a:t>Menurut</a:t>
            </a:r>
            <a:r>
              <a:rPr lang="en-US" sz="1600" dirty="0" smtClean="0">
                <a:latin typeface="Arial Rounded MT Bold" pitchFamily="34" charset="0"/>
              </a:rPr>
              <a:t> America Society of safety and Engineering (ASSE) </a:t>
            </a:r>
            <a:r>
              <a:rPr lang="en-GB" sz="2800" b="1" dirty="0" smtClean="0">
                <a:solidFill>
                  <a:srgbClr val="C00000"/>
                </a:solidFill>
                <a:latin typeface="Arial Rounded MT Bold" pitchFamily="34" charset="0"/>
              </a:rPr>
              <a:t>KESELAMATAN KERJA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diartikan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sebagai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bidang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kegiatan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ditujukan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untuk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mencegah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semua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jenis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kecelakaan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ada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kaitannya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lingkungan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situasi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kerja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50141" y="457200"/>
            <a:ext cx="7648135" cy="1114412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 PENGERTIAN (</a:t>
            </a:r>
            <a:r>
              <a:rPr lang="en-US" sz="2000" b="1" dirty="0" err="1" smtClean="0">
                <a:solidFill>
                  <a:schemeClr val="bg1"/>
                </a:solidFill>
                <a:latin typeface="Tekton Pro" pitchFamily="34" charset="0"/>
              </a:rPr>
              <a:t>sesuai</a:t>
            </a:r>
            <a:r>
              <a:rPr lang="en-US" sz="2000" b="1" dirty="0" smtClean="0">
                <a:solidFill>
                  <a:schemeClr val="bg1"/>
                </a:solidFill>
                <a:latin typeface="Tekton Pro" pitchFamily="34" charset="0"/>
              </a:rPr>
              <a:t>  UU No.1 </a:t>
            </a:r>
            <a:r>
              <a:rPr lang="en-US" sz="2000" b="1" dirty="0" err="1" smtClean="0">
                <a:solidFill>
                  <a:schemeClr val="bg1"/>
                </a:solidFill>
                <a:latin typeface="Tekton Pro" pitchFamily="34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Tekton Pro" pitchFamily="34" charset="0"/>
              </a:rPr>
              <a:t> 1970</a:t>
            </a:r>
            <a:r>
              <a:rPr lang="en-US" sz="3600" b="1" dirty="0" smtClean="0">
                <a:solidFill>
                  <a:schemeClr val="bg1"/>
                </a:solidFill>
                <a:latin typeface="Tekton Pro" pitchFamily="34" charset="0"/>
              </a:rPr>
              <a:t> )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406544" y="1524004"/>
            <a:ext cx="6641524" cy="1039813"/>
          </a:xfrm>
        </p:spPr>
        <p:txBody>
          <a:bodyPr/>
          <a:lstStyle/>
          <a:p>
            <a:pPr marL="53975" indent="0" algn="just">
              <a:lnSpc>
                <a:spcPct val="80000"/>
              </a:lnSpc>
              <a:spcBef>
                <a:spcPts val="275"/>
              </a:spcBef>
              <a:buFont typeface="Wingdings" charset="2"/>
              <a:buNone/>
              <a:tabLst>
                <a:tab pos="160338" algn="l"/>
                <a:tab pos="609600" algn="l"/>
                <a:tab pos="1058863" algn="l"/>
                <a:tab pos="1508125" algn="l"/>
                <a:tab pos="1957388" algn="l"/>
                <a:tab pos="2406650" algn="l"/>
                <a:tab pos="2855913" algn="l"/>
                <a:tab pos="3305175" algn="l"/>
                <a:tab pos="3754438" algn="l"/>
                <a:tab pos="4203700" algn="l"/>
                <a:tab pos="4652963" algn="l"/>
                <a:tab pos="5102225" algn="l"/>
                <a:tab pos="5551488" algn="l"/>
                <a:tab pos="6000750" algn="l"/>
                <a:tab pos="6450013" algn="l"/>
                <a:tab pos="6899275" algn="l"/>
                <a:tab pos="7348538" algn="l"/>
                <a:tab pos="7797800" algn="l"/>
                <a:tab pos="8247063" algn="l"/>
                <a:tab pos="8696325" algn="l"/>
              </a:tabLst>
            </a:pPr>
            <a:r>
              <a:rPr lang="en-GB" sz="2800" b="1" dirty="0" smtClean="0">
                <a:solidFill>
                  <a:srgbClr val="FAFD00"/>
                </a:solidFill>
              </a:rPr>
              <a:t>KESELAMATAN KERJA</a:t>
            </a:r>
            <a:r>
              <a:rPr lang="en-GB" sz="1100" b="1" dirty="0" smtClean="0">
                <a:solidFill>
                  <a:srgbClr val="0033CC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adalah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keselamatan</a:t>
            </a:r>
            <a:r>
              <a:rPr lang="en-GB" sz="1600" dirty="0" smtClean="0">
                <a:solidFill>
                  <a:schemeClr val="bg1"/>
                </a:solidFill>
              </a:rPr>
              <a:t> yang </a:t>
            </a:r>
            <a:r>
              <a:rPr lang="en-GB" sz="1600" dirty="0" err="1" smtClean="0">
                <a:solidFill>
                  <a:schemeClr val="bg1"/>
                </a:solidFill>
              </a:rPr>
              <a:t>bertalian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dengan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mesin</a:t>
            </a:r>
            <a:r>
              <a:rPr lang="en-GB" sz="1600" dirty="0" smtClean="0">
                <a:solidFill>
                  <a:schemeClr val="bg1"/>
                </a:solidFill>
              </a:rPr>
              <a:t>/</a:t>
            </a:r>
            <a:r>
              <a:rPr lang="en-GB" sz="1600" dirty="0" err="1" smtClean="0">
                <a:solidFill>
                  <a:schemeClr val="bg1"/>
                </a:solidFill>
              </a:rPr>
              <a:t>alat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bahan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baku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lingkungan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tempat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kerja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serta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cara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melakuakan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pekerjaan</a:t>
            </a:r>
            <a:r>
              <a:rPr lang="en-GB" sz="1600" dirty="0" smtClean="0">
                <a:solidFill>
                  <a:schemeClr val="bg1"/>
                </a:solidFill>
              </a:rPr>
              <a:t>, yang </a:t>
            </a:r>
            <a:r>
              <a:rPr lang="en-GB" sz="1600" dirty="0" err="1" smtClean="0">
                <a:solidFill>
                  <a:schemeClr val="bg1"/>
                </a:solidFill>
              </a:rPr>
              <a:t>bebas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dari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interaksi</a:t>
            </a:r>
            <a:r>
              <a:rPr lang="en-GB" sz="1100" dirty="0" smtClean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85222" y="3200401"/>
            <a:ext cx="918841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FFFF"/>
                </a:solidFill>
                <a:latin typeface="Verdana" pitchFamily="32" charset="0"/>
              </a:rPr>
              <a:t>Tenaga</a:t>
            </a:r>
          </a:p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FFFF"/>
                </a:solidFill>
                <a:latin typeface="Verdana" pitchFamily="32" charset="0"/>
              </a:rPr>
              <a:t>Kerja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326599" y="3362980"/>
            <a:ext cx="768159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err="1">
                <a:solidFill>
                  <a:srgbClr val="FFFFFF"/>
                </a:solidFill>
                <a:latin typeface="Verdana" pitchFamily="32" charset="0"/>
              </a:rPr>
              <a:t>Alat</a:t>
            </a:r>
            <a:r>
              <a:rPr lang="en-GB" sz="1400" b="1" dirty="0">
                <a:solidFill>
                  <a:srgbClr val="FFFFFF"/>
                </a:solidFill>
                <a:latin typeface="Verdana" pitchFamily="32" charset="0"/>
              </a:rPr>
              <a:t>/</a:t>
            </a:r>
          </a:p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err="1">
                <a:solidFill>
                  <a:srgbClr val="FFFFFF"/>
                </a:solidFill>
                <a:latin typeface="Verdana" pitchFamily="32" charset="0"/>
              </a:rPr>
              <a:t>Mesin</a:t>
            </a:r>
            <a:endParaRPr lang="en-GB" sz="1400" b="1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571272" y="3462011"/>
            <a:ext cx="1362874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err="1">
                <a:solidFill>
                  <a:srgbClr val="FFFFFF"/>
                </a:solidFill>
                <a:latin typeface="Verdana" pitchFamily="32" charset="0"/>
              </a:rPr>
              <a:t>Lingkungan</a:t>
            </a:r>
            <a:endParaRPr lang="en-GB" sz="1400" b="1" dirty="0">
              <a:solidFill>
                <a:srgbClr val="FFFFFF"/>
              </a:solidFill>
              <a:latin typeface="Verdana" pitchFamily="32" charset="0"/>
            </a:endParaRPr>
          </a:p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dirty="0" err="1">
                <a:solidFill>
                  <a:srgbClr val="FFFFFF"/>
                </a:solidFill>
                <a:latin typeface="Verdana" pitchFamily="32" charset="0"/>
              </a:rPr>
              <a:t>Kerja</a:t>
            </a:r>
            <a:endParaRPr lang="en-GB" sz="1400" b="1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953742" y="4572001"/>
            <a:ext cx="914253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FFFF"/>
                </a:solidFill>
                <a:latin typeface="Verdana" pitchFamily="32" charset="0"/>
              </a:rPr>
              <a:t>Bahan </a:t>
            </a:r>
          </a:p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FFFF"/>
                </a:solidFill>
                <a:latin typeface="Verdana" pitchFamily="32" charset="0"/>
              </a:rPr>
              <a:t>Baku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078982" y="4648201"/>
            <a:ext cx="723275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FFFF"/>
                </a:solidFill>
                <a:latin typeface="Verdana" pitchFamily="32" charset="0"/>
              </a:rPr>
              <a:t>Cara </a:t>
            </a:r>
          </a:p>
          <a:p>
            <a:pPr>
              <a:lnSpc>
                <a:spcPct val="100000"/>
              </a:lnSpc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FFFFFF"/>
                </a:solidFill>
                <a:latin typeface="Verdana" pitchFamily="32" charset="0"/>
              </a:rPr>
              <a:t>Kerja</a:t>
            </a:r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4430618" y="3200400"/>
            <a:ext cx="1589182" cy="13716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1905000" y="2971800"/>
            <a:ext cx="1611359" cy="15240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26635" name="Oval 10"/>
          <p:cNvSpPr>
            <a:spLocks noChangeArrowheads="1"/>
          </p:cNvSpPr>
          <p:nvPr/>
        </p:nvSpPr>
        <p:spPr bwMode="auto">
          <a:xfrm>
            <a:off x="3305383" y="2971800"/>
            <a:ext cx="1265889" cy="12954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26636" name="Oval 11"/>
          <p:cNvSpPr>
            <a:spLocks noChangeArrowheads="1"/>
          </p:cNvSpPr>
          <p:nvPr/>
        </p:nvSpPr>
        <p:spPr bwMode="auto">
          <a:xfrm>
            <a:off x="3657017" y="4191000"/>
            <a:ext cx="1267355" cy="12954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920055" y="4268788"/>
            <a:ext cx="1406544" cy="1588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5696507" y="4267200"/>
            <a:ext cx="1336217" cy="1588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6639" name="WordArt 14"/>
          <p:cNvSpPr>
            <a:spLocks noChangeArrowheads="1" noChangeShapeType="1" noTextEdit="1"/>
          </p:cNvSpPr>
          <p:nvPr/>
        </p:nvSpPr>
        <p:spPr bwMode="auto">
          <a:xfrm>
            <a:off x="5344866" y="4572000"/>
            <a:ext cx="2602106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PROSES KERJA</a:t>
            </a:r>
          </a:p>
        </p:txBody>
      </p:sp>
      <p:sp>
        <p:nvSpPr>
          <p:cNvPr id="26640" name="Oval 15"/>
          <p:cNvSpPr>
            <a:spLocks noChangeArrowheads="1"/>
          </p:cNvSpPr>
          <p:nvPr/>
        </p:nvSpPr>
        <p:spPr bwMode="auto">
          <a:xfrm>
            <a:off x="2742760" y="4114800"/>
            <a:ext cx="1267355" cy="12954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813863" y="5857894"/>
            <a:ext cx="583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Tekton Pro" pitchFamily="34" charset="0"/>
              </a:rPr>
              <a:t>Tujuan</a:t>
            </a:r>
            <a:r>
              <a:rPr lang="en-US" sz="1800" b="1" dirty="0" smtClean="0">
                <a:solidFill>
                  <a:srgbClr val="FFFF00"/>
                </a:solidFill>
                <a:latin typeface="Tekton Pro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Tekton Pro" pitchFamily="34" charset="0"/>
              </a:rPr>
              <a:t>Umum</a:t>
            </a:r>
            <a:r>
              <a:rPr lang="en-US" sz="1800" b="1" dirty="0" smtClean="0">
                <a:solidFill>
                  <a:srgbClr val="FFFF00"/>
                </a:solidFill>
                <a:latin typeface="Tekton Pro" pitchFamily="34" charset="0"/>
              </a:rPr>
              <a:t> K3 </a:t>
            </a:r>
            <a:r>
              <a:rPr lang="en-US" sz="1800" b="1" dirty="0" err="1" smtClean="0">
                <a:solidFill>
                  <a:srgbClr val="FFFF00"/>
                </a:solidFill>
                <a:latin typeface="Tekton Pro" pitchFamily="34" charset="0"/>
              </a:rPr>
              <a:t>sesuai</a:t>
            </a:r>
            <a:r>
              <a:rPr lang="en-US" sz="1800" b="1" dirty="0" smtClean="0">
                <a:solidFill>
                  <a:srgbClr val="FFFF00"/>
                </a:solidFill>
                <a:latin typeface="Tekton Pro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Tekton Pro" pitchFamily="34" charset="0"/>
              </a:rPr>
              <a:t>gdn</a:t>
            </a:r>
            <a:r>
              <a:rPr lang="en-US" sz="1800" b="1" dirty="0" smtClean="0">
                <a:solidFill>
                  <a:srgbClr val="FFFF00"/>
                </a:solidFill>
                <a:latin typeface="Tekton Pro" pitchFamily="34" charset="0"/>
              </a:rPr>
              <a:t> UU No.1 </a:t>
            </a:r>
            <a:r>
              <a:rPr lang="en-US" sz="1800" b="1" dirty="0" err="1" smtClean="0">
                <a:solidFill>
                  <a:srgbClr val="FFFF00"/>
                </a:solidFill>
                <a:latin typeface="Tekton Pro" pitchFamily="34" charset="0"/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  <a:latin typeface="Tekton Pro" pitchFamily="34" charset="0"/>
              </a:rPr>
              <a:t> 1970 </a:t>
            </a:r>
            <a:endParaRPr lang="en-US" sz="1800" dirty="0">
              <a:solidFill>
                <a:srgbClr val="FFFF00"/>
              </a:solidFill>
              <a:latin typeface="Tekton Pro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3507"/>
      </p:ext>
    </p:extLst>
  </p:cSld>
  <p:clrMapOvr>
    <a:masterClrMapping/>
  </p:clrMapOvr>
  <p:transition>
    <p:wheel spokes="2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5486400" cy="6858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Brush Script MT" pitchFamily="66" charset="0"/>
              </a:rPr>
              <a:t>pengertian</a:t>
            </a:r>
            <a:endParaRPr lang="en-US" sz="5400" dirty="0" smtClean="0">
              <a:solidFill>
                <a:srgbClr val="0070C0"/>
              </a:solidFill>
              <a:latin typeface="Brush Script MT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CCECFF"/>
                </a:solidFill>
              </a:rPr>
              <a:t>INDUSTRIAL   HYGIENE</a:t>
            </a:r>
            <a:endParaRPr lang="en-US">
              <a:solidFill>
                <a:srgbClr val="CCEC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1" y="1447801"/>
            <a:ext cx="7010398" cy="3581400"/>
            <a:chOff x="1371599" y="1295400"/>
            <a:chExt cx="6477003" cy="458155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3" name="Rectangle 2"/>
            <p:cNvSpPr/>
            <p:nvPr/>
          </p:nvSpPr>
          <p:spPr>
            <a:xfrm>
              <a:off x="1371600" y="1295400"/>
              <a:ext cx="6477000" cy="458155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sp>
        <p:sp>
          <p:nvSpPr>
            <p:cNvPr id="4" name="Freeform 3"/>
            <p:cNvSpPr/>
            <p:nvPr/>
          </p:nvSpPr>
          <p:spPr>
            <a:xfrm rot="21600000">
              <a:off x="1371599" y="1684962"/>
              <a:ext cx="6477003" cy="3602223"/>
            </a:xfrm>
            <a:custGeom>
              <a:avLst/>
              <a:gdLst>
                <a:gd name="connsiteX0" fmla="*/ 0 w 6477002"/>
                <a:gd name="connsiteY0" fmla="*/ 0 h 3602222"/>
                <a:gd name="connsiteX1" fmla="*/ 4675891 w 6477002"/>
                <a:gd name="connsiteY1" fmla="*/ 0 h 3602222"/>
                <a:gd name="connsiteX2" fmla="*/ 6477002 w 6477002"/>
                <a:gd name="connsiteY2" fmla="*/ 1801111 h 3602222"/>
                <a:gd name="connsiteX3" fmla="*/ 4675891 w 6477002"/>
                <a:gd name="connsiteY3" fmla="*/ 3602222 h 3602222"/>
                <a:gd name="connsiteX4" fmla="*/ 0 w 6477002"/>
                <a:gd name="connsiteY4" fmla="*/ 3602222 h 3602222"/>
                <a:gd name="connsiteX5" fmla="*/ 0 w 6477002"/>
                <a:gd name="connsiteY5" fmla="*/ 0 h 360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2" h="3602222">
                  <a:moveTo>
                    <a:pt x="6477002" y="3602221"/>
                  </a:moveTo>
                  <a:lnTo>
                    <a:pt x="1801111" y="3602221"/>
                  </a:lnTo>
                  <a:lnTo>
                    <a:pt x="0" y="1801111"/>
                  </a:lnTo>
                  <a:lnTo>
                    <a:pt x="1801111" y="1"/>
                  </a:lnTo>
                  <a:lnTo>
                    <a:pt x="6477002" y="1"/>
                  </a:lnTo>
                  <a:lnTo>
                    <a:pt x="6477002" y="3602221"/>
                  </a:lnTo>
                  <a:close/>
                </a:path>
              </a:pathLst>
            </a:cu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856440" tIns="91441" rIns="170689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i="1" u="sng" kern="1200" dirty="0" err="1" smtClean="0"/>
                <a:t>Lingkungan</a:t>
              </a:r>
              <a:r>
                <a:rPr lang="en-US" sz="2400" b="1" i="1" u="sng" kern="1200" dirty="0" smtClean="0"/>
                <a:t> </a:t>
              </a:r>
              <a:r>
                <a:rPr lang="en-US" sz="2400" b="1" i="1" u="sng" kern="1200" dirty="0" err="1" smtClean="0"/>
                <a:t>Kerja</a:t>
              </a:r>
              <a:r>
                <a:rPr lang="en-US" sz="2400" kern="1200" dirty="0" smtClean="0"/>
                <a:t> : area / </a:t>
              </a:r>
              <a:r>
                <a:rPr lang="en-US" sz="2400" kern="1200" dirty="0" err="1" smtClean="0"/>
                <a:t>ruang</a:t>
              </a:r>
              <a:r>
                <a:rPr lang="en-US" sz="2400" kern="1200" dirty="0" smtClean="0"/>
                <a:t> yang </a:t>
              </a:r>
              <a:r>
                <a:rPr lang="en-US" sz="2400" kern="1200" dirty="0" err="1" smtClean="0"/>
                <a:t>dipergunakan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untuk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aktivitas</a:t>
              </a:r>
              <a:r>
                <a:rPr lang="en-US" sz="2400" kern="1200" dirty="0" smtClean="0"/>
                <a:t>  </a:t>
              </a:r>
              <a:r>
                <a:rPr lang="en-US" sz="2400" kern="1200" dirty="0" err="1" smtClean="0"/>
                <a:t>industri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antara</a:t>
              </a:r>
              <a:r>
                <a:rPr lang="en-US" sz="2400" kern="1200" dirty="0" smtClean="0"/>
                <a:t> lain :  </a:t>
              </a:r>
              <a:r>
                <a:rPr lang="en-US" sz="2400" kern="1200" dirty="0" err="1" smtClean="0"/>
                <a:t>tempat</a:t>
              </a:r>
              <a:r>
                <a:rPr lang="en-US" sz="2400" kern="1200" dirty="0" smtClean="0"/>
                <a:t>/ </a:t>
              </a:r>
              <a:r>
                <a:rPr lang="en-US" sz="2400" kern="1200" dirty="0" err="1" smtClean="0"/>
                <a:t>ruang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kerja</a:t>
              </a:r>
              <a:r>
                <a:rPr lang="en-US" sz="2400" kern="1200" dirty="0" smtClean="0"/>
                <a:t>, </a:t>
              </a:r>
              <a:r>
                <a:rPr lang="en-US" sz="2400" kern="1200" dirty="0" err="1" smtClean="0"/>
                <a:t>ruang</a:t>
              </a:r>
              <a:r>
                <a:rPr lang="en-US" sz="2400" kern="1200" dirty="0" smtClean="0"/>
                <a:t>/ </a:t>
              </a:r>
              <a:r>
                <a:rPr lang="en-US" sz="2400" kern="1200" dirty="0" err="1" smtClean="0"/>
                <a:t>tempat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penyimpanan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bahan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baku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hasil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produksi</a:t>
              </a:r>
              <a:r>
                <a:rPr lang="en-US" sz="2400" kern="1200" dirty="0" smtClean="0"/>
                <a:t>, </a:t>
              </a:r>
              <a:r>
                <a:rPr lang="en-US" sz="2400" kern="1200" dirty="0" err="1" smtClean="0"/>
                <a:t>ruang</a:t>
              </a:r>
              <a:r>
                <a:rPr lang="en-US" sz="2400" kern="1200" dirty="0" smtClean="0"/>
                <a:t>/ </a:t>
              </a:r>
              <a:r>
                <a:rPr lang="en-US" sz="2400" kern="1200" dirty="0" err="1" smtClean="0"/>
                <a:t>tempat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proses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berikut</a:t>
              </a:r>
              <a:r>
                <a:rPr lang="en-US" sz="2400" kern="1200" dirty="0" smtClean="0"/>
                <a:t>, </a:t>
              </a:r>
              <a:r>
                <a:rPr lang="en-US" sz="2400" kern="1200" dirty="0" err="1" smtClean="0"/>
                <a:t>dan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semua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benda-benda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di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sekitarnya</a:t>
              </a:r>
              <a:r>
                <a:rPr lang="en-US" sz="2400" kern="1200" dirty="0" smtClean="0"/>
                <a:t>,(</a:t>
              </a:r>
              <a:r>
                <a:rPr lang="en-US" sz="2400" kern="1200" dirty="0" err="1" smtClean="0"/>
                <a:t>sperti</a:t>
              </a:r>
              <a:r>
                <a:rPr lang="en-US" sz="2400" kern="1200" dirty="0" smtClean="0"/>
                <a:t> ;  </a:t>
              </a:r>
              <a:r>
                <a:rPr lang="en-US" sz="2400" kern="1200" dirty="0" err="1" smtClean="0"/>
                <a:t>mesin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dan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bahan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baku</a:t>
              </a:r>
              <a:r>
                <a:rPr lang="en-US" sz="2400" kern="1200" dirty="0" smtClean="0"/>
                <a:t>) </a:t>
              </a:r>
              <a:endParaRPr lang="en-US" sz="2400" kern="1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371600" y="2784896"/>
              <a:ext cx="1569505" cy="1602562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Rectangle 5"/>
          <p:cNvSpPr/>
          <p:nvPr/>
        </p:nvSpPr>
        <p:spPr>
          <a:xfrm>
            <a:off x="1219200" y="5181600"/>
            <a:ext cx="517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dirty="0">
                <a:latin typeface="Times New Roman" pitchFamily="18" charset="0"/>
                <a:cs typeface="Times New Roman" pitchFamily="18" charset="0"/>
              </a:rPr>
              <a:t>American  Industrial  Hygiene  Association (AIHA)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361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6264" y="1905000"/>
            <a:ext cx="70737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b="1" i="1" u="sng" dirty="0" err="1"/>
              <a:t>Faktor-Faktor</a:t>
            </a:r>
            <a:r>
              <a:rPr lang="en-AU" b="1" i="1" u="sng" dirty="0"/>
              <a:t> </a:t>
            </a:r>
            <a:r>
              <a:rPr lang="en-AU" b="1" i="1" u="sng" dirty="0" err="1"/>
              <a:t>Lingkungan</a:t>
            </a:r>
            <a:r>
              <a:rPr lang="en-AU" b="1" i="1" u="sng" dirty="0"/>
              <a:t> </a:t>
            </a:r>
            <a:r>
              <a:rPr lang="en-AU" b="1" i="1" u="sng" dirty="0" err="1"/>
              <a:t>Kerja</a:t>
            </a:r>
            <a:r>
              <a:rPr lang="en-AU" dirty="0"/>
              <a:t> :</a:t>
            </a:r>
            <a:endParaRPr lang="en-US" dirty="0"/>
          </a:p>
          <a:p>
            <a:pPr hangingPunct="0"/>
            <a:endParaRPr lang="en-AU" dirty="0" smtClean="0"/>
          </a:p>
          <a:p>
            <a:pPr hangingPunct="0"/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/>
              <a:t>unsur-unsur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linkungan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yang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dirty="0" err="1"/>
              <a:t>mengakibatkan</a:t>
            </a:r>
            <a:r>
              <a:rPr lang="en-AU" dirty="0"/>
              <a:t> </a:t>
            </a:r>
            <a:r>
              <a:rPr lang="en-AU" dirty="0" err="1"/>
              <a:t>sakit</a:t>
            </a:r>
            <a:r>
              <a:rPr lang="en-AU" dirty="0"/>
              <a:t>, </a:t>
            </a:r>
            <a:r>
              <a:rPr lang="en-AU" dirty="0" err="1"/>
              <a:t>gangguan</a:t>
            </a:r>
            <a:r>
              <a:rPr lang="en-AU" dirty="0"/>
              <a:t> </a:t>
            </a:r>
            <a:r>
              <a:rPr lang="en-AU" dirty="0" err="1"/>
              <a:t>kesehatan</a:t>
            </a:r>
            <a:r>
              <a:rPr lang="en-AU" dirty="0"/>
              <a:t>, </a:t>
            </a:r>
            <a:r>
              <a:rPr lang="en-AU" dirty="0" err="1"/>
              <a:t>ketidak</a:t>
            </a:r>
            <a:r>
              <a:rPr lang="en-AU" dirty="0"/>
              <a:t> </a:t>
            </a:r>
            <a:r>
              <a:rPr lang="en-AU" dirty="0" err="1"/>
              <a:t>nyamanan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keselamatan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bekerja</a:t>
            </a:r>
            <a:r>
              <a:rPr lang="en-AU" dirty="0"/>
              <a:t>, </a:t>
            </a:r>
            <a:r>
              <a:rPr lang="en-AU" dirty="0" err="1"/>
              <a:t>sehinga</a:t>
            </a:r>
            <a:r>
              <a:rPr lang="en-AU" dirty="0"/>
              <a:t> </a:t>
            </a:r>
            <a:r>
              <a:rPr lang="en-AU" dirty="0" err="1"/>
              <a:t>mengakibatkan</a:t>
            </a:r>
            <a:r>
              <a:rPr lang="en-AU" dirty="0"/>
              <a:t> </a:t>
            </a:r>
            <a:r>
              <a:rPr lang="en-AU" dirty="0" err="1"/>
              <a:t>efisiensi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</a:t>
            </a:r>
            <a:r>
              <a:rPr lang="en-AU" dirty="0" err="1"/>
              <a:t>menurun</a:t>
            </a:r>
            <a:r>
              <a:rPr lang="en-AU" dirty="0"/>
              <a:t>.  </a:t>
            </a:r>
            <a:endParaRPr lang="en-AU" dirty="0" smtClean="0"/>
          </a:p>
          <a:p>
            <a:pPr hangingPunct="0"/>
            <a:endParaRPr lang="en-AU" sz="3200" i="1" dirty="0">
              <a:solidFill>
                <a:srgbClr val="0070C0"/>
              </a:solidFill>
              <a:latin typeface="Arial Rounded MT Bold" pitchFamily="34" charset="0"/>
            </a:endParaRPr>
          </a:p>
          <a:p>
            <a:pPr hangingPunct="0"/>
            <a:r>
              <a:rPr lang="en-AU" sz="3200" i="1" dirty="0" err="1" smtClean="0">
                <a:solidFill>
                  <a:srgbClr val="0070C0"/>
                </a:solidFill>
                <a:latin typeface="Arial Rounded MT Bold" pitchFamily="34" charset="0"/>
              </a:rPr>
              <a:t>Faktor-Faktor</a:t>
            </a:r>
            <a:r>
              <a:rPr lang="en-AU" sz="3200" i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AU" sz="3200" i="1" dirty="0" err="1">
                <a:solidFill>
                  <a:srgbClr val="0070C0"/>
                </a:solidFill>
                <a:latin typeface="Arial Rounded MT Bold" pitchFamily="34" charset="0"/>
              </a:rPr>
              <a:t>L</a:t>
            </a:r>
            <a:r>
              <a:rPr lang="en-AU" sz="3200" i="1" dirty="0" err="1" smtClean="0">
                <a:solidFill>
                  <a:srgbClr val="0070C0"/>
                </a:solidFill>
                <a:latin typeface="Arial Rounded MT Bold" pitchFamily="34" charset="0"/>
              </a:rPr>
              <a:t>ingkungan</a:t>
            </a:r>
            <a:r>
              <a:rPr lang="en-AU" sz="3200" i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AU" sz="3200" i="1" dirty="0" err="1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AU" sz="3200" i="1" dirty="0" err="1" smtClean="0">
                <a:solidFill>
                  <a:srgbClr val="0070C0"/>
                </a:solidFill>
                <a:latin typeface="Arial Rounded MT Bold" pitchFamily="34" charset="0"/>
              </a:rPr>
              <a:t>erja</a:t>
            </a:r>
            <a:r>
              <a:rPr lang="en-AU" sz="3200" i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AU" dirty="0" err="1"/>
              <a:t>yaitu</a:t>
            </a:r>
            <a:r>
              <a:rPr lang="en-AU" dirty="0"/>
              <a:t>, </a:t>
            </a:r>
            <a:r>
              <a:rPr lang="en-AU" dirty="0" err="1"/>
              <a:t>unsur</a:t>
            </a:r>
            <a:r>
              <a:rPr lang="en-AU" dirty="0"/>
              <a:t> </a:t>
            </a:r>
            <a:r>
              <a:rPr lang="en-AU" dirty="0" smtClean="0"/>
              <a:t>:  </a:t>
            </a:r>
            <a:r>
              <a:rPr lang="en-AU" b="1" i="1" dirty="0" err="1" smtClean="0">
                <a:solidFill>
                  <a:srgbClr val="C00000"/>
                </a:solidFill>
              </a:rPr>
              <a:t>fisik</a:t>
            </a:r>
            <a:r>
              <a:rPr lang="en-AU" b="1" i="1" dirty="0">
                <a:solidFill>
                  <a:srgbClr val="C00000"/>
                </a:solidFill>
              </a:rPr>
              <a:t>, </a:t>
            </a:r>
            <a:r>
              <a:rPr lang="en-AU" b="1" i="1" dirty="0" err="1">
                <a:solidFill>
                  <a:srgbClr val="C00000"/>
                </a:solidFill>
              </a:rPr>
              <a:t>kimia</a:t>
            </a:r>
            <a:r>
              <a:rPr lang="en-AU" b="1" i="1" dirty="0">
                <a:solidFill>
                  <a:srgbClr val="C00000"/>
                </a:solidFill>
              </a:rPr>
              <a:t>, </a:t>
            </a:r>
            <a:r>
              <a:rPr lang="en-AU" b="1" i="1" dirty="0" err="1">
                <a:solidFill>
                  <a:srgbClr val="C00000"/>
                </a:solidFill>
              </a:rPr>
              <a:t>biologi</a:t>
            </a:r>
            <a:r>
              <a:rPr lang="en-AU" b="1" i="1" dirty="0">
                <a:solidFill>
                  <a:srgbClr val="C00000"/>
                </a:solidFill>
              </a:rPr>
              <a:t>, </a:t>
            </a:r>
            <a:r>
              <a:rPr lang="en-AU" b="1" i="1" dirty="0" err="1" smtClean="0">
                <a:solidFill>
                  <a:srgbClr val="C00000"/>
                </a:solidFill>
              </a:rPr>
              <a:t>ergonomi</a:t>
            </a:r>
            <a:r>
              <a:rPr lang="en-AU" b="1" i="1" dirty="0" smtClean="0">
                <a:solidFill>
                  <a:srgbClr val="C00000"/>
                </a:solidFill>
              </a:rPr>
              <a:t>, </a:t>
            </a:r>
            <a:r>
              <a:rPr lang="en-AU" b="1" i="1" dirty="0" err="1" smtClean="0">
                <a:solidFill>
                  <a:srgbClr val="C00000"/>
                </a:solidFill>
              </a:rPr>
              <a:t>dan</a:t>
            </a:r>
            <a:r>
              <a:rPr lang="en-AU" b="1" i="1" dirty="0" smtClean="0">
                <a:solidFill>
                  <a:srgbClr val="C00000"/>
                </a:solidFill>
              </a:rPr>
              <a:t> </a:t>
            </a:r>
            <a:r>
              <a:rPr lang="en-AU" b="1" i="1" dirty="0" err="1" smtClean="0">
                <a:solidFill>
                  <a:srgbClr val="C00000"/>
                </a:solidFill>
              </a:rPr>
              <a:t>phisikologi</a:t>
            </a:r>
            <a:r>
              <a:rPr lang="en-AU" dirty="0" smtClean="0"/>
              <a:t>. </a:t>
            </a:r>
            <a:r>
              <a:rPr lang="en-AU" dirty="0"/>
              <a:t>....</a:t>
            </a:r>
            <a:endParaRPr lang="en-US" dirty="0"/>
          </a:p>
          <a:p>
            <a:pPr hangingPunct="0"/>
            <a:r>
              <a:rPr lang="en-AU" b="1" i="1" dirty="0"/>
              <a:t> </a:t>
            </a:r>
            <a:endParaRPr lang="en-US" dirty="0"/>
          </a:p>
          <a:p>
            <a:pPr hangingPunct="0"/>
            <a:r>
              <a:rPr lang="en-AU" b="1" i="1" dirty="0"/>
              <a:t> </a:t>
            </a:r>
            <a:r>
              <a:rPr lang="en-A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400" dirty="0">
                <a:latin typeface="Times New Roman" pitchFamily="18" charset="0"/>
                <a:cs typeface="Times New Roman" pitchFamily="18" charset="0"/>
              </a:rPr>
              <a:t>American  Industrial  Hygiene  Association (AIHA)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143000" y="762000"/>
            <a:ext cx="3248757" cy="63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5400" dirty="0">
                <a:solidFill>
                  <a:srgbClr val="C00000"/>
                </a:solidFill>
                <a:latin typeface="Brush Script MT" pitchFamily="66" charset="0"/>
              </a:rPr>
              <a:t>P</a:t>
            </a:r>
            <a:r>
              <a:rPr lang="en-US" sz="5400" dirty="0" err="1">
                <a:solidFill>
                  <a:srgbClr val="C00000"/>
                </a:solidFill>
                <a:latin typeface="Brush Script MT" pitchFamily="66" charset="0"/>
              </a:rPr>
              <a:t>enge</a:t>
            </a:r>
            <a:r>
              <a:rPr lang="id-ID" sz="5400" dirty="0">
                <a:solidFill>
                  <a:srgbClr val="C00000"/>
                </a:solidFill>
                <a:latin typeface="Brush Script MT" pitchFamily="66" charset="0"/>
              </a:rPr>
              <a:t>r</a:t>
            </a:r>
            <a:r>
              <a:rPr lang="en-US" sz="5400" dirty="0" err="1">
                <a:solidFill>
                  <a:srgbClr val="C00000"/>
                </a:solidFill>
                <a:latin typeface="Brush Script MT" pitchFamily="66" charset="0"/>
              </a:rPr>
              <a:t>tian</a:t>
            </a:r>
            <a:endParaRPr lang="en-US" sz="54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1371600" y="1295400"/>
            <a:ext cx="5867400" cy="4800600"/>
            <a:chOff x="864" y="288"/>
            <a:chExt cx="3936" cy="3552"/>
          </a:xfrm>
        </p:grpSpPr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1878" y="288"/>
              <a:ext cx="1908" cy="1737"/>
            </a:xfrm>
            <a:prstGeom prst="diamond">
              <a:avLst/>
            </a:prstGeom>
            <a:solidFill>
              <a:srgbClr val="FF00FF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>
              <a:off x="864" y="1194"/>
              <a:ext cx="1968" cy="1740"/>
            </a:xfrm>
            <a:prstGeom prst="diamond">
              <a:avLst/>
            </a:prstGeom>
            <a:solidFill>
              <a:srgbClr val="FFFF0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2832" y="1194"/>
              <a:ext cx="1968" cy="1740"/>
            </a:xfrm>
            <a:prstGeom prst="diamond">
              <a:avLst/>
            </a:prstGeom>
            <a:solidFill>
              <a:srgbClr val="000066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auto">
            <a:xfrm>
              <a:off x="1878" y="2103"/>
              <a:ext cx="1908" cy="1737"/>
            </a:xfrm>
            <a:prstGeom prst="diamond">
              <a:avLst/>
            </a:prstGeom>
            <a:solidFill>
              <a:srgbClr val="006600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3201" y="2185"/>
              <a:ext cx="12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CHEMICAL HAZARD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217" y="1235"/>
              <a:ext cx="12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/>
                <a:t>PHYSICAL HAZARD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2156" y="3011"/>
              <a:ext cx="141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BIOLOGICAL HAZARD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1049" y="2123"/>
              <a:ext cx="159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/>
                <a:t>ERGONOMIC HAZARD</a:t>
              </a:r>
            </a:p>
          </p:txBody>
        </p:sp>
        <p:sp>
          <p:nvSpPr>
            <p:cNvPr id="25613" name="Oval 13" descr="radiation hazard"/>
            <p:cNvSpPr>
              <a:spLocks noChangeArrowheads="1"/>
            </p:cNvSpPr>
            <p:nvPr/>
          </p:nvSpPr>
          <p:spPr bwMode="auto">
            <a:xfrm>
              <a:off x="2525" y="584"/>
              <a:ext cx="676" cy="59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14" name="Picture 14" descr="chemic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1531"/>
              <a:ext cx="615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5" name="Picture 15" descr="biohaz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2419"/>
              <a:ext cx="553" cy="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6" name="Picture 16" descr="ergonomic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" y="1545"/>
              <a:ext cx="464" cy="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255194" y="533400"/>
            <a:ext cx="529439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sz="2000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Faktor-Faktor</a:t>
            </a:r>
            <a:r>
              <a:rPr lang="en-US" sz="20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 </a:t>
            </a:r>
            <a:r>
              <a:rPr lang="en-US" sz="20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 </a:t>
            </a:r>
            <a:r>
              <a:rPr lang="en-US" sz="2000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Lingkungan</a:t>
            </a:r>
            <a:r>
              <a:rPr lang="en-US" sz="20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 </a:t>
            </a:r>
            <a:r>
              <a:rPr lang="en-US" sz="2000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Kerja</a:t>
            </a:r>
            <a:r>
              <a:rPr lang="en-US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 </a:t>
            </a:r>
            <a:endParaRPr lang="id-ID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54102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ISTILAH </a:t>
            </a:r>
            <a:br>
              <a:rPr lang="en-US" sz="3600" b="1" dirty="0" smtClean="0"/>
            </a:br>
            <a:r>
              <a:rPr lang="en-US" sz="3600" b="1" dirty="0" smtClean="0"/>
              <a:t>BATAS KETERPAAN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239000" cy="29718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>
              <a:latin typeface="Arial Narrow" pitchFamily="34" charset="0"/>
            </a:endParaRPr>
          </a:p>
          <a:p>
            <a:pPr marL="573088" indent="-519113" eaLnBrk="1" hangingPunct="1"/>
            <a:r>
              <a:rPr lang="en-US" sz="2800" dirty="0" err="1" smtClean="0">
                <a:latin typeface="Arial Narrow" pitchFamily="34" charset="0"/>
              </a:rPr>
              <a:t>Jerman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Belanda</a:t>
            </a:r>
            <a:r>
              <a:rPr lang="en-US" sz="2800" dirty="0" smtClean="0">
                <a:latin typeface="Arial Narrow" pitchFamily="34" charset="0"/>
              </a:rPr>
              <a:t>, </a:t>
            </a:r>
            <a:r>
              <a:rPr lang="en-US" sz="2800" dirty="0" err="1" smtClean="0">
                <a:latin typeface="Arial Narrow" pitchFamily="34" charset="0"/>
              </a:rPr>
              <a:t>Rusia</a:t>
            </a:r>
            <a:r>
              <a:rPr lang="en-US" sz="2800" dirty="0" smtClean="0">
                <a:latin typeface="Arial Narrow" pitchFamily="34" charset="0"/>
              </a:rPr>
              <a:t> : </a:t>
            </a:r>
          </a:p>
          <a:p>
            <a:pPr marL="573088" lvl="1" indent="-519113" eaLnBrk="1" hangingPunct="1"/>
            <a:r>
              <a:rPr lang="en-US" sz="2800" dirty="0" smtClean="0">
                <a:latin typeface="Arial Narrow" pitchFamily="34" charset="0"/>
              </a:rPr>
              <a:t>MAC ( Maximum Allowable Concentration)</a:t>
            </a:r>
          </a:p>
          <a:p>
            <a:pPr marL="573088" indent="-519113" eaLnBrk="1" hangingPunct="1"/>
            <a:r>
              <a:rPr lang="en-US" sz="2800" dirty="0" err="1" smtClean="0">
                <a:latin typeface="Arial Narrow" pitchFamily="34" charset="0"/>
              </a:rPr>
              <a:t>Inggris</a:t>
            </a:r>
            <a:r>
              <a:rPr lang="en-US" sz="2800" dirty="0" smtClean="0">
                <a:latin typeface="Arial Narrow" pitchFamily="34" charset="0"/>
              </a:rPr>
              <a:t> : Control Limit (</a:t>
            </a:r>
            <a:r>
              <a:rPr lang="en-US" sz="2800" dirty="0" err="1" smtClean="0">
                <a:latin typeface="Arial Narrow" pitchFamily="34" charset="0"/>
              </a:rPr>
              <a:t>batas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pengendalian</a:t>
            </a:r>
            <a:r>
              <a:rPr lang="en-US" sz="2800" dirty="0" smtClean="0">
                <a:latin typeface="Arial Narrow" pitchFamily="34" charset="0"/>
              </a:rPr>
              <a:t>)</a:t>
            </a:r>
          </a:p>
          <a:p>
            <a:pPr marL="573088" indent="-519113" eaLnBrk="1" hangingPunct="1"/>
            <a:r>
              <a:rPr lang="en-US" sz="2800" dirty="0" smtClean="0">
                <a:latin typeface="Arial Narrow" pitchFamily="34" charset="0"/>
              </a:rPr>
              <a:t>USA : TLV (Threshold Limit Value)</a:t>
            </a:r>
          </a:p>
          <a:p>
            <a:pPr marL="573088" indent="-519113" eaLnBrk="1" hangingPunct="1"/>
            <a:r>
              <a:rPr lang="en-US" sz="2800" dirty="0" smtClean="0">
                <a:latin typeface="Arial Narrow" pitchFamily="34" charset="0"/>
              </a:rPr>
              <a:t>INDONESIA : NAB (</a:t>
            </a:r>
            <a:r>
              <a:rPr lang="en-US" sz="2800" dirty="0" err="1" smtClean="0">
                <a:latin typeface="Arial Narrow" pitchFamily="34" charset="0"/>
              </a:rPr>
              <a:t>Nilai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Ambang</a:t>
            </a:r>
            <a:r>
              <a:rPr lang="en-US" sz="2800" dirty="0" smtClean="0">
                <a:latin typeface="Arial Narrow" pitchFamily="34" charset="0"/>
              </a:rPr>
              <a:t> Batas )</a:t>
            </a:r>
          </a:p>
        </p:txBody>
      </p:sp>
    </p:spTree>
    <p:extLst>
      <p:ext uri="{BB962C8B-B14F-4D97-AF65-F5344CB8AC3E}">
        <p14:creationId xmlns:p14="http://schemas.microsoft.com/office/powerpoint/2010/main" val="12745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66294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NILAI AMBANG BATAS  (NAB) 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7086600" cy="1676400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	Batas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konsentarasi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suatu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zat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dalam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udara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 yang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boleh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ada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dan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tidak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menimbulkan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gangguan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kesehatan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bagi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seseorang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bekerja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8 jam/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hari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selama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 40 jam/</a:t>
            </a:r>
            <a:r>
              <a:rPr lang="en-US" sz="2400" b="1" dirty="0" err="1" smtClean="0">
                <a:solidFill>
                  <a:srgbClr val="0070C0"/>
                </a:solidFill>
                <a:latin typeface="Arial Narrow" pitchFamily="34" charset="0"/>
              </a:rPr>
              <a:t>minggu</a:t>
            </a:r>
            <a:endParaRPr lang="en-US" sz="24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381000"/>
            <a:ext cx="2438400" cy="70913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j-lt"/>
              </a:rPr>
              <a:t>FUNGSI</a:t>
            </a:r>
            <a:endParaRPr lang="en-US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4038600" cy="2693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14400" y="5647789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Gbr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 </a:t>
            </a:r>
            <a:r>
              <a:rPr lang="en-AU" sz="1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Hubungan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antara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higiene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industri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keselamatan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kerja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hangingPunct="0"/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kesehatan</a:t>
            </a:r>
            <a:r>
              <a:rPr lang="en-AU" sz="16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AU" sz="1600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kerja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372276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fr-FR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fr-FR" dirty="0">
                <a:latin typeface="Arial" pitchFamily="34" charset="0"/>
                <a:cs typeface="Arial" pitchFamily="34" charset="0"/>
              </a:rPr>
              <a:t> American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Industrial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Hygiene</a:t>
            </a:r>
            <a:r>
              <a:rPr lang="fr-FR" dirty="0">
                <a:latin typeface="Arial" pitchFamily="34" charset="0"/>
                <a:cs typeface="Arial" pitchFamily="34" charset="0"/>
              </a:rPr>
              <a:t> Association,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membagi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fr-FR" dirty="0">
                <a:latin typeface="Arial" pitchFamily="34" charset="0"/>
                <a:cs typeface="Arial" pitchFamily="34" charset="0"/>
              </a:rPr>
              <a:t>  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Higiene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Industri</a:t>
            </a:r>
            <a:r>
              <a:rPr lang="fr-FR" dirty="0">
                <a:latin typeface="Arial" pitchFamily="34" charset="0"/>
                <a:cs typeface="Arial" pitchFamily="34" charset="0"/>
              </a:rPr>
              <a:t>, 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Keselematan</a:t>
            </a:r>
            <a:r>
              <a:rPr lang="fr-FR" dirty="0">
                <a:latin typeface="Arial" pitchFamily="34" charset="0"/>
                <a:cs typeface="Arial" pitchFamily="34" charset="0"/>
              </a:rPr>
              <a:t>  dan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fr-FR" dirty="0"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fr-FR" dirty="0">
                <a:latin typeface="Arial" pitchFamily="34" charset="0"/>
                <a:cs typeface="Arial" pitchFamily="34" charset="0"/>
              </a:rPr>
              <a:t>-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sebagaia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fr-FR" dirty="0">
                <a:latin typeface="Arial" pitchFamily="34" charset="0"/>
                <a:cs typeface="Arial" pitchFamily="34" charset="0"/>
              </a:rPr>
              <a:t>  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199" cy="1162050"/>
          </a:xfrm>
        </p:spPr>
        <p:txBody>
          <a:bodyPr/>
          <a:lstStyle/>
          <a:p>
            <a:r>
              <a:rPr lang="en-AU" dirty="0" err="1"/>
              <a:t>Fungsi</a:t>
            </a:r>
            <a:r>
              <a:rPr lang="en-AU" dirty="0"/>
              <a:t> </a:t>
            </a:r>
            <a:r>
              <a:rPr lang="en-AU" dirty="0" err="1"/>
              <a:t>Higiene</a:t>
            </a:r>
            <a:r>
              <a:rPr lang="en-AU" dirty="0"/>
              <a:t> </a:t>
            </a:r>
            <a:r>
              <a:rPr lang="en-AU" dirty="0" err="1"/>
              <a:t>Industri</a:t>
            </a:r>
            <a:r>
              <a:rPr lang="en-AU" dirty="0"/>
              <a:t>/</a:t>
            </a:r>
            <a:r>
              <a:rPr lang="en-AU" dirty="0" err="1"/>
              <a:t>perusahaan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895600" y="1066800"/>
            <a:ext cx="5410200" cy="4691063"/>
          </a:xfrm>
        </p:spPr>
        <p:txBody>
          <a:bodyPr/>
          <a:lstStyle/>
          <a:p>
            <a:pPr marL="285750" lvl="0" indent="-285750" hangingPunct="0">
              <a:buBlip>
                <a:blip r:embed="rId2"/>
              </a:buBlip>
            </a:pPr>
            <a:r>
              <a:rPr lang="en-AU" sz="1600" dirty="0" err="1">
                <a:latin typeface="Arial Rounded MT Bold" pitchFamily="34" charset="0"/>
              </a:rPr>
              <a:t>Megembangkan</a:t>
            </a:r>
            <a:r>
              <a:rPr lang="en-AU" sz="1600" dirty="0">
                <a:latin typeface="Arial Rounded MT Bold" pitchFamily="34" charset="0"/>
              </a:rPr>
              <a:t> program </a:t>
            </a:r>
            <a:r>
              <a:rPr lang="en-AU" sz="1600" dirty="0" err="1">
                <a:latin typeface="Arial Rounded MT Bold" pitchFamily="34" charset="0"/>
              </a:rPr>
              <a:t>higiene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dirty="0" err="1">
                <a:latin typeface="Arial Rounded MT Bold" pitchFamily="34" charset="0"/>
              </a:rPr>
              <a:t>perusahaan</a:t>
            </a:r>
            <a:endParaRPr lang="en-US" sz="1600" dirty="0">
              <a:latin typeface="Arial Rounded MT Bold" pitchFamily="34" charset="0"/>
            </a:endParaRPr>
          </a:p>
          <a:p>
            <a:pPr marL="285750" lvl="0" indent="-285750" hangingPunct="0">
              <a:buBlip>
                <a:blip r:embed="rId2"/>
              </a:buBlip>
            </a:pPr>
            <a:r>
              <a:rPr lang="en-AU" sz="1600" dirty="0" err="1">
                <a:latin typeface="Arial Rounded MT Bold" pitchFamily="34" charset="0"/>
              </a:rPr>
              <a:t>Melakukan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pemeriksaan</a:t>
            </a:r>
            <a:r>
              <a:rPr lang="en-AU" sz="1600" dirty="0">
                <a:latin typeface="Arial Rounded MT Bold" pitchFamily="34" charset="0"/>
              </a:rPr>
              <a:t>/ </a:t>
            </a:r>
            <a:r>
              <a:rPr lang="en-AU" sz="1600" dirty="0" err="1">
                <a:latin typeface="Arial Rounded MT Bold" pitchFamily="34" charset="0"/>
              </a:rPr>
              <a:t>inspeksi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lingkungan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kegiatan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kerja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termasuk</a:t>
            </a:r>
            <a:r>
              <a:rPr lang="en-AU" sz="1600" dirty="0">
                <a:latin typeface="Arial Rounded MT Bold" pitchFamily="34" charset="0"/>
              </a:rPr>
              <a:t> material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peralatan</a:t>
            </a:r>
            <a:r>
              <a:rPr lang="en-AU" sz="1600" dirty="0">
                <a:latin typeface="Arial Rounded MT Bold" pitchFamily="34" charset="0"/>
              </a:rPr>
              <a:t>/</a:t>
            </a:r>
            <a:r>
              <a:rPr lang="en-AU" sz="1600" dirty="0" err="1">
                <a:latin typeface="Arial Rounded MT Bold" pitchFamily="34" charset="0"/>
              </a:rPr>
              <a:t>perlengkapan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dipergunakan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hasil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produksi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limbah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industri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mengetahui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jenis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kelamin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jumlah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karyawan</a:t>
            </a:r>
            <a:r>
              <a:rPr lang="en-AU" sz="1600" dirty="0">
                <a:latin typeface="Arial Rounded MT Bold" pitchFamily="34" charset="0"/>
              </a:rPr>
              <a:t>, jam </a:t>
            </a:r>
            <a:r>
              <a:rPr lang="en-AU" sz="1600" dirty="0" err="1">
                <a:latin typeface="Arial Rounded MT Bold" pitchFamily="34" charset="0"/>
              </a:rPr>
              <a:t>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lain-lain  . </a:t>
            </a:r>
            <a:endParaRPr lang="en-US" sz="1600" dirty="0">
              <a:latin typeface="Arial Rounded MT Bold" pitchFamily="34" charset="0"/>
            </a:endParaRPr>
          </a:p>
          <a:p>
            <a:pPr marL="742950" lvl="1" indent="-285750" hangingPunct="0">
              <a:buFont typeface="Wingdings" pitchFamily="2" charset="2"/>
              <a:buChar char="v"/>
            </a:pPr>
            <a:r>
              <a:rPr lang="en-AU" sz="1600" dirty="0" err="1">
                <a:latin typeface="Arial Rounded MT Bold" pitchFamily="34" charset="0"/>
              </a:rPr>
              <a:t>Melakukan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penyuluhan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tepat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menentukkan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dirty="0" err="1">
                <a:latin typeface="Arial Rounded MT Bold" pitchFamily="34" charset="0"/>
              </a:rPr>
              <a:t>tingkat</a:t>
            </a:r>
            <a:r>
              <a:rPr lang="en-AU" sz="1600" dirty="0">
                <a:latin typeface="Arial Rounded MT Bold" pitchFamily="34" charset="0"/>
              </a:rPr>
              <a:t> exposure (</a:t>
            </a:r>
            <a:r>
              <a:rPr lang="en-AU" sz="1600" dirty="0" err="1">
                <a:latin typeface="Arial Rounded MT Bold" pitchFamily="34" charset="0"/>
              </a:rPr>
              <a:t>pemaparan</a:t>
            </a:r>
            <a:r>
              <a:rPr lang="en-AU" sz="1600" dirty="0">
                <a:latin typeface="Arial Rounded MT Bold" pitchFamily="34" charset="0"/>
              </a:rPr>
              <a:t>), </a:t>
            </a:r>
            <a:r>
              <a:rPr lang="en-AU" sz="1600" dirty="0" err="1">
                <a:latin typeface="Arial Rounded MT Bold" pitchFamily="34" charset="0"/>
              </a:rPr>
              <a:t>menentukan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metode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memilih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instrumen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cocok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keperluan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pengukuran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lingkungan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kerja</a:t>
            </a:r>
            <a:r>
              <a:rPr lang="en-AU" sz="1600" dirty="0">
                <a:latin typeface="Arial Rounded MT Bold" pitchFamily="34" charset="0"/>
              </a:rPr>
              <a:t> .</a:t>
            </a:r>
            <a:endParaRPr lang="en-US" sz="1600" dirty="0">
              <a:latin typeface="Arial Rounded MT Bold" pitchFamily="34" charset="0"/>
            </a:endParaRPr>
          </a:p>
          <a:p>
            <a:pPr marL="742950" lvl="1" indent="-285750" hangingPunct="0">
              <a:buFont typeface="Wingdings" pitchFamily="2" charset="2"/>
              <a:buChar char="v"/>
            </a:pPr>
            <a:r>
              <a:rPr lang="en-AU" sz="1600" dirty="0" err="1">
                <a:latin typeface="Arial Rounded MT Bold" pitchFamily="34" charset="0"/>
              </a:rPr>
              <a:t>Mengetahui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bahan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kimia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fisika</a:t>
            </a:r>
            <a:r>
              <a:rPr lang="en-AU" sz="1600" dirty="0">
                <a:latin typeface="Arial Rounded MT Bold" pitchFamily="34" charset="0"/>
              </a:rPr>
              <a:t>  yang </a:t>
            </a:r>
            <a:r>
              <a:rPr lang="en-AU" sz="1600" dirty="0" err="1">
                <a:latin typeface="Arial Rounded MT Bold" pitchFamily="34" charset="0"/>
              </a:rPr>
              <a:t>digunakan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dalamproses</a:t>
            </a:r>
            <a:r>
              <a:rPr lang="en-AU" sz="1600" dirty="0">
                <a:latin typeface="Arial Rounded MT Bold" pitchFamily="34" charset="0"/>
              </a:rPr>
              <a:t> industry, yang </a:t>
            </a:r>
            <a:r>
              <a:rPr lang="en-AU" sz="1600" dirty="0" err="1">
                <a:latin typeface="Arial Rounded MT Bold" pitchFamily="34" charset="0"/>
              </a:rPr>
              <a:t>digunakan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mempelajari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hasil-hasil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pengujian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seperti</a:t>
            </a:r>
            <a:r>
              <a:rPr lang="en-AU" sz="1600" dirty="0">
                <a:latin typeface="Arial Rounded MT Bold" pitchFamily="34" charset="0"/>
              </a:rPr>
              <a:t> : </a:t>
            </a:r>
            <a:r>
              <a:rPr lang="en-AU" sz="1600" dirty="0" err="1">
                <a:latin typeface="Arial Rounded MT Bold" pitchFamily="34" charset="0"/>
              </a:rPr>
              <a:t>darah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urine, </a:t>
            </a:r>
            <a:r>
              <a:rPr lang="en-AU" sz="1600" dirty="0" err="1">
                <a:latin typeface="Arial Rounded MT Bold" pitchFamily="34" charset="0"/>
              </a:rPr>
              <a:t>jadwal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pemeriksaan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ulng</a:t>
            </a:r>
            <a:r>
              <a:rPr lang="en-AU" sz="1600" dirty="0">
                <a:latin typeface="Arial Rounded MT Bold" pitchFamily="34" charset="0"/>
              </a:rPr>
              <a:t> (general check up) </a:t>
            </a:r>
            <a:r>
              <a:rPr lang="en-AU" sz="1600" dirty="0" err="1">
                <a:latin typeface="Arial Rounded MT Bold" pitchFamily="34" charset="0"/>
              </a:rPr>
              <a:t>karyawan</a:t>
            </a:r>
            <a:r>
              <a:rPr lang="en-AU" sz="1600" dirty="0">
                <a:latin typeface="Arial Rounded MT Bold" pitchFamily="34" charset="0"/>
              </a:rPr>
              <a:t>.</a:t>
            </a:r>
            <a:endParaRPr lang="en-US" sz="1600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15" name="Picture 14" descr="http://www.totalsafety.com/images/industrial-hygiene-phot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60782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8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990600" y="685800"/>
            <a:ext cx="66294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AU" sz="2400" b="1" dirty="0" smtClean="0">
                <a:latin typeface="Rockwell Condensed" pitchFamily="18" charset="0"/>
              </a:rPr>
              <a:t>SEJARAH DAN PERKEMBANGAN PROFESI</a:t>
            </a:r>
            <a:endParaRPr lang="en-US" sz="2400" dirty="0">
              <a:latin typeface="Rockwell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97" y="1366566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Georgius </a:t>
            </a:r>
            <a:r>
              <a:rPr lang="id-ID" dirty="0" smtClean="0"/>
              <a:t>Agricola</a:t>
            </a:r>
            <a:r>
              <a:rPr lang="id-ID" dirty="0"/>
              <a:t> </a:t>
            </a:r>
            <a:r>
              <a:rPr lang="en-US" dirty="0" smtClean="0"/>
              <a:t>, </a:t>
            </a:r>
            <a:r>
              <a:rPr lang="id-ID" dirty="0" smtClean="0"/>
              <a:t>dokter</a:t>
            </a:r>
            <a:r>
              <a:rPr lang="en-US" dirty="0" smtClean="0"/>
              <a:t>---</a:t>
            </a:r>
            <a:r>
              <a:rPr lang="id-ID" dirty="0"/>
              <a:t> Kota di </a:t>
            </a:r>
            <a:r>
              <a:rPr lang="id-ID" dirty="0" smtClean="0"/>
              <a:t>Saxony</a:t>
            </a:r>
            <a:r>
              <a:rPr lang="en-US" dirty="0" smtClean="0"/>
              <a:t>----</a:t>
            </a:r>
            <a:r>
              <a:rPr lang="id-ID" dirty="0" smtClean="0"/>
              <a:t> </a:t>
            </a:r>
            <a:r>
              <a:rPr lang="id-ID" dirty="0"/>
              <a:t>menerbitkan </a:t>
            </a:r>
            <a:r>
              <a:rPr lang="id-ID" dirty="0" smtClean="0"/>
              <a:t>bu</a:t>
            </a:r>
            <a:r>
              <a:rPr lang="en-US" dirty="0" err="1" smtClean="0"/>
              <a:t>ku</a:t>
            </a:r>
            <a:r>
              <a:rPr lang="id-ID" dirty="0" smtClean="0"/>
              <a:t> </a:t>
            </a:r>
            <a:r>
              <a:rPr lang="id-ID" dirty="0"/>
              <a:t>12 volume di 1556, </a:t>
            </a:r>
            <a:r>
              <a:rPr lang="en-US" dirty="0" smtClean="0"/>
              <a:t>men</a:t>
            </a:r>
            <a:r>
              <a:rPr lang="id-ID" dirty="0" smtClean="0"/>
              <a:t>jelaskan </a:t>
            </a:r>
            <a:r>
              <a:rPr lang="id-ID" dirty="0"/>
              <a:t>penyakit paru-paru, sendi, mata</a:t>
            </a:r>
            <a:r>
              <a:rPr lang="en-US" dirty="0"/>
              <a:t>  </a:t>
            </a:r>
            <a:r>
              <a:rPr lang="id-ID" dirty="0" smtClean="0"/>
              <a:t>Woodcuts</a:t>
            </a:r>
            <a:endParaRPr lang="en-US" dirty="0" smtClean="0"/>
          </a:p>
        </p:txBody>
      </p:sp>
      <p:sp>
        <p:nvSpPr>
          <p:cNvPr id="6" name="Down Arrow 5"/>
          <p:cNvSpPr/>
          <p:nvPr/>
        </p:nvSpPr>
        <p:spPr>
          <a:xfrm rot="20075222">
            <a:off x="2936718" y="2286844"/>
            <a:ext cx="8001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4495800" y="2113127"/>
            <a:ext cx="3278875" cy="3001708"/>
          </a:xfrm>
          <a:prstGeom prst="flowChartMagneticDis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dirty="0">
                <a:latin typeface="Agency FB" pitchFamily="34" charset="0"/>
              </a:rPr>
              <a:t>Jika debu memiliki kualitas korosif, menggerogoti paru-paru, dan implan konsumsi dalam tubuh "</a:t>
            </a:r>
            <a:br>
              <a:rPr lang="id-ID" sz="2000" dirty="0">
                <a:latin typeface="Agency FB" pitchFamily="34" charset="0"/>
              </a:rPr>
            </a:br>
            <a:r>
              <a:rPr lang="id-ID" sz="2000" dirty="0">
                <a:latin typeface="Agency FB" pitchFamily="34" charset="0"/>
              </a:rPr>
              <a:t>Kemudian bertekad untuk menjadi silikosis, TBC, dan kanker paru</a:t>
            </a:r>
            <a:endParaRPr lang="en-US" sz="2000" dirty="0">
              <a:latin typeface="Agency FB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925773" y="3018093"/>
            <a:ext cx="3314700" cy="6096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latin typeface="Arial" pitchFamily="34" charset="0"/>
                <a:cs typeface="Arial" pitchFamily="34" charset="0"/>
              </a:rPr>
              <a:t>De Re Metallica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perak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pertambangan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135" y="5413107"/>
            <a:ext cx="6856863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Ada jenis tertentu cadmia yang menggerogoti 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kaki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pekerja ketika mereka telah menjadi basah, 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dan 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melukai paru-paru mereka dan mata. 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------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toksisitas </a:t>
            </a:r>
            <a:r>
              <a:rPr lang="id-ID" sz="1400" dirty="0">
                <a:latin typeface="Arial" pitchFamily="34" charset="0"/>
                <a:cs typeface="Arial" pitchFamily="34" charset="0"/>
              </a:rPr>
              <a:t>arsen dan kadmium</a:t>
            </a:r>
            <a:endParaRPr lang="id-ID" sz="1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92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867400"/>
            <a:ext cx="54864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Fungsi</a:t>
            </a:r>
            <a:r>
              <a:rPr lang="en-A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AU" sz="2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Higiene</a:t>
            </a:r>
            <a:r>
              <a:rPr lang="en-A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A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Industri</a:t>
            </a:r>
            <a:r>
              <a:rPr lang="en-A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/</a:t>
            </a:r>
            <a:r>
              <a:rPr lang="en-A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perusahaan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47080"/>
            <a:ext cx="7162800" cy="4691063"/>
          </a:xfrm>
          <a:ln>
            <a:solidFill>
              <a:srgbClr val="FF0000"/>
            </a:solidFill>
          </a:ln>
        </p:spPr>
        <p:txBody>
          <a:bodyPr/>
          <a:lstStyle/>
          <a:p>
            <a:pPr marL="285750" lvl="0" indent="-285750" algn="l" hangingPunct="0">
              <a:buBlip>
                <a:blip r:embed="rId2"/>
              </a:buBlip>
            </a:pPr>
            <a:r>
              <a:rPr lang="en-AU" sz="1600" dirty="0" err="1">
                <a:latin typeface="Arial Rounded MT Bold" pitchFamily="34" charset="0"/>
              </a:rPr>
              <a:t>Interpertasi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hasil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pemeriksaan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lingkungan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mungkin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dapat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menimbulkan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ganguan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kesehatan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efisien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gangguan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terhadap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lingkungan</a:t>
            </a:r>
            <a:r>
              <a:rPr lang="en-AU" sz="1600" dirty="0">
                <a:latin typeface="Arial Rounded MT Bold" pitchFamily="34" charset="0"/>
              </a:rPr>
              <a:t>/</a:t>
            </a:r>
            <a:r>
              <a:rPr lang="en-AU" sz="1600" dirty="0" err="1">
                <a:latin typeface="Arial Rounded MT Bold" pitchFamily="34" charset="0"/>
              </a:rPr>
              <a:t>masyarakat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sekitarnya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mempresentasikan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kesimpulan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spesifik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pada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bagian-bagian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terkait</a:t>
            </a:r>
            <a:r>
              <a:rPr lang="en-AU" sz="1600" dirty="0">
                <a:latin typeface="Arial Rounded MT Bold" pitchFamily="34" charset="0"/>
              </a:rPr>
              <a:t> ; </a:t>
            </a:r>
            <a:r>
              <a:rPr lang="en-AU" sz="1600" dirty="0" err="1">
                <a:latin typeface="Arial Rounded MT Bold" pitchFamily="34" charset="0"/>
              </a:rPr>
              <a:t>seperti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bagian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manajemen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bagian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kesehatan</a:t>
            </a:r>
            <a:r>
              <a:rPr lang="en-AU" sz="1600" dirty="0">
                <a:latin typeface="Arial Rounded MT Bold" pitchFamily="34" charset="0"/>
              </a:rPr>
              <a:t>/</a:t>
            </a:r>
            <a:r>
              <a:rPr lang="en-AU" sz="1600" dirty="0" err="1">
                <a:latin typeface="Arial Rounded MT Bold" pitchFamily="34" charset="0"/>
              </a:rPr>
              <a:t>medis</a:t>
            </a:r>
            <a:endParaRPr lang="en-US" sz="1600" dirty="0">
              <a:latin typeface="Arial Rounded MT Bold" pitchFamily="34" charset="0"/>
            </a:endParaRPr>
          </a:p>
          <a:p>
            <a:pPr marL="285750" lvl="0" indent="-285750" algn="l" hangingPunct="0">
              <a:buBlip>
                <a:blip r:embed="rId2"/>
              </a:buBlip>
            </a:pPr>
            <a:r>
              <a:rPr lang="en-AU" sz="1600" dirty="0" err="1">
                <a:latin typeface="Arial Rounded MT Bold" pitchFamily="34" charset="0"/>
              </a:rPr>
              <a:t>Membuat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keputusan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spesifik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sebagaimana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dibutuhkan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keperluan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efisiensi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mengontrol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ukuran</a:t>
            </a:r>
            <a:r>
              <a:rPr lang="en-AU" sz="1600" dirty="0">
                <a:latin typeface="Arial Rounded MT Bold" pitchFamily="34" charset="0"/>
              </a:rPr>
              <a:t>/</a:t>
            </a:r>
            <a:r>
              <a:rPr lang="en-AU" sz="1600" dirty="0" err="1">
                <a:latin typeface="Arial Rounded MT Bold" pitchFamily="34" charset="0"/>
              </a:rPr>
              <a:t>satuan</a:t>
            </a:r>
            <a:r>
              <a:rPr lang="en-AU" sz="1600" dirty="0">
                <a:latin typeface="Arial Rounded MT Bold" pitchFamily="34" charset="0"/>
              </a:rPr>
              <a:t>,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bila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perlu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memberikan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advis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pada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berkepentingan</a:t>
            </a:r>
            <a:r>
              <a:rPr lang="en-AU" sz="1600" dirty="0">
                <a:latin typeface="Arial Rounded MT Bold" pitchFamily="34" charset="0"/>
              </a:rPr>
              <a:t>.</a:t>
            </a:r>
            <a:endParaRPr lang="en-US" sz="1600" dirty="0">
              <a:latin typeface="Arial Rounded MT Bold" pitchFamily="34" charset="0"/>
            </a:endParaRPr>
          </a:p>
          <a:p>
            <a:pPr marL="285750" lvl="0" indent="-285750" algn="l" hangingPunct="0">
              <a:buBlip>
                <a:blip r:embed="rId2"/>
              </a:buBlip>
            </a:pPr>
            <a:r>
              <a:rPr lang="en-AU" sz="1600" dirty="0" err="1">
                <a:latin typeface="Arial Rounded MT Bold" pitchFamily="34" charset="0"/>
              </a:rPr>
              <a:t>Menyiapkan</a:t>
            </a:r>
            <a:r>
              <a:rPr lang="en-AU" sz="1600" dirty="0">
                <a:latin typeface="Arial Rounded MT Bold" pitchFamily="34" charset="0"/>
              </a:rPr>
              <a:t> standard-standard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prosedur-prosedur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meningkatkan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keselamatan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kesehatan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melindungi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ketenangan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masyarakat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sekitarnya</a:t>
            </a:r>
            <a:r>
              <a:rPr lang="en-AU" sz="1600" dirty="0">
                <a:latin typeface="Arial Rounded MT Bold" pitchFamily="34" charset="0"/>
              </a:rPr>
              <a:t>.</a:t>
            </a:r>
            <a:endParaRPr lang="en-US" sz="1600" dirty="0">
              <a:latin typeface="Arial Rounded MT Bold" pitchFamily="34" charset="0"/>
            </a:endParaRPr>
          </a:p>
          <a:p>
            <a:pPr marL="285750" lvl="0" indent="-285750" algn="l" hangingPunct="0">
              <a:buBlip>
                <a:blip r:embed="rId2"/>
              </a:buBlip>
            </a:pPr>
            <a:r>
              <a:rPr lang="en-AU" sz="1600" dirty="0" err="1">
                <a:latin typeface="Arial Rounded MT Bold" pitchFamily="34" charset="0"/>
              </a:rPr>
              <a:t>Membuat</a:t>
            </a:r>
            <a:r>
              <a:rPr lang="en-AU" sz="1600" dirty="0">
                <a:latin typeface="Arial Rounded MT Bold" pitchFamily="34" charset="0"/>
              </a:rPr>
              <a:t>/</a:t>
            </a:r>
            <a:r>
              <a:rPr lang="en-AU" sz="1600" dirty="0" err="1">
                <a:latin typeface="Arial Rounded MT Bold" pitchFamily="34" charset="0"/>
              </a:rPr>
              <a:t>menyiapkan</a:t>
            </a:r>
            <a:r>
              <a:rPr lang="en-AU" sz="1600" dirty="0">
                <a:latin typeface="Arial Rounded MT Bold" pitchFamily="34" charset="0"/>
              </a:rPr>
              <a:t> label-label, </a:t>
            </a:r>
            <a:r>
              <a:rPr lang="en-AU" sz="1600" dirty="0" err="1">
                <a:latin typeface="Arial Rounded MT Bold" pitchFamily="34" charset="0"/>
              </a:rPr>
              <a:t>brosur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benar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keperluan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informasi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peringatan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akar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berhati-hati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dalam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kegiatannya</a:t>
            </a:r>
            <a:r>
              <a:rPr lang="en-AU" sz="1600" dirty="0">
                <a:latin typeface="Arial Rounded MT Bold" pitchFamily="34" charset="0"/>
              </a:rPr>
              <a:t> .</a:t>
            </a:r>
            <a:endParaRPr lang="en-US" sz="1600" dirty="0">
              <a:latin typeface="Arial Rounded MT Bold" pitchFamily="34" charset="0"/>
            </a:endParaRPr>
          </a:p>
          <a:p>
            <a:pPr marL="285750" indent="-285750" algn="l">
              <a:buBlip>
                <a:blip r:embed="rId2"/>
              </a:buBlip>
            </a:pPr>
            <a:r>
              <a:rPr lang="en-AU" sz="1600" dirty="0" err="1">
                <a:latin typeface="Arial Rounded MT Bold" pitchFamily="34" charset="0"/>
              </a:rPr>
              <a:t>Mengembangkan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studi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epidemologi</a:t>
            </a:r>
            <a:r>
              <a:rPr lang="en-AU" sz="1600" dirty="0">
                <a:latin typeface="Arial Rounded MT Bold" pitchFamily="34" charset="0"/>
              </a:rPr>
              <a:t> K3 </a:t>
            </a:r>
            <a:r>
              <a:rPr lang="en-AU" sz="1600" dirty="0" err="1">
                <a:latin typeface="Arial Rounded MT Bold" pitchFamily="34" charset="0"/>
              </a:rPr>
              <a:t>diantara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para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menemukan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kemungkinan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timbulnya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penyakit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akibat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kerja,yang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berpedoman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pada</a:t>
            </a:r>
            <a:r>
              <a:rPr lang="en-AU" sz="1600" dirty="0">
                <a:latin typeface="Arial Rounded MT Bold" pitchFamily="34" charset="0"/>
              </a:rPr>
              <a:t> TLV/NAB </a:t>
            </a:r>
            <a:r>
              <a:rPr lang="en-AU" sz="1600" dirty="0" err="1">
                <a:latin typeface="Arial Rounded MT Bold" pitchFamily="34" charset="0"/>
              </a:rPr>
              <a:t>atau</a:t>
            </a:r>
            <a:r>
              <a:rPr lang="en-AU" sz="1600" dirty="0">
                <a:latin typeface="Arial Rounded MT Bold" pitchFamily="34" charset="0"/>
              </a:rPr>
              <a:t> standard </a:t>
            </a:r>
            <a:r>
              <a:rPr lang="en-AU" sz="1600" dirty="0" err="1">
                <a:latin typeface="Arial Rounded MT Bold" pitchFamily="34" charset="0"/>
              </a:rPr>
              <a:t>lainya</a:t>
            </a:r>
            <a:r>
              <a:rPr lang="en-AU" sz="1600" dirty="0">
                <a:latin typeface="Arial Rounded MT Bold" pitchFamily="34" charset="0"/>
              </a:rPr>
              <a:t> yang </a:t>
            </a:r>
            <a:r>
              <a:rPr lang="en-AU" sz="1600" dirty="0" err="1">
                <a:latin typeface="Arial Rounded MT Bold" pitchFamily="34" charset="0"/>
              </a:rPr>
              <a:t>berhubungan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124200" y="5238143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Fungsi</a:t>
            </a:r>
            <a:r>
              <a:rPr lang="en-AU" dirty="0"/>
              <a:t> </a:t>
            </a:r>
            <a:r>
              <a:rPr lang="en-AU" dirty="0" err="1"/>
              <a:t>Kesehatan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133600" y="381000"/>
            <a:ext cx="6035040" cy="4952999"/>
          </a:xfrm>
        </p:spPr>
        <p:txBody>
          <a:bodyPr/>
          <a:lstStyle/>
          <a:p>
            <a:pPr marL="457200" lvl="0" indent="-457200" algn="l" hangingPunct="0">
              <a:buBlip>
                <a:blip r:embed="rId2"/>
              </a:buBlip>
            </a:pPr>
            <a:r>
              <a:rPr lang="en-AU" sz="1800" dirty="0" err="1">
                <a:latin typeface="Arial Rounded MT Bold" pitchFamily="34" charset="0"/>
              </a:rPr>
              <a:t>Indentifikasi</a:t>
            </a:r>
            <a:r>
              <a:rPr lang="en-AU" sz="1800" dirty="0">
                <a:latin typeface="Arial Rounded MT Bold" pitchFamily="34" charset="0"/>
              </a:rPr>
              <a:t>  </a:t>
            </a:r>
            <a:r>
              <a:rPr lang="en-AU" sz="1800" dirty="0" err="1">
                <a:latin typeface="Arial Rounded MT Bold" pitchFamily="34" charset="0"/>
              </a:rPr>
              <a:t>kebutuhan</a:t>
            </a:r>
            <a:r>
              <a:rPr lang="en-AU" sz="1800" dirty="0">
                <a:latin typeface="Arial Rounded MT Bold" pitchFamily="34" charset="0"/>
              </a:rPr>
              <a:t> program </a:t>
            </a:r>
            <a:r>
              <a:rPr lang="en-AU" sz="1800" dirty="0" err="1">
                <a:latin typeface="Arial Rounded MT Bold" pitchFamily="34" charset="0"/>
              </a:rPr>
              <a:t>kesehatan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dan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keselamatan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kerja</a:t>
            </a:r>
            <a:r>
              <a:rPr lang="en-AU" sz="1800" dirty="0">
                <a:latin typeface="Arial Rounded MT Bold" pitchFamily="34" charset="0"/>
              </a:rPr>
              <a:t>,  </a:t>
            </a:r>
            <a:r>
              <a:rPr lang="en-AU" sz="1800" dirty="0" err="1">
                <a:latin typeface="Arial Rounded MT Bold" pitchFamily="34" charset="0"/>
              </a:rPr>
              <a:t>serta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kebutuhan</a:t>
            </a:r>
            <a:r>
              <a:rPr lang="en-AU" sz="1800" dirty="0">
                <a:latin typeface="Arial Rounded MT Bold" pitchFamily="34" charset="0"/>
              </a:rPr>
              <a:t>  </a:t>
            </a:r>
            <a:r>
              <a:rPr lang="en-AU" sz="1800" dirty="0" err="1">
                <a:latin typeface="Arial Rounded MT Bold" pitchFamily="34" charset="0"/>
              </a:rPr>
              <a:t>perlengkapan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keselamatan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kerja</a:t>
            </a:r>
            <a:endParaRPr lang="en-US" sz="1800" dirty="0">
              <a:latin typeface="Arial Rounded MT Bold" pitchFamily="34" charset="0"/>
            </a:endParaRPr>
          </a:p>
          <a:p>
            <a:pPr marL="457200" lvl="0" indent="-457200" algn="l" hangingPunct="0">
              <a:buBlip>
                <a:blip r:embed="rId2"/>
              </a:buBlip>
            </a:pPr>
            <a:r>
              <a:rPr lang="fr-FR" sz="1800" dirty="0" err="1">
                <a:latin typeface="Arial Rounded MT Bold" pitchFamily="34" charset="0"/>
              </a:rPr>
              <a:t>Mengevaluasi</a:t>
            </a:r>
            <a:r>
              <a:rPr lang="fr-FR" sz="1800" dirty="0">
                <a:latin typeface="Arial Rounded MT Bold" pitchFamily="34" charset="0"/>
              </a:rPr>
              <a:t>  </a:t>
            </a:r>
            <a:r>
              <a:rPr lang="fr-FR" sz="1800" dirty="0" err="1">
                <a:latin typeface="Arial Rounded MT Bold" pitchFamily="34" charset="0"/>
              </a:rPr>
              <a:t>masalah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keselamatan</a:t>
            </a:r>
            <a:r>
              <a:rPr lang="fr-FR" sz="1800" dirty="0">
                <a:latin typeface="Arial Rounded MT Bold" pitchFamily="34" charset="0"/>
              </a:rPr>
              <a:t> dan </a:t>
            </a:r>
            <a:r>
              <a:rPr lang="fr-FR" sz="1800" dirty="0" err="1">
                <a:latin typeface="Arial Rounded MT Bold" pitchFamily="34" charset="0"/>
              </a:rPr>
              <a:t>kesehatan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kerja</a:t>
            </a:r>
            <a:endParaRPr lang="en-US" sz="1800" dirty="0">
              <a:latin typeface="Arial Rounded MT Bold" pitchFamily="34" charset="0"/>
            </a:endParaRPr>
          </a:p>
          <a:p>
            <a:pPr marL="457200" lvl="0" indent="-457200" algn="l" hangingPunct="0">
              <a:buBlip>
                <a:blip r:embed="rId2"/>
              </a:buBlip>
            </a:pPr>
            <a:r>
              <a:rPr lang="fr-FR" sz="1800" dirty="0" err="1">
                <a:latin typeface="Arial Rounded MT Bold" pitchFamily="34" charset="0"/>
              </a:rPr>
              <a:t>Revisi</a:t>
            </a:r>
            <a:r>
              <a:rPr lang="fr-FR" sz="1800" dirty="0">
                <a:latin typeface="Arial Rounded MT Bold" pitchFamily="34" charset="0"/>
              </a:rPr>
              <a:t> /</a:t>
            </a:r>
            <a:r>
              <a:rPr lang="fr-FR" sz="1800" dirty="0" err="1">
                <a:latin typeface="Arial Rounded MT Bold" pitchFamily="34" charset="0"/>
              </a:rPr>
              <a:t>peningkatan</a:t>
            </a:r>
            <a:r>
              <a:rPr lang="fr-FR" sz="1800" dirty="0">
                <a:latin typeface="Arial Rounded MT Bold" pitchFamily="34" charset="0"/>
              </a:rPr>
              <a:t>  program </a:t>
            </a:r>
            <a:r>
              <a:rPr lang="fr-FR" sz="1800" dirty="0" err="1">
                <a:latin typeface="Arial Rounded MT Bold" pitchFamily="34" charset="0"/>
              </a:rPr>
              <a:t>pencegahan</a:t>
            </a:r>
            <a:r>
              <a:rPr lang="fr-FR" sz="1800" dirty="0">
                <a:latin typeface="Arial Rounded MT Bold" pitchFamily="34" charset="0"/>
              </a:rPr>
              <a:t>  </a:t>
            </a:r>
            <a:r>
              <a:rPr lang="fr-FR" sz="1800" dirty="0" err="1">
                <a:latin typeface="Arial Rounded MT Bold" pitchFamily="34" charset="0"/>
              </a:rPr>
              <a:t>penanggulangan</a:t>
            </a:r>
            <a:r>
              <a:rPr lang="fr-FR" sz="1800" dirty="0">
                <a:latin typeface="Arial Rounded MT Bold" pitchFamily="34" charset="0"/>
              </a:rPr>
              <a:t>  dan </a:t>
            </a:r>
            <a:r>
              <a:rPr lang="fr-FR" sz="1800" dirty="0" err="1">
                <a:latin typeface="Arial Rounded MT Bold" pitchFamily="34" charset="0"/>
              </a:rPr>
              <a:t>pemeliharaan</a:t>
            </a:r>
            <a:r>
              <a:rPr lang="fr-FR" sz="1800" dirty="0">
                <a:latin typeface="Arial Rounded MT Bold" pitchFamily="34" charset="0"/>
              </a:rPr>
              <a:t>  </a:t>
            </a:r>
            <a:r>
              <a:rPr lang="fr-FR" sz="1800" dirty="0" err="1">
                <a:latin typeface="Arial Rounded MT Bold" pitchFamily="34" charset="0"/>
              </a:rPr>
              <a:t>keselamatan</a:t>
            </a:r>
            <a:r>
              <a:rPr lang="fr-FR" sz="1800" dirty="0">
                <a:latin typeface="Arial Rounded MT Bold" pitchFamily="34" charset="0"/>
              </a:rPr>
              <a:t> dan </a:t>
            </a:r>
            <a:r>
              <a:rPr lang="fr-FR" sz="1800" dirty="0" err="1">
                <a:latin typeface="Arial Rounded MT Bold" pitchFamily="34" charset="0"/>
              </a:rPr>
              <a:t>kesehatan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kerja</a:t>
            </a:r>
            <a:endParaRPr lang="en-US" sz="1800" dirty="0">
              <a:latin typeface="Arial Rounded MT Bold" pitchFamily="34" charset="0"/>
            </a:endParaRPr>
          </a:p>
          <a:p>
            <a:pPr marL="457200" lvl="0" indent="-457200" algn="l" hangingPunct="0">
              <a:buBlip>
                <a:blip r:embed="rId2"/>
              </a:buBlip>
            </a:pPr>
            <a:r>
              <a:rPr lang="fr-FR" sz="1800" dirty="0" err="1">
                <a:latin typeface="Arial Rounded MT Bold" pitchFamily="34" charset="0"/>
              </a:rPr>
              <a:t>Promosi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kesehatan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kerja</a:t>
            </a:r>
            <a:r>
              <a:rPr lang="fr-FR" sz="1800" dirty="0">
                <a:latin typeface="Arial Rounded MT Bold" pitchFamily="34" charset="0"/>
              </a:rPr>
              <a:t> , dan </a:t>
            </a:r>
            <a:r>
              <a:rPr lang="fr-FR" sz="1800" dirty="0" err="1">
                <a:latin typeface="Arial Rounded MT Bold" pitchFamily="34" charset="0"/>
              </a:rPr>
              <a:t>pemeriksaan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kesehatan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pra-penempatan</a:t>
            </a:r>
            <a:r>
              <a:rPr lang="fr-FR" sz="1800" dirty="0">
                <a:latin typeface="Arial Rounded MT Bold" pitchFamily="34" charset="0"/>
              </a:rPr>
              <a:t> , </a:t>
            </a:r>
            <a:r>
              <a:rPr lang="fr-FR" sz="1800" dirty="0" err="1">
                <a:latin typeface="Arial Rounded MT Bold" pitchFamily="34" charset="0"/>
              </a:rPr>
              <a:t>berkala</a:t>
            </a:r>
            <a:r>
              <a:rPr lang="fr-FR" sz="1800" dirty="0">
                <a:latin typeface="Arial Rounded MT Bold" pitchFamily="34" charset="0"/>
              </a:rPr>
              <a:t>, </a:t>
            </a:r>
            <a:r>
              <a:rPr lang="fr-FR" sz="1800" dirty="0" err="1">
                <a:latin typeface="Arial Rounded MT Bold" pitchFamily="34" charset="0"/>
              </a:rPr>
              <a:t>khusus</a:t>
            </a:r>
            <a:r>
              <a:rPr lang="fr-FR" sz="1800" dirty="0">
                <a:latin typeface="Arial Rounded MT Bold" pitchFamily="34" charset="0"/>
              </a:rPr>
              <a:t>, dan </a:t>
            </a:r>
            <a:r>
              <a:rPr lang="fr-FR" sz="1800" dirty="0" err="1">
                <a:latin typeface="Arial Rounded MT Bold" pitchFamily="34" charset="0"/>
              </a:rPr>
              <a:t>diagnosis</a:t>
            </a:r>
            <a:r>
              <a:rPr lang="fr-FR" sz="1800" dirty="0">
                <a:latin typeface="Arial Rounded MT Bold" pitchFamily="34" charset="0"/>
              </a:rPr>
              <a:t> , </a:t>
            </a:r>
            <a:r>
              <a:rPr lang="fr-FR" sz="1800" dirty="0" err="1">
                <a:latin typeface="Arial Rounded MT Bold" pitchFamily="34" charset="0"/>
              </a:rPr>
              <a:t>pelaporan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pelaporan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penyakit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akibat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kerja</a:t>
            </a:r>
            <a:r>
              <a:rPr lang="fr-FR" sz="1800" dirty="0">
                <a:latin typeface="Arial Rounded MT Bold" pitchFamily="34" charset="0"/>
              </a:rPr>
              <a:t>  dan </a:t>
            </a:r>
            <a:r>
              <a:rPr lang="fr-FR" sz="1800" dirty="0" err="1">
                <a:latin typeface="Arial Rounded MT Bold" pitchFamily="34" charset="0"/>
              </a:rPr>
              <a:t>kecelakaan</a:t>
            </a:r>
            <a:r>
              <a:rPr lang="fr-FR" sz="1800" dirty="0">
                <a:latin typeface="Arial Rounded MT Bold" pitchFamily="34" charset="0"/>
              </a:rPr>
              <a:t> </a:t>
            </a:r>
            <a:r>
              <a:rPr lang="fr-FR" sz="1800" dirty="0" err="1">
                <a:latin typeface="Arial Rounded MT Bold" pitchFamily="34" charset="0"/>
              </a:rPr>
              <a:t>kerja</a:t>
            </a:r>
            <a:r>
              <a:rPr lang="fr-FR" sz="1800" dirty="0">
                <a:latin typeface="Arial Rounded MT Bold" pitchFamily="34" charset="0"/>
              </a:rPr>
              <a:t>.</a:t>
            </a:r>
            <a:endParaRPr lang="en-US" sz="1800" dirty="0">
              <a:latin typeface="Arial Rounded MT Bold" pitchFamily="34" charset="0"/>
            </a:endParaRPr>
          </a:p>
          <a:p>
            <a:pPr marL="457200" lvl="0" indent="-457200" algn="l" hangingPunct="0">
              <a:buBlip>
                <a:blip r:embed="rId2"/>
              </a:buBlip>
            </a:pPr>
            <a:r>
              <a:rPr lang="en-AU" sz="1800" dirty="0" err="1">
                <a:latin typeface="Arial Rounded MT Bold" pitchFamily="34" charset="0"/>
              </a:rPr>
              <a:t>Rekam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medik</a:t>
            </a:r>
            <a:r>
              <a:rPr lang="en-AU" sz="1800" dirty="0">
                <a:latin typeface="Arial Rounded MT Bold" pitchFamily="34" charset="0"/>
              </a:rPr>
              <a:t>, </a:t>
            </a:r>
            <a:r>
              <a:rPr lang="en-AU" sz="1800" dirty="0" err="1">
                <a:latin typeface="Arial Rounded MT Bold" pitchFamily="34" charset="0"/>
              </a:rPr>
              <a:t>termasuk</a:t>
            </a:r>
            <a:r>
              <a:rPr lang="en-AU" sz="1800" dirty="0">
                <a:latin typeface="Arial Rounded MT Bold" pitchFamily="34" charset="0"/>
              </a:rPr>
              <a:t> data </a:t>
            </a:r>
            <a:r>
              <a:rPr lang="en-AU" sz="1800" dirty="0" err="1">
                <a:latin typeface="Arial Rounded MT Bold" pitchFamily="34" charset="0"/>
              </a:rPr>
              <a:t>dasar</a:t>
            </a:r>
            <a:r>
              <a:rPr lang="en-AU" sz="1800" dirty="0">
                <a:latin typeface="Arial Rounded MT Bold" pitchFamily="34" charset="0"/>
              </a:rPr>
              <a:t> (baseline data) .</a:t>
            </a:r>
            <a:endParaRPr lang="en-US" sz="1800" dirty="0">
              <a:latin typeface="Arial Rounded MT Bold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AU" sz="1800" dirty="0">
                <a:latin typeface="Arial Rounded MT Bold" pitchFamily="34" charset="0"/>
              </a:rPr>
              <a:t>Emergency plan/</a:t>
            </a:r>
            <a:r>
              <a:rPr lang="en-AU" sz="1800" dirty="0" err="1">
                <a:latin typeface="Arial Rounded MT Bold" pitchFamily="34" charset="0"/>
              </a:rPr>
              <a:t>rancangan</a:t>
            </a:r>
            <a:r>
              <a:rPr lang="en-AU" sz="1800" dirty="0">
                <a:latin typeface="Arial Rounded MT Bold" pitchFamily="34" charset="0"/>
              </a:rPr>
              <a:t> </a:t>
            </a:r>
            <a:r>
              <a:rPr lang="en-AU" sz="1800" dirty="0" err="1">
                <a:latin typeface="Arial Rounded MT Bold" pitchFamily="34" charset="0"/>
              </a:rPr>
              <a:t>kritis</a:t>
            </a:r>
            <a:r>
              <a:rPr lang="en-AU" sz="1800" dirty="0">
                <a:latin typeface="Arial Rounded MT Bold" pitchFamily="34" charset="0"/>
              </a:rPr>
              <a:t> 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8845"/>
            <a:ext cx="1737360" cy="18745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7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00600" cy="793750"/>
          </a:xfrm>
        </p:spPr>
        <p:txBody>
          <a:bodyPr>
            <a:normAutofit fontScale="90000"/>
          </a:bodyPr>
          <a:lstStyle/>
          <a:p>
            <a:pPr lvl="4"/>
            <a:r>
              <a:rPr lang="en-AU" sz="2400" dirty="0" err="1"/>
              <a:t>Fungsi</a:t>
            </a:r>
            <a:r>
              <a:rPr lang="en-AU" sz="2400" dirty="0"/>
              <a:t> </a:t>
            </a:r>
            <a:r>
              <a:rPr lang="en-AU" sz="2400" dirty="0" err="1"/>
              <a:t>Keselamatan</a:t>
            </a:r>
            <a:r>
              <a:rPr lang="en-AU" sz="2400" dirty="0"/>
              <a:t>  </a:t>
            </a:r>
            <a:r>
              <a:rPr lang="en-AU" sz="2400" dirty="0" err="1"/>
              <a:t>Kerja</a:t>
            </a:r>
            <a:r>
              <a:rPr lang="en-AU" sz="2400" dirty="0"/>
              <a:t>  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667000" y="1435101"/>
            <a:ext cx="5638800" cy="4203700"/>
          </a:xfrm>
        </p:spPr>
        <p:txBody>
          <a:bodyPr>
            <a:normAutofit lnSpcReduction="10000"/>
          </a:bodyPr>
          <a:lstStyle/>
          <a:p>
            <a:pPr marL="457200" lvl="0" indent="-457200" hangingPunct="0">
              <a:buBlip>
                <a:blip r:embed="rId2"/>
              </a:buBlip>
            </a:pPr>
            <a:r>
              <a:rPr lang="en-AU" sz="2000" dirty="0" err="1">
                <a:latin typeface="Arial Rounded MT Bold" pitchFamily="34" charset="0"/>
              </a:rPr>
              <a:t>Mengembangkan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metode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prosedur</a:t>
            </a:r>
            <a:r>
              <a:rPr lang="en-AU" sz="2000" dirty="0">
                <a:latin typeface="Arial Rounded MT Bold" pitchFamily="34" charset="0"/>
              </a:rPr>
              <a:t>  program </a:t>
            </a:r>
            <a:r>
              <a:rPr lang="en-AU" sz="2000" dirty="0" err="1">
                <a:latin typeface="Arial Rounded MT Bold" pitchFamily="34" charset="0"/>
              </a:rPr>
              <a:t>pencegahan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kecelakaan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kerja</a:t>
            </a:r>
            <a:r>
              <a:rPr lang="en-AU" sz="2000" dirty="0">
                <a:latin typeface="Arial Rounded MT Bold" pitchFamily="34" charset="0"/>
              </a:rPr>
              <a:t> .</a:t>
            </a:r>
            <a:endParaRPr lang="en-US" sz="2000" dirty="0">
              <a:latin typeface="Arial Rounded MT Bold" pitchFamily="34" charset="0"/>
            </a:endParaRPr>
          </a:p>
          <a:p>
            <a:pPr marL="457200" lvl="0" indent="-457200" hangingPunct="0">
              <a:buBlip>
                <a:blip r:embed="rId2"/>
              </a:buBlip>
            </a:pPr>
            <a:r>
              <a:rPr lang="en-AU" sz="2000" dirty="0" err="1">
                <a:latin typeface="Arial Rounded MT Bold" pitchFamily="34" charset="0"/>
              </a:rPr>
              <a:t>Menyebarkan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informasi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untuk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pencegahan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kecelakaan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kepada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seluruh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pihak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dalam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industri</a:t>
            </a:r>
            <a:r>
              <a:rPr lang="en-AU" sz="2000" dirty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 marL="457200" lvl="0" indent="-457200" hangingPunct="0">
              <a:buBlip>
                <a:blip r:embed="rId2"/>
              </a:buBlip>
            </a:pPr>
            <a:r>
              <a:rPr lang="en-AU" sz="2000" dirty="0" err="1">
                <a:latin typeface="Arial Rounded MT Bold" pitchFamily="34" charset="0"/>
              </a:rPr>
              <a:t>Melakukan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pengukuran</a:t>
            </a:r>
            <a:r>
              <a:rPr lang="en-AU" sz="2000" dirty="0">
                <a:latin typeface="Arial Rounded MT Bold" pitchFamily="34" charset="0"/>
              </a:rPr>
              <a:t>/</a:t>
            </a:r>
            <a:r>
              <a:rPr lang="en-AU" sz="2000" dirty="0" err="1">
                <a:latin typeface="Arial Rounded MT Bold" pitchFamily="34" charset="0"/>
              </a:rPr>
              <a:t>pengujian</a:t>
            </a:r>
            <a:r>
              <a:rPr lang="en-AU" sz="2000" dirty="0">
                <a:latin typeface="Arial Rounded MT Bold" pitchFamily="34" charset="0"/>
              </a:rPr>
              <a:t>, </a:t>
            </a:r>
            <a:r>
              <a:rPr lang="en-AU" sz="2000" dirty="0" err="1">
                <a:latin typeface="Arial Rounded MT Bold" pitchFamily="34" charset="0"/>
              </a:rPr>
              <a:t>dan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mengevaluasi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sistem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kontrol</a:t>
            </a:r>
            <a:r>
              <a:rPr lang="en-AU" sz="2000" dirty="0">
                <a:latin typeface="Arial Rounded MT Bold" pitchFamily="34" charset="0"/>
              </a:rPr>
              <a:t> yang </a:t>
            </a:r>
            <a:r>
              <a:rPr lang="en-AU" sz="2000" dirty="0" err="1">
                <a:latin typeface="Arial Rounded MT Bold" pitchFamily="34" charset="0"/>
              </a:rPr>
              <a:t>ada</a:t>
            </a:r>
            <a:r>
              <a:rPr lang="en-AU" sz="2000" dirty="0">
                <a:latin typeface="Arial Rounded MT Bold" pitchFamily="34" charset="0"/>
              </a:rPr>
              <a:t>, </a:t>
            </a:r>
            <a:r>
              <a:rPr lang="en-AU" sz="2000" dirty="0" err="1">
                <a:latin typeface="Arial Rounded MT Bold" pitchFamily="34" charset="0"/>
              </a:rPr>
              <a:t>melakukan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modifikasi</a:t>
            </a:r>
            <a:r>
              <a:rPr lang="en-AU" sz="2000" dirty="0">
                <a:latin typeface="Arial Rounded MT Bold" pitchFamily="34" charset="0"/>
              </a:rPr>
              <a:t> yang </a:t>
            </a:r>
            <a:r>
              <a:rPr lang="en-AU" sz="2000" dirty="0" err="1">
                <a:latin typeface="Arial Rounded MT Bold" pitchFamily="34" charset="0"/>
              </a:rPr>
              <a:t>dibutuhkan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untuk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mendapatkan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hasil</a:t>
            </a:r>
            <a:r>
              <a:rPr lang="en-AU" sz="2000" dirty="0">
                <a:latin typeface="Arial Rounded MT Bold" pitchFamily="34" charset="0"/>
              </a:rPr>
              <a:t> yang optimum .</a:t>
            </a:r>
            <a:endParaRPr lang="en-US" sz="2000" dirty="0">
              <a:latin typeface="Arial Rounded MT Bold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en-AU" sz="2000" dirty="0" err="1">
                <a:latin typeface="Arial Rounded MT Bold" pitchFamily="34" charset="0"/>
              </a:rPr>
              <a:t>Melakukan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indentifikasi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penilaian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terhadap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kasus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kecelakaan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dan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mengevalusi</a:t>
            </a:r>
            <a:r>
              <a:rPr lang="en-AU" sz="2000" dirty="0">
                <a:latin typeface="Arial Rounded MT Bold" pitchFamily="34" charset="0"/>
              </a:rPr>
              <a:t>  </a:t>
            </a:r>
            <a:r>
              <a:rPr lang="en-AU" sz="2000" dirty="0" err="1">
                <a:latin typeface="Arial Rounded MT Bold" pitchFamily="34" charset="0"/>
              </a:rPr>
              <a:t>penyebab</a:t>
            </a:r>
            <a:r>
              <a:rPr lang="en-AU" sz="2000" dirty="0">
                <a:latin typeface="Arial Rounded MT Bold" pitchFamily="34" charset="0"/>
              </a:rPr>
              <a:t> </a:t>
            </a:r>
            <a:r>
              <a:rPr lang="en-AU" sz="2000" dirty="0" err="1">
                <a:latin typeface="Arial Rounded MT Bold" pitchFamily="34" charset="0"/>
              </a:rPr>
              <a:t>kecelakaan</a:t>
            </a:r>
            <a:r>
              <a:rPr lang="en-AU" sz="2000" dirty="0">
                <a:latin typeface="Arial Rounded MT Bold" pitchFamily="34" charset="0"/>
              </a:rPr>
              <a:t> 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14" name="Picture 13" descr="poster-rusblog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2667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7" y="914400"/>
            <a:ext cx="7600585" cy="5729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1" y="152400"/>
            <a:ext cx="7924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Dari </a:t>
            </a:r>
            <a:r>
              <a:rPr lang="en-AU" sz="1400" dirty="0" err="1"/>
              <a:t>peran</a:t>
            </a:r>
            <a:r>
              <a:rPr lang="en-AU" sz="1400" dirty="0"/>
              <a:t> </a:t>
            </a:r>
            <a:r>
              <a:rPr lang="en-AU" sz="1400" dirty="0" err="1"/>
              <a:t>dan</a:t>
            </a:r>
            <a:r>
              <a:rPr lang="en-AU" sz="1400" dirty="0"/>
              <a:t> </a:t>
            </a:r>
            <a:r>
              <a:rPr lang="en-AU" sz="1400" dirty="0" err="1"/>
              <a:t>fungsi</a:t>
            </a:r>
            <a:r>
              <a:rPr lang="en-AU" sz="1400" dirty="0"/>
              <a:t> </a:t>
            </a:r>
            <a:r>
              <a:rPr lang="en-AU" sz="1400" dirty="0" err="1"/>
              <a:t>keselamatan</a:t>
            </a:r>
            <a:r>
              <a:rPr lang="en-AU" sz="1400" dirty="0"/>
              <a:t> </a:t>
            </a:r>
            <a:r>
              <a:rPr lang="en-AU" sz="1400" dirty="0" err="1"/>
              <a:t>kerja</a:t>
            </a:r>
            <a:r>
              <a:rPr lang="en-AU" sz="1400" dirty="0"/>
              <a:t> yang </a:t>
            </a:r>
            <a:r>
              <a:rPr lang="en-AU" sz="1400" dirty="0" err="1"/>
              <a:t>telah</a:t>
            </a:r>
            <a:r>
              <a:rPr lang="en-AU" sz="1400" dirty="0"/>
              <a:t> </a:t>
            </a:r>
            <a:r>
              <a:rPr lang="en-AU" sz="1400" dirty="0" err="1"/>
              <a:t>diungkapkan</a:t>
            </a:r>
            <a:r>
              <a:rPr lang="en-AU" sz="1400" dirty="0"/>
              <a:t> </a:t>
            </a:r>
            <a:r>
              <a:rPr lang="en-AU" sz="1400" dirty="0" err="1"/>
              <a:t>diatas</a:t>
            </a:r>
            <a:r>
              <a:rPr lang="en-AU" sz="1400" dirty="0"/>
              <a:t> </a:t>
            </a:r>
            <a:r>
              <a:rPr lang="en-AU" sz="1400" dirty="0" err="1"/>
              <a:t>maka</a:t>
            </a:r>
            <a:r>
              <a:rPr lang="en-AU" sz="1400" dirty="0"/>
              <a:t> </a:t>
            </a:r>
            <a:r>
              <a:rPr lang="en-AU" sz="1400" dirty="0" err="1"/>
              <a:t>dapat</a:t>
            </a:r>
            <a:r>
              <a:rPr lang="en-AU" sz="1400" dirty="0"/>
              <a:t> </a:t>
            </a:r>
            <a:r>
              <a:rPr lang="en-AU" sz="1400" dirty="0" err="1"/>
              <a:t>disimpulkan</a:t>
            </a:r>
            <a:r>
              <a:rPr lang="en-AU" sz="1400" dirty="0"/>
              <a:t> </a:t>
            </a:r>
            <a:r>
              <a:rPr lang="en-AU" sz="1400" dirty="0" err="1"/>
              <a:t>peranan</a:t>
            </a:r>
            <a:r>
              <a:rPr lang="en-AU" sz="1400" dirty="0"/>
              <a:t>  </a:t>
            </a:r>
            <a:r>
              <a:rPr lang="en-AU" sz="1400" dirty="0" err="1"/>
              <a:t>dalam</a:t>
            </a:r>
            <a:r>
              <a:rPr lang="en-AU" sz="1400" dirty="0"/>
              <a:t> </a:t>
            </a:r>
            <a:r>
              <a:rPr lang="en-AU" sz="1400" dirty="0" err="1"/>
              <a:t>paradigma</a:t>
            </a:r>
            <a:r>
              <a:rPr lang="en-AU" sz="1400" dirty="0"/>
              <a:t> </a:t>
            </a:r>
            <a:r>
              <a:rPr lang="en-AU" sz="1400" dirty="0" err="1"/>
              <a:t>keselamatan</a:t>
            </a:r>
            <a:r>
              <a:rPr lang="en-AU" sz="1400" dirty="0"/>
              <a:t> </a:t>
            </a:r>
            <a:r>
              <a:rPr lang="en-AU" sz="1400" dirty="0" err="1"/>
              <a:t>kerja</a:t>
            </a:r>
            <a:r>
              <a:rPr lang="en-AU" sz="1400" dirty="0"/>
              <a:t> yang </a:t>
            </a:r>
            <a:r>
              <a:rPr lang="en-AU" sz="1400" dirty="0" err="1"/>
              <a:t>dilukiskan</a:t>
            </a:r>
            <a:r>
              <a:rPr lang="en-AU" sz="1400" dirty="0"/>
              <a:t> </a:t>
            </a:r>
            <a:r>
              <a:rPr lang="en-AU" sz="1400" dirty="0" err="1"/>
              <a:t>pada</a:t>
            </a:r>
            <a:r>
              <a:rPr lang="en-AU" sz="1400" dirty="0"/>
              <a:t> </a:t>
            </a:r>
            <a:r>
              <a:rPr lang="en-AU" sz="1400" dirty="0" err="1"/>
              <a:t>skema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53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457200"/>
            <a:ext cx="4493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latin typeface="Rockwell Condensed" pitchFamily="18" charset="0"/>
              </a:rPr>
              <a:t>TUGAS </a:t>
            </a:r>
            <a:r>
              <a:rPr lang="en-AU" sz="3200" dirty="0">
                <a:latin typeface="Rockwell Condensed" pitchFamily="18" charset="0"/>
              </a:rPr>
              <a:t>AHLI HIGIENE </a:t>
            </a:r>
            <a:r>
              <a:rPr lang="en-AU" sz="3200" dirty="0" smtClean="0">
                <a:latin typeface="Rockwell Condensed" pitchFamily="18" charset="0"/>
              </a:rPr>
              <a:t>INDUSTRI</a:t>
            </a:r>
            <a:endParaRPr lang="en-US" sz="3200" dirty="0">
              <a:latin typeface="Rockwell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909" y="1273737"/>
            <a:ext cx="48399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dirty="0"/>
              <a:t>INSPEKTOR</a:t>
            </a:r>
            <a:endParaRPr lang="en-US" dirty="0"/>
          </a:p>
          <a:p>
            <a:pPr hangingPunct="0"/>
            <a:r>
              <a:rPr lang="en-AU" dirty="0"/>
              <a:t> </a:t>
            </a:r>
            <a:endParaRPr lang="en-US" dirty="0"/>
          </a:p>
          <a:p>
            <a:pPr marL="285750" lvl="0" indent="-285750" fontAlgn="auto" hangingPunct="1">
              <a:buFont typeface="Courier New" pitchFamily="49" charset="0"/>
              <a:buChar char="o"/>
            </a:pPr>
            <a:r>
              <a:rPr lang="en-AU" sz="1400" dirty="0" err="1"/>
              <a:t>Melakukan</a:t>
            </a:r>
            <a:r>
              <a:rPr lang="en-AU" sz="1400" dirty="0"/>
              <a:t> </a:t>
            </a:r>
            <a:r>
              <a:rPr lang="en-AU" sz="1400" dirty="0" err="1"/>
              <a:t>inspeksi</a:t>
            </a:r>
            <a:r>
              <a:rPr lang="en-AU" sz="1400" dirty="0"/>
              <a:t> </a:t>
            </a:r>
            <a:r>
              <a:rPr lang="en-AU" sz="1400" dirty="0" err="1"/>
              <a:t>rutin</a:t>
            </a:r>
            <a:r>
              <a:rPr lang="en-AU" sz="1400" dirty="0"/>
              <a:t> </a:t>
            </a:r>
            <a:r>
              <a:rPr lang="en-AU" sz="1400" dirty="0" err="1"/>
              <a:t>kegiatan</a:t>
            </a:r>
            <a:r>
              <a:rPr lang="en-AU" sz="1400" dirty="0"/>
              <a:t> industry </a:t>
            </a:r>
            <a:r>
              <a:rPr lang="en-AU" sz="1400" dirty="0" err="1"/>
              <a:t>dengan</a:t>
            </a:r>
            <a:r>
              <a:rPr lang="en-AU" sz="1400" dirty="0"/>
              <a:t> </a:t>
            </a:r>
            <a:r>
              <a:rPr lang="en-AU" sz="1400" dirty="0" err="1"/>
              <a:t>chek</a:t>
            </a:r>
            <a:r>
              <a:rPr lang="en-AU" sz="1400" dirty="0"/>
              <a:t> list/</a:t>
            </a:r>
            <a:r>
              <a:rPr lang="en-AU" sz="1400" dirty="0" err="1"/>
              <a:t>pengukuran</a:t>
            </a:r>
            <a:r>
              <a:rPr lang="en-AU" sz="1400" dirty="0"/>
              <a:t> </a:t>
            </a:r>
            <a:r>
              <a:rPr lang="en-AU" sz="1400" dirty="0" err="1"/>
              <a:t>dengan</a:t>
            </a:r>
            <a:r>
              <a:rPr lang="en-AU" sz="1400" dirty="0"/>
              <a:t> instrument </a:t>
            </a:r>
            <a:r>
              <a:rPr lang="en-AU" sz="1400" dirty="0" err="1"/>
              <a:t>sederhana</a:t>
            </a:r>
            <a:r>
              <a:rPr lang="en-AU" sz="1400" dirty="0"/>
              <a:t> (</a:t>
            </a:r>
            <a:r>
              <a:rPr lang="en-AU" sz="1400" dirty="0" err="1"/>
              <a:t>protable</a:t>
            </a:r>
            <a:r>
              <a:rPr lang="en-AU" sz="1400" dirty="0"/>
              <a:t> instrument).</a:t>
            </a:r>
            <a:endParaRPr lang="en-US" sz="1400" dirty="0"/>
          </a:p>
          <a:p>
            <a:pPr marL="285750" lvl="0" indent="-285750" fontAlgn="auto" hangingPunct="1">
              <a:buFont typeface="Courier New" pitchFamily="49" charset="0"/>
              <a:buChar char="o"/>
            </a:pPr>
            <a:r>
              <a:rPr lang="en-AU" sz="1400" dirty="0" err="1"/>
              <a:t>Infentigasi</a:t>
            </a:r>
            <a:r>
              <a:rPr lang="en-AU" sz="1400" dirty="0"/>
              <a:t> </a:t>
            </a:r>
            <a:r>
              <a:rPr lang="en-AU" sz="1400" dirty="0" err="1"/>
              <a:t>kecelakan</a:t>
            </a:r>
            <a:r>
              <a:rPr lang="en-AU" sz="1400" dirty="0"/>
              <a:t> </a:t>
            </a:r>
            <a:r>
              <a:rPr lang="en-AU" sz="1400" dirty="0" err="1"/>
              <a:t>ringan</a:t>
            </a:r>
            <a:r>
              <a:rPr lang="en-AU" sz="1400" dirty="0"/>
              <a:t>/</a:t>
            </a:r>
            <a:r>
              <a:rPr lang="en-AU" sz="1400" dirty="0" err="1"/>
              <a:t>kecil</a:t>
            </a:r>
            <a:r>
              <a:rPr lang="en-AU" sz="1400" b="1" dirty="0"/>
              <a:t>.</a:t>
            </a:r>
            <a:r>
              <a:rPr lang="en-AU" sz="1400" dirty="0"/>
              <a:t> </a:t>
            </a:r>
            <a:endParaRPr lang="en-US" sz="1400" dirty="0"/>
          </a:p>
        </p:txBody>
      </p:sp>
      <p:pic>
        <p:nvPicPr>
          <p:cNvPr id="5" name="Picture 4" descr="See Graphic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36" y="648243"/>
            <a:ext cx="1981200" cy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72320" y="3384321"/>
            <a:ext cx="5486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sz="1600" i="1" dirty="0"/>
              <a:t>TUGAS AHLI HIGIENE INDUSTRI</a:t>
            </a:r>
            <a:endParaRPr lang="en-US" sz="1600" dirty="0"/>
          </a:p>
          <a:p>
            <a:pPr hangingPunct="0"/>
            <a:r>
              <a:rPr lang="en-AU" sz="1600" dirty="0"/>
              <a:t> </a:t>
            </a:r>
            <a:endParaRPr lang="en-US" sz="1600" dirty="0"/>
          </a:p>
          <a:p>
            <a:pPr hangingPunct="0"/>
            <a:r>
              <a:rPr lang="en-AU" sz="1600" dirty="0"/>
              <a:t>TENAGA  </a:t>
            </a:r>
            <a:r>
              <a:rPr lang="en-AU" sz="1600" dirty="0" smtClean="0"/>
              <a:t>AHLI</a:t>
            </a:r>
            <a:r>
              <a:rPr lang="en-AU" sz="1600" b="1" dirty="0"/>
              <a:t> </a:t>
            </a:r>
            <a:endParaRPr lang="en-US" sz="1600" dirty="0" smtClean="0"/>
          </a:p>
          <a:p>
            <a:pPr marL="285750" lvl="0" indent="-285750" fontAlgn="auto" hangingPunct="1">
              <a:buFont typeface="Courier New" pitchFamily="49" charset="0"/>
              <a:buChar char="o"/>
            </a:pPr>
            <a:r>
              <a:rPr lang="en-AU" sz="1400" dirty="0" err="1" smtClean="0"/>
              <a:t>Mempelajari</a:t>
            </a:r>
            <a:r>
              <a:rPr lang="en-AU" sz="1400" dirty="0" smtClean="0"/>
              <a:t> </a:t>
            </a:r>
            <a:r>
              <a:rPr lang="en-AU" sz="1400" dirty="0" err="1" smtClean="0"/>
              <a:t>kecelakaan</a:t>
            </a:r>
            <a:r>
              <a:rPr lang="en-AU" sz="1400" dirty="0" smtClean="0"/>
              <a:t> </a:t>
            </a:r>
            <a:r>
              <a:rPr lang="en-AU" sz="1400" dirty="0" err="1" smtClean="0"/>
              <a:t>kerja</a:t>
            </a:r>
            <a:r>
              <a:rPr lang="en-AU" sz="1400" dirty="0" smtClean="0"/>
              <a:t>  yang </a:t>
            </a:r>
            <a:r>
              <a:rPr lang="en-AU" sz="1400" dirty="0" err="1" smtClean="0"/>
              <a:t>terjadi</a:t>
            </a:r>
            <a:endParaRPr lang="en-US" sz="1400" dirty="0" smtClean="0"/>
          </a:p>
          <a:p>
            <a:pPr marL="285750" lvl="0" indent="-285750" fontAlgn="auto" hangingPunct="1">
              <a:buFont typeface="Courier New" pitchFamily="49" charset="0"/>
              <a:buChar char="o"/>
            </a:pPr>
            <a:r>
              <a:rPr lang="en-AU" sz="1400" dirty="0" err="1" smtClean="0"/>
              <a:t>Menyiapkan</a:t>
            </a:r>
            <a:r>
              <a:rPr lang="en-AU" sz="1400" dirty="0" smtClean="0"/>
              <a:t> </a:t>
            </a:r>
            <a:r>
              <a:rPr lang="en-AU" sz="1400" dirty="0" err="1"/>
              <a:t>rekomendasi</a:t>
            </a:r>
            <a:r>
              <a:rPr lang="en-AU" sz="1400" dirty="0"/>
              <a:t>/</a:t>
            </a:r>
            <a:r>
              <a:rPr lang="en-AU" sz="1400" dirty="0" err="1"/>
              <a:t>laporan</a:t>
            </a:r>
            <a:endParaRPr lang="en-US" sz="1400" dirty="0"/>
          </a:p>
          <a:p>
            <a:pPr marL="285750" lvl="0" indent="-285750" fontAlgn="auto" hangingPunct="1">
              <a:buFont typeface="Courier New" pitchFamily="49" charset="0"/>
              <a:buChar char="o"/>
            </a:pPr>
            <a:r>
              <a:rPr lang="en-AU" sz="1400" dirty="0" err="1"/>
              <a:t>Mereview</a:t>
            </a:r>
            <a:r>
              <a:rPr lang="en-AU" sz="1400" dirty="0"/>
              <a:t> lay out yang </a:t>
            </a:r>
            <a:r>
              <a:rPr lang="en-AU" sz="1400" dirty="0" err="1"/>
              <a:t>yang</a:t>
            </a:r>
            <a:r>
              <a:rPr lang="en-AU" sz="1400" dirty="0"/>
              <a:t> </a:t>
            </a:r>
            <a:r>
              <a:rPr lang="en-AU" sz="1400" dirty="0" err="1"/>
              <a:t>diusulkan</a:t>
            </a:r>
            <a:r>
              <a:rPr lang="en-AU" sz="1400" dirty="0"/>
              <a:t> </a:t>
            </a:r>
            <a:r>
              <a:rPr lang="en-AU" sz="1400" dirty="0" err="1"/>
              <a:t>oleh</a:t>
            </a:r>
            <a:r>
              <a:rPr lang="en-AU" sz="1400" dirty="0"/>
              <a:t> </a:t>
            </a:r>
            <a:r>
              <a:rPr lang="en-AU" sz="1400" dirty="0" err="1"/>
              <a:t>safet</a:t>
            </a:r>
            <a:r>
              <a:rPr lang="en-AU" sz="1400" dirty="0"/>
              <a:t> and </a:t>
            </a:r>
            <a:r>
              <a:rPr lang="en-AU" sz="1400" dirty="0" err="1"/>
              <a:t>helath</a:t>
            </a:r>
            <a:r>
              <a:rPr lang="en-AU" sz="1400" dirty="0"/>
              <a:t> engineering</a:t>
            </a:r>
            <a:endParaRPr lang="en-US" sz="1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AU" sz="1400" dirty="0" err="1"/>
              <a:t>Mempromosikan</a:t>
            </a:r>
            <a:r>
              <a:rPr lang="en-AU" sz="1400" dirty="0"/>
              <a:t> </a:t>
            </a:r>
            <a:r>
              <a:rPr lang="en-AU" sz="1400" dirty="0" err="1"/>
              <a:t>pendidikan</a:t>
            </a:r>
            <a:r>
              <a:rPr lang="en-AU" sz="1400" dirty="0"/>
              <a:t> </a:t>
            </a:r>
            <a:r>
              <a:rPr lang="en-AU" sz="1400" dirty="0" err="1"/>
              <a:t>keselamatan</a:t>
            </a:r>
            <a:r>
              <a:rPr lang="en-AU" sz="1400" dirty="0"/>
              <a:t> </a:t>
            </a:r>
            <a:r>
              <a:rPr lang="en-AU" sz="1400" dirty="0" err="1"/>
              <a:t>adan</a:t>
            </a:r>
            <a:r>
              <a:rPr lang="en-AU" sz="1400" dirty="0"/>
              <a:t> </a:t>
            </a:r>
            <a:r>
              <a:rPr lang="en-AU" sz="1400" dirty="0" err="1"/>
              <a:t>kesehatan</a:t>
            </a:r>
            <a:r>
              <a:rPr lang="en-AU" sz="1400" dirty="0"/>
              <a:t> </a:t>
            </a:r>
            <a:r>
              <a:rPr lang="en-AU" sz="1400" dirty="0" err="1"/>
              <a:t>kerja</a:t>
            </a:r>
            <a:r>
              <a:rPr lang="en-AU" sz="1400" dirty="0"/>
              <a:t> </a:t>
            </a:r>
            <a:r>
              <a:rPr lang="en-AU" sz="1400" dirty="0" err="1"/>
              <a:t>dan</a:t>
            </a:r>
            <a:r>
              <a:rPr lang="en-AU" sz="1400" dirty="0"/>
              <a:t> </a:t>
            </a:r>
            <a:r>
              <a:rPr lang="en-AU" sz="1400" dirty="0" err="1"/>
              <a:t>memberi</a:t>
            </a:r>
            <a:r>
              <a:rPr lang="en-AU" sz="1400" dirty="0"/>
              <a:t> </a:t>
            </a:r>
            <a:r>
              <a:rPr lang="en-AU" sz="1400" dirty="0" err="1"/>
              <a:t>advis</a:t>
            </a:r>
            <a:r>
              <a:rPr lang="en-AU" sz="1400" dirty="0"/>
              <a:t> </a:t>
            </a:r>
            <a:r>
              <a:rPr lang="en-AU" sz="1400" dirty="0" err="1"/>
              <a:t>keseluruh</a:t>
            </a:r>
            <a:r>
              <a:rPr lang="en-AU" sz="1400" dirty="0"/>
              <a:t> level </a:t>
            </a:r>
            <a:r>
              <a:rPr lang="en-AU" sz="1400" dirty="0" err="1"/>
              <a:t>manajemen</a:t>
            </a:r>
            <a:r>
              <a:rPr lang="en-AU" sz="1400" dirty="0"/>
              <a:t>, </a:t>
            </a:r>
            <a:r>
              <a:rPr lang="en-AU" sz="1400" dirty="0" err="1"/>
              <a:t>tettang</a:t>
            </a:r>
            <a:r>
              <a:rPr lang="en-AU" sz="1400" dirty="0"/>
              <a:t> </a:t>
            </a:r>
            <a:r>
              <a:rPr lang="en-AU" sz="1400" dirty="0" err="1"/>
              <a:t>prosedur</a:t>
            </a:r>
            <a:r>
              <a:rPr lang="en-AU" sz="1400" dirty="0"/>
              <a:t>, </a:t>
            </a:r>
            <a:r>
              <a:rPr lang="en-AU" sz="1400" dirty="0" err="1"/>
              <a:t>perlengkapanpperalatan</a:t>
            </a:r>
            <a:r>
              <a:rPr lang="en-AU" sz="1400" dirty="0"/>
              <a:t> </a:t>
            </a:r>
            <a:r>
              <a:rPr lang="en-AU" sz="1400" dirty="0" err="1"/>
              <a:t>keselamatan</a:t>
            </a:r>
            <a:r>
              <a:rPr lang="en-AU" sz="1400" dirty="0"/>
              <a:t> </a:t>
            </a:r>
            <a:r>
              <a:rPr lang="en-AU" sz="1400" dirty="0" err="1"/>
              <a:t>kerja</a:t>
            </a:r>
            <a:r>
              <a:rPr lang="en-AU" sz="1400" dirty="0"/>
              <a:t> yang </a:t>
            </a:r>
            <a:r>
              <a:rPr lang="en-AU" sz="1400" dirty="0" err="1"/>
              <a:t>dibutuhkan</a:t>
            </a:r>
            <a:endParaRPr lang="en-US" sz="14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33" y="3791009"/>
            <a:ext cx="1642110" cy="174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9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1245275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dirty="0"/>
              <a:t>TUGAS AHLI HIGIENE INDUSTRI</a:t>
            </a:r>
            <a:endParaRPr lang="en-US" dirty="0"/>
          </a:p>
          <a:p>
            <a:pPr hangingPunct="0"/>
            <a:endParaRPr lang="en-AU" dirty="0" smtClean="0"/>
          </a:p>
          <a:p>
            <a:pPr hangingPunct="0"/>
            <a:endParaRPr lang="en-AU" dirty="0"/>
          </a:p>
          <a:p>
            <a:pPr hangingPunct="0"/>
            <a:r>
              <a:rPr lang="en-AU" dirty="0" smtClean="0"/>
              <a:t>SUPERVISOR</a:t>
            </a:r>
            <a:endParaRPr lang="en-US" dirty="0"/>
          </a:p>
          <a:p>
            <a:pPr hangingPunct="0"/>
            <a:r>
              <a:rPr lang="en-AU" dirty="0" err="1"/>
              <a:t>Mengelola</a:t>
            </a:r>
            <a:r>
              <a:rPr lang="en-AU" dirty="0"/>
              <a:t> /</a:t>
            </a:r>
            <a:r>
              <a:rPr lang="en-AU" dirty="0" err="1"/>
              <a:t>bertanggung</a:t>
            </a:r>
            <a:r>
              <a:rPr lang="en-AU" dirty="0"/>
              <a:t> </a:t>
            </a:r>
            <a:r>
              <a:rPr lang="en-AU" dirty="0" err="1"/>
              <a:t>jawab</a:t>
            </a:r>
            <a:r>
              <a:rPr lang="en-AU" dirty="0"/>
              <a:t> </a:t>
            </a:r>
            <a:r>
              <a:rPr lang="en-AU" dirty="0" err="1"/>
              <a:t>terhadap</a:t>
            </a:r>
            <a:r>
              <a:rPr lang="en-AU" dirty="0"/>
              <a:t> </a:t>
            </a:r>
            <a:r>
              <a:rPr lang="en-AU" dirty="0" err="1"/>
              <a:t>seluruh</a:t>
            </a:r>
            <a:r>
              <a:rPr lang="en-AU" dirty="0"/>
              <a:t> program hygiene industry </a:t>
            </a:r>
            <a:r>
              <a:rPr lang="en-AU" dirty="0" err="1"/>
              <a:t>dan</a:t>
            </a:r>
            <a:r>
              <a:rPr lang="en-AU" dirty="0"/>
              <a:t> safety .</a:t>
            </a:r>
            <a:endParaRPr lang="en-US" dirty="0"/>
          </a:p>
        </p:txBody>
      </p:sp>
      <p:pic>
        <p:nvPicPr>
          <p:cNvPr id="6" name="Picture 5" descr="214u.gif (446486 byte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9016"/>
            <a:ext cx="3505200" cy="5797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5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159838" cy="2663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352800"/>
            <a:ext cx="332024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69" y="990600"/>
            <a:ext cx="3657600" cy="1915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eform 13"/>
          <p:cNvSpPr/>
          <p:nvPr/>
        </p:nvSpPr>
        <p:spPr>
          <a:xfrm>
            <a:off x="228600" y="4186149"/>
            <a:ext cx="3223623" cy="1376449"/>
          </a:xfrm>
          <a:custGeom>
            <a:avLst/>
            <a:gdLst>
              <a:gd name="connsiteX0" fmla="*/ 0 w 2125675"/>
              <a:gd name="connsiteY0" fmla="*/ 0 h 1062675"/>
              <a:gd name="connsiteX1" fmla="*/ 2125675 w 2125675"/>
              <a:gd name="connsiteY1" fmla="*/ 0 h 1062675"/>
              <a:gd name="connsiteX2" fmla="*/ 2125675 w 2125675"/>
              <a:gd name="connsiteY2" fmla="*/ 1062675 h 1062675"/>
              <a:gd name="connsiteX3" fmla="*/ 0 w 2125675"/>
              <a:gd name="connsiteY3" fmla="*/ 1062675 h 1062675"/>
              <a:gd name="connsiteX4" fmla="*/ 0 w 2125675"/>
              <a:gd name="connsiteY4" fmla="*/ 0 h 10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675" h="1062675">
                <a:moveTo>
                  <a:pt x="0" y="0"/>
                </a:moveTo>
                <a:lnTo>
                  <a:pt x="2125675" y="0"/>
                </a:lnTo>
                <a:lnTo>
                  <a:pt x="2125675" y="1062675"/>
                </a:lnTo>
                <a:lnTo>
                  <a:pt x="0" y="1062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 dirty="0" smtClean="0"/>
              <a:t>.</a:t>
            </a:r>
            <a:endParaRPr lang="en-US" sz="6500" kern="1200" dirty="0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gray">
          <a:xfrm rot="-1358056">
            <a:off x="2891569" y="1301827"/>
            <a:ext cx="3282201" cy="2813920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/>
          <a:scene3d>
            <a:camera prst="isometricOffAxis2Top"/>
            <a:lightRig rig="threePt" dir="t"/>
          </a:scene3d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457200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Narrow" pitchFamily="34" charset="0"/>
              </a:rPr>
              <a:t>R</a:t>
            </a:r>
            <a:r>
              <a:rPr lang="en-US" sz="4000" dirty="0" smtClean="0">
                <a:latin typeface="Arial Narrow" pitchFamily="34" charset="0"/>
              </a:rPr>
              <a:t>esume</a:t>
            </a:r>
            <a:endParaRPr lang="en-US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6400800" cy="1143000"/>
          </a:xfrm>
        </p:spPr>
        <p:txBody>
          <a:bodyPr/>
          <a:lstStyle/>
          <a:p>
            <a:r>
              <a:rPr lang="en-US" sz="4400" dirty="0" smtClean="0"/>
              <a:t>1.2.RUANG  LINGKUP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5" name="Picture 4" descr="Industrial Hygie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1148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70003" y="232320"/>
            <a:ext cx="6906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Brush Script MT" pitchFamily="66" charset="0"/>
              </a:rPr>
              <a:t>Ruang</a:t>
            </a:r>
            <a:r>
              <a:rPr lang="en-US" sz="4400" dirty="0" smtClean="0">
                <a:solidFill>
                  <a:srgbClr val="00B050"/>
                </a:solidFill>
                <a:latin typeface="Brush Script MT" pitchFamily="66" charset="0"/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  <a:latin typeface="Brush Script MT" pitchFamily="66" charset="0"/>
              </a:rPr>
              <a:t>Lingkup</a:t>
            </a:r>
            <a:r>
              <a:rPr lang="en-US" sz="4400" dirty="0" smtClean="0">
                <a:solidFill>
                  <a:srgbClr val="00B050"/>
                </a:solidFill>
                <a:latin typeface="Brush Script MT" pitchFamily="66" charset="0"/>
              </a:rPr>
              <a:t> Industrial Hygiene</a:t>
            </a:r>
            <a:endParaRPr lang="en-US" sz="4400" dirty="0">
              <a:solidFill>
                <a:srgbClr val="00B050"/>
              </a:solidFill>
              <a:latin typeface="Brush Script M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" y="5105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AU" i="1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AU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AU" i="1" dirty="0">
                <a:latin typeface="Times New Roman" pitchFamily="18" charset="0"/>
                <a:cs typeface="Times New Roman" pitchFamily="18" charset="0"/>
              </a:rPr>
              <a:t>The Industrial Hygiene is the science and practice (anticipation, recognition, evaluation, and control of those environmental)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90600" y="3810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AU" sz="3200" dirty="0" err="1">
                <a:latin typeface="Rockwell Condensed" pitchFamily="18" charset="0"/>
              </a:rPr>
              <a:t>Ruang</a:t>
            </a:r>
            <a:r>
              <a:rPr lang="en-AU" sz="3200" dirty="0">
                <a:latin typeface="Rockwell Condensed" pitchFamily="18" charset="0"/>
              </a:rPr>
              <a:t> </a:t>
            </a:r>
            <a:r>
              <a:rPr lang="en-AU" sz="3200" dirty="0" err="1" smtClean="0">
                <a:latin typeface="Rockwell Condensed" pitchFamily="18" charset="0"/>
              </a:rPr>
              <a:t>Linngkup</a:t>
            </a:r>
            <a:r>
              <a:rPr lang="en-AU" sz="3200" dirty="0" smtClean="0">
                <a:latin typeface="Rockwell Condensed" pitchFamily="18" charset="0"/>
              </a:rPr>
              <a:t> </a:t>
            </a:r>
            <a:r>
              <a:rPr lang="en-AU" sz="3200" dirty="0" err="1" smtClean="0">
                <a:latin typeface="Rockwell Condensed" pitchFamily="18" charset="0"/>
              </a:rPr>
              <a:t>Higiene</a:t>
            </a:r>
            <a:r>
              <a:rPr lang="en-AU" sz="3200" dirty="0" smtClean="0">
                <a:latin typeface="Rockwell Condensed" pitchFamily="18" charset="0"/>
              </a:rPr>
              <a:t> </a:t>
            </a:r>
            <a:r>
              <a:rPr lang="en-AU" sz="3200" dirty="0" err="1">
                <a:latin typeface="Rockwell Condensed" pitchFamily="18" charset="0"/>
              </a:rPr>
              <a:t>I</a:t>
            </a:r>
            <a:r>
              <a:rPr lang="en-AU" sz="3200" dirty="0" err="1" smtClean="0">
                <a:latin typeface="Rockwell Condensed" pitchFamily="18" charset="0"/>
              </a:rPr>
              <a:t>ndutri</a:t>
            </a:r>
            <a:r>
              <a:rPr lang="en-AU" sz="3200" dirty="0" smtClean="0">
                <a:latin typeface="Rockwell Condensed" pitchFamily="18" charset="0"/>
              </a:rPr>
              <a:t> </a:t>
            </a:r>
            <a:r>
              <a:rPr lang="en-AU" sz="3200" dirty="0" err="1">
                <a:latin typeface="Rockwell Condensed" pitchFamily="18" charset="0"/>
              </a:rPr>
              <a:t>meliputi</a:t>
            </a:r>
            <a:r>
              <a:rPr lang="en-AU" sz="3200" dirty="0">
                <a:latin typeface="Rockwell Condensed" pitchFamily="18" charset="0"/>
              </a:rPr>
              <a:t> :</a:t>
            </a:r>
            <a:r>
              <a:rPr lang="en-US" sz="3200" dirty="0">
                <a:latin typeface="Rockwell Condensed" pitchFamily="18" charset="0"/>
              </a:rPr>
              <a:t/>
            </a:r>
            <a:br>
              <a:rPr lang="en-US" sz="3200" dirty="0">
                <a:latin typeface="Rockwell Condensed" pitchFamily="18" charset="0"/>
              </a:rPr>
            </a:br>
            <a:endParaRPr lang="en-US" sz="3200" dirty="0">
              <a:latin typeface="Rockwell Condensed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103313" y="1295400"/>
            <a:ext cx="8040687" cy="3200400"/>
          </a:xfrm>
        </p:spPr>
        <p:txBody>
          <a:bodyPr>
            <a:normAutofit fontScale="92500"/>
          </a:bodyPr>
          <a:lstStyle/>
          <a:p>
            <a:pPr marL="796925" lvl="0" indent="-796925" hangingPunct="0">
              <a:buBlip>
                <a:blip r:embed="rId2"/>
              </a:buBlip>
            </a:pPr>
            <a:r>
              <a:rPr lang="en-AU" sz="2800" dirty="0" smtClean="0">
                <a:solidFill>
                  <a:srgbClr val="0070C0"/>
                </a:solidFill>
                <a:latin typeface="Arial Rounded MT Bold" pitchFamily="34" charset="0"/>
              </a:rPr>
              <a:t>ANTISIPASI </a:t>
            </a:r>
            <a:r>
              <a:rPr lang="en-AU" sz="2800" dirty="0" err="1">
                <a:solidFill>
                  <a:srgbClr val="0070C0"/>
                </a:solidFill>
                <a:latin typeface="Arial Rounded MT Bold" pitchFamily="34" charset="0"/>
              </a:rPr>
              <a:t>dan</a:t>
            </a:r>
            <a:r>
              <a:rPr lang="en-AU" sz="28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AU" sz="2800" dirty="0" smtClean="0">
                <a:solidFill>
                  <a:srgbClr val="0070C0"/>
                </a:solidFill>
                <a:latin typeface="Arial Rounded MT Bold" pitchFamily="34" charset="0"/>
              </a:rPr>
              <a:t>REKOGNISI </a:t>
            </a:r>
            <a:r>
              <a:rPr lang="en-AU" dirty="0">
                <a:latin typeface="Arial Rounded MT Bold" pitchFamily="34" charset="0"/>
              </a:rPr>
              <a:t>(</a:t>
            </a:r>
            <a:r>
              <a:rPr lang="en-AU" dirty="0" err="1">
                <a:latin typeface="Arial Rounded MT Bold" pitchFamily="34" charset="0"/>
              </a:rPr>
              <a:t>debu</a:t>
            </a:r>
            <a:r>
              <a:rPr lang="en-AU" dirty="0">
                <a:latin typeface="Arial Rounded MT Bold" pitchFamily="34" charset="0"/>
              </a:rPr>
              <a:t>, gas, </a:t>
            </a:r>
            <a:r>
              <a:rPr lang="en-AU" dirty="0" err="1">
                <a:latin typeface="Arial Rounded MT Bold" pitchFamily="34" charset="0"/>
              </a:rPr>
              <a:t>uap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logam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berat</a:t>
            </a:r>
            <a:r>
              <a:rPr lang="en-AU" dirty="0">
                <a:latin typeface="Arial Rounded MT Bold" pitchFamily="34" charset="0"/>
              </a:rPr>
              <a:t>, non </a:t>
            </a:r>
            <a:r>
              <a:rPr lang="en-AU" dirty="0" err="1">
                <a:latin typeface="Arial Rounded MT Bold" pitchFamily="34" charset="0"/>
              </a:rPr>
              <a:t>logam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vapor</a:t>
            </a:r>
            <a:r>
              <a:rPr lang="en-AU" dirty="0">
                <a:latin typeface="Arial Rounded MT Bold" pitchFamily="34" charset="0"/>
              </a:rPr>
              <a:t>, fume, asap, </a:t>
            </a:r>
            <a:r>
              <a:rPr lang="en-AU" dirty="0" err="1">
                <a:latin typeface="Arial Rounded MT Bold" pitchFamily="34" charset="0"/>
              </a:rPr>
              <a:t>panas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getaran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ioniasing</a:t>
            </a:r>
            <a:r>
              <a:rPr lang="en-AU" dirty="0">
                <a:latin typeface="Arial Rounded MT Bold" pitchFamily="34" charset="0"/>
              </a:rPr>
              <a:t> radiation, </a:t>
            </a:r>
            <a:r>
              <a:rPr lang="en-AU" dirty="0" err="1">
                <a:latin typeface="Arial Rounded MT Bold" pitchFamily="34" charset="0"/>
              </a:rPr>
              <a:t>tekanan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suhu</a:t>
            </a:r>
            <a:r>
              <a:rPr lang="en-AU" dirty="0">
                <a:latin typeface="Arial Rounded MT Bold" pitchFamily="34" charset="0"/>
              </a:rPr>
              <a:t>,  </a:t>
            </a:r>
            <a:r>
              <a:rPr lang="en-AU" dirty="0" err="1">
                <a:latin typeface="Arial Rounded MT Bold" pitchFamily="34" charset="0"/>
              </a:rPr>
              <a:t>listrik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bising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pencahayaan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dan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gelombang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elektromagnitik</a:t>
            </a:r>
            <a:r>
              <a:rPr lang="en-AU" dirty="0">
                <a:latin typeface="Arial Rounded MT Bold" pitchFamily="34" charset="0"/>
              </a:rPr>
              <a:t>)</a:t>
            </a:r>
            <a:endParaRPr lang="en-US" dirty="0">
              <a:latin typeface="Arial Rounded MT Bold" pitchFamily="34" charset="0"/>
            </a:endParaRPr>
          </a:p>
          <a:p>
            <a:pPr marL="796925" lvl="0" indent="-796925" hangingPunct="0">
              <a:buBlip>
                <a:blip r:embed="rId2"/>
              </a:buBlip>
            </a:pPr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EVALUASI</a:t>
            </a:r>
            <a:r>
              <a:rPr lang="en-AU" dirty="0" smtClean="0">
                <a:latin typeface="Arial Rounded MT Bold" pitchFamily="34" charset="0"/>
              </a:rPr>
              <a:t> </a:t>
            </a:r>
            <a:r>
              <a:rPr lang="en-AU" dirty="0">
                <a:latin typeface="Arial Rounded MT Bold" pitchFamily="34" charset="0"/>
              </a:rPr>
              <a:t>(</a:t>
            </a:r>
            <a:r>
              <a:rPr lang="en-AU" dirty="0" err="1">
                <a:latin typeface="Arial Rounded MT Bold" pitchFamily="34" charset="0"/>
              </a:rPr>
              <a:t>konsep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identifikasi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penilaian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resiko</a:t>
            </a:r>
            <a:r>
              <a:rPr lang="en-AU" dirty="0">
                <a:latin typeface="Arial Rounded MT Bold" pitchFamily="34" charset="0"/>
              </a:rPr>
              <a:t>, sampling </a:t>
            </a:r>
            <a:r>
              <a:rPr lang="en-AU" dirty="0" err="1">
                <a:latin typeface="Arial Rounded MT Bold" pitchFamily="34" charset="0"/>
              </a:rPr>
              <a:t>partikel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samling</a:t>
            </a:r>
            <a:r>
              <a:rPr lang="en-AU" dirty="0">
                <a:latin typeface="Arial Rounded MT Bold" pitchFamily="34" charset="0"/>
              </a:rPr>
              <a:t> gas </a:t>
            </a:r>
            <a:r>
              <a:rPr lang="en-AU" dirty="0" err="1">
                <a:latin typeface="Arial Rounded MT Bold" pitchFamily="34" charset="0"/>
              </a:rPr>
              <a:t>dan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uap</a:t>
            </a:r>
            <a:r>
              <a:rPr lang="en-AU" dirty="0">
                <a:latin typeface="Arial Rounded MT Bold" pitchFamily="34" charset="0"/>
              </a:rPr>
              <a:t>)</a:t>
            </a:r>
            <a:endParaRPr lang="en-US" dirty="0">
              <a:latin typeface="Arial Rounded MT Bold" pitchFamily="34" charset="0"/>
            </a:endParaRPr>
          </a:p>
          <a:p>
            <a:pPr marL="796925" lvl="0" indent="-796925" hangingPunct="0">
              <a:buBlip>
                <a:blip r:embed="rId2"/>
              </a:buBlip>
            </a:pPr>
            <a:r>
              <a:rPr lang="en-AU" sz="3600" dirty="0" smtClean="0">
                <a:solidFill>
                  <a:srgbClr val="0070C0"/>
                </a:solidFill>
                <a:latin typeface="Arial Rounded MT Bold" pitchFamily="34" charset="0"/>
              </a:rPr>
              <a:t>KONTROL</a:t>
            </a:r>
            <a:r>
              <a:rPr lang="en-AU" dirty="0" smtClean="0">
                <a:latin typeface="Arial Rounded MT Bold" pitchFamily="34" charset="0"/>
              </a:rPr>
              <a:t> </a:t>
            </a:r>
            <a:r>
              <a:rPr lang="en-AU" dirty="0">
                <a:latin typeface="Arial Rounded MT Bold" pitchFamily="34" charset="0"/>
              </a:rPr>
              <a:t>(</a:t>
            </a:r>
            <a:r>
              <a:rPr lang="en-AU" dirty="0" err="1">
                <a:latin typeface="Arial Rounded MT Bold" pitchFamily="34" charset="0"/>
              </a:rPr>
              <a:t>Hirarki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Kontrol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ventilasi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dan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alat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pelindung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diri</a:t>
            </a:r>
            <a:r>
              <a:rPr lang="en-AU" dirty="0">
                <a:latin typeface="Arial Rounded MT Bold" pitchFamily="34" charset="0"/>
              </a:rPr>
              <a:t>)</a:t>
            </a:r>
            <a:endParaRPr lang="en-US" dirty="0">
              <a:latin typeface="Arial Rounded MT Bold" pitchFamily="34" charset="0"/>
            </a:endParaRPr>
          </a:p>
          <a:p>
            <a:pPr marL="796925" indent="-796925">
              <a:buBlip>
                <a:blip r:embed="rId2"/>
              </a:buBlip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92994"/>
            <a:ext cx="5795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The Johns Hopkins University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Patrick.N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.... School Public Health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866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533400"/>
            <a:ext cx="491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PABRIK PERAK- DAN TAMBANG, 1556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48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751344"/>
            <a:ext cx="6781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dirty="0"/>
              <a:t> </a:t>
            </a:r>
            <a:endParaRPr lang="en-US" dirty="0"/>
          </a:p>
          <a:p>
            <a:pPr hangingPunct="0"/>
            <a:r>
              <a:rPr lang="en-AU" b="1" dirty="0"/>
              <a:t> </a:t>
            </a:r>
            <a:endParaRPr lang="en-US" dirty="0"/>
          </a:p>
          <a:p>
            <a:pPr hangingPunct="0"/>
            <a:r>
              <a:rPr lang="en-AU" i="1" dirty="0" err="1"/>
              <a:t>Referensi</a:t>
            </a:r>
            <a:r>
              <a:rPr lang="en-AU" i="1" dirty="0"/>
              <a:t>    :</a:t>
            </a:r>
            <a:endParaRPr lang="en-US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AU" dirty="0"/>
              <a:t>AIHA    1993,   American Industrial Hygiene Association </a:t>
            </a:r>
            <a:r>
              <a:rPr lang="en-AU" dirty="0" err="1"/>
              <a:t>Expanaed</a:t>
            </a:r>
            <a:r>
              <a:rPr lang="en-AU" dirty="0"/>
              <a:t> Position Statement Low Frequency and </a:t>
            </a:r>
            <a:r>
              <a:rPr lang="en-AU" dirty="0" err="1"/>
              <a:t>Mannetih</a:t>
            </a:r>
            <a:r>
              <a:rPr lang="en-AU" dirty="0"/>
              <a:t> Field</a:t>
            </a:r>
            <a:endParaRPr lang="en-US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AU" dirty="0"/>
              <a:t>American Industrial Hygiene Association</a:t>
            </a:r>
            <a:endParaRPr lang="en-US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AU" dirty="0"/>
              <a:t>American Board  Of Industrial </a:t>
            </a:r>
            <a:r>
              <a:rPr lang="en-AU" dirty="0" err="1"/>
              <a:t>Higiene</a:t>
            </a:r>
            <a:r>
              <a:rPr lang="en-AU" dirty="0"/>
              <a:t> (ABIH)</a:t>
            </a:r>
            <a:endParaRPr lang="en-US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AU" dirty="0" err="1"/>
              <a:t>Bahan</a:t>
            </a:r>
            <a:r>
              <a:rPr lang="en-AU" dirty="0"/>
              <a:t> </a:t>
            </a:r>
            <a:r>
              <a:rPr lang="en-AU" dirty="0" err="1"/>
              <a:t>Kuliah</a:t>
            </a:r>
            <a:r>
              <a:rPr lang="en-AU" dirty="0"/>
              <a:t> </a:t>
            </a:r>
            <a:r>
              <a:rPr lang="en-AU" dirty="0" err="1"/>
              <a:t>Pascasarjana</a:t>
            </a:r>
            <a:r>
              <a:rPr lang="en-AU" dirty="0"/>
              <a:t> </a:t>
            </a:r>
            <a:r>
              <a:rPr lang="en-AU" dirty="0" err="1"/>
              <a:t>Universitas</a:t>
            </a:r>
            <a:r>
              <a:rPr lang="en-AU" dirty="0"/>
              <a:t> Indonesia, </a:t>
            </a:r>
            <a:r>
              <a:rPr lang="en-AU" dirty="0" err="1"/>
              <a:t>Peminatan</a:t>
            </a:r>
            <a:r>
              <a:rPr lang="en-AU" dirty="0"/>
              <a:t> </a:t>
            </a:r>
            <a:r>
              <a:rPr lang="en-AU" dirty="0" err="1"/>
              <a:t>Higiene</a:t>
            </a:r>
            <a:r>
              <a:rPr lang="en-AU" dirty="0"/>
              <a:t> </a:t>
            </a:r>
            <a:r>
              <a:rPr lang="en-AU" dirty="0" err="1"/>
              <a:t>Industri</a:t>
            </a:r>
            <a:r>
              <a:rPr lang="en-AU" dirty="0"/>
              <a:t> </a:t>
            </a:r>
            <a:r>
              <a:rPr lang="en-AU" dirty="0" err="1"/>
              <a:t>kode</a:t>
            </a:r>
            <a:r>
              <a:rPr lang="en-AU" dirty="0"/>
              <a:t> H.610.</a:t>
            </a:r>
            <a:endParaRPr lang="en-US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AU" dirty="0"/>
              <a:t>Encyclopaedia of Occupational </a:t>
            </a:r>
            <a:r>
              <a:rPr lang="en-AU" dirty="0" err="1"/>
              <a:t>Helath</a:t>
            </a:r>
            <a:r>
              <a:rPr lang="en-AU" dirty="0"/>
              <a:t> and Safety, Volume, 1,2,3</a:t>
            </a:r>
            <a:endParaRPr lang="en-US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AU" dirty="0" err="1"/>
              <a:t>Undang</a:t>
            </a:r>
            <a:r>
              <a:rPr lang="en-AU" dirty="0"/>
              <a:t>- </a:t>
            </a:r>
            <a:r>
              <a:rPr lang="en-AU" dirty="0" err="1"/>
              <a:t>Undang</a:t>
            </a:r>
            <a:r>
              <a:rPr lang="en-AU" dirty="0"/>
              <a:t>  </a:t>
            </a:r>
            <a:r>
              <a:rPr lang="en-AU" dirty="0" err="1"/>
              <a:t>Nomor</a:t>
            </a:r>
            <a:r>
              <a:rPr lang="en-AU" dirty="0"/>
              <a:t> 1 , </a:t>
            </a:r>
            <a:r>
              <a:rPr lang="en-AU" dirty="0" err="1"/>
              <a:t>tahun</a:t>
            </a:r>
            <a:r>
              <a:rPr lang="en-AU" dirty="0"/>
              <a:t> 1970,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keselamatan</a:t>
            </a:r>
            <a:r>
              <a:rPr lang="en-AU" dirty="0"/>
              <a:t> </a:t>
            </a:r>
            <a:r>
              <a:rPr lang="en-AU" dirty="0" err="1"/>
              <a:t>kerja</a:t>
            </a:r>
            <a:endParaRPr lang="en-US" dirty="0"/>
          </a:p>
          <a:p>
            <a:pPr marL="342900" lvl="0" indent="-342900" hangingPunct="0">
              <a:buFont typeface="+mj-lt"/>
              <a:buAutoNum type="arabicPeriod"/>
            </a:pPr>
            <a:r>
              <a:rPr lang="en-AU" dirty="0" err="1"/>
              <a:t>Undang</a:t>
            </a:r>
            <a:r>
              <a:rPr lang="en-AU" dirty="0"/>
              <a:t>- </a:t>
            </a:r>
            <a:r>
              <a:rPr lang="en-AU" dirty="0" err="1"/>
              <a:t>Undang</a:t>
            </a:r>
            <a:r>
              <a:rPr lang="en-AU" dirty="0"/>
              <a:t> </a:t>
            </a:r>
            <a:r>
              <a:rPr lang="en-AU" dirty="0" err="1"/>
              <a:t>Nomor</a:t>
            </a:r>
            <a:r>
              <a:rPr lang="en-AU" dirty="0"/>
              <a:t> 13, </a:t>
            </a:r>
            <a:r>
              <a:rPr lang="en-AU" dirty="0" err="1"/>
              <a:t>tahun</a:t>
            </a:r>
            <a:r>
              <a:rPr lang="en-AU" dirty="0"/>
              <a:t> 2003, </a:t>
            </a:r>
            <a:r>
              <a:rPr lang="en-AU" dirty="0" err="1"/>
              <a:t>tentang</a:t>
            </a:r>
            <a:r>
              <a:rPr lang="en-AU" dirty="0"/>
              <a:t> </a:t>
            </a:r>
            <a:r>
              <a:rPr lang="en-AU" dirty="0" err="1"/>
              <a:t>ketenagakerjaan</a:t>
            </a:r>
            <a:endParaRPr lang="en-US" dirty="0"/>
          </a:p>
          <a:p>
            <a:pPr hangingPunct="0"/>
            <a:r>
              <a:rPr lang="en-AU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hand to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5486400" cy="3596640"/>
          </a:xfrm>
          <a:prstGeom prst="rect">
            <a:avLst/>
          </a:prstGeom>
          <a:noFill/>
        </p:spPr>
      </p:pic>
      <p:sp>
        <p:nvSpPr>
          <p:cNvPr id="611331" name="WordArt 3"/>
          <p:cNvSpPr>
            <a:spLocks noChangeArrowheads="1" noChangeShapeType="1" noTextEdit="1"/>
          </p:cNvSpPr>
          <p:nvPr/>
        </p:nvSpPr>
        <p:spPr bwMode="auto">
          <a:xfrm>
            <a:off x="1371600" y="4761762"/>
            <a:ext cx="5486400" cy="739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Wassalamu'alaikum Wr.Wb.</a:t>
            </a:r>
          </a:p>
        </p:txBody>
      </p:sp>
      <p:pic>
        <p:nvPicPr>
          <p:cNvPr id="611332" name="Picture 4" descr="TRIMAK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52" y="4130040"/>
            <a:ext cx="6629400" cy="1371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943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4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086600" cy="582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7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pic>
        <p:nvPicPr>
          <p:cNvPr id="3" name="Picture 11" descr="Portrait of Herbert Ho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2418993" cy="3770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6600" y="966687"/>
            <a:ext cx="495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Seorang Amerika muda bernama Herbert C. Hoover dan istrinya, LH Hoover, diterjemahkan kerja Agricola ke dalam bahasa Inggris.</a:t>
            </a:r>
            <a:br>
              <a:rPr lang="id-ID" sz="2000" dirty="0"/>
            </a:br>
            <a:r>
              <a:rPr lang="id-ID" sz="2000" dirty="0"/>
              <a:t>Terjemahan ini diterbitkan pada tahun 1912</a:t>
            </a:r>
            <a:br>
              <a:rPr lang="id-ID" sz="2000" dirty="0"/>
            </a:br>
            <a:r>
              <a:rPr lang="id-ID" sz="2000" dirty="0"/>
              <a:t>Hoover lulus dari Stanford tahun 1891 sebagai Insinyur Pertambangan</a:t>
            </a:r>
            <a:br>
              <a:rPr lang="id-ID" sz="2000" dirty="0"/>
            </a:br>
            <a:r>
              <a:rPr lang="id-ID" sz="2000" dirty="0"/>
              <a:t>Hoover menjabat sebagai presiden 31 AS (1929-1933)</a:t>
            </a:r>
            <a:endParaRPr lang="id-ID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324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7189" y="685800"/>
            <a:ext cx="2391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Paracelsus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Menerbitkan karya yang menggambarkan keracunan merkuri penambang pada tahun 1567</a:t>
            </a:r>
            <a:br>
              <a:rPr lang="id-ID" dirty="0"/>
            </a:b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838200" y="2447330"/>
            <a:ext cx="6324600" cy="1981200"/>
          </a:xfrm>
          <a:prstGeom prst="horizontalScroll">
            <a:avLst>
              <a:gd name="adj" fmla="val 175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+mj-lt"/>
              </a:rPr>
              <a:t>Kutipan yang terkenal, "adalah Semua zat racun, tidak ada yang yang tidak racun. Dosis yang tepat membedakan racun dan obat. "</a:t>
            </a:r>
            <a:br>
              <a:rPr lang="id-ID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505200" y="2286000"/>
            <a:ext cx="4953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105400"/>
            <a:ext cx="7086600" cy="8309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sz="2400" dirty="0">
                <a:latin typeface="Arial" pitchFamily="34" charset="0"/>
                <a:cs typeface="Arial" pitchFamily="34" charset="0"/>
              </a:rPr>
              <a:t>Ini memberikan dasar bagi konsep hubungan dosis-respons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05200" y="4428530"/>
            <a:ext cx="838200" cy="37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INDUSTRIAL   HYGIENE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2650" y="3048000"/>
            <a:ext cx="7346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r>
              <a:rPr lang="id-ID" sz="2400" dirty="0" smtClean="0">
                <a:solidFill>
                  <a:srgbClr val="C00000"/>
                </a:solidFill>
                <a:latin typeface="+mj-lt"/>
              </a:rPr>
              <a:t>Paracelsus </a:t>
            </a:r>
            <a:r>
              <a:rPr lang="id-ID" sz="2400" dirty="0" smtClean="0">
                <a:solidFill>
                  <a:schemeClr val="tx2"/>
                </a:solidFill>
                <a:latin typeface="+mj-lt"/>
              </a:rPr>
              <a:t>dibedakan antara</a:t>
            </a:r>
            <a:r>
              <a:rPr lang="id-ID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id-ID" sz="2400" dirty="0">
                <a:solidFill>
                  <a:schemeClr val="tx2"/>
                </a:solidFill>
                <a:latin typeface="+mj-lt"/>
              </a:rPr>
            </a:br>
            <a:r>
              <a:rPr lang="id-ID" sz="2400" dirty="0">
                <a:solidFill>
                  <a:schemeClr val="tx2"/>
                </a:solidFill>
                <a:latin typeface="+mj-lt"/>
              </a:rPr>
              <a:t>Kronis (tingkat rendah, jangka panjang) </a:t>
            </a:r>
            <a:r>
              <a:rPr lang="id-ID" sz="2400" dirty="0" smtClean="0">
                <a:solidFill>
                  <a:schemeClr val="tx2"/>
                </a:solidFill>
                <a:latin typeface="+mj-lt"/>
              </a:rPr>
              <a:t>keracunan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id-ID" sz="2400" dirty="0" smtClean="0">
                <a:solidFill>
                  <a:schemeClr val="tx2"/>
                </a:solidFill>
                <a:latin typeface="+mj-lt"/>
              </a:rPr>
              <a:t>Akut </a:t>
            </a:r>
            <a:r>
              <a:rPr lang="id-ID" sz="2400" dirty="0">
                <a:solidFill>
                  <a:schemeClr val="tx2"/>
                </a:solidFill>
                <a:latin typeface="+mj-lt"/>
              </a:rPr>
              <a:t>(tingkat tinggi, jangka pendek) keracunan</a:t>
            </a:r>
            <a:endParaRPr lang="id-ID" sz="2400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7500" y="722313"/>
            <a:ext cx="81407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Dose-Response Relationship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solidFill>
                  <a:schemeClr val="tx2"/>
                </a:solidFill>
              </a:rPr>
              <a:t>Toksisitas suatu zat tidak hanya tergantung pada sifat racunnya, tetapi juga pada jumlah paparan atau dosis</a:t>
            </a:r>
            <a:br>
              <a:rPr lang="id-ID" sz="1600" dirty="0">
                <a:solidFill>
                  <a:schemeClr val="tx2"/>
                </a:solidFill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0608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DUSTRI">
      <a:majorFont>
        <a:latin typeface="Arial Rounded MT Bold"/>
        <a:ea typeface=""/>
        <a:cs typeface=""/>
      </a:majorFont>
      <a:minorFont>
        <a:latin typeface="Bernard MT Condensed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10404D-D336-4EFF-890D-0F1F46865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1705</TotalTime>
  <Words>1457</Words>
  <Application>Microsoft Office PowerPoint</Application>
  <PresentationFormat>On-screen Show (4:3)</PresentationFormat>
  <Paragraphs>214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1. PENGERTIAN DAN  FUNGSI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PENGERTIAN (sesuai  UU No.1 th 1970 )</vt:lpstr>
      <vt:lpstr>pengertian</vt:lpstr>
      <vt:lpstr>PowerPoint Presentation</vt:lpstr>
      <vt:lpstr>PowerPoint Presentation</vt:lpstr>
      <vt:lpstr>ISTILAH  BATAS KETERPAAN</vt:lpstr>
      <vt:lpstr>NILAI AMBANG BATAS  (NAB) :</vt:lpstr>
      <vt:lpstr>FUNGSI</vt:lpstr>
      <vt:lpstr>Fungsi Higiene Industri/perusahaan </vt:lpstr>
      <vt:lpstr>Fungsi Higiene Industri/perusahaan</vt:lpstr>
      <vt:lpstr>Fungsi Kesehatan Kerja </vt:lpstr>
      <vt:lpstr>Fungsi Keselamatan  Kerja  : </vt:lpstr>
      <vt:lpstr>PowerPoint Presentation</vt:lpstr>
      <vt:lpstr>PowerPoint Presentation</vt:lpstr>
      <vt:lpstr>PowerPoint Presentation</vt:lpstr>
      <vt:lpstr>PowerPoint Presentation</vt:lpstr>
      <vt:lpstr>1.2.RUANG  LINGKUP</vt:lpstr>
      <vt:lpstr>PowerPoint Presentation</vt:lpstr>
      <vt:lpstr>Ruang Linngkup Higiene Indutri meliputi : </vt:lpstr>
      <vt:lpstr>PowerPoint Presentation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IMAL EINSTEIN</dc:creator>
  <cp:lastModifiedBy>May</cp:lastModifiedBy>
  <cp:revision>101</cp:revision>
  <dcterms:created xsi:type="dcterms:W3CDTF">2010-09-28T06:53:20Z</dcterms:created>
  <dcterms:modified xsi:type="dcterms:W3CDTF">2015-05-20T08:21:18Z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TC101967748</vt:lpwstr>
  </property>
</Properties>
</file>