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2"/>
  </p:sldMasterIdLst>
  <p:notesMasterIdLst>
    <p:notesMasterId r:id="rId46"/>
  </p:notesMasterIdLst>
  <p:handoutMasterIdLst>
    <p:handoutMasterId r:id="rId47"/>
  </p:handoutMasterIdLst>
  <p:sldIdLst>
    <p:sldId id="488" r:id="rId3"/>
    <p:sldId id="491" r:id="rId4"/>
    <p:sldId id="487" r:id="rId5"/>
    <p:sldId id="492" r:id="rId6"/>
    <p:sldId id="493" r:id="rId7"/>
    <p:sldId id="484" r:id="rId8"/>
    <p:sldId id="486" r:id="rId9"/>
    <p:sldId id="468" r:id="rId10"/>
    <p:sldId id="470" r:id="rId11"/>
    <p:sldId id="471" r:id="rId12"/>
    <p:sldId id="472" r:id="rId13"/>
    <p:sldId id="473" r:id="rId14"/>
    <p:sldId id="474" r:id="rId15"/>
    <p:sldId id="475" r:id="rId16"/>
    <p:sldId id="476" r:id="rId17"/>
    <p:sldId id="477" r:id="rId18"/>
    <p:sldId id="478" r:id="rId19"/>
    <p:sldId id="479" r:id="rId20"/>
    <p:sldId id="480" r:id="rId21"/>
    <p:sldId id="481" r:id="rId22"/>
    <p:sldId id="433" r:id="rId23"/>
    <p:sldId id="434" r:id="rId24"/>
    <p:sldId id="435" r:id="rId25"/>
    <p:sldId id="436" r:id="rId26"/>
    <p:sldId id="437" r:id="rId27"/>
    <p:sldId id="438" r:id="rId28"/>
    <p:sldId id="439" r:id="rId29"/>
    <p:sldId id="440" r:id="rId30"/>
    <p:sldId id="442" r:id="rId31"/>
    <p:sldId id="443" r:id="rId32"/>
    <p:sldId id="446" r:id="rId33"/>
    <p:sldId id="447" r:id="rId34"/>
    <p:sldId id="448" r:id="rId35"/>
    <p:sldId id="449" r:id="rId36"/>
    <p:sldId id="451" r:id="rId37"/>
    <p:sldId id="452" r:id="rId38"/>
    <p:sldId id="453" r:id="rId39"/>
    <p:sldId id="454" r:id="rId40"/>
    <p:sldId id="455" r:id="rId41"/>
    <p:sldId id="456" r:id="rId42"/>
    <p:sldId id="459" r:id="rId43"/>
    <p:sldId id="406" r:id="rId44"/>
    <p:sldId id="495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652E4D-3C2E-4B8A-98CC-656E4596F8F4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D67AEFF7-4142-46C0-861E-F803F9497949}">
      <dgm:prSet phldrT="[Text]"/>
      <dgm:spPr/>
      <dgm:t>
        <a:bodyPr/>
        <a:lstStyle/>
        <a:p>
          <a:r>
            <a:rPr lang="id-ID" dirty="0" smtClean="0">
              <a:solidFill>
                <a:srgbClr val="FF0000"/>
              </a:solidFill>
            </a:rPr>
            <a:t>BAHAYA BIOLOGI/BIOLOGIE HAZARD</a:t>
          </a:r>
          <a:endParaRPr lang="id-ID" dirty="0">
            <a:solidFill>
              <a:srgbClr val="FF0000"/>
            </a:solidFill>
          </a:endParaRPr>
        </a:p>
      </dgm:t>
    </dgm:pt>
    <dgm:pt modelId="{F7635B4A-4826-468B-9AF4-5B2B6A103F9A}" type="parTrans" cxnId="{68A518C1-E16C-423C-A38F-B428CCF2713C}">
      <dgm:prSet/>
      <dgm:spPr/>
      <dgm:t>
        <a:bodyPr/>
        <a:lstStyle/>
        <a:p>
          <a:endParaRPr lang="id-ID"/>
        </a:p>
      </dgm:t>
    </dgm:pt>
    <dgm:pt modelId="{CA8DC3F2-B2AA-4B52-B314-EE9EA15812E0}" type="sibTrans" cxnId="{68A518C1-E16C-423C-A38F-B428CCF2713C}">
      <dgm:prSet/>
      <dgm:spPr/>
      <dgm:t>
        <a:bodyPr/>
        <a:lstStyle/>
        <a:p>
          <a:endParaRPr lang="id-ID"/>
        </a:p>
      </dgm:t>
    </dgm:pt>
    <dgm:pt modelId="{A8C9C524-EF9F-4DB2-BFC2-CB330FB64FAA}">
      <dgm:prSet phldrT="[Text]"/>
      <dgm:spPr/>
      <dgm:t>
        <a:bodyPr/>
        <a:lstStyle/>
        <a:p>
          <a:r>
            <a:rPr lang="id-ID" dirty="0" smtClean="0"/>
            <a:t>NON INFEKSI</a:t>
          </a:r>
          <a:endParaRPr lang="id-ID" dirty="0"/>
        </a:p>
      </dgm:t>
    </dgm:pt>
    <dgm:pt modelId="{53DCB02D-3260-4665-9F76-0DC57C5181F3}" type="parTrans" cxnId="{4AB78C67-B331-4D1C-8F78-E6ACBBE36D24}">
      <dgm:prSet/>
      <dgm:spPr/>
      <dgm:t>
        <a:bodyPr/>
        <a:lstStyle/>
        <a:p>
          <a:endParaRPr lang="id-ID"/>
        </a:p>
      </dgm:t>
    </dgm:pt>
    <dgm:pt modelId="{E806ADA9-B314-4090-8BB9-96F452C5FF82}" type="sibTrans" cxnId="{4AB78C67-B331-4D1C-8F78-E6ACBBE36D24}">
      <dgm:prSet/>
      <dgm:spPr/>
      <dgm:t>
        <a:bodyPr/>
        <a:lstStyle/>
        <a:p>
          <a:endParaRPr lang="id-ID"/>
        </a:p>
      </dgm:t>
    </dgm:pt>
    <dgm:pt modelId="{3C2867D6-31AC-4F01-897A-304BFC5C3913}">
      <dgm:prSet phldrT="[Text]"/>
      <dgm:spPr/>
      <dgm:t>
        <a:bodyPr/>
        <a:lstStyle/>
        <a:p>
          <a:r>
            <a:rPr lang="en-AU" dirty="0" err="1" smtClean="0"/>
            <a:t>organisme</a:t>
          </a:r>
          <a:r>
            <a:rPr lang="en-AU" dirty="0" smtClean="0"/>
            <a:t> viable</a:t>
          </a:r>
          <a:endParaRPr lang="id-ID" dirty="0"/>
        </a:p>
      </dgm:t>
    </dgm:pt>
    <dgm:pt modelId="{9F51C0B5-BBE2-4A13-8CEB-286691617E6B}" type="parTrans" cxnId="{F80F3E4F-8F71-47D4-82F3-7F412D324D4E}">
      <dgm:prSet/>
      <dgm:spPr/>
      <dgm:t>
        <a:bodyPr/>
        <a:lstStyle/>
        <a:p>
          <a:endParaRPr lang="id-ID"/>
        </a:p>
      </dgm:t>
    </dgm:pt>
    <dgm:pt modelId="{0DEE0F9D-42AF-40DA-A71A-23052BE3046D}" type="sibTrans" cxnId="{F80F3E4F-8F71-47D4-82F3-7F412D324D4E}">
      <dgm:prSet/>
      <dgm:spPr/>
      <dgm:t>
        <a:bodyPr/>
        <a:lstStyle/>
        <a:p>
          <a:endParaRPr lang="id-ID"/>
        </a:p>
      </dgm:t>
    </dgm:pt>
    <dgm:pt modelId="{6C8EF7BF-428D-44FC-A04B-729BB3BFCE6E}">
      <dgm:prSet phldrT="[Text]"/>
      <dgm:spPr/>
      <dgm:t>
        <a:bodyPr/>
        <a:lstStyle/>
        <a:p>
          <a:r>
            <a:rPr lang="en-AU" dirty="0" err="1" smtClean="0"/>
            <a:t>racun</a:t>
          </a:r>
          <a:r>
            <a:rPr lang="en-AU" dirty="0" smtClean="0"/>
            <a:t> </a:t>
          </a:r>
          <a:r>
            <a:rPr lang="en-AU" dirty="0" err="1" smtClean="0"/>
            <a:t>biogenik</a:t>
          </a:r>
          <a:r>
            <a:rPr lang="en-AU" dirty="0" smtClean="0"/>
            <a:t> </a:t>
          </a:r>
          <a:endParaRPr lang="id-ID" dirty="0"/>
        </a:p>
      </dgm:t>
    </dgm:pt>
    <dgm:pt modelId="{74AA0721-714F-49E4-89FA-81745C0D08AF}" type="parTrans" cxnId="{1C2BF210-7595-4615-9268-355EA94F673C}">
      <dgm:prSet/>
      <dgm:spPr/>
      <dgm:t>
        <a:bodyPr/>
        <a:lstStyle/>
        <a:p>
          <a:endParaRPr lang="id-ID"/>
        </a:p>
      </dgm:t>
    </dgm:pt>
    <dgm:pt modelId="{5DF7CB9D-47AE-42E8-A4FE-75A90F46CBEF}" type="sibTrans" cxnId="{1C2BF210-7595-4615-9268-355EA94F673C}">
      <dgm:prSet/>
      <dgm:spPr/>
      <dgm:t>
        <a:bodyPr/>
        <a:lstStyle/>
        <a:p>
          <a:endParaRPr lang="id-ID"/>
        </a:p>
      </dgm:t>
    </dgm:pt>
    <dgm:pt modelId="{F00D227E-7913-4C6F-8AB2-8732DC23A739}">
      <dgm:prSet phldrT="[Text]"/>
      <dgm:spPr/>
      <dgm:t>
        <a:bodyPr/>
        <a:lstStyle/>
        <a:p>
          <a:r>
            <a:rPr lang="id-ID" dirty="0" smtClean="0"/>
            <a:t>INFEKSI</a:t>
          </a:r>
          <a:endParaRPr lang="id-ID" dirty="0"/>
        </a:p>
      </dgm:t>
    </dgm:pt>
    <dgm:pt modelId="{4B5571FE-6F6E-433B-B920-AB5DB3DF4243}" type="parTrans" cxnId="{D812CBA4-A15E-4A77-B77C-73EAD6354B9E}">
      <dgm:prSet/>
      <dgm:spPr/>
      <dgm:t>
        <a:bodyPr/>
        <a:lstStyle/>
        <a:p>
          <a:endParaRPr lang="id-ID"/>
        </a:p>
      </dgm:t>
    </dgm:pt>
    <dgm:pt modelId="{1E4FD17C-001A-4C8E-8670-0C1AA724F013}" type="sibTrans" cxnId="{D812CBA4-A15E-4A77-B77C-73EAD6354B9E}">
      <dgm:prSet/>
      <dgm:spPr/>
      <dgm:t>
        <a:bodyPr/>
        <a:lstStyle/>
        <a:p>
          <a:endParaRPr lang="id-ID"/>
        </a:p>
      </dgm:t>
    </dgm:pt>
    <dgm:pt modelId="{BC140CA5-ADC9-4D8F-9F91-F0DC38849065}">
      <dgm:prSet phldrT="[Text]"/>
      <dgm:spPr/>
      <dgm:t>
        <a:bodyPr/>
        <a:lstStyle/>
        <a:p>
          <a:r>
            <a:rPr lang="en-AU" dirty="0" err="1" smtClean="0"/>
            <a:t>alergi</a:t>
          </a:r>
          <a:r>
            <a:rPr lang="en-AU" dirty="0" smtClean="0"/>
            <a:t> </a:t>
          </a:r>
          <a:r>
            <a:rPr lang="en-AU" dirty="0" err="1" smtClean="0"/>
            <a:t>biogenik</a:t>
          </a:r>
          <a:endParaRPr lang="id-ID" dirty="0"/>
        </a:p>
      </dgm:t>
    </dgm:pt>
    <dgm:pt modelId="{7AE3AAEF-8BFD-4F5C-BBEA-AF683E0E7E44}" type="parTrans" cxnId="{2FE3B22B-EC37-45DC-88D9-664C221E3496}">
      <dgm:prSet/>
      <dgm:spPr/>
      <dgm:t>
        <a:bodyPr/>
        <a:lstStyle/>
        <a:p>
          <a:endParaRPr lang="id-ID"/>
        </a:p>
      </dgm:t>
    </dgm:pt>
    <dgm:pt modelId="{2C16411E-0FE5-423B-9929-87C00EAA320C}" type="sibTrans" cxnId="{2FE3B22B-EC37-45DC-88D9-664C221E3496}">
      <dgm:prSet/>
      <dgm:spPr/>
      <dgm:t>
        <a:bodyPr/>
        <a:lstStyle/>
        <a:p>
          <a:endParaRPr lang="id-ID"/>
        </a:p>
      </dgm:t>
    </dgm:pt>
    <dgm:pt modelId="{18CF8FF8-B4F0-4B1E-98E2-FB93C7CBDCB4}" type="pres">
      <dgm:prSet presAssocID="{72652E4D-3C2E-4B8A-98CC-656E4596F8F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AA19D8-AF92-4AC0-B6E7-C070B89DF11D}" type="pres">
      <dgm:prSet presAssocID="{D67AEFF7-4142-46C0-861E-F803F9497949}" presName="root1" presStyleCnt="0"/>
      <dgm:spPr/>
    </dgm:pt>
    <dgm:pt modelId="{2ADB7C94-0B65-4772-9584-09FBDACE9797}" type="pres">
      <dgm:prSet presAssocID="{D67AEFF7-4142-46C0-861E-F803F949794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142E9FD-62B7-42F2-97A2-BA3E7B00DA31}" type="pres">
      <dgm:prSet presAssocID="{D67AEFF7-4142-46C0-861E-F803F9497949}" presName="level2hierChild" presStyleCnt="0"/>
      <dgm:spPr/>
    </dgm:pt>
    <dgm:pt modelId="{4EE22AC9-2CA2-41F1-84BB-674D8EDEF482}" type="pres">
      <dgm:prSet presAssocID="{53DCB02D-3260-4665-9F76-0DC57C5181F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440D8616-B7F3-4528-9FAE-ACF16C34FE6E}" type="pres">
      <dgm:prSet presAssocID="{53DCB02D-3260-4665-9F76-0DC57C5181F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C14592C-79CF-4E79-9CA3-006CFD848F6F}" type="pres">
      <dgm:prSet presAssocID="{A8C9C524-EF9F-4DB2-BFC2-CB330FB64FAA}" presName="root2" presStyleCnt="0"/>
      <dgm:spPr/>
    </dgm:pt>
    <dgm:pt modelId="{3DE35964-4B22-4ADC-9E03-F134FBD9EBC1}" type="pres">
      <dgm:prSet presAssocID="{A8C9C524-EF9F-4DB2-BFC2-CB330FB64FA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FCB389-4EEA-4901-81A7-F962C5B8EE64}" type="pres">
      <dgm:prSet presAssocID="{A8C9C524-EF9F-4DB2-BFC2-CB330FB64FAA}" presName="level3hierChild" presStyleCnt="0"/>
      <dgm:spPr/>
    </dgm:pt>
    <dgm:pt modelId="{47A0D273-65B6-40D8-98C7-CE175A4C38DF}" type="pres">
      <dgm:prSet presAssocID="{9F51C0B5-BBE2-4A13-8CEB-286691617E6B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E656F8F5-39B3-4D32-A60B-FD42D0C3574C}" type="pres">
      <dgm:prSet presAssocID="{9F51C0B5-BBE2-4A13-8CEB-286691617E6B}" presName="connTx" presStyleLbl="parChTrans1D3" presStyleIdx="0" presStyleCnt="3"/>
      <dgm:spPr/>
      <dgm:t>
        <a:bodyPr/>
        <a:lstStyle/>
        <a:p>
          <a:endParaRPr lang="en-US"/>
        </a:p>
      </dgm:t>
    </dgm:pt>
    <dgm:pt modelId="{72F9CE86-281F-4C46-9BA1-EC2415896485}" type="pres">
      <dgm:prSet presAssocID="{3C2867D6-31AC-4F01-897A-304BFC5C3913}" presName="root2" presStyleCnt="0"/>
      <dgm:spPr/>
    </dgm:pt>
    <dgm:pt modelId="{F1925AEA-D275-4441-88B6-65ED6944B3FE}" type="pres">
      <dgm:prSet presAssocID="{3C2867D6-31AC-4F01-897A-304BFC5C3913}" presName="LevelTwoTextNode" presStyleLbl="node3" presStyleIdx="0" presStyleCnt="3" custScaleX="128889" custLinFactNeighborX="-1425" custLinFactNeighborY="-509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C15B8A-FBCF-4A4E-A133-1FA0510C2830}" type="pres">
      <dgm:prSet presAssocID="{3C2867D6-31AC-4F01-897A-304BFC5C3913}" presName="level3hierChild" presStyleCnt="0"/>
      <dgm:spPr/>
    </dgm:pt>
    <dgm:pt modelId="{88832F2B-4DFD-4301-B3BD-5F40748AC423}" type="pres">
      <dgm:prSet presAssocID="{74AA0721-714F-49E4-89FA-81745C0D08AF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31A527D5-F25A-4D89-9262-CB6F18B7B24A}" type="pres">
      <dgm:prSet presAssocID="{74AA0721-714F-49E4-89FA-81745C0D08AF}" presName="connTx" presStyleLbl="parChTrans1D3" presStyleIdx="1" presStyleCnt="3"/>
      <dgm:spPr/>
      <dgm:t>
        <a:bodyPr/>
        <a:lstStyle/>
        <a:p>
          <a:endParaRPr lang="en-US"/>
        </a:p>
      </dgm:t>
    </dgm:pt>
    <dgm:pt modelId="{0BF23DFF-0129-4F60-8323-143061D1499B}" type="pres">
      <dgm:prSet presAssocID="{6C8EF7BF-428D-44FC-A04B-729BB3BFCE6E}" presName="root2" presStyleCnt="0"/>
      <dgm:spPr/>
    </dgm:pt>
    <dgm:pt modelId="{E93B7DD5-5DED-4968-8DF8-0A575AC570E4}" type="pres">
      <dgm:prSet presAssocID="{6C8EF7BF-428D-44FC-A04B-729BB3BFCE6E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399CEC-BB18-41E9-80D4-CCFA22E99906}" type="pres">
      <dgm:prSet presAssocID="{6C8EF7BF-428D-44FC-A04B-729BB3BFCE6E}" presName="level3hierChild" presStyleCnt="0"/>
      <dgm:spPr/>
    </dgm:pt>
    <dgm:pt modelId="{28E09CA2-7792-49EB-8658-FA9BBD7D351C}" type="pres">
      <dgm:prSet presAssocID="{7AE3AAEF-8BFD-4F5C-BBEA-AF683E0E7E44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22B8C9C5-0B16-4644-BDFD-D169CD5AA04A}" type="pres">
      <dgm:prSet presAssocID="{7AE3AAEF-8BFD-4F5C-BBEA-AF683E0E7E44}" presName="connTx" presStyleLbl="parChTrans1D3" presStyleIdx="2" presStyleCnt="3"/>
      <dgm:spPr/>
      <dgm:t>
        <a:bodyPr/>
        <a:lstStyle/>
        <a:p>
          <a:endParaRPr lang="en-US"/>
        </a:p>
      </dgm:t>
    </dgm:pt>
    <dgm:pt modelId="{D1E1A5C0-02BB-4916-8582-BE5D21871EE2}" type="pres">
      <dgm:prSet presAssocID="{BC140CA5-ADC9-4D8F-9F91-F0DC38849065}" presName="root2" presStyleCnt="0"/>
      <dgm:spPr/>
    </dgm:pt>
    <dgm:pt modelId="{EC4FB755-FBA9-4ADA-AF0B-22F88593B218}" type="pres">
      <dgm:prSet presAssocID="{BC140CA5-ADC9-4D8F-9F91-F0DC38849065}" presName="LevelTwoTextNode" presStyleLbl="node3" presStyleIdx="2" presStyleCnt="3" custLinFactNeighborX="1957" custLinFactNeighborY="540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5B910B-0DF2-4483-994A-37B30D422FF0}" type="pres">
      <dgm:prSet presAssocID="{BC140CA5-ADC9-4D8F-9F91-F0DC38849065}" presName="level3hierChild" presStyleCnt="0"/>
      <dgm:spPr/>
    </dgm:pt>
    <dgm:pt modelId="{52680D1F-F3FA-40C4-89D0-294E3E726F2D}" type="pres">
      <dgm:prSet presAssocID="{4B5571FE-6F6E-433B-B920-AB5DB3DF4243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AC1A739E-B15A-45A5-B560-53ABE9CD2FC3}" type="pres">
      <dgm:prSet presAssocID="{4B5571FE-6F6E-433B-B920-AB5DB3DF424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707F0B66-5A8D-40DB-96C8-AAA406EC07E2}" type="pres">
      <dgm:prSet presAssocID="{F00D227E-7913-4C6F-8AB2-8732DC23A739}" presName="root2" presStyleCnt="0"/>
      <dgm:spPr/>
    </dgm:pt>
    <dgm:pt modelId="{819CDB34-8323-4485-926A-6B82D0D0B330}" type="pres">
      <dgm:prSet presAssocID="{F00D227E-7913-4C6F-8AB2-8732DC23A73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63CA0A-F38F-4E31-9092-EEF72692FBD1}" type="pres">
      <dgm:prSet presAssocID="{F00D227E-7913-4C6F-8AB2-8732DC23A739}" presName="level3hierChild" presStyleCnt="0"/>
      <dgm:spPr/>
    </dgm:pt>
  </dgm:ptLst>
  <dgm:cxnLst>
    <dgm:cxn modelId="{DF4E090A-5E9F-4C6E-A37B-0332B7D5DFAF}" type="presOf" srcId="{6C8EF7BF-428D-44FC-A04B-729BB3BFCE6E}" destId="{E93B7DD5-5DED-4968-8DF8-0A575AC570E4}" srcOrd="0" destOrd="0" presId="urn:microsoft.com/office/officeart/2008/layout/HorizontalMultiLevelHierarchy"/>
    <dgm:cxn modelId="{3D61D28E-FE86-4C72-A995-C834987BA8E0}" type="presOf" srcId="{53DCB02D-3260-4665-9F76-0DC57C5181F3}" destId="{440D8616-B7F3-4528-9FAE-ACF16C34FE6E}" srcOrd="1" destOrd="0" presId="urn:microsoft.com/office/officeart/2008/layout/HorizontalMultiLevelHierarchy"/>
    <dgm:cxn modelId="{B3F39C0B-8D1B-4F75-90A1-281C76A66C5C}" type="presOf" srcId="{7AE3AAEF-8BFD-4F5C-BBEA-AF683E0E7E44}" destId="{28E09CA2-7792-49EB-8658-FA9BBD7D351C}" srcOrd="0" destOrd="0" presId="urn:microsoft.com/office/officeart/2008/layout/HorizontalMultiLevelHierarchy"/>
    <dgm:cxn modelId="{0B9FC1B4-FDF3-418C-9D53-A22D8A5FDD41}" type="presOf" srcId="{A8C9C524-EF9F-4DB2-BFC2-CB330FB64FAA}" destId="{3DE35964-4B22-4ADC-9E03-F134FBD9EBC1}" srcOrd="0" destOrd="0" presId="urn:microsoft.com/office/officeart/2008/layout/HorizontalMultiLevelHierarchy"/>
    <dgm:cxn modelId="{5DAABBC2-3482-4AEC-80F5-2633849AD6E0}" type="presOf" srcId="{F00D227E-7913-4C6F-8AB2-8732DC23A739}" destId="{819CDB34-8323-4485-926A-6B82D0D0B330}" srcOrd="0" destOrd="0" presId="urn:microsoft.com/office/officeart/2008/layout/HorizontalMultiLevelHierarchy"/>
    <dgm:cxn modelId="{68A518C1-E16C-423C-A38F-B428CCF2713C}" srcId="{72652E4D-3C2E-4B8A-98CC-656E4596F8F4}" destId="{D67AEFF7-4142-46C0-861E-F803F9497949}" srcOrd="0" destOrd="0" parTransId="{F7635B4A-4826-468B-9AF4-5B2B6A103F9A}" sibTransId="{CA8DC3F2-B2AA-4B52-B314-EE9EA15812E0}"/>
    <dgm:cxn modelId="{E24E74D7-62BB-42EA-8C77-6E69F4A82A2D}" type="presOf" srcId="{53DCB02D-3260-4665-9F76-0DC57C5181F3}" destId="{4EE22AC9-2CA2-41F1-84BB-674D8EDEF482}" srcOrd="0" destOrd="0" presId="urn:microsoft.com/office/officeart/2008/layout/HorizontalMultiLevelHierarchy"/>
    <dgm:cxn modelId="{BB5773E4-CA6A-4F4C-B3EA-09C633AC6515}" type="presOf" srcId="{74AA0721-714F-49E4-89FA-81745C0D08AF}" destId="{88832F2B-4DFD-4301-B3BD-5F40748AC423}" srcOrd="0" destOrd="0" presId="urn:microsoft.com/office/officeart/2008/layout/HorizontalMultiLevelHierarchy"/>
    <dgm:cxn modelId="{0166144D-7D27-4B53-B29D-9AC0C900F7C8}" type="presOf" srcId="{D67AEFF7-4142-46C0-861E-F803F9497949}" destId="{2ADB7C94-0B65-4772-9584-09FBDACE9797}" srcOrd="0" destOrd="0" presId="urn:microsoft.com/office/officeart/2008/layout/HorizontalMultiLevelHierarchy"/>
    <dgm:cxn modelId="{0F8B04C8-734B-4335-B9FD-8203127A294B}" type="presOf" srcId="{9F51C0B5-BBE2-4A13-8CEB-286691617E6B}" destId="{47A0D273-65B6-40D8-98C7-CE175A4C38DF}" srcOrd="0" destOrd="0" presId="urn:microsoft.com/office/officeart/2008/layout/HorizontalMultiLevelHierarchy"/>
    <dgm:cxn modelId="{2FE3B22B-EC37-45DC-88D9-664C221E3496}" srcId="{A8C9C524-EF9F-4DB2-BFC2-CB330FB64FAA}" destId="{BC140CA5-ADC9-4D8F-9F91-F0DC38849065}" srcOrd="2" destOrd="0" parTransId="{7AE3AAEF-8BFD-4F5C-BBEA-AF683E0E7E44}" sibTransId="{2C16411E-0FE5-423B-9929-87C00EAA320C}"/>
    <dgm:cxn modelId="{E236F00B-5EEF-4D57-885C-B2567700F4FF}" type="presOf" srcId="{BC140CA5-ADC9-4D8F-9F91-F0DC38849065}" destId="{EC4FB755-FBA9-4ADA-AF0B-22F88593B218}" srcOrd="0" destOrd="0" presId="urn:microsoft.com/office/officeart/2008/layout/HorizontalMultiLevelHierarchy"/>
    <dgm:cxn modelId="{4AB78C67-B331-4D1C-8F78-E6ACBBE36D24}" srcId="{D67AEFF7-4142-46C0-861E-F803F9497949}" destId="{A8C9C524-EF9F-4DB2-BFC2-CB330FB64FAA}" srcOrd="0" destOrd="0" parTransId="{53DCB02D-3260-4665-9F76-0DC57C5181F3}" sibTransId="{E806ADA9-B314-4090-8BB9-96F452C5FF82}"/>
    <dgm:cxn modelId="{D812CBA4-A15E-4A77-B77C-73EAD6354B9E}" srcId="{D67AEFF7-4142-46C0-861E-F803F9497949}" destId="{F00D227E-7913-4C6F-8AB2-8732DC23A739}" srcOrd="1" destOrd="0" parTransId="{4B5571FE-6F6E-433B-B920-AB5DB3DF4243}" sibTransId="{1E4FD17C-001A-4C8E-8670-0C1AA724F013}"/>
    <dgm:cxn modelId="{1C2BF210-7595-4615-9268-355EA94F673C}" srcId="{A8C9C524-EF9F-4DB2-BFC2-CB330FB64FAA}" destId="{6C8EF7BF-428D-44FC-A04B-729BB3BFCE6E}" srcOrd="1" destOrd="0" parTransId="{74AA0721-714F-49E4-89FA-81745C0D08AF}" sibTransId="{5DF7CB9D-47AE-42E8-A4FE-75A90F46CBEF}"/>
    <dgm:cxn modelId="{36D8C2CA-BA16-45BA-A05E-8C7E348E7D66}" type="presOf" srcId="{7AE3AAEF-8BFD-4F5C-BBEA-AF683E0E7E44}" destId="{22B8C9C5-0B16-4644-BDFD-D169CD5AA04A}" srcOrd="1" destOrd="0" presId="urn:microsoft.com/office/officeart/2008/layout/HorizontalMultiLevelHierarchy"/>
    <dgm:cxn modelId="{6E25D9C4-0EBA-44FF-A87A-15E4C1F237D0}" type="presOf" srcId="{4B5571FE-6F6E-433B-B920-AB5DB3DF4243}" destId="{52680D1F-F3FA-40C4-89D0-294E3E726F2D}" srcOrd="0" destOrd="0" presId="urn:microsoft.com/office/officeart/2008/layout/HorizontalMultiLevelHierarchy"/>
    <dgm:cxn modelId="{258B929D-5527-4C0D-B49C-D14B037FE06A}" type="presOf" srcId="{74AA0721-714F-49E4-89FA-81745C0D08AF}" destId="{31A527D5-F25A-4D89-9262-CB6F18B7B24A}" srcOrd="1" destOrd="0" presId="urn:microsoft.com/office/officeart/2008/layout/HorizontalMultiLevelHierarchy"/>
    <dgm:cxn modelId="{BB6B2A48-CCFC-41FC-B873-B53C6EC624C6}" type="presOf" srcId="{72652E4D-3C2E-4B8A-98CC-656E4596F8F4}" destId="{18CF8FF8-B4F0-4B1E-98E2-FB93C7CBDCB4}" srcOrd="0" destOrd="0" presId="urn:microsoft.com/office/officeart/2008/layout/HorizontalMultiLevelHierarchy"/>
    <dgm:cxn modelId="{F80F3E4F-8F71-47D4-82F3-7F412D324D4E}" srcId="{A8C9C524-EF9F-4DB2-BFC2-CB330FB64FAA}" destId="{3C2867D6-31AC-4F01-897A-304BFC5C3913}" srcOrd="0" destOrd="0" parTransId="{9F51C0B5-BBE2-4A13-8CEB-286691617E6B}" sibTransId="{0DEE0F9D-42AF-40DA-A71A-23052BE3046D}"/>
    <dgm:cxn modelId="{262153E5-4DEE-48FD-8FA7-6B1ECAD95A15}" type="presOf" srcId="{9F51C0B5-BBE2-4A13-8CEB-286691617E6B}" destId="{E656F8F5-39B3-4D32-A60B-FD42D0C3574C}" srcOrd="1" destOrd="0" presId="urn:microsoft.com/office/officeart/2008/layout/HorizontalMultiLevelHierarchy"/>
    <dgm:cxn modelId="{75AE09B6-C3F7-479E-9975-1A217D208B0A}" type="presOf" srcId="{4B5571FE-6F6E-433B-B920-AB5DB3DF4243}" destId="{AC1A739E-B15A-45A5-B560-53ABE9CD2FC3}" srcOrd="1" destOrd="0" presId="urn:microsoft.com/office/officeart/2008/layout/HorizontalMultiLevelHierarchy"/>
    <dgm:cxn modelId="{EB0574B3-6A5B-40AD-A153-D91703BBDD01}" type="presOf" srcId="{3C2867D6-31AC-4F01-897A-304BFC5C3913}" destId="{F1925AEA-D275-4441-88B6-65ED6944B3FE}" srcOrd="0" destOrd="0" presId="urn:microsoft.com/office/officeart/2008/layout/HorizontalMultiLevelHierarchy"/>
    <dgm:cxn modelId="{D5A0A3D6-8EDC-4A06-8B60-B18E39392D22}" type="presParOf" srcId="{18CF8FF8-B4F0-4B1E-98E2-FB93C7CBDCB4}" destId="{C6AA19D8-AF92-4AC0-B6E7-C070B89DF11D}" srcOrd="0" destOrd="0" presId="urn:microsoft.com/office/officeart/2008/layout/HorizontalMultiLevelHierarchy"/>
    <dgm:cxn modelId="{62778C80-98D4-4355-9EF3-FCE04CD8BFEF}" type="presParOf" srcId="{C6AA19D8-AF92-4AC0-B6E7-C070B89DF11D}" destId="{2ADB7C94-0B65-4772-9584-09FBDACE9797}" srcOrd="0" destOrd="0" presId="urn:microsoft.com/office/officeart/2008/layout/HorizontalMultiLevelHierarchy"/>
    <dgm:cxn modelId="{75BB68BC-5FE3-4F00-B5A8-8FB664DDE4BC}" type="presParOf" srcId="{C6AA19D8-AF92-4AC0-B6E7-C070B89DF11D}" destId="{B142E9FD-62B7-42F2-97A2-BA3E7B00DA31}" srcOrd="1" destOrd="0" presId="urn:microsoft.com/office/officeart/2008/layout/HorizontalMultiLevelHierarchy"/>
    <dgm:cxn modelId="{3CE6D238-BD89-4F3F-A7D7-C119E5485E90}" type="presParOf" srcId="{B142E9FD-62B7-42F2-97A2-BA3E7B00DA31}" destId="{4EE22AC9-2CA2-41F1-84BB-674D8EDEF482}" srcOrd="0" destOrd="0" presId="urn:microsoft.com/office/officeart/2008/layout/HorizontalMultiLevelHierarchy"/>
    <dgm:cxn modelId="{15AAE5CA-9DD0-45E9-950B-33E4FB216FFC}" type="presParOf" srcId="{4EE22AC9-2CA2-41F1-84BB-674D8EDEF482}" destId="{440D8616-B7F3-4528-9FAE-ACF16C34FE6E}" srcOrd="0" destOrd="0" presId="urn:microsoft.com/office/officeart/2008/layout/HorizontalMultiLevelHierarchy"/>
    <dgm:cxn modelId="{A93841E9-2DC1-42A5-8D34-345E384F8358}" type="presParOf" srcId="{B142E9FD-62B7-42F2-97A2-BA3E7B00DA31}" destId="{FC14592C-79CF-4E79-9CA3-006CFD848F6F}" srcOrd="1" destOrd="0" presId="urn:microsoft.com/office/officeart/2008/layout/HorizontalMultiLevelHierarchy"/>
    <dgm:cxn modelId="{600ED279-9C3B-4449-B5E9-F2E0CD31C410}" type="presParOf" srcId="{FC14592C-79CF-4E79-9CA3-006CFD848F6F}" destId="{3DE35964-4B22-4ADC-9E03-F134FBD9EBC1}" srcOrd="0" destOrd="0" presId="urn:microsoft.com/office/officeart/2008/layout/HorizontalMultiLevelHierarchy"/>
    <dgm:cxn modelId="{F13FC39D-A8EA-430B-9D7E-8F70DCBF3656}" type="presParOf" srcId="{FC14592C-79CF-4E79-9CA3-006CFD848F6F}" destId="{63FCB389-4EEA-4901-81A7-F962C5B8EE64}" srcOrd="1" destOrd="0" presId="urn:microsoft.com/office/officeart/2008/layout/HorizontalMultiLevelHierarchy"/>
    <dgm:cxn modelId="{3301237F-1CAE-40C9-8254-5BAE75EAEF27}" type="presParOf" srcId="{63FCB389-4EEA-4901-81A7-F962C5B8EE64}" destId="{47A0D273-65B6-40D8-98C7-CE175A4C38DF}" srcOrd="0" destOrd="0" presId="urn:microsoft.com/office/officeart/2008/layout/HorizontalMultiLevelHierarchy"/>
    <dgm:cxn modelId="{2B495146-EF89-48C7-9955-9E8AB894E13A}" type="presParOf" srcId="{47A0D273-65B6-40D8-98C7-CE175A4C38DF}" destId="{E656F8F5-39B3-4D32-A60B-FD42D0C3574C}" srcOrd="0" destOrd="0" presId="urn:microsoft.com/office/officeart/2008/layout/HorizontalMultiLevelHierarchy"/>
    <dgm:cxn modelId="{B72BF394-1D49-4E30-846A-4A817FE0756C}" type="presParOf" srcId="{63FCB389-4EEA-4901-81A7-F962C5B8EE64}" destId="{72F9CE86-281F-4C46-9BA1-EC2415896485}" srcOrd="1" destOrd="0" presId="urn:microsoft.com/office/officeart/2008/layout/HorizontalMultiLevelHierarchy"/>
    <dgm:cxn modelId="{4D298636-06F6-4596-9072-6999B024B14E}" type="presParOf" srcId="{72F9CE86-281F-4C46-9BA1-EC2415896485}" destId="{F1925AEA-D275-4441-88B6-65ED6944B3FE}" srcOrd="0" destOrd="0" presId="urn:microsoft.com/office/officeart/2008/layout/HorizontalMultiLevelHierarchy"/>
    <dgm:cxn modelId="{1BFE8A38-7D6B-4B87-9353-3B0F5D98187E}" type="presParOf" srcId="{72F9CE86-281F-4C46-9BA1-EC2415896485}" destId="{A5C15B8A-FBCF-4A4E-A133-1FA0510C2830}" srcOrd="1" destOrd="0" presId="urn:microsoft.com/office/officeart/2008/layout/HorizontalMultiLevelHierarchy"/>
    <dgm:cxn modelId="{67AE5F79-0BD5-4F2B-845F-8E440D09DE31}" type="presParOf" srcId="{63FCB389-4EEA-4901-81A7-F962C5B8EE64}" destId="{88832F2B-4DFD-4301-B3BD-5F40748AC423}" srcOrd="2" destOrd="0" presId="urn:microsoft.com/office/officeart/2008/layout/HorizontalMultiLevelHierarchy"/>
    <dgm:cxn modelId="{19F08180-DA05-4406-A184-7F9F7AD0D0E9}" type="presParOf" srcId="{88832F2B-4DFD-4301-B3BD-5F40748AC423}" destId="{31A527D5-F25A-4D89-9262-CB6F18B7B24A}" srcOrd="0" destOrd="0" presId="urn:microsoft.com/office/officeart/2008/layout/HorizontalMultiLevelHierarchy"/>
    <dgm:cxn modelId="{820B0289-6675-4AFB-8855-6800A21F2F45}" type="presParOf" srcId="{63FCB389-4EEA-4901-81A7-F962C5B8EE64}" destId="{0BF23DFF-0129-4F60-8323-143061D1499B}" srcOrd="3" destOrd="0" presId="urn:microsoft.com/office/officeart/2008/layout/HorizontalMultiLevelHierarchy"/>
    <dgm:cxn modelId="{6CEA0CBB-6B4C-484E-BF4B-CE3BB5FA0F27}" type="presParOf" srcId="{0BF23DFF-0129-4F60-8323-143061D1499B}" destId="{E93B7DD5-5DED-4968-8DF8-0A575AC570E4}" srcOrd="0" destOrd="0" presId="urn:microsoft.com/office/officeart/2008/layout/HorizontalMultiLevelHierarchy"/>
    <dgm:cxn modelId="{745EDACC-AA7D-43BB-8E71-8EB5AAFD8127}" type="presParOf" srcId="{0BF23DFF-0129-4F60-8323-143061D1499B}" destId="{C8399CEC-BB18-41E9-80D4-CCFA22E99906}" srcOrd="1" destOrd="0" presId="urn:microsoft.com/office/officeart/2008/layout/HorizontalMultiLevelHierarchy"/>
    <dgm:cxn modelId="{10D1A3CF-B014-467F-88EA-70A23E62EB1A}" type="presParOf" srcId="{63FCB389-4EEA-4901-81A7-F962C5B8EE64}" destId="{28E09CA2-7792-49EB-8658-FA9BBD7D351C}" srcOrd="4" destOrd="0" presId="urn:microsoft.com/office/officeart/2008/layout/HorizontalMultiLevelHierarchy"/>
    <dgm:cxn modelId="{41C0CC5D-FCB4-4690-AE9E-9BBAF500E247}" type="presParOf" srcId="{28E09CA2-7792-49EB-8658-FA9BBD7D351C}" destId="{22B8C9C5-0B16-4644-BDFD-D169CD5AA04A}" srcOrd="0" destOrd="0" presId="urn:microsoft.com/office/officeart/2008/layout/HorizontalMultiLevelHierarchy"/>
    <dgm:cxn modelId="{413D76A5-1C07-4C8B-909D-51E5514757A7}" type="presParOf" srcId="{63FCB389-4EEA-4901-81A7-F962C5B8EE64}" destId="{D1E1A5C0-02BB-4916-8582-BE5D21871EE2}" srcOrd="5" destOrd="0" presId="urn:microsoft.com/office/officeart/2008/layout/HorizontalMultiLevelHierarchy"/>
    <dgm:cxn modelId="{233F5668-3046-4930-8F2C-8F3A951454F6}" type="presParOf" srcId="{D1E1A5C0-02BB-4916-8582-BE5D21871EE2}" destId="{EC4FB755-FBA9-4ADA-AF0B-22F88593B218}" srcOrd="0" destOrd="0" presId="urn:microsoft.com/office/officeart/2008/layout/HorizontalMultiLevelHierarchy"/>
    <dgm:cxn modelId="{5057D5E6-63A0-481B-BABF-214C6247E7B5}" type="presParOf" srcId="{D1E1A5C0-02BB-4916-8582-BE5D21871EE2}" destId="{235B910B-0DF2-4483-994A-37B30D422FF0}" srcOrd="1" destOrd="0" presId="urn:microsoft.com/office/officeart/2008/layout/HorizontalMultiLevelHierarchy"/>
    <dgm:cxn modelId="{F5AA35FB-3655-4F81-8905-3B6A4EFE1329}" type="presParOf" srcId="{B142E9FD-62B7-42F2-97A2-BA3E7B00DA31}" destId="{52680D1F-F3FA-40C4-89D0-294E3E726F2D}" srcOrd="2" destOrd="0" presId="urn:microsoft.com/office/officeart/2008/layout/HorizontalMultiLevelHierarchy"/>
    <dgm:cxn modelId="{48EA022D-1817-41EB-A888-3090EA999523}" type="presParOf" srcId="{52680D1F-F3FA-40C4-89D0-294E3E726F2D}" destId="{AC1A739E-B15A-45A5-B560-53ABE9CD2FC3}" srcOrd="0" destOrd="0" presId="urn:microsoft.com/office/officeart/2008/layout/HorizontalMultiLevelHierarchy"/>
    <dgm:cxn modelId="{04AE46E6-32B2-4A6B-BA0C-ECC9AD0D4E79}" type="presParOf" srcId="{B142E9FD-62B7-42F2-97A2-BA3E7B00DA31}" destId="{707F0B66-5A8D-40DB-96C8-AAA406EC07E2}" srcOrd="3" destOrd="0" presId="urn:microsoft.com/office/officeart/2008/layout/HorizontalMultiLevelHierarchy"/>
    <dgm:cxn modelId="{1428AFF6-B25D-4FCE-A49B-51C45AE8F1FC}" type="presParOf" srcId="{707F0B66-5A8D-40DB-96C8-AAA406EC07E2}" destId="{819CDB34-8323-4485-926A-6B82D0D0B330}" srcOrd="0" destOrd="0" presId="urn:microsoft.com/office/officeart/2008/layout/HorizontalMultiLevelHierarchy"/>
    <dgm:cxn modelId="{25AE2F50-88FA-4565-AEB1-5F4E70350FE5}" type="presParOf" srcId="{707F0B66-5A8D-40DB-96C8-AAA406EC07E2}" destId="{6163CA0A-F38F-4E31-9092-EEF72692FBD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80D1F-F3FA-40C4-89D0-294E3E726F2D}">
      <dsp:nvSpPr>
        <dsp:cNvPr id="0" name=""/>
        <dsp:cNvSpPr/>
      </dsp:nvSpPr>
      <dsp:spPr>
        <a:xfrm>
          <a:off x="621616" y="2032000"/>
          <a:ext cx="407109" cy="387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3554" y="0"/>
              </a:lnTo>
              <a:lnTo>
                <a:pt x="203554" y="387870"/>
              </a:lnTo>
              <a:lnTo>
                <a:pt x="407109" y="38787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811113" y="2211877"/>
        <a:ext cx="28115" cy="28115"/>
      </dsp:txXfrm>
    </dsp:sp>
    <dsp:sp modelId="{28E09CA2-7792-49EB-8658-FA9BBD7D351C}">
      <dsp:nvSpPr>
        <dsp:cNvPr id="0" name=""/>
        <dsp:cNvSpPr/>
      </dsp:nvSpPr>
      <dsp:spPr>
        <a:xfrm>
          <a:off x="3064272" y="1644129"/>
          <a:ext cx="446944" cy="1111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3472" y="0"/>
              </a:lnTo>
              <a:lnTo>
                <a:pt x="223472" y="1111203"/>
              </a:lnTo>
              <a:lnTo>
                <a:pt x="446944" y="111120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3257801" y="2169787"/>
        <a:ext cx="59885" cy="59885"/>
      </dsp:txXfrm>
    </dsp:sp>
    <dsp:sp modelId="{88832F2B-4DFD-4301-B3BD-5F40748AC423}">
      <dsp:nvSpPr>
        <dsp:cNvPr id="0" name=""/>
        <dsp:cNvSpPr/>
      </dsp:nvSpPr>
      <dsp:spPr>
        <a:xfrm>
          <a:off x="3064272" y="1598409"/>
          <a:ext cx="4071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7109" y="4572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3257649" y="1633951"/>
        <a:ext cx="20355" cy="20355"/>
      </dsp:txXfrm>
    </dsp:sp>
    <dsp:sp modelId="{47A0D273-65B6-40D8-98C7-CE175A4C38DF}">
      <dsp:nvSpPr>
        <dsp:cNvPr id="0" name=""/>
        <dsp:cNvSpPr/>
      </dsp:nvSpPr>
      <dsp:spPr>
        <a:xfrm>
          <a:off x="3064272" y="552474"/>
          <a:ext cx="378102" cy="1091654"/>
        </a:xfrm>
        <a:custGeom>
          <a:avLst/>
          <a:gdLst/>
          <a:ahLst/>
          <a:cxnLst/>
          <a:rect l="0" t="0" r="0" b="0"/>
          <a:pathLst>
            <a:path>
              <a:moveTo>
                <a:pt x="0" y="1091654"/>
              </a:moveTo>
              <a:lnTo>
                <a:pt x="189051" y="1091654"/>
              </a:lnTo>
              <a:lnTo>
                <a:pt x="189051" y="0"/>
              </a:lnTo>
              <a:lnTo>
                <a:pt x="378102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3224441" y="1069419"/>
        <a:ext cx="57764" cy="57764"/>
      </dsp:txXfrm>
    </dsp:sp>
    <dsp:sp modelId="{4EE22AC9-2CA2-41F1-84BB-674D8EDEF482}">
      <dsp:nvSpPr>
        <dsp:cNvPr id="0" name=""/>
        <dsp:cNvSpPr/>
      </dsp:nvSpPr>
      <dsp:spPr>
        <a:xfrm>
          <a:off x="621616" y="1644129"/>
          <a:ext cx="407109" cy="387870"/>
        </a:xfrm>
        <a:custGeom>
          <a:avLst/>
          <a:gdLst/>
          <a:ahLst/>
          <a:cxnLst/>
          <a:rect l="0" t="0" r="0" b="0"/>
          <a:pathLst>
            <a:path>
              <a:moveTo>
                <a:pt x="0" y="387870"/>
              </a:moveTo>
              <a:lnTo>
                <a:pt x="203554" y="387870"/>
              </a:lnTo>
              <a:lnTo>
                <a:pt x="203554" y="0"/>
              </a:lnTo>
              <a:lnTo>
                <a:pt x="407109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811113" y="1824007"/>
        <a:ext cx="28115" cy="28115"/>
      </dsp:txXfrm>
    </dsp:sp>
    <dsp:sp modelId="{2ADB7C94-0B65-4772-9584-09FBDACE9797}">
      <dsp:nvSpPr>
        <dsp:cNvPr id="0" name=""/>
        <dsp:cNvSpPr/>
      </dsp:nvSpPr>
      <dsp:spPr>
        <a:xfrm rot="16200000">
          <a:off x="-1321820" y="1721703"/>
          <a:ext cx="3266281" cy="6205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>
              <a:solidFill>
                <a:srgbClr val="FF0000"/>
              </a:solidFill>
            </a:rPr>
            <a:t>BAHAYA BIOLOGI/BIOLOGIE HAZARD</a:t>
          </a:r>
          <a:endParaRPr lang="id-ID" sz="1900" kern="1200" dirty="0">
            <a:solidFill>
              <a:srgbClr val="FF0000"/>
            </a:solidFill>
          </a:endParaRPr>
        </a:p>
      </dsp:txBody>
      <dsp:txXfrm>
        <a:off x="-1321820" y="1721703"/>
        <a:ext cx="3266281" cy="620593"/>
      </dsp:txXfrm>
    </dsp:sp>
    <dsp:sp modelId="{3DE35964-4B22-4ADC-9E03-F134FBD9EBC1}">
      <dsp:nvSpPr>
        <dsp:cNvPr id="0" name=""/>
        <dsp:cNvSpPr/>
      </dsp:nvSpPr>
      <dsp:spPr>
        <a:xfrm>
          <a:off x="1028725" y="1333832"/>
          <a:ext cx="2035546" cy="6205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NON INFEKSI</a:t>
          </a:r>
          <a:endParaRPr lang="id-ID" sz="1900" kern="1200" dirty="0"/>
        </a:p>
      </dsp:txBody>
      <dsp:txXfrm>
        <a:off x="1028725" y="1333832"/>
        <a:ext cx="2035546" cy="620593"/>
      </dsp:txXfrm>
    </dsp:sp>
    <dsp:sp modelId="{F1925AEA-D275-4441-88B6-65ED6944B3FE}">
      <dsp:nvSpPr>
        <dsp:cNvPr id="0" name=""/>
        <dsp:cNvSpPr/>
      </dsp:nvSpPr>
      <dsp:spPr>
        <a:xfrm>
          <a:off x="3442374" y="242177"/>
          <a:ext cx="2623595" cy="6205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err="1" smtClean="0"/>
            <a:t>organisme</a:t>
          </a:r>
          <a:r>
            <a:rPr lang="en-AU" sz="1900" kern="1200" dirty="0" smtClean="0"/>
            <a:t> viable</a:t>
          </a:r>
          <a:endParaRPr lang="id-ID" sz="1900" kern="1200" dirty="0"/>
        </a:p>
      </dsp:txBody>
      <dsp:txXfrm>
        <a:off x="3442374" y="242177"/>
        <a:ext cx="2623595" cy="620593"/>
      </dsp:txXfrm>
    </dsp:sp>
    <dsp:sp modelId="{E93B7DD5-5DED-4968-8DF8-0A575AC570E4}">
      <dsp:nvSpPr>
        <dsp:cNvPr id="0" name=""/>
        <dsp:cNvSpPr/>
      </dsp:nvSpPr>
      <dsp:spPr>
        <a:xfrm>
          <a:off x="3471381" y="1333832"/>
          <a:ext cx="2035546" cy="6205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err="1" smtClean="0"/>
            <a:t>racun</a:t>
          </a:r>
          <a:r>
            <a:rPr lang="en-AU" sz="1900" kern="1200" dirty="0" smtClean="0"/>
            <a:t> </a:t>
          </a:r>
          <a:r>
            <a:rPr lang="en-AU" sz="1900" kern="1200" dirty="0" err="1" smtClean="0"/>
            <a:t>biogenik</a:t>
          </a:r>
          <a:r>
            <a:rPr lang="en-AU" sz="1900" kern="1200" dirty="0" smtClean="0"/>
            <a:t> </a:t>
          </a:r>
          <a:endParaRPr lang="id-ID" sz="1900" kern="1200" dirty="0"/>
        </a:p>
      </dsp:txBody>
      <dsp:txXfrm>
        <a:off x="3471381" y="1333832"/>
        <a:ext cx="2035546" cy="620593"/>
      </dsp:txXfrm>
    </dsp:sp>
    <dsp:sp modelId="{EC4FB755-FBA9-4ADA-AF0B-22F88593B218}">
      <dsp:nvSpPr>
        <dsp:cNvPr id="0" name=""/>
        <dsp:cNvSpPr/>
      </dsp:nvSpPr>
      <dsp:spPr>
        <a:xfrm>
          <a:off x="3511217" y="2445035"/>
          <a:ext cx="2035546" cy="6205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err="1" smtClean="0"/>
            <a:t>alergi</a:t>
          </a:r>
          <a:r>
            <a:rPr lang="en-AU" sz="1900" kern="1200" dirty="0" smtClean="0"/>
            <a:t> </a:t>
          </a:r>
          <a:r>
            <a:rPr lang="en-AU" sz="1900" kern="1200" dirty="0" err="1" smtClean="0"/>
            <a:t>biogenik</a:t>
          </a:r>
          <a:endParaRPr lang="id-ID" sz="1900" kern="1200" dirty="0"/>
        </a:p>
      </dsp:txBody>
      <dsp:txXfrm>
        <a:off x="3511217" y="2445035"/>
        <a:ext cx="2035546" cy="620593"/>
      </dsp:txXfrm>
    </dsp:sp>
    <dsp:sp modelId="{819CDB34-8323-4485-926A-6B82D0D0B330}">
      <dsp:nvSpPr>
        <dsp:cNvPr id="0" name=""/>
        <dsp:cNvSpPr/>
      </dsp:nvSpPr>
      <dsp:spPr>
        <a:xfrm>
          <a:off x="1028725" y="2109574"/>
          <a:ext cx="2035546" cy="6205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INFEKSI</a:t>
          </a:r>
          <a:endParaRPr lang="id-ID" sz="1900" kern="1200" dirty="0"/>
        </a:p>
      </dsp:txBody>
      <dsp:txXfrm>
        <a:off x="1028725" y="2109574"/>
        <a:ext cx="2035546" cy="620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1A8C9-8686-4B7B-8D91-57DB3CCECE4B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ETAPRIMA CONSULTAN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BAE01-018D-493D-866E-B8027721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644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C0E334C-8710-48AC-8EBB-445BD52B817B}" type="datetimeFigureOut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ETAPRIMA CONSULTAN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C73AFEF-8E45-4B34-80FA-DF45B3797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340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C04FD-D638-4057-B961-CB645B7A73A8}" type="slidenum">
              <a:rPr lang="en-US"/>
              <a:pPr/>
              <a:t>15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EA8E8-E718-4334-A388-033D2468CD6B}" type="slidenum">
              <a:rPr lang="en-US"/>
              <a:pPr/>
              <a:t>16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88899-1AD8-4CB0-AC78-D1BAE0D0839D}" type="slidenum">
              <a:rPr lang="en-US"/>
              <a:pPr/>
              <a:t>17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01366-46CD-4578-985E-1E389C598BAB}" type="slidenum">
              <a:rPr lang="en-US"/>
              <a:pPr/>
              <a:t>18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96888F-2252-475A-BFF3-DBEB595609CE}" type="slidenum">
              <a:rPr lang="en-US"/>
              <a:pPr/>
              <a:t>19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91AD69-60C3-4B9F-9E4F-C45FC49B4DE6}" type="slidenum">
              <a:rPr lang="en-US"/>
              <a:pPr/>
              <a:t>20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1"/>
          <p:cNvSpPr txBox="1">
            <a:spLocks noChangeArrowheads="1"/>
          </p:cNvSpPr>
          <p:nvPr/>
        </p:nvSpPr>
        <p:spPr bwMode="auto">
          <a:xfrm>
            <a:off x="2127462" y="690034"/>
            <a:ext cx="2601963" cy="342476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02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476" y="4347635"/>
            <a:ext cx="5026823" cy="3848100"/>
          </a:xfrm>
          <a:noFill/>
          <a:ln/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C4CA6-57CC-4361-B85E-6282BD50CCCC}" type="slidenum">
              <a:rPr lang="en-US"/>
              <a:pPr/>
              <a:t>7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56C63-E9A2-4948-9F4D-2D70384BDB50}" type="slidenum">
              <a:rPr lang="en-US"/>
              <a:pPr/>
              <a:t>8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A1B4A-22E5-47DD-A0DE-61BD46EB0510}" type="slidenum">
              <a:rPr lang="en-US"/>
              <a:pPr/>
              <a:t>9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B8A00-7AF4-4A76-BFB4-D9E147176889}" type="slidenum">
              <a:rPr lang="en-US"/>
              <a:pPr/>
              <a:t>10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7581BC-DC1B-4FF7-A1D1-042214D2BC0D}" type="slidenum">
              <a:rPr lang="en-US"/>
              <a:pPr/>
              <a:t>11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42B3F-19E9-4E71-A88F-EE07DD809C64}" type="slidenum">
              <a:rPr lang="en-US"/>
              <a:pPr/>
              <a:t>12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372A9C-CCE7-4D71-B54B-0AAFBCAB9D34}" type="slidenum">
              <a:rPr lang="en-US"/>
              <a:pPr/>
              <a:t>13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743D07-0591-4E88-9CD0-4D4553C6A32F}" type="slidenum">
              <a:rPr lang="en-US"/>
              <a:pPr/>
              <a:t>14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3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6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7701" y="228600"/>
            <a:ext cx="2078039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1" y="228600"/>
            <a:ext cx="6083300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11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313739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104900"/>
            <a:ext cx="3886200" cy="49085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104900"/>
            <a:ext cx="3886200" cy="4908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14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0150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150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0150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E8D89AD-6700-4F45-8A56-FE00A3D2DEF1}" type="slidenum">
              <a:rPr lang="en-US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1030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8AC3D4F-A281-452A-98DB-3796DBC223CB}" type="slidenum">
              <a:rPr lang="en-US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3686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F9161C-B0BD-4492-8E17-5C670977FE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13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5980A0-1ECA-4901-A511-B2C6D6436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6381"/>
      </p:ext>
    </p:extLst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005" y="836614"/>
            <a:ext cx="6777783" cy="2555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F35E7-A652-448C-AD1B-CB1349473D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48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2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3311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104900"/>
            <a:ext cx="3886200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104900"/>
            <a:ext cx="3886200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9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1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6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325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339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788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104900"/>
            <a:ext cx="7924800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8313739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685800" cy="6858000"/>
          </a:xfrm>
          <a:prstGeom prst="rect">
            <a:avLst/>
          </a:prstGeom>
          <a:gradFill rotWithShape="0">
            <a:gsLst>
              <a:gs pos="0">
                <a:srgbClr val="063DE8">
                  <a:gamma/>
                  <a:shade val="49804"/>
                  <a:invGamma/>
                </a:srgbClr>
              </a:gs>
              <a:gs pos="50000">
                <a:srgbClr val="063DE8"/>
              </a:gs>
              <a:gs pos="100000">
                <a:srgbClr val="063DE8">
                  <a:gamma/>
                  <a:shade val="49804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 rot="16200000">
            <a:off x="-2501899" y="2888592"/>
            <a:ext cx="5621337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200" b="1" i="1">
                <a:solidFill>
                  <a:srgbClr val="FFFFFF"/>
                </a:solidFill>
                <a:latin typeface="Arial"/>
              </a:rPr>
              <a:t>Environmental Health and Safety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4684714" y="6559551"/>
            <a:ext cx="403957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fld id="{564C8D04-1B8D-42D1-993F-FCF845E056A8}" type="slidenum">
              <a:rPr lang="en-US" sz="1400" i="1">
                <a:solidFill>
                  <a:srgbClr val="000000"/>
                </a:solidFill>
                <a:latin typeface="Arial"/>
              </a:rPr>
              <a:pPr eaLnBrk="0" hangingPunct="0"/>
              <a:t>‹#›</a:t>
            </a:fld>
            <a:endParaRPr lang="en-US" sz="1400" i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609600" y="838201"/>
            <a:ext cx="8534400" cy="635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8957988" y="6340476"/>
            <a:ext cx="186013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eaLnBrk="0" hangingPunct="0"/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  <a:p>
            <a:pPr algn="r" eaLnBrk="0" hangingPunct="0"/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43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hf sldNum="0" hdr="0" ftr="0" dt="0"/>
  <p:txStyles>
    <p:titleStyle>
      <a:lvl1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285750" indent="-285750" algn="l" rtl="0" fontAlgn="base">
        <a:lnSpc>
          <a:spcPct val="93000"/>
        </a:lnSpc>
        <a:spcBef>
          <a:spcPct val="30000"/>
        </a:spcBef>
        <a:spcAft>
          <a:spcPct val="0"/>
        </a:spcAft>
        <a:buClr>
          <a:srgbClr val="000099"/>
        </a:buClr>
        <a:buFont typeface="Wingdings" pitchFamily="2" charset="2"/>
        <a:buChar char="q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628650" indent="-228600" algn="l" rtl="0" fontAlgn="base">
        <a:lnSpc>
          <a:spcPct val="93000"/>
        </a:lnSpc>
        <a:spcBef>
          <a:spcPct val="3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2pPr>
      <a:lvl3pPr marL="971550" indent="-228600" algn="l" rtl="0" fontAlgn="base">
        <a:lnSpc>
          <a:spcPct val="93000"/>
        </a:lnSpc>
        <a:spcBef>
          <a:spcPct val="30000"/>
        </a:spcBef>
        <a:spcAft>
          <a:spcPct val="0"/>
        </a:spcAft>
        <a:buClr>
          <a:srgbClr val="000099"/>
        </a:buClr>
        <a:buFont typeface="Arial" pitchFamily="34" charset="0"/>
        <a:buChar char="–"/>
        <a:defRPr sz="1600">
          <a:solidFill>
            <a:srgbClr val="000000"/>
          </a:solidFill>
          <a:latin typeface="+mn-lt"/>
        </a:defRPr>
      </a:lvl3pPr>
      <a:lvl4pPr marL="131445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•"/>
        <a:defRPr sz="1600" i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896737" y="4587147"/>
            <a:ext cx="5332863" cy="786774"/>
            <a:chOff x="3003995" y="5803909"/>
            <a:chExt cx="4262556" cy="78677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" name="Freeform 7"/>
            <p:cNvSpPr/>
            <p:nvPr/>
          </p:nvSpPr>
          <p:spPr>
            <a:xfrm>
              <a:off x="3164983" y="5913005"/>
              <a:ext cx="4101568" cy="644472"/>
            </a:xfrm>
            <a:custGeom>
              <a:avLst/>
              <a:gdLst>
                <a:gd name="connsiteX0" fmla="*/ 0 w 4524194"/>
                <a:gd name="connsiteY0" fmla="*/ 0 h 644470"/>
                <a:gd name="connsiteX1" fmla="*/ 4201959 w 4524194"/>
                <a:gd name="connsiteY1" fmla="*/ 0 h 644470"/>
                <a:gd name="connsiteX2" fmla="*/ 4524194 w 4524194"/>
                <a:gd name="connsiteY2" fmla="*/ 322235 h 644470"/>
                <a:gd name="connsiteX3" fmla="*/ 4201959 w 4524194"/>
                <a:gd name="connsiteY3" fmla="*/ 644470 h 644470"/>
                <a:gd name="connsiteX4" fmla="*/ 0 w 4524194"/>
                <a:gd name="connsiteY4" fmla="*/ 644470 h 644470"/>
                <a:gd name="connsiteX5" fmla="*/ 0 w 4524194"/>
                <a:gd name="connsiteY5" fmla="*/ 0 h 64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24194" h="644470">
                  <a:moveTo>
                    <a:pt x="4524194" y="644469"/>
                  </a:moveTo>
                  <a:lnTo>
                    <a:pt x="322235" y="644469"/>
                  </a:lnTo>
                  <a:lnTo>
                    <a:pt x="0" y="322235"/>
                  </a:lnTo>
                  <a:lnTo>
                    <a:pt x="322235" y="1"/>
                  </a:lnTo>
                  <a:lnTo>
                    <a:pt x="4524194" y="1"/>
                  </a:lnTo>
                  <a:lnTo>
                    <a:pt x="4524194" y="64446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922764" tIns="91441" rIns="170688" bIns="914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400" b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Ir. MUH. ARIEF LATAR, MSc</a:t>
              </a:r>
              <a:endParaRPr lang="en-US" sz="24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003995" y="5803909"/>
              <a:ext cx="726583" cy="786774"/>
            </a:xfrm>
            <a:prstGeom prst="ellipse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14000" b="-14000"/>
              </a:stretch>
            </a:blip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0" name="Rectangle 9"/>
          <p:cNvSpPr/>
          <p:nvPr/>
        </p:nvSpPr>
        <p:spPr>
          <a:xfrm>
            <a:off x="838200" y="2057400"/>
            <a:ext cx="7162800" cy="2585323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en-A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ekton Pro Cond" pitchFamily="34" charset="0"/>
              </a:rPr>
              <a:t>LINGKUNGAN KERJA FAKTOR </a:t>
            </a:r>
            <a:r>
              <a:rPr lang="id-ID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ekton Pro Cond" pitchFamily="34" charset="0"/>
              </a:rPr>
              <a:t>BIOLOGI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ekton Pro Cond" pitchFamily="34" charset="0"/>
            </a:endParaRPr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685800" y="990600"/>
            <a:ext cx="1375839" cy="1267394"/>
            <a:chOff x="1854" y="3600"/>
            <a:chExt cx="782" cy="668"/>
          </a:xfrm>
        </p:grpSpPr>
        <p:pic>
          <p:nvPicPr>
            <p:cNvPr id="13" name="Picture 8" descr="dove-left-gold"/>
            <p:cNvPicPr>
              <a:picLocks noChangeAspect="1" noChangeArrowheads="1"/>
            </p:cNvPicPr>
            <p:nvPr/>
          </p:nvPicPr>
          <p:blipFill>
            <a:blip r:embed="rId5">
              <a:lum bright="-24000" contrast="-30000"/>
            </a:blip>
            <a:srcRect/>
            <a:stretch>
              <a:fillRect/>
            </a:stretch>
          </p:blipFill>
          <p:spPr bwMode="auto">
            <a:xfrm rot="818716">
              <a:off x="1854" y="3600"/>
              <a:ext cx="782" cy="419"/>
            </a:xfrm>
            <a:prstGeom prst="rect">
              <a:avLst/>
            </a:prstGeom>
            <a:noFill/>
          </p:spPr>
        </p:pic>
        <p:pic>
          <p:nvPicPr>
            <p:cNvPr id="14" name="Picture 9" descr="GLOBE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094" y="3924"/>
              <a:ext cx="360" cy="344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46258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71800" y="1371600"/>
            <a:ext cx="3048000" cy="381000"/>
          </a:xfrm>
        </p:spPr>
        <p:txBody>
          <a:bodyPr/>
          <a:lstStyle/>
          <a:p>
            <a:pPr algn="r"/>
            <a:r>
              <a:rPr lang="en-US" sz="4200" dirty="0">
                <a:latin typeface="Kabob" pitchFamily="2" charset="0"/>
              </a:rPr>
              <a:t>INFEKSI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90600" y="2286000"/>
            <a:ext cx="7315200" cy="3048000"/>
          </a:xfrm>
        </p:spPr>
        <p:txBody>
          <a:bodyPr/>
          <a:lstStyle/>
          <a:p>
            <a:pPr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sz="3400" dirty="0">
                <a:solidFill>
                  <a:schemeClr val="folHlink"/>
                </a:solidFill>
                <a:latin typeface="Kabob" pitchFamily="2" charset="0"/>
              </a:rPr>
              <a:t>		</a:t>
            </a:r>
            <a:r>
              <a:rPr lang="en-US" sz="3400" dirty="0" err="1">
                <a:latin typeface="Kabob" pitchFamily="2" charset="0"/>
              </a:rPr>
              <a:t>Masuknya</a:t>
            </a:r>
            <a:r>
              <a:rPr lang="en-US" sz="3400" dirty="0">
                <a:latin typeface="Kabob" pitchFamily="2" charset="0"/>
              </a:rPr>
              <a:t> M.O. </a:t>
            </a:r>
            <a:r>
              <a:rPr lang="en-US" sz="3400" dirty="0" err="1">
                <a:latin typeface="Kabob" pitchFamily="2" charset="0"/>
              </a:rPr>
              <a:t>kedalam</a:t>
            </a:r>
            <a:r>
              <a:rPr lang="en-US" sz="3400" dirty="0">
                <a:latin typeface="Kabob" pitchFamily="2" charset="0"/>
              </a:rPr>
              <a:t> </a:t>
            </a:r>
            <a:r>
              <a:rPr lang="en-US" sz="3400" dirty="0" err="1">
                <a:latin typeface="Kabob" pitchFamily="2" charset="0"/>
              </a:rPr>
              <a:t>tubuh</a:t>
            </a:r>
            <a:r>
              <a:rPr lang="en-US" sz="3400" dirty="0">
                <a:latin typeface="Kabob" pitchFamily="2" charset="0"/>
              </a:rPr>
              <a:t> </a:t>
            </a:r>
            <a:r>
              <a:rPr lang="en-US" sz="3400" dirty="0" err="1">
                <a:latin typeface="Kabob" pitchFamily="2" charset="0"/>
              </a:rPr>
              <a:t>tidak</a:t>
            </a:r>
            <a:r>
              <a:rPr lang="en-US" sz="3400" dirty="0">
                <a:latin typeface="Kabob" pitchFamily="2" charset="0"/>
              </a:rPr>
              <a:t> </a:t>
            </a:r>
            <a:r>
              <a:rPr lang="en-US" sz="3400" dirty="0" err="1">
                <a:latin typeface="Kabob" pitchFamily="2" charset="0"/>
              </a:rPr>
              <a:t>selalu</a:t>
            </a:r>
            <a:r>
              <a:rPr lang="en-US" sz="3400" dirty="0">
                <a:latin typeface="Kabob" pitchFamily="2" charset="0"/>
              </a:rPr>
              <a:t> </a:t>
            </a:r>
            <a:r>
              <a:rPr lang="en-US" sz="3400" dirty="0" err="1">
                <a:latin typeface="Kabob" pitchFamily="2" charset="0"/>
              </a:rPr>
              <a:t>mengakibatkan</a:t>
            </a:r>
            <a:r>
              <a:rPr lang="en-US" sz="3400" dirty="0">
                <a:latin typeface="Kabob" pitchFamily="2" charset="0"/>
              </a:rPr>
              <a:t> </a:t>
            </a:r>
            <a:r>
              <a:rPr lang="en-US" sz="3400" dirty="0" err="1">
                <a:latin typeface="Kabob" pitchFamily="2" charset="0"/>
              </a:rPr>
              <a:t>infeksi</a:t>
            </a:r>
            <a:r>
              <a:rPr lang="en-US" sz="3400" dirty="0">
                <a:latin typeface="Kabob" pitchFamily="2" charset="0"/>
              </a:rPr>
              <a:t>, </a:t>
            </a:r>
            <a:r>
              <a:rPr lang="en-US" sz="3400" dirty="0" err="1">
                <a:latin typeface="Kabob" pitchFamily="2" charset="0"/>
              </a:rPr>
              <a:t>dipengaruhi</a:t>
            </a:r>
            <a:r>
              <a:rPr lang="en-US" sz="3400" dirty="0">
                <a:latin typeface="Kabob" pitchFamily="2" charset="0"/>
              </a:rPr>
              <a:t> </a:t>
            </a:r>
            <a:r>
              <a:rPr lang="en-US" sz="3400" dirty="0" err="1">
                <a:latin typeface="Kabob" pitchFamily="2" charset="0"/>
              </a:rPr>
              <a:t>oleh</a:t>
            </a:r>
            <a:r>
              <a:rPr lang="en-US" sz="3400" dirty="0">
                <a:latin typeface="Kabob" pitchFamily="2" charset="0"/>
              </a:rPr>
              <a:t> </a:t>
            </a:r>
            <a:r>
              <a:rPr lang="en-US" sz="3400" dirty="0" err="1">
                <a:latin typeface="Kabob" pitchFamily="2" charset="0"/>
              </a:rPr>
              <a:t>banyak</a:t>
            </a:r>
            <a:r>
              <a:rPr lang="en-US" sz="3400" dirty="0">
                <a:latin typeface="Kabob" pitchFamily="2" charset="0"/>
              </a:rPr>
              <a:t> </a:t>
            </a:r>
            <a:r>
              <a:rPr lang="en-US" sz="3400" dirty="0" err="1">
                <a:latin typeface="Kabob" pitchFamily="2" charset="0"/>
              </a:rPr>
              <a:t>faktor</a:t>
            </a:r>
            <a:r>
              <a:rPr lang="en-US" sz="3400" dirty="0">
                <a:latin typeface="Kabob" pitchFamily="2" charset="0"/>
              </a:rPr>
              <a:t>, al:</a:t>
            </a:r>
          </a:p>
          <a:p>
            <a:pPr lvl="1">
              <a:buSzPct val="70000"/>
              <a:buFont typeface="Wingdings" pitchFamily="2" charset="2"/>
              <a:buChar char="q"/>
            </a:pPr>
            <a:r>
              <a:rPr lang="en-US" sz="2400" dirty="0">
                <a:latin typeface="Kabob" pitchFamily="2" charset="0"/>
              </a:rPr>
              <a:t>VIRULENSI</a:t>
            </a:r>
          </a:p>
          <a:p>
            <a:pPr lvl="1">
              <a:buSzPct val="70000"/>
              <a:buFont typeface="Wingdings" pitchFamily="2" charset="2"/>
              <a:buChar char="q"/>
            </a:pPr>
            <a:r>
              <a:rPr lang="en-US" sz="2400" dirty="0">
                <a:latin typeface="Kabob" pitchFamily="2" charset="0"/>
              </a:rPr>
              <a:t>ROUTE OF INFECTION</a:t>
            </a:r>
          </a:p>
          <a:p>
            <a:pPr lvl="1">
              <a:buSzPct val="70000"/>
              <a:buFont typeface="Wingdings" pitchFamily="2" charset="2"/>
              <a:buChar char="q"/>
            </a:pPr>
            <a:r>
              <a:rPr lang="en-US" sz="2400" dirty="0">
                <a:latin typeface="Kabob" pitchFamily="2" charset="0"/>
              </a:rPr>
              <a:t>DAYA TAHAN TUBUH</a:t>
            </a:r>
          </a:p>
        </p:txBody>
      </p:sp>
    </p:spTree>
    <p:extLst>
      <p:ext uri="{BB962C8B-B14F-4D97-AF65-F5344CB8AC3E}">
        <p14:creationId xmlns:p14="http://schemas.microsoft.com/office/powerpoint/2010/main" val="281360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5791200" cy="334962"/>
          </a:xfrm>
        </p:spPr>
        <p:txBody>
          <a:bodyPr/>
          <a:lstStyle/>
          <a:p>
            <a:pPr algn="l"/>
            <a:r>
              <a:rPr lang="en-US" sz="3200" dirty="0">
                <a:latin typeface="Kabob" pitchFamily="2" charset="0"/>
              </a:rPr>
              <a:t>Agent </a:t>
            </a:r>
            <a:r>
              <a:rPr lang="en-US" sz="3200" dirty="0" err="1">
                <a:latin typeface="Kabob" pitchFamily="2" charset="0"/>
              </a:rPr>
              <a:t>Penyebab</a:t>
            </a:r>
            <a:r>
              <a:rPr lang="en-US" sz="3200" dirty="0">
                <a:latin typeface="Kabob" pitchFamily="2" charset="0"/>
              </a:rPr>
              <a:t> </a:t>
            </a:r>
            <a:r>
              <a:rPr lang="en-US" sz="3200" dirty="0" err="1">
                <a:latin typeface="Kabob" pitchFamily="2" charset="0"/>
              </a:rPr>
              <a:t>Penyakit</a:t>
            </a:r>
            <a:endParaRPr lang="en-US" sz="3200" dirty="0">
              <a:latin typeface="Kabob" pitchFamily="2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8001000" cy="43434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sz="3400" dirty="0">
                <a:solidFill>
                  <a:schemeClr val="folHlink"/>
                </a:solidFill>
                <a:latin typeface="Georgia" pitchFamily="18" charset="0"/>
              </a:rPr>
              <a:t>	</a:t>
            </a:r>
            <a:r>
              <a:rPr lang="en-US" sz="3400" dirty="0">
                <a:latin typeface="Georgia" pitchFamily="18" charset="0"/>
              </a:rPr>
              <a:t>VIRUS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Courier New" pitchFamily="49" charset="0"/>
              <a:buChar char="o"/>
            </a:pPr>
            <a:r>
              <a:rPr lang="en-US" sz="2800" dirty="0">
                <a:latin typeface="Georgia" pitchFamily="18" charset="0"/>
              </a:rPr>
              <a:t>HEPATITIS B &amp; HEPATITIS C </a:t>
            </a:r>
            <a:r>
              <a:rPr lang="en-US" sz="2800" dirty="0">
                <a:latin typeface="Georgia" pitchFamily="18" charset="0"/>
                <a:sym typeface="Wingdings" pitchFamily="2" charset="2"/>
              </a:rPr>
              <a:t> </a:t>
            </a:r>
            <a:r>
              <a:rPr lang="en-US" sz="2800" dirty="0" err="1">
                <a:latin typeface="Georgia" pitchFamily="18" charset="0"/>
                <a:sym typeface="Wingdings" pitchFamily="2" charset="2"/>
              </a:rPr>
              <a:t>menyerang</a:t>
            </a:r>
            <a:r>
              <a:rPr lang="en-US" sz="2800" dirty="0">
                <a:latin typeface="Georgia" pitchFamily="18" charset="0"/>
                <a:sym typeface="Wingdings" pitchFamily="2" charset="2"/>
              </a:rPr>
              <a:t> organ </a:t>
            </a:r>
            <a:r>
              <a:rPr lang="en-US" sz="2800" dirty="0" err="1">
                <a:latin typeface="Georgia" pitchFamily="18" charset="0"/>
                <a:sym typeface="Wingdings" pitchFamily="2" charset="2"/>
              </a:rPr>
              <a:t>hepar</a:t>
            </a:r>
            <a:r>
              <a:rPr lang="en-US" sz="2800" dirty="0">
                <a:latin typeface="Georgia" pitchFamily="18" charset="0"/>
                <a:sym typeface="Wingdings" pitchFamily="2" charset="2"/>
              </a:rPr>
              <a:t>/liver/</a:t>
            </a:r>
            <a:r>
              <a:rPr lang="en-US" sz="2800" dirty="0" err="1">
                <a:latin typeface="Georgia" pitchFamily="18" charset="0"/>
                <a:sym typeface="Wingdings" pitchFamily="2" charset="2"/>
              </a:rPr>
              <a:t>hati</a:t>
            </a:r>
            <a:r>
              <a:rPr lang="en-US" sz="2800" dirty="0">
                <a:latin typeface="Georgia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Georgia" pitchFamily="18" charset="0"/>
                <a:sym typeface="Wingdings" pitchFamily="2" charset="2"/>
              </a:rPr>
              <a:t>masuk</a:t>
            </a:r>
            <a:r>
              <a:rPr lang="en-US" sz="2800" dirty="0">
                <a:latin typeface="Georgia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Georgia" pitchFamily="18" charset="0"/>
                <a:sym typeface="Wingdings" pitchFamily="2" charset="2"/>
              </a:rPr>
              <a:t>kedalam</a:t>
            </a:r>
            <a:r>
              <a:rPr lang="en-US" sz="2800" dirty="0">
                <a:latin typeface="Georgia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Georgia" pitchFamily="18" charset="0"/>
                <a:sym typeface="Wingdings" pitchFamily="2" charset="2"/>
              </a:rPr>
              <a:t>tubuh</a:t>
            </a:r>
            <a:r>
              <a:rPr lang="en-US" sz="2800" dirty="0">
                <a:latin typeface="Georgia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Georgia" pitchFamily="18" charset="0"/>
                <a:sym typeface="Wingdings" pitchFamily="2" charset="2"/>
              </a:rPr>
              <a:t>melalui</a:t>
            </a:r>
            <a:r>
              <a:rPr lang="en-US" sz="2800" dirty="0">
                <a:latin typeface="Georgia" pitchFamily="18" charset="0"/>
                <a:sym typeface="Wingdings" pitchFamily="2" charset="2"/>
              </a:rPr>
              <a:t>: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Blip>
                <a:blip r:embed="rId3"/>
              </a:buBlip>
            </a:pPr>
            <a:r>
              <a:rPr lang="en-US" sz="2400" dirty="0" err="1">
                <a:latin typeface="Georgia" pitchFamily="18" charset="0"/>
              </a:rPr>
              <a:t>Tranfusi</a:t>
            </a:r>
            <a:r>
              <a:rPr lang="en-US" sz="2400" dirty="0">
                <a:latin typeface="Georgia" pitchFamily="18" charset="0"/>
              </a:rPr>
              <a:t> </a:t>
            </a:r>
            <a:r>
              <a:rPr lang="en-US" sz="2400" dirty="0" err="1">
                <a:latin typeface="Georgia" pitchFamily="18" charset="0"/>
              </a:rPr>
              <a:t>darah</a:t>
            </a:r>
            <a:r>
              <a:rPr lang="en-US" sz="2400" dirty="0">
                <a:latin typeface="Georgia" pitchFamily="18" charset="0"/>
              </a:rPr>
              <a:t> yang </a:t>
            </a:r>
            <a:r>
              <a:rPr lang="en-US" sz="2400" dirty="0" err="1">
                <a:latin typeface="Georgia" pitchFamily="18" charset="0"/>
              </a:rPr>
              <a:t>tercemar</a:t>
            </a:r>
            <a:endParaRPr lang="en-US" sz="2400" dirty="0">
              <a:latin typeface="Georgia" pitchFamily="18" charset="0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Blip>
                <a:blip r:embed="rId3"/>
              </a:buBlip>
            </a:pPr>
            <a:r>
              <a:rPr lang="en-US" sz="2400" dirty="0" err="1">
                <a:latin typeface="Georgia" pitchFamily="18" charset="0"/>
              </a:rPr>
              <a:t>Tertusuk</a:t>
            </a:r>
            <a:r>
              <a:rPr lang="en-US" sz="2400" dirty="0">
                <a:latin typeface="Georgia" pitchFamily="18" charset="0"/>
              </a:rPr>
              <a:t>/</a:t>
            </a:r>
            <a:r>
              <a:rPr lang="en-US" sz="2400" dirty="0" err="1">
                <a:latin typeface="Georgia" pitchFamily="18" charset="0"/>
              </a:rPr>
              <a:t>teriris</a:t>
            </a:r>
            <a:r>
              <a:rPr lang="en-US" sz="2400" dirty="0">
                <a:latin typeface="Georgia" pitchFamily="18" charset="0"/>
              </a:rPr>
              <a:t> </a:t>
            </a:r>
            <a:r>
              <a:rPr lang="en-US" sz="2400" dirty="0" err="1">
                <a:latin typeface="Georgia" pitchFamily="18" charset="0"/>
              </a:rPr>
              <a:t>jarum</a:t>
            </a:r>
            <a:r>
              <a:rPr lang="en-US" sz="2400" dirty="0">
                <a:latin typeface="Georgia" pitchFamily="18" charset="0"/>
              </a:rPr>
              <a:t>/</a:t>
            </a:r>
            <a:r>
              <a:rPr lang="en-US" sz="2400" dirty="0" err="1">
                <a:latin typeface="Georgia" pitchFamily="18" charset="0"/>
              </a:rPr>
              <a:t>pisau</a:t>
            </a:r>
            <a:r>
              <a:rPr lang="en-US" sz="2400" dirty="0">
                <a:latin typeface="Georgia" pitchFamily="18" charset="0"/>
              </a:rPr>
              <a:t> </a:t>
            </a:r>
            <a:r>
              <a:rPr lang="en-US" sz="2400" dirty="0" err="1">
                <a:latin typeface="Georgia" pitchFamily="18" charset="0"/>
              </a:rPr>
              <a:t>yag</a:t>
            </a:r>
            <a:r>
              <a:rPr lang="en-US" sz="2400" dirty="0">
                <a:latin typeface="Georgia" pitchFamily="18" charset="0"/>
              </a:rPr>
              <a:t> </a:t>
            </a:r>
            <a:r>
              <a:rPr lang="en-US" sz="2400" dirty="0" err="1">
                <a:latin typeface="Georgia" pitchFamily="18" charset="0"/>
              </a:rPr>
              <a:t>terkontaminasi</a:t>
            </a:r>
            <a:endParaRPr lang="en-US" sz="2400" dirty="0">
              <a:latin typeface="Georgia" pitchFamily="18" charset="0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Blip>
                <a:blip r:embed="rId3"/>
              </a:buBlip>
            </a:pPr>
            <a:r>
              <a:rPr lang="en-US" sz="2400" dirty="0" err="1">
                <a:latin typeface="Georgia" pitchFamily="18" charset="0"/>
              </a:rPr>
              <a:t>Hubungan</a:t>
            </a:r>
            <a:r>
              <a:rPr lang="en-US" sz="2400" dirty="0">
                <a:latin typeface="Georgia" pitchFamily="18" charset="0"/>
              </a:rPr>
              <a:t> sexual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Blip>
                <a:blip r:embed="rId3"/>
              </a:buBlip>
            </a:pPr>
            <a:r>
              <a:rPr lang="en-US" sz="2400" dirty="0">
                <a:latin typeface="Georgia" pitchFamily="18" charset="0"/>
              </a:rPr>
              <a:t>Luka </a:t>
            </a:r>
            <a:r>
              <a:rPr lang="en-US" sz="2400" dirty="0" err="1">
                <a:latin typeface="Georgia" pitchFamily="18" charset="0"/>
              </a:rPr>
              <a:t>jalan</a:t>
            </a:r>
            <a:r>
              <a:rPr lang="en-US" sz="2400" dirty="0">
                <a:latin typeface="Georgia" pitchFamily="18" charset="0"/>
              </a:rPr>
              <a:t> </a:t>
            </a:r>
            <a:r>
              <a:rPr lang="en-US" sz="2400" dirty="0" err="1">
                <a:latin typeface="Georgia" pitchFamily="18" charset="0"/>
              </a:rPr>
              <a:t>lahir</a:t>
            </a:r>
            <a:r>
              <a:rPr lang="en-US" sz="2400" dirty="0">
                <a:latin typeface="Georgia" pitchFamily="18" charset="0"/>
              </a:rPr>
              <a:t> </a:t>
            </a:r>
            <a:r>
              <a:rPr lang="en-US" sz="2400" dirty="0" err="1">
                <a:latin typeface="Georgia" pitchFamily="18" charset="0"/>
              </a:rPr>
              <a:t>waktu</a:t>
            </a:r>
            <a:r>
              <a:rPr lang="en-US" sz="2400" dirty="0">
                <a:latin typeface="Georgia" pitchFamily="18" charset="0"/>
              </a:rPr>
              <a:t> </a:t>
            </a:r>
            <a:r>
              <a:rPr lang="en-US" sz="2400" dirty="0" err="1">
                <a:latin typeface="Georgia" pitchFamily="18" charset="0"/>
              </a:rPr>
              <a:t>melahirkan</a:t>
            </a:r>
            <a:endParaRPr lang="en-US" sz="2400" dirty="0">
              <a:latin typeface="Georgia" pitchFamily="18" charset="0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Blip>
                <a:blip r:embed="rId3"/>
              </a:buBlip>
            </a:pPr>
            <a:r>
              <a:rPr lang="en-US" sz="2400" dirty="0">
                <a:latin typeface="Georgia" pitchFamily="18" charset="0"/>
              </a:rPr>
              <a:t>Placenta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Blip>
                <a:blip r:embed="rId3"/>
              </a:buBlip>
            </a:pPr>
            <a:r>
              <a:rPr lang="en-US" sz="2400" dirty="0">
                <a:latin typeface="Georgia" pitchFamily="18" charset="0"/>
              </a:rPr>
              <a:t>ASI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</a:pPr>
            <a:endParaRPr lang="en-US" sz="2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00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5105400" cy="746125"/>
          </a:xfrm>
        </p:spPr>
        <p:txBody>
          <a:bodyPr/>
          <a:lstStyle/>
          <a:p>
            <a:r>
              <a:rPr lang="en-US" dirty="0">
                <a:latin typeface="Agency FB" pitchFamily="34" charset="0"/>
              </a:rPr>
              <a:t>Agent </a:t>
            </a:r>
            <a:r>
              <a:rPr lang="en-US" dirty="0" err="1">
                <a:latin typeface="Agency FB" pitchFamily="34" charset="0"/>
              </a:rPr>
              <a:t>Penyebab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Penyakit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848600" cy="46482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>
                <a:solidFill>
                  <a:schemeClr val="folHlink"/>
                </a:solidFill>
                <a:latin typeface="Kabob" pitchFamily="2" charset="0"/>
              </a:rPr>
              <a:t>	</a:t>
            </a:r>
            <a:r>
              <a:rPr lang="en-US" sz="2800" b="1" dirty="0">
                <a:latin typeface="Kabob" pitchFamily="2" charset="0"/>
              </a:rPr>
              <a:t>VIRUS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dirty="0">
                <a:latin typeface="Kabob" pitchFamily="2" charset="0"/>
              </a:rPr>
              <a:t>HUMAN IMMUNODEFISIENCY VIRUS (HIV) 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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menyebabkan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penurunan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daya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kekebalan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tubuh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,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ditularkan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melalui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:</a:t>
            </a:r>
          </a:p>
          <a:p>
            <a:pPr lvl="2">
              <a:buSzPct val="70000"/>
              <a:buFont typeface="Courier New" pitchFamily="49" charset="0"/>
              <a:buChar char="o"/>
            </a:pPr>
            <a:r>
              <a:rPr lang="en-US" sz="2400" dirty="0" err="1">
                <a:latin typeface="Kabob" pitchFamily="2" charset="0"/>
              </a:rPr>
              <a:t>Tranfusi</a:t>
            </a:r>
            <a:r>
              <a:rPr lang="en-US" sz="2400" dirty="0">
                <a:latin typeface="Kabob" pitchFamily="2" charset="0"/>
              </a:rPr>
              <a:t> </a:t>
            </a:r>
            <a:r>
              <a:rPr lang="en-US" sz="2400" dirty="0" err="1">
                <a:latin typeface="Kabob" pitchFamily="2" charset="0"/>
              </a:rPr>
              <a:t>darah</a:t>
            </a:r>
            <a:r>
              <a:rPr lang="en-US" sz="2400" dirty="0">
                <a:latin typeface="Kabob" pitchFamily="2" charset="0"/>
              </a:rPr>
              <a:t> yang </a:t>
            </a:r>
            <a:r>
              <a:rPr lang="en-US" sz="2400" dirty="0" err="1">
                <a:latin typeface="Kabob" pitchFamily="2" charset="0"/>
              </a:rPr>
              <a:t>tercemar</a:t>
            </a:r>
            <a:endParaRPr lang="en-US" sz="2400" dirty="0">
              <a:latin typeface="Kabob" pitchFamily="2" charset="0"/>
            </a:endParaRPr>
          </a:p>
          <a:p>
            <a:pPr lvl="2">
              <a:buSzPct val="70000"/>
              <a:buFont typeface="Courier New" pitchFamily="49" charset="0"/>
              <a:buChar char="o"/>
            </a:pPr>
            <a:r>
              <a:rPr lang="en-US" sz="2400" dirty="0" err="1">
                <a:latin typeface="Kabob" pitchFamily="2" charset="0"/>
              </a:rPr>
              <a:t>Tertusuk</a:t>
            </a:r>
            <a:r>
              <a:rPr lang="en-US" sz="2400" dirty="0">
                <a:latin typeface="Kabob" pitchFamily="2" charset="0"/>
              </a:rPr>
              <a:t>/</a:t>
            </a:r>
            <a:r>
              <a:rPr lang="en-US" sz="2400" dirty="0" err="1">
                <a:latin typeface="Kabob" pitchFamily="2" charset="0"/>
              </a:rPr>
              <a:t>teriris</a:t>
            </a:r>
            <a:r>
              <a:rPr lang="en-US" sz="2400" dirty="0">
                <a:latin typeface="Kabob" pitchFamily="2" charset="0"/>
              </a:rPr>
              <a:t> </a:t>
            </a:r>
            <a:r>
              <a:rPr lang="en-US" sz="2400" dirty="0" err="1">
                <a:latin typeface="Kabob" pitchFamily="2" charset="0"/>
              </a:rPr>
              <a:t>jarum</a:t>
            </a:r>
            <a:r>
              <a:rPr lang="en-US" sz="2400" dirty="0">
                <a:latin typeface="Kabob" pitchFamily="2" charset="0"/>
              </a:rPr>
              <a:t>/</a:t>
            </a:r>
            <a:r>
              <a:rPr lang="en-US" sz="2400" dirty="0" err="1">
                <a:latin typeface="Kabob" pitchFamily="2" charset="0"/>
              </a:rPr>
              <a:t>pisau</a:t>
            </a:r>
            <a:r>
              <a:rPr lang="en-US" sz="2400" dirty="0">
                <a:latin typeface="Kabob" pitchFamily="2" charset="0"/>
              </a:rPr>
              <a:t> </a:t>
            </a:r>
            <a:r>
              <a:rPr lang="en-US" sz="2400" dirty="0" err="1">
                <a:latin typeface="Kabob" pitchFamily="2" charset="0"/>
              </a:rPr>
              <a:t>yag</a:t>
            </a:r>
            <a:r>
              <a:rPr lang="en-US" sz="2400" dirty="0">
                <a:latin typeface="Kabob" pitchFamily="2" charset="0"/>
              </a:rPr>
              <a:t> </a:t>
            </a:r>
            <a:r>
              <a:rPr lang="en-US" sz="2400" dirty="0" err="1">
                <a:latin typeface="Kabob" pitchFamily="2" charset="0"/>
              </a:rPr>
              <a:t>terkontaminasi</a:t>
            </a:r>
            <a:endParaRPr lang="en-US" sz="2400" dirty="0">
              <a:latin typeface="Kabob" pitchFamily="2" charset="0"/>
            </a:endParaRPr>
          </a:p>
          <a:p>
            <a:pPr lvl="2">
              <a:buSzPct val="70000"/>
              <a:buFont typeface="Courier New" pitchFamily="49" charset="0"/>
              <a:buChar char="o"/>
            </a:pPr>
            <a:r>
              <a:rPr lang="en-US" sz="2400" dirty="0" err="1">
                <a:latin typeface="Kabob" pitchFamily="2" charset="0"/>
              </a:rPr>
              <a:t>Hubungan</a:t>
            </a:r>
            <a:r>
              <a:rPr lang="en-US" sz="2400" dirty="0">
                <a:latin typeface="Kabob" pitchFamily="2" charset="0"/>
              </a:rPr>
              <a:t> sexual</a:t>
            </a:r>
          </a:p>
          <a:p>
            <a:pPr lvl="2">
              <a:buSzPct val="70000"/>
              <a:buFont typeface="Courier New" pitchFamily="49" charset="0"/>
              <a:buChar char="o"/>
            </a:pPr>
            <a:r>
              <a:rPr lang="en-US" sz="2400" dirty="0">
                <a:latin typeface="Kabob" pitchFamily="2" charset="0"/>
              </a:rPr>
              <a:t>Luka </a:t>
            </a:r>
            <a:r>
              <a:rPr lang="en-US" sz="2400" dirty="0" err="1">
                <a:latin typeface="Kabob" pitchFamily="2" charset="0"/>
              </a:rPr>
              <a:t>jalan</a:t>
            </a:r>
            <a:r>
              <a:rPr lang="en-US" sz="2400" dirty="0">
                <a:latin typeface="Kabob" pitchFamily="2" charset="0"/>
              </a:rPr>
              <a:t> </a:t>
            </a:r>
            <a:r>
              <a:rPr lang="en-US" sz="2400" dirty="0" err="1">
                <a:latin typeface="Kabob" pitchFamily="2" charset="0"/>
              </a:rPr>
              <a:t>lahir</a:t>
            </a:r>
            <a:r>
              <a:rPr lang="en-US" sz="2400" dirty="0">
                <a:latin typeface="Kabob" pitchFamily="2" charset="0"/>
              </a:rPr>
              <a:t> </a:t>
            </a:r>
            <a:r>
              <a:rPr lang="en-US" sz="2400" dirty="0" err="1">
                <a:latin typeface="Kabob" pitchFamily="2" charset="0"/>
              </a:rPr>
              <a:t>waktu</a:t>
            </a:r>
            <a:r>
              <a:rPr lang="en-US" sz="2400" dirty="0">
                <a:latin typeface="Kabob" pitchFamily="2" charset="0"/>
              </a:rPr>
              <a:t> </a:t>
            </a:r>
            <a:r>
              <a:rPr lang="en-US" sz="2400" dirty="0" err="1">
                <a:latin typeface="Kabob" pitchFamily="2" charset="0"/>
              </a:rPr>
              <a:t>melahirkan</a:t>
            </a:r>
            <a:endParaRPr lang="en-US" sz="2400" dirty="0">
              <a:latin typeface="Kabob" pitchFamily="2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dirty="0" err="1">
                <a:latin typeface="Kabob" pitchFamily="2" charset="0"/>
              </a:rPr>
              <a:t>Pekerja</a:t>
            </a:r>
            <a:r>
              <a:rPr lang="en-US" sz="2800" dirty="0">
                <a:latin typeface="Kabob" pitchFamily="2" charset="0"/>
              </a:rPr>
              <a:t> </a:t>
            </a:r>
            <a:r>
              <a:rPr lang="en-US" sz="2800" dirty="0" err="1">
                <a:latin typeface="Kabob" pitchFamily="2" charset="0"/>
              </a:rPr>
              <a:t>berisiko</a:t>
            </a:r>
            <a:r>
              <a:rPr lang="en-US" sz="2800" dirty="0">
                <a:latin typeface="Kabob" pitchFamily="2" charset="0"/>
              </a:rPr>
              <a:t>:</a:t>
            </a:r>
          </a:p>
          <a:p>
            <a:pPr lvl="2">
              <a:buSzPct val="70000"/>
              <a:buFont typeface="Arial" pitchFamily="34" charset="0"/>
              <a:buChar char="•"/>
            </a:pPr>
            <a:r>
              <a:rPr lang="en-US" sz="2400" dirty="0" err="1">
                <a:latin typeface="Kabob" pitchFamily="2" charset="0"/>
              </a:rPr>
              <a:t>Pekerja</a:t>
            </a:r>
            <a:r>
              <a:rPr lang="en-US" sz="2400" dirty="0">
                <a:latin typeface="Kabob" pitchFamily="2" charset="0"/>
              </a:rPr>
              <a:t> RS</a:t>
            </a:r>
          </a:p>
          <a:p>
            <a:pPr lvl="2">
              <a:buSzPct val="70000"/>
              <a:buFont typeface="Arial" pitchFamily="34" charset="0"/>
              <a:buChar char="•"/>
            </a:pPr>
            <a:r>
              <a:rPr lang="en-US" sz="2400" dirty="0" err="1">
                <a:latin typeface="Kabob" pitchFamily="2" charset="0"/>
              </a:rPr>
              <a:t>Pekerja</a:t>
            </a:r>
            <a:r>
              <a:rPr lang="en-US" sz="2400" dirty="0">
                <a:latin typeface="Kabob" pitchFamily="2" charset="0"/>
              </a:rPr>
              <a:t> yang </a:t>
            </a:r>
            <a:r>
              <a:rPr lang="en-US" sz="2400" dirty="0" err="1">
                <a:latin typeface="Kabob" pitchFamily="2" charset="0"/>
              </a:rPr>
              <a:t>sering</a:t>
            </a:r>
            <a:r>
              <a:rPr lang="en-US" sz="2400" dirty="0">
                <a:latin typeface="Kabob" pitchFamily="2" charset="0"/>
              </a:rPr>
              <a:t> </a:t>
            </a:r>
            <a:r>
              <a:rPr lang="en-US" sz="2400" dirty="0" err="1">
                <a:latin typeface="Kabob" pitchFamily="2" charset="0"/>
              </a:rPr>
              <a:t>ganti-ganti</a:t>
            </a:r>
            <a:r>
              <a:rPr lang="en-US" sz="2400" dirty="0">
                <a:latin typeface="Kabob" pitchFamily="2" charset="0"/>
              </a:rPr>
              <a:t> </a:t>
            </a:r>
            <a:r>
              <a:rPr lang="en-US" sz="2400" dirty="0" err="1">
                <a:latin typeface="Kabob" pitchFamily="2" charset="0"/>
              </a:rPr>
              <a:t>pasangan</a:t>
            </a:r>
            <a:endParaRPr lang="en-US" sz="2400" dirty="0">
              <a:latin typeface="Kabob" pitchFamily="2" charset="0"/>
            </a:endParaRPr>
          </a:p>
          <a:p>
            <a:pPr lvl="1">
              <a:buSzPct val="70000"/>
              <a:buFont typeface="Wingdings" pitchFamily="2" charset="2"/>
              <a:buNone/>
            </a:pPr>
            <a:endParaRPr lang="en-US" sz="2800" dirty="0">
              <a:latin typeface="Kabob" pitchFamily="2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endParaRPr lang="en-US" sz="2800" dirty="0">
              <a:latin typeface="Kabob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88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600200"/>
            <a:ext cx="5562600" cy="685800"/>
          </a:xfrm>
        </p:spPr>
        <p:txBody>
          <a:bodyPr/>
          <a:lstStyle/>
          <a:p>
            <a:pPr algn="l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Agency FB" pitchFamily="34" charset="0"/>
              </a:rPr>
              <a:t>Agent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Agency FB" pitchFamily="34" charset="0"/>
              </a:rPr>
              <a:t>Penyebab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Agency FB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Agency FB" pitchFamily="34" charset="0"/>
              </a:rPr>
              <a:t>Penyakit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Agency FB" pitchFamily="34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69075" y="2514600"/>
            <a:ext cx="8074925" cy="3505200"/>
          </a:xfrm>
        </p:spPr>
        <p:txBody>
          <a:bodyPr/>
          <a:lstStyle/>
          <a:p>
            <a:pPr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sz="4000" dirty="0">
                <a:solidFill>
                  <a:schemeClr val="folHlink"/>
                </a:solidFill>
                <a:latin typeface="Kabob" pitchFamily="2" charset="0"/>
              </a:rPr>
              <a:t>	</a:t>
            </a:r>
            <a:r>
              <a:rPr lang="en-US" sz="3600" b="1" dirty="0">
                <a:latin typeface="Kabob" pitchFamily="2" charset="0"/>
              </a:rPr>
              <a:t>BAKTERI</a:t>
            </a: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</a:pPr>
            <a:endParaRPr lang="en-US" sz="2800" dirty="0">
              <a:latin typeface="Kabob" pitchFamily="2" charset="0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sz="2800" dirty="0">
                <a:latin typeface="Kabob" pitchFamily="2" charset="0"/>
              </a:rPr>
              <a:t>TUBERKULOSIS 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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Paru</a:t>
            </a:r>
            <a:endParaRPr lang="en-US" sz="2800" dirty="0">
              <a:latin typeface="Kabob" pitchFamily="2" charset="0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sz="2800" dirty="0">
                <a:latin typeface="Kabob" pitchFamily="2" charset="0"/>
              </a:rPr>
              <a:t>ANTRHRAX 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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kulit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 &amp;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paru</a:t>
            </a:r>
            <a:endParaRPr lang="en-US" sz="2800" dirty="0">
              <a:latin typeface="Kabob" pitchFamily="2" charset="0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sz="2800" dirty="0">
                <a:latin typeface="Kabob" pitchFamily="2" charset="0"/>
              </a:rPr>
              <a:t>BRUCELLOSIS 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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sakit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kepala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,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artralgia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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endokarditis</a:t>
            </a:r>
            <a:endParaRPr lang="en-US" sz="2800" dirty="0">
              <a:latin typeface="Kabob" pitchFamily="2" charset="0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sz="2800" dirty="0">
                <a:latin typeface="Kabob" pitchFamily="2" charset="0"/>
              </a:rPr>
              <a:t>LEPTOSPIROSIS 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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demam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,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sakit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kepala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,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mual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,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gg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hati</a:t>
            </a:r>
            <a:endParaRPr lang="en-US" sz="2800" dirty="0">
              <a:latin typeface="Kabob" pitchFamily="2" charset="0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</a:pPr>
            <a:endParaRPr lang="en-US" sz="3200" dirty="0">
              <a:latin typeface="Kabob" pitchFamily="2" charset="0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3200" dirty="0">
              <a:latin typeface="Kabob" pitchFamily="2" charset="0"/>
            </a:endParaRPr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3200" dirty="0">
              <a:latin typeface="Kabob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81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990600"/>
            <a:ext cx="6705600" cy="11430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Agent</a:t>
            </a:r>
            <a:r>
              <a:rPr lang="en-US" sz="32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Penyebab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Penyakit</a:t>
            </a:r>
            <a:endParaRPr lang="en-US" sz="32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057400" y="2362200"/>
            <a:ext cx="6553200" cy="3124200"/>
          </a:xfrm>
        </p:spPr>
        <p:txBody>
          <a:bodyPr/>
          <a:lstStyle/>
          <a:p>
            <a:pPr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sz="3400" dirty="0">
                <a:solidFill>
                  <a:schemeClr val="folHlink"/>
                </a:solidFill>
                <a:latin typeface="Gisha" pitchFamily="34" charset="-79"/>
                <a:cs typeface="Gisha" pitchFamily="34" charset="-79"/>
              </a:rPr>
              <a:t>	</a:t>
            </a:r>
            <a:r>
              <a:rPr lang="en-US" b="1" dirty="0">
                <a:latin typeface="Gisha" pitchFamily="34" charset="-79"/>
                <a:cs typeface="Gisha" pitchFamily="34" charset="-79"/>
              </a:rPr>
              <a:t>PARASIT</a:t>
            </a: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dirty="0">
                <a:latin typeface="Gisha" pitchFamily="34" charset="-79"/>
                <a:cs typeface="Gisha" pitchFamily="34" charset="-79"/>
              </a:rPr>
              <a:t>MALARIA </a:t>
            </a:r>
            <a:r>
              <a:rPr lang="en-US" dirty="0">
                <a:latin typeface="Gisha" pitchFamily="34" charset="-79"/>
                <a:cs typeface="Gisha" pitchFamily="34" charset="-79"/>
                <a:sym typeface="Wingdings" pitchFamily="2" charset="2"/>
              </a:rPr>
              <a:t> </a:t>
            </a:r>
            <a:r>
              <a:rPr lang="en-US" dirty="0" err="1">
                <a:latin typeface="Gisha" pitchFamily="34" charset="-79"/>
                <a:cs typeface="Gisha" pitchFamily="34" charset="-79"/>
                <a:sym typeface="Wingdings" pitchFamily="2" charset="2"/>
              </a:rPr>
              <a:t>gigitan</a:t>
            </a:r>
            <a:r>
              <a:rPr lang="en-US" dirty="0">
                <a:latin typeface="Gisha" pitchFamily="34" charset="-79"/>
                <a:cs typeface="Gisha" pitchFamily="34" charset="-79"/>
                <a:sym typeface="Wingdings" pitchFamily="2" charset="2"/>
              </a:rPr>
              <a:t> </a:t>
            </a:r>
            <a:r>
              <a:rPr lang="en-US" dirty="0" err="1">
                <a:latin typeface="Gisha" pitchFamily="34" charset="-79"/>
                <a:cs typeface="Gisha" pitchFamily="34" charset="-79"/>
                <a:sym typeface="Wingdings" pitchFamily="2" charset="2"/>
              </a:rPr>
              <a:t>nyamuk</a:t>
            </a:r>
            <a:r>
              <a:rPr lang="en-US" dirty="0">
                <a:latin typeface="Gisha" pitchFamily="34" charset="-79"/>
                <a:cs typeface="Gisha" pitchFamily="34" charset="-79"/>
                <a:sym typeface="Wingdings" pitchFamily="2" charset="2"/>
              </a:rPr>
              <a:t> anopheles</a:t>
            </a: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</a:pPr>
            <a:endParaRPr lang="en-US" dirty="0">
              <a:latin typeface="Gisha" pitchFamily="34" charset="-79"/>
              <a:cs typeface="Gisha" pitchFamily="34" charset="-79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dirty="0">
                <a:latin typeface="Gisha" pitchFamily="34" charset="-79"/>
                <a:cs typeface="Gisha" pitchFamily="34" charset="-79"/>
              </a:rPr>
              <a:t>ANXYLOSTOMIOSIS </a:t>
            </a:r>
            <a:r>
              <a:rPr lang="en-US" dirty="0">
                <a:latin typeface="Gisha" pitchFamily="34" charset="-79"/>
                <a:cs typeface="Gisha" pitchFamily="34" charset="-79"/>
                <a:sym typeface="Wingdings" pitchFamily="2" charset="2"/>
              </a:rPr>
              <a:t> anemia </a:t>
            </a:r>
            <a:r>
              <a:rPr lang="en-US" dirty="0" err="1">
                <a:latin typeface="Gisha" pitchFamily="34" charset="-79"/>
                <a:cs typeface="Gisha" pitchFamily="34" charset="-79"/>
                <a:sym typeface="Wingdings" pitchFamily="2" charset="2"/>
              </a:rPr>
              <a:t>khronis</a:t>
            </a:r>
            <a:endParaRPr lang="en-US" dirty="0">
              <a:latin typeface="Gisha" pitchFamily="34" charset="-79"/>
              <a:cs typeface="Gisha" pitchFamily="34" charset="-79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</a:pPr>
            <a:endParaRPr lang="en-US" dirty="0">
              <a:latin typeface="Gisha" pitchFamily="34" charset="-79"/>
              <a:cs typeface="Gisha" pitchFamily="34" charset="-79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dirty="0">
                <a:latin typeface="Gisha" pitchFamily="34" charset="-79"/>
                <a:cs typeface="Gisha" pitchFamily="34" charset="-79"/>
              </a:rPr>
              <a:t>JAMUR </a:t>
            </a:r>
            <a:r>
              <a:rPr lang="en-US" dirty="0">
                <a:latin typeface="Gisha" pitchFamily="34" charset="-79"/>
                <a:cs typeface="Gisha" pitchFamily="34" charset="-79"/>
                <a:sym typeface="Wingdings" pitchFamily="2" charset="2"/>
              </a:rPr>
              <a:t> </a:t>
            </a:r>
            <a:r>
              <a:rPr lang="en-US" dirty="0" err="1">
                <a:latin typeface="Gisha" pitchFamily="34" charset="-79"/>
                <a:cs typeface="Gisha" pitchFamily="34" charset="-79"/>
                <a:sym typeface="Wingdings" pitchFamily="2" charset="2"/>
              </a:rPr>
              <a:t>gatal-gatal</a:t>
            </a:r>
            <a:r>
              <a:rPr lang="en-US" dirty="0">
                <a:latin typeface="Gisha" pitchFamily="34" charset="-79"/>
                <a:cs typeface="Gisha" pitchFamily="34" charset="-79"/>
                <a:sym typeface="Wingdings" pitchFamily="2" charset="2"/>
              </a:rPr>
              <a:t> </a:t>
            </a:r>
            <a:r>
              <a:rPr lang="en-US" dirty="0" err="1">
                <a:latin typeface="Gisha" pitchFamily="34" charset="-79"/>
                <a:cs typeface="Gisha" pitchFamily="34" charset="-79"/>
                <a:sym typeface="Wingdings" pitchFamily="2" charset="2"/>
              </a:rPr>
              <a:t>dikulit</a:t>
            </a:r>
            <a:endParaRPr lang="en-US" dirty="0">
              <a:latin typeface="Gisha" pitchFamily="34" charset="-79"/>
              <a:cs typeface="Gisha" pitchFamily="34" charset="-79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400" dirty="0">
              <a:latin typeface="Gisha" pitchFamily="34" charset="-79"/>
              <a:cs typeface="Gisha" pitchFamily="34" charset="-79"/>
            </a:endParaRPr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400" dirty="0"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251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914400"/>
            <a:ext cx="7772400" cy="1143000"/>
          </a:xfrm>
        </p:spPr>
        <p:txBody>
          <a:bodyPr/>
          <a:lstStyle/>
          <a:p>
            <a:pPr algn="l"/>
            <a:r>
              <a:rPr lang="en-US" sz="4200" dirty="0">
                <a:latin typeface="Kabob" pitchFamily="2" charset="0"/>
              </a:rPr>
              <a:t>Agent </a:t>
            </a:r>
            <a:r>
              <a:rPr lang="en-US" sz="4200" dirty="0" err="1">
                <a:latin typeface="Kabob" pitchFamily="2" charset="0"/>
              </a:rPr>
              <a:t>Penyebab</a:t>
            </a:r>
            <a:r>
              <a:rPr lang="en-US" sz="4200" dirty="0">
                <a:latin typeface="Kabob" pitchFamily="2" charset="0"/>
              </a:rPr>
              <a:t> </a:t>
            </a:r>
            <a:r>
              <a:rPr lang="en-US" sz="4200" dirty="0" err="1">
                <a:latin typeface="Kabob" pitchFamily="2" charset="0"/>
              </a:rPr>
              <a:t>Penyakit</a:t>
            </a:r>
            <a:endParaRPr lang="en-US" sz="4200" dirty="0">
              <a:latin typeface="Kabob" pitchFamily="2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76400" y="2057400"/>
            <a:ext cx="6248400" cy="4525963"/>
          </a:xfrm>
        </p:spPr>
        <p:txBody>
          <a:bodyPr/>
          <a:lstStyle/>
          <a:p>
            <a:pPr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sz="3400" dirty="0">
                <a:solidFill>
                  <a:schemeClr val="folHlink"/>
                </a:solidFill>
                <a:latin typeface="Kabob" pitchFamily="2" charset="0"/>
              </a:rPr>
              <a:t>	</a:t>
            </a:r>
            <a:r>
              <a:rPr lang="en-US" b="1" dirty="0">
                <a:latin typeface="Kabob" pitchFamily="2" charset="0"/>
              </a:rPr>
              <a:t>HEWAN</a:t>
            </a:r>
          </a:p>
          <a:p>
            <a:pPr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b="1" dirty="0">
              <a:latin typeface="Kabob" pitchFamily="2" charset="0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sz="2800" dirty="0">
                <a:latin typeface="Kabob" pitchFamily="2" charset="0"/>
              </a:rPr>
              <a:t>SERANGGA 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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sengatan</a:t>
            </a:r>
            <a:endParaRPr lang="en-US" sz="2800" dirty="0">
              <a:latin typeface="Kabob" pitchFamily="2" charset="0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sz="2800" dirty="0">
                <a:latin typeface="Kabob" pitchFamily="2" charset="0"/>
              </a:rPr>
              <a:t>BINATANG BERBISA 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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gigitan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  </a:t>
            </a:r>
            <a:r>
              <a:rPr lang="en-US" sz="2800" dirty="0" err="1">
                <a:latin typeface="Kabob" pitchFamily="2" charset="0"/>
                <a:sym typeface="Wingdings" pitchFamily="2" charset="2"/>
              </a:rPr>
              <a:t>ular</a:t>
            </a:r>
            <a:endParaRPr lang="en-US" sz="2800" dirty="0">
              <a:latin typeface="Kabob" pitchFamily="2" charset="0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sz="2800" dirty="0">
                <a:latin typeface="Kabob" pitchFamily="2" charset="0"/>
              </a:rPr>
              <a:t>BINATANG BUAS </a:t>
            </a:r>
            <a:r>
              <a:rPr lang="en-US" sz="2800" dirty="0">
                <a:latin typeface="Kabob" pitchFamily="2" charset="0"/>
                <a:sym typeface="Wingdings" pitchFamily="2" charset="2"/>
              </a:rPr>
              <a:t> CARNIVORA</a:t>
            </a:r>
            <a:endParaRPr lang="en-US" sz="2800" dirty="0">
              <a:latin typeface="Kabob" pitchFamily="2" charset="0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400" dirty="0">
              <a:latin typeface="Kabob" pitchFamily="2" charset="0"/>
            </a:endParaRPr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400" dirty="0">
              <a:latin typeface="Kabob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4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1143000"/>
            <a:ext cx="6858000" cy="1143000"/>
          </a:xfrm>
        </p:spPr>
        <p:txBody>
          <a:bodyPr/>
          <a:lstStyle/>
          <a:p>
            <a:r>
              <a:rPr lang="en-US" sz="4200" dirty="0">
                <a:latin typeface="Agency FB" pitchFamily="34" charset="0"/>
              </a:rPr>
              <a:t>Agent </a:t>
            </a:r>
            <a:r>
              <a:rPr lang="en-US" sz="4200" dirty="0" err="1">
                <a:latin typeface="Agency FB" pitchFamily="34" charset="0"/>
              </a:rPr>
              <a:t>Penyebab</a:t>
            </a:r>
            <a:r>
              <a:rPr lang="en-US" sz="4200" dirty="0">
                <a:latin typeface="Agency FB" pitchFamily="34" charset="0"/>
              </a:rPr>
              <a:t> </a:t>
            </a:r>
            <a:r>
              <a:rPr lang="en-US" sz="4200" dirty="0" err="1">
                <a:latin typeface="Agency FB" pitchFamily="34" charset="0"/>
              </a:rPr>
              <a:t>Penyakit</a:t>
            </a:r>
            <a:endParaRPr lang="en-US" sz="4200" dirty="0">
              <a:latin typeface="Agency FB" pitchFamily="34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43000" y="2286000"/>
            <a:ext cx="6629400" cy="3611563"/>
          </a:xfrm>
        </p:spPr>
        <p:txBody>
          <a:bodyPr/>
          <a:lstStyle/>
          <a:p>
            <a:pPr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34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TUMBUHAN</a:t>
            </a:r>
            <a:endParaRPr lang="en-US" sz="34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800" b="1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DEBU KAYU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sym typeface="Wingdings" pitchFamily="2" charset="2"/>
              </a:rPr>
              <a:t>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sym typeface="Wingdings" pitchFamily="2" charset="2"/>
              </a:rPr>
              <a:t>Allergi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sym typeface="Wingdings" pitchFamily="2" charset="2"/>
              </a:rPr>
              <a:t> &amp;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sym typeface="Wingdings" pitchFamily="2" charset="2"/>
              </a:rPr>
              <a:t>asma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DEBU KAPAS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sym typeface="Wingdings" pitchFamily="2" charset="2"/>
              </a:rPr>
              <a:t>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sym typeface="Wingdings" pitchFamily="2" charset="2"/>
              </a:rPr>
              <a:t>allergi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sym typeface="Wingdings" pitchFamily="2" charset="2"/>
              </a:rPr>
              <a:t>saluran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sym typeface="Wingdings" pitchFamily="2" charset="2"/>
              </a:rPr>
              <a:t>nafas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BINATANG BUAS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sym typeface="Wingdings" pitchFamily="2" charset="2"/>
              </a:rPr>
              <a:t> CARNIVORA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4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4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39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1295400"/>
            <a:ext cx="5562600" cy="685800"/>
          </a:xfrm>
        </p:spPr>
        <p:txBody>
          <a:bodyPr/>
          <a:lstStyle/>
          <a:p>
            <a:pPr algn="l"/>
            <a:r>
              <a:rPr lang="en-US" sz="2000" b="1" dirty="0">
                <a:latin typeface="Kabob" pitchFamily="2" charset="0"/>
              </a:rPr>
              <a:t>JENIS PEKERJAAN YANG BERISIKO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71600" y="2438400"/>
            <a:ext cx="6781800" cy="2286000"/>
          </a:xfrm>
        </p:spPr>
        <p:txBody>
          <a:bodyPr/>
          <a:lstStyle/>
          <a:p>
            <a:pPr marL="860425" indent="-860425"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sz="2000" dirty="0">
                <a:latin typeface="Kabob" pitchFamily="2" charset="0"/>
              </a:rPr>
              <a:t>PETUGAS KESEHATAN</a:t>
            </a:r>
          </a:p>
          <a:p>
            <a:pPr marL="860425" indent="-860425"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sz="2000" dirty="0">
                <a:latin typeface="Kabob" pitchFamily="2" charset="0"/>
              </a:rPr>
              <a:t>PETUGAS PETERNAKAN</a:t>
            </a:r>
          </a:p>
          <a:p>
            <a:pPr marL="860425" indent="-860425"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sz="2000" dirty="0">
                <a:latin typeface="Kabob" pitchFamily="2" charset="0"/>
              </a:rPr>
              <a:t>PETUGAS PEMBERSIH SELOKAN/SAMPAH</a:t>
            </a:r>
          </a:p>
          <a:p>
            <a:pPr marL="860425" indent="-860425"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sz="2000" dirty="0">
                <a:latin typeface="Kabob" pitchFamily="2" charset="0"/>
              </a:rPr>
              <a:t>PETUGAS YANG BEKERJA DENGAN KELEMBABAN TINGGI </a:t>
            </a:r>
            <a:r>
              <a:rPr lang="en-US" sz="2000" dirty="0">
                <a:latin typeface="Kabob" pitchFamily="2" charset="0"/>
                <a:sym typeface="Wingdings" pitchFamily="2" charset="2"/>
              </a:rPr>
              <a:t> </a:t>
            </a:r>
            <a:r>
              <a:rPr lang="en-US" sz="2000" dirty="0" err="1">
                <a:latin typeface="Kabob" pitchFamily="2" charset="0"/>
                <a:sym typeface="Wingdings" pitchFamily="2" charset="2"/>
              </a:rPr>
              <a:t>Jamur</a:t>
            </a:r>
            <a:r>
              <a:rPr lang="en-US" sz="2000" dirty="0">
                <a:latin typeface="Kabob" pitchFamily="2" charset="0"/>
                <a:sym typeface="Wingdings" pitchFamily="2" charset="2"/>
              </a:rPr>
              <a:t> </a:t>
            </a:r>
            <a:r>
              <a:rPr lang="en-US" sz="2000" dirty="0" err="1">
                <a:latin typeface="Kabob" pitchFamily="2" charset="0"/>
                <a:sym typeface="Wingdings" pitchFamily="2" charset="2"/>
              </a:rPr>
              <a:t>kulit</a:t>
            </a:r>
            <a:r>
              <a:rPr lang="en-US" sz="2000" dirty="0">
                <a:latin typeface="Kabob" pitchFamily="2" charset="0"/>
                <a:sym typeface="Wingdings" pitchFamily="2" charset="2"/>
              </a:rPr>
              <a:t> (</a:t>
            </a:r>
            <a:r>
              <a:rPr lang="en-US" sz="2000" dirty="0" err="1">
                <a:latin typeface="Kabob" pitchFamily="2" charset="0"/>
                <a:sym typeface="Wingdings" pitchFamily="2" charset="2"/>
              </a:rPr>
              <a:t>panu</a:t>
            </a:r>
            <a:r>
              <a:rPr lang="en-US" sz="2000" dirty="0">
                <a:latin typeface="Kabob" pitchFamily="2" charset="0"/>
                <a:sym typeface="Wingdings" pitchFamily="2" charset="2"/>
              </a:rPr>
              <a:t>, candida, </a:t>
            </a:r>
            <a:r>
              <a:rPr lang="en-US" sz="2000" dirty="0" err="1">
                <a:latin typeface="Kabob" pitchFamily="2" charset="0"/>
                <a:sym typeface="Wingdings" pitchFamily="2" charset="2"/>
              </a:rPr>
              <a:t>dll</a:t>
            </a:r>
            <a:r>
              <a:rPr lang="en-US" sz="2000" dirty="0">
                <a:latin typeface="Kabob" pitchFamily="2" charset="0"/>
                <a:sym typeface="Wingdings" pitchFamily="2" charset="2"/>
              </a:rPr>
              <a:t>)</a:t>
            </a:r>
            <a:endParaRPr lang="en-US" sz="2000" dirty="0">
              <a:latin typeface="Kabob" pitchFamily="2" charset="0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</a:pPr>
            <a:endParaRPr lang="en-US" sz="2400" dirty="0">
              <a:latin typeface="Kabob" pitchFamily="2" charset="0"/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400" dirty="0">
              <a:latin typeface="Kabob" pitchFamily="2" charset="0"/>
            </a:endParaRPr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400" dirty="0">
              <a:latin typeface="Kabob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9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371600"/>
            <a:ext cx="5257800" cy="609600"/>
          </a:xfrm>
        </p:spPr>
        <p:txBody>
          <a:bodyPr/>
          <a:lstStyle/>
          <a:p>
            <a:r>
              <a:rPr lang="en-US" sz="2400" b="1" dirty="0">
                <a:latin typeface="Kabob" pitchFamily="2" charset="0"/>
              </a:rPr>
              <a:t>TEMPAT KERJA YANG BERISIKO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209800"/>
            <a:ext cx="6172200" cy="2971800"/>
          </a:xfrm>
        </p:spPr>
        <p:txBody>
          <a:bodyPr/>
          <a:lstStyle/>
          <a:p>
            <a:pPr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1800" dirty="0">
              <a:solidFill>
                <a:schemeClr val="folHlink"/>
              </a:solidFill>
              <a:latin typeface="Kabob" pitchFamily="2" charset="0"/>
            </a:endParaRPr>
          </a:p>
          <a:p>
            <a:pPr marL="573088" indent="-573088"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sz="1800" dirty="0">
                <a:solidFill>
                  <a:srgbClr val="00080C"/>
                </a:solidFill>
                <a:latin typeface="Kabob" pitchFamily="2" charset="0"/>
              </a:rPr>
              <a:t>LAB MIKROBIOLOGI, LAB KESMAS, LAB BIOMOLEKULER</a:t>
            </a:r>
          </a:p>
          <a:p>
            <a:pPr marL="573088" indent="-573088"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sz="1800" dirty="0">
                <a:solidFill>
                  <a:srgbClr val="00080C"/>
                </a:solidFill>
                <a:latin typeface="Kabob" pitchFamily="2" charset="0"/>
              </a:rPr>
              <a:t>RS &amp; FASILITAS KESEHATAN LAINNYA</a:t>
            </a:r>
          </a:p>
          <a:p>
            <a:pPr marL="573088" indent="-573088"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sz="1800" dirty="0">
                <a:solidFill>
                  <a:srgbClr val="00080C"/>
                </a:solidFill>
                <a:latin typeface="Kabob" pitchFamily="2" charset="0"/>
              </a:rPr>
              <a:t>FASILITAS BIOTEKNOLOGI</a:t>
            </a:r>
          </a:p>
          <a:p>
            <a:pPr marL="573088" indent="-573088"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sz="1800" dirty="0">
                <a:solidFill>
                  <a:srgbClr val="00080C"/>
                </a:solidFill>
                <a:latin typeface="Kabob" pitchFamily="2" charset="0"/>
              </a:rPr>
              <a:t>FASILITAS DOKTER HEWAN &amp; BINATANG</a:t>
            </a:r>
          </a:p>
          <a:p>
            <a:pPr marL="573088" indent="-573088"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sz="1800" dirty="0">
                <a:solidFill>
                  <a:srgbClr val="00080C"/>
                </a:solidFill>
                <a:latin typeface="Kabob" pitchFamily="2" charset="0"/>
              </a:rPr>
              <a:t>PERTANIAN</a:t>
            </a:r>
          </a:p>
          <a:p>
            <a:pPr marL="573088" indent="-573088">
              <a:buClr>
                <a:schemeClr val="tx1"/>
              </a:buClr>
              <a:buSzPct val="70000"/>
              <a:buFont typeface="Wingdings" pitchFamily="2" charset="2"/>
              <a:buChar char="q"/>
            </a:pPr>
            <a:r>
              <a:rPr lang="en-US" sz="1800" dirty="0">
                <a:solidFill>
                  <a:srgbClr val="00080C"/>
                </a:solidFill>
                <a:latin typeface="Kabob" pitchFamily="2" charset="0"/>
              </a:rPr>
              <a:t>LAIN-LAIN</a:t>
            </a:r>
          </a:p>
        </p:txBody>
      </p:sp>
    </p:spTree>
    <p:extLst>
      <p:ext uri="{BB962C8B-B14F-4D97-AF65-F5344CB8AC3E}">
        <p14:creationId xmlns:p14="http://schemas.microsoft.com/office/powerpoint/2010/main" val="3397261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1295400"/>
            <a:ext cx="4648200" cy="639762"/>
          </a:xfrm>
        </p:spPr>
        <p:txBody>
          <a:bodyPr/>
          <a:lstStyle/>
          <a:p>
            <a:pPr algn="l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PENGENDALIAN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71600" y="2438400"/>
            <a:ext cx="7010400" cy="3810000"/>
          </a:xfr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CONTAINMENT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mencegah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pajanan</a:t>
            </a:r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n-US" sz="1600" dirty="0" err="1">
                <a:solidFill>
                  <a:schemeClr val="tx1"/>
                </a:solidFill>
              </a:rPr>
              <a:t>Desain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tempat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kerja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n-US" sz="1600" dirty="0" err="1">
                <a:solidFill>
                  <a:schemeClr val="tx1"/>
                </a:solidFill>
              </a:rPr>
              <a:t>Peralatan</a:t>
            </a:r>
            <a:r>
              <a:rPr lang="en-US" sz="1600" dirty="0">
                <a:solidFill>
                  <a:schemeClr val="tx1"/>
                </a:solidFill>
              </a:rPr>
              <a:t> safety (biosafety cabinet, </a:t>
            </a:r>
            <a:r>
              <a:rPr lang="en-US" sz="1600" dirty="0" err="1">
                <a:solidFill>
                  <a:schemeClr val="tx1"/>
                </a:solidFill>
              </a:rPr>
              <a:t>peralatan</a:t>
            </a:r>
            <a:r>
              <a:rPr lang="en-US" sz="1600" dirty="0">
                <a:solidFill>
                  <a:schemeClr val="tx1"/>
                </a:solidFill>
              </a:rPr>
              <a:t> centrifugal)</a:t>
            </a:r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n-US" sz="1600" dirty="0">
                <a:solidFill>
                  <a:schemeClr val="tx1"/>
                </a:solidFill>
              </a:rPr>
              <a:t>Cara </a:t>
            </a:r>
            <a:r>
              <a:rPr lang="en-US" sz="1600" dirty="0" err="1">
                <a:solidFill>
                  <a:schemeClr val="tx1"/>
                </a:solidFill>
              </a:rPr>
              <a:t>kerja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n-US" sz="1600" dirty="0" err="1">
                <a:solidFill>
                  <a:schemeClr val="tx1"/>
                </a:solidFill>
              </a:rPr>
              <a:t>Dekontaminasi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n-US" sz="1600" dirty="0" err="1">
                <a:solidFill>
                  <a:schemeClr val="tx1"/>
                </a:solidFill>
              </a:rPr>
              <a:t>Penanganan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limbah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 spill management</a:t>
            </a: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BIOSAFETY PROGRAM MANAGEMENT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 support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dari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pimpinan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puncak</a:t>
            </a:r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n-US" sz="1600" dirty="0">
                <a:solidFill>
                  <a:schemeClr val="tx1"/>
                </a:solidFill>
              </a:rPr>
              <a:t>Program support, biosafety </a:t>
            </a:r>
            <a:r>
              <a:rPr lang="en-US" sz="1600" dirty="0" err="1">
                <a:solidFill>
                  <a:schemeClr val="tx1"/>
                </a:solidFill>
              </a:rPr>
              <a:t>spesialist</a:t>
            </a:r>
            <a:r>
              <a:rPr lang="en-US" sz="1600" dirty="0">
                <a:solidFill>
                  <a:schemeClr val="tx1"/>
                </a:solidFill>
              </a:rPr>
              <a:t>, institutional biosafety committee, biosafety manual, OH program, Info &amp; </a:t>
            </a:r>
            <a:r>
              <a:rPr lang="en-US" sz="1600" dirty="0" err="1">
                <a:solidFill>
                  <a:schemeClr val="tx1"/>
                </a:solidFill>
              </a:rPr>
              <a:t>Educt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COMPLIANCE ASSESSMENT</a:t>
            </a:r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n-US" sz="1600" dirty="0">
                <a:solidFill>
                  <a:schemeClr val="tx1"/>
                </a:solidFill>
              </a:rPr>
              <a:t>Audit, annual review, Incident &amp; accident statistics</a:t>
            </a:r>
          </a:p>
        </p:txBody>
      </p:sp>
    </p:spTree>
    <p:extLst>
      <p:ext uri="{BB962C8B-B14F-4D97-AF65-F5344CB8AC3E}">
        <p14:creationId xmlns:p14="http://schemas.microsoft.com/office/powerpoint/2010/main" val="221020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2551837"/>
            <a:ext cx="67056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sz="4400" b="1" dirty="0" err="1">
                <a:solidFill>
                  <a:schemeClr val="accent6">
                    <a:lumMod val="50000"/>
                  </a:schemeClr>
                </a:solidFill>
                <a:latin typeface="Agency FB" pitchFamily="34" charset="0"/>
              </a:rPr>
              <a:t>Bahaya</a:t>
            </a:r>
            <a:r>
              <a:rPr lang="en-AU" sz="4400" b="1" dirty="0">
                <a:solidFill>
                  <a:schemeClr val="accent6">
                    <a:lumMod val="50000"/>
                  </a:schemeClr>
                </a:solidFill>
                <a:latin typeface="Agency FB" pitchFamily="34" charset="0"/>
              </a:rPr>
              <a:t> </a:t>
            </a:r>
            <a:r>
              <a:rPr lang="en-AU" sz="4400" b="1" dirty="0" err="1">
                <a:solidFill>
                  <a:schemeClr val="accent6">
                    <a:lumMod val="50000"/>
                  </a:schemeClr>
                </a:solidFill>
                <a:latin typeface="Agency FB" pitchFamily="34" charset="0"/>
              </a:rPr>
              <a:t>biologi</a:t>
            </a:r>
            <a:r>
              <a:rPr lang="en-AU" sz="4400" b="1" dirty="0">
                <a:solidFill>
                  <a:schemeClr val="accent6">
                    <a:lumMod val="50000"/>
                  </a:schemeClr>
                </a:solidFill>
                <a:latin typeface="Agency FB" pitchFamily="34" charset="0"/>
              </a:rPr>
              <a:t> </a:t>
            </a:r>
            <a:r>
              <a:rPr lang="en-AU" dirty="0" err="1"/>
              <a:t>dapat</a:t>
            </a:r>
            <a:r>
              <a:rPr lang="en-AU" dirty="0"/>
              <a:t> </a:t>
            </a:r>
            <a:r>
              <a:rPr lang="en-AU" dirty="0" err="1"/>
              <a:t>didefinisikan</a:t>
            </a:r>
            <a:r>
              <a:rPr lang="en-AU" dirty="0"/>
              <a:t> </a:t>
            </a:r>
            <a:r>
              <a:rPr lang="en-AU" i="1" dirty="0" err="1"/>
              <a:t>sebagai</a:t>
            </a:r>
            <a:r>
              <a:rPr lang="en-AU" i="1" dirty="0"/>
              <a:t> </a:t>
            </a:r>
            <a:r>
              <a:rPr lang="en-AU" i="1" dirty="0" err="1"/>
              <a:t>debu</a:t>
            </a:r>
            <a:r>
              <a:rPr lang="en-AU" i="1" dirty="0"/>
              <a:t> </a:t>
            </a:r>
            <a:r>
              <a:rPr lang="en-AU" i="1" dirty="0" err="1"/>
              <a:t>organik</a:t>
            </a:r>
            <a:r>
              <a:rPr lang="en-AU" i="1" dirty="0"/>
              <a:t> yang </a:t>
            </a:r>
            <a:r>
              <a:rPr lang="en-AU" i="1" dirty="0" err="1"/>
              <a:t>berasal</a:t>
            </a:r>
            <a:r>
              <a:rPr lang="en-AU" i="1" dirty="0"/>
              <a:t> </a:t>
            </a:r>
            <a:r>
              <a:rPr lang="en-AU" i="1" dirty="0" err="1"/>
              <a:t>dari</a:t>
            </a:r>
            <a:r>
              <a:rPr lang="en-AU" i="1" dirty="0"/>
              <a:t> </a:t>
            </a:r>
            <a:r>
              <a:rPr lang="en-AU" i="1" dirty="0" err="1"/>
              <a:t>sumber-sumber</a:t>
            </a:r>
            <a:r>
              <a:rPr lang="en-AU" i="1" dirty="0"/>
              <a:t> </a:t>
            </a:r>
            <a:r>
              <a:rPr lang="en-AU" i="1" dirty="0" err="1"/>
              <a:t>biologi</a:t>
            </a:r>
            <a:r>
              <a:rPr lang="en-AU" i="1" dirty="0"/>
              <a:t> yang </a:t>
            </a:r>
            <a:r>
              <a:rPr lang="en-AU" i="1" dirty="0" err="1"/>
              <a:t>berbeda</a:t>
            </a:r>
            <a:r>
              <a:rPr lang="en-AU" i="1" dirty="0"/>
              <a:t> </a:t>
            </a:r>
            <a:r>
              <a:rPr lang="en-AU" i="1" dirty="0" err="1"/>
              <a:t>seperti</a:t>
            </a:r>
            <a:r>
              <a:rPr lang="en-AU" i="1" dirty="0"/>
              <a:t> virus, </a:t>
            </a:r>
            <a:r>
              <a:rPr lang="en-AU" i="1" dirty="0" err="1"/>
              <a:t>bakteri</a:t>
            </a:r>
            <a:r>
              <a:rPr lang="en-AU" i="1" dirty="0"/>
              <a:t>, </a:t>
            </a:r>
            <a:r>
              <a:rPr lang="en-AU" i="1" dirty="0" err="1"/>
              <a:t>jamur</a:t>
            </a:r>
            <a:r>
              <a:rPr lang="en-AU" i="1" dirty="0"/>
              <a:t>, protein </a:t>
            </a:r>
            <a:r>
              <a:rPr lang="en-AU" i="1" dirty="0" err="1"/>
              <a:t>dari</a:t>
            </a:r>
            <a:r>
              <a:rPr lang="en-AU" i="1" dirty="0"/>
              <a:t> </a:t>
            </a:r>
            <a:r>
              <a:rPr lang="en-AU" i="1" dirty="0" err="1"/>
              <a:t>binatang</a:t>
            </a:r>
            <a:r>
              <a:rPr lang="en-AU" i="1" dirty="0"/>
              <a:t> </a:t>
            </a:r>
            <a:r>
              <a:rPr lang="en-AU" i="1" dirty="0" err="1"/>
              <a:t>atau</a:t>
            </a:r>
            <a:r>
              <a:rPr lang="en-AU" i="1" dirty="0"/>
              <a:t> </a:t>
            </a:r>
            <a:r>
              <a:rPr lang="en-AU" i="1" dirty="0" err="1"/>
              <a:t>bahan-bahan</a:t>
            </a:r>
            <a:r>
              <a:rPr lang="en-AU" i="1" dirty="0"/>
              <a:t> </a:t>
            </a:r>
            <a:r>
              <a:rPr lang="en-AU" i="1" dirty="0" err="1"/>
              <a:t>dari</a:t>
            </a:r>
            <a:r>
              <a:rPr lang="en-AU" i="1" dirty="0"/>
              <a:t> </a:t>
            </a:r>
            <a:r>
              <a:rPr lang="en-AU" i="1" dirty="0" err="1"/>
              <a:t>tumbuhan</a:t>
            </a:r>
            <a:r>
              <a:rPr lang="en-AU" i="1" dirty="0"/>
              <a:t> </a:t>
            </a:r>
            <a:r>
              <a:rPr lang="en-AU" i="1" dirty="0" err="1"/>
              <a:t>seperti</a:t>
            </a:r>
            <a:r>
              <a:rPr lang="en-AU" i="1" dirty="0"/>
              <a:t> </a:t>
            </a:r>
            <a:r>
              <a:rPr lang="en-AU" i="1" dirty="0" err="1"/>
              <a:t>produk</a:t>
            </a:r>
            <a:r>
              <a:rPr lang="en-AU" i="1" dirty="0"/>
              <a:t> </a:t>
            </a:r>
            <a:r>
              <a:rPr lang="en-AU" i="1" dirty="0" err="1"/>
              <a:t>serat</a:t>
            </a:r>
            <a:r>
              <a:rPr lang="en-AU" i="1" dirty="0"/>
              <a:t> </a:t>
            </a:r>
            <a:r>
              <a:rPr lang="en-AU" i="1" dirty="0" err="1"/>
              <a:t>alam</a:t>
            </a:r>
            <a:r>
              <a:rPr lang="en-AU" i="1" dirty="0"/>
              <a:t> yang </a:t>
            </a:r>
            <a:r>
              <a:rPr lang="en-AU" i="1" dirty="0" err="1"/>
              <a:t>terdegradasi</a:t>
            </a:r>
            <a:r>
              <a:rPr lang="en-AU" dirty="0"/>
              <a:t>.</a:t>
            </a:r>
            <a:endParaRPr lang="id-ID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71600" y="1371600"/>
            <a:ext cx="6789739" cy="706438"/>
          </a:xfrm>
          <a:prstGeom prst="rect">
            <a:avLst/>
          </a:prstGeom>
        </p:spPr>
        <p:txBody>
          <a:bodyPr/>
          <a:lstStyle>
            <a:lvl1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2pPr>
            <a:lvl3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3pPr>
            <a:lvl4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4pPr>
            <a:lvl5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5pPr>
            <a:lvl6pPr marL="457200"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6pPr>
            <a:lvl7pPr marL="914400"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7pPr>
            <a:lvl8pPr marL="1371600"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8pPr>
            <a:lvl9pPr marL="1828800"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9pPr>
          </a:lstStyle>
          <a:p>
            <a:r>
              <a:rPr lang="en-GB" smtClean="0"/>
              <a:t>BIOLOGICAL HAZARDS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572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219200"/>
            <a:ext cx="5867400" cy="838200"/>
          </a:xfrm>
        </p:spPr>
        <p:txBody>
          <a:bodyPr/>
          <a:lstStyle/>
          <a:p>
            <a:r>
              <a:rPr lang="en-US" sz="2400" b="1" dirty="0">
                <a:latin typeface="Arial Narrow" pitchFamily="34" charset="0"/>
              </a:rPr>
              <a:t>PENANGGULANGAN BAHAYA BIOLOGI 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0" y="1752600"/>
            <a:ext cx="6858000" cy="4038600"/>
          </a:xfrm>
          <a:noFill/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ü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MENGENAL BAHAYA-BAHAYA BIOLOGI YANG ADA DI TEMPAT KERJA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MENGHINDARI KONTAK LANGSUNG DENGAN SUMBER PENULAR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MELAKUKAN TINDAKAN ASEPSIS YANG BENAR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MENJAGA KEBERSIHAN DIRI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MENGGUNAKAN ALAT PELINDUNG DIRI YANG SESUAI</a:t>
            </a:r>
          </a:p>
        </p:txBody>
      </p:sp>
    </p:spTree>
    <p:extLst>
      <p:ext uri="{BB962C8B-B14F-4D97-AF65-F5344CB8AC3E}">
        <p14:creationId xmlns:p14="http://schemas.microsoft.com/office/powerpoint/2010/main" val="259616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EVALUATION</a:t>
            </a: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GB" b="1"/>
              <a:t>harm</a:t>
            </a:r>
            <a:r>
              <a:rPr lang="en-GB"/>
              <a:t>ful characteristics of the substance, energy or condition involved</a:t>
            </a:r>
          </a:p>
          <a:p>
            <a:pPr>
              <a:lnSpc>
                <a:spcPct val="130000"/>
              </a:lnSpc>
            </a:pPr>
            <a:r>
              <a:rPr lang="en-GB"/>
              <a:t>concentration, intensity or </a:t>
            </a:r>
            <a:r>
              <a:rPr lang="en-GB" b="1"/>
              <a:t>level</a:t>
            </a:r>
            <a:r>
              <a:rPr lang="en-GB"/>
              <a:t> of the exposure to the harmful agent</a:t>
            </a:r>
          </a:p>
          <a:p>
            <a:pPr>
              <a:lnSpc>
                <a:spcPct val="130000"/>
              </a:lnSpc>
            </a:pPr>
            <a:r>
              <a:rPr lang="en-GB" b="1"/>
              <a:t>time</a:t>
            </a:r>
            <a:r>
              <a:rPr lang="en-GB"/>
              <a:t> duration of the exposure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860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CONTROL</a:t>
            </a:r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76400"/>
            <a:ext cx="6858000" cy="4337050"/>
          </a:xfrm>
        </p:spPr>
        <p:txBody>
          <a:bodyPr/>
          <a:lstStyle/>
          <a:p>
            <a:r>
              <a:rPr lang="en-GB" dirty="0"/>
              <a:t>elimination  </a:t>
            </a:r>
          </a:p>
          <a:p>
            <a:r>
              <a:rPr lang="en-GB" dirty="0"/>
              <a:t>substitution  </a:t>
            </a:r>
          </a:p>
          <a:p>
            <a:r>
              <a:rPr lang="en-GB" dirty="0"/>
              <a:t>change of work method</a:t>
            </a:r>
          </a:p>
          <a:p>
            <a:r>
              <a:rPr lang="en-GB" dirty="0"/>
              <a:t>change of work pattern</a:t>
            </a:r>
          </a:p>
          <a:p>
            <a:r>
              <a:rPr lang="en-GB" dirty="0"/>
              <a:t>isolation and segregation</a:t>
            </a:r>
          </a:p>
          <a:p>
            <a:r>
              <a:rPr lang="en-GB" dirty="0"/>
              <a:t>engineering controls</a:t>
            </a:r>
          </a:p>
          <a:p>
            <a:r>
              <a:rPr lang="en-GB" dirty="0"/>
              <a:t>personal protective equipment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95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00200"/>
            <a:ext cx="6096000" cy="457200"/>
          </a:xfrm>
        </p:spPr>
        <p:txBody>
          <a:bodyPr/>
          <a:lstStyle/>
          <a:p>
            <a:r>
              <a:rPr lang="en-GB" sz="2400" b="1" dirty="0"/>
              <a:t>ROUTES OF ATTACK ON THE HUMAN BODY</a:t>
            </a:r>
            <a:endParaRPr lang="en-GB" sz="2400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438400"/>
            <a:ext cx="7467600" cy="2667000"/>
          </a:xfrm>
        </p:spPr>
        <p:txBody>
          <a:bodyPr/>
          <a:lstStyle/>
          <a:p>
            <a:endParaRPr lang="en-GB" sz="2000" dirty="0"/>
          </a:p>
          <a:p>
            <a:r>
              <a:rPr lang="en-GB" sz="2000" dirty="0"/>
              <a:t>route of entry  </a:t>
            </a:r>
            <a:r>
              <a:rPr lang="id-ID" sz="2000" dirty="0" smtClean="0"/>
              <a:t>:  </a:t>
            </a:r>
            <a:r>
              <a:rPr lang="en-GB" sz="2000" dirty="0" smtClean="0"/>
              <a:t>(</a:t>
            </a:r>
            <a:r>
              <a:rPr lang="en-GB" sz="2000" dirty="0"/>
              <a:t>reach an area of penetration of the body)</a:t>
            </a:r>
          </a:p>
          <a:p>
            <a:r>
              <a:rPr lang="en-GB" sz="2000" dirty="0"/>
              <a:t>process of entry </a:t>
            </a:r>
            <a:r>
              <a:rPr lang="id-ID" sz="2000" dirty="0" smtClean="0"/>
              <a:t>:  </a:t>
            </a:r>
            <a:r>
              <a:rPr lang="en-GB" sz="2000" dirty="0" smtClean="0"/>
              <a:t>(</a:t>
            </a:r>
            <a:r>
              <a:rPr lang="en-GB" sz="2000" dirty="0"/>
              <a:t>penetrate the outer cover of the body)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39618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295400"/>
            <a:ext cx="6027739" cy="706438"/>
          </a:xfrm>
        </p:spPr>
        <p:txBody>
          <a:bodyPr/>
          <a:lstStyle/>
          <a:p>
            <a:r>
              <a:rPr lang="en-GB" b="1" dirty="0"/>
              <a:t>ROUTES OF ENTRY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2438400"/>
            <a:ext cx="3505200" cy="2705100"/>
          </a:xfrm>
        </p:spPr>
        <p:txBody>
          <a:bodyPr/>
          <a:lstStyle/>
          <a:p>
            <a:r>
              <a:rPr lang="en-GB" dirty="0"/>
              <a:t>inhalation</a:t>
            </a:r>
          </a:p>
          <a:p>
            <a:r>
              <a:rPr lang="en-GB" dirty="0"/>
              <a:t>ingestion</a:t>
            </a:r>
          </a:p>
          <a:p>
            <a:r>
              <a:rPr lang="en-GB" dirty="0"/>
              <a:t>skin pervasion</a:t>
            </a:r>
          </a:p>
          <a:p>
            <a:r>
              <a:rPr lang="en-GB" dirty="0"/>
              <a:t>injection</a:t>
            </a:r>
          </a:p>
          <a:p>
            <a:r>
              <a:rPr lang="en-GB" dirty="0"/>
              <a:t>implantation</a:t>
            </a:r>
          </a:p>
          <a:p>
            <a:r>
              <a:rPr lang="en-GB" dirty="0"/>
              <a:t>aspiration</a:t>
            </a:r>
          </a:p>
        </p:txBody>
      </p:sp>
    </p:spTree>
    <p:extLst>
      <p:ext uri="{BB962C8B-B14F-4D97-AF65-F5344CB8AC3E}">
        <p14:creationId xmlns:p14="http://schemas.microsoft.com/office/powerpoint/2010/main" val="228573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066800"/>
            <a:ext cx="5105400" cy="706438"/>
          </a:xfrm>
        </p:spPr>
        <p:txBody>
          <a:bodyPr/>
          <a:lstStyle/>
          <a:p>
            <a:r>
              <a:rPr lang="en-GB" sz="2800" b="1" dirty="0"/>
              <a:t>PROCESS OF ENTRY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286000"/>
            <a:ext cx="5638800" cy="2743200"/>
          </a:xfrm>
        </p:spPr>
        <p:txBody>
          <a:bodyPr/>
          <a:lstStyle/>
          <a:p>
            <a:pPr marL="1023938" indent="-1023938"/>
            <a:r>
              <a:rPr lang="en-GB" sz="2400" dirty="0"/>
              <a:t>absorption </a:t>
            </a:r>
          </a:p>
          <a:p>
            <a:pPr marL="1651000" lvl="3" indent="-565150"/>
            <a:r>
              <a:rPr lang="en-GB" sz="2200" dirty="0"/>
              <a:t>epidermis</a:t>
            </a:r>
          </a:p>
          <a:p>
            <a:pPr marL="1651000" lvl="3" indent="-565150"/>
            <a:r>
              <a:rPr lang="en-GB" sz="2200" dirty="0"/>
              <a:t>lungs</a:t>
            </a:r>
          </a:p>
          <a:p>
            <a:pPr marL="1651000" lvl="3" indent="-565150"/>
            <a:r>
              <a:rPr lang="en-GB" sz="2200" dirty="0"/>
              <a:t>gastro-intestinal tract</a:t>
            </a:r>
          </a:p>
          <a:p>
            <a:pPr marL="860425" indent="-860425"/>
            <a:r>
              <a:rPr lang="en-GB" sz="2400" dirty="0"/>
              <a:t>direct entry into the body</a:t>
            </a:r>
          </a:p>
        </p:txBody>
      </p:sp>
    </p:spTree>
    <p:extLst>
      <p:ext uri="{BB962C8B-B14F-4D97-AF65-F5344CB8AC3E}">
        <p14:creationId xmlns:p14="http://schemas.microsoft.com/office/powerpoint/2010/main" val="252226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914400"/>
            <a:ext cx="6324600" cy="935038"/>
          </a:xfrm>
        </p:spPr>
        <p:txBody>
          <a:bodyPr/>
          <a:lstStyle/>
          <a:p>
            <a:r>
              <a:rPr lang="en-GB" sz="1800" b="1" dirty="0"/>
              <a:t>TOXICOLOGY</a:t>
            </a:r>
            <a:br>
              <a:rPr lang="en-GB" sz="1800" b="1" dirty="0"/>
            </a:br>
            <a:r>
              <a:rPr lang="en-GB" sz="1800" b="1" dirty="0"/>
              <a:t>- </a:t>
            </a:r>
            <a:r>
              <a:rPr lang="en-GB" sz="1800" dirty="0"/>
              <a:t>the study of poisonous materials and their effects on living </a:t>
            </a:r>
            <a:r>
              <a:rPr lang="en-GB" sz="1800" dirty="0" smtClean="0"/>
              <a:t>organisms</a:t>
            </a:r>
            <a:endParaRPr lang="en-GB" sz="1800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209800"/>
            <a:ext cx="35052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800" dirty="0"/>
              <a:t>toxic substances</a:t>
            </a:r>
          </a:p>
          <a:p>
            <a:pPr lvl="1">
              <a:lnSpc>
                <a:spcPct val="90000"/>
              </a:lnSpc>
            </a:pPr>
            <a:r>
              <a:rPr lang="en-GB" sz="1800" i="1" dirty="0"/>
              <a:t>systemic</a:t>
            </a:r>
          </a:p>
          <a:p>
            <a:pPr lvl="2">
              <a:lnSpc>
                <a:spcPct val="90000"/>
              </a:lnSpc>
            </a:pPr>
            <a:r>
              <a:rPr lang="en-GB" sz="1800" dirty="0"/>
              <a:t>travel through the system</a:t>
            </a:r>
          </a:p>
          <a:p>
            <a:pPr lvl="1">
              <a:lnSpc>
                <a:spcPct val="90000"/>
              </a:lnSpc>
            </a:pPr>
            <a:r>
              <a:rPr lang="en-GB" sz="1800" i="1" dirty="0"/>
              <a:t>local</a:t>
            </a:r>
          </a:p>
          <a:p>
            <a:pPr lvl="2">
              <a:lnSpc>
                <a:spcPct val="90000"/>
              </a:lnSpc>
            </a:pPr>
            <a:r>
              <a:rPr lang="en-GB" sz="1800" dirty="0"/>
              <a:t>act only at the point of contact</a:t>
            </a:r>
          </a:p>
          <a:p>
            <a:pPr lvl="1">
              <a:lnSpc>
                <a:spcPct val="90000"/>
              </a:lnSpc>
            </a:pPr>
            <a:r>
              <a:rPr lang="en-GB" sz="1800" i="1" dirty="0"/>
              <a:t>cumulative</a:t>
            </a:r>
          </a:p>
          <a:p>
            <a:pPr lvl="2">
              <a:lnSpc>
                <a:spcPct val="90000"/>
              </a:lnSpc>
            </a:pPr>
            <a:r>
              <a:rPr lang="en-GB" sz="1800" dirty="0"/>
              <a:t>not readily excreted from the body</a:t>
            </a:r>
          </a:p>
          <a:p>
            <a:pPr lvl="2">
              <a:lnSpc>
                <a:spcPct val="90000"/>
              </a:lnSpc>
            </a:pPr>
            <a:r>
              <a:rPr lang="en-GB" sz="1800" dirty="0"/>
              <a:t>accumulated over a period of time</a:t>
            </a:r>
            <a:endParaRPr lang="en-GB" sz="1800" i="1" dirty="0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2209800"/>
            <a:ext cx="3886200" cy="3543300"/>
          </a:xfrm>
        </p:spPr>
        <p:txBody>
          <a:bodyPr/>
          <a:lstStyle/>
          <a:p>
            <a:r>
              <a:rPr lang="en-GB" sz="1800" dirty="0"/>
              <a:t>toxicity</a:t>
            </a:r>
          </a:p>
          <a:p>
            <a:pPr lvl="1"/>
            <a:r>
              <a:rPr lang="en-GB" sz="1800" dirty="0"/>
              <a:t>LD50 to quantify the effects of a toxic agent</a:t>
            </a:r>
          </a:p>
          <a:p>
            <a:pPr lvl="1"/>
            <a:r>
              <a:rPr lang="en-GB" sz="1800" i="1" dirty="0"/>
              <a:t>Acute Toxicity</a:t>
            </a:r>
          </a:p>
          <a:p>
            <a:pPr lvl="2"/>
            <a:r>
              <a:rPr lang="en-GB" sz="1800" dirty="0"/>
              <a:t>harmful effect occurs quickly (seconds, minutes, hours)</a:t>
            </a:r>
          </a:p>
          <a:p>
            <a:pPr lvl="1"/>
            <a:r>
              <a:rPr lang="en-GB" sz="1800" i="1" dirty="0"/>
              <a:t>Chronic Toxicity</a:t>
            </a:r>
          </a:p>
          <a:p>
            <a:pPr lvl="2"/>
            <a:r>
              <a:rPr lang="en-GB" sz="1800" dirty="0"/>
              <a:t>harmful effect takes a long time to appear (months, years)</a:t>
            </a:r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861657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1447800"/>
            <a:ext cx="5257800" cy="325438"/>
          </a:xfrm>
        </p:spPr>
        <p:txBody>
          <a:bodyPr/>
          <a:lstStyle/>
          <a:p>
            <a:r>
              <a:rPr lang="en-GB" sz="1800" b="1" dirty="0"/>
              <a:t>LOCAL AND SYSTEMIC EFFECTS</a:t>
            </a:r>
            <a:endParaRPr lang="en-GB" sz="1800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971800"/>
            <a:ext cx="3886200" cy="2247900"/>
          </a:xfrm>
        </p:spPr>
        <p:txBody>
          <a:bodyPr/>
          <a:lstStyle/>
          <a:p>
            <a:r>
              <a:rPr lang="en-GB" sz="1800" dirty="0"/>
              <a:t>local effects     (confined to specific area where contact occurs)</a:t>
            </a:r>
          </a:p>
          <a:p>
            <a:pPr lvl="1"/>
            <a:r>
              <a:rPr lang="en-GB" sz="1800" dirty="0"/>
              <a:t>skin</a:t>
            </a:r>
          </a:p>
          <a:p>
            <a:pPr lvl="1"/>
            <a:r>
              <a:rPr lang="en-GB" sz="1800" dirty="0"/>
              <a:t>eye </a:t>
            </a:r>
          </a:p>
          <a:p>
            <a:pPr lvl="1"/>
            <a:r>
              <a:rPr lang="en-GB" sz="1800" dirty="0"/>
              <a:t>respiratory tract</a:t>
            </a:r>
          </a:p>
          <a:p>
            <a:pPr lvl="1"/>
            <a:endParaRPr lang="en-GB" sz="1800" dirty="0"/>
          </a:p>
          <a:p>
            <a:pPr lvl="1"/>
            <a:endParaRPr lang="en-GB" sz="1800" dirty="0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819400"/>
            <a:ext cx="3886200" cy="2324100"/>
          </a:xfrm>
        </p:spPr>
        <p:txBody>
          <a:bodyPr/>
          <a:lstStyle/>
          <a:p>
            <a:r>
              <a:rPr lang="en-GB" sz="1800" dirty="0"/>
              <a:t>systemic effects  (occur at organs distant from contact site)</a:t>
            </a:r>
          </a:p>
          <a:p>
            <a:pPr lvl="1"/>
            <a:r>
              <a:rPr lang="en-GB" sz="1800" dirty="0"/>
              <a:t>liver</a:t>
            </a:r>
          </a:p>
          <a:p>
            <a:pPr lvl="1"/>
            <a:r>
              <a:rPr lang="en-GB" sz="1800" dirty="0"/>
              <a:t>nervous system</a:t>
            </a:r>
          </a:p>
          <a:p>
            <a:pPr lvl="1"/>
            <a:r>
              <a:rPr lang="en-GB" sz="1800" dirty="0"/>
              <a:t>bone</a:t>
            </a:r>
          </a:p>
          <a:p>
            <a:pPr lvl="1"/>
            <a:r>
              <a:rPr lang="en-GB" sz="1800" dirty="0"/>
              <a:t>blood-forming organs</a:t>
            </a:r>
          </a:p>
        </p:txBody>
      </p:sp>
    </p:spTree>
    <p:extLst>
      <p:ext uri="{BB962C8B-B14F-4D97-AF65-F5344CB8AC3E}">
        <p14:creationId xmlns:p14="http://schemas.microsoft.com/office/powerpoint/2010/main" val="23166998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295400"/>
            <a:ext cx="5562600" cy="630238"/>
          </a:xfrm>
        </p:spPr>
        <p:txBody>
          <a:bodyPr/>
          <a:lstStyle/>
          <a:p>
            <a:r>
              <a:rPr lang="en-GB" sz="1800" b="1" dirty="0"/>
              <a:t>DEFENCE MECHANISMS OF THE BODY</a:t>
            </a:r>
            <a:endParaRPr lang="en-GB" sz="1800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209800"/>
            <a:ext cx="4191000" cy="2819400"/>
          </a:xfrm>
        </p:spPr>
        <p:txBody>
          <a:bodyPr/>
          <a:lstStyle/>
          <a:p>
            <a:pPr marL="519113" indent="-519113"/>
            <a:r>
              <a:rPr lang="en-GB" dirty="0"/>
              <a:t>respiratory defence</a:t>
            </a:r>
          </a:p>
          <a:p>
            <a:pPr marL="1255713" lvl="1" indent="-573088"/>
            <a:r>
              <a:rPr lang="en-GB" dirty="0"/>
              <a:t>physical filtration</a:t>
            </a:r>
          </a:p>
          <a:p>
            <a:pPr marL="1255713" lvl="1" indent="-573088"/>
            <a:r>
              <a:rPr lang="en-GB" dirty="0"/>
              <a:t>phagocytosis</a:t>
            </a:r>
          </a:p>
          <a:p>
            <a:pPr marL="573088" indent="-573088"/>
            <a:r>
              <a:rPr lang="en-GB" dirty="0"/>
              <a:t>lachrymation</a:t>
            </a:r>
          </a:p>
          <a:p>
            <a:pPr marL="573088" indent="-573088"/>
            <a:r>
              <a:rPr lang="en-GB" dirty="0"/>
              <a:t>immune response</a:t>
            </a:r>
          </a:p>
          <a:p>
            <a:pPr marL="573088" indent="-573088"/>
            <a:r>
              <a:rPr lang="en-GB" dirty="0"/>
              <a:t>inflammatory response</a:t>
            </a:r>
          </a:p>
          <a:p>
            <a:pPr marL="573088" indent="-573088"/>
            <a:r>
              <a:rPr lang="en-GB" dirty="0"/>
              <a:t>fibrotic response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82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447800"/>
            <a:ext cx="5638800" cy="706438"/>
          </a:xfrm>
        </p:spPr>
        <p:txBody>
          <a:bodyPr/>
          <a:lstStyle/>
          <a:p>
            <a:r>
              <a:rPr lang="en-GB" sz="2000" b="1" dirty="0"/>
              <a:t>HEALTH EFFECTS CLASSIFICATION OF HAZARDOUS SUBSTANCES</a:t>
            </a:r>
            <a:endParaRPr lang="en-GB" sz="2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2514600"/>
            <a:ext cx="2209800" cy="2476500"/>
          </a:xfrm>
        </p:spPr>
        <p:txBody>
          <a:bodyPr/>
          <a:lstStyle/>
          <a:p>
            <a:endParaRPr lang="en-GB" sz="1800" dirty="0"/>
          </a:p>
          <a:p>
            <a:r>
              <a:rPr lang="en-GB" sz="1800" dirty="0"/>
              <a:t>very toxic</a:t>
            </a:r>
          </a:p>
          <a:p>
            <a:r>
              <a:rPr lang="en-GB" sz="1800" dirty="0"/>
              <a:t>toxic</a:t>
            </a:r>
          </a:p>
          <a:p>
            <a:r>
              <a:rPr lang="en-GB" sz="1800" dirty="0"/>
              <a:t>harmful</a:t>
            </a:r>
          </a:p>
          <a:p>
            <a:r>
              <a:rPr lang="en-GB" sz="1800" dirty="0"/>
              <a:t>corrosive</a:t>
            </a:r>
          </a:p>
          <a:p>
            <a:r>
              <a:rPr lang="en-GB" sz="1800" dirty="0"/>
              <a:t>irritant</a:t>
            </a:r>
          </a:p>
          <a:p>
            <a:endParaRPr lang="en-GB" sz="1800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514600"/>
            <a:ext cx="3886200" cy="2476500"/>
          </a:xfrm>
        </p:spPr>
        <p:txBody>
          <a:bodyPr/>
          <a:lstStyle/>
          <a:p>
            <a:endParaRPr lang="en-GB" sz="1800" dirty="0"/>
          </a:p>
          <a:p>
            <a:r>
              <a:rPr lang="en-GB" sz="1800" dirty="0"/>
              <a:t>sensitising</a:t>
            </a:r>
          </a:p>
          <a:p>
            <a:r>
              <a:rPr lang="en-GB" sz="1800" dirty="0"/>
              <a:t>carcinogenic</a:t>
            </a:r>
          </a:p>
          <a:p>
            <a:r>
              <a:rPr lang="en-GB" sz="1800" dirty="0"/>
              <a:t>mutagenic</a:t>
            </a:r>
          </a:p>
          <a:p>
            <a:r>
              <a:rPr lang="en-GB" sz="1800" dirty="0"/>
              <a:t>toxic for reproduction</a:t>
            </a:r>
          </a:p>
        </p:txBody>
      </p:sp>
    </p:spTree>
    <p:extLst>
      <p:ext uri="{BB962C8B-B14F-4D97-AF65-F5344CB8AC3E}">
        <p14:creationId xmlns:p14="http://schemas.microsoft.com/office/powerpoint/2010/main" val="188352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4221332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794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219200"/>
            <a:ext cx="7475539" cy="706438"/>
          </a:xfrm>
        </p:spPr>
        <p:txBody>
          <a:bodyPr/>
          <a:lstStyle/>
          <a:p>
            <a:r>
              <a:rPr lang="en-GB" b="1" dirty="0"/>
              <a:t>APPROVED SUPPLY LIST</a:t>
            </a:r>
            <a:endParaRPr lang="en-GB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7543800" cy="2095500"/>
          </a:xfrm>
        </p:spPr>
        <p:txBody>
          <a:bodyPr/>
          <a:lstStyle/>
          <a:p>
            <a:r>
              <a:rPr lang="en-GB" dirty="0"/>
              <a:t>general nature of the risk                          (</a:t>
            </a:r>
            <a:r>
              <a:rPr lang="en-GB" i="1" dirty="0"/>
              <a:t>risk phrase)</a:t>
            </a:r>
            <a:r>
              <a:rPr lang="en-GB" dirty="0"/>
              <a:t>                                                 “causes severe burns” </a:t>
            </a:r>
          </a:p>
          <a:p>
            <a:r>
              <a:rPr lang="en-GB" dirty="0"/>
              <a:t>precautions to be taken                          </a:t>
            </a:r>
            <a:r>
              <a:rPr lang="en-GB" i="1" dirty="0"/>
              <a:t>(safety phrase)</a:t>
            </a:r>
            <a:r>
              <a:rPr lang="en-GB" dirty="0"/>
              <a:t>                                        “keep out of reach of children”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952919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143000"/>
            <a:ext cx="6332539" cy="706438"/>
          </a:xfrm>
        </p:spPr>
        <p:txBody>
          <a:bodyPr/>
          <a:lstStyle/>
          <a:p>
            <a:r>
              <a:rPr lang="en-GB" sz="2800" b="1" dirty="0"/>
              <a:t>CATEGORIES OF CHEMICAL AGENT</a:t>
            </a:r>
            <a:endParaRPr lang="en-GB" sz="2800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209800"/>
            <a:ext cx="5486400" cy="3803650"/>
          </a:xfrm>
        </p:spPr>
        <p:txBody>
          <a:bodyPr/>
          <a:lstStyle/>
          <a:p>
            <a:pPr>
              <a:lnSpc>
                <a:spcPct val="190000"/>
              </a:lnSpc>
            </a:pPr>
            <a:r>
              <a:rPr lang="en-GB"/>
              <a:t>toxic, including carcinogenic</a:t>
            </a:r>
          </a:p>
          <a:p>
            <a:pPr>
              <a:lnSpc>
                <a:spcPct val="190000"/>
              </a:lnSpc>
            </a:pPr>
            <a:r>
              <a:rPr lang="en-GB"/>
              <a:t>corrosive and irritant</a:t>
            </a:r>
          </a:p>
          <a:p>
            <a:pPr>
              <a:lnSpc>
                <a:spcPct val="190000"/>
              </a:lnSpc>
            </a:pPr>
            <a:r>
              <a:rPr lang="en-GB"/>
              <a:t>dermatitic and sensitising</a:t>
            </a:r>
          </a:p>
        </p:txBody>
      </p:sp>
    </p:spTree>
    <p:extLst>
      <p:ext uri="{BB962C8B-B14F-4D97-AF65-F5344CB8AC3E}">
        <p14:creationId xmlns:p14="http://schemas.microsoft.com/office/powerpoint/2010/main" val="4325528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990600"/>
            <a:ext cx="5638800" cy="706438"/>
          </a:xfrm>
        </p:spPr>
        <p:txBody>
          <a:bodyPr/>
          <a:lstStyle/>
          <a:p>
            <a:r>
              <a:rPr lang="en-GB" sz="2800" b="1" dirty="0"/>
              <a:t>FORMS OF CHEMICAL AGENT</a:t>
            </a:r>
            <a:endParaRPr lang="en-GB" sz="28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2514600"/>
            <a:ext cx="2590800" cy="35814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GB" dirty="0"/>
              <a:t>solids</a:t>
            </a:r>
          </a:p>
          <a:p>
            <a:pPr>
              <a:lnSpc>
                <a:spcPct val="140000"/>
              </a:lnSpc>
            </a:pPr>
            <a:r>
              <a:rPr lang="en-GB" dirty="0"/>
              <a:t>liquids</a:t>
            </a:r>
          </a:p>
          <a:p>
            <a:pPr>
              <a:lnSpc>
                <a:spcPct val="140000"/>
              </a:lnSpc>
            </a:pPr>
            <a:r>
              <a:rPr lang="en-GB" dirty="0"/>
              <a:t>dusts</a:t>
            </a:r>
          </a:p>
          <a:p>
            <a:pPr>
              <a:lnSpc>
                <a:spcPct val="140000"/>
              </a:lnSpc>
            </a:pPr>
            <a:r>
              <a:rPr lang="en-GB" dirty="0"/>
              <a:t>fibres</a:t>
            </a:r>
          </a:p>
          <a:p>
            <a:endParaRPr lang="en-GB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2514600"/>
            <a:ext cx="2971800" cy="35814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GB" dirty="0"/>
              <a:t>mists</a:t>
            </a:r>
          </a:p>
          <a:p>
            <a:pPr>
              <a:lnSpc>
                <a:spcPct val="140000"/>
              </a:lnSpc>
            </a:pPr>
            <a:r>
              <a:rPr lang="en-GB" dirty="0"/>
              <a:t>gases</a:t>
            </a:r>
          </a:p>
          <a:p>
            <a:pPr>
              <a:lnSpc>
                <a:spcPct val="140000"/>
              </a:lnSpc>
            </a:pPr>
            <a:r>
              <a:rPr lang="en-GB" dirty="0"/>
              <a:t>fumes</a:t>
            </a:r>
          </a:p>
          <a:p>
            <a:pPr>
              <a:lnSpc>
                <a:spcPct val="140000"/>
              </a:lnSpc>
            </a:pPr>
            <a:r>
              <a:rPr lang="en-GB" dirty="0"/>
              <a:t>vapours</a:t>
            </a:r>
          </a:p>
        </p:txBody>
      </p:sp>
    </p:spTree>
    <p:extLst>
      <p:ext uri="{BB962C8B-B14F-4D97-AF65-F5344CB8AC3E}">
        <p14:creationId xmlns:p14="http://schemas.microsoft.com/office/powerpoint/2010/main" val="524831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7246939" cy="706438"/>
          </a:xfrm>
        </p:spPr>
        <p:txBody>
          <a:bodyPr/>
          <a:lstStyle/>
          <a:p>
            <a:r>
              <a:rPr lang="en-GB" b="1"/>
              <a:t>TYPES OF TOXIC EFFECT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133600"/>
            <a:ext cx="3886200" cy="3467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/>
              <a:t>respiratory irritants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chemical </a:t>
            </a:r>
            <a:r>
              <a:rPr lang="en-GB" sz="2000" dirty="0" err="1"/>
              <a:t>asphyxiants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haemolytic poisons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narcotics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nervous system poisons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metallic poisons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metallic and polymer fume fever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286000"/>
            <a:ext cx="3886200" cy="3543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/>
              <a:t>carcinogens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halogenated compounds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nitro-compounds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aromatic amines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polycyclic aromatic hydrocarbons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natural carcinogens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inorganic carcinogens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benzene</a:t>
            </a:r>
          </a:p>
          <a:p>
            <a:pPr lvl="1">
              <a:lnSpc>
                <a:spcPct val="90000"/>
              </a:lnSpc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2605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90600"/>
            <a:ext cx="5341939" cy="706438"/>
          </a:xfrm>
        </p:spPr>
        <p:txBody>
          <a:bodyPr/>
          <a:lstStyle/>
          <a:p>
            <a:r>
              <a:rPr lang="en-GB" b="1" dirty="0"/>
              <a:t>TOXIC AGENTS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981200"/>
            <a:ext cx="4876800" cy="3086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physical form(s)</a:t>
            </a:r>
          </a:p>
          <a:p>
            <a:pPr>
              <a:lnSpc>
                <a:spcPct val="90000"/>
              </a:lnSpc>
            </a:pPr>
            <a:r>
              <a:rPr lang="en-GB" dirty="0"/>
              <a:t>mode of entry to body</a:t>
            </a:r>
          </a:p>
          <a:p>
            <a:pPr>
              <a:lnSpc>
                <a:spcPct val="90000"/>
              </a:lnSpc>
            </a:pPr>
            <a:r>
              <a:rPr lang="en-GB" dirty="0"/>
              <a:t>target organs</a:t>
            </a:r>
          </a:p>
          <a:p>
            <a:pPr>
              <a:lnSpc>
                <a:spcPct val="90000"/>
              </a:lnSpc>
            </a:pPr>
            <a:r>
              <a:rPr lang="en-GB" dirty="0"/>
              <a:t>symptoms of exposure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acute 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chronic</a:t>
            </a:r>
          </a:p>
          <a:p>
            <a:pPr>
              <a:lnSpc>
                <a:spcPct val="90000"/>
              </a:lnSpc>
            </a:pPr>
            <a:r>
              <a:rPr lang="en-GB" dirty="0"/>
              <a:t>occupations at risk</a:t>
            </a:r>
          </a:p>
        </p:txBody>
      </p:sp>
    </p:spTree>
    <p:extLst>
      <p:ext uri="{BB962C8B-B14F-4D97-AF65-F5344CB8AC3E}">
        <p14:creationId xmlns:p14="http://schemas.microsoft.com/office/powerpoint/2010/main" val="30833355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CORROSIVE AGENTS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destroy living tissue</a:t>
            </a:r>
          </a:p>
          <a:p>
            <a:r>
              <a:rPr lang="en-GB"/>
              <a:t>acids and alkalis</a:t>
            </a:r>
          </a:p>
          <a:p>
            <a:r>
              <a:rPr lang="en-GB"/>
              <a:t>injury through</a:t>
            </a:r>
          </a:p>
          <a:p>
            <a:pPr lvl="1"/>
            <a:r>
              <a:rPr lang="en-GB"/>
              <a:t> contact with skin and eyes</a:t>
            </a:r>
          </a:p>
          <a:p>
            <a:pPr lvl="1"/>
            <a:r>
              <a:rPr lang="en-GB"/>
              <a:t>inhalation</a:t>
            </a:r>
          </a:p>
          <a:p>
            <a:pPr lvl="1"/>
            <a:r>
              <a:rPr lang="en-GB"/>
              <a:t>ingestion</a:t>
            </a:r>
          </a:p>
        </p:txBody>
      </p:sp>
    </p:spTree>
    <p:extLst>
      <p:ext uri="{BB962C8B-B14F-4D97-AF65-F5344CB8AC3E}">
        <p14:creationId xmlns:p14="http://schemas.microsoft.com/office/powerpoint/2010/main" val="24523795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143000"/>
            <a:ext cx="6561139" cy="706438"/>
          </a:xfrm>
        </p:spPr>
        <p:txBody>
          <a:bodyPr/>
          <a:lstStyle/>
          <a:p>
            <a:r>
              <a:rPr lang="en-GB" b="1" dirty="0"/>
              <a:t>DERMATITIC AGENTS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133600"/>
            <a:ext cx="5791200" cy="3695700"/>
          </a:xfrm>
        </p:spPr>
        <p:txBody>
          <a:bodyPr/>
          <a:lstStyle/>
          <a:p>
            <a:r>
              <a:rPr lang="en-GB" dirty="0"/>
              <a:t>primary cutaneous irritants</a:t>
            </a:r>
          </a:p>
          <a:p>
            <a:pPr lvl="1"/>
            <a:r>
              <a:rPr lang="en-GB" dirty="0"/>
              <a:t>contact dermatitis</a:t>
            </a:r>
          </a:p>
          <a:p>
            <a:pPr lvl="1"/>
            <a:r>
              <a:rPr lang="en-GB" dirty="0"/>
              <a:t>at site of contact</a:t>
            </a:r>
          </a:p>
          <a:p>
            <a:pPr lvl="1"/>
            <a:r>
              <a:rPr lang="en-GB" dirty="0"/>
              <a:t>recovery on removal of agent</a:t>
            </a:r>
          </a:p>
          <a:p>
            <a:r>
              <a:rPr lang="en-GB" dirty="0"/>
              <a:t>cutaneous </a:t>
            </a:r>
            <a:r>
              <a:rPr lang="en-GB" dirty="0" err="1"/>
              <a:t>sensitisers</a:t>
            </a:r>
            <a:endParaRPr lang="en-GB" dirty="0"/>
          </a:p>
          <a:p>
            <a:pPr lvl="1"/>
            <a:r>
              <a:rPr lang="en-GB" dirty="0"/>
              <a:t>sensitisation dermatitis</a:t>
            </a:r>
          </a:p>
          <a:p>
            <a:pPr lvl="1"/>
            <a:r>
              <a:rPr lang="en-GB" dirty="0"/>
              <a:t>initial sensitisation</a:t>
            </a:r>
          </a:p>
          <a:p>
            <a:pPr lvl="1"/>
            <a:r>
              <a:rPr lang="en-GB" dirty="0"/>
              <a:t>trace contact enough to cause reoccurrence</a:t>
            </a:r>
          </a:p>
        </p:txBody>
      </p:sp>
    </p:spTree>
    <p:extLst>
      <p:ext uri="{BB962C8B-B14F-4D97-AF65-F5344CB8AC3E}">
        <p14:creationId xmlns:p14="http://schemas.microsoft.com/office/powerpoint/2010/main" val="4423299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066800"/>
            <a:ext cx="6256339" cy="630238"/>
          </a:xfrm>
        </p:spPr>
        <p:txBody>
          <a:bodyPr/>
          <a:lstStyle/>
          <a:p>
            <a:r>
              <a:rPr lang="en-GB" b="1" dirty="0"/>
              <a:t>SENSITISERS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133600"/>
            <a:ext cx="6019800" cy="2895600"/>
          </a:xfrm>
        </p:spPr>
        <p:txBody>
          <a:bodyPr/>
          <a:lstStyle/>
          <a:p>
            <a:r>
              <a:rPr lang="en-GB" dirty="0"/>
              <a:t>respiratory system</a:t>
            </a:r>
          </a:p>
          <a:p>
            <a:pPr lvl="1"/>
            <a:r>
              <a:rPr lang="en-GB" dirty="0"/>
              <a:t>occupational asthma</a:t>
            </a:r>
          </a:p>
          <a:p>
            <a:pPr lvl="1"/>
            <a:r>
              <a:rPr lang="en-GB" dirty="0"/>
              <a:t>inhalation of antigen causes bronchial constriction</a:t>
            </a:r>
          </a:p>
          <a:p>
            <a:r>
              <a:rPr lang="en-GB" dirty="0"/>
              <a:t>sensitisation dermatitis</a:t>
            </a:r>
          </a:p>
          <a:p>
            <a:pPr lvl="1"/>
            <a:r>
              <a:rPr lang="en-GB" dirty="0" err="1"/>
              <a:t>isocyanates</a:t>
            </a:r>
            <a:endParaRPr lang="en-GB" dirty="0"/>
          </a:p>
          <a:p>
            <a:pPr lvl="1"/>
            <a:r>
              <a:rPr lang="en-GB" dirty="0"/>
              <a:t>trace contact enough to cause reoccurrence</a:t>
            </a:r>
          </a:p>
        </p:txBody>
      </p:sp>
    </p:spTree>
    <p:extLst>
      <p:ext uri="{BB962C8B-B14F-4D97-AF65-F5344CB8AC3E}">
        <p14:creationId xmlns:p14="http://schemas.microsoft.com/office/powerpoint/2010/main" val="373084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371600"/>
            <a:ext cx="5875339" cy="325438"/>
          </a:xfrm>
        </p:spPr>
        <p:txBody>
          <a:bodyPr/>
          <a:lstStyle/>
          <a:p>
            <a:r>
              <a:rPr lang="en-GB" sz="2400" b="1" dirty="0"/>
              <a:t>OCCUPATIONAL EXPOSURE </a:t>
            </a:r>
            <a:r>
              <a:rPr lang="en-GB" sz="2400" b="1" dirty="0" smtClean="0"/>
              <a:t>LIMITS</a:t>
            </a:r>
            <a:endParaRPr lang="en-GB" sz="2400" b="1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438400"/>
            <a:ext cx="7010400" cy="3581400"/>
          </a:xfrm>
        </p:spPr>
        <p:txBody>
          <a:bodyPr/>
          <a:lstStyle/>
          <a:p>
            <a:pPr marL="627063" indent="-627063">
              <a:lnSpc>
                <a:spcPct val="80000"/>
              </a:lnSpc>
            </a:pPr>
            <a:r>
              <a:rPr lang="en-GB" sz="2000" dirty="0"/>
              <a:t>designed to control the absorption of airborne contaminants into the body</a:t>
            </a:r>
          </a:p>
          <a:p>
            <a:pPr marL="627063" indent="-627063">
              <a:lnSpc>
                <a:spcPct val="80000"/>
              </a:lnSpc>
            </a:pPr>
            <a:r>
              <a:rPr lang="en-GB" sz="2000" dirty="0"/>
              <a:t>measured in:</a:t>
            </a:r>
          </a:p>
          <a:p>
            <a:pPr lvl="2">
              <a:lnSpc>
                <a:spcPct val="80000"/>
              </a:lnSpc>
            </a:pPr>
            <a:r>
              <a:rPr lang="en-GB" sz="2200" b="1" dirty="0"/>
              <a:t>ppm</a:t>
            </a:r>
            <a:r>
              <a:rPr lang="en-GB" sz="2200" dirty="0"/>
              <a:t> (parts of vapour/gas per million parts of air)</a:t>
            </a:r>
          </a:p>
          <a:p>
            <a:pPr lvl="2">
              <a:lnSpc>
                <a:spcPct val="80000"/>
              </a:lnSpc>
            </a:pPr>
            <a:r>
              <a:rPr lang="en-GB" sz="2200" b="1" dirty="0"/>
              <a:t>mg/m3</a:t>
            </a:r>
            <a:r>
              <a:rPr lang="en-GB" sz="2200" dirty="0"/>
              <a:t> (milligrams of substance per cubic metre of air) </a:t>
            </a:r>
          </a:p>
          <a:p>
            <a:pPr marL="627063" indent="-627063">
              <a:lnSpc>
                <a:spcPct val="80000"/>
              </a:lnSpc>
            </a:pPr>
            <a:r>
              <a:rPr lang="en-GB" sz="2000" dirty="0"/>
              <a:t>expressed as the concentration of an airborne substance averaged over a reference period</a:t>
            </a:r>
          </a:p>
          <a:p>
            <a:pPr lvl="2">
              <a:lnSpc>
                <a:spcPct val="80000"/>
              </a:lnSpc>
            </a:pPr>
            <a:r>
              <a:rPr lang="en-GB" sz="2200" dirty="0"/>
              <a:t>15 minutes short term limit</a:t>
            </a:r>
          </a:p>
          <a:p>
            <a:pPr lvl="2">
              <a:lnSpc>
                <a:spcPct val="80000"/>
              </a:lnSpc>
            </a:pPr>
            <a:r>
              <a:rPr lang="en-GB" sz="2200" dirty="0"/>
              <a:t>8 hours long term limit</a:t>
            </a:r>
          </a:p>
        </p:txBody>
      </p:sp>
    </p:spTree>
    <p:extLst>
      <p:ext uri="{BB962C8B-B14F-4D97-AF65-F5344CB8AC3E}">
        <p14:creationId xmlns:p14="http://schemas.microsoft.com/office/powerpoint/2010/main" val="6672548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219200"/>
            <a:ext cx="5715000" cy="706438"/>
          </a:xfrm>
        </p:spPr>
        <p:txBody>
          <a:bodyPr/>
          <a:lstStyle/>
          <a:p>
            <a:r>
              <a:rPr lang="en-GB" sz="2400" b="1" dirty="0"/>
              <a:t>OCCUPATIONAL EXPOSURE LIMITS </a:t>
            </a:r>
            <a:endParaRPr lang="en-GB" sz="2400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590800"/>
            <a:ext cx="3886200" cy="30099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sz="1800" b="1" dirty="0"/>
              <a:t>Maximum Exposure Limit (MEL)</a:t>
            </a:r>
          </a:p>
          <a:p>
            <a:pPr lvl="1">
              <a:lnSpc>
                <a:spcPct val="110000"/>
              </a:lnSpc>
            </a:pPr>
            <a:r>
              <a:rPr lang="en-GB" sz="1800" dirty="0"/>
              <a:t>maximum permissible  concentration</a:t>
            </a:r>
          </a:p>
          <a:p>
            <a:pPr lvl="1">
              <a:lnSpc>
                <a:spcPct val="110000"/>
              </a:lnSpc>
            </a:pPr>
            <a:r>
              <a:rPr lang="en-GB" sz="1800" dirty="0"/>
              <a:t>has legal status</a:t>
            </a:r>
          </a:p>
          <a:p>
            <a:pPr lvl="1">
              <a:lnSpc>
                <a:spcPct val="110000"/>
              </a:lnSpc>
            </a:pPr>
            <a:r>
              <a:rPr lang="en-GB" sz="1800" dirty="0"/>
              <a:t>must not be exceeded</a:t>
            </a:r>
          </a:p>
          <a:p>
            <a:pPr lvl="1">
              <a:lnSpc>
                <a:spcPct val="110000"/>
              </a:lnSpc>
            </a:pPr>
            <a:r>
              <a:rPr lang="en-GB" sz="1800" dirty="0"/>
              <a:t>reduce exposure to as far below the MEL as possible  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514600"/>
            <a:ext cx="3886200" cy="31623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sz="1800" b="1" dirty="0"/>
              <a:t>Occupational Exposure Standard (OES)</a:t>
            </a:r>
          </a:p>
          <a:p>
            <a:pPr lvl="1">
              <a:lnSpc>
                <a:spcPct val="110000"/>
              </a:lnSpc>
            </a:pPr>
            <a:r>
              <a:rPr lang="en-GB" sz="1800" dirty="0"/>
              <a:t>concentration at which no evidence of harm</a:t>
            </a:r>
          </a:p>
          <a:p>
            <a:pPr lvl="1">
              <a:lnSpc>
                <a:spcPct val="110000"/>
              </a:lnSpc>
            </a:pPr>
            <a:r>
              <a:rPr lang="en-GB" sz="1800" dirty="0"/>
              <a:t>represents good practice</a:t>
            </a:r>
          </a:p>
          <a:p>
            <a:pPr lvl="1">
              <a:lnSpc>
                <a:spcPct val="110000"/>
              </a:lnSpc>
            </a:pPr>
            <a:r>
              <a:rPr lang="en-GB" sz="1800" dirty="0"/>
              <a:t>if exceeded, take steps to reduce down to OES</a:t>
            </a:r>
          </a:p>
          <a:p>
            <a:pPr lvl="1">
              <a:lnSpc>
                <a:spcPct val="110000"/>
              </a:lnSpc>
            </a:pPr>
            <a:r>
              <a:rPr lang="en-GB" sz="1800" dirty="0"/>
              <a:t>OES represents adequate control</a:t>
            </a:r>
          </a:p>
        </p:txBody>
      </p:sp>
    </p:spTree>
    <p:extLst>
      <p:ext uri="{BB962C8B-B14F-4D97-AF65-F5344CB8AC3E}">
        <p14:creationId xmlns:p14="http://schemas.microsoft.com/office/powerpoint/2010/main" val="2412872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3105835"/>
            <a:ext cx="6629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AU" sz="3200" b="1" dirty="0"/>
              <a:t>IDENTIFIKASI </a:t>
            </a:r>
            <a:r>
              <a:rPr lang="en-AU" sz="3200" b="1" dirty="0" smtClean="0"/>
              <a:t>RESIKO </a:t>
            </a:r>
            <a:r>
              <a:rPr lang="en-AU" sz="3200" b="1" dirty="0"/>
              <a:t>BAHAYA BIOLOGI DI TEMPAT KERJA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923873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752600"/>
            <a:ext cx="6096000" cy="554038"/>
          </a:xfrm>
        </p:spPr>
        <p:txBody>
          <a:bodyPr/>
          <a:lstStyle/>
          <a:p>
            <a:r>
              <a:rPr lang="en-GB" sz="2400" b="1" dirty="0"/>
              <a:t>OCCUPATIONAL EXPOSURE </a:t>
            </a:r>
            <a:r>
              <a:rPr lang="en-GB" sz="2400" b="1" dirty="0" smtClean="0"/>
              <a:t>LIMITS</a:t>
            </a:r>
            <a:endParaRPr lang="en-GB" sz="2400" b="1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819400"/>
            <a:ext cx="3886200" cy="26289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sz="1800" dirty="0"/>
              <a:t>long term limits</a:t>
            </a:r>
          </a:p>
          <a:p>
            <a:pPr lvl="1">
              <a:lnSpc>
                <a:spcPct val="110000"/>
              </a:lnSpc>
            </a:pPr>
            <a:r>
              <a:rPr lang="en-GB" sz="1800" dirty="0"/>
              <a:t>time-weighted average concentration</a:t>
            </a:r>
          </a:p>
          <a:p>
            <a:pPr lvl="1">
              <a:lnSpc>
                <a:spcPct val="110000"/>
              </a:lnSpc>
            </a:pPr>
            <a:r>
              <a:rPr lang="en-GB" sz="1800" dirty="0"/>
              <a:t>conc. x exposure time averaged over 8 hours</a:t>
            </a:r>
          </a:p>
          <a:p>
            <a:pPr lvl="1">
              <a:lnSpc>
                <a:spcPct val="110000"/>
              </a:lnSpc>
            </a:pPr>
            <a:r>
              <a:rPr lang="en-GB" sz="1800" dirty="0"/>
              <a:t>designed to control chronic effects</a:t>
            </a:r>
          </a:p>
          <a:p>
            <a:pPr lvl="1"/>
            <a:endParaRPr lang="en-GB" sz="1800" dirty="0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2971800"/>
            <a:ext cx="3962400" cy="2971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sz="1800" dirty="0"/>
              <a:t>short term limits</a:t>
            </a:r>
          </a:p>
          <a:p>
            <a:pPr lvl="1">
              <a:lnSpc>
                <a:spcPct val="110000"/>
              </a:lnSpc>
            </a:pPr>
            <a:r>
              <a:rPr lang="en-GB" sz="1800" dirty="0"/>
              <a:t>time-weighted average concentration</a:t>
            </a:r>
          </a:p>
          <a:p>
            <a:pPr lvl="1">
              <a:lnSpc>
                <a:spcPct val="110000"/>
              </a:lnSpc>
            </a:pPr>
            <a:r>
              <a:rPr lang="en-GB" sz="1800" dirty="0"/>
              <a:t>conc. x exposure time averaged over 15 </a:t>
            </a:r>
            <a:r>
              <a:rPr lang="en-GB" sz="1800" dirty="0" err="1"/>
              <a:t>mins</a:t>
            </a:r>
            <a:endParaRPr lang="en-GB" sz="1800" dirty="0"/>
          </a:p>
          <a:p>
            <a:pPr lvl="1">
              <a:lnSpc>
                <a:spcPct val="110000"/>
              </a:lnSpc>
            </a:pPr>
            <a:r>
              <a:rPr lang="en-GB" sz="1800" dirty="0"/>
              <a:t>designed to control acute effects</a:t>
            </a:r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8250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14400"/>
            <a:ext cx="4800600" cy="838200"/>
          </a:xfrm>
        </p:spPr>
        <p:txBody>
          <a:bodyPr/>
          <a:lstStyle/>
          <a:p>
            <a:r>
              <a:rPr lang="en-GB" sz="2400" b="1" dirty="0"/>
              <a:t>CONTROL PHILOSOPHY</a:t>
            </a:r>
            <a:endParaRPr lang="en-GB" sz="2400" dirty="0"/>
          </a:p>
        </p:txBody>
      </p:sp>
      <p:graphicFrame>
        <p:nvGraphicFramePr>
          <p:cNvPr id="106499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782638" y="1981200"/>
          <a:ext cx="7578725" cy="401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3" imgW="7755840" imgH="4114800" progId="Word.Document.8">
                  <p:embed/>
                </p:oleObj>
              </mc:Choice>
              <mc:Fallback>
                <p:oleObj name="Document" r:id="rId3" imgW="7755840" imgH="41148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1981200"/>
                        <a:ext cx="7578725" cy="4019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45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66800" y="1066800"/>
            <a:ext cx="7010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sz="1400" b="1" dirty="0" err="1"/>
              <a:t>Referensi</a:t>
            </a:r>
            <a:r>
              <a:rPr lang="en-AU" sz="1400" b="1" dirty="0"/>
              <a:t> :</a:t>
            </a:r>
            <a:endParaRPr lang="en-US" sz="1400" dirty="0"/>
          </a:p>
          <a:p>
            <a:pPr hangingPunct="0"/>
            <a:r>
              <a:rPr lang="en-AU" sz="1400" b="1" dirty="0"/>
              <a:t> </a:t>
            </a:r>
            <a:endParaRPr lang="en-US" sz="1400" dirty="0"/>
          </a:p>
          <a:p>
            <a:pPr hangingPunct="0"/>
            <a:r>
              <a:rPr lang="en-AU" sz="1400" dirty="0"/>
              <a:t> </a:t>
            </a:r>
            <a:endParaRPr lang="en-US" sz="1400" dirty="0"/>
          </a:p>
          <a:p>
            <a:pPr hangingPunct="0"/>
            <a:r>
              <a:rPr lang="en-AU" sz="1400" i="1" dirty="0"/>
              <a:t>Bird, F.E., Jr., (c.1980)</a:t>
            </a:r>
            <a:r>
              <a:rPr lang="en-AU" sz="1400" dirty="0"/>
              <a:t> </a:t>
            </a:r>
            <a:endParaRPr lang="en-US" sz="1400" dirty="0"/>
          </a:p>
          <a:p>
            <a:pPr hangingPunct="0"/>
            <a:r>
              <a:rPr lang="en-AU" sz="1400" dirty="0"/>
              <a:t>	Mine safety and Loss Control . </a:t>
            </a:r>
            <a:r>
              <a:rPr lang="fr-FR" sz="1400" dirty="0" err="1"/>
              <a:t>Loganville</a:t>
            </a:r>
            <a:r>
              <a:rPr lang="fr-FR" sz="1400" dirty="0"/>
              <a:t>, Ga : </a:t>
            </a:r>
            <a:r>
              <a:rPr lang="fr-FR" sz="1400" dirty="0" err="1"/>
              <a:t>Intiute</a:t>
            </a:r>
            <a:r>
              <a:rPr lang="fr-FR" sz="1400" dirty="0"/>
              <a:t> </a:t>
            </a:r>
            <a:r>
              <a:rPr lang="fr-FR" sz="1400" dirty="0" err="1"/>
              <a:t>Press</a:t>
            </a:r>
            <a:r>
              <a:rPr lang="fr-FR" sz="1400" dirty="0"/>
              <a:t>.</a:t>
            </a:r>
            <a:endParaRPr lang="en-US" sz="1400" dirty="0"/>
          </a:p>
          <a:p>
            <a:pPr hangingPunct="0"/>
            <a:r>
              <a:rPr lang="en-AU" sz="1400" i="1" dirty="0"/>
              <a:t>Heinrich, H.W. al </a:t>
            </a:r>
            <a:r>
              <a:rPr lang="en-AU" sz="1400" i="1" dirty="0" err="1"/>
              <a:t>al</a:t>
            </a:r>
            <a:r>
              <a:rPr lang="en-AU" sz="1400" i="1" dirty="0"/>
              <a:t> (1980),</a:t>
            </a:r>
            <a:endParaRPr lang="en-US" sz="1400" dirty="0"/>
          </a:p>
          <a:p>
            <a:pPr hangingPunct="0"/>
            <a:r>
              <a:rPr lang="en-AU" sz="1400" dirty="0"/>
              <a:t>	Principles of Accident Prevention. Industrial Accident Prevention, New York ; McGraw Hill</a:t>
            </a:r>
            <a:endParaRPr lang="en-US" sz="1400" dirty="0"/>
          </a:p>
          <a:p>
            <a:pPr hangingPunct="0"/>
            <a:r>
              <a:rPr lang="en-AU" sz="1400" i="1" dirty="0" err="1"/>
              <a:t>Nedved</a:t>
            </a:r>
            <a:r>
              <a:rPr lang="en-AU" sz="1400" i="1" dirty="0"/>
              <a:t>, M </a:t>
            </a:r>
            <a:r>
              <a:rPr lang="en-AU" sz="1400" i="1" dirty="0" err="1"/>
              <a:t>etall</a:t>
            </a:r>
            <a:r>
              <a:rPr lang="en-AU" sz="1400" i="1" dirty="0"/>
              <a:t>, (1991)</a:t>
            </a:r>
            <a:endParaRPr lang="en-US" sz="1400" dirty="0"/>
          </a:p>
          <a:p>
            <a:pPr hangingPunct="0"/>
            <a:r>
              <a:rPr lang="en-US" sz="1400" dirty="0"/>
              <a:t>Fundamentals of Chemical Safety and Major Hazard Control, ILO Publication, </a:t>
            </a:r>
            <a:r>
              <a:rPr lang="en-US" sz="1400" dirty="0" err="1"/>
              <a:t>genewa</a:t>
            </a:r>
            <a:endParaRPr lang="en-US" sz="1400" dirty="0"/>
          </a:p>
          <a:p>
            <a:pPr hangingPunct="0"/>
            <a:r>
              <a:rPr lang="en-AU" sz="1400" i="1" dirty="0"/>
              <a:t>National  Safety </a:t>
            </a:r>
            <a:r>
              <a:rPr lang="en-AU" sz="1400" i="1" dirty="0" err="1"/>
              <a:t>Counsil</a:t>
            </a:r>
            <a:r>
              <a:rPr lang="en-AU" sz="1400" i="1" dirty="0"/>
              <a:t>   (USA),. (1988), </a:t>
            </a:r>
            <a:endParaRPr lang="en-US" sz="1400" dirty="0"/>
          </a:p>
          <a:p>
            <a:pPr hangingPunct="0"/>
            <a:r>
              <a:rPr lang="en-AU" sz="1400" dirty="0"/>
              <a:t>	Accident Prevention Manual for Industrial Operations, </a:t>
            </a:r>
            <a:endParaRPr lang="en-US" sz="1400" dirty="0"/>
          </a:p>
          <a:p>
            <a:pPr hangingPunct="0"/>
            <a:r>
              <a:rPr lang="en-AU" sz="1400" i="1" dirty="0"/>
              <a:t>Taylor  Easter </a:t>
            </a:r>
            <a:r>
              <a:rPr lang="en-AU" sz="1400" i="1" dirty="0" err="1"/>
              <a:t>Hegney</a:t>
            </a:r>
            <a:r>
              <a:rPr lang="en-AU" sz="1400" i="1" dirty="0"/>
              <a:t>, (1997),</a:t>
            </a:r>
            <a:endParaRPr lang="en-US" sz="1400" dirty="0"/>
          </a:p>
          <a:p>
            <a:pPr hangingPunct="0"/>
            <a:r>
              <a:rPr lang="en-AU" sz="1400" dirty="0"/>
              <a:t>	Enhancing Safety an </a:t>
            </a:r>
            <a:r>
              <a:rPr lang="en-AU" sz="1400" dirty="0" err="1"/>
              <a:t>Auatralian</a:t>
            </a:r>
            <a:r>
              <a:rPr lang="en-AU" sz="1400" dirty="0"/>
              <a:t> Workplace Primer, Joe Riordan - Chairperson </a:t>
            </a:r>
            <a:r>
              <a:rPr lang="en-AU" sz="1400" dirty="0" err="1"/>
              <a:t>worksafe</a:t>
            </a:r>
            <a:r>
              <a:rPr lang="en-AU" sz="1400" dirty="0"/>
              <a:t> </a:t>
            </a:r>
            <a:r>
              <a:rPr lang="en-AU" sz="1400" dirty="0" err="1"/>
              <a:t>Auatralia</a:t>
            </a:r>
            <a:r>
              <a:rPr lang="en-AU" sz="1400" dirty="0"/>
              <a:t>, editor  G.A. Taylor cover design Paul </a:t>
            </a:r>
            <a:r>
              <a:rPr lang="en-AU" sz="1400" dirty="0" err="1"/>
              <a:t>rochford</a:t>
            </a:r>
            <a:r>
              <a:rPr lang="en-AU" sz="1400" dirty="0"/>
              <a:t>, TAFE publication : </a:t>
            </a:r>
            <a:endParaRPr lang="en-US" sz="1400" dirty="0"/>
          </a:p>
          <a:p>
            <a:pPr hangingPunct="0"/>
            <a:r>
              <a:rPr lang="en-US" sz="1400" dirty="0" err="1"/>
              <a:t>Olishifski</a:t>
            </a:r>
            <a:r>
              <a:rPr lang="en-US" sz="1400" dirty="0"/>
              <a:t> Julian, McElroy, Frank E. </a:t>
            </a:r>
            <a:r>
              <a:rPr lang="en-US" sz="1400" dirty="0" err="1"/>
              <a:t>eds</a:t>
            </a:r>
            <a:r>
              <a:rPr lang="en-US" sz="1400" dirty="0"/>
              <a:t>.,</a:t>
            </a:r>
            <a:r>
              <a:rPr lang="en-US" sz="1400" i="1" dirty="0"/>
              <a:t>“Fundamentals of Industrial Hygiene.”</a:t>
            </a:r>
            <a:r>
              <a:rPr lang="en-US" sz="1400" dirty="0"/>
              <a:t>, Chicago L </a:t>
            </a:r>
            <a:r>
              <a:rPr lang="en-US" sz="1400" dirty="0" err="1"/>
              <a:t>Natâ</a:t>
            </a:r>
            <a:r>
              <a:rPr lang="en-US" sz="1400" dirty="0"/>
              <a:t>€™l Safety Council</a:t>
            </a:r>
          </a:p>
          <a:p>
            <a:pPr hangingPunct="0"/>
            <a:r>
              <a:rPr lang="en-AU" sz="1400" i="1" dirty="0" err="1"/>
              <a:t>Velle</a:t>
            </a:r>
            <a:r>
              <a:rPr lang="en-AU" sz="1400" i="1" dirty="0"/>
              <a:t>, R. (1980)</a:t>
            </a:r>
            <a:r>
              <a:rPr lang="en-AU" sz="1400" dirty="0"/>
              <a:t> </a:t>
            </a:r>
            <a:endParaRPr lang="en-US" sz="1400" dirty="0"/>
          </a:p>
          <a:p>
            <a:pPr hangingPunct="0"/>
            <a:r>
              <a:rPr lang="en-AU" sz="1400" dirty="0"/>
              <a:t>	Facts About Safety Training . </a:t>
            </a:r>
            <a:r>
              <a:rPr lang="en-AU" sz="1400" dirty="0" err="1"/>
              <a:t>Safery</a:t>
            </a:r>
            <a:r>
              <a:rPr lang="en-AU" sz="1400" dirty="0"/>
              <a:t> training methods</a:t>
            </a:r>
            <a:r>
              <a:rPr lang="en-AU" sz="1400" b="1" dirty="0"/>
              <a:t>,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8662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 noChangeArrowheads="1"/>
          </p:cNvSpPr>
          <p:nvPr>
            <p:ph type="title"/>
          </p:nvPr>
        </p:nvSpPr>
        <p:spPr>
          <a:xfrm>
            <a:off x="1259632" y="1196752"/>
            <a:ext cx="5832648" cy="1368152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80000"/>
              </a:lnSpc>
              <a:buClr>
                <a:srgbClr val="FFFF00"/>
              </a:buClr>
              <a:buFont typeface="Staccato222 BT" pitchFamily="6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8800" b="1" dirty="0" err="1" smtClean="0">
                <a:solidFill>
                  <a:srgbClr val="7030A0"/>
                </a:solidFill>
                <a:latin typeface="Pristina" pitchFamily="66" charset="0"/>
              </a:rPr>
              <a:t>Terima</a:t>
            </a:r>
            <a:r>
              <a:rPr lang="en-GB" sz="8800" b="1" dirty="0" smtClean="0">
                <a:solidFill>
                  <a:srgbClr val="7030A0"/>
                </a:solidFill>
                <a:latin typeface="Pristina" pitchFamily="66" charset="0"/>
              </a:rPr>
              <a:t> </a:t>
            </a:r>
            <a:r>
              <a:rPr lang="en-GB" sz="8800" b="1" dirty="0" err="1" smtClean="0">
                <a:solidFill>
                  <a:srgbClr val="7030A0"/>
                </a:solidFill>
                <a:latin typeface="Pristina" pitchFamily="66" charset="0"/>
              </a:rPr>
              <a:t>Kasih</a:t>
            </a:r>
            <a:endParaRPr lang="en-GB" sz="8800" b="1" dirty="0" smtClean="0">
              <a:solidFill>
                <a:srgbClr val="7030A0"/>
              </a:solidFill>
              <a:latin typeface="Pristina" pitchFamily="66" charset="0"/>
            </a:endParaRPr>
          </a:p>
        </p:txBody>
      </p:sp>
      <p:pic>
        <p:nvPicPr>
          <p:cNvPr id="7680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2819400"/>
            <a:ext cx="3962401" cy="22371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2602681"/>
      </p:ext>
    </p:extLst>
  </p:cSld>
  <p:clrMapOvr>
    <a:masterClrMapping/>
  </p:clrMapOvr>
  <p:transition>
    <p:cover dir="rd"/>
    <p:sndAc>
      <p:stSnd>
        <p:snd r:embed="rId3" name="carbrak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4572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AU" sz="1600" b="1" dirty="0"/>
              <a:t>IDENTIFIKASI </a:t>
            </a:r>
            <a:r>
              <a:rPr lang="en-AU" sz="1600" b="1" dirty="0" smtClean="0"/>
              <a:t>RESIKO </a:t>
            </a:r>
            <a:r>
              <a:rPr lang="en-AU" sz="1600" b="1" dirty="0"/>
              <a:t>BAHAYA BIOLOGI DI TEMPAT KERJA</a:t>
            </a:r>
            <a:endParaRPr lang="id-ID" sz="1600" dirty="0"/>
          </a:p>
        </p:txBody>
      </p:sp>
      <p:sp>
        <p:nvSpPr>
          <p:cNvPr id="3" name="Rectangle 2"/>
          <p:cNvSpPr/>
          <p:nvPr/>
        </p:nvSpPr>
        <p:spPr>
          <a:xfrm>
            <a:off x="1482436" y="2133600"/>
            <a:ext cx="7086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hangingPunct="0">
              <a:buFont typeface="Courier New" pitchFamily="49" charset="0"/>
              <a:buChar char="o"/>
            </a:pPr>
            <a:r>
              <a:rPr lang="en-AU" dirty="0" err="1"/>
              <a:t>Mikro</a:t>
            </a:r>
            <a:r>
              <a:rPr lang="en-AU" dirty="0"/>
              <a:t> </a:t>
            </a:r>
            <a:r>
              <a:rPr lang="en-AU" dirty="0" err="1"/>
              <a:t>organisme</a:t>
            </a:r>
            <a:r>
              <a:rPr lang="en-AU" dirty="0"/>
              <a:t> (</a:t>
            </a:r>
            <a:r>
              <a:rPr lang="en-AU" dirty="0" err="1"/>
              <a:t>bakteri</a:t>
            </a:r>
            <a:r>
              <a:rPr lang="en-AU" dirty="0"/>
              <a:t>, virus, fungi) </a:t>
            </a:r>
            <a:r>
              <a:rPr lang="en-AU" dirty="0">
                <a:sym typeface="Wingdings"/>
              </a:rPr>
              <a:t></a:t>
            </a:r>
            <a:r>
              <a:rPr lang="en-AU" dirty="0"/>
              <a:t> </a:t>
            </a:r>
            <a:r>
              <a:rPr lang="en-AU" dirty="0" err="1"/>
              <a:t>toksin</a:t>
            </a:r>
            <a:r>
              <a:rPr lang="en-AU" dirty="0"/>
              <a:t>, </a:t>
            </a:r>
            <a:r>
              <a:rPr lang="en-AU" dirty="0" err="1"/>
              <a:t>infeksi</a:t>
            </a:r>
            <a:r>
              <a:rPr lang="en-AU" dirty="0"/>
              <a:t>, </a:t>
            </a:r>
            <a:r>
              <a:rPr lang="en-AU" dirty="0" err="1"/>
              <a:t>alergi</a:t>
            </a:r>
            <a:r>
              <a:rPr lang="en-AU" dirty="0"/>
              <a:t>, </a:t>
            </a:r>
            <a:endParaRPr lang="id-ID" dirty="0"/>
          </a:p>
          <a:p>
            <a:pPr marL="742950" lvl="1" indent="-285750" hangingPunct="0">
              <a:buFont typeface="Courier New" pitchFamily="49" charset="0"/>
              <a:buChar char="o"/>
            </a:pPr>
            <a:r>
              <a:rPr lang="en-AU" dirty="0" err="1"/>
              <a:t>Arthopoda</a:t>
            </a:r>
            <a:r>
              <a:rPr lang="en-AU" dirty="0"/>
              <a:t> (</a:t>
            </a:r>
            <a:r>
              <a:rPr lang="en-AU" dirty="0" err="1"/>
              <a:t>serangga</a:t>
            </a:r>
            <a:r>
              <a:rPr lang="en-AU" dirty="0"/>
              <a:t>, </a:t>
            </a:r>
            <a:r>
              <a:rPr lang="en-AU" dirty="0" err="1"/>
              <a:t>dll</a:t>
            </a:r>
            <a:r>
              <a:rPr lang="en-AU" dirty="0"/>
              <a:t>) </a:t>
            </a:r>
            <a:r>
              <a:rPr lang="en-AU" dirty="0">
                <a:sym typeface="Wingdings"/>
              </a:rPr>
              <a:t></a:t>
            </a:r>
            <a:r>
              <a:rPr lang="en-AU" dirty="0"/>
              <a:t> </a:t>
            </a:r>
            <a:r>
              <a:rPr lang="en-AU" dirty="0" err="1"/>
              <a:t>sengatan</a:t>
            </a:r>
            <a:r>
              <a:rPr lang="en-AU" dirty="0"/>
              <a:t> </a:t>
            </a:r>
            <a:r>
              <a:rPr lang="en-AU" dirty="0">
                <a:sym typeface="Wingdings"/>
              </a:rPr>
              <a:t></a:t>
            </a:r>
            <a:r>
              <a:rPr lang="en-AU" dirty="0"/>
              <a:t> </a:t>
            </a:r>
            <a:r>
              <a:rPr lang="en-AU" dirty="0" err="1"/>
              <a:t>infeksi</a:t>
            </a:r>
            <a:r>
              <a:rPr lang="en-AU" dirty="0"/>
              <a:t>, </a:t>
            </a:r>
            <a:endParaRPr lang="id-ID" dirty="0"/>
          </a:p>
          <a:p>
            <a:pPr marL="742950" lvl="1" indent="-285750" hangingPunct="0">
              <a:buFont typeface="Courier New" pitchFamily="49" charset="0"/>
              <a:buChar char="o"/>
            </a:pPr>
            <a:r>
              <a:rPr lang="en-AU" dirty="0" err="1"/>
              <a:t>Tumbuhan</a:t>
            </a:r>
            <a:r>
              <a:rPr lang="en-AU" dirty="0"/>
              <a:t> </a:t>
            </a:r>
            <a:r>
              <a:rPr lang="en-AU" dirty="0" err="1"/>
              <a:t>tingkat</a:t>
            </a:r>
            <a:r>
              <a:rPr lang="en-AU" dirty="0"/>
              <a:t> </a:t>
            </a:r>
            <a:r>
              <a:rPr lang="en-AU" dirty="0" err="1"/>
              <a:t>tingkat</a:t>
            </a:r>
            <a:r>
              <a:rPr lang="en-AU" dirty="0"/>
              <a:t> </a:t>
            </a:r>
            <a:r>
              <a:rPr lang="en-AU" dirty="0" err="1"/>
              <a:t>tinggi</a:t>
            </a:r>
            <a:r>
              <a:rPr lang="en-AU" dirty="0"/>
              <a:t> (</a:t>
            </a:r>
            <a:r>
              <a:rPr lang="en-AU" dirty="0" err="1"/>
              <a:t>toksin</a:t>
            </a:r>
            <a:r>
              <a:rPr lang="en-AU" dirty="0"/>
              <a:t> &amp; allergen) </a:t>
            </a:r>
            <a:r>
              <a:rPr lang="en-AU" dirty="0">
                <a:sym typeface="Wingdings"/>
              </a:rPr>
              <a:t></a:t>
            </a:r>
            <a:r>
              <a:rPr lang="en-AU" dirty="0"/>
              <a:t> dermatitis, </a:t>
            </a:r>
            <a:r>
              <a:rPr lang="en-AU" dirty="0" err="1"/>
              <a:t>asma</a:t>
            </a:r>
            <a:r>
              <a:rPr lang="en-AU" dirty="0"/>
              <a:t>, </a:t>
            </a:r>
            <a:r>
              <a:rPr lang="en-AU" dirty="0" err="1"/>
              <a:t>pilek</a:t>
            </a:r>
            <a:r>
              <a:rPr lang="en-AU" dirty="0"/>
              <a:t>, </a:t>
            </a:r>
            <a:endParaRPr lang="id-ID" dirty="0"/>
          </a:p>
          <a:p>
            <a:pPr marL="742950" lvl="1" indent="-285750" hangingPunct="0">
              <a:buFont typeface="Courier New" pitchFamily="49" charset="0"/>
              <a:buChar char="o"/>
            </a:pPr>
            <a:r>
              <a:rPr lang="en-AU" dirty="0" err="1"/>
              <a:t>Tumbuhan</a:t>
            </a:r>
            <a:r>
              <a:rPr lang="en-AU" dirty="0"/>
              <a:t> </a:t>
            </a:r>
            <a:r>
              <a:rPr lang="en-AU" dirty="0" err="1"/>
              <a:t>tingkat</a:t>
            </a:r>
            <a:r>
              <a:rPr lang="en-AU" dirty="0"/>
              <a:t> </a:t>
            </a:r>
            <a:r>
              <a:rPr lang="en-AU" dirty="0" err="1"/>
              <a:t>tingkat</a:t>
            </a:r>
            <a:r>
              <a:rPr lang="en-AU" dirty="0"/>
              <a:t>  </a:t>
            </a:r>
            <a:r>
              <a:rPr lang="en-AU" dirty="0" err="1"/>
              <a:t>rendah</a:t>
            </a:r>
            <a:r>
              <a:rPr lang="en-AU" dirty="0"/>
              <a:t> (yang </a:t>
            </a:r>
            <a:r>
              <a:rPr lang="en-AU" dirty="0" err="1"/>
              <a:t>membentuk</a:t>
            </a:r>
            <a:r>
              <a:rPr lang="en-AU" dirty="0"/>
              <a:t> </a:t>
            </a:r>
            <a:r>
              <a:rPr lang="en-AU" dirty="0" err="1"/>
              <a:t>spora</a:t>
            </a:r>
            <a:r>
              <a:rPr lang="en-AU" dirty="0"/>
              <a:t>), </a:t>
            </a:r>
            <a:endParaRPr lang="id-ID" dirty="0"/>
          </a:p>
          <a:p>
            <a:pPr marL="742950" lvl="1" indent="-285750" hangingPunct="0">
              <a:buFont typeface="Courier New" pitchFamily="49" charset="0"/>
              <a:buChar char="o"/>
            </a:pPr>
            <a:r>
              <a:rPr lang="en-AU" dirty="0"/>
              <a:t>Vertebrata (protein allergen) </a:t>
            </a:r>
            <a:r>
              <a:rPr lang="en-AU" dirty="0">
                <a:sym typeface="Wingdings"/>
              </a:rPr>
              <a:t></a:t>
            </a:r>
            <a:r>
              <a:rPr lang="en-AU" dirty="0"/>
              <a:t> urine, saliva, faeces, </a:t>
            </a:r>
            <a:r>
              <a:rPr lang="en-AU" dirty="0" err="1"/>
              <a:t>kulit</a:t>
            </a:r>
            <a:r>
              <a:rPr lang="en-AU" dirty="0"/>
              <a:t>/</a:t>
            </a:r>
            <a:r>
              <a:rPr lang="en-AU" dirty="0" err="1"/>
              <a:t>rambut</a:t>
            </a:r>
            <a:r>
              <a:rPr lang="en-AU" dirty="0"/>
              <a:t> </a:t>
            </a:r>
            <a:r>
              <a:rPr lang="en-AU" dirty="0">
                <a:sym typeface="Wingdings"/>
              </a:rPr>
              <a:t></a:t>
            </a:r>
            <a:r>
              <a:rPr lang="en-AU" dirty="0"/>
              <a:t> </a:t>
            </a:r>
            <a:r>
              <a:rPr lang="en-AU" dirty="0" err="1"/>
              <a:t>allergi</a:t>
            </a:r>
            <a:r>
              <a:rPr lang="en-AU" dirty="0"/>
              <a:t>, </a:t>
            </a:r>
            <a:endParaRPr lang="id-ID" dirty="0"/>
          </a:p>
          <a:p>
            <a:pPr marL="742950" lvl="1" indent="-285750" hangingPunct="0">
              <a:buFont typeface="Courier New" pitchFamily="49" charset="0"/>
              <a:buChar char="o"/>
            </a:pPr>
            <a:r>
              <a:rPr lang="en-AU" dirty="0" err="1"/>
              <a:t>Inervertebrata</a:t>
            </a:r>
            <a:r>
              <a:rPr lang="en-AU" dirty="0"/>
              <a:t> </a:t>
            </a:r>
            <a:r>
              <a:rPr lang="en-AU" dirty="0" err="1"/>
              <a:t>selain</a:t>
            </a:r>
            <a:r>
              <a:rPr lang="en-AU" dirty="0"/>
              <a:t> </a:t>
            </a:r>
            <a:r>
              <a:rPr lang="en-AU" dirty="0" err="1"/>
              <a:t>Arthopoda</a:t>
            </a:r>
            <a:r>
              <a:rPr lang="en-AU" dirty="0"/>
              <a:t>  (</a:t>
            </a:r>
            <a:r>
              <a:rPr lang="en-AU" dirty="0" err="1"/>
              <a:t>cacing</a:t>
            </a:r>
            <a:r>
              <a:rPr lang="en-AU" dirty="0"/>
              <a:t>, protozoa)</a:t>
            </a:r>
            <a:endParaRPr lang="id-ID" dirty="0"/>
          </a:p>
          <a:p>
            <a:pPr hangingPunct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51562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371600"/>
            <a:ext cx="6789739" cy="706438"/>
          </a:xfrm>
        </p:spPr>
        <p:txBody>
          <a:bodyPr/>
          <a:lstStyle/>
          <a:p>
            <a:r>
              <a:rPr lang="en-GB" b="1" dirty="0"/>
              <a:t>BIOLOGICAL HAZARDS</a:t>
            </a:r>
            <a:endParaRPr lang="en-GB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8153400" cy="4267200"/>
          </a:xfrm>
        </p:spPr>
        <p:txBody>
          <a:bodyPr/>
          <a:lstStyle/>
          <a:p>
            <a:pPr>
              <a:lnSpc>
                <a:spcPct val="110000"/>
              </a:lnSpc>
              <a:buBlip>
                <a:blip r:embed="rId2"/>
              </a:buBlip>
            </a:pPr>
            <a:r>
              <a:rPr lang="en-GB" sz="2400" dirty="0" smtClean="0">
                <a:latin typeface="Rockwell" pitchFamily="18" charset="0"/>
              </a:rPr>
              <a:t>Expos </a:t>
            </a:r>
            <a:r>
              <a:rPr lang="en-GB" sz="2400" dirty="0" err="1" smtClean="0">
                <a:latin typeface="Rockwell" pitchFamily="18" charset="0"/>
              </a:rPr>
              <a:t>faktor</a:t>
            </a:r>
            <a:r>
              <a:rPr lang="en-GB" sz="2400" dirty="0" smtClean="0">
                <a:latin typeface="Rockwell" pitchFamily="18" charset="0"/>
              </a:rPr>
              <a:t> </a:t>
            </a:r>
            <a:r>
              <a:rPr lang="en-GB" sz="2400" dirty="0">
                <a:latin typeface="Rockwell" pitchFamily="18" charset="0"/>
              </a:rPr>
              <a:t>biological </a:t>
            </a:r>
            <a:r>
              <a:rPr lang="en-GB" sz="2400" dirty="0" smtClean="0">
                <a:latin typeface="Rockwell" pitchFamily="18" charset="0"/>
              </a:rPr>
              <a:t>-----agents </a:t>
            </a:r>
            <a:r>
              <a:rPr lang="en-GB" sz="2400" dirty="0" err="1" smtClean="0">
                <a:latin typeface="Rockwell" pitchFamily="18" charset="0"/>
              </a:rPr>
              <a:t>penyebab</a:t>
            </a:r>
            <a:r>
              <a:rPr lang="en-GB" sz="2400" dirty="0" smtClean="0">
                <a:latin typeface="Rockwell" pitchFamily="18" charset="0"/>
              </a:rPr>
              <a:t> </a:t>
            </a:r>
            <a:r>
              <a:rPr lang="en-GB" sz="2400" dirty="0" err="1" smtClean="0">
                <a:latin typeface="Rockwell" pitchFamily="18" charset="0"/>
              </a:rPr>
              <a:t>penyakit</a:t>
            </a:r>
            <a:endParaRPr lang="en-GB" sz="2400" dirty="0">
              <a:latin typeface="Rockwell" pitchFamily="18" charset="0"/>
            </a:endParaRPr>
          </a:p>
          <a:p>
            <a:pPr>
              <a:lnSpc>
                <a:spcPct val="110000"/>
              </a:lnSpc>
              <a:buBlip>
                <a:blip r:embed="rId2"/>
              </a:buBlip>
            </a:pPr>
            <a:r>
              <a:rPr lang="en-GB" sz="2400" dirty="0" err="1" smtClean="0">
                <a:latin typeface="Rockwell" pitchFamily="18" charset="0"/>
              </a:rPr>
              <a:t>Tipe</a:t>
            </a:r>
            <a:r>
              <a:rPr lang="en-GB" sz="2400" dirty="0" smtClean="0">
                <a:latin typeface="Rockwell" pitchFamily="18" charset="0"/>
              </a:rPr>
              <a:t>--- </a:t>
            </a:r>
            <a:r>
              <a:rPr lang="en-GB" sz="2400" dirty="0" err="1" smtClean="0">
                <a:latin typeface="Rockwell" pitchFamily="18" charset="0"/>
              </a:rPr>
              <a:t>faktor</a:t>
            </a:r>
            <a:r>
              <a:rPr lang="en-GB" sz="2400" dirty="0" smtClean="0">
                <a:latin typeface="Rockwell" pitchFamily="18" charset="0"/>
              </a:rPr>
              <a:t>  </a:t>
            </a:r>
            <a:r>
              <a:rPr lang="en-GB" sz="2400" dirty="0">
                <a:latin typeface="Rockwell" pitchFamily="18" charset="0"/>
              </a:rPr>
              <a:t>biological </a:t>
            </a:r>
            <a:r>
              <a:rPr lang="en-GB" sz="2400" dirty="0" smtClean="0">
                <a:latin typeface="Rockwell" pitchFamily="18" charset="0"/>
              </a:rPr>
              <a:t>–</a:t>
            </a:r>
            <a:r>
              <a:rPr lang="en-GB" sz="2800" dirty="0" smtClean="0">
                <a:latin typeface="Rockwell" pitchFamily="18" charset="0"/>
              </a:rPr>
              <a:t>agent/</a:t>
            </a:r>
            <a:r>
              <a:rPr lang="en-GB" sz="2800" dirty="0" err="1" smtClean="0">
                <a:latin typeface="Rockwell" pitchFamily="18" charset="0"/>
              </a:rPr>
              <a:t>pemuakit</a:t>
            </a:r>
            <a:endParaRPr lang="en-GB" sz="2800" dirty="0">
              <a:latin typeface="Rockwell" pitchFamily="18" charset="0"/>
            </a:endParaRPr>
          </a:p>
          <a:p>
            <a:pPr marL="2347913" lvl="4" indent="-1092200">
              <a:lnSpc>
                <a:spcPct val="110000"/>
              </a:lnSpc>
              <a:buFont typeface="Times New Roman" pitchFamily="18" charset="0"/>
              <a:buChar char="☻"/>
            </a:pP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  <a:latin typeface="Rockwell" pitchFamily="18" charset="0"/>
              </a:rPr>
              <a:t>Bacteria/</a:t>
            </a:r>
            <a:r>
              <a:rPr lang="en-GB" sz="3200" b="1" dirty="0" err="1" smtClean="0">
                <a:solidFill>
                  <a:schemeClr val="accent2">
                    <a:lumMod val="75000"/>
                  </a:schemeClr>
                </a:solidFill>
                <a:latin typeface="Rockwell" pitchFamily="18" charset="0"/>
              </a:rPr>
              <a:t>bakteri</a:t>
            </a:r>
            <a:endParaRPr lang="en-GB" sz="3200" b="1" dirty="0">
              <a:solidFill>
                <a:schemeClr val="accent2">
                  <a:lumMod val="75000"/>
                </a:schemeClr>
              </a:solidFill>
              <a:latin typeface="Rockwell" pitchFamily="18" charset="0"/>
            </a:endParaRPr>
          </a:p>
          <a:p>
            <a:pPr marL="2347913" lvl="4" indent="-1092200">
              <a:lnSpc>
                <a:spcPct val="110000"/>
              </a:lnSpc>
              <a:buFont typeface="Times New Roman" pitchFamily="18" charset="0"/>
              <a:buChar char="☻"/>
            </a:pP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  <a:latin typeface="Rockwell" pitchFamily="18" charset="0"/>
              </a:rPr>
              <a:t>Viruses/virus</a:t>
            </a:r>
            <a:endParaRPr lang="en-GB" sz="3200" b="1" dirty="0">
              <a:solidFill>
                <a:schemeClr val="accent2">
                  <a:lumMod val="75000"/>
                </a:schemeClr>
              </a:solidFill>
              <a:latin typeface="Rockwell" pitchFamily="18" charset="0"/>
            </a:endParaRPr>
          </a:p>
          <a:p>
            <a:pPr marL="2347913" lvl="4" indent="-1092200">
              <a:lnSpc>
                <a:spcPct val="110000"/>
              </a:lnSpc>
              <a:buFont typeface="Times New Roman" pitchFamily="18" charset="0"/>
              <a:buChar char="☻"/>
            </a:pP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  <a:latin typeface="Rockwell" pitchFamily="18" charset="0"/>
              </a:rPr>
              <a:t>Fungi/</a:t>
            </a:r>
            <a:r>
              <a:rPr lang="en-GB" sz="3200" b="1" dirty="0" err="1" smtClean="0">
                <a:solidFill>
                  <a:schemeClr val="accent2">
                    <a:lumMod val="75000"/>
                  </a:schemeClr>
                </a:solidFill>
                <a:latin typeface="Rockwell" pitchFamily="18" charset="0"/>
              </a:rPr>
              <a:t>jamur</a:t>
            </a:r>
            <a:endParaRPr lang="en-GB" sz="3200" b="1" dirty="0">
              <a:solidFill>
                <a:schemeClr val="accent2">
                  <a:lumMod val="75000"/>
                </a:schemeClr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44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1066800"/>
            <a:ext cx="3505200" cy="685800"/>
          </a:xfrm>
        </p:spPr>
        <p:txBody>
          <a:bodyPr/>
          <a:lstStyle/>
          <a:p>
            <a:r>
              <a:rPr lang="en-US" sz="2800" dirty="0">
                <a:latin typeface="Kabob" pitchFamily="2" charset="0"/>
              </a:rPr>
              <a:t>HAZARD BIOLOGI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14400" y="1828800"/>
            <a:ext cx="8001000" cy="4343400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buFont typeface="Times New Roman" pitchFamily="18" charset="0"/>
              <a:buChar char="☻"/>
            </a:pP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MIKRO ORGANISME (</a:t>
            </a:r>
            <a:r>
              <a:rPr lang="en-US" sz="1800" dirty="0" err="1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bakteri</a:t>
            </a: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, virus, fungi)  </a:t>
            </a:r>
            <a:r>
              <a:rPr lang="en-US" sz="1800" dirty="0" err="1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toksin</a:t>
            </a: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infeksi</a:t>
            </a: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alergi</a:t>
            </a:r>
            <a:endParaRPr lang="en-US" sz="1800" dirty="0">
              <a:solidFill>
                <a:schemeClr val="tx1"/>
              </a:solidFill>
              <a:latin typeface="High Tower Text" pitchFamily="18" charset="0"/>
              <a:sym typeface="Wingdings" pitchFamily="2" charset="2"/>
            </a:endParaRPr>
          </a:p>
          <a:p>
            <a:pPr>
              <a:buClr>
                <a:srgbClr val="C00000"/>
              </a:buClr>
              <a:buFont typeface="Times New Roman" pitchFamily="18" charset="0"/>
              <a:buChar char="☻"/>
            </a:pPr>
            <a:endParaRPr lang="en-US" sz="1800" dirty="0">
              <a:solidFill>
                <a:schemeClr val="tx1"/>
              </a:solidFill>
              <a:latin typeface="High Tower Text" pitchFamily="18" charset="0"/>
              <a:sym typeface="Wingdings" pitchFamily="2" charset="2"/>
            </a:endParaRPr>
          </a:p>
          <a:p>
            <a:pPr>
              <a:buClr>
                <a:srgbClr val="C00000"/>
              </a:buClr>
              <a:buFont typeface="Times New Roman" pitchFamily="18" charset="0"/>
              <a:buChar char="☻"/>
            </a:pP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ARTHROPODA (</a:t>
            </a:r>
            <a:r>
              <a:rPr lang="en-US" sz="1800" dirty="0" err="1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serangga</a:t>
            </a: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dll</a:t>
            </a: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)  </a:t>
            </a:r>
            <a:r>
              <a:rPr lang="en-US" sz="1800" dirty="0" err="1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sengatan</a:t>
            </a: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  </a:t>
            </a:r>
            <a:r>
              <a:rPr lang="en-US" sz="1800" dirty="0" err="1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infeksi</a:t>
            </a:r>
            <a:endParaRPr lang="en-US" sz="1800" dirty="0">
              <a:solidFill>
                <a:schemeClr val="tx1"/>
              </a:solidFill>
              <a:latin typeface="High Tower Text" pitchFamily="18" charset="0"/>
              <a:sym typeface="Wingdings" pitchFamily="2" charset="2"/>
            </a:endParaRPr>
          </a:p>
          <a:p>
            <a:pPr>
              <a:buClr>
                <a:srgbClr val="C00000"/>
              </a:buClr>
              <a:buFont typeface="Times New Roman" pitchFamily="18" charset="0"/>
              <a:buChar char="☻"/>
            </a:pPr>
            <a:endParaRPr lang="en-US" sz="1800" dirty="0">
              <a:solidFill>
                <a:schemeClr val="tx1"/>
              </a:solidFill>
              <a:latin typeface="High Tower Text" pitchFamily="18" charset="0"/>
              <a:sym typeface="Wingdings" pitchFamily="2" charset="2"/>
            </a:endParaRPr>
          </a:p>
          <a:p>
            <a:pPr>
              <a:buClr>
                <a:srgbClr val="C00000"/>
              </a:buClr>
              <a:buFont typeface="Times New Roman" pitchFamily="18" charset="0"/>
              <a:buChar char="☻"/>
            </a:pP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TUMBUHAN TINGKAT TINGGI (</a:t>
            </a:r>
            <a:r>
              <a:rPr lang="en-US" sz="1800" dirty="0" err="1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toksin</a:t>
            </a: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 &amp; allergen)  dermatitis, </a:t>
            </a:r>
            <a:r>
              <a:rPr lang="en-US" sz="1800" dirty="0" err="1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asma</a:t>
            </a: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pilek</a:t>
            </a:r>
            <a:endParaRPr lang="en-US" sz="1800" dirty="0">
              <a:solidFill>
                <a:schemeClr val="tx1"/>
              </a:solidFill>
              <a:latin typeface="High Tower Text" pitchFamily="18" charset="0"/>
              <a:sym typeface="Wingdings" pitchFamily="2" charset="2"/>
            </a:endParaRPr>
          </a:p>
          <a:p>
            <a:pPr>
              <a:buClr>
                <a:srgbClr val="C00000"/>
              </a:buClr>
              <a:buFont typeface="Times New Roman" pitchFamily="18" charset="0"/>
              <a:buChar char="☻"/>
            </a:pPr>
            <a:endParaRPr lang="en-US" sz="1800" dirty="0">
              <a:solidFill>
                <a:schemeClr val="tx1"/>
              </a:solidFill>
              <a:latin typeface="High Tower Text" pitchFamily="18" charset="0"/>
              <a:sym typeface="Wingdings" pitchFamily="2" charset="2"/>
            </a:endParaRPr>
          </a:p>
          <a:p>
            <a:pPr>
              <a:buClr>
                <a:srgbClr val="C00000"/>
              </a:buClr>
              <a:buFont typeface="Times New Roman" pitchFamily="18" charset="0"/>
              <a:buChar char="☻"/>
            </a:pP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TUMBUHAN TINGKAT RENDAH (yang </a:t>
            </a:r>
            <a:r>
              <a:rPr lang="en-US" sz="1800" dirty="0" err="1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membentuk</a:t>
            </a: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spora</a:t>
            </a: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)</a:t>
            </a:r>
          </a:p>
          <a:p>
            <a:pPr>
              <a:buClr>
                <a:srgbClr val="C00000"/>
              </a:buClr>
              <a:buFont typeface="Times New Roman" pitchFamily="18" charset="0"/>
              <a:buChar char="☻"/>
            </a:pPr>
            <a:endParaRPr lang="en-US" sz="1800" dirty="0">
              <a:solidFill>
                <a:schemeClr val="tx1"/>
              </a:solidFill>
              <a:latin typeface="High Tower Text" pitchFamily="18" charset="0"/>
              <a:sym typeface="Wingdings" pitchFamily="2" charset="2"/>
            </a:endParaRPr>
          </a:p>
          <a:p>
            <a:pPr>
              <a:buClr>
                <a:srgbClr val="C00000"/>
              </a:buClr>
              <a:buFont typeface="Times New Roman" pitchFamily="18" charset="0"/>
              <a:buChar char="☻"/>
            </a:pP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VERTEBRATA (protein allergen)  urine, saliva, </a:t>
            </a:r>
            <a:r>
              <a:rPr lang="en-US" sz="1800" dirty="0" err="1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faeces</a:t>
            </a: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kulit</a:t>
            </a: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/</a:t>
            </a:r>
            <a:r>
              <a:rPr lang="en-US" sz="1800" dirty="0" err="1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rambut</a:t>
            </a: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  </a:t>
            </a:r>
            <a:r>
              <a:rPr lang="en-US" sz="1800" dirty="0" err="1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allergi</a:t>
            </a:r>
            <a:endParaRPr lang="en-US" sz="1800" dirty="0">
              <a:solidFill>
                <a:schemeClr val="tx1"/>
              </a:solidFill>
              <a:latin typeface="High Tower Text" pitchFamily="18" charset="0"/>
              <a:sym typeface="Wingdings" pitchFamily="2" charset="2"/>
            </a:endParaRPr>
          </a:p>
          <a:p>
            <a:pPr>
              <a:buClr>
                <a:srgbClr val="C00000"/>
              </a:buClr>
              <a:buFont typeface="Times New Roman" pitchFamily="18" charset="0"/>
              <a:buChar char="☻"/>
            </a:pPr>
            <a:endParaRPr lang="en-US" sz="1800" dirty="0">
              <a:solidFill>
                <a:schemeClr val="tx1"/>
              </a:solidFill>
              <a:latin typeface="High Tower Text" pitchFamily="18" charset="0"/>
              <a:sym typeface="Wingdings" pitchFamily="2" charset="2"/>
            </a:endParaRPr>
          </a:p>
          <a:p>
            <a:pPr>
              <a:buClr>
                <a:srgbClr val="C00000"/>
              </a:buClr>
              <a:buFont typeface="Times New Roman" pitchFamily="18" charset="0"/>
              <a:buChar char="☻"/>
            </a:pP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INTERVETEBRATA </a:t>
            </a:r>
            <a:r>
              <a:rPr lang="en-US" sz="1800" dirty="0" err="1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selain</a:t>
            </a: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 ARTHROPODA (</a:t>
            </a:r>
            <a:r>
              <a:rPr lang="en-US" sz="1800" dirty="0" err="1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cacing</a:t>
            </a:r>
            <a:r>
              <a:rPr lang="en-US" sz="1800" dirty="0">
                <a:solidFill>
                  <a:schemeClr val="tx1"/>
                </a:solidFill>
                <a:latin typeface="High Tower Text" pitchFamily="18" charset="0"/>
                <a:sym typeface="Wingdings" pitchFamily="2" charset="2"/>
              </a:rPr>
              <a:t>, protozoa)</a:t>
            </a:r>
          </a:p>
        </p:txBody>
      </p:sp>
    </p:spTree>
    <p:extLst>
      <p:ext uri="{BB962C8B-B14F-4D97-AF65-F5344CB8AC3E}">
        <p14:creationId xmlns:p14="http://schemas.microsoft.com/office/powerpoint/2010/main" val="3647083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2133600"/>
            <a:ext cx="8077200" cy="4419600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chemeClr val="accent6"/>
              </a:buClr>
              <a:buFont typeface="Times New Roman" pitchFamily="18" charset="0"/>
              <a:buChar char="☻"/>
            </a:pPr>
            <a:endParaRPr lang="en-US" sz="2000" dirty="0">
              <a:solidFill>
                <a:schemeClr val="fol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60425" indent="-860425">
              <a:buClr>
                <a:schemeClr val="accent6"/>
              </a:buClr>
              <a:buFont typeface="Times New Roman" pitchFamily="18" charset="0"/>
              <a:buChar char="☻"/>
            </a:pPr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POTENSI BAHAYA YANG DISEBABKAN OLEH MAKHLUK HIDUP (BIOLOGI) </a:t>
            </a:r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 GANGGUAN KESEHATAN PADA PEKERJA YANG TERPAJAN</a:t>
            </a:r>
          </a:p>
          <a:p>
            <a:pPr marL="860425" indent="-860425">
              <a:buClr>
                <a:schemeClr val="accent6"/>
              </a:buClr>
              <a:buFont typeface="Times New Roman" pitchFamily="18" charset="0"/>
              <a:buChar char="☻"/>
            </a:pPr>
            <a:endParaRPr lang="en-US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marL="860425" indent="-860425">
              <a:buClr>
                <a:schemeClr val="accent6"/>
              </a:buClr>
              <a:buFont typeface="Times New Roman" pitchFamily="18" charset="0"/>
              <a:buChar char="☻"/>
            </a:pPr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POTENSI BAHAYA YANG MENYEBABKAN RX ALERGI/IRITASI AKIBAT BAHAN-BAHAN BIOLOGIS (</a:t>
            </a:r>
            <a:r>
              <a:rPr lang="en-U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debu</a:t>
            </a:r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kapas</a:t>
            </a:r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</a:t>
            </a:r>
            <a:r>
              <a:rPr lang="en-U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dedaunan</a:t>
            </a:r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</a:t>
            </a:r>
            <a:r>
              <a:rPr lang="en-U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bulu</a:t>
            </a:r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</a:t>
            </a:r>
            <a:r>
              <a:rPr lang="en-U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bunga</a:t>
            </a:r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</a:t>
            </a:r>
            <a:r>
              <a:rPr lang="en-U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dll</a:t>
            </a:r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</a:t>
            </a:r>
          </a:p>
          <a:p>
            <a:pPr marL="860425" indent="-860425">
              <a:buClr>
                <a:schemeClr val="accent6"/>
              </a:buClr>
              <a:buFont typeface="Times New Roman" pitchFamily="18" charset="0"/>
              <a:buChar char="☻"/>
            </a:pPr>
            <a:endParaRPr lang="en-US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marL="860425" indent="-860425">
              <a:buClr>
                <a:schemeClr val="accent6"/>
              </a:buClr>
              <a:buFont typeface="Times New Roman" pitchFamily="18" charset="0"/>
              <a:buChar char="☻"/>
            </a:pPr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TIDAK MEMPUNYAI NILAI AMBANG BATAS (NAB)</a:t>
            </a:r>
            <a:endParaRPr lang="en-US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1219200"/>
            <a:ext cx="6553200" cy="838200"/>
          </a:xfrm>
        </p:spPr>
        <p:txBody>
          <a:bodyPr/>
          <a:lstStyle/>
          <a:p>
            <a:r>
              <a:rPr lang="en-US" sz="4200" dirty="0" smtClean="0">
                <a:solidFill>
                  <a:schemeClr val="accent6">
                    <a:lumMod val="75000"/>
                  </a:schemeClr>
                </a:solidFill>
                <a:latin typeface="Kabob" pitchFamily="2" charset="0"/>
              </a:rPr>
              <a:t>HAZARD</a:t>
            </a:r>
            <a:r>
              <a:rPr lang="id-ID" sz="4200" dirty="0">
                <a:solidFill>
                  <a:schemeClr val="accent6">
                    <a:lumMod val="75000"/>
                  </a:schemeClr>
                </a:solidFill>
                <a:latin typeface="Kabob" pitchFamily="2" charset="0"/>
              </a:rPr>
              <a:t> </a:t>
            </a:r>
            <a:r>
              <a:rPr lang="en-US" sz="4200" dirty="0" smtClean="0">
                <a:solidFill>
                  <a:schemeClr val="accent6">
                    <a:lumMod val="75000"/>
                  </a:schemeClr>
                </a:solidFill>
                <a:latin typeface="Kabob" pitchFamily="2" charset="0"/>
              </a:rPr>
              <a:t>BIOLOGI</a:t>
            </a:r>
            <a:endParaRPr lang="en-US" sz="4200" dirty="0">
              <a:solidFill>
                <a:schemeClr val="accent6">
                  <a:lumMod val="75000"/>
                </a:schemeClr>
              </a:solidFill>
              <a:latin typeface="Kabob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834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4600" y="1066800"/>
            <a:ext cx="3429000" cy="685800"/>
          </a:xfrm>
        </p:spPr>
        <p:txBody>
          <a:bodyPr/>
          <a:lstStyle/>
          <a:p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Kabob" pitchFamily="2" charset="0"/>
              </a:rPr>
              <a:t>INFEKSI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71600" y="1981200"/>
            <a:ext cx="7086600" cy="41497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sz="2000" dirty="0">
              <a:solidFill>
                <a:schemeClr val="tx1"/>
              </a:solidFill>
              <a:latin typeface="Kabob" pitchFamily="2" charset="0"/>
              <a:sym typeface="Wingdings" pitchFamily="2" charset="2"/>
            </a:endParaRPr>
          </a:p>
          <a:p>
            <a:r>
              <a:rPr lang="en-US" sz="2000" dirty="0">
                <a:solidFill>
                  <a:schemeClr val="tx1"/>
                </a:solidFill>
                <a:latin typeface="Kabob" pitchFamily="2" charset="0"/>
                <a:sym typeface="Wingdings" pitchFamily="2" charset="2"/>
              </a:rPr>
              <a:t>MASUKNYA KUMAN PATHOGEN KEDALAM TUBUH DAN MENIMBULKAN GANGGUAN KESEHATAN</a:t>
            </a:r>
          </a:p>
          <a:p>
            <a:pPr>
              <a:buFont typeface="Wingdings" pitchFamily="2" charset="2"/>
              <a:buNone/>
            </a:pPr>
            <a:endParaRPr lang="en-US" sz="2000" dirty="0">
              <a:solidFill>
                <a:schemeClr val="tx1"/>
              </a:solidFill>
              <a:latin typeface="Kabob" pitchFamily="2" charset="0"/>
              <a:sym typeface="Wingdings" pitchFamily="2" charset="2"/>
            </a:endParaRPr>
          </a:p>
          <a:p>
            <a:r>
              <a:rPr lang="en-US" sz="2000" dirty="0">
                <a:solidFill>
                  <a:schemeClr val="tx1"/>
                </a:solidFill>
                <a:latin typeface="Kabob" pitchFamily="2" charset="0"/>
                <a:sym typeface="Wingdings" pitchFamily="2" charset="2"/>
              </a:rPr>
              <a:t>EXOGENOUS  PENYEBAB INFEKSI DARI LUAR TUBUH</a:t>
            </a:r>
          </a:p>
          <a:p>
            <a:endParaRPr lang="en-US" sz="2000" dirty="0">
              <a:solidFill>
                <a:schemeClr val="tx1"/>
              </a:solidFill>
              <a:latin typeface="Kabob" pitchFamily="2" charset="0"/>
              <a:sym typeface="Wingdings" pitchFamily="2" charset="2"/>
            </a:endParaRPr>
          </a:p>
          <a:p>
            <a:r>
              <a:rPr lang="en-US" sz="2000" dirty="0">
                <a:solidFill>
                  <a:schemeClr val="tx1"/>
                </a:solidFill>
                <a:latin typeface="Kabob" pitchFamily="2" charset="0"/>
                <a:sym typeface="Wingdings" pitchFamily="2" charset="2"/>
              </a:rPr>
              <a:t>OPORTUNISTIK  KUMAN YANG SEBENARNYA TIDAK GANAS, TAPI KARENA DOSIS BERLEBIH ATAU DAYA TAHAN TUBUH RENDAH</a:t>
            </a:r>
          </a:p>
          <a:p>
            <a:endParaRPr lang="en-US" sz="2000" dirty="0">
              <a:solidFill>
                <a:schemeClr val="tx1"/>
              </a:solidFill>
              <a:latin typeface="Kabob" pitchFamily="2" charset="0"/>
              <a:sym typeface="Wingdings" pitchFamily="2" charset="2"/>
            </a:endParaRPr>
          </a:p>
          <a:p>
            <a:r>
              <a:rPr lang="en-US" sz="2000" dirty="0">
                <a:solidFill>
                  <a:schemeClr val="tx1"/>
                </a:solidFill>
                <a:latin typeface="Kabob" pitchFamily="2" charset="0"/>
                <a:sym typeface="Wingdings" pitchFamily="2" charset="2"/>
              </a:rPr>
              <a:t>CARRIER  SESEORANG YANG MEMBAWA BIBIT PENYAKIT TANPA MENDERITA SAKIT</a:t>
            </a:r>
          </a:p>
        </p:txBody>
      </p:sp>
    </p:spTree>
    <p:extLst>
      <p:ext uri="{BB962C8B-B14F-4D97-AF65-F5344CB8AC3E}">
        <p14:creationId xmlns:p14="http://schemas.microsoft.com/office/powerpoint/2010/main" val="1313854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der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r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ord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B10404D-D336-4EFF-890D-0F1F468653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TP101967747_template</Template>
  <TotalTime>1384</TotalTime>
  <Words>1125</Words>
  <Application>Microsoft Office PowerPoint</Application>
  <PresentationFormat>On-screen Show (4:3)</PresentationFormat>
  <Paragraphs>336</Paragraphs>
  <Slides>43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border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BIOLOGICAL HAZARDS</vt:lpstr>
      <vt:lpstr>HAZARD BIOLOGI</vt:lpstr>
      <vt:lpstr>HAZARD BIOLOGI</vt:lpstr>
      <vt:lpstr>INFEKSI</vt:lpstr>
      <vt:lpstr>INFEKSI</vt:lpstr>
      <vt:lpstr>Agent Penyebab Penyakit</vt:lpstr>
      <vt:lpstr>Agent Penyebab Penyakit</vt:lpstr>
      <vt:lpstr>Agent Penyebab Penyakit</vt:lpstr>
      <vt:lpstr>Agent Penyebab Penyakit</vt:lpstr>
      <vt:lpstr>Agent Penyebab Penyakit</vt:lpstr>
      <vt:lpstr>Agent Penyebab Penyakit</vt:lpstr>
      <vt:lpstr>JENIS PEKERJAAN YANG BERISIKO</vt:lpstr>
      <vt:lpstr>TEMPAT KERJA YANG BERISIKO</vt:lpstr>
      <vt:lpstr>PENGENDALIAN</vt:lpstr>
      <vt:lpstr>PENANGGULANGAN BAHAYA BIOLOGI </vt:lpstr>
      <vt:lpstr>EVALUATION</vt:lpstr>
      <vt:lpstr>CONTROL</vt:lpstr>
      <vt:lpstr>ROUTES OF ATTACK ON THE HUMAN BODY</vt:lpstr>
      <vt:lpstr>ROUTES OF ENTRY</vt:lpstr>
      <vt:lpstr>PROCESS OF ENTRY</vt:lpstr>
      <vt:lpstr>TOXICOLOGY - the study of poisonous materials and their effects on living organisms</vt:lpstr>
      <vt:lpstr>LOCAL AND SYSTEMIC EFFECTS</vt:lpstr>
      <vt:lpstr>DEFENCE MECHANISMS OF THE BODY</vt:lpstr>
      <vt:lpstr>HEALTH EFFECTS CLASSIFICATION OF HAZARDOUS SUBSTANCES</vt:lpstr>
      <vt:lpstr>APPROVED SUPPLY LIST</vt:lpstr>
      <vt:lpstr>CATEGORIES OF CHEMICAL AGENT</vt:lpstr>
      <vt:lpstr>FORMS OF CHEMICAL AGENT</vt:lpstr>
      <vt:lpstr>TYPES OF TOXIC EFFECT</vt:lpstr>
      <vt:lpstr>TOXIC AGENTS</vt:lpstr>
      <vt:lpstr>CORROSIVE AGENTS</vt:lpstr>
      <vt:lpstr>DERMATITIC AGENTS</vt:lpstr>
      <vt:lpstr>SENSITISERS</vt:lpstr>
      <vt:lpstr>OCCUPATIONAL EXPOSURE LIMITS</vt:lpstr>
      <vt:lpstr>OCCUPATIONAL EXPOSURE LIMITS </vt:lpstr>
      <vt:lpstr>OCCUPATIONAL EXPOSURE LIMITS</vt:lpstr>
      <vt:lpstr>CONTROL PHILOSOPHY</vt:lpstr>
      <vt:lpstr>PowerPoint Presentation</vt:lpstr>
      <vt:lpstr>Terima Kasih</vt:lpstr>
    </vt:vector>
  </TitlesOfParts>
  <Company>Albert Einstein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IMAL EINSTEIN</dc:creator>
  <cp:lastModifiedBy>May</cp:lastModifiedBy>
  <cp:revision>99</cp:revision>
  <dcterms:created xsi:type="dcterms:W3CDTF">2010-09-28T06:53:20Z</dcterms:created>
  <dcterms:modified xsi:type="dcterms:W3CDTF">2015-05-20T09:02:20Z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TC101967748</vt:lpwstr>
  </property>
</Properties>
</file>