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21" r:id="rId6"/>
  </p:sldMasterIdLst>
  <p:notesMasterIdLst>
    <p:notesMasterId r:id="rId44"/>
  </p:notesMasterIdLst>
  <p:sldIdLst>
    <p:sldId id="302" r:id="rId7"/>
    <p:sldId id="281" r:id="rId8"/>
    <p:sldId id="286" r:id="rId9"/>
    <p:sldId id="329" r:id="rId10"/>
    <p:sldId id="330" r:id="rId11"/>
    <p:sldId id="289" r:id="rId12"/>
    <p:sldId id="290" r:id="rId13"/>
    <p:sldId id="331" r:id="rId14"/>
    <p:sldId id="334" r:id="rId15"/>
    <p:sldId id="333" r:id="rId16"/>
    <p:sldId id="335" r:id="rId17"/>
    <p:sldId id="357" r:id="rId18"/>
    <p:sldId id="359" r:id="rId19"/>
    <p:sldId id="361" r:id="rId20"/>
    <p:sldId id="293" r:id="rId21"/>
    <p:sldId id="294" r:id="rId22"/>
    <p:sldId id="295" r:id="rId23"/>
    <p:sldId id="296" r:id="rId24"/>
    <p:sldId id="336" r:id="rId25"/>
    <p:sldId id="337" r:id="rId26"/>
    <p:sldId id="338" r:id="rId27"/>
    <p:sldId id="341" r:id="rId28"/>
    <p:sldId id="339" r:id="rId29"/>
    <p:sldId id="342" r:id="rId30"/>
    <p:sldId id="343" r:id="rId31"/>
    <p:sldId id="344" r:id="rId32"/>
    <p:sldId id="297" r:id="rId33"/>
    <p:sldId id="298" r:id="rId34"/>
    <p:sldId id="345" r:id="rId35"/>
    <p:sldId id="346" r:id="rId36"/>
    <p:sldId id="351" r:id="rId37"/>
    <p:sldId id="347" r:id="rId38"/>
    <p:sldId id="356" r:id="rId39"/>
    <p:sldId id="348" r:id="rId40"/>
    <p:sldId id="349" r:id="rId41"/>
    <p:sldId id="299" r:id="rId42"/>
    <p:sldId id="362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95AB4-7DBA-43CE-A9A3-1A00B83EA79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F4D6A-401C-4E23-A05D-78E7DCAE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0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4BD-2FD5-4C08-896D-34DB0B46D3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4D6A-401C-4E23-A05D-78E7DCAE9D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9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F4D6A-401C-4E23-A05D-78E7DCAE9D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524000"/>
            <a:ext cx="71628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5C52B3-E067-4730-BE9F-8FD14A701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0A8C-06E9-42DD-BD41-19850190F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4747-ABBA-4C22-9BD6-92A4F86290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4B33-B6E8-4772-8C23-951F9956B2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1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1861-24AA-4CE4-9763-04262A0C80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1AFA-19E7-41F1-BD7A-76E5879DD4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7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9D1AE-2A58-45F8-BB28-2FAFFCA687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2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2D5C-5100-4F93-9717-1BC01F2D52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5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B1C1-8AF0-4A4B-BF36-CD148CC962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1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A8E5-35B6-413B-8C65-1E2D3D2C39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89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5FB9-5A47-4F5B-8791-EB0DA7B134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3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01B4-69FE-4FE8-B0C0-31B8E23BD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11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06A3-7F85-446F-B8FA-64C086449D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83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BEDF5-B4CE-44E8-BF4C-6522787BF2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70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DC57-BCC1-41AE-A2D8-6B62EBB3C7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97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5C52B3-E067-4730-BE9F-8FD14A70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01B4-69FE-4FE8-B0C0-31B8E23BD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0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7EEE-1424-4EF2-8D0A-50DBEA166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62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9896-6E94-4A38-AB6F-8B75B4BAC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43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36F8-AAA0-4A31-BE58-F99ABB33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9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4855D-0F33-410C-B882-876700445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0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022CA-A727-4E95-8CDC-0C39B33AC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7EEE-1424-4EF2-8D0A-50DBEA166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96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D9E6-7AA1-4A03-BE31-ED634CA3D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0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61FB-2C49-447E-984B-A14E260CF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2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0A8C-06E9-42DD-BD41-19850190F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4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4747-ABBA-4C22-9BD6-92A4F8629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1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pattFill prst="narHorz">
          <a:fgClr>
            <a:schemeClr val="bg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Rectangle 49"/>
          <p:cNvSpPr>
            <a:spLocks noChangeArrowheads="1"/>
          </p:cNvSpPr>
          <p:nvPr/>
        </p:nvSpPr>
        <p:spPr bwMode="ltGray">
          <a:xfrm>
            <a:off x="84138" y="65088"/>
            <a:ext cx="1716087" cy="52355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5148263" y="1484313"/>
            <a:ext cx="3744912" cy="3816350"/>
            <a:chOff x="2789" y="890"/>
            <a:chExt cx="2722" cy="2721"/>
          </a:xfrm>
        </p:grpSpPr>
        <p:sp>
          <p:nvSpPr>
            <p:cNvPr id="3123" name="AutoShape 51"/>
            <p:cNvSpPr>
              <a:spLocks noChangeArrowheads="1"/>
            </p:cNvSpPr>
            <p:nvPr userDrawn="1"/>
          </p:nvSpPr>
          <p:spPr bwMode="ltGray">
            <a:xfrm>
              <a:off x="2789" y="894"/>
              <a:ext cx="2722" cy="2684"/>
            </a:xfrm>
            <a:custGeom>
              <a:avLst/>
              <a:gdLst>
                <a:gd name="G0" fmla="+- 320 0 0"/>
                <a:gd name="G1" fmla="+- 21600 0 320"/>
                <a:gd name="G2" fmla="+- 21600 0 32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0" y="10800"/>
                  </a:moveTo>
                  <a:cubicBezTo>
                    <a:pt x="320" y="16588"/>
                    <a:pt x="5012" y="21280"/>
                    <a:pt x="10800" y="21280"/>
                  </a:cubicBezTo>
                  <a:cubicBezTo>
                    <a:pt x="16588" y="21280"/>
                    <a:pt x="21280" y="16588"/>
                    <a:pt x="21280" y="10800"/>
                  </a:cubicBezTo>
                  <a:cubicBezTo>
                    <a:pt x="21280" y="5012"/>
                    <a:pt x="16588" y="320"/>
                    <a:pt x="10800" y="320"/>
                  </a:cubicBezTo>
                  <a:cubicBezTo>
                    <a:pt x="5012" y="320"/>
                    <a:pt x="320" y="5012"/>
                    <a:pt x="320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Freeform 52"/>
            <p:cNvSpPr>
              <a:spLocks/>
            </p:cNvSpPr>
            <p:nvPr userDrawn="1"/>
          </p:nvSpPr>
          <p:spPr bwMode="ltGray">
            <a:xfrm>
              <a:off x="3196" y="3082"/>
              <a:ext cx="325" cy="244"/>
            </a:xfrm>
            <a:custGeom>
              <a:avLst/>
              <a:gdLst>
                <a:gd name="T0" fmla="*/ 0 w 363"/>
                <a:gd name="T1" fmla="*/ 45 h 272"/>
                <a:gd name="T2" fmla="*/ 90 w 363"/>
                <a:gd name="T3" fmla="*/ 136 h 272"/>
                <a:gd name="T4" fmla="*/ 181 w 363"/>
                <a:gd name="T5" fmla="*/ 227 h 272"/>
                <a:gd name="T6" fmla="*/ 272 w 363"/>
                <a:gd name="T7" fmla="*/ 272 h 272"/>
                <a:gd name="T8" fmla="*/ 317 w 363"/>
                <a:gd name="T9" fmla="*/ 272 h 272"/>
                <a:gd name="T10" fmla="*/ 363 w 363"/>
                <a:gd name="T11" fmla="*/ 181 h 272"/>
                <a:gd name="T12" fmla="*/ 317 w 363"/>
                <a:gd name="T13" fmla="*/ 181 h 272"/>
                <a:gd name="T14" fmla="*/ 272 w 363"/>
                <a:gd name="T15" fmla="*/ 181 h 272"/>
                <a:gd name="T16" fmla="*/ 226 w 363"/>
                <a:gd name="T17" fmla="*/ 181 h 272"/>
                <a:gd name="T18" fmla="*/ 226 w 363"/>
                <a:gd name="T19" fmla="*/ 136 h 272"/>
                <a:gd name="T20" fmla="*/ 272 w 363"/>
                <a:gd name="T21" fmla="*/ 91 h 272"/>
                <a:gd name="T22" fmla="*/ 226 w 363"/>
                <a:gd name="T23" fmla="*/ 45 h 272"/>
                <a:gd name="T24" fmla="*/ 226 w 363"/>
                <a:gd name="T25" fmla="*/ 91 h 272"/>
                <a:gd name="T26" fmla="*/ 181 w 363"/>
                <a:gd name="T27" fmla="*/ 136 h 272"/>
                <a:gd name="T28" fmla="*/ 136 w 363"/>
                <a:gd name="T29" fmla="*/ 136 h 272"/>
                <a:gd name="T30" fmla="*/ 90 w 363"/>
                <a:gd name="T31" fmla="*/ 91 h 272"/>
                <a:gd name="T32" fmla="*/ 136 w 363"/>
                <a:gd name="T33" fmla="*/ 91 h 272"/>
                <a:gd name="T34" fmla="*/ 90 w 363"/>
                <a:gd name="T35" fmla="*/ 45 h 272"/>
                <a:gd name="T36" fmla="*/ 45 w 363"/>
                <a:gd name="T37" fmla="*/ 0 h 272"/>
                <a:gd name="T38" fmla="*/ 61 w 363"/>
                <a:gd name="T39" fmla="*/ 57 h 272"/>
                <a:gd name="T40" fmla="*/ 28 w 363"/>
                <a:gd name="T41" fmla="*/ 45 h 272"/>
                <a:gd name="T42" fmla="*/ 0 w 363"/>
                <a:gd name="T43" fmla="*/ 4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53"/>
            <p:cNvSpPr>
              <a:spLocks/>
            </p:cNvSpPr>
            <p:nvPr userDrawn="1"/>
          </p:nvSpPr>
          <p:spPr bwMode="ltGray">
            <a:xfrm>
              <a:off x="3660" y="1726"/>
              <a:ext cx="420" cy="1885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54"/>
            <p:cNvSpPr>
              <a:spLocks/>
            </p:cNvSpPr>
            <p:nvPr userDrawn="1"/>
          </p:nvSpPr>
          <p:spPr bwMode="ltGray">
            <a:xfrm>
              <a:off x="4023" y="1694"/>
              <a:ext cx="429" cy="1836"/>
            </a:xfrm>
            <a:custGeom>
              <a:avLst/>
              <a:gdLst>
                <a:gd name="T0" fmla="*/ 0 w 429"/>
                <a:gd name="T1" fmla="*/ 25 h 1836"/>
                <a:gd name="T2" fmla="*/ 375 w 429"/>
                <a:gd name="T3" fmla="*/ 1835 h 1836"/>
                <a:gd name="T4" fmla="*/ 429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55"/>
            <p:cNvSpPr>
              <a:spLocks/>
            </p:cNvSpPr>
            <p:nvPr userDrawn="1"/>
          </p:nvSpPr>
          <p:spPr bwMode="ltGray">
            <a:xfrm>
              <a:off x="4270" y="1551"/>
              <a:ext cx="600" cy="189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ltGray">
            <a:xfrm>
              <a:off x="4902" y="1753"/>
              <a:ext cx="338" cy="1494"/>
            </a:xfrm>
            <a:custGeom>
              <a:avLst/>
              <a:gdLst>
                <a:gd name="T0" fmla="*/ 26 w 338"/>
                <a:gd name="T1" fmla="*/ 73 h 1494"/>
                <a:gd name="T2" fmla="*/ 136 w 338"/>
                <a:gd name="T3" fmla="*/ 194 h 1494"/>
                <a:gd name="T4" fmla="*/ 282 w 338"/>
                <a:gd name="T5" fmla="*/ 706 h 1494"/>
                <a:gd name="T6" fmla="*/ 282 w 338"/>
                <a:gd name="T7" fmla="*/ 1118 h 1494"/>
                <a:gd name="T8" fmla="*/ 218 w 338"/>
                <a:gd name="T9" fmla="*/ 1319 h 1494"/>
                <a:gd name="T10" fmla="*/ 132 w 338"/>
                <a:gd name="T11" fmla="*/ 1475 h 1494"/>
                <a:gd name="T12" fmla="*/ 206 w 338"/>
                <a:gd name="T13" fmla="*/ 1433 h 1494"/>
                <a:gd name="T14" fmla="*/ 312 w 338"/>
                <a:gd name="T15" fmla="*/ 1163 h 1494"/>
                <a:gd name="T16" fmla="*/ 337 w 338"/>
                <a:gd name="T17" fmla="*/ 871 h 1494"/>
                <a:gd name="T18" fmla="*/ 309 w 338"/>
                <a:gd name="T19" fmla="*/ 615 h 1494"/>
                <a:gd name="T20" fmla="*/ 172 w 338"/>
                <a:gd name="T21" fmla="*/ 149 h 1494"/>
                <a:gd name="T22" fmla="*/ 34 w 338"/>
                <a:gd name="T23" fmla="*/ 23 h 1494"/>
                <a:gd name="T24" fmla="*/ 26 w 338"/>
                <a:gd name="T25" fmla="*/ 73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1494">
                  <a:moveTo>
                    <a:pt x="26" y="73"/>
                  </a:moveTo>
                  <a:cubicBezTo>
                    <a:pt x="43" y="102"/>
                    <a:pt x="93" y="88"/>
                    <a:pt x="136" y="194"/>
                  </a:cubicBezTo>
                  <a:cubicBezTo>
                    <a:pt x="179" y="300"/>
                    <a:pt x="258" y="552"/>
                    <a:pt x="282" y="706"/>
                  </a:cubicBezTo>
                  <a:cubicBezTo>
                    <a:pt x="306" y="860"/>
                    <a:pt x="293" y="1016"/>
                    <a:pt x="282" y="1118"/>
                  </a:cubicBezTo>
                  <a:cubicBezTo>
                    <a:pt x="271" y="1220"/>
                    <a:pt x="243" y="1260"/>
                    <a:pt x="218" y="1319"/>
                  </a:cubicBezTo>
                  <a:cubicBezTo>
                    <a:pt x="193" y="1378"/>
                    <a:pt x="134" y="1456"/>
                    <a:pt x="132" y="1475"/>
                  </a:cubicBezTo>
                  <a:cubicBezTo>
                    <a:pt x="130" y="1494"/>
                    <a:pt x="176" y="1485"/>
                    <a:pt x="206" y="1433"/>
                  </a:cubicBezTo>
                  <a:cubicBezTo>
                    <a:pt x="235" y="1381"/>
                    <a:pt x="290" y="1257"/>
                    <a:pt x="312" y="1163"/>
                  </a:cubicBezTo>
                  <a:cubicBezTo>
                    <a:pt x="334" y="1069"/>
                    <a:pt x="338" y="962"/>
                    <a:pt x="337" y="871"/>
                  </a:cubicBezTo>
                  <a:cubicBezTo>
                    <a:pt x="336" y="780"/>
                    <a:pt x="336" y="735"/>
                    <a:pt x="309" y="615"/>
                  </a:cubicBezTo>
                  <a:cubicBezTo>
                    <a:pt x="282" y="495"/>
                    <a:pt x="218" y="248"/>
                    <a:pt x="172" y="149"/>
                  </a:cubicBezTo>
                  <a:cubicBezTo>
                    <a:pt x="126" y="50"/>
                    <a:pt x="58" y="36"/>
                    <a:pt x="34" y="23"/>
                  </a:cubicBezTo>
                  <a:cubicBezTo>
                    <a:pt x="10" y="10"/>
                    <a:pt x="0" y="0"/>
                    <a:pt x="26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57"/>
            <p:cNvSpPr>
              <a:spLocks/>
            </p:cNvSpPr>
            <p:nvPr userDrawn="1"/>
          </p:nvSpPr>
          <p:spPr bwMode="ltGray">
            <a:xfrm>
              <a:off x="3189" y="2212"/>
              <a:ext cx="573" cy="1290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41 w 573"/>
                <a:gd name="T7" fmla="*/ 909 h 1290"/>
                <a:gd name="T8" fmla="*/ 396 w 573"/>
                <a:gd name="T9" fmla="*/ 1106 h 1290"/>
                <a:gd name="T10" fmla="*/ 568 w 573"/>
                <a:gd name="T11" fmla="*/ 1286 h 1290"/>
                <a:gd name="T12" fmla="*/ 363 w 573"/>
                <a:gd name="T13" fmla="*/ 1130 h 1290"/>
                <a:gd name="T14" fmla="*/ 183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58"/>
            <p:cNvSpPr>
              <a:spLocks/>
            </p:cNvSpPr>
            <p:nvPr userDrawn="1"/>
          </p:nvSpPr>
          <p:spPr bwMode="ltGray">
            <a:xfrm>
              <a:off x="4170" y="1008"/>
              <a:ext cx="655" cy="192"/>
            </a:xfrm>
            <a:custGeom>
              <a:avLst/>
              <a:gdLst>
                <a:gd name="T0" fmla="*/ 17 w 731"/>
                <a:gd name="T1" fmla="*/ 187 h 214"/>
                <a:gd name="T2" fmla="*/ 255 w 731"/>
                <a:gd name="T3" fmla="*/ 41 h 214"/>
                <a:gd name="T4" fmla="*/ 456 w 731"/>
                <a:gd name="T5" fmla="*/ 4 h 214"/>
                <a:gd name="T6" fmla="*/ 629 w 731"/>
                <a:gd name="T7" fmla="*/ 16 h 214"/>
                <a:gd name="T8" fmla="*/ 720 w 731"/>
                <a:gd name="T9" fmla="*/ 61 h 214"/>
                <a:gd name="T10" fmla="*/ 565 w 731"/>
                <a:gd name="T11" fmla="*/ 50 h 214"/>
                <a:gd name="T12" fmla="*/ 264 w 731"/>
                <a:gd name="T13" fmla="*/ 77 h 214"/>
                <a:gd name="T14" fmla="*/ 53 w 731"/>
                <a:gd name="T15" fmla="*/ 196 h 214"/>
                <a:gd name="T16" fmla="*/ 17 w 731"/>
                <a:gd name="T17" fmla="*/ 1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59"/>
            <p:cNvSpPr>
              <a:spLocks/>
            </p:cNvSpPr>
            <p:nvPr userDrawn="1"/>
          </p:nvSpPr>
          <p:spPr bwMode="ltGray">
            <a:xfrm>
              <a:off x="4322" y="1276"/>
              <a:ext cx="504" cy="82"/>
            </a:xfrm>
            <a:custGeom>
              <a:avLst/>
              <a:gdLst>
                <a:gd name="T0" fmla="*/ 0 w 563"/>
                <a:gd name="T1" fmla="*/ 0 h 91"/>
                <a:gd name="T2" fmla="*/ 64 w 563"/>
                <a:gd name="T3" fmla="*/ 37 h 91"/>
                <a:gd name="T4" fmla="*/ 311 w 563"/>
                <a:gd name="T5" fmla="*/ 18 h 91"/>
                <a:gd name="T6" fmla="*/ 530 w 563"/>
                <a:gd name="T7" fmla="*/ 37 h 91"/>
                <a:gd name="T8" fmla="*/ 512 w 563"/>
                <a:gd name="T9" fmla="*/ 73 h 91"/>
                <a:gd name="T10" fmla="*/ 293 w 563"/>
                <a:gd name="T11" fmla="*/ 55 h 91"/>
                <a:gd name="T12" fmla="*/ 37 w 56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60"/>
            <p:cNvSpPr>
              <a:spLocks/>
            </p:cNvSpPr>
            <p:nvPr userDrawn="1"/>
          </p:nvSpPr>
          <p:spPr bwMode="ltGray">
            <a:xfrm>
              <a:off x="4043" y="890"/>
              <a:ext cx="204" cy="247"/>
            </a:xfrm>
            <a:custGeom>
              <a:avLst/>
              <a:gdLst>
                <a:gd name="T0" fmla="*/ 0 w 228"/>
                <a:gd name="T1" fmla="*/ 276 h 276"/>
                <a:gd name="T2" fmla="*/ 156 w 228"/>
                <a:gd name="T3" fmla="*/ 38 h 276"/>
                <a:gd name="T4" fmla="*/ 211 w 228"/>
                <a:gd name="T5" fmla="*/ 47 h 276"/>
                <a:gd name="T6" fmla="*/ 52 w 228"/>
                <a:gd name="T7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61"/>
            <p:cNvSpPr>
              <a:spLocks/>
            </p:cNvSpPr>
            <p:nvPr userDrawn="1"/>
          </p:nvSpPr>
          <p:spPr bwMode="ltGray">
            <a:xfrm>
              <a:off x="3854" y="915"/>
              <a:ext cx="67" cy="287"/>
            </a:xfrm>
            <a:custGeom>
              <a:avLst/>
              <a:gdLst>
                <a:gd name="T0" fmla="*/ 1 w 75"/>
                <a:gd name="T1" fmla="*/ 46 h 320"/>
                <a:gd name="T2" fmla="*/ 36 w 75"/>
                <a:gd name="T3" fmla="*/ 285 h 320"/>
                <a:gd name="T4" fmla="*/ 74 w 75"/>
                <a:gd name="T5" fmla="*/ 266 h 320"/>
                <a:gd name="T6" fmla="*/ 28 w 75"/>
                <a:gd name="T7" fmla="*/ 37 h 320"/>
                <a:gd name="T8" fmla="*/ 1 w 75"/>
                <a:gd name="T9" fmla="*/ 4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62"/>
            <p:cNvSpPr>
              <a:spLocks/>
            </p:cNvSpPr>
            <p:nvPr userDrawn="1"/>
          </p:nvSpPr>
          <p:spPr bwMode="ltGray">
            <a:xfrm>
              <a:off x="3319" y="1736"/>
              <a:ext cx="1687" cy="607"/>
            </a:xfrm>
            <a:custGeom>
              <a:avLst/>
              <a:gdLst>
                <a:gd name="T0" fmla="*/ 95 w 1883"/>
                <a:gd name="T1" fmla="*/ 511 h 677"/>
                <a:gd name="T2" fmla="*/ 406 w 1883"/>
                <a:gd name="T3" fmla="*/ 594 h 677"/>
                <a:gd name="T4" fmla="*/ 936 w 1883"/>
                <a:gd name="T5" fmla="*/ 575 h 677"/>
                <a:gd name="T6" fmla="*/ 1430 w 1883"/>
                <a:gd name="T7" fmla="*/ 392 h 677"/>
                <a:gd name="T8" fmla="*/ 1812 w 1883"/>
                <a:gd name="T9" fmla="*/ 49 h 677"/>
                <a:gd name="T10" fmla="*/ 1858 w 1883"/>
                <a:gd name="T11" fmla="*/ 95 h 677"/>
                <a:gd name="T12" fmla="*/ 1812 w 1883"/>
                <a:gd name="T13" fmla="*/ 140 h 677"/>
                <a:gd name="T14" fmla="*/ 1449 w 1883"/>
                <a:gd name="T15" fmla="*/ 458 h 677"/>
                <a:gd name="T16" fmla="*/ 964 w 1883"/>
                <a:gd name="T17" fmla="*/ 639 h 677"/>
                <a:gd name="T18" fmla="*/ 406 w 1883"/>
                <a:gd name="T19" fmla="*/ 666 h 677"/>
                <a:gd name="T20" fmla="*/ 59 w 1883"/>
                <a:gd name="T21" fmla="*/ 575 h 677"/>
                <a:gd name="T22" fmla="*/ 49 w 1883"/>
                <a:gd name="T23" fmla="*/ 548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63"/>
            <p:cNvSpPr>
              <a:spLocks/>
            </p:cNvSpPr>
            <p:nvPr userDrawn="1"/>
          </p:nvSpPr>
          <p:spPr bwMode="ltGray">
            <a:xfrm>
              <a:off x="2898" y="1874"/>
              <a:ext cx="2576" cy="1099"/>
            </a:xfrm>
            <a:custGeom>
              <a:avLst/>
              <a:gdLst>
                <a:gd name="T0" fmla="*/ 53 w 2876"/>
                <a:gd name="T1" fmla="*/ 779 h 1226"/>
                <a:gd name="T2" fmla="*/ 62 w 2876"/>
                <a:gd name="T3" fmla="*/ 788 h 1226"/>
                <a:gd name="T4" fmla="*/ 428 w 2876"/>
                <a:gd name="T5" fmla="*/ 1062 h 1226"/>
                <a:gd name="T6" fmla="*/ 931 w 2876"/>
                <a:gd name="T7" fmla="*/ 1153 h 1226"/>
                <a:gd name="T8" fmla="*/ 1534 w 2876"/>
                <a:gd name="T9" fmla="*/ 1126 h 1226"/>
                <a:gd name="T10" fmla="*/ 2147 w 2876"/>
                <a:gd name="T11" fmla="*/ 907 h 1226"/>
                <a:gd name="T12" fmla="*/ 2600 w 2876"/>
                <a:gd name="T13" fmla="*/ 532 h 1226"/>
                <a:gd name="T14" fmla="*/ 2833 w 2876"/>
                <a:gd name="T15" fmla="*/ 65 h 1226"/>
                <a:gd name="T16" fmla="*/ 2860 w 2876"/>
                <a:gd name="T17" fmla="*/ 139 h 1226"/>
                <a:gd name="T18" fmla="*/ 2787 w 2876"/>
                <a:gd name="T19" fmla="*/ 340 h 1226"/>
                <a:gd name="T20" fmla="*/ 2600 w 2876"/>
                <a:gd name="T21" fmla="*/ 622 h 1226"/>
                <a:gd name="T22" fmla="*/ 2146 w 2876"/>
                <a:gd name="T23" fmla="*/ 985 h 1226"/>
                <a:gd name="T24" fmla="*/ 1553 w 2876"/>
                <a:gd name="T25" fmla="*/ 1181 h 1226"/>
                <a:gd name="T26" fmla="*/ 949 w 2876"/>
                <a:gd name="T27" fmla="*/ 1217 h 1226"/>
                <a:gd name="T28" fmla="*/ 437 w 2876"/>
                <a:gd name="T29" fmla="*/ 1126 h 1226"/>
                <a:gd name="T30" fmla="*/ 145 w 2876"/>
                <a:gd name="T31" fmla="*/ 943 h 1226"/>
                <a:gd name="T32" fmla="*/ 53 w 2876"/>
                <a:gd name="T33" fmla="*/ 779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6" h="1226">
                  <a:moveTo>
                    <a:pt x="53" y="779"/>
                  </a:moveTo>
                  <a:cubicBezTo>
                    <a:pt x="1" y="724"/>
                    <a:pt x="0" y="741"/>
                    <a:pt x="62" y="788"/>
                  </a:cubicBezTo>
                  <a:cubicBezTo>
                    <a:pt x="124" y="835"/>
                    <a:pt x="283" y="1001"/>
                    <a:pt x="428" y="1062"/>
                  </a:cubicBezTo>
                  <a:cubicBezTo>
                    <a:pt x="573" y="1123"/>
                    <a:pt x="747" y="1142"/>
                    <a:pt x="931" y="1153"/>
                  </a:cubicBezTo>
                  <a:cubicBezTo>
                    <a:pt x="1115" y="1164"/>
                    <a:pt x="1331" y="1167"/>
                    <a:pt x="1534" y="1126"/>
                  </a:cubicBezTo>
                  <a:cubicBezTo>
                    <a:pt x="1737" y="1085"/>
                    <a:pt x="1969" y="1006"/>
                    <a:pt x="2147" y="907"/>
                  </a:cubicBezTo>
                  <a:cubicBezTo>
                    <a:pt x="2325" y="808"/>
                    <a:pt x="2486" y="672"/>
                    <a:pt x="2600" y="532"/>
                  </a:cubicBezTo>
                  <a:cubicBezTo>
                    <a:pt x="2714" y="392"/>
                    <a:pt x="2790" y="130"/>
                    <a:pt x="2833" y="65"/>
                  </a:cubicBezTo>
                  <a:cubicBezTo>
                    <a:pt x="2876" y="0"/>
                    <a:pt x="2868" y="93"/>
                    <a:pt x="2860" y="139"/>
                  </a:cubicBezTo>
                  <a:cubicBezTo>
                    <a:pt x="2852" y="185"/>
                    <a:pt x="2830" y="260"/>
                    <a:pt x="2787" y="340"/>
                  </a:cubicBezTo>
                  <a:cubicBezTo>
                    <a:pt x="2744" y="420"/>
                    <a:pt x="2707" y="515"/>
                    <a:pt x="2600" y="622"/>
                  </a:cubicBezTo>
                  <a:cubicBezTo>
                    <a:pt x="2493" y="729"/>
                    <a:pt x="2320" y="892"/>
                    <a:pt x="2146" y="985"/>
                  </a:cubicBezTo>
                  <a:cubicBezTo>
                    <a:pt x="1972" y="1078"/>
                    <a:pt x="1752" y="1142"/>
                    <a:pt x="1553" y="1181"/>
                  </a:cubicBezTo>
                  <a:cubicBezTo>
                    <a:pt x="1354" y="1220"/>
                    <a:pt x="1135" y="1226"/>
                    <a:pt x="949" y="1217"/>
                  </a:cubicBezTo>
                  <a:cubicBezTo>
                    <a:pt x="763" y="1208"/>
                    <a:pt x="571" y="1172"/>
                    <a:pt x="437" y="1126"/>
                  </a:cubicBezTo>
                  <a:cubicBezTo>
                    <a:pt x="303" y="1080"/>
                    <a:pt x="209" y="1001"/>
                    <a:pt x="145" y="943"/>
                  </a:cubicBezTo>
                  <a:cubicBezTo>
                    <a:pt x="81" y="885"/>
                    <a:pt x="72" y="813"/>
                    <a:pt x="53" y="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64"/>
            <p:cNvSpPr>
              <a:spLocks/>
            </p:cNvSpPr>
            <p:nvPr userDrawn="1"/>
          </p:nvSpPr>
          <p:spPr bwMode="ltGray">
            <a:xfrm>
              <a:off x="3473" y="2703"/>
              <a:ext cx="1961" cy="706"/>
            </a:xfrm>
            <a:custGeom>
              <a:avLst/>
              <a:gdLst>
                <a:gd name="T0" fmla="*/ 7 w 2189"/>
                <a:gd name="T1" fmla="*/ 650 h 788"/>
                <a:gd name="T2" fmla="*/ 143 w 2189"/>
                <a:gd name="T3" fmla="*/ 695 h 788"/>
                <a:gd name="T4" fmla="*/ 572 w 2189"/>
                <a:gd name="T5" fmla="*/ 722 h 788"/>
                <a:gd name="T6" fmla="*/ 993 w 2189"/>
                <a:gd name="T7" fmla="*/ 676 h 788"/>
                <a:gd name="T8" fmla="*/ 1532 w 2189"/>
                <a:gd name="T9" fmla="*/ 484 h 788"/>
                <a:gd name="T10" fmla="*/ 1925 w 2189"/>
                <a:gd name="T11" fmla="*/ 219 h 788"/>
                <a:gd name="T12" fmla="*/ 2163 w 2189"/>
                <a:gd name="T13" fmla="*/ 9 h 788"/>
                <a:gd name="T14" fmla="*/ 2081 w 2189"/>
                <a:gd name="T15" fmla="*/ 164 h 788"/>
                <a:gd name="T16" fmla="*/ 1898 w 2189"/>
                <a:gd name="T17" fmla="*/ 320 h 788"/>
                <a:gd name="T18" fmla="*/ 1514 w 2189"/>
                <a:gd name="T19" fmla="*/ 558 h 788"/>
                <a:gd name="T20" fmla="*/ 1039 w 2189"/>
                <a:gd name="T21" fmla="*/ 731 h 788"/>
                <a:gd name="T22" fmla="*/ 591 w 2189"/>
                <a:gd name="T23" fmla="*/ 786 h 788"/>
                <a:gd name="T24" fmla="*/ 98 w 2189"/>
                <a:gd name="T25" fmla="*/ 741 h 788"/>
                <a:gd name="T26" fmla="*/ 7 w 2189"/>
                <a:gd name="T27" fmla="*/ 65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9" h="788">
                  <a:moveTo>
                    <a:pt x="7" y="650"/>
                  </a:moveTo>
                  <a:cubicBezTo>
                    <a:pt x="14" y="642"/>
                    <a:pt x="49" y="683"/>
                    <a:pt x="143" y="695"/>
                  </a:cubicBezTo>
                  <a:cubicBezTo>
                    <a:pt x="237" y="707"/>
                    <a:pt x="430" y="725"/>
                    <a:pt x="572" y="722"/>
                  </a:cubicBezTo>
                  <a:cubicBezTo>
                    <a:pt x="714" y="719"/>
                    <a:pt x="833" y="716"/>
                    <a:pt x="993" y="676"/>
                  </a:cubicBezTo>
                  <a:cubicBezTo>
                    <a:pt x="1153" y="636"/>
                    <a:pt x="1377" y="560"/>
                    <a:pt x="1532" y="484"/>
                  </a:cubicBezTo>
                  <a:cubicBezTo>
                    <a:pt x="1687" y="408"/>
                    <a:pt x="1820" y="298"/>
                    <a:pt x="1925" y="219"/>
                  </a:cubicBezTo>
                  <a:cubicBezTo>
                    <a:pt x="2030" y="140"/>
                    <a:pt x="2137" y="18"/>
                    <a:pt x="2163" y="9"/>
                  </a:cubicBezTo>
                  <a:cubicBezTo>
                    <a:pt x="2189" y="0"/>
                    <a:pt x="2125" y="112"/>
                    <a:pt x="2081" y="164"/>
                  </a:cubicBezTo>
                  <a:cubicBezTo>
                    <a:pt x="2037" y="216"/>
                    <a:pt x="1992" y="254"/>
                    <a:pt x="1898" y="320"/>
                  </a:cubicBezTo>
                  <a:cubicBezTo>
                    <a:pt x="1804" y="386"/>
                    <a:pt x="1657" y="489"/>
                    <a:pt x="1514" y="558"/>
                  </a:cubicBezTo>
                  <a:cubicBezTo>
                    <a:pt x="1371" y="627"/>
                    <a:pt x="1193" y="693"/>
                    <a:pt x="1039" y="731"/>
                  </a:cubicBezTo>
                  <a:cubicBezTo>
                    <a:pt x="885" y="769"/>
                    <a:pt x="748" y="784"/>
                    <a:pt x="591" y="786"/>
                  </a:cubicBezTo>
                  <a:cubicBezTo>
                    <a:pt x="434" y="788"/>
                    <a:pt x="195" y="764"/>
                    <a:pt x="98" y="741"/>
                  </a:cubicBezTo>
                  <a:cubicBezTo>
                    <a:pt x="1" y="718"/>
                    <a:pt x="0" y="658"/>
                    <a:pt x="7" y="6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65"/>
            <p:cNvSpPr>
              <a:spLocks/>
            </p:cNvSpPr>
            <p:nvPr userDrawn="1"/>
          </p:nvSpPr>
          <p:spPr bwMode="ltGray">
            <a:xfrm>
              <a:off x="4198" y="1089"/>
              <a:ext cx="1273" cy="1017"/>
            </a:xfrm>
            <a:custGeom>
              <a:avLst/>
              <a:gdLst>
                <a:gd name="T0" fmla="*/ 287 w 1421"/>
                <a:gd name="T1" fmla="*/ 318 h 1134"/>
                <a:gd name="T2" fmla="*/ 259 w 1421"/>
                <a:gd name="T3" fmla="*/ 294 h 1134"/>
                <a:gd name="T4" fmla="*/ 214 w 1421"/>
                <a:gd name="T5" fmla="*/ 384 h 1134"/>
                <a:gd name="T6" fmla="*/ 121 w 1421"/>
                <a:gd name="T7" fmla="*/ 423 h 1134"/>
                <a:gd name="T8" fmla="*/ 79 w 1421"/>
                <a:gd name="T9" fmla="*/ 387 h 1134"/>
                <a:gd name="T10" fmla="*/ 46 w 1421"/>
                <a:gd name="T11" fmla="*/ 420 h 1134"/>
                <a:gd name="T12" fmla="*/ 15 w 1421"/>
                <a:gd name="T13" fmla="*/ 454 h 1134"/>
                <a:gd name="T14" fmla="*/ 151 w 1421"/>
                <a:gd name="T15" fmla="*/ 454 h 1134"/>
                <a:gd name="T16" fmla="*/ 46 w 1421"/>
                <a:gd name="T17" fmla="*/ 561 h 1134"/>
                <a:gd name="T18" fmla="*/ 7 w 1421"/>
                <a:gd name="T19" fmla="*/ 654 h 1134"/>
                <a:gd name="T20" fmla="*/ 46 w 1421"/>
                <a:gd name="T21" fmla="*/ 753 h 1134"/>
                <a:gd name="T22" fmla="*/ 85 w 1421"/>
                <a:gd name="T23" fmla="*/ 795 h 1134"/>
                <a:gd name="T24" fmla="*/ 16 w 1421"/>
                <a:gd name="T25" fmla="*/ 822 h 1134"/>
                <a:gd name="T26" fmla="*/ 196 w 1421"/>
                <a:gd name="T27" fmla="*/ 801 h 1134"/>
                <a:gd name="T28" fmla="*/ 82 w 1421"/>
                <a:gd name="T29" fmla="*/ 1068 h 1134"/>
                <a:gd name="T30" fmla="*/ 118 w 1421"/>
                <a:gd name="T31" fmla="*/ 1101 h 1134"/>
                <a:gd name="T32" fmla="*/ 241 w 1421"/>
                <a:gd name="T33" fmla="*/ 862 h 1134"/>
                <a:gd name="T34" fmla="*/ 295 w 1421"/>
                <a:gd name="T35" fmla="*/ 816 h 1134"/>
                <a:gd name="T36" fmla="*/ 250 w 1421"/>
                <a:gd name="T37" fmla="*/ 732 h 1134"/>
                <a:gd name="T38" fmla="*/ 287 w 1421"/>
                <a:gd name="T39" fmla="*/ 771 h 1134"/>
                <a:gd name="T40" fmla="*/ 610 w 1421"/>
                <a:gd name="T41" fmla="*/ 696 h 1134"/>
                <a:gd name="T42" fmla="*/ 820 w 1421"/>
                <a:gd name="T43" fmla="*/ 810 h 1134"/>
                <a:gd name="T44" fmla="*/ 967 w 1421"/>
                <a:gd name="T45" fmla="*/ 998 h 1134"/>
                <a:gd name="T46" fmla="*/ 997 w 1421"/>
                <a:gd name="T47" fmla="*/ 963 h 1134"/>
                <a:gd name="T48" fmla="*/ 1348 w 1421"/>
                <a:gd name="T49" fmla="*/ 1029 h 1134"/>
                <a:gd name="T50" fmla="*/ 1300 w 1421"/>
                <a:gd name="T51" fmla="*/ 960 h 1134"/>
                <a:gd name="T52" fmla="*/ 1336 w 1421"/>
                <a:gd name="T53" fmla="*/ 785 h 1134"/>
                <a:gd name="T54" fmla="*/ 1162 w 1421"/>
                <a:gd name="T55" fmla="*/ 456 h 1134"/>
                <a:gd name="T56" fmla="*/ 1007 w 1421"/>
                <a:gd name="T57" fmla="*/ 227 h 1134"/>
                <a:gd name="T58" fmla="*/ 860 w 1421"/>
                <a:gd name="T59" fmla="*/ 99 h 1134"/>
                <a:gd name="T60" fmla="*/ 664 w 1421"/>
                <a:gd name="T61" fmla="*/ 0 h 1134"/>
                <a:gd name="T62" fmla="*/ 695 w 1421"/>
                <a:gd name="T63" fmla="*/ 91 h 1134"/>
                <a:gd name="T64" fmla="*/ 520 w 1421"/>
                <a:gd name="T65" fmla="*/ 15 h 1134"/>
                <a:gd name="T66" fmla="*/ 469 w 1421"/>
                <a:gd name="T67" fmla="*/ 93 h 1134"/>
                <a:gd name="T68" fmla="*/ 430 w 1421"/>
                <a:gd name="T69" fmla="*/ 189 h 1134"/>
                <a:gd name="T70" fmla="*/ 712 w 1421"/>
                <a:gd name="T71" fmla="*/ 234 h 1134"/>
                <a:gd name="T72" fmla="*/ 634 w 1421"/>
                <a:gd name="T73" fmla="*/ 342 h 1134"/>
                <a:gd name="T74" fmla="*/ 565 w 1421"/>
                <a:gd name="T75" fmla="*/ 363 h 1134"/>
                <a:gd name="T76" fmla="*/ 423 w 1421"/>
                <a:gd name="T77" fmla="*/ 318 h 1134"/>
                <a:gd name="T78" fmla="*/ 283 w 1421"/>
                <a:gd name="T79" fmla="*/ 2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1" h="1134">
                  <a:moveTo>
                    <a:pt x="287" y="273"/>
                  </a:moveTo>
                  <a:lnTo>
                    <a:pt x="287" y="318"/>
                  </a:lnTo>
                  <a:lnTo>
                    <a:pt x="253" y="336"/>
                  </a:lnTo>
                  <a:lnTo>
                    <a:pt x="259" y="294"/>
                  </a:lnTo>
                  <a:lnTo>
                    <a:pt x="223" y="318"/>
                  </a:lnTo>
                  <a:lnTo>
                    <a:pt x="214" y="384"/>
                  </a:lnTo>
                  <a:lnTo>
                    <a:pt x="154" y="396"/>
                  </a:lnTo>
                  <a:lnTo>
                    <a:pt x="121" y="423"/>
                  </a:lnTo>
                  <a:lnTo>
                    <a:pt x="85" y="423"/>
                  </a:lnTo>
                  <a:lnTo>
                    <a:pt x="79" y="387"/>
                  </a:lnTo>
                  <a:lnTo>
                    <a:pt x="46" y="387"/>
                  </a:lnTo>
                  <a:lnTo>
                    <a:pt x="46" y="420"/>
                  </a:lnTo>
                  <a:lnTo>
                    <a:pt x="13" y="426"/>
                  </a:lnTo>
                  <a:lnTo>
                    <a:pt x="15" y="454"/>
                  </a:lnTo>
                  <a:lnTo>
                    <a:pt x="60" y="454"/>
                  </a:lnTo>
                  <a:lnTo>
                    <a:pt x="151" y="454"/>
                  </a:lnTo>
                  <a:lnTo>
                    <a:pt x="105" y="545"/>
                  </a:lnTo>
                  <a:lnTo>
                    <a:pt x="46" y="561"/>
                  </a:lnTo>
                  <a:cubicBezTo>
                    <a:pt x="30" y="571"/>
                    <a:pt x="16" y="588"/>
                    <a:pt x="10" y="603"/>
                  </a:cubicBezTo>
                  <a:cubicBezTo>
                    <a:pt x="4" y="618"/>
                    <a:pt x="0" y="639"/>
                    <a:pt x="7" y="654"/>
                  </a:cubicBezTo>
                  <a:lnTo>
                    <a:pt x="49" y="693"/>
                  </a:lnTo>
                  <a:lnTo>
                    <a:pt x="46" y="753"/>
                  </a:lnTo>
                  <a:lnTo>
                    <a:pt x="76" y="762"/>
                  </a:lnTo>
                  <a:lnTo>
                    <a:pt x="85" y="795"/>
                  </a:lnTo>
                  <a:lnTo>
                    <a:pt x="46" y="792"/>
                  </a:lnTo>
                  <a:lnTo>
                    <a:pt x="16" y="822"/>
                  </a:lnTo>
                  <a:lnTo>
                    <a:pt x="121" y="837"/>
                  </a:lnTo>
                  <a:lnTo>
                    <a:pt x="196" y="801"/>
                  </a:lnTo>
                  <a:lnTo>
                    <a:pt x="166" y="975"/>
                  </a:lnTo>
                  <a:lnTo>
                    <a:pt x="82" y="1068"/>
                  </a:lnTo>
                  <a:cubicBezTo>
                    <a:pt x="65" y="1093"/>
                    <a:pt x="49" y="1116"/>
                    <a:pt x="67" y="1125"/>
                  </a:cubicBezTo>
                  <a:cubicBezTo>
                    <a:pt x="85" y="1134"/>
                    <a:pt x="101" y="1124"/>
                    <a:pt x="118" y="1101"/>
                  </a:cubicBezTo>
                  <a:lnTo>
                    <a:pt x="193" y="957"/>
                  </a:lnTo>
                  <a:lnTo>
                    <a:pt x="241" y="862"/>
                  </a:lnTo>
                  <a:lnTo>
                    <a:pt x="287" y="862"/>
                  </a:lnTo>
                  <a:lnTo>
                    <a:pt x="295" y="816"/>
                  </a:lnTo>
                  <a:lnTo>
                    <a:pt x="256" y="792"/>
                  </a:lnTo>
                  <a:lnTo>
                    <a:pt x="250" y="732"/>
                  </a:lnTo>
                  <a:lnTo>
                    <a:pt x="287" y="726"/>
                  </a:lnTo>
                  <a:lnTo>
                    <a:pt x="287" y="771"/>
                  </a:lnTo>
                  <a:lnTo>
                    <a:pt x="400" y="696"/>
                  </a:lnTo>
                  <a:cubicBezTo>
                    <a:pt x="454" y="684"/>
                    <a:pt x="550" y="687"/>
                    <a:pt x="610" y="696"/>
                  </a:cubicBezTo>
                  <a:cubicBezTo>
                    <a:pt x="670" y="705"/>
                    <a:pt x="728" y="734"/>
                    <a:pt x="763" y="753"/>
                  </a:cubicBezTo>
                  <a:cubicBezTo>
                    <a:pt x="798" y="772"/>
                    <a:pt x="801" y="784"/>
                    <a:pt x="820" y="810"/>
                  </a:cubicBezTo>
                  <a:lnTo>
                    <a:pt x="877" y="908"/>
                  </a:lnTo>
                  <a:lnTo>
                    <a:pt x="967" y="998"/>
                  </a:lnTo>
                  <a:lnTo>
                    <a:pt x="925" y="906"/>
                  </a:lnTo>
                  <a:cubicBezTo>
                    <a:pt x="930" y="900"/>
                    <a:pt x="904" y="939"/>
                    <a:pt x="997" y="963"/>
                  </a:cubicBezTo>
                  <a:cubicBezTo>
                    <a:pt x="1090" y="987"/>
                    <a:pt x="1170" y="1000"/>
                    <a:pt x="1228" y="1011"/>
                  </a:cubicBezTo>
                  <a:lnTo>
                    <a:pt x="1348" y="1029"/>
                  </a:lnTo>
                  <a:lnTo>
                    <a:pt x="1375" y="998"/>
                  </a:lnTo>
                  <a:lnTo>
                    <a:pt x="1300" y="960"/>
                  </a:lnTo>
                  <a:lnTo>
                    <a:pt x="1421" y="953"/>
                  </a:lnTo>
                  <a:lnTo>
                    <a:pt x="1336" y="785"/>
                  </a:lnTo>
                  <a:cubicBezTo>
                    <a:pt x="1307" y="722"/>
                    <a:pt x="1273" y="630"/>
                    <a:pt x="1244" y="575"/>
                  </a:cubicBezTo>
                  <a:cubicBezTo>
                    <a:pt x="1166" y="463"/>
                    <a:pt x="1188" y="486"/>
                    <a:pt x="1162" y="456"/>
                  </a:cubicBezTo>
                  <a:lnTo>
                    <a:pt x="1107" y="383"/>
                  </a:lnTo>
                  <a:lnTo>
                    <a:pt x="1007" y="227"/>
                  </a:lnTo>
                  <a:lnTo>
                    <a:pt x="924" y="154"/>
                  </a:lnTo>
                  <a:lnTo>
                    <a:pt x="860" y="99"/>
                  </a:lnTo>
                  <a:lnTo>
                    <a:pt x="709" y="0"/>
                  </a:lnTo>
                  <a:lnTo>
                    <a:pt x="664" y="0"/>
                  </a:lnTo>
                  <a:lnTo>
                    <a:pt x="730" y="81"/>
                  </a:lnTo>
                  <a:lnTo>
                    <a:pt x="695" y="91"/>
                  </a:lnTo>
                  <a:lnTo>
                    <a:pt x="634" y="24"/>
                  </a:lnTo>
                  <a:lnTo>
                    <a:pt x="520" y="15"/>
                  </a:lnTo>
                  <a:lnTo>
                    <a:pt x="493" y="51"/>
                  </a:lnTo>
                  <a:lnTo>
                    <a:pt x="469" y="93"/>
                  </a:lnTo>
                  <a:lnTo>
                    <a:pt x="436" y="153"/>
                  </a:lnTo>
                  <a:lnTo>
                    <a:pt x="430" y="189"/>
                  </a:lnTo>
                  <a:lnTo>
                    <a:pt x="706" y="186"/>
                  </a:lnTo>
                  <a:lnTo>
                    <a:pt x="712" y="234"/>
                  </a:lnTo>
                  <a:lnTo>
                    <a:pt x="628" y="291"/>
                  </a:lnTo>
                  <a:lnTo>
                    <a:pt x="634" y="342"/>
                  </a:lnTo>
                  <a:lnTo>
                    <a:pt x="574" y="399"/>
                  </a:lnTo>
                  <a:lnTo>
                    <a:pt x="565" y="363"/>
                  </a:lnTo>
                  <a:lnTo>
                    <a:pt x="505" y="366"/>
                  </a:lnTo>
                  <a:cubicBezTo>
                    <a:pt x="481" y="359"/>
                    <a:pt x="448" y="339"/>
                    <a:pt x="423" y="318"/>
                  </a:cubicBezTo>
                  <a:lnTo>
                    <a:pt x="355" y="243"/>
                  </a:lnTo>
                  <a:lnTo>
                    <a:pt x="283" y="234"/>
                  </a:lnTo>
                  <a:lnTo>
                    <a:pt x="287" y="3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66"/>
            <p:cNvSpPr>
              <a:spLocks/>
            </p:cNvSpPr>
            <p:nvPr userDrawn="1"/>
          </p:nvSpPr>
          <p:spPr bwMode="ltGray">
            <a:xfrm>
              <a:off x="4408" y="1097"/>
              <a:ext cx="209" cy="188"/>
            </a:xfrm>
            <a:custGeom>
              <a:avLst/>
              <a:gdLst>
                <a:gd name="T0" fmla="*/ 18 w 233"/>
                <a:gd name="T1" fmla="*/ 177 h 210"/>
                <a:gd name="T2" fmla="*/ 0 w 233"/>
                <a:gd name="T3" fmla="*/ 201 h 210"/>
                <a:gd name="T4" fmla="*/ 78 w 233"/>
                <a:gd name="T5" fmla="*/ 210 h 210"/>
                <a:gd name="T6" fmla="*/ 132 w 233"/>
                <a:gd name="T7" fmla="*/ 204 h 210"/>
                <a:gd name="T8" fmla="*/ 147 w 233"/>
                <a:gd name="T9" fmla="*/ 183 h 210"/>
                <a:gd name="T10" fmla="*/ 153 w 233"/>
                <a:gd name="T11" fmla="*/ 111 h 210"/>
                <a:gd name="T12" fmla="*/ 233 w 233"/>
                <a:gd name="T13" fmla="*/ 82 h 210"/>
                <a:gd name="T14" fmla="*/ 159 w 233"/>
                <a:gd name="T15" fmla="*/ 0 h 210"/>
                <a:gd name="T16" fmla="*/ 165 w 233"/>
                <a:gd name="T17" fmla="*/ 48 h 210"/>
                <a:gd name="T18" fmla="*/ 123 w 233"/>
                <a:gd name="T19" fmla="*/ 57 h 210"/>
                <a:gd name="T20" fmla="*/ 117 w 233"/>
                <a:gd name="T21" fmla="*/ 87 h 210"/>
                <a:gd name="T22" fmla="*/ 54 w 233"/>
                <a:gd name="T23" fmla="*/ 78 h 210"/>
                <a:gd name="T24" fmla="*/ 57 w 233"/>
                <a:gd name="T25" fmla="*/ 159 h 210"/>
                <a:gd name="T26" fmla="*/ 18 w 233"/>
                <a:gd name="T27" fmla="*/ 17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ltGray">
            <a:xfrm>
              <a:off x="4043" y="1045"/>
              <a:ext cx="451" cy="348"/>
            </a:xfrm>
            <a:custGeom>
              <a:avLst/>
              <a:gdLst>
                <a:gd name="T0" fmla="*/ 97 w 504"/>
                <a:gd name="T1" fmla="*/ 367 h 388"/>
                <a:gd name="T2" fmla="*/ 142 w 504"/>
                <a:gd name="T3" fmla="*/ 367 h 388"/>
                <a:gd name="T4" fmla="*/ 231 w 504"/>
                <a:gd name="T5" fmla="*/ 337 h 388"/>
                <a:gd name="T6" fmla="*/ 261 w 504"/>
                <a:gd name="T7" fmla="*/ 337 h 388"/>
                <a:gd name="T8" fmla="*/ 303 w 504"/>
                <a:gd name="T9" fmla="*/ 340 h 388"/>
                <a:gd name="T10" fmla="*/ 324 w 504"/>
                <a:gd name="T11" fmla="*/ 367 h 388"/>
                <a:gd name="T12" fmla="*/ 324 w 504"/>
                <a:gd name="T13" fmla="*/ 322 h 388"/>
                <a:gd name="T14" fmla="*/ 369 w 504"/>
                <a:gd name="T15" fmla="*/ 276 h 388"/>
                <a:gd name="T16" fmla="*/ 414 w 504"/>
                <a:gd name="T17" fmla="*/ 276 h 388"/>
                <a:gd name="T18" fmla="*/ 324 w 504"/>
                <a:gd name="T19" fmla="*/ 231 h 388"/>
                <a:gd name="T20" fmla="*/ 291 w 504"/>
                <a:gd name="T21" fmla="*/ 277 h 388"/>
                <a:gd name="T22" fmla="*/ 188 w 504"/>
                <a:gd name="T23" fmla="*/ 276 h 388"/>
                <a:gd name="T24" fmla="*/ 233 w 504"/>
                <a:gd name="T25" fmla="*/ 231 h 388"/>
                <a:gd name="T26" fmla="*/ 233 w 504"/>
                <a:gd name="T27" fmla="*/ 185 h 388"/>
                <a:gd name="T28" fmla="*/ 278 w 504"/>
                <a:gd name="T29" fmla="*/ 185 h 388"/>
                <a:gd name="T30" fmla="*/ 321 w 504"/>
                <a:gd name="T31" fmla="*/ 163 h 388"/>
                <a:gd name="T32" fmla="*/ 393 w 504"/>
                <a:gd name="T33" fmla="*/ 202 h 388"/>
                <a:gd name="T34" fmla="*/ 438 w 504"/>
                <a:gd name="T35" fmla="*/ 160 h 388"/>
                <a:gd name="T36" fmla="*/ 462 w 504"/>
                <a:gd name="T37" fmla="*/ 106 h 388"/>
                <a:gd name="T38" fmla="*/ 456 w 504"/>
                <a:gd name="T39" fmla="*/ 82 h 388"/>
                <a:gd name="T40" fmla="*/ 504 w 504"/>
                <a:gd name="T41" fmla="*/ 67 h 388"/>
                <a:gd name="T42" fmla="*/ 501 w 504"/>
                <a:gd name="T43" fmla="*/ 34 h 388"/>
                <a:gd name="T44" fmla="*/ 465 w 504"/>
                <a:gd name="T45" fmla="*/ 10 h 388"/>
                <a:gd name="T46" fmla="*/ 354 w 504"/>
                <a:gd name="T47" fmla="*/ 10 h 388"/>
                <a:gd name="T48" fmla="*/ 222 w 504"/>
                <a:gd name="T49" fmla="*/ 73 h 388"/>
                <a:gd name="T50" fmla="*/ 195 w 504"/>
                <a:gd name="T51" fmla="*/ 103 h 388"/>
                <a:gd name="T52" fmla="*/ 147 w 504"/>
                <a:gd name="T53" fmla="*/ 106 h 388"/>
                <a:gd name="T54" fmla="*/ 81 w 504"/>
                <a:gd name="T55" fmla="*/ 130 h 388"/>
                <a:gd name="T56" fmla="*/ 66 w 504"/>
                <a:gd name="T57" fmla="*/ 148 h 388"/>
                <a:gd name="T58" fmla="*/ 52 w 504"/>
                <a:gd name="T59" fmla="*/ 185 h 388"/>
                <a:gd name="T60" fmla="*/ 52 w 504"/>
                <a:gd name="T61" fmla="*/ 231 h 388"/>
                <a:gd name="T62" fmla="*/ 15 w 504"/>
                <a:gd name="T63" fmla="*/ 241 h 388"/>
                <a:gd name="T64" fmla="*/ 15 w 504"/>
                <a:gd name="T65" fmla="*/ 340 h 388"/>
                <a:gd name="T66" fmla="*/ 54 w 504"/>
                <a:gd name="T67" fmla="*/ 340 h 388"/>
                <a:gd name="T68" fmla="*/ 60 w 504"/>
                <a:gd name="T69" fmla="*/ 298 h 388"/>
                <a:gd name="T70" fmla="*/ 147 w 504"/>
                <a:gd name="T71" fmla="*/ 301 h 388"/>
                <a:gd name="T72" fmla="*/ 132 w 504"/>
                <a:gd name="T73" fmla="*/ 331 h 388"/>
                <a:gd name="T74" fmla="*/ 87 w 504"/>
                <a:gd name="T75" fmla="*/ 337 h 388"/>
                <a:gd name="T76" fmla="*/ 97 w 504"/>
                <a:gd name="T77" fmla="*/ 36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68"/>
            <p:cNvSpPr>
              <a:spLocks/>
            </p:cNvSpPr>
            <p:nvPr userDrawn="1"/>
          </p:nvSpPr>
          <p:spPr bwMode="ltGray">
            <a:xfrm>
              <a:off x="4118" y="960"/>
              <a:ext cx="174" cy="156"/>
            </a:xfrm>
            <a:custGeom>
              <a:avLst/>
              <a:gdLst>
                <a:gd name="T0" fmla="*/ 0 w 194"/>
                <a:gd name="T1" fmla="*/ 174 h 174"/>
                <a:gd name="T2" fmla="*/ 33 w 194"/>
                <a:gd name="T3" fmla="*/ 135 h 174"/>
                <a:gd name="T4" fmla="*/ 105 w 194"/>
                <a:gd name="T5" fmla="*/ 132 h 174"/>
                <a:gd name="T6" fmla="*/ 138 w 194"/>
                <a:gd name="T7" fmla="*/ 93 h 174"/>
                <a:gd name="T8" fmla="*/ 141 w 194"/>
                <a:gd name="T9" fmla="*/ 69 h 174"/>
                <a:gd name="T10" fmla="*/ 194 w 194"/>
                <a:gd name="T11" fmla="*/ 54 h 174"/>
                <a:gd name="T12" fmla="*/ 168 w 194"/>
                <a:gd name="T13" fmla="*/ 27 h 174"/>
                <a:gd name="T14" fmla="*/ 135 w 194"/>
                <a:gd name="T15" fmla="*/ 30 h 174"/>
                <a:gd name="T16" fmla="*/ 99 w 194"/>
                <a:gd name="T17" fmla="*/ 0 h 174"/>
                <a:gd name="T18" fmla="*/ 72 w 194"/>
                <a:gd name="T19" fmla="*/ 33 h 174"/>
                <a:gd name="T20" fmla="*/ 0 w 194"/>
                <a:gd name="T21" fmla="*/ 87 h 174"/>
                <a:gd name="T22" fmla="*/ 0 w 194"/>
                <a:gd name="T2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69"/>
            <p:cNvSpPr>
              <a:spLocks/>
            </p:cNvSpPr>
            <p:nvPr userDrawn="1"/>
          </p:nvSpPr>
          <p:spPr bwMode="ltGray">
            <a:xfrm>
              <a:off x="2789" y="967"/>
              <a:ext cx="1460" cy="1790"/>
            </a:xfrm>
            <a:custGeom>
              <a:avLst/>
              <a:gdLst>
                <a:gd name="T0" fmla="*/ 1061 w 1630"/>
                <a:gd name="T1" fmla="*/ 9 h 1996"/>
                <a:gd name="T2" fmla="*/ 868 w 1630"/>
                <a:gd name="T3" fmla="*/ 82 h 1996"/>
                <a:gd name="T4" fmla="*/ 558 w 1630"/>
                <a:gd name="T5" fmla="*/ 275 h 1996"/>
                <a:gd name="T6" fmla="*/ 266 w 1630"/>
                <a:gd name="T7" fmla="*/ 604 h 1996"/>
                <a:gd name="T8" fmla="*/ 110 w 1630"/>
                <a:gd name="T9" fmla="*/ 896 h 1996"/>
                <a:gd name="T10" fmla="*/ 10 w 1630"/>
                <a:gd name="T11" fmla="*/ 1271 h 1996"/>
                <a:gd name="T12" fmla="*/ 19 w 1630"/>
                <a:gd name="T13" fmla="*/ 1655 h 1996"/>
                <a:gd name="T14" fmla="*/ 73 w 1630"/>
                <a:gd name="T15" fmla="*/ 1786 h 1996"/>
                <a:gd name="T16" fmla="*/ 145 w 1630"/>
                <a:gd name="T17" fmla="*/ 1849 h 1996"/>
                <a:gd name="T18" fmla="*/ 190 w 1630"/>
                <a:gd name="T19" fmla="*/ 1996 h 1996"/>
                <a:gd name="T20" fmla="*/ 214 w 1630"/>
                <a:gd name="T21" fmla="*/ 1927 h 1996"/>
                <a:gd name="T22" fmla="*/ 250 w 1630"/>
                <a:gd name="T23" fmla="*/ 1819 h 1996"/>
                <a:gd name="T24" fmla="*/ 277 w 1630"/>
                <a:gd name="T25" fmla="*/ 1630 h 1996"/>
                <a:gd name="T26" fmla="*/ 379 w 1630"/>
                <a:gd name="T27" fmla="*/ 1525 h 1996"/>
                <a:gd name="T28" fmla="*/ 385 w 1630"/>
                <a:gd name="T29" fmla="*/ 1621 h 1996"/>
                <a:gd name="T30" fmla="*/ 394 w 1630"/>
                <a:gd name="T31" fmla="*/ 1696 h 1996"/>
                <a:gd name="T32" fmla="*/ 352 w 1630"/>
                <a:gd name="T33" fmla="*/ 1834 h 1996"/>
                <a:gd name="T34" fmla="*/ 475 w 1630"/>
                <a:gd name="T35" fmla="*/ 1609 h 1996"/>
                <a:gd name="T36" fmla="*/ 526 w 1630"/>
                <a:gd name="T37" fmla="*/ 1504 h 1996"/>
                <a:gd name="T38" fmla="*/ 754 w 1630"/>
                <a:gd name="T39" fmla="*/ 1507 h 1996"/>
                <a:gd name="T40" fmla="*/ 823 w 1630"/>
                <a:gd name="T41" fmla="*/ 1462 h 1996"/>
                <a:gd name="T42" fmla="*/ 799 w 1630"/>
                <a:gd name="T43" fmla="*/ 1549 h 1996"/>
                <a:gd name="T44" fmla="*/ 868 w 1630"/>
                <a:gd name="T45" fmla="*/ 1633 h 1996"/>
                <a:gd name="T46" fmla="*/ 922 w 1630"/>
                <a:gd name="T47" fmla="*/ 1462 h 1996"/>
                <a:gd name="T48" fmla="*/ 763 w 1630"/>
                <a:gd name="T49" fmla="*/ 1357 h 1996"/>
                <a:gd name="T50" fmla="*/ 652 w 1630"/>
                <a:gd name="T51" fmla="*/ 1288 h 1996"/>
                <a:gd name="T52" fmla="*/ 670 w 1630"/>
                <a:gd name="T53" fmla="*/ 1225 h 1996"/>
                <a:gd name="T54" fmla="*/ 769 w 1630"/>
                <a:gd name="T55" fmla="*/ 1180 h 1996"/>
                <a:gd name="T56" fmla="*/ 958 w 1630"/>
                <a:gd name="T57" fmla="*/ 1105 h 1996"/>
                <a:gd name="T58" fmla="*/ 1042 w 1630"/>
                <a:gd name="T59" fmla="*/ 1155 h 1996"/>
                <a:gd name="T60" fmla="*/ 1147 w 1630"/>
                <a:gd name="T61" fmla="*/ 1156 h 1996"/>
                <a:gd name="T62" fmla="*/ 1261 w 1630"/>
                <a:gd name="T63" fmla="*/ 1153 h 1996"/>
                <a:gd name="T64" fmla="*/ 1147 w 1630"/>
                <a:gd name="T65" fmla="*/ 1492 h 1996"/>
                <a:gd name="T66" fmla="*/ 1261 w 1630"/>
                <a:gd name="T67" fmla="*/ 1411 h 1996"/>
                <a:gd name="T68" fmla="*/ 1279 w 1630"/>
                <a:gd name="T69" fmla="*/ 1294 h 1996"/>
                <a:gd name="T70" fmla="*/ 1384 w 1630"/>
                <a:gd name="T71" fmla="*/ 1219 h 1996"/>
                <a:gd name="T72" fmla="*/ 1420 w 1630"/>
                <a:gd name="T73" fmla="*/ 1135 h 1996"/>
                <a:gd name="T74" fmla="*/ 1552 w 1630"/>
                <a:gd name="T75" fmla="*/ 1120 h 1996"/>
                <a:gd name="T76" fmla="*/ 1618 w 1630"/>
                <a:gd name="T77" fmla="*/ 1042 h 1996"/>
                <a:gd name="T78" fmla="*/ 1555 w 1630"/>
                <a:gd name="T79" fmla="*/ 1036 h 1996"/>
                <a:gd name="T80" fmla="*/ 1483 w 1630"/>
                <a:gd name="T81" fmla="*/ 958 h 1996"/>
                <a:gd name="T82" fmla="*/ 1330 w 1630"/>
                <a:gd name="T83" fmla="*/ 889 h 1996"/>
                <a:gd name="T84" fmla="*/ 1177 w 1630"/>
                <a:gd name="T85" fmla="*/ 913 h 1996"/>
                <a:gd name="T86" fmla="*/ 1033 w 1630"/>
                <a:gd name="T87" fmla="*/ 748 h 1996"/>
                <a:gd name="T88" fmla="*/ 970 w 1630"/>
                <a:gd name="T89" fmla="*/ 724 h 1996"/>
                <a:gd name="T90" fmla="*/ 1039 w 1630"/>
                <a:gd name="T91" fmla="*/ 676 h 1996"/>
                <a:gd name="T92" fmla="*/ 979 w 1630"/>
                <a:gd name="T93" fmla="*/ 631 h 1996"/>
                <a:gd name="T94" fmla="*/ 913 w 1630"/>
                <a:gd name="T95" fmla="*/ 592 h 1996"/>
                <a:gd name="T96" fmla="*/ 861 w 1630"/>
                <a:gd name="T97" fmla="*/ 520 h 1996"/>
                <a:gd name="T98" fmla="*/ 868 w 1630"/>
                <a:gd name="T99" fmla="*/ 445 h 1996"/>
                <a:gd name="T100" fmla="*/ 994 w 1630"/>
                <a:gd name="T101" fmla="*/ 481 h 1996"/>
                <a:gd name="T102" fmla="*/ 913 w 1630"/>
                <a:gd name="T103" fmla="*/ 436 h 1996"/>
                <a:gd name="T104" fmla="*/ 919 w 1630"/>
                <a:gd name="T105" fmla="*/ 391 h 1996"/>
                <a:gd name="T106" fmla="*/ 1033 w 1630"/>
                <a:gd name="T107" fmla="*/ 334 h 1996"/>
                <a:gd name="T108" fmla="*/ 1048 w 1630"/>
                <a:gd name="T109" fmla="*/ 277 h 1996"/>
                <a:gd name="T110" fmla="*/ 1129 w 1630"/>
                <a:gd name="T111" fmla="*/ 247 h 1996"/>
                <a:gd name="T112" fmla="*/ 1174 w 1630"/>
                <a:gd name="T113" fmla="*/ 136 h 1996"/>
                <a:gd name="T114" fmla="*/ 1180 w 1630"/>
                <a:gd name="T115" fmla="*/ 13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70"/>
            <p:cNvSpPr>
              <a:spLocks/>
            </p:cNvSpPr>
            <p:nvPr userDrawn="1"/>
          </p:nvSpPr>
          <p:spPr bwMode="ltGray">
            <a:xfrm>
              <a:off x="3747" y="3265"/>
              <a:ext cx="400" cy="295"/>
            </a:xfrm>
            <a:custGeom>
              <a:avLst/>
              <a:gdLst>
                <a:gd name="T0" fmla="*/ 0 w 446"/>
                <a:gd name="T1" fmla="*/ 162 h 329"/>
                <a:gd name="T2" fmla="*/ 0 w 446"/>
                <a:gd name="T3" fmla="*/ 258 h 329"/>
                <a:gd name="T4" fmla="*/ 109 w 446"/>
                <a:gd name="T5" fmla="*/ 295 h 329"/>
                <a:gd name="T6" fmla="*/ 183 w 446"/>
                <a:gd name="T7" fmla="*/ 309 h 329"/>
                <a:gd name="T8" fmla="*/ 240 w 446"/>
                <a:gd name="T9" fmla="*/ 318 h 329"/>
                <a:gd name="T10" fmla="*/ 318 w 446"/>
                <a:gd name="T11" fmla="*/ 327 h 329"/>
                <a:gd name="T12" fmla="*/ 414 w 446"/>
                <a:gd name="T13" fmla="*/ 324 h 329"/>
                <a:gd name="T14" fmla="*/ 427 w 446"/>
                <a:gd name="T15" fmla="*/ 295 h 329"/>
                <a:gd name="T16" fmla="*/ 382 w 446"/>
                <a:gd name="T17" fmla="*/ 250 h 329"/>
                <a:gd name="T18" fmla="*/ 382 w 446"/>
                <a:gd name="T19" fmla="*/ 204 h 329"/>
                <a:gd name="T20" fmla="*/ 309 w 446"/>
                <a:gd name="T21" fmla="*/ 159 h 329"/>
                <a:gd name="T22" fmla="*/ 315 w 446"/>
                <a:gd name="T23" fmla="*/ 90 h 329"/>
                <a:gd name="T24" fmla="*/ 255 w 446"/>
                <a:gd name="T25" fmla="*/ 57 h 329"/>
                <a:gd name="T26" fmla="*/ 246 w 446"/>
                <a:gd name="T27" fmla="*/ 114 h 329"/>
                <a:gd name="T28" fmla="*/ 204 w 446"/>
                <a:gd name="T29" fmla="*/ 84 h 329"/>
                <a:gd name="T30" fmla="*/ 168 w 446"/>
                <a:gd name="T31" fmla="*/ 99 h 329"/>
                <a:gd name="T32" fmla="*/ 180 w 446"/>
                <a:gd name="T33" fmla="*/ 48 h 329"/>
                <a:gd name="T34" fmla="*/ 111 w 446"/>
                <a:gd name="T35" fmla="*/ 36 h 329"/>
                <a:gd name="T36" fmla="*/ 109 w 446"/>
                <a:gd name="T37" fmla="*/ 114 h 329"/>
                <a:gd name="T38" fmla="*/ 144 w 446"/>
                <a:gd name="T39" fmla="*/ 186 h 329"/>
                <a:gd name="T40" fmla="*/ 75 w 446"/>
                <a:gd name="T41" fmla="*/ 195 h 329"/>
                <a:gd name="T42" fmla="*/ 36 w 446"/>
                <a:gd name="T43" fmla="*/ 162 h 329"/>
                <a:gd name="T44" fmla="*/ 0 w 446"/>
                <a:gd name="T45" fmla="*/ 16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329">
                  <a:moveTo>
                    <a:pt x="0" y="162"/>
                  </a:moveTo>
                  <a:lnTo>
                    <a:pt x="0" y="258"/>
                  </a:lnTo>
                  <a:lnTo>
                    <a:pt x="109" y="295"/>
                  </a:lnTo>
                  <a:lnTo>
                    <a:pt x="183" y="309"/>
                  </a:lnTo>
                  <a:lnTo>
                    <a:pt x="240" y="318"/>
                  </a:lnTo>
                  <a:lnTo>
                    <a:pt x="318" y="327"/>
                  </a:lnTo>
                  <a:lnTo>
                    <a:pt x="414" y="324"/>
                  </a:lnTo>
                  <a:cubicBezTo>
                    <a:pt x="432" y="319"/>
                    <a:pt x="446" y="329"/>
                    <a:pt x="427" y="295"/>
                  </a:cubicBezTo>
                  <a:cubicBezTo>
                    <a:pt x="408" y="261"/>
                    <a:pt x="389" y="265"/>
                    <a:pt x="382" y="250"/>
                  </a:cubicBezTo>
                  <a:lnTo>
                    <a:pt x="382" y="204"/>
                  </a:lnTo>
                  <a:lnTo>
                    <a:pt x="309" y="159"/>
                  </a:lnTo>
                  <a:cubicBezTo>
                    <a:pt x="298" y="140"/>
                    <a:pt x="333" y="144"/>
                    <a:pt x="315" y="90"/>
                  </a:cubicBezTo>
                  <a:cubicBezTo>
                    <a:pt x="297" y="36"/>
                    <a:pt x="266" y="53"/>
                    <a:pt x="255" y="57"/>
                  </a:cubicBezTo>
                  <a:lnTo>
                    <a:pt x="246" y="114"/>
                  </a:lnTo>
                  <a:lnTo>
                    <a:pt x="204" y="84"/>
                  </a:lnTo>
                  <a:lnTo>
                    <a:pt x="168" y="99"/>
                  </a:lnTo>
                  <a:lnTo>
                    <a:pt x="180" y="48"/>
                  </a:lnTo>
                  <a:cubicBezTo>
                    <a:pt x="171" y="38"/>
                    <a:pt x="135" y="0"/>
                    <a:pt x="111" y="36"/>
                  </a:cubicBezTo>
                  <a:cubicBezTo>
                    <a:pt x="87" y="72"/>
                    <a:pt x="104" y="89"/>
                    <a:pt x="109" y="114"/>
                  </a:cubicBezTo>
                  <a:lnTo>
                    <a:pt x="144" y="186"/>
                  </a:lnTo>
                  <a:lnTo>
                    <a:pt x="75" y="195"/>
                  </a:lnTo>
                  <a:lnTo>
                    <a:pt x="3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1"/>
            <p:cNvSpPr>
              <a:spLocks/>
            </p:cNvSpPr>
            <p:nvPr userDrawn="1"/>
          </p:nvSpPr>
          <p:spPr bwMode="ltGray">
            <a:xfrm>
              <a:off x="3653" y="3182"/>
              <a:ext cx="395" cy="131"/>
            </a:xfrm>
            <a:custGeom>
              <a:avLst/>
              <a:gdLst>
                <a:gd name="T0" fmla="*/ 6 w 441"/>
                <a:gd name="T1" fmla="*/ 78 h 146"/>
                <a:gd name="T2" fmla="*/ 60 w 441"/>
                <a:gd name="T3" fmla="*/ 141 h 146"/>
                <a:gd name="T4" fmla="*/ 169 w 441"/>
                <a:gd name="T5" fmla="*/ 110 h 146"/>
                <a:gd name="T6" fmla="*/ 216 w 441"/>
                <a:gd name="T7" fmla="*/ 66 h 146"/>
                <a:gd name="T8" fmla="*/ 260 w 441"/>
                <a:gd name="T9" fmla="*/ 110 h 146"/>
                <a:gd name="T10" fmla="*/ 303 w 441"/>
                <a:gd name="T11" fmla="*/ 99 h 146"/>
                <a:gd name="T12" fmla="*/ 351 w 441"/>
                <a:gd name="T13" fmla="*/ 110 h 146"/>
                <a:gd name="T14" fmla="*/ 351 w 441"/>
                <a:gd name="T15" fmla="*/ 64 h 146"/>
                <a:gd name="T16" fmla="*/ 384 w 441"/>
                <a:gd name="T17" fmla="*/ 30 h 146"/>
                <a:gd name="T18" fmla="*/ 402 w 441"/>
                <a:gd name="T19" fmla="*/ 60 h 146"/>
                <a:gd name="T20" fmla="*/ 429 w 441"/>
                <a:gd name="T21" fmla="*/ 18 h 146"/>
                <a:gd name="T22" fmla="*/ 378 w 441"/>
                <a:gd name="T23" fmla="*/ 0 h 146"/>
                <a:gd name="T24" fmla="*/ 305 w 441"/>
                <a:gd name="T25" fmla="*/ 64 h 146"/>
                <a:gd name="T26" fmla="*/ 237 w 441"/>
                <a:gd name="T27" fmla="*/ 12 h 146"/>
                <a:gd name="T28" fmla="*/ 192 w 441"/>
                <a:gd name="T29" fmla="*/ 54 h 146"/>
                <a:gd name="T30" fmla="*/ 144 w 441"/>
                <a:gd name="T31" fmla="*/ 75 h 146"/>
                <a:gd name="T32" fmla="*/ 129 w 441"/>
                <a:gd name="T33" fmla="*/ 84 h 146"/>
                <a:gd name="T34" fmla="*/ 108 w 441"/>
                <a:gd name="T35" fmla="*/ 78 h 146"/>
                <a:gd name="T36" fmla="*/ 60 w 441"/>
                <a:gd name="T37" fmla="*/ 54 h 146"/>
                <a:gd name="T38" fmla="*/ 6 w 441"/>
                <a:gd name="T39" fmla="*/ 7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2"/>
            <p:cNvSpPr>
              <a:spLocks/>
            </p:cNvSpPr>
            <p:nvPr userDrawn="1"/>
          </p:nvSpPr>
          <p:spPr bwMode="ltGray">
            <a:xfrm>
              <a:off x="2944" y="2778"/>
              <a:ext cx="134" cy="178"/>
            </a:xfrm>
            <a:custGeom>
              <a:avLst/>
              <a:gdLst>
                <a:gd name="T0" fmla="*/ 0 w 150"/>
                <a:gd name="T1" fmla="*/ 0 h 198"/>
                <a:gd name="T2" fmla="*/ 15 w 150"/>
                <a:gd name="T3" fmla="*/ 63 h 198"/>
                <a:gd name="T4" fmla="*/ 45 w 150"/>
                <a:gd name="T5" fmla="*/ 120 h 198"/>
                <a:gd name="T6" fmla="*/ 90 w 150"/>
                <a:gd name="T7" fmla="*/ 186 h 198"/>
                <a:gd name="T8" fmla="*/ 123 w 150"/>
                <a:gd name="T9" fmla="*/ 198 h 198"/>
                <a:gd name="T10" fmla="*/ 150 w 150"/>
                <a:gd name="T11" fmla="*/ 162 h 198"/>
                <a:gd name="T12" fmla="*/ 114 w 150"/>
                <a:gd name="T13" fmla="*/ 162 h 198"/>
                <a:gd name="T14" fmla="*/ 111 w 150"/>
                <a:gd name="T15" fmla="*/ 102 h 198"/>
                <a:gd name="T16" fmla="*/ 78 w 150"/>
                <a:gd name="T17" fmla="*/ 84 h 198"/>
                <a:gd name="T18" fmla="*/ 99 w 150"/>
                <a:gd name="T19" fmla="*/ 21 h 198"/>
                <a:gd name="T20" fmla="*/ 48 w 150"/>
                <a:gd name="T21" fmla="*/ 36 h 198"/>
                <a:gd name="T22" fmla="*/ 0 w 150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73"/>
            <p:cNvSpPr>
              <a:spLocks/>
            </p:cNvSpPr>
            <p:nvPr userDrawn="1"/>
          </p:nvSpPr>
          <p:spPr bwMode="ltGray">
            <a:xfrm>
              <a:off x="3074" y="2697"/>
              <a:ext cx="80" cy="263"/>
            </a:xfrm>
            <a:custGeom>
              <a:avLst/>
              <a:gdLst>
                <a:gd name="T0" fmla="*/ 56 w 90"/>
                <a:gd name="T1" fmla="*/ 0 h 293"/>
                <a:gd name="T2" fmla="*/ 29 w 90"/>
                <a:gd name="T3" fmla="*/ 78 h 293"/>
                <a:gd name="T4" fmla="*/ 2 w 90"/>
                <a:gd name="T5" fmla="*/ 111 h 293"/>
                <a:gd name="T6" fmla="*/ 0 w 90"/>
                <a:gd name="T7" fmla="*/ 157 h 293"/>
                <a:gd name="T8" fmla="*/ 35 w 90"/>
                <a:gd name="T9" fmla="*/ 162 h 293"/>
                <a:gd name="T10" fmla="*/ 45 w 90"/>
                <a:gd name="T11" fmla="*/ 202 h 293"/>
                <a:gd name="T12" fmla="*/ 17 w 90"/>
                <a:gd name="T13" fmla="*/ 231 h 293"/>
                <a:gd name="T14" fmla="*/ 65 w 90"/>
                <a:gd name="T15" fmla="*/ 291 h 293"/>
                <a:gd name="T16" fmla="*/ 90 w 90"/>
                <a:gd name="T17" fmla="*/ 293 h 293"/>
                <a:gd name="T18" fmla="*/ 62 w 90"/>
                <a:gd name="T19" fmla="*/ 261 h 293"/>
                <a:gd name="T20" fmla="*/ 71 w 90"/>
                <a:gd name="T21" fmla="*/ 177 h 293"/>
                <a:gd name="T22" fmla="*/ 45 w 90"/>
                <a:gd name="T23" fmla="*/ 157 h 293"/>
                <a:gd name="T24" fmla="*/ 29 w 90"/>
                <a:gd name="T25" fmla="*/ 129 h 293"/>
                <a:gd name="T26" fmla="*/ 56 w 90"/>
                <a:gd name="T27" fmla="*/ 93 h 293"/>
                <a:gd name="T28" fmla="*/ 90 w 90"/>
                <a:gd name="T29" fmla="*/ 66 h 293"/>
                <a:gd name="T30" fmla="*/ 56 w 90"/>
                <a:gd name="T3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74"/>
            <p:cNvSpPr>
              <a:spLocks/>
            </p:cNvSpPr>
            <p:nvPr userDrawn="1"/>
          </p:nvSpPr>
          <p:spPr bwMode="ltGray">
            <a:xfrm>
              <a:off x="3194" y="2490"/>
              <a:ext cx="258" cy="224"/>
            </a:xfrm>
            <a:custGeom>
              <a:avLst/>
              <a:gdLst>
                <a:gd name="T0" fmla="*/ 0 w 288"/>
                <a:gd name="T1" fmla="*/ 249 h 249"/>
                <a:gd name="T2" fmla="*/ 12 w 288"/>
                <a:gd name="T3" fmla="*/ 213 h 249"/>
                <a:gd name="T4" fmla="*/ 66 w 288"/>
                <a:gd name="T5" fmla="*/ 216 h 249"/>
                <a:gd name="T6" fmla="*/ 69 w 288"/>
                <a:gd name="T7" fmla="*/ 180 h 249"/>
                <a:gd name="T8" fmla="*/ 156 w 288"/>
                <a:gd name="T9" fmla="*/ 147 h 249"/>
                <a:gd name="T10" fmla="*/ 183 w 288"/>
                <a:gd name="T11" fmla="*/ 161 h 249"/>
                <a:gd name="T12" fmla="*/ 171 w 288"/>
                <a:gd name="T13" fmla="*/ 15 h 249"/>
                <a:gd name="T14" fmla="*/ 228 w 288"/>
                <a:gd name="T15" fmla="*/ 0 h 249"/>
                <a:gd name="T16" fmla="*/ 288 w 288"/>
                <a:gd name="T17" fmla="*/ 45 h 249"/>
                <a:gd name="T18" fmla="*/ 246 w 288"/>
                <a:gd name="T19" fmla="*/ 39 h 249"/>
                <a:gd name="T20" fmla="*/ 219 w 288"/>
                <a:gd name="T21" fmla="*/ 63 h 249"/>
                <a:gd name="T22" fmla="*/ 243 w 288"/>
                <a:gd name="T23" fmla="*/ 150 h 249"/>
                <a:gd name="T24" fmla="*/ 183 w 288"/>
                <a:gd name="T25" fmla="*/ 206 h 249"/>
                <a:gd name="T26" fmla="*/ 0 w 288"/>
                <a:gd name="T2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AutoShape 75"/>
            <p:cNvSpPr>
              <a:spLocks noChangeArrowheads="1"/>
            </p:cNvSpPr>
            <p:nvPr userDrawn="1"/>
          </p:nvSpPr>
          <p:spPr bwMode="ltGray">
            <a:xfrm rot="-32400000">
              <a:off x="3561" y="1130"/>
              <a:ext cx="812" cy="610"/>
            </a:xfrm>
            <a:custGeom>
              <a:avLst/>
              <a:gdLst>
                <a:gd name="G0" fmla="+- 1492 0 0"/>
                <a:gd name="G1" fmla="+- 21600 0 1492"/>
                <a:gd name="G2" fmla="+- 21600 0 14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48" name="Rectangle 76"/>
          <p:cNvSpPr>
            <a:spLocks noChangeArrowheads="1"/>
          </p:cNvSpPr>
          <p:nvPr/>
        </p:nvSpPr>
        <p:spPr bwMode="invGray">
          <a:xfrm>
            <a:off x="0" y="5229225"/>
            <a:ext cx="9144000" cy="162877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69804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9" name="Group 77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3150" name="AutoShape 78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" name="Freeform 79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80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81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82"/>
            <p:cNvSpPr>
              <a:spLocks/>
            </p:cNvSpPr>
            <p:nvPr userDrawn="1"/>
          </p:nvSpPr>
          <p:spPr bwMode="gray">
            <a:xfrm rot="162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130425"/>
            <a:ext cx="64770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l">
              <a:defRPr sz="4400" b="1" i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410200"/>
            <a:ext cx="7772400" cy="457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55C52B3-E067-4730-BE9F-8FD14A701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381000"/>
            <a:ext cx="11572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Company</a:t>
            </a:r>
          </a:p>
          <a:p>
            <a:r>
              <a:rPr lang="en-US" sz="2600" b="1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01B4-69FE-4FE8-B0C0-31B8E23BD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03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7EEE-1424-4EF2-8D0A-50DBEA166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60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9896-6E94-4A38-AB6F-8B75B4BAC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36F8-AAA0-4A31-BE58-F99ABB33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15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4855D-0F33-410C-B882-876700445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1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9896-6E94-4A38-AB6F-8B75B4BAC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20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022CA-A727-4E95-8CDC-0C39B33AC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2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D9E6-7AA1-4A03-BE31-ED634CA3D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35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61FB-2C49-447E-984B-A14E260CF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4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0A8C-06E9-42DD-BD41-19850190F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20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4747-ABBA-4C22-9BD6-92A4F8629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89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389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89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46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5C52B3-E067-4730-BE9F-8FD14A701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01B4-69FE-4FE8-B0C0-31B8E23BD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4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E7EEE-1424-4EF2-8D0A-50DBEA166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2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9896-6E94-4A38-AB6F-8B75B4BAC9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2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36F8-AAA0-4A31-BE58-F99ABB335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44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36F8-AAA0-4A31-BE58-F99ABB3359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7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4855D-0F33-410C-B882-876700445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56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022CA-A727-4E95-8CDC-0C39B33AC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2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D9E6-7AA1-4A03-BE31-ED634CA3D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8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61FB-2C49-447E-984B-A14E260CF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58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0A8C-06E9-42DD-BD41-19850190F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7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4747-ABBA-4C22-9BD6-92A4F8629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5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4855D-0F33-410C-B882-876700445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46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022CA-A727-4E95-8CDC-0C39B33AC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9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D9E6-7AA1-4A03-BE31-ED634CA3D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8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561FB-2C49-447E-984B-A14E260CF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7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136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white">
            <a:xfrm>
              <a:off x="576" y="1152"/>
              <a:ext cx="5040" cy="273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121482-A7D8-4BE8-A815-9C4F934A2E1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eaLnBrk="1" hangingPunct="1">
              <a:defRPr/>
            </a:pPr>
            <a:fld id="{7B33214C-8BFA-4C59-817E-DAECF6099E50}" type="slidenum">
              <a:rPr lang="en-US" b="1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474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7882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5259388" y="2178050"/>
            <a:ext cx="3906837" cy="4751388"/>
            <a:chOff x="3322" y="1372"/>
            <a:chExt cx="2461" cy="2993"/>
          </a:xfrm>
        </p:grpSpPr>
        <p:sp>
          <p:nvSpPr>
            <p:cNvPr id="1036" name="Freeform 12"/>
            <p:cNvSpPr>
              <a:spLocks/>
            </p:cNvSpPr>
            <p:nvPr userDrawn="1"/>
          </p:nvSpPr>
          <p:spPr bwMode="white">
            <a:xfrm>
              <a:off x="3800" y="3783"/>
              <a:ext cx="355" cy="269"/>
            </a:xfrm>
            <a:custGeom>
              <a:avLst/>
              <a:gdLst>
                <a:gd name="T0" fmla="*/ 0 w 363"/>
                <a:gd name="T1" fmla="*/ 45 h 272"/>
                <a:gd name="T2" fmla="*/ 90 w 363"/>
                <a:gd name="T3" fmla="*/ 136 h 272"/>
                <a:gd name="T4" fmla="*/ 181 w 363"/>
                <a:gd name="T5" fmla="*/ 227 h 272"/>
                <a:gd name="T6" fmla="*/ 272 w 363"/>
                <a:gd name="T7" fmla="*/ 272 h 272"/>
                <a:gd name="T8" fmla="*/ 317 w 363"/>
                <a:gd name="T9" fmla="*/ 272 h 272"/>
                <a:gd name="T10" fmla="*/ 363 w 363"/>
                <a:gd name="T11" fmla="*/ 181 h 272"/>
                <a:gd name="T12" fmla="*/ 317 w 363"/>
                <a:gd name="T13" fmla="*/ 181 h 272"/>
                <a:gd name="T14" fmla="*/ 272 w 363"/>
                <a:gd name="T15" fmla="*/ 181 h 272"/>
                <a:gd name="T16" fmla="*/ 226 w 363"/>
                <a:gd name="T17" fmla="*/ 181 h 272"/>
                <a:gd name="T18" fmla="*/ 226 w 363"/>
                <a:gd name="T19" fmla="*/ 136 h 272"/>
                <a:gd name="T20" fmla="*/ 272 w 363"/>
                <a:gd name="T21" fmla="*/ 91 h 272"/>
                <a:gd name="T22" fmla="*/ 226 w 363"/>
                <a:gd name="T23" fmla="*/ 45 h 272"/>
                <a:gd name="T24" fmla="*/ 226 w 363"/>
                <a:gd name="T25" fmla="*/ 91 h 272"/>
                <a:gd name="T26" fmla="*/ 181 w 363"/>
                <a:gd name="T27" fmla="*/ 136 h 272"/>
                <a:gd name="T28" fmla="*/ 136 w 363"/>
                <a:gd name="T29" fmla="*/ 136 h 272"/>
                <a:gd name="T30" fmla="*/ 90 w 363"/>
                <a:gd name="T31" fmla="*/ 91 h 272"/>
                <a:gd name="T32" fmla="*/ 136 w 363"/>
                <a:gd name="T33" fmla="*/ 91 h 272"/>
                <a:gd name="T34" fmla="*/ 90 w 363"/>
                <a:gd name="T35" fmla="*/ 45 h 272"/>
                <a:gd name="T36" fmla="*/ 45 w 363"/>
                <a:gd name="T37" fmla="*/ 0 h 272"/>
                <a:gd name="T38" fmla="*/ 61 w 363"/>
                <a:gd name="T39" fmla="*/ 57 h 272"/>
                <a:gd name="T40" fmla="*/ 28 w 363"/>
                <a:gd name="T41" fmla="*/ 45 h 272"/>
                <a:gd name="T42" fmla="*/ 0 w 363"/>
                <a:gd name="T43" fmla="*/ 4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white">
            <a:xfrm>
              <a:off x="4307" y="2292"/>
              <a:ext cx="458" cy="2073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white">
            <a:xfrm>
              <a:off x="4703" y="2256"/>
              <a:ext cx="468" cy="2020"/>
            </a:xfrm>
            <a:custGeom>
              <a:avLst/>
              <a:gdLst>
                <a:gd name="T0" fmla="*/ 0 w 429"/>
                <a:gd name="T1" fmla="*/ 25 h 1836"/>
                <a:gd name="T2" fmla="*/ 375 w 429"/>
                <a:gd name="T3" fmla="*/ 1835 h 1836"/>
                <a:gd name="T4" fmla="*/ 429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white">
            <a:xfrm>
              <a:off x="4972" y="2099"/>
              <a:ext cx="655" cy="208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white">
            <a:xfrm>
              <a:off x="3793" y="2826"/>
              <a:ext cx="625" cy="1419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41 w 573"/>
                <a:gd name="T7" fmla="*/ 909 h 1290"/>
                <a:gd name="T8" fmla="*/ 396 w 573"/>
                <a:gd name="T9" fmla="*/ 1106 h 1290"/>
                <a:gd name="T10" fmla="*/ 568 w 573"/>
                <a:gd name="T11" fmla="*/ 1286 h 1290"/>
                <a:gd name="T12" fmla="*/ 363 w 573"/>
                <a:gd name="T13" fmla="*/ 1130 h 1290"/>
                <a:gd name="T14" fmla="*/ 183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white">
            <a:xfrm>
              <a:off x="4863" y="1502"/>
              <a:ext cx="715" cy="211"/>
            </a:xfrm>
            <a:custGeom>
              <a:avLst/>
              <a:gdLst>
                <a:gd name="T0" fmla="*/ 17 w 731"/>
                <a:gd name="T1" fmla="*/ 187 h 214"/>
                <a:gd name="T2" fmla="*/ 255 w 731"/>
                <a:gd name="T3" fmla="*/ 41 h 214"/>
                <a:gd name="T4" fmla="*/ 456 w 731"/>
                <a:gd name="T5" fmla="*/ 4 h 214"/>
                <a:gd name="T6" fmla="*/ 629 w 731"/>
                <a:gd name="T7" fmla="*/ 16 h 214"/>
                <a:gd name="T8" fmla="*/ 720 w 731"/>
                <a:gd name="T9" fmla="*/ 61 h 214"/>
                <a:gd name="T10" fmla="*/ 565 w 731"/>
                <a:gd name="T11" fmla="*/ 50 h 214"/>
                <a:gd name="T12" fmla="*/ 264 w 731"/>
                <a:gd name="T13" fmla="*/ 77 h 214"/>
                <a:gd name="T14" fmla="*/ 53 w 731"/>
                <a:gd name="T15" fmla="*/ 196 h 214"/>
                <a:gd name="T16" fmla="*/ 17 w 731"/>
                <a:gd name="T17" fmla="*/ 1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white">
            <a:xfrm>
              <a:off x="5029" y="1797"/>
              <a:ext cx="550" cy="90"/>
            </a:xfrm>
            <a:custGeom>
              <a:avLst/>
              <a:gdLst>
                <a:gd name="T0" fmla="*/ 0 w 563"/>
                <a:gd name="T1" fmla="*/ 0 h 91"/>
                <a:gd name="T2" fmla="*/ 64 w 563"/>
                <a:gd name="T3" fmla="*/ 37 h 91"/>
                <a:gd name="T4" fmla="*/ 311 w 563"/>
                <a:gd name="T5" fmla="*/ 18 h 91"/>
                <a:gd name="T6" fmla="*/ 530 w 563"/>
                <a:gd name="T7" fmla="*/ 37 h 91"/>
                <a:gd name="T8" fmla="*/ 512 w 563"/>
                <a:gd name="T9" fmla="*/ 73 h 91"/>
                <a:gd name="T10" fmla="*/ 293 w 563"/>
                <a:gd name="T11" fmla="*/ 55 h 91"/>
                <a:gd name="T12" fmla="*/ 37 w 56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white">
            <a:xfrm>
              <a:off x="4725" y="1372"/>
              <a:ext cx="222" cy="272"/>
            </a:xfrm>
            <a:custGeom>
              <a:avLst/>
              <a:gdLst>
                <a:gd name="T0" fmla="*/ 0 w 228"/>
                <a:gd name="T1" fmla="*/ 276 h 276"/>
                <a:gd name="T2" fmla="*/ 156 w 228"/>
                <a:gd name="T3" fmla="*/ 38 h 276"/>
                <a:gd name="T4" fmla="*/ 211 w 228"/>
                <a:gd name="T5" fmla="*/ 47 h 276"/>
                <a:gd name="T6" fmla="*/ 52 w 228"/>
                <a:gd name="T7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white">
            <a:xfrm>
              <a:off x="4518" y="1399"/>
              <a:ext cx="74" cy="316"/>
            </a:xfrm>
            <a:custGeom>
              <a:avLst/>
              <a:gdLst>
                <a:gd name="T0" fmla="*/ 1 w 75"/>
                <a:gd name="T1" fmla="*/ 46 h 320"/>
                <a:gd name="T2" fmla="*/ 36 w 75"/>
                <a:gd name="T3" fmla="*/ 285 h 320"/>
                <a:gd name="T4" fmla="*/ 74 w 75"/>
                <a:gd name="T5" fmla="*/ 266 h 320"/>
                <a:gd name="T6" fmla="*/ 28 w 75"/>
                <a:gd name="T7" fmla="*/ 37 h 320"/>
                <a:gd name="T8" fmla="*/ 1 w 75"/>
                <a:gd name="T9" fmla="*/ 4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white">
            <a:xfrm>
              <a:off x="3934" y="2303"/>
              <a:ext cx="1842" cy="667"/>
            </a:xfrm>
            <a:custGeom>
              <a:avLst/>
              <a:gdLst>
                <a:gd name="T0" fmla="*/ 95 w 1883"/>
                <a:gd name="T1" fmla="*/ 511 h 677"/>
                <a:gd name="T2" fmla="*/ 406 w 1883"/>
                <a:gd name="T3" fmla="*/ 594 h 677"/>
                <a:gd name="T4" fmla="*/ 936 w 1883"/>
                <a:gd name="T5" fmla="*/ 575 h 677"/>
                <a:gd name="T6" fmla="*/ 1430 w 1883"/>
                <a:gd name="T7" fmla="*/ 392 h 677"/>
                <a:gd name="T8" fmla="*/ 1812 w 1883"/>
                <a:gd name="T9" fmla="*/ 49 h 677"/>
                <a:gd name="T10" fmla="*/ 1858 w 1883"/>
                <a:gd name="T11" fmla="*/ 95 h 677"/>
                <a:gd name="T12" fmla="*/ 1812 w 1883"/>
                <a:gd name="T13" fmla="*/ 140 h 677"/>
                <a:gd name="T14" fmla="*/ 1449 w 1883"/>
                <a:gd name="T15" fmla="*/ 458 h 677"/>
                <a:gd name="T16" fmla="*/ 964 w 1883"/>
                <a:gd name="T17" fmla="*/ 639 h 677"/>
                <a:gd name="T18" fmla="*/ 406 w 1883"/>
                <a:gd name="T19" fmla="*/ 666 h 677"/>
                <a:gd name="T20" fmla="*/ 59 w 1883"/>
                <a:gd name="T21" fmla="*/ 575 h 677"/>
                <a:gd name="T22" fmla="*/ 49 w 1883"/>
                <a:gd name="T23" fmla="*/ 548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white">
            <a:xfrm>
              <a:off x="3475" y="3168"/>
              <a:ext cx="2274" cy="495"/>
            </a:xfrm>
            <a:custGeom>
              <a:avLst/>
              <a:gdLst>
                <a:gd name="T0" fmla="*/ 52 w 2274"/>
                <a:gd name="T1" fmla="*/ 54 h 495"/>
                <a:gd name="T2" fmla="*/ 61 w 2274"/>
                <a:gd name="T3" fmla="*/ 63 h 495"/>
                <a:gd name="T4" fmla="*/ 418 w 2274"/>
                <a:gd name="T5" fmla="*/ 333 h 495"/>
                <a:gd name="T6" fmla="*/ 910 w 2274"/>
                <a:gd name="T7" fmla="*/ 423 h 495"/>
                <a:gd name="T8" fmla="*/ 1500 w 2274"/>
                <a:gd name="T9" fmla="*/ 396 h 495"/>
                <a:gd name="T10" fmla="*/ 2099 w 2274"/>
                <a:gd name="T11" fmla="*/ 180 h 495"/>
                <a:gd name="T12" fmla="*/ 2267 w 2274"/>
                <a:gd name="T13" fmla="*/ 61 h 495"/>
                <a:gd name="T14" fmla="*/ 2139 w 2274"/>
                <a:gd name="T15" fmla="*/ 235 h 495"/>
                <a:gd name="T16" fmla="*/ 1518 w 2274"/>
                <a:gd name="T17" fmla="*/ 451 h 495"/>
                <a:gd name="T18" fmla="*/ 928 w 2274"/>
                <a:gd name="T19" fmla="*/ 486 h 495"/>
                <a:gd name="T20" fmla="*/ 427 w 2274"/>
                <a:gd name="T21" fmla="*/ 396 h 495"/>
                <a:gd name="T22" fmla="*/ 142 w 2274"/>
                <a:gd name="T23" fmla="*/ 216 h 495"/>
                <a:gd name="T24" fmla="*/ 52 w 2274"/>
                <a:gd name="T25" fmla="*/ 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4" h="495">
                  <a:moveTo>
                    <a:pt x="52" y="54"/>
                  </a:moveTo>
                  <a:cubicBezTo>
                    <a:pt x="1" y="0"/>
                    <a:pt x="0" y="17"/>
                    <a:pt x="61" y="63"/>
                  </a:cubicBezTo>
                  <a:cubicBezTo>
                    <a:pt x="121" y="109"/>
                    <a:pt x="277" y="273"/>
                    <a:pt x="418" y="333"/>
                  </a:cubicBezTo>
                  <a:cubicBezTo>
                    <a:pt x="560" y="393"/>
                    <a:pt x="730" y="412"/>
                    <a:pt x="910" y="423"/>
                  </a:cubicBezTo>
                  <a:cubicBezTo>
                    <a:pt x="1090" y="434"/>
                    <a:pt x="1301" y="437"/>
                    <a:pt x="1500" y="396"/>
                  </a:cubicBezTo>
                  <a:cubicBezTo>
                    <a:pt x="1698" y="356"/>
                    <a:pt x="1971" y="236"/>
                    <a:pt x="2099" y="180"/>
                  </a:cubicBezTo>
                  <a:cubicBezTo>
                    <a:pt x="2227" y="124"/>
                    <a:pt x="2260" y="52"/>
                    <a:pt x="2267" y="61"/>
                  </a:cubicBezTo>
                  <a:cubicBezTo>
                    <a:pt x="2274" y="70"/>
                    <a:pt x="2264" y="170"/>
                    <a:pt x="2139" y="235"/>
                  </a:cubicBezTo>
                  <a:cubicBezTo>
                    <a:pt x="2014" y="300"/>
                    <a:pt x="1720" y="409"/>
                    <a:pt x="1518" y="451"/>
                  </a:cubicBezTo>
                  <a:cubicBezTo>
                    <a:pt x="1316" y="493"/>
                    <a:pt x="1110" y="495"/>
                    <a:pt x="928" y="486"/>
                  </a:cubicBezTo>
                  <a:cubicBezTo>
                    <a:pt x="746" y="477"/>
                    <a:pt x="558" y="442"/>
                    <a:pt x="427" y="396"/>
                  </a:cubicBezTo>
                  <a:cubicBezTo>
                    <a:pt x="296" y="351"/>
                    <a:pt x="204" y="273"/>
                    <a:pt x="142" y="216"/>
                  </a:cubicBezTo>
                  <a:cubicBezTo>
                    <a:pt x="79" y="159"/>
                    <a:pt x="70" y="88"/>
                    <a:pt x="5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white">
            <a:xfrm>
              <a:off x="4103" y="3753"/>
              <a:ext cx="1670" cy="390"/>
            </a:xfrm>
            <a:custGeom>
              <a:avLst/>
              <a:gdLst>
                <a:gd name="T0" fmla="*/ 7 w 1670"/>
                <a:gd name="T1" fmla="*/ 254 h 390"/>
                <a:gd name="T2" fmla="*/ 140 w 1670"/>
                <a:gd name="T3" fmla="*/ 298 h 390"/>
                <a:gd name="T4" fmla="*/ 559 w 1670"/>
                <a:gd name="T5" fmla="*/ 325 h 390"/>
                <a:gd name="T6" fmla="*/ 971 w 1670"/>
                <a:gd name="T7" fmla="*/ 280 h 390"/>
                <a:gd name="T8" fmla="*/ 1498 w 1670"/>
                <a:gd name="T9" fmla="*/ 90 h 390"/>
                <a:gd name="T10" fmla="*/ 1611 w 1670"/>
                <a:gd name="T11" fmla="*/ 6 h 390"/>
                <a:gd name="T12" fmla="*/ 1648 w 1670"/>
                <a:gd name="T13" fmla="*/ 52 h 390"/>
                <a:gd name="T14" fmla="*/ 1480 w 1670"/>
                <a:gd name="T15" fmla="*/ 163 h 390"/>
                <a:gd name="T16" fmla="*/ 1016 w 1670"/>
                <a:gd name="T17" fmla="*/ 334 h 390"/>
                <a:gd name="T18" fmla="*/ 578 w 1670"/>
                <a:gd name="T19" fmla="*/ 388 h 390"/>
                <a:gd name="T20" fmla="*/ 96 w 1670"/>
                <a:gd name="T21" fmla="*/ 344 h 390"/>
                <a:gd name="T22" fmla="*/ 7 w 1670"/>
                <a:gd name="T23" fmla="*/ 25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0" h="390">
                  <a:moveTo>
                    <a:pt x="7" y="254"/>
                  </a:moveTo>
                  <a:cubicBezTo>
                    <a:pt x="14" y="246"/>
                    <a:pt x="48" y="286"/>
                    <a:pt x="140" y="298"/>
                  </a:cubicBezTo>
                  <a:cubicBezTo>
                    <a:pt x="232" y="310"/>
                    <a:pt x="420" y="328"/>
                    <a:pt x="559" y="325"/>
                  </a:cubicBezTo>
                  <a:cubicBezTo>
                    <a:pt x="698" y="322"/>
                    <a:pt x="814" y="319"/>
                    <a:pt x="971" y="280"/>
                  </a:cubicBezTo>
                  <a:cubicBezTo>
                    <a:pt x="1127" y="240"/>
                    <a:pt x="1391" y="136"/>
                    <a:pt x="1498" y="90"/>
                  </a:cubicBezTo>
                  <a:cubicBezTo>
                    <a:pt x="1605" y="44"/>
                    <a:pt x="1586" y="12"/>
                    <a:pt x="1611" y="6"/>
                  </a:cubicBezTo>
                  <a:cubicBezTo>
                    <a:pt x="1636" y="0"/>
                    <a:pt x="1670" y="26"/>
                    <a:pt x="1648" y="52"/>
                  </a:cubicBezTo>
                  <a:cubicBezTo>
                    <a:pt x="1626" y="78"/>
                    <a:pt x="1585" y="116"/>
                    <a:pt x="1480" y="163"/>
                  </a:cubicBezTo>
                  <a:cubicBezTo>
                    <a:pt x="1375" y="210"/>
                    <a:pt x="1166" y="296"/>
                    <a:pt x="1016" y="334"/>
                  </a:cubicBezTo>
                  <a:cubicBezTo>
                    <a:pt x="865" y="371"/>
                    <a:pt x="731" y="386"/>
                    <a:pt x="578" y="388"/>
                  </a:cubicBezTo>
                  <a:cubicBezTo>
                    <a:pt x="424" y="390"/>
                    <a:pt x="191" y="366"/>
                    <a:pt x="96" y="344"/>
                  </a:cubicBezTo>
                  <a:cubicBezTo>
                    <a:pt x="1" y="321"/>
                    <a:pt x="0" y="262"/>
                    <a:pt x="7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white">
            <a:xfrm>
              <a:off x="4894" y="1591"/>
              <a:ext cx="841" cy="1119"/>
            </a:xfrm>
            <a:custGeom>
              <a:avLst/>
              <a:gdLst>
                <a:gd name="T0" fmla="*/ 281 w 841"/>
                <a:gd name="T1" fmla="*/ 314 h 1119"/>
                <a:gd name="T2" fmla="*/ 253 w 841"/>
                <a:gd name="T3" fmla="*/ 290 h 1119"/>
                <a:gd name="T4" fmla="*/ 209 w 841"/>
                <a:gd name="T5" fmla="*/ 379 h 1119"/>
                <a:gd name="T6" fmla="*/ 118 w 841"/>
                <a:gd name="T7" fmla="*/ 417 h 1119"/>
                <a:gd name="T8" fmla="*/ 77 w 841"/>
                <a:gd name="T9" fmla="*/ 382 h 1119"/>
                <a:gd name="T10" fmla="*/ 45 w 841"/>
                <a:gd name="T11" fmla="*/ 414 h 1119"/>
                <a:gd name="T12" fmla="*/ 15 w 841"/>
                <a:gd name="T13" fmla="*/ 448 h 1119"/>
                <a:gd name="T14" fmla="*/ 148 w 841"/>
                <a:gd name="T15" fmla="*/ 448 h 1119"/>
                <a:gd name="T16" fmla="*/ 45 w 841"/>
                <a:gd name="T17" fmla="*/ 554 h 1119"/>
                <a:gd name="T18" fmla="*/ 7 w 841"/>
                <a:gd name="T19" fmla="*/ 645 h 1119"/>
                <a:gd name="T20" fmla="*/ 45 w 841"/>
                <a:gd name="T21" fmla="*/ 743 h 1119"/>
                <a:gd name="T22" fmla="*/ 83 w 841"/>
                <a:gd name="T23" fmla="*/ 784 h 1119"/>
                <a:gd name="T24" fmla="*/ 16 w 841"/>
                <a:gd name="T25" fmla="*/ 811 h 1119"/>
                <a:gd name="T26" fmla="*/ 192 w 841"/>
                <a:gd name="T27" fmla="*/ 790 h 1119"/>
                <a:gd name="T28" fmla="*/ 80 w 841"/>
                <a:gd name="T29" fmla="*/ 1054 h 1119"/>
                <a:gd name="T30" fmla="*/ 115 w 841"/>
                <a:gd name="T31" fmla="*/ 1086 h 1119"/>
                <a:gd name="T32" fmla="*/ 236 w 841"/>
                <a:gd name="T33" fmla="*/ 851 h 1119"/>
                <a:gd name="T34" fmla="*/ 288 w 841"/>
                <a:gd name="T35" fmla="*/ 805 h 1119"/>
                <a:gd name="T36" fmla="*/ 244 w 841"/>
                <a:gd name="T37" fmla="*/ 722 h 1119"/>
                <a:gd name="T38" fmla="*/ 281 w 841"/>
                <a:gd name="T39" fmla="*/ 761 h 1119"/>
                <a:gd name="T40" fmla="*/ 596 w 841"/>
                <a:gd name="T41" fmla="*/ 687 h 1119"/>
                <a:gd name="T42" fmla="*/ 802 w 841"/>
                <a:gd name="T43" fmla="*/ 799 h 1119"/>
                <a:gd name="T44" fmla="*/ 693 w 841"/>
                <a:gd name="T45" fmla="*/ 0 h 1119"/>
                <a:gd name="T46" fmla="*/ 714 w 841"/>
                <a:gd name="T47" fmla="*/ 80 h 1119"/>
                <a:gd name="T48" fmla="*/ 620 w 841"/>
                <a:gd name="T49" fmla="*/ 24 h 1119"/>
                <a:gd name="T50" fmla="*/ 482 w 841"/>
                <a:gd name="T51" fmla="*/ 50 h 1119"/>
                <a:gd name="T52" fmla="*/ 426 w 841"/>
                <a:gd name="T53" fmla="*/ 151 h 1119"/>
                <a:gd name="T54" fmla="*/ 690 w 841"/>
                <a:gd name="T55" fmla="*/ 184 h 1119"/>
                <a:gd name="T56" fmla="*/ 614 w 841"/>
                <a:gd name="T57" fmla="*/ 287 h 1119"/>
                <a:gd name="T58" fmla="*/ 561 w 841"/>
                <a:gd name="T59" fmla="*/ 394 h 1119"/>
                <a:gd name="T60" fmla="*/ 494 w 841"/>
                <a:gd name="T61" fmla="*/ 361 h 1119"/>
                <a:gd name="T62" fmla="*/ 347 w 841"/>
                <a:gd name="T63" fmla="*/ 240 h 1119"/>
                <a:gd name="T64" fmla="*/ 281 w 841"/>
                <a:gd name="T65" fmla="*/ 314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1" h="1119">
                  <a:moveTo>
                    <a:pt x="281" y="269"/>
                  </a:moveTo>
                  <a:lnTo>
                    <a:pt x="281" y="314"/>
                  </a:lnTo>
                  <a:lnTo>
                    <a:pt x="247" y="332"/>
                  </a:lnTo>
                  <a:lnTo>
                    <a:pt x="253" y="290"/>
                  </a:lnTo>
                  <a:lnTo>
                    <a:pt x="218" y="314"/>
                  </a:lnTo>
                  <a:lnTo>
                    <a:pt x="209" y="379"/>
                  </a:lnTo>
                  <a:lnTo>
                    <a:pt x="151" y="391"/>
                  </a:lnTo>
                  <a:lnTo>
                    <a:pt x="118" y="417"/>
                  </a:lnTo>
                  <a:lnTo>
                    <a:pt x="83" y="417"/>
                  </a:lnTo>
                  <a:lnTo>
                    <a:pt x="77" y="382"/>
                  </a:lnTo>
                  <a:lnTo>
                    <a:pt x="45" y="382"/>
                  </a:lnTo>
                  <a:lnTo>
                    <a:pt x="45" y="414"/>
                  </a:lnTo>
                  <a:lnTo>
                    <a:pt x="13" y="420"/>
                  </a:lnTo>
                  <a:lnTo>
                    <a:pt x="15" y="448"/>
                  </a:lnTo>
                  <a:lnTo>
                    <a:pt x="59" y="448"/>
                  </a:lnTo>
                  <a:lnTo>
                    <a:pt x="148" y="448"/>
                  </a:lnTo>
                  <a:lnTo>
                    <a:pt x="103" y="538"/>
                  </a:lnTo>
                  <a:lnTo>
                    <a:pt x="45" y="554"/>
                  </a:lnTo>
                  <a:cubicBezTo>
                    <a:pt x="29" y="563"/>
                    <a:pt x="16" y="580"/>
                    <a:pt x="10" y="595"/>
                  </a:cubicBezTo>
                  <a:cubicBezTo>
                    <a:pt x="4" y="610"/>
                    <a:pt x="0" y="631"/>
                    <a:pt x="7" y="645"/>
                  </a:cubicBezTo>
                  <a:lnTo>
                    <a:pt x="48" y="684"/>
                  </a:lnTo>
                  <a:lnTo>
                    <a:pt x="45" y="743"/>
                  </a:lnTo>
                  <a:lnTo>
                    <a:pt x="74" y="752"/>
                  </a:lnTo>
                  <a:lnTo>
                    <a:pt x="83" y="784"/>
                  </a:lnTo>
                  <a:lnTo>
                    <a:pt x="45" y="782"/>
                  </a:lnTo>
                  <a:lnTo>
                    <a:pt x="16" y="811"/>
                  </a:lnTo>
                  <a:lnTo>
                    <a:pt x="118" y="826"/>
                  </a:lnTo>
                  <a:lnTo>
                    <a:pt x="192" y="790"/>
                  </a:lnTo>
                  <a:lnTo>
                    <a:pt x="162" y="962"/>
                  </a:lnTo>
                  <a:lnTo>
                    <a:pt x="80" y="1054"/>
                  </a:lnTo>
                  <a:cubicBezTo>
                    <a:pt x="64" y="1079"/>
                    <a:pt x="48" y="1101"/>
                    <a:pt x="65" y="1110"/>
                  </a:cubicBezTo>
                  <a:cubicBezTo>
                    <a:pt x="83" y="1119"/>
                    <a:pt x="99" y="1109"/>
                    <a:pt x="115" y="1086"/>
                  </a:cubicBezTo>
                  <a:lnTo>
                    <a:pt x="189" y="944"/>
                  </a:lnTo>
                  <a:lnTo>
                    <a:pt x="236" y="851"/>
                  </a:lnTo>
                  <a:lnTo>
                    <a:pt x="281" y="851"/>
                  </a:lnTo>
                  <a:lnTo>
                    <a:pt x="288" y="805"/>
                  </a:lnTo>
                  <a:lnTo>
                    <a:pt x="250" y="782"/>
                  </a:lnTo>
                  <a:lnTo>
                    <a:pt x="244" y="722"/>
                  </a:lnTo>
                  <a:lnTo>
                    <a:pt x="281" y="716"/>
                  </a:lnTo>
                  <a:lnTo>
                    <a:pt x="281" y="761"/>
                  </a:lnTo>
                  <a:lnTo>
                    <a:pt x="391" y="687"/>
                  </a:lnTo>
                  <a:cubicBezTo>
                    <a:pt x="444" y="675"/>
                    <a:pt x="538" y="678"/>
                    <a:pt x="596" y="687"/>
                  </a:cubicBezTo>
                  <a:cubicBezTo>
                    <a:pt x="655" y="696"/>
                    <a:pt x="712" y="724"/>
                    <a:pt x="746" y="743"/>
                  </a:cubicBezTo>
                  <a:cubicBezTo>
                    <a:pt x="780" y="762"/>
                    <a:pt x="786" y="906"/>
                    <a:pt x="802" y="799"/>
                  </a:cubicBezTo>
                  <a:lnTo>
                    <a:pt x="841" y="98"/>
                  </a:lnTo>
                  <a:lnTo>
                    <a:pt x="693" y="0"/>
                  </a:lnTo>
                  <a:lnTo>
                    <a:pt x="649" y="0"/>
                  </a:lnTo>
                  <a:lnTo>
                    <a:pt x="714" y="80"/>
                  </a:lnTo>
                  <a:lnTo>
                    <a:pt x="679" y="90"/>
                  </a:lnTo>
                  <a:lnTo>
                    <a:pt x="620" y="24"/>
                  </a:lnTo>
                  <a:lnTo>
                    <a:pt x="508" y="15"/>
                  </a:lnTo>
                  <a:lnTo>
                    <a:pt x="482" y="50"/>
                  </a:lnTo>
                  <a:lnTo>
                    <a:pt x="458" y="92"/>
                  </a:lnTo>
                  <a:lnTo>
                    <a:pt x="426" y="151"/>
                  </a:lnTo>
                  <a:lnTo>
                    <a:pt x="420" y="187"/>
                  </a:lnTo>
                  <a:lnTo>
                    <a:pt x="690" y="184"/>
                  </a:lnTo>
                  <a:lnTo>
                    <a:pt x="696" y="231"/>
                  </a:lnTo>
                  <a:lnTo>
                    <a:pt x="614" y="287"/>
                  </a:lnTo>
                  <a:lnTo>
                    <a:pt x="620" y="337"/>
                  </a:lnTo>
                  <a:lnTo>
                    <a:pt x="561" y="394"/>
                  </a:lnTo>
                  <a:lnTo>
                    <a:pt x="552" y="358"/>
                  </a:lnTo>
                  <a:lnTo>
                    <a:pt x="494" y="361"/>
                  </a:lnTo>
                  <a:cubicBezTo>
                    <a:pt x="470" y="354"/>
                    <a:pt x="438" y="335"/>
                    <a:pt x="413" y="314"/>
                  </a:cubicBezTo>
                  <a:lnTo>
                    <a:pt x="347" y="240"/>
                  </a:lnTo>
                  <a:lnTo>
                    <a:pt x="277" y="231"/>
                  </a:lnTo>
                  <a:lnTo>
                    <a:pt x="281" y="31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white">
            <a:xfrm>
              <a:off x="5123" y="1600"/>
              <a:ext cx="228" cy="206"/>
            </a:xfrm>
            <a:custGeom>
              <a:avLst/>
              <a:gdLst>
                <a:gd name="T0" fmla="*/ 18 w 233"/>
                <a:gd name="T1" fmla="*/ 177 h 210"/>
                <a:gd name="T2" fmla="*/ 0 w 233"/>
                <a:gd name="T3" fmla="*/ 201 h 210"/>
                <a:gd name="T4" fmla="*/ 78 w 233"/>
                <a:gd name="T5" fmla="*/ 210 h 210"/>
                <a:gd name="T6" fmla="*/ 132 w 233"/>
                <a:gd name="T7" fmla="*/ 204 h 210"/>
                <a:gd name="T8" fmla="*/ 147 w 233"/>
                <a:gd name="T9" fmla="*/ 183 h 210"/>
                <a:gd name="T10" fmla="*/ 153 w 233"/>
                <a:gd name="T11" fmla="*/ 111 h 210"/>
                <a:gd name="T12" fmla="*/ 233 w 233"/>
                <a:gd name="T13" fmla="*/ 82 h 210"/>
                <a:gd name="T14" fmla="*/ 159 w 233"/>
                <a:gd name="T15" fmla="*/ 0 h 210"/>
                <a:gd name="T16" fmla="*/ 165 w 233"/>
                <a:gd name="T17" fmla="*/ 48 h 210"/>
                <a:gd name="T18" fmla="*/ 123 w 233"/>
                <a:gd name="T19" fmla="*/ 57 h 210"/>
                <a:gd name="T20" fmla="*/ 117 w 233"/>
                <a:gd name="T21" fmla="*/ 87 h 210"/>
                <a:gd name="T22" fmla="*/ 54 w 233"/>
                <a:gd name="T23" fmla="*/ 78 h 210"/>
                <a:gd name="T24" fmla="*/ 57 w 233"/>
                <a:gd name="T25" fmla="*/ 159 h 210"/>
                <a:gd name="T26" fmla="*/ 18 w 233"/>
                <a:gd name="T27" fmla="*/ 17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white">
            <a:xfrm>
              <a:off x="4725" y="1542"/>
              <a:ext cx="492" cy="383"/>
            </a:xfrm>
            <a:custGeom>
              <a:avLst/>
              <a:gdLst>
                <a:gd name="T0" fmla="*/ 97 w 504"/>
                <a:gd name="T1" fmla="*/ 367 h 388"/>
                <a:gd name="T2" fmla="*/ 142 w 504"/>
                <a:gd name="T3" fmla="*/ 367 h 388"/>
                <a:gd name="T4" fmla="*/ 231 w 504"/>
                <a:gd name="T5" fmla="*/ 337 h 388"/>
                <a:gd name="T6" fmla="*/ 261 w 504"/>
                <a:gd name="T7" fmla="*/ 337 h 388"/>
                <a:gd name="T8" fmla="*/ 303 w 504"/>
                <a:gd name="T9" fmla="*/ 340 h 388"/>
                <a:gd name="T10" fmla="*/ 324 w 504"/>
                <a:gd name="T11" fmla="*/ 367 h 388"/>
                <a:gd name="T12" fmla="*/ 324 w 504"/>
                <a:gd name="T13" fmla="*/ 322 h 388"/>
                <a:gd name="T14" fmla="*/ 369 w 504"/>
                <a:gd name="T15" fmla="*/ 276 h 388"/>
                <a:gd name="T16" fmla="*/ 414 w 504"/>
                <a:gd name="T17" fmla="*/ 276 h 388"/>
                <a:gd name="T18" fmla="*/ 324 w 504"/>
                <a:gd name="T19" fmla="*/ 231 h 388"/>
                <a:gd name="T20" fmla="*/ 291 w 504"/>
                <a:gd name="T21" fmla="*/ 277 h 388"/>
                <a:gd name="T22" fmla="*/ 188 w 504"/>
                <a:gd name="T23" fmla="*/ 276 h 388"/>
                <a:gd name="T24" fmla="*/ 233 w 504"/>
                <a:gd name="T25" fmla="*/ 231 h 388"/>
                <a:gd name="T26" fmla="*/ 233 w 504"/>
                <a:gd name="T27" fmla="*/ 185 h 388"/>
                <a:gd name="T28" fmla="*/ 278 w 504"/>
                <a:gd name="T29" fmla="*/ 185 h 388"/>
                <a:gd name="T30" fmla="*/ 321 w 504"/>
                <a:gd name="T31" fmla="*/ 163 h 388"/>
                <a:gd name="T32" fmla="*/ 393 w 504"/>
                <a:gd name="T33" fmla="*/ 202 h 388"/>
                <a:gd name="T34" fmla="*/ 438 w 504"/>
                <a:gd name="T35" fmla="*/ 160 h 388"/>
                <a:gd name="T36" fmla="*/ 462 w 504"/>
                <a:gd name="T37" fmla="*/ 106 h 388"/>
                <a:gd name="T38" fmla="*/ 456 w 504"/>
                <a:gd name="T39" fmla="*/ 82 h 388"/>
                <a:gd name="T40" fmla="*/ 504 w 504"/>
                <a:gd name="T41" fmla="*/ 67 h 388"/>
                <a:gd name="T42" fmla="*/ 501 w 504"/>
                <a:gd name="T43" fmla="*/ 34 h 388"/>
                <a:gd name="T44" fmla="*/ 465 w 504"/>
                <a:gd name="T45" fmla="*/ 10 h 388"/>
                <a:gd name="T46" fmla="*/ 354 w 504"/>
                <a:gd name="T47" fmla="*/ 10 h 388"/>
                <a:gd name="T48" fmla="*/ 222 w 504"/>
                <a:gd name="T49" fmla="*/ 73 h 388"/>
                <a:gd name="T50" fmla="*/ 195 w 504"/>
                <a:gd name="T51" fmla="*/ 103 h 388"/>
                <a:gd name="T52" fmla="*/ 147 w 504"/>
                <a:gd name="T53" fmla="*/ 106 h 388"/>
                <a:gd name="T54" fmla="*/ 81 w 504"/>
                <a:gd name="T55" fmla="*/ 130 h 388"/>
                <a:gd name="T56" fmla="*/ 66 w 504"/>
                <a:gd name="T57" fmla="*/ 148 h 388"/>
                <a:gd name="T58" fmla="*/ 52 w 504"/>
                <a:gd name="T59" fmla="*/ 185 h 388"/>
                <a:gd name="T60" fmla="*/ 52 w 504"/>
                <a:gd name="T61" fmla="*/ 231 h 388"/>
                <a:gd name="T62" fmla="*/ 15 w 504"/>
                <a:gd name="T63" fmla="*/ 241 h 388"/>
                <a:gd name="T64" fmla="*/ 15 w 504"/>
                <a:gd name="T65" fmla="*/ 340 h 388"/>
                <a:gd name="T66" fmla="*/ 54 w 504"/>
                <a:gd name="T67" fmla="*/ 340 h 388"/>
                <a:gd name="T68" fmla="*/ 60 w 504"/>
                <a:gd name="T69" fmla="*/ 298 h 388"/>
                <a:gd name="T70" fmla="*/ 147 w 504"/>
                <a:gd name="T71" fmla="*/ 301 h 388"/>
                <a:gd name="T72" fmla="*/ 132 w 504"/>
                <a:gd name="T73" fmla="*/ 331 h 388"/>
                <a:gd name="T74" fmla="*/ 87 w 504"/>
                <a:gd name="T75" fmla="*/ 337 h 388"/>
                <a:gd name="T76" fmla="*/ 97 w 504"/>
                <a:gd name="T77" fmla="*/ 36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 userDrawn="1"/>
          </p:nvSpPr>
          <p:spPr bwMode="white">
            <a:xfrm>
              <a:off x="4807" y="1449"/>
              <a:ext cx="189" cy="172"/>
            </a:xfrm>
            <a:custGeom>
              <a:avLst/>
              <a:gdLst>
                <a:gd name="T0" fmla="*/ 0 w 194"/>
                <a:gd name="T1" fmla="*/ 174 h 174"/>
                <a:gd name="T2" fmla="*/ 33 w 194"/>
                <a:gd name="T3" fmla="*/ 135 h 174"/>
                <a:gd name="T4" fmla="*/ 105 w 194"/>
                <a:gd name="T5" fmla="*/ 132 h 174"/>
                <a:gd name="T6" fmla="*/ 138 w 194"/>
                <a:gd name="T7" fmla="*/ 93 h 174"/>
                <a:gd name="T8" fmla="*/ 141 w 194"/>
                <a:gd name="T9" fmla="*/ 69 h 174"/>
                <a:gd name="T10" fmla="*/ 194 w 194"/>
                <a:gd name="T11" fmla="*/ 54 h 174"/>
                <a:gd name="T12" fmla="*/ 168 w 194"/>
                <a:gd name="T13" fmla="*/ 27 h 174"/>
                <a:gd name="T14" fmla="*/ 135 w 194"/>
                <a:gd name="T15" fmla="*/ 30 h 174"/>
                <a:gd name="T16" fmla="*/ 99 w 194"/>
                <a:gd name="T17" fmla="*/ 0 h 174"/>
                <a:gd name="T18" fmla="*/ 72 w 194"/>
                <a:gd name="T19" fmla="*/ 33 h 174"/>
                <a:gd name="T20" fmla="*/ 0 w 194"/>
                <a:gd name="T21" fmla="*/ 87 h 174"/>
                <a:gd name="T22" fmla="*/ 0 w 194"/>
                <a:gd name="T2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white">
            <a:xfrm>
              <a:off x="3356" y="1457"/>
              <a:ext cx="1594" cy="1969"/>
            </a:xfrm>
            <a:custGeom>
              <a:avLst/>
              <a:gdLst>
                <a:gd name="T0" fmla="*/ 1061 w 1630"/>
                <a:gd name="T1" fmla="*/ 9 h 1996"/>
                <a:gd name="T2" fmla="*/ 868 w 1630"/>
                <a:gd name="T3" fmla="*/ 82 h 1996"/>
                <a:gd name="T4" fmla="*/ 558 w 1630"/>
                <a:gd name="T5" fmla="*/ 275 h 1996"/>
                <a:gd name="T6" fmla="*/ 266 w 1630"/>
                <a:gd name="T7" fmla="*/ 604 h 1996"/>
                <a:gd name="T8" fmla="*/ 110 w 1630"/>
                <a:gd name="T9" fmla="*/ 896 h 1996"/>
                <a:gd name="T10" fmla="*/ 10 w 1630"/>
                <a:gd name="T11" fmla="*/ 1271 h 1996"/>
                <a:gd name="T12" fmla="*/ 19 w 1630"/>
                <a:gd name="T13" fmla="*/ 1655 h 1996"/>
                <a:gd name="T14" fmla="*/ 73 w 1630"/>
                <a:gd name="T15" fmla="*/ 1786 h 1996"/>
                <a:gd name="T16" fmla="*/ 145 w 1630"/>
                <a:gd name="T17" fmla="*/ 1849 h 1996"/>
                <a:gd name="T18" fmla="*/ 190 w 1630"/>
                <a:gd name="T19" fmla="*/ 1996 h 1996"/>
                <a:gd name="T20" fmla="*/ 214 w 1630"/>
                <a:gd name="T21" fmla="*/ 1927 h 1996"/>
                <a:gd name="T22" fmla="*/ 250 w 1630"/>
                <a:gd name="T23" fmla="*/ 1819 h 1996"/>
                <a:gd name="T24" fmla="*/ 277 w 1630"/>
                <a:gd name="T25" fmla="*/ 1630 h 1996"/>
                <a:gd name="T26" fmla="*/ 379 w 1630"/>
                <a:gd name="T27" fmla="*/ 1525 h 1996"/>
                <a:gd name="T28" fmla="*/ 385 w 1630"/>
                <a:gd name="T29" fmla="*/ 1621 h 1996"/>
                <a:gd name="T30" fmla="*/ 394 w 1630"/>
                <a:gd name="T31" fmla="*/ 1696 h 1996"/>
                <a:gd name="T32" fmla="*/ 352 w 1630"/>
                <a:gd name="T33" fmla="*/ 1834 h 1996"/>
                <a:gd name="T34" fmla="*/ 475 w 1630"/>
                <a:gd name="T35" fmla="*/ 1609 h 1996"/>
                <a:gd name="T36" fmla="*/ 526 w 1630"/>
                <a:gd name="T37" fmla="*/ 1504 h 1996"/>
                <a:gd name="T38" fmla="*/ 754 w 1630"/>
                <a:gd name="T39" fmla="*/ 1507 h 1996"/>
                <a:gd name="T40" fmla="*/ 823 w 1630"/>
                <a:gd name="T41" fmla="*/ 1462 h 1996"/>
                <a:gd name="T42" fmla="*/ 799 w 1630"/>
                <a:gd name="T43" fmla="*/ 1549 h 1996"/>
                <a:gd name="T44" fmla="*/ 868 w 1630"/>
                <a:gd name="T45" fmla="*/ 1633 h 1996"/>
                <a:gd name="T46" fmla="*/ 922 w 1630"/>
                <a:gd name="T47" fmla="*/ 1462 h 1996"/>
                <a:gd name="T48" fmla="*/ 763 w 1630"/>
                <a:gd name="T49" fmla="*/ 1357 h 1996"/>
                <a:gd name="T50" fmla="*/ 652 w 1630"/>
                <a:gd name="T51" fmla="*/ 1288 h 1996"/>
                <a:gd name="T52" fmla="*/ 670 w 1630"/>
                <a:gd name="T53" fmla="*/ 1225 h 1996"/>
                <a:gd name="T54" fmla="*/ 769 w 1630"/>
                <a:gd name="T55" fmla="*/ 1180 h 1996"/>
                <a:gd name="T56" fmla="*/ 958 w 1630"/>
                <a:gd name="T57" fmla="*/ 1105 h 1996"/>
                <a:gd name="T58" fmla="*/ 1042 w 1630"/>
                <a:gd name="T59" fmla="*/ 1155 h 1996"/>
                <a:gd name="T60" fmla="*/ 1147 w 1630"/>
                <a:gd name="T61" fmla="*/ 1156 h 1996"/>
                <a:gd name="T62" fmla="*/ 1261 w 1630"/>
                <a:gd name="T63" fmla="*/ 1153 h 1996"/>
                <a:gd name="T64" fmla="*/ 1147 w 1630"/>
                <a:gd name="T65" fmla="*/ 1492 h 1996"/>
                <a:gd name="T66" fmla="*/ 1261 w 1630"/>
                <a:gd name="T67" fmla="*/ 1411 h 1996"/>
                <a:gd name="T68" fmla="*/ 1279 w 1630"/>
                <a:gd name="T69" fmla="*/ 1294 h 1996"/>
                <a:gd name="T70" fmla="*/ 1384 w 1630"/>
                <a:gd name="T71" fmla="*/ 1219 h 1996"/>
                <a:gd name="T72" fmla="*/ 1420 w 1630"/>
                <a:gd name="T73" fmla="*/ 1135 h 1996"/>
                <a:gd name="T74" fmla="*/ 1552 w 1630"/>
                <a:gd name="T75" fmla="*/ 1120 h 1996"/>
                <a:gd name="T76" fmla="*/ 1618 w 1630"/>
                <a:gd name="T77" fmla="*/ 1042 h 1996"/>
                <a:gd name="T78" fmla="*/ 1555 w 1630"/>
                <a:gd name="T79" fmla="*/ 1036 h 1996"/>
                <a:gd name="T80" fmla="*/ 1483 w 1630"/>
                <a:gd name="T81" fmla="*/ 958 h 1996"/>
                <a:gd name="T82" fmla="*/ 1330 w 1630"/>
                <a:gd name="T83" fmla="*/ 889 h 1996"/>
                <a:gd name="T84" fmla="*/ 1177 w 1630"/>
                <a:gd name="T85" fmla="*/ 913 h 1996"/>
                <a:gd name="T86" fmla="*/ 1033 w 1630"/>
                <a:gd name="T87" fmla="*/ 748 h 1996"/>
                <a:gd name="T88" fmla="*/ 970 w 1630"/>
                <a:gd name="T89" fmla="*/ 724 h 1996"/>
                <a:gd name="T90" fmla="*/ 1039 w 1630"/>
                <a:gd name="T91" fmla="*/ 676 h 1996"/>
                <a:gd name="T92" fmla="*/ 979 w 1630"/>
                <a:gd name="T93" fmla="*/ 631 h 1996"/>
                <a:gd name="T94" fmla="*/ 913 w 1630"/>
                <a:gd name="T95" fmla="*/ 592 h 1996"/>
                <a:gd name="T96" fmla="*/ 861 w 1630"/>
                <a:gd name="T97" fmla="*/ 520 h 1996"/>
                <a:gd name="T98" fmla="*/ 868 w 1630"/>
                <a:gd name="T99" fmla="*/ 445 h 1996"/>
                <a:gd name="T100" fmla="*/ 994 w 1630"/>
                <a:gd name="T101" fmla="*/ 481 h 1996"/>
                <a:gd name="T102" fmla="*/ 913 w 1630"/>
                <a:gd name="T103" fmla="*/ 436 h 1996"/>
                <a:gd name="T104" fmla="*/ 919 w 1630"/>
                <a:gd name="T105" fmla="*/ 391 h 1996"/>
                <a:gd name="T106" fmla="*/ 1033 w 1630"/>
                <a:gd name="T107" fmla="*/ 334 h 1996"/>
                <a:gd name="T108" fmla="*/ 1048 w 1630"/>
                <a:gd name="T109" fmla="*/ 277 h 1996"/>
                <a:gd name="T110" fmla="*/ 1129 w 1630"/>
                <a:gd name="T111" fmla="*/ 247 h 1996"/>
                <a:gd name="T112" fmla="*/ 1174 w 1630"/>
                <a:gd name="T113" fmla="*/ 136 h 1996"/>
                <a:gd name="T114" fmla="*/ 1180 w 1630"/>
                <a:gd name="T115" fmla="*/ 13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 userDrawn="1"/>
          </p:nvSpPr>
          <p:spPr bwMode="white">
            <a:xfrm>
              <a:off x="4299" y="3893"/>
              <a:ext cx="431" cy="144"/>
            </a:xfrm>
            <a:custGeom>
              <a:avLst/>
              <a:gdLst>
                <a:gd name="T0" fmla="*/ 6 w 441"/>
                <a:gd name="T1" fmla="*/ 78 h 146"/>
                <a:gd name="T2" fmla="*/ 60 w 441"/>
                <a:gd name="T3" fmla="*/ 141 h 146"/>
                <a:gd name="T4" fmla="*/ 169 w 441"/>
                <a:gd name="T5" fmla="*/ 110 h 146"/>
                <a:gd name="T6" fmla="*/ 216 w 441"/>
                <a:gd name="T7" fmla="*/ 66 h 146"/>
                <a:gd name="T8" fmla="*/ 260 w 441"/>
                <a:gd name="T9" fmla="*/ 110 h 146"/>
                <a:gd name="T10" fmla="*/ 303 w 441"/>
                <a:gd name="T11" fmla="*/ 99 h 146"/>
                <a:gd name="T12" fmla="*/ 351 w 441"/>
                <a:gd name="T13" fmla="*/ 110 h 146"/>
                <a:gd name="T14" fmla="*/ 351 w 441"/>
                <a:gd name="T15" fmla="*/ 64 h 146"/>
                <a:gd name="T16" fmla="*/ 384 w 441"/>
                <a:gd name="T17" fmla="*/ 30 h 146"/>
                <a:gd name="T18" fmla="*/ 402 w 441"/>
                <a:gd name="T19" fmla="*/ 60 h 146"/>
                <a:gd name="T20" fmla="*/ 429 w 441"/>
                <a:gd name="T21" fmla="*/ 18 h 146"/>
                <a:gd name="T22" fmla="*/ 378 w 441"/>
                <a:gd name="T23" fmla="*/ 0 h 146"/>
                <a:gd name="T24" fmla="*/ 305 w 441"/>
                <a:gd name="T25" fmla="*/ 64 h 146"/>
                <a:gd name="T26" fmla="*/ 237 w 441"/>
                <a:gd name="T27" fmla="*/ 12 h 146"/>
                <a:gd name="T28" fmla="*/ 192 w 441"/>
                <a:gd name="T29" fmla="*/ 54 h 146"/>
                <a:gd name="T30" fmla="*/ 144 w 441"/>
                <a:gd name="T31" fmla="*/ 75 h 146"/>
                <a:gd name="T32" fmla="*/ 129 w 441"/>
                <a:gd name="T33" fmla="*/ 84 h 146"/>
                <a:gd name="T34" fmla="*/ 108 w 441"/>
                <a:gd name="T35" fmla="*/ 78 h 146"/>
                <a:gd name="T36" fmla="*/ 60 w 441"/>
                <a:gd name="T37" fmla="*/ 54 h 146"/>
                <a:gd name="T38" fmla="*/ 6 w 441"/>
                <a:gd name="T39" fmla="*/ 7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white">
            <a:xfrm>
              <a:off x="3525" y="3449"/>
              <a:ext cx="146" cy="196"/>
            </a:xfrm>
            <a:custGeom>
              <a:avLst/>
              <a:gdLst>
                <a:gd name="T0" fmla="*/ 0 w 150"/>
                <a:gd name="T1" fmla="*/ 0 h 198"/>
                <a:gd name="T2" fmla="*/ 15 w 150"/>
                <a:gd name="T3" fmla="*/ 63 h 198"/>
                <a:gd name="T4" fmla="*/ 45 w 150"/>
                <a:gd name="T5" fmla="*/ 120 h 198"/>
                <a:gd name="T6" fmla="*/ 90 w 150"/>
                <a:gd name="T7" fmla="*/ 186 h 198"/>
                <a:gd name="T8" fmla="*/ 123 w 150"/>
                <a:gd name="T9" fmla="*/ 198 h 198"/>
                <a:gd name="T10" fmla="*/ 150 w 150"/>
                <a:gd name="T11" fmla="*/ 162 h 198"/>
                <a:gd name="T12" fmla="*/ 114 w 150"/>
                <a:gd name="T13" fmla="*/ 162 h 198"/>
                <a:gd name="T14" fmla="*/ 111 w 150"/>
                <a:gd name="T15" fmla="*/ 102 h 198"/>
                <a:gd name="T16" fmla="*/ 78 w 150"/>
                <a:gd name="T17" fmla="*/ 84 h 198"/>
                <a:gd name="T18" fmla="*/ 99 w 150"/>
                <a:gd name="T19" fmla="*/ 21 h 198"/>
                <a:gd name="T20" fmla="*/ 48 w 150"/>
                <a:gd name="T21" fmla="*/ 36 h 198"/>
                <a:gd name="T22" fmla="*/ 0 w 150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 userDrawn="1"/>
          </p:nvSpPr>
          <p:spPr bwMode="white">
            <a:xfrm>
              <a:off x="3667" y="3360"/>
              <a:ext cx="87" cy="289"/>
            </a:xfrm>
            <a:custGeom>
              <a:avLst/>
              <a:gdLst>
                <a:gd name="T0" fmla="*/ 56 w 90"/>
                <a:gd name="T1" fmla="*/ 0 h 293"/>
                <a:gd name="T2" fmla="*/ 29 w 90"/>
                <a:gd name="T3" fmla="*/ 78 h 293"/>
                <a:gd name="T4" fmla="*/ 2 w 90"/>
                <a:gd name="T5" fmla="*/ 111 h 293"/>
                <a:gd name="T6" fmla="*/ 0 w 90"/>
                <a:gd name="T7" fmla="*/ 157 h 293"/>
                <a:gd name="T8" fmla="*/ 35 w 90"/>
                <a:gd name="T9" fmla="*/ 162 h 293"/>
                <a:gd name="T10" fmla="*/ 45 w 90"/>
                <a:gd name="T11" fmla="*/ 202 h 293"/>
                <a:gd name="T12" fmla="*/ 17 w 90"/>
                <a:gd name="T13" fmla="*/ 231 h 293"/>
                <a:gd name="T14" fmla="*/ 65 w 90"/>
                <a:gd name="T15" fmla="*/ 291 h 293"/>
                <a:gd name="T16" fmla="*/ 90 w 90"/>
                <a:gd name="T17" fmla="*/ 293 h 293"/>
                <a:gd name="T18" fmla="*/ 62 w 90"/>
                <a:gd name="T19" fmla="*/ 261 h 293"/>
                <a:gd name="T20" fmla="*/ 71 w 90"/>
                <a:gd name="T21" fmla="*/ 177 h 293"/>
                <a:gd name="T22" fmla="*/ 45 w 90"/>
                <a:gd name="T23" fmla="*/ 157 h 293"/>
                <a:gd name="T24" fmla="*/ 29 w 90"/>
                <a:gd name="T25" fmla="*/ 129 h 293"/>
                <a:gd name="T26" fmla="*/ 56 w 90"/>
                <a:gd name="T27" fmla="*/ 93 h 293"/>
                <a:gd name="T28" fmla="*/ 90 w 90"/>
                <a:gd name="T29" fmla="*/ 66 h 293"/>
                <a:gd name="T30" fmla="*/ 56 w 90"/>
                <a:gd name="T3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 userDrawn="1"/>
          </p:nvSpPr>
          <p:spPr bwMode="white">
            <a:xfrm>
              <a:off x="3798" y="3132"/>
              <a:ext cx="282" cy="246"/>
            </a:xfrm>
            <a:custGeom>
              <a:avLst/>
              <a:gdLst>
                <a:gd name="T0" fmla="*/ 0 w 288"/>
                <a:gd name="T1" fmla="*/ 249 h 249"/>
                <a:gd name="T2" fmla="*/ 12 w 288"/>
                <a:gd name="T3" fmla="*/ 213 h 249"/>
                <a:gd name="T4" fmla="*/ 66 w 288"/>
                <a:gd name="T5" fmla="*/ 216 h 249"/>
                <a:gd name="T6" fmla="*/ 69 w 288"/>
                <a:gd name="T7" fmla="*/ 180 h 249"/>
                <a:gd name="T8" fmla="*/ 156 w 288"/>
                <a:gd name="T9" fmla="*/ 147 h 249"/>
                <a:gd name="T10" fmla="*/ 183 w 288"/>
                <a:gd name="T11" fmla="*/ 161 h 249"/>
                <a:gd name="T12" fmla="*/ 171 w 288"/>
                <a:gd name="T13" fmla="*/ 15 h 249"/>
                <a:gd name="T14" fmla="*/ 228 w 288"/>
                <a:gd name="T15" fmla="*/ 0 h 249"/>
                <a:gd name="T16" fmla="*/ 288 w 288"/>
                <a:gd name="T17" fmla="*/ 45 h 249"/>
                <a:gd name="T18" fmla="*/ 246 w 288"/>
                <a:gd name="T19" fmla="*/ 39 h 249"/>
                <a:gd name="T20" fmla="*/ 219 w 288"/>
                <a:gd name="T21" fmla="*/ 63 h 249"/>
                <a:gd name="T22" fmla="*/ 243 w 288"/>
                <a:gd name="T23" fmla="*/ 150 h 249"/>
                <a:gd name="T24" fmla="*/ 183 w 288"/>
                <a:gd name="T25" fmla="*/ 206 h 249"/>
                <a:gd name="T26" fmla="*/ 0 w 288"/>
                <a:gd name="T2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AutoShape 33"/>
            <p:cNvSpPr>
              <a:spLocks noChangeArrowheads="1"/>
            </p:cNvSpPr>
            <p:nvPr userDrawn="1"/>
          </p:nvSpPr>
          <p:spPr bwMode="white">
            <a:xfrm rot="-32400000">
              <a:off x="4199" y="1636"/>
              <a:ext cx="886" cy="671"/>
            </a:xfrm>
            <a:custGeom>
              <a:avLst/>
              <a:gdLst>
                <a:gd name="G0" fmla="+- 1492 0 0"/>
                <a:gd name="G1" fmla="+- 21600 0 1492"/>
                <a:gd name="G2" fmla="+- 21600 0 14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 userDrawn="1"/>
          </p:nvSpPr>
          <p:spPr bwMode="white">
            <a:xfrm>
              <a:off x="3322" y="1382"/>
              <a:ext cx="2461" cy="2931"/>
            </a:xfrm>
            <a:custGeom>
              <a:avLst/>
              <a:gdLst>
                <a:gd name="T0" fmla="*/ 2429 w 2461"/>
                <a:gd name="T1" fmla="*/ 282 h 2931"/>
                <a:gd name="T2" fmla="*/ 1844 w 2461"/>
                <a:gd name="T3" fmla="*/ 35 h 2931"/>
                <a:gd name="T4" fmla="*/ 1047 w 2461"/>
                <a:gd name="T5" fmla="*/ 72 h 2931"/>
                <a:gd name="T6" fmla="*/ 434 w 2461"/>
                <a:gd name="T7" fmla="*/ 428 h 2931"/>
                <a:gd name="T8" fmla="*/ 70 w 2461"/>
                <a:gd name="T9" fmla="*/ 1013 h 2931"/>
                <a:gd name="T10" fmla="*/ 15 w 2461"/>
                <a:gd name="T11" fmla="*/ 1663 h 2931"/>
                <a:gd name="T12" fmla="*/ 161 w 2461"/>
                <a:gd name="T13" fmla="*/ 2129 h 2931"/>
                <a:gd name="T14" fmla="*/ 454 w 2461"/>
                <a:gd name="T15" fmla="*/ 2513 h 2931"/>
                <a:gd name="T16" fmla="*/ 847 w 2461"/>
                <a:gd name="T17" fmla="*/ 2796 h 2931"/>
                <a:gd name="T18" fmla="*/ 1176 w 2461"/>
                <a:gd name="T19" fmla="*/ 2897 h 2931"/>
                <a:gd name="T20" fmla="*/ 1578 w 2461"/>
                <a:gd name="T21" fmla="*/ 2924 h 2931"/>
                <a:gd name="T22" fmla="*/ 1871 w 2461"/>
                <a:gd name="T23" fmla="*/ 2910 h 2931"/>
                <a:gd name="T24" fmla="*/ 2209 w 2461"/>
                <a:gd name="T25" fmla="*/ 2796 h 2931"/>
                <a:gd name="T26" fmla="*/ 2420 w 2461"/>
                <a:gd name="T27" fmla="*/ 2613 h 2931"/>
                <a:gd name="T28" fmla="*/ 2429 w 2461"/>
                <a:gd name="T29" fmla="*/ 2540 h 2931"/>
                <a:gd name="T30" fmla="*/ 2228 w 2461"/>
                <a:gd name="T31" fmla="*/ 2723 h 2931"/>
                <a:gd name="T32" fmla="*/ 1899 w 2461"/>
                <a:gd name="T33" fmla="*/ 2860 h 2931"/>
                <a:gd name="T34" fmla="*/ 1550 w 2461"/>
                <a:gd name="T35" fmla="*/ 2906 h 2931"/>
                <a:gd name="T36" fmla="*/ 1175 w 2461"/>
                <a:gd name="T37" fmla="*/ 2879 h 2931"/>
                <a:gd name="T38" fmla="*/ 783 w 2461"/>
                <a:gd name="T39" fmla="*/ 2687 h 2931"/>
                <a:gd name="T40" fmla="*/ 536 w 2461"/>
                <a:gd name="T41" fmla="*/ 2522 h 2931"/>
                <a:gd name="T42" fmla="*/ 216 w 2461"/>
                <a:gd name="T43" fmla="*/ 2083 h 2931"/>
                <a:gd name="T44" fmla="*/ 134 w 2461"/>
                <a:gd name="T45" fmla="*/ 1205 h 2931"/>
                <a:gd name="T46" fmla="*/ 143 w 2461"/>
                <a:gd name="T47" fmla="*/ 968 h 2931"/>
                <a:gd name="T48" fmla="*/ 489 w 2461"/>
                <a:gd name="T49" fmla="*/ 465 h 2931"/>
                <a:gd name="T50" fmla="*/ 1075 w 2461"/>
                <a:gd name="T51" fmla="*/ 127 h 2931"/>
                <a:gd name="T52" fmla="*/ 1815 w 2461"/>
                <a:gd name="T53" fmla="*/ 81 h 2931"/>
                <a:gd name="T54" fmla="*/ 2325 w 2461"/>
                <a:gd name="T55" fmla="*/ 279 h 2931"/>
                <a:gd name="T56" fmla="*/ 2416 w 2461"/>
                <a:gd name="T57" fmla="*/ 370 h 2931"/>
                <a:gd name="T58" fmla="*/ 2429 w 2461"/>
                <a:gd name="T59" fmla="*/ 291 h 2931"/>
                <a:gd name="T60" fmla="*/ 2429 w 2461"/>
                <a:gd name="T61" fmla="*/ 282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61" h="2931">
                  <a:moveTo>
                    <a:pt x="2429" y="282"/>
                  </a:moveTo>
                  <a:cubicBezTo>
                    <a:pt x="2326" y="236"/>
                    <a:pt x="2074" y="70"/>
                    <a:pt x="1844" y="35"/>
                  </a:cubicBezTo>
                  <a:cubicBezTo>
                    <a:pt x="1613" y="0"/>
                    <a:pt x="1282" y="6"/>
                    <a:pt x="1047" y="72"/>
                  </a:cubicBezTo>
                  <a:cubicBezTo>
                    <a:pt x="812" y="138"/>
                    <a:pt x="597" y="271"/>
                    <a:pt x="434" y="428"/>
                  </a:cubicBezTo>
                  <a:cubicBezTo>
                    <a:pt x="271" y="585"/>
                    <a:pt x="140" y="807"/>
                    <a:pt x="70" y="1013"/>
                  </a:cubicBezTo>
                  <a:cubicBezTo>
                    <a:pt x="0" y="1219"/>
                    <a:pt x="0" y="1477"/>
                    <a:pt x="15" y="1663"/>
                  </a:cubicBezTo>
                  <a:cubicBezTo>
                    <a:pt x="30" y="1849"/>
                    <a:pt x="88" y="1987"/>
                    <a:pt x="161" y="2129"/>
                  </a:cubicBezTo>
                  <a:cubicBezTo>
                    <a:pt x="234" y="2271"/>
                    <a:pt x="340" y="2402"/>
                    <a:pt x="454" y="2513"/>
                  </a:cubicBezTo>
                  <a:cubicBezTo>
                    <a:pt x="568" y="2624"/>
                    <a:pt x="727" y="2732"/>
                    <a:pt x="847" y="2796"/>
                  </a:cubicBezTo>
                  <a:cubicBezTo>
                    <a:pt x="967" y="2860"/>
                    <a:pt x="1054" y="2876"/>
                    <a:pt x="1176" y="2897"/>
                  </a:cubicBezTo>
                  <a:cubicBezTo>
                    <a:pt x="1298" y="2918"/>
                    <a:pt x="1462" y="2922"/>
                    <a:pt x="1578" y="2924"/>
                  </a:cubicBezTo>
                  <a:cubicBezTo>
                    <a:pt x="1694" y="2926"/>
                    <a:pt x="1765" y="2931"/>
                    <a:pt x="1871" y="2910"/>
                  </a:cubicBezTo>
                  <a:cubicBezTo>
                    <a:pt x="1976" y="2889"/>
                    <a:pt x="2118" y="2846"/>
                    <a:pt x="2209" y="2796"/>
                  </a:cubicBezTo>
                  <a:cubicBezTo>
                    <a:pt x="2300" y="2746"/>
                    <a:pt x="2383" y="2656"/>
                    <a:pt x="2420" y="2613"/>
                  </a:cubicBezTo>
                  <a:cubicBezTo>
                    <a:pt x="2457" y="2570"/>
                    <a:pt x="2461" y="2522"/>
                    <a:pt x="2429" y="2540"/>
                  </a:cubicBezTo>
                  <a:cubicBezTo>
                    <a:pt x="2397" y="2558"/>
                    <a:pt x="2316" y="2670"/>
                    <a:pt x="2228" y="2723"/>
                  </a:cubicBezTo>
                  <a:cubicBezTo>
                    <a:pt x="2140" y="2776"/>
                    <a:pt x="2012" y="2829"/>
                    <a:pt x="1899" y="2860"/>
                  </a:cubicBezTo>
                  <a:cubicBezTo>
                    <a:pt x="1785" y="2891"/>
                    <a:pt x="1670" y="2903"/>
                    <a:pt x="1550" y="2906"/>
                  </a:cubicBezTo>
                  <a:cubicBezTo>
                    <a:pt x="1430" y="2909"/>
                    <a:pt x="1303" y="2915"/>
                    <a:pt x="1175" y="2879"/>
                  </a:cubicBezTo>
                  <a:cubicBezTo>
                    <a:pt x="1047" y="2843"/>
                    <a:pt x="889" y="2746"/>
                    <a:pt x="783" y="2687"/>
                  </a:cubicBezTo>
                  <a:cubicBezTo>
                    <a:pt x="677" y="2628"/>
                    <a:pt x="630" y="2623"/>
                    <a:pt x="536" y="2522"/>
                  </a:cubicBezTo>
                  <a:cubicBezTo>
                    <a:pt x="442" y="2421"/>
                    <a:pt x="283" y="2302"/>
                    <a:pt x="216" y="2083"/>
                  </a:cubicBezTo>
                  <a:cubicBezTo>
                    <a:pt x="149" y="1864"/>
                    <a:pt x="146" y="1391"/>
                    <a:pt x="134" y="1205"/>
                  </a:cubicBezTo>
                  <a:cubicBezTo>
                    <a:pt x="122" y="1019"/>
                    <a:pt x="84" y="1091"/>
                    <a:pt x="143" y="968"/>
                  </a:cubicBezTo>
                  <a:cubicBezTo>
                    <a:pt x="202" y="845"/>
                    <a:pt x="334" y="605"/>
                    <a:pt x="489" y="465"/>
                  </a:cubicBezTo>
                  <a:cubicBezTo>
                    <a:pt x="644" y="325"/>
                    <a:pt x="854" y="191"/>
                    <a:pt x="1075" y="127"/>
                  </a:cubicBezTo>
                  <a:cubicBezTo>
                    <a:pt x="1296" y="63"/>
                    <a:pt x="1607" y="56"/>
                    <a:pt x="1815" y="81"/>
                  </a:cubicBezTo>
                  <a:cubicBezTo>
                    <a:pt x="2024" y="106"/>
                    <a:pt x="2225" y="231"/>
                    <a:pt x="2325" y="279"/>
                  </a:cubicBezTo>
                  <a:cubicBezTo>
                    <a:pt x="2425" y="327"/>
                    <a:pt x="2399" y="368"/>
                    <a:pt x="2416" y="370"/>
                  </a:cubicBezTo>
                  <a:cubicBezTo>
                    <a:pt x="2433" y="372"/>
                    <a:pt x="2427" y="306"/>
                    <a:pt x="2429" y="291"/>
                  </a:cubicBezTo>
                  <a:cubicBezTo>
                    <a:pt x="2431" y="276"/>
                    <a:pt x="2429" y="284"/>
                    <a:pt x="2429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9" name="Rectangle 35"/>
          <p:cNvSpPr>
            <a:spLocks noChangeArrowheads="1"/>
          </p:cNvSpPr>
          <p:nvPr/>
        </p:nvSpPr>
        <p:spPr bwMode="inv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 descr="좁은 수평선"/>
          <p:cNvSpPr>
            <a:spLocks noChangeArrowheads="1"/>
          </p:cNvSpPr>
          <p:nvPr/>
        </p:nvSpPr>
        <p:spPr bwMode="white">
          <a:xfrm>
            <a:off x="0" y="981075"/>
            <a:ext cx="1187450" cy="5891213"/>
          </a:xfrm>
          <a:prstGeom prst="rect">
            <a:avLst/>
          </a:prstGeom>
          <a:pattFill prst="narHorz">
            <a:fgClr>
              <a:schemeClr val="bg1"/>
            </a:fgClr>
            <a:bgClr>
              <a:srgbClr val="0000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7921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5237163" y="2106613"/>
            <a:ext cx="3906837" cy="4751387"/>
            <a:chOff x="3322" y="1372"/>
            <a:chExt cx="2461" cy="2993"/>
          </a:xfrm>
        </p:grpSpPr>
        <p:sp>
          <p:nvSpPr>
            <p:cNvPr id="1069" name="Freeform 45"/>
            <p:cNvSpPr>
              <a:spLocks/>
            </p:cNvSpPr>
            <p:nvPr userDrawn="1"/>
          </p:nvSpPr>
          <p:spPr bwMode="white">
            <a:xfrm>
              <a:off x="3800" y="3783"/>
              <a:ext cx="355" cy="269"/>
            </a:xfrm>
            <a:custGeom>
              <a:avLst/>
              <a:gdLst>
                <a:gd name="T0" fmla="*/ 0 w 363"/>
                <a:gd name="T1" fmla="*/ 45 h 272"/>
                <a:gd name="T2" fmla="*/ 90 w 363"/>
                <a:gd name="T3" fmla="*/ 136 h 272"/>
                <a:gd name="T4" fmla="*/ 181 w 363"/>
                <a:gd name="T5" fmla="*/ 227 h 272"/>
                <a:gd name="T6" fmla="*/ 272 w 363"/>
                <a:gd name="T7" fmla="*/ 272 h 272"/>
                <a:gd name="T8" fmla="*/ 317 w 363"/>
                <a:gd name="T9" fmla="*/ 272 h 272"/>
                <a:gd name="T10" fmla="*/ 363 w 363"/>
                <a:gd name="T11" fmla="*/ 181 h 272"/>
                <a:gd name="T12" fmla="*/ 317 w 363"/>
                <a:gd name="T13" fmla="*/ 181 h 272"/>
                <a:gd name="T14" fmla="*/ 272 w 363"/>
                <a:gd name="T15" fmla="*/ 181 h 272"/>
                <a:gd name="T16" fmla="*/ 226 w 363"/>
                <a:gd name="T17" fmla="*/ 181 h 272"/>
                <a:gd name="T18" fmla="*/ 226 w 363"/>
                <a:gd name="T19" fmla="*/ 136 h 272"/>
                <a:gd name="T20" fmla="*/ 272 w 363"/>
                <a:gd name="T21" fmla="*/ 91 h 272"/>
                <a:gd name="T22" fmla="*/ 226 w 363"/>
                <a:gd name="T23" fmla="*/ 45 h 272"/>
                <a:gd name="T24" fmla="*/ 226 w 363"/>
                <a:gd name="T25" fmla="*/ 91 h 272"/>
                <a:gd name="T26" fmla="*/ 181 w 363"/>
                <a:gd name="T27" fmla="*/ 136 h 272"/>
                <a:gd name="T28" fmla="*/ 136 w 363"/>
                <a:gd name="T29" fmla="*/ 136 h 272"/>
                <a:gd name="T30" fmla="*/ 90 w 363"/>
                <a:gd name="T31" fmla="*/ 91 h 272"/>
                <a:gd name="T32" fmla="*/ 136 w 363"/>
                <a:gd name="T33" fmla="*/ 91 h 272"/>
                <a:gd name="T34" fmla="*/ 90 w 363"/>
                <a:gd name="T35" fmla="*/ 45 h 272"/>
                <a:gd name="T36" fmla="*/ 45 w 363"/>
                <a:gd name="T37" fmla="*/ 0 h 272"/>
                <a:gd name="T38" fmla="*/ 61 w 363"/>
                <a:gd name="T39" fmla="*/ 57 h 272"/>
                <a:gd name="T40" fmla="*/ 28 w 363"/>
                <a:gd name="T41" fmla="*/ 45 h 272"/>
                <a:gd name="T42" fmla="*/ 0 w 363"/>
                <a:gd name="T43" fmla="*/ 4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 userDrawn="1"/>
          </p:nvSpPr>
          <p:spPr bwMode="white">
            <a:xfrm>
              <a:off x="4307" y="2292"/>
              <a:ext cx="458" cy="2073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 userDrawn="1"/>
          </p:nvSpPr>
          <p:spPr bwMode="white">
            <a:xfrm>
              <a:off x="4703" y="2256"/>
              <a:ext cx="468" cy="2020"/>
            </a:xfrm>
            <a:custGeom>
              <a:avLst/>
              <a:gdLst>
                <a:gd name="T0" fmla="*/ 0 w 429"/>
                <a:gd name="T1" fmla="*/ 25 h 1836"/>
                <a:gd name="T2" fmla="*/ 375 w 429"/>
                <a:gd name="T3" fmla="*/ 1835 h 1836"/>
                <a:gd name="T4" fmla="*/ 429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 userDrawn="1"/>
          </p:nvSpPr>
          <p:spPr bwMode="white">
            <a:xfrm>
              <a:off x="4972" y="2099"/>
              <a:ext cx="655" cy="208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 userDrawn="1"/>
          </p:nvSpPr>
          <p:spPr bwMode="white">
            <a:xfrm>
              <a:off x="3793" y="2826"/>
              <a:ext cx="625" cy="1419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41 w 573"/>
                <a:gd name="T7" fmla="*/ 909 h 1290"/>
                <a:gd name="T8" fmla="*/ 396 w 573"/>
                <a:gd name="T9" fmla="*/ 1106 h 1290"/>
                <a:gd name="T10" fmla="*/ 568 w 573"/>
                <a:gd name="T11" fmla="*/ 1286 h 1290"/>
                <a:gd name="T12" fmla="*/ 363 w 573"/>
                <a:gd name="T13" fmla="*/ 1130 h 1290"/>
                <a:gd name="T14" fmla="*/ 183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 userDrawn="1"/>
          </p:nvSpPr>
          <p:spPr bwMode="white">
            <a:xfrm>
              <a:off x="4863" y="1502"/>
              <a:ext cx="715" cy="211"/>
            </a:xfrm>
            <a:custGeom>
              <a:avLst/>
              <a:gdLst>
                <a:gd name="T0" fmla="*/ 17 w 731"/>
                <a:gd name="T1" fmla="*/ 187 h 214"/>
                <a:gd name="T2" fmla="*/ 255 w 731"/>
                <a:gd name="T3" fmla="*/ 41 h 214"/>
                <a:gd name="T4" fmla="*/ 456 w 731"/>
                <a:gd name="T5" fmla="*/ 4 h 214"/>
                <a:gd name="T6" fmla="*/ 629 w 731"/>
                <a:gd name="T7" fmla="*/ 16 h 214"/>
                <a:gd name="T8" fmla="*/ 720 w 731"/>
                <a:gd name="T9" fmla="*/ 61 h 214"/>
                <a:gd name="T10" fmla="*/ 565 w 731"/>
                <a:gd name="T11" fmla="*/ 50 h 214"/>
                <a:gd name="T12" fmla="*/ 264 w 731"/>
                <a:gd name="T13" fmla="*/ 77 h 214"/>
                <a:gd name="T14" fmla="*/ 53 w 731"/>
                <a:gd name="T15" fmla="*/ 196 h 214"/>
                <a:gd name="T16" fmla="*/ 17 w 731"/>
                <a:gd name="T17" fmla="*/ 1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 userDrawn="1"/>
          </p:nvSpPr>
          <p:spPr bwMode="white">
            <a:xfrm>
              <a:off x="5029" y="1797"/>
              <a:ext cx="550" cy="90"/>
            </a:xfrm>
            <a:custGeom>
              <a:avLst/>
              <a:gdLst>
                <a:gd name="T0" fmla="*/ 0 w 563"/>
                <a:gd name="T1" fmla="*/ 0 h 91"/>
                <a:gd name="T2" fmla="*/ 64 w 563"/>
                <a:gd name="T3" fmla="*/ 37 h 91"/>
                <a:gd name="T4" fmla="*/ 311 w 563"/>
                <a:gd name="T5" fmla="*/ 18 h 91"/>
                <a:gd name="T6" fmla="*/ 530 w 563"/>
                <a:gd name="T7" fmla="*/ 37 h 91"/>
                <a:gd name="T8" fmla="*/ 512 w 563"/>
                <a:gd name="T9" fmla="*/ 73 h 91"/>
                <a:gd name="T10" fmla="*/ 293 w 563"/>
                <a:gd name="T11" fmla="*/ 55 h 91"/>
                <a:gd name="T12" fmla="*/ 37 w 56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 userDrawn="1"/>
          </p:nvSpPr>
          <p:spPr bwMode="white">
            <a:xfrm>
              <a:off x="4725" y="1372"/>
              <a:ext cx="222" cy="272"/>
            </a:xfrm>
            <a:custGeom>
              <a:avLst/>
              <a:gdLst>
                <a:gd name="T0" fmla="*/ 0 w 228"/>
                <a:gd name="T1" fmla="*/ 276 h 276"/>
                <a:gd name="T2" fmla="*/ 156 w 228"/>
                <a:gd name="T3" fmla="*/ 38 h 276"/>
                <a:gd name="T4" fmla="*/ 211 w 228"/>
                <a:gd name="T5" fmla="*/ 47 h 276"/>
                <a:gd name="T6" fmla="*/ 52 w 228"/>
                <a:gd name="T7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 userDrawn="1"/>
          </p:nvSpPr>
          <p:spPr bwMode="white">
            <a:xfrm>
              <a:off x="4518" y="1399"/>
              <a:ext cx="74" cy="316"/>
            </a:xfrm>
            <a:custGeom>
              <a:avLst/>
              <a:gdLst>
                <a:gd name="T0" fmla="*/ 1 w 75"/>
                <a:gd name="T1" fmla="*/ 46 h 320"/>
                <a:gd name="T2" fmla="*/ 36 w 75"/>
                <a:gd name="T3" fmla="*/ 285 h 320"/>
                <a:gd name="T4" fmla="*/ 74 w 75"/>
                <a:gd name="T5" fmla="*/ 266 h 320"/>
                <a:gd name="T6" fmla="*/ 28 w 75"/>
                <a:gd name="T7" fmla="*/ 37 h 320"/>
                <a:gd name="T8" fmla="*/ 1 w 75"/>
                <a:gd name="T9" fmla="*/ 4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 userDrawn="1"/>
          </p:nvSpPr>
          <p:spPr bwMode="white">
            <a:xfrm>
              <a:off x="3934" y="2303"/>
              <a:ext cx="1842" cy="667"/>
            </a:xfrm>
            <a:custGeom>
              <a:avLst/>
              <a:gdLst>
                <a:gd name="T0" fmla="*/ 95 w 1883"/>
                <a:gd name="T1" fmla="*/ 511 h 677"/>
                <a:gd name="T2" fmla="*/ 406 w 1883"/>
                <a:gd name="T3" fmla="*/ 594 h 677"/>
                <a:gd name="T4" fmla="*/ 936 w 1883"/>
                <a:gd name="T5" fmla="*/ 575 h 677"/>
                <a:gd name="T6" fmla="*/ 1430 w 1883"/>
                <a:gd name="T7" fmla="*/ 392 h 677"/>
                <a:gd name="T8" fmla="*/ 1812 w 1883"/>
                <a:gd name="T9" fmla="*/ 49 h 677"/>
                <a:gd name="T10" fmla="*/ 1858 w 1883"/>
                <a:gd name="T11" fmla="*/ 95 h 677"/>
                <a:gd name="T12" fmla="*/ 1812 w 1883"/>
                <a:gd name="T13" fmla="*/ 140 h 677"/>
                <a:gd name="T14" fmla="*/ 1449 w 1883"/>
                <a:gd name="T15" fmla="*/ 458 h 677"/>
                <a:gd name="T16" fmla="*/ 964 w 1883"/>
                <a:gd name="T17" fmla="*/ 639 h 677"/>
                <a:gd name="T18" fmla="*/ 406 w 1883"/>
                <a:gd name="T19" fmla="*/ 666 h 677"/>
                <a:gd name="T20" fmla="*/ 59 w 1883"/>
                <a:gd name="T21" fmla="*/ 575 h 677"/>
                <a:gd name="T22" fmla="*/ 49 w 1883"/>
                <a:gd name="T23" fmla="*/ 548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 userDrawn="1"/>
          </p:nvSpPr>
          <p:spPr bwMode="white">
            <a:xfrm>
              <a:off x="3475" y="3168"/>
              <a:ext cx="2274" cy="495"/>
            </a:xfrm>
            <a:custGeom>
              <a:avLst/>
              <a:gdLst>
                <a:gd name="T0" fmla="*/ 52 w 2274"/>
                <a:gd name="T1" fmla="*/ 54 h 495"/>
                <a:gd name="T2" fmla="*/ 61 w 2274"/>
                <a:gd name="T3" fmla="*/ 63 h 495"/>
                <a:gd name="T4" fmla="*/ 418 w 2274"/>
                <a:gd name="T5" fmla="*/ 333 h 495"/>
                <a:gd name="T6" fmla="*/ 910 w 2274"/>
                <a:gd name="T7" fmla="*/ 423 h 495"/>
                <a:gd name="T8" fmla="*/ 1500 w 2274"/>
                <a:gd name="T9" fmla="*/ 396 h 495"/>
                <a:gd name="T10" fmla="*/ 2099 w 2274"/>
                <a:gd name="T11" fmla="*/ 180 h 495"/>
                <a:gd name="T12" fmla="*/ 2267 w 2274"/>
                <a:gd name="T13" fmla="*/ 61 h 495"/>
                <a:gd name="T14" fmla="*/ 2139 w 2274"/>
                <a:gd name="T15" fmla="*/ 235 h 495"/>
                <a:gd name="T16" fmla="*/ 1518 w 2274"/>
                <a:gd name="T17" fmla="*/ 451 h 495"/>
                <a:gd name="T18" fmla="*/ 928 w 2274"/>
                <a:gd name="T19" fmla="*/ 486 h 495"/>
                <a:gd name="T20" fmla="*/ 427 w 2274"/>
                <a:gd name="T21" fmla="*/ 396 h 495"/>
                <a:gd name="T22" fmla="*/ 142 w 2274"/>
                <a:gd name="T23" fmla="*/ 216 h 495"/>
                <a:gd name="T24" fmla="*/ 52 w 2274"/>
                <a:gd name="T25" fmla="*/ 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4" h="495">
                  <a:moveTo>
                    <a:pt x="52" y="54"/>
                  </a:moveTo>
                  <a:cubicBezTo>
                    <a:pt x="1" y="0"/>
                    <a:pt x="0" y="17"/>
                    <a:pt x="61" y="63"/>
                  </a:cubicBezTo>
                  <a:cubicBezTo>
                    <a:pt x="121" y="109"/>
                    <a:pt x="277" y="273"/>
                    <a:pt x="418" y="333"/>
                  </a:cubicBezTo>
                  <a:cubicBezTo>
                    <a:pt x="560" y="393"/>
                    <a:pt x="730" y="412"/>
                    <a:pt x="910" y="423"/>
                  </a:cubicBezTo>
                  <a:cubicBezTo>
                    <a:pt x="1090" y="434"/>
                    <a:pt x="1301" y="437"/>
                    <a:pt x="1500" y="396"/>
                  </a:cubicBezTo>
                  <a:cubicBezTo>
                    <a:pt x="1698" y="356"/>
                    <a:pt x="1971" y="236"/>
                    <a:pt x="2099" y="180"/>
                  </a:cubicBezTo>
                  <a:cubicBezTo>
                    <a:pt x="2227" y="124"/>
                    <a:pt x="2260" y="52"/>
                    <a:pt x="2267" y="61"/>
                  </a:cubicBezTo>
                  <a:cubicBezTo>
                    <a:pt x="2274" y="70"/>
                    <a:pt x="2264" y="170"/>
                    <a:pt x="2139" y="235"/>
                  </a:cubicBezTo>
                  <a:cubicBezTo>
                    <a:pt x="2014" y="300"/>
                    <a:pt x="1720" y="409"/>
                    <a:pt x="1518" y="451"/>
                  </a:cubicBezTo>
                  <a:cubicBezTo>
                    <a:pt x="1316" y="493"/>
                    <a:pt x="1110" y="495"/>
                    <a:pt x="928" y="486"/>
                  </a:cubicBezTo>
                  <a:cubicBezTo>
                    <a:pt x="746" y="477"/>
                    <a:pt x="558" y="442"/>
                    <a:pt x="427" y="396"/>
                  </a:cubicBezTo>
                  <a:cubicBezTo>
                    <a:pt x="296" y="351"/>
                    <a:pt x="204" y="273"/>
                    <a:pt x="142" y="216"/>
                  </a:cubicBezTo>
                  <a:cubicBezTo>
                    <a:pt x="79" y="159"/>
                    <a:pt x="70" y="88"/>
                    <a:pt x="5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 userDrawn="1"/>
          </p:nvSpPr>
          <p:spPr bwMode="white">
            <a:xfrm>
              <a:off x="4103" y="3753"/>
              <a:ext cx="1670" cy="390"/>
            </a:xfrm>
            <a:custGeom>
              <a:avLst/>
              <a:gdLst>
                <a:gd name="T0" fmla="*/ 7 w 1670"/>
                <a:gd name="T1" fmla="*/ 254 h 390"/>
                <a:gd name="T2" fmla="*/ 140 w 1670"/>
                <a:gd name="T3" fmla="*/ 298 h 390"/>
                <a:gd name="T4" fmla="*/ 559 w 1670"/>
                <a:gd name="T5" fmla="*/ 325 h 390"/>
                <a:gd name="T6" fmla="*/ 971 w 1670"/>
                <a:gd name="T7" fmla="*/ 280 h 390"/>
                <a:gd name="T8" fmla="*/ 1498 w 1670"/>
                <a:gd name="T9" fmla="*/ 90 h 390"/>
                <a:gd name="T10" fmla="*/ 1611 w 1670"/>
                <a:gd name="T11" fmla="*/ 6 h 390"/>
                <a:gd name="T12" fmla="*/ 1648 w 1670"/>
                <a:gd name="T13" fmla="*/ 52 h 390"/>
                <a:gd name="T14" fmla="*/ 1480 w 1670"/>
                <a:gd name="T15" fmla="*/ 163 h 390"/>
                <a:gd name="T16" fmla="*/ 1016 w 1670"/>
                <a:gd name="T17" fmla="*/ 334 h 390"/>
                <a:gd name="T18" fmla="*/ 578 w 1670"/>
                <a:gd name="T19" fmla="*/ 388 h 390"/>
                <a:gd name="T20" fmla="*/ 96 w 1670"/>
                <a:gd name="T21" fmla="*/ 344 h 390"/>
                <a:gd name="T22" fmla="*/ 7 w 1670"/>
                <a:gd name="T23" fmla="*/ 25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0" h="390">
                  <a:moveTo>
                    <a:pt x="7" y="254"/>
                  </a:moveTo>
                  <a:cubicBezTo>
                    <a:pt x="14" y="246"/>
                    <a:pt x="48" y="286"/>
                    <a:pt x="140" y="298"/>
                  </a:cubicBezTo>
                  <a:cubicBezTo>
                    <a:pt x="232" y="310"/>
                    <a:pt x="420" y="328"/>
                    <a:pt x="559" y="325"/>
                  </a:cubicBezTo>
                  <a:cubicBezTo>
                    <a:pt x="698" y="322"/>
                    <a:pt x="814" y="319"/>
                    <a:pt x="971" y="280"/>
                  </a:cubicBezTo>
                  <a:cubicBezTo>
                    <a:pt x="1127" y="240"/>
                    <a:pt x="1391" y="136"/>
                    <a:pt x="1498" y="90"/>
                  </a:cubicBezTo>
                  <a:cubicBezTo>
                    <a:pt x="1605" y="44"/>
                    <a:pt x="1586" y="12"/>
                    <a:pt x="1611" y="6"/>
                  </a:cubicBezTo>
                  <a:cubicBezTo>
                    <a:pt x="1636" y="0"/>
                    <a:pt x="1670" y="26"/>
                    <a:pt x="1648" y="52"/>
                  </a:cubicBezTo>
                  <a:cubicBezTo>
                    <a:pt x="1626" y="78"/>
                    <a:pt x="1585" y="116"/>
                    <a:pt x="1480" y="163"/>
                  </a:cubicBezTo>
                  <a:cubicBezTo>
                    <a:pt x="1375" y="210"/>
                    <a:pt x="1166" y="296"/>
                    <a:pt x="1016" y="334"/>
                  </a:cubicBezTo>
                  <a:cubicBezTo>
                    <a:pt x="865" y="371"/>
                    <a:pt x="731" y="386"/>
                    <a:pt x="578" y="388"/>
                  </a:cubicBezTo>
                  <a:cubicBezTo>
                    <a:pt x="424" y="390"/>
                    <a:pt x="191" y="366"/>
                    <a:pt x="96" y="344"/>
                  </a:cubicBezTo>
                  <a:cubicBezTo>
                    <a:pt x="1" y="321"/>
                    <a:pt x="0" y="262"/>
                    <a:pt x="7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 userDrawn="1"/>
          </p:nvSpPr>
          <p:spPr bwMode="white">
            <a:xfrm>
              <a:off x="4894" y="1591"/>
              <a:ext cx="841" cy="1119"/>
            </a:xfrm>
            <a:custGeom>
              <a:avLst/>
              <a:gdLst>
                <a:gd name="T0" fmla="*/ 281 w 841"/>
                <a:gd name="T1" fmla="*/ 314 h 1119"/>
                <a:gd name="T2" fmla="*/ 253 w 841"/>
                <a:gd name="T3" fmla="*/ 290 h 1119"/>
                <a:gd name="T4" fmla="*/ 209 w 841"/>
                <a:gd name="T5" fmla="*/ 379 h 1119"/>
                <a:gd name="T6" fmla="*/ 118 w 841"/>
                <a:gd name="T7" fmla="*/ 417 h 1119"/>
                <a:gd name="T8" fmla="*/ 77 w 841"/>
                <a:gd name="T9" fmla="*/ 382 h 1119"/>
                <a:gd name="T10" fmla="*/ 45 w 841"/>
                <a:gd name="T11" fmla="*/ 414 h 1119"/>
                <a:gd name="T12" fmla="*/ 15 w 841"/>
                <a:gd name="T13" fmla="*/ 448 h 1119"/>
                <a:gd name="T14" fmla="*/ 148 w 841"/>
                <a:gd name="T15" fmla="*/ 448 h 1119"/>
                <a:gd name="T16" fmla="*/ 45 w 841"/>
                <a:gd name="T17" fmla="*/ 554 h 1119"/>
                <a:gd name="T18" fmla="*/ 7 w 841"/>
                <a:gd name="T19" fmla="*/ 645 h 1119"/>
                <a:gd name="T20" fmla="*/ 45 w 841"/>
                <a:gd name="T21" fmla="*/ 743 h 1119"/>
                <a:gd name="T22" fmla="*/ 83 w 841"/>
                <a:gd name="T23" fmla="*/ 784 h 1119"/>
                <a:gd name="T24" fmla="*/ 16 w 841"/>
                <a:gd name="T25" fmla="*/ 811 h 1119"/>
                <a:gd name="T26" fmla="*/ 192 w 841"/>
                <a:gd name="T27" fmla="*/ 790 h 1119"/>
                <a:gd name="T28" fmla="*/ 80 w 841"/>
                <a:gd name="T29" fmla="*/ 1054 h 1119"/>
                <a:gd name="T30" fmla="*/ 115 w 841"/>
                <a:gd name="T31" fmla="*/ 1086 h 1119"/>
                <a:gd name="T32" fmla="*/ 236 w 841"/>
                <a:gd name="T33" fmla="*/ 851 h 1119"/>
                <a:gd name="T34" fmla="*/ 288 w 841"/>
                <a:gd name="T35" fmla="*/ 805 h 1119"/>
                <a:gd name="T36" fmla="*/ 244 w 841"/>
                <a:gd name="T37" fmla="*/ 722 h 1119"/>
                <a:gd name="T38" fmla="*/ 281 w 841"/>
                <a:gd name="T39" fmla="*/ 761 h 1119"/>
                <a:gd name="T40" fmla="*/ 596 w 841"/>
                <a:gd name="T41" fmla="*/ 687 h 1119"/>
                <a:gd name="T42" fmla="*/ 802 w 841"/>
                <a:gd name="T43" fmla="*/ 799 h 1119"/>
                <a:gd name="T44" fmla="*/ 693 w 841"/>
                <a:gd name="T45" fmla="*/ 0 h 1119"/>
                <a:gd name="T46" fmla="*/ 714 w 841"/>
                <a:gd name="T47" fmla="*/ 80 h 1119"/>
                <a:gd name="T48" fmla="*/ 620 w 841"/>
                <a:gd name="T49" fmla="*/ 24 h 1119"/>
                <a:gd name="T50" fmla="*/ 482 w 841"/>
                <a:gd name="T51" fmla="*/ 50 h 1119"/>
                <a:gd name="T52" fmla="*/ 426 w 841"/>
                <a:gd name="T53" fmla="*/ 151 h 1119"/>
                <a:gd name="T54" fmla="*/ 690 w 841"/>
                <a:gd name="T55" fmla="*/ 184 h 1119"/>
                <a:gd name="T56" fmla="*/ 614 w 841"/>
                <a:gd name="T57" fmla="*/ 287 h 1119"/>
                <a:gd name="T58" fmla="*/ 561 w 841"/>
                <a:gd name="T59" fmla="*/ 394 h 1119"/>
                <a:gd name="T60" fmla="*/ 494 w 841"/>
                <a:gd name="T61" fmla="*/ 361 h 1119"/>
                <a:gd name="T62" fmla="*/ 347 w 841"/>
                <a:gd name="T63" fmla="*/ 240 h 1119"/>
                <a:gd name="T64" fmla="*/ 281 w 841"/>
                <a:gd name="T65" fmla="*/ 314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1" h="1119">
                  <a:moveTo>
                    <a:pt x="281" y="269"/>
                  </a:moveTo>
                  <a:lnTo>
                    <a:pt x="281" y="314"/>
                  </a:lnTo>
                  <a:lnTo>
                    <a:pt x="247" y="332"/>
                  </a:lnTo>
                  <a:lnTo>
                    <a:pt x="253" y="290"/>
                  </a:lnTo>
                  <a:lnTo>
                    <a:pt x="218" y="314"/>
                  </a:lnTo>
                  <a:lnTo>
                    <a:pt x="209" y="379"/>
                  </a:lnTo>
                  <a:lnTo>
                    <a:pt x="151" y="391"/>
                  </a:lnTo>
                  <a:lnTo>
                    <a:pt x="118" y="417"/>
                  </a:lnTo>
                  <a:lnTo>
                    <a:pt x="83" y="417"/>
                  </a:lnTo>
                  <a:lnTo>
                    <a:pt x="77" y="382"/>
                  </a:lnTo>
                  <a:lnTo>
                    <a:pt x="45" y="382"/>
                  </a:lnTo>
                  <a:lnTo>
                    <a:pt x="45" y="414"/>
                  </a:lnTo>
                  <a:lnTo>
                    <a:pt x="13" y="420"/>
                  </a:lnTo>
                  <a:lnTo>
                    <a:pt x="15" y="448"/>
                  </a:lnTo>
                  <a:lnTo>
                    <a:pt x="59" y="448"/>
                  </a:lnTo>
                  <a:lnTo>
                    <a:pt x="148" y="448"/>
                  </a:lnTo>
                  <a:lnTo>
                    <a:pt x="103" y="538"/>
                  </a:lnTo>
                  <a:lnTo>
                    <a:pt x="45" y="554"/>
                  </a:lnTo>
                  <a:cubicBezTo>
                    <a:pt x="29" y="563"/>
                    <a:pt x="16" y="580"/>
                    <a:pt x="10" y="595"/>
                  </a:cubicBezTo>
                  <a:cubicBezTo>
                    <a:pt x="4" y="610"/>
                    <a:pt x="0" y="631"/>
                    <a:pt x="7" y="645"/>
                  </a:cubicBezTo>
                  <a:lnTo>
                    <a:pt x="48" y="684"/>
                  </a:lnTo>
                  <a:lnTo>
                    <a:pt x="45" y="743"/>
                  </a:lnTo>
                  <a:lnTo>
                    <a:pt x="74" y="752"/>
                  </a:lnTo>
                  <a:lnTo>
                    <a:pt x="83" y="784"/>
                  </a:lnTo>
                  <a:lnTo>
                    <a:pt x="45" y="782"/>
                  </a:lnTo>
                  <a:lnTo>
                    <a:pt x="16" y="811"/>
                  </a:lnTo>
                  <a:lnTo>
                    <a:pt x="118" y="826"/>
                  </a:lnTo>
                  <a:lnTo>
                    <a:pt x="192" y="790"/>
                  </a:lnTo>
                  <a:lnTo>
                    <a:pt x="162" y="962"/>
                  </a:lnTo>
                  <a:lnTo>
                    <a:pt x="80" y="1054"/>
                  </a:lnTo>
                  <a:cubicBezTo>
                    <a:pt x="64" y="1079"/>
                    <a:pt x="48" y="1101"/>
                    <a:pt x="65" y="1110"/>
                  </a:cubicBezTo>
                  <a:cubicBezTo>
                    <a:pt x="83" y="1119"/>
                    <a:pt x="99" y="1109"/>
                    <a:pt x="115" y="1086"/>
                  </a:cubicBezTo>
                  <a:lnTo>
                    <a:pt x="189" y="944"/>
                  </a:lnTo>
                  <a:lnTo>
                    <a:pt x="236" y="851"/>
                  </a:lnTo>
                  <a:lnTo>
                    <a:pt x="281" y="851"/>
                  </a:lnTo>
                  <a:lnTo>
                    <a:pt x="288" y="805"/>
                  </a:lnTo>
                  <a:lnTo>
                    <a:pt x="250" y="782"/>
                  </a:lnTo>
                  <a:lnTo>
                    <a:pt x="244" y="722"/>
                  </a:lnTo>
                  <a:lnTo>
                    <a:pt x="281" y="716"/>
                  </a:lnTo>
                  <a:lnTo>
                    <a:pt x="281" y="761"/>
                  </a:lnTo>
                  <a:lnTo>
                    <a:pt x="391" y="687"/>
                  </a:lnTo>
                  <a:cubicBezTo>
                    <a:pt x="444" y="675"/>
                    <a:pt x="538" y="678"/>
                    <a:pt x="596" y="687"/>
                  </a:cubicBezTo>
                  <a:cubicBezTo>
                    <a:pt x="655" y="696"/>
                    <a:pt x="712" y="724"/>
                    <a:pt x="746" y="743"/>
                  </a:cubicBezTo>
                  <a:cubicBezTo>
                    <a:pt x="780" y="762"/>
                    <a:pt x="786" y="906"/>
                    <a:pt x="802" y="799"/>
                  </a:cubicBezTo>
                  <a:lnTo>
                    <a:pt x="841" y="98"/>
                  </a:lnTo>
                  <a:lnTo>
                    <a:pt x="693" y="0"/>
                  </a:lnTo>
                  <a:lnTo>
                    <a:pt x="649" y="0"/>
                  </a:lnTo>
                  <a:lnTo>
                    <a:pt x="714" y="80"/>
                  </a:lnTo>
                  <a:lnTo>
                    <a:pt x="679" y="90"/>
                  </a:lnTo>
                  <a:lnTo>
                    <a:pt x="620" y="24"/>
                  </a:lnTo>
                  <a:lnTo>
                    <a:pt x="508" y="15"/>
                  </a:lnTo>
                  <a:lnTo>
                    <a:pt x="482" y="50"/>
                  </a:lnTo>
                  <a:lnTo>
                    <a:pt x="458" y="92"/>
                  </a:lnTo>
                  <a:lnTo>
                    <a:pt x="426" y="151"/>
                  </a:lnTo>
                  <a:lnTo>
                    <a:pt x="420" y="187"/>
                  </a:lnTo>
                  <a:lnTo>
                    <a:pt x="690" y="184"/>
                  </a:lnTo>
                  <a:lnTo>
                    <a:pt x="696" y="231"/>
                  </a:lnTo>
                  <a:lnTo>
                    <a:pt x="614" y="287"/>
                  </a:lnTo>
                  <a:lnTo>
                    <a:pt x="620" y="337"/>
                  </a:lnTo>
                  <a:lnTo>
                    <a:pt x="561" y="394"/>
                  </a:lnTo>
                  <a:lnTo>
                    <a:pt x="552" y="358"/>
                  </a:lnTo>
                  <a:lnTo>
                    <a:pt x="494" y="361"/>
                  </a:lnTo>
                  <a:cubicBezTo>
                    <a:pt x="470" y="354"/>
                    <a:pt x="438" y="335"/>
                    <a:pt x="413" y="314"/>
                  </a:cubicBezTo>
                  <a:lnTo>
                    <a:pt x="347" y="240"/>
                  </a:lnTo>
                  <a:lnTo>
                    <a:pt x="277" y="231"/>
                  </a:lnTo>
                  <a:lnTo>
                    <a:pt x="281" y="31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 userDrawn="1"/>
          </p:nvSpPr>
          <p:spPr bwMode="white">
            <a:xfrm>
              <a:off x="5123" y="1600"/>
              <a:ext cx="228" cy="206"/>
            </a:xfrm>
            <a:custGeom>
              <a:avLst/>
              <a:gdLst>
                <a:gd name="T0" fmla="*/ 18 w 233"/>
                <a:gd name="T1" fmla="*/ 177 h 210"/>
                <a:gd name="T2" fmla="*/ 0 w 233"/>
                <a:gd name="T3" fmla="*/ 201 h 210"/>
                <a:gd name="T4" fmla="*/ 78 w 233"/>
                <a:gd name="T5" fmla="*/ 210 h 210"/>
                <a:gd name="T6" fmla="*/ 132 w 233"/>
                <a:gd name="T7" fmla="*/ 204 h 210"/>
                <a:gd name="T8" fmla="*/ 147 w 233"/>
                <a:gd name="T9" fmla="*/ 183 h 210"/>
                <a:gd name="T10" fmla="*/ 153 w 233"/>
                <a:gd name="T11" fmla="*/ 111 h 210"/>
                <a:gd name="T12" fmla="*/ 233 w 233"/>
                <a:gd name="T13" fmla="*/ 82 h 210"/>
                <a:gd name="T14" fmla="*/ 159 w 233"/>
                <a:gd name="T15" fmla="*/ 0 h 210"/>
                <a:gd name="T16" fmla="*/ 165 w 233"/>
                <a:gd name="T17" fmla="*/ 48 h 210"/>
                <a:gd name="T18" fmla="*/ 123 w 233"/>
                <a:gd name="T19" fmla="*/ 57 h 210"/>
                <a:gd name="T20" fmla="*/ 117 w 233"/>
                <a:gd name="T21" fmla="*/ 87 h 210"/>
                <a:gd name="T22" fmla="*/ 54 w 233"/>
                <a:gd name="T23" fmla="*/ 78 h 210"/>
                <a:gd name="T24" fmla="*/ 57 w 233"/>
                <a:gd name="T25" fmla="*/ 159 h 210"/>
                <a:gd name="T26" fmla="*/ 18 w 233"/>
                <a:gd name="T27" fmla="*/ 17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 userDrawn="1"/>
          </p:nvSpPr>
          <p:spPr bwMode="white">
            <a:xfrm>
              <a:off x="4725" y="1542"/>
              <a:ext cx="492" cy="383"/>
            </a:xfrm>
            <a:custGeom>
              <a:avLst/>
              <a:gdLst>
                <a:gd name="T0" fmla="*/ 97 w 504"/>
                <a:gd name="T1" fmla="*/ 367 h 388"/>
                <a:gd name="T2" fmla="*/ 142 w 504"/>
                <a:gd name="T3" fmla="*/ 367 h 388"/>
                <a:gd name="T4" fmla="*/ 231 w 504"/>
                <a:gd name="T5" fmla="*/ 337 h 388"/>
                <a:gd name="T6" fmla="*/ 261 w 504"/>
                <a:gd name="T7" fmla="*/ 337 h 388"/>
                <a:gd name="T8" fmla="*/ 303 w 504"/>
                <a:gd name="T9" fmla="*/ 340 h 388"/>
                <a:gd name="T10" fmla="*/ 324 w 504"/>
                <a:gd name="T11" fmla="*/ 367 h 388"/>
                <a:gd name="T12" fmla="*/ 324 w 504"/>
                <a:gd name="T13" fmla="*/ 322 h 388"/>
                <a:gd name="T14" fmla="*/ 369 w 504"/>
                <a:gd name="T15" fmla="*/ 276 h 388"/>
                <a:gd name="T16" fmla="*/ 414 w 504"/>
                <a:gd name="T17" fmla="*/ 276 h 388"/>
                <a:gd name="T18" fmla="*/ 324 w 504"/>
                <a:gd name="T19" fmla="*/ 231 h 388"/>
                <a:gd name="T20" fmla="*/ 291 w 504"/>
                <a:gd name="T21" fmla="*/ 277 h 388"/>
                <a:gd name="T22" fmla="*/ 188 w 504"/>
                <a:gd name="T23" fmla="*/ 276 h 388"/>
                <a:gd name="T24" fmla="*/ 233 w 504"/>
                <a:gd name="T25" fmla="*/ 231 h 388"/>
                <a:gd name="T26" fmla="*/ 233 w 504"/>
                <a:gd name="T27" fmla="*/ 185 h 388"/>
                <a:gd name="T28" fmla="*/ 278 w 504"/>
                <a:gd name="T29" fmla="*/ 185 h 388"/>
                <a:gd name="T30" fmla="*/ 321 w 504"/>
                <a:gd name="T31" fmla="*/ 163 h 388"/>
                <a:gd name="T32" fmla="*/ 393 w 504"/>
                <a:gd name="T33" fmla="*/ 202 h 388"/>
                <a:gd name="T34" fmla="*/ 438 w 504"/>
                <a:gd name="T35" fmla="*/ 160 h 388"/>
                <a:gd name="T36" fmla="*/ 462 w 504"/>
                <a:gd name="T37" fmla="*/ 106 h 388"/>
                <a:gd name="T38" fmla="*/ 456 w 504"/>
                <a:gd name="T39" fmla="*/ 82 h 388"/>
                <a:gd name="T40" fmla="*/ 504 w 504"/>
                <a:gd name="T41" fmla="*/ 67 h 388"/>
                <a:gd name="T42" fmla="*/ 501 w 504"/>
                <a:gd name="T43" fmla="*/ 34 h 388"/>
                <a:gd name="T44" fmla="*/ 465 w 504"/>
                <a:gd name="T45" fmla="*/ 10 h 388"/>
                <a:gd name="T46" fmla="*/ 354 w 504"/>
                <a:gd name="T47" fmla="*/ 10 h 388"/>
                <a:gd name="T48" fmla="*/ 222 w 504"/>
                <a:gd name="T49" fmla="*/ 73 h 388"/>
                <a:gd name="T50" fmla="*/ 195 w 504"/>
                <a:gd name="T51" fmla="*/ 103 h 388"/>
                <a:gd name="T52" fmla="*/ 147 w 504"/>
                <a:gd name="T53" fmla="*/ 106 h 388"/>
                <a:gd name="T54" fmla="*/ 81 w 504"/>
                <a:gd name="T55" fmla="*/ 130 h 388"/>
                <a:gd name="T56" fmla="*/ 66 w 504"/>
                <a:gd name="T57" fmla="*/ 148 h 388"/>
                <a:gd name="T58" fmla="*/ 52 w 504"/>
                <a:gd name="T59" fmla="*/ 185 h 388"/>
                <a:gd name="T60" fmla="*/ 52 w 504"/>
                <a:gd name="T61" fmla="*/ 231 h 388"/>
                <a:gd name="T62" fmla="*/ 15 w 504"/>
                <a:gd name="T63" fmla="*/ 241 h 388"/>
                <a:gd name="T64" fmla="*/ 15 w 504"/>
                <a:gd name="T65" fmla="*/ 340 h 388"/>
                <a:gd name="T66" fmla="*/ 54 w 504"/>
                <a:gd name="T67" fmla="*/ 340 h 388"/>
                <a:gd name="T68" fmla="*/ 60 w 504"/>
                <a:gd name="T69" fmla="*/ 298 h 388"/>
                <a:gd name="T70" fmla="*/ 147 w 504"/>
                <a:gd name="T71" fmla="*/ 301 h 388"/>
                <a:gd name="T72" fmla="*/ 132 w 504"/>
                <a:gd name="T73" fmla="*/ 331 h 388"/>
                <a:gd name="T74" fmla="*/ 87 w 504"/>
                <a:gd name="T75" fmla="*/ 337 h 388"/>
                <a:gd name="T76" fmla="*/ 97 w 504"/>
                <a:gd name="T77" fmla="*/ 36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 userDrawn="1"/>
          </p:nvSpPr>
          <p:spPr bwMode="white">
            <a:xfrm>
              <a:off x="4807" y="1449"/>
              <a:ext cx="189" cy="172"/>
            </a:xfrm>
            <a:custGeom>
              <a:avLst/>
              <a:gdLst>
                <a:gd name="T0" fmla="*/ 0 w 194"/>
                <a:gd name="T1" fmla="*/ 174 h 174"/>
                <a:gd name="T2" fmla="*/ 33 w 194"/>
                <a:gd name="T3" fmla="*/ 135 h 174"/>
                <a:gd name="T4" fmla="*/ 105 w 194"/>
                <a:gd name="T5" fmla="*/ 132 h 174"/>
                <a:gd name="T6" fmla="*/ 138 w 194"/>
                <a:gd name="T7" fmla="*/ 93 h 174"/>
                <a:gd name="T8" fmla="*/ 141 w 194"/>
                <a:gd name="T9" fmla="*/ 69 h 174"/>
                <a:gd name="T10" fmla="*/ 194 w 194"/>
                <a:gd name="T11" fmla="*/ 54 h 174"/>
                <a:gd name="T12" fmla="*/ 168 w 194"/>
                <a:gd name="T13" fmla="*/ 27 h 174"/>
                <a:gd name="T14" fmla="*/ 135 w 194"/>
                <a:gd name="T15" fmla="*/ 30 h 174"/>
                <a:gd name="T16" fmla="*/ 99 w 194"/>
                <a:gd name="T17" fmla="*/ 0 h 174"/>
                <a:gd name="T18" fmla="*/ 72 w 194"/>
                <a:gd name="T19" fmla="*/ 33 h 174"/>
                <a:gd name="T20" fmla="*/ 0 w 194"/>
                <a:gd name="T21" fmla="*/ 87 h 174"/>
                <a:gd name="T22" fmla="*/ 0 w 194"/>
                <a:gd name="T2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 userDrawn="1"/>
          </p:nvSpPr>
          <p:spPr bwMode="white">
            <a:xfrm>
              <a:off x="3356" y="1457"/>
              <a:ext cx="1594" cy="1969"/>
            </a:xfrm>
            <a:custGeom>
              <a:avLst/>
              <a:gdLst>
                <a:gd name="T0" fmla="*/ 1061 w 1630"/>
                <a:gd name="T1" fmla="*/ 9 h 1996"/>
                <a:gd name="T2" fmla="*/ 868 w 1630"/>
                <a:gd name="T3" fmla="*/ 82 h 1996"/>
                <a:gd name="T4" fmla="*/ 558 w 1630"/>
                <a:gd name="T5" fmla="*/ 275 h 1996"/>
                <a:gd name="T6" fmla="*/ 266 w 1630"/>
                <a:gd name="T7" fmla="*/ 604 h 1996"/>
                <a:gd name="T8" fmla="*/ 110 w 1630"/>
                <a:gd name="T9" fmla="*/ 896 h 1996"/>
                <a:gd name="T10" fmla="*/ 10 w 1630"/>
                <a:gd name="T11" fmla="*/ 1271 h 1996"/>
                <a:gd name="T12" fmla="*/ 19 w 1630"/>
                <a:gd name="T13" fmla="*/ 1655 h 1996"/>
                <a:gd name="T14" fmla="*/ 73 w 1630"/>
                <a:gd name="T15" fmla="*/ 1786 h 1996"/>
                <a:gd name="T16" fmla="*/ 145 w 1630"/>
                <a:gd name="T17" fmla="*/ 1849 h 1996"/>
                <a:gd name="T18" fmla="*/ 190 w 1630"/>
                <a:gd name="T19" fmla="*/ 1996 h 1996"/>
                <a:gd name="T20" fmla="*/ 214 w 1630"/>
                <a:gd name="T21" fmla="*/ 1927 h 1996"/>
                <a:gd name="T22" fmla="*/ 250 w 1630"/>
                <a:gd name="T23" fmla="*/ 1819 h 1996"/>
                <a:gd name="T24" fmla="*/ 277 w 1630"/>
                <a:gd name="T25" fmla="*/ 1630 h 1996"/>
                <a:gd name="T26" fmla="*/ 379 w 1630"/>
                <a:gd name="T27" fmla="*/ 1525 h 1996"/>
                <a:gd name="T28" fmla="*/ 385 w 1630"/>
                <a:gd name="T29" fmla="*/ 1621 h 1996"/>
                <a:gd name="T30" fmla="*/ 394 w 1630"/>
                <a:gd name="T31" fmla="*/ 1696 h 1996"/>
                <a:gd name="T32" fmla="*/ 352 w 1630"/>
                <a:gd name="T33" fmla="*/ 1834 h 1996"/>
                <a:gd name="T34" fmla="*/ 475 w 1630"/>
                <a:gd name="T35" fmla="*/ 1609 h 1996"/>
                <a:gd name="T36" fmla="*/ 526 w 1630"/>
                <a:gd name="T37" fmla="*/ 1504 h 1996"/>
                <a:gd name="T38" fmla="*/ 754 w 1630"/>
                <a:gd name="T39" fmla="*/ 1507 h 1996"/>
                <a:gd name="T40" fmla="*/ 823 w 1630"/>
                <a:gd name="T41" fmla="*/ 1462 h 1996"/>
                <a:gd name="T42" fmla="*/ 799 w 1630"/>
                <a:gd name="T43" fmla="*/ 1549 h 1996"/>
                <a:gd name="T44" fmla="*/ 868 w 1630"/>
                <a:gd name="T45" fmla="*/ 1633 h 1996"/>
                <a:gd name="T46" fmla="*/ 922 w 1630"/>
                <a:gd name="T47" fmla="*/ 1462 h 1996"/>
                <a:gd name="T48" fmla="*/ 763 w 1630"/>
                <a:gd name="T49" fmla="*/ 1357 h 1996"/>
                <a:gd name="T50" fmla="*/ 652 w 1630"/>
                <a:gd name="T51" fmla="*/ 1288 h 1996"/>
                <a:gd name="T52" fmla="*/ 670 w 1630"/>
                <a:gd name="T53" fmla="*/ 1225 h 1996"/>
                <a:gd name="T54" fmla="*/ 769 w 1630"/>
                <a:gd name="T55" fmla="*/ 1180 h 1996"/>
                <a:gd name="T56" fmla="*/ 958 w 1630"/>
                <a:gd name="T57" fmla="*/ 1105 h 1996"/>
                <a:gd name="T58" fmla="*/ 1042 w 1630"/>
                <a:gd name="T59" fmla="*/ 1155 h 1996"/>
                <a:gd name="T60" fmla="*/ 1147 w 1630"/>
                <a:gd name="T61" fmla="*/ 1156 h 1996"/>
                <a:gd name="T62" fmla="*/ 1261 w 1630"/>
                <a:gd name="T63" fmla="*/ 1153 h 1996"/>
                <a:gd name="T64" fmla="*/ 1147 w 1630"/>
                <a:gd name="T65" fmla="*/ 1492 h 1996"/>
                <a:gd name="T66" fmla="*/ 1261 w 1630"/>
                <a:gd name="T67" fmla="*/ 1411 h 1996"/>
                <a:gd name="T68" fmla="*/ 1279 w 1630"/>
                <a:gd name="T69" fmla="*/ 1294 h 1996"/>
                <a:gd name="T70" fmla="*/ 1384 w 1630"/>
                <a:gd name="T71" fmla="*/ 1219 h 1996"/>
                <a:gd name="T72" fmla="*/ 1420 w 1630"/>
                <a:gd name="T73" fmla="*/ 1135 h 1996"/>
                <a:gd name="T74" fmla="*/ 1552 w 1630"/>
                <a:gd name="T75" fmla="*/ 1120 h 1996"/>
                <a:gd name="T76" fmla="*/ 1618 w 1630"/>
                <a:gd name="T77" fmla="*/ 1042 h 1996"/>
                <a:gd name="T78" fmla="*/ 1555 w 1630"/>
                <a:gd name="T79" fmla="*/ 1036 h 1996"/>
                <a:gd name="T80" fmla="*/ 1483 w 1630"/>
                <a:gd name="T81" fmla="*/ 958 h 1996"/>
                <a:gd name="T82" fmla="*/ 1330 w 1630"/>
                <a:gd name="T83" fmla="*/ 889 h 1996"/>
                <a:gd name="T84" fmla="*/ 1177 w 1630"/>
                <a:gd name="T85" fmla="*/ 913 h 1996"/>
                <a:gd name="T86" fmla="*/ 1033 w 1630"/>
                <a:gd name="T87" fmla="*/ 748 h 1996"/>
                <a:gd name="T88" fmla="*/ 970 w 1630"/>
                <a:gd name="T89" fmla="*/ 724 h 1996"/>
                <a:gd name="T90" fmla="*/ 1039 w 1630"/>
                <a:gd name="T91" fmla="*/ 676 h 1996"/>
                <a:gd name="T92" fmla="*/ 979 w 1630"/>
                <a:gd name="T93" fmla="*/ 631 h 1996"/>
                <a:gd name="T94" fmla="*/ 913 w 1630"/>
                <a:gd name="T95" fmla="*/ 592 h 1996"/>
                <a:gd name="T96" fmla="*/ 861 w 1630"/>
                <a:gd name="T97" fmla="*/ 520 h 1996"/>
                <a:gd name="T98" fmla="*/ 868 w 1630"/>
                <a:gd name="T99" fmla="*/ 445 h 1996"/>
                <a:gd name="T100" fmla="*/ 994 w 1630"/>
                <a:gd name="T101" fmla="*/ 481 h 1996"/>
                <a:gd name="T102" fmla="*/ 913 w 1630"/>
                <a:gd name="T103" fmla="*/ 436 h 1996"/>
                <a:gd name="T104" fmla="*/ 919 w 1630"/>
                <a:gd name="T105" fmla="*/ 391 h 1996"/>
                <a:gd name="T106" fmla="*/ 1033 w 1630"/>
                <a:gd name="T107" fmla="*/ 334 h 1996"/>
                <a:gd name="T108" fmla="*/ 1048 w 1630"/>
                <a:gd name="T109" fmla="*/ 277 h 1996"/>
                <a:gd name="T110" fmla="*/ 1129 w 1630"/>
                <a:gd name="T111" fmla="*/ 247 h 1996"/>
                <a:gd name="T112" fmla="*/ 1174 w 1630"/>
                <a:gd name="T113" fmla="*/ 136 h 1996"/>
                <a:gd name="T114" fmla="*/ 1180 w 1630"/>
                <a:gd name="T115" fmla="*/ 13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 userDrawn="1"/>
          </p:nvSpPr>
          <p:spPr bwMode="white">
            <a:xfrm>
              <a:off x="4299" y="3893"/>
              <a:ext cx="431" cy="144"/>
            </a:xfrm>
            <a:custGeom>
              <a:avLst/>
              <a:gdLst>
                <a:gd name="T0" fmla="*/ 6 w 441"/>
                <a:gd name="T1" fmla="*/ 78 h 146"/>
                <a:gd name="T2" fmla="*/ 60 w 441"/>
                <a:gd name="T3" fmla="*/ 141 h 146"/>
                <a:gd name="T4" fmla="*/ 169 w 441"/>
                <a:gd name="T5" fmla="*/ 110 h 146"/>
                <a:gd name="T6" fmla="*/ 216 w 441"/>
                <a:gd name="T7" fmla="*/ 66 h 146"/>
                <a:gd name="T8" fmla="*/ 260 w 441"/>
                <a:gd name="T9" fmla="*/ 110 h 146"/>
                <a:gd name="T10" fmla="*/ 303 w 441"/>
                <a:gd name="T11" fmla="*/ 99 h 146"/>
                <a:gd name="T12" fmla="*/ 351 w 441"/>
                <a:gd name="T13" fmla="*/ 110 h 146"/>
                <a:gd name="T14" fmla="*/ 351 w 441"/>
                <a:gd name="T15" fmla="*/ 64 h 146"/>
                <a:gd name="T16" fmla="*/ 384 w 441"/>
                <a:gd name="T17" fmla="*/ 30 h 146"/>
                <a:gd name="T18" fmla="*/ 402 w 441"/>
                <a:gd name="T19" fmla="*/ 60 h 146"/>
                <a:gd name="T20" fmla="*/ 429 w 441"/>
                <a:gd name="T21" fmla="*/ 18 h 146"/>
                <a:gd name="T22" fmla="*/ 378 w 441"/>
                <a:gd name="T23" fmla="*/ 0 h 146"/>
                <a:gd name="T24" fmla="*/ 305 w 441"/>
                <a:gd name="T25" fmla="*/ 64 h 146"/>
                <a:gd name="T26" fmla="*/ 237 w 441"/>
                <a:gd name="T27" fmla="*/ 12 h 146"/>
                <a:gd name="T28" fmla="*/ 192 w 441"/>
                <a:gd name="T29" fmla="*/ 54 h 146"/>
                <a:gd name="T30" fmla="*/ 144 w 441"/>
                <a:gd name="T31" fmla="*/ 75 h 146"/>
                <a:gd name="T32" fmla="*/ 129 w 441"/>
                <a:gd name="T33" fmla="*/ 84 h 146"/>
                <a:gd name="T34" fmla="*/ 108 w 441"/>
                <a:gd name="T35" fmla="*/ 78 h 146"/>
                <a:gd name="T36" fmla="*/ 60 w 441"/>
                <a:gd name="T37" fmla="*/ 54 h 146"/>
                <a:gd name="T38" fmla="*/ 6 w 441"/>
                <a:gd name="T39" fmla="*/ 7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 userDrawn="1"/>
          </p:nvSpPr>
          <p:spPr bwMode="white">
            <a:xfrm>
              <a:off x="3525" y="3449"/>
              <a:ext cx="146" cy="196"/>
            </a:xfrm>
            <a:custGeom>
              <a:avLst/>
              <a:gdLst>
                <a:gd name="T0" fmla="*/ 0 w 150"/>
                <a:gd name="T1" fmla="*/ 0 h 198"/>
                <a:gd name="T2" fmla="*/ 15 w 150"/>
                <a:gd name="T3" fmla="*/ 63 h 198"/>
                <a:gd name="T4" fmla="*/ 45 w 150"/>
                <a:gd name="T5" fmla="*/ 120 h 198"/>
                <a:gd name="T6" fmla="*/ 90 w 150"/>
                <a:gd name="T7" fmla="*/ 186 h 198"/>
                <a:gd name="T8" fmla="*/ 123 w 150"/>
                <a:gd name="T9" fmla="*/ 198 h 198"/>
                <a:gd name="T10" fmla="*/ 150 w 150"/>
                <a:gd name="T11" fmla="*/ 162 h 198"/>
                <a:gd name="T12" fmla="*/ 114 w 150"/>
                <a:gd name="T13" fmla="*/ 162 h 198"/>
                <a:gd name="T14" fmla="*/ 111 w 150"/>
                <a:gd name="T15" fmla="*/ 102 h 198"/>
                <a:gd name="T16" fmla="*/ 78 w 150"/>
                <a:gd name="T17" fmla="*/ 84 h 198"/>
                <a:gd name="T18" fmla="*/ 99 w 150"/>
                <a:gd name="T19" fmla="*/ 21 h 198"/>
                <a:gd name="T20" fmla="*/ 48 w 150"/>
                <a:gd name="T21" fmla="*/ 36 h 198"/>
                <a:gd name="T22" fmla="*/ 0 w 150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 userDrawn="1"/>
          </p:nvSpPr>
          <p:spPr bwMode="white">
            <a:xfrm>
              <a:off x="3667" y="3360"/>
              <a:ext cx="87" cy="289"/>
            </a:xfrm>
            <a:custGeom>
              <a:avLst/>
              <a:gdLst>
                <a:gd name="T0" fmla="*/ 56 w 90"/>
                <a:gd name="T1" fmla="*/ 0 h 293"/>
                <a:gd name="T2" fmla="*/ 29 w 90"/>
                <a:gd name="T3" fmla="*/ 78 h 293"/>
                <a:gd name="T4" fmla="*/ 2 w 90"/>
                <a:gd name="T5" fmla="*/ 111 h 293"/>
                <a:gd name="T6" fmla="*/ 0 w 90"/>
                <a:gd name="T7" fmla="*/ 157 h 293"/>
                <a:gd name="T8" fmla="*/ 35 w 90"/>
                <a:gd name="T9" fmla="*/ 162 h 293"/>
                <a:gd name="T10" fmla="*/ 45 w 90"/>
                <a:gd name="T11" fmla="*/ 202 h 293"/>
                <a:gd name="T12" fmla="*/ 17 w 90"/>
                <a:gd name="T13" fmla="*/ 231 h 293"/>
                <a:gd name="T14" fmla="*/ 65 w 90"/>
                <a:gd name="T15" fmla="*/ 291 h 293"/>
                <a:gd name="T16" fmla="*/ 90 w 90"/>
                <a:gd name="T17" fmla="*/ 293 h 293"/>
                <a:gd name="T18" fmla="*/ 62 w 90"/>
                <a:gd name="T19" fmla="*/ 261 h 293"/>
                <a:gd name="T20" fmla="*/ 71 w 90"/>
                <a:gd name="T21" fmla="*/ 177 h 293"/>
                <a:gd name="T22" fmla="*/ 45 w 90"/>
                <a:gd name="T23" fmla="*/ 157 h 293"/>
                <a:gd name="T24" fmla="*/ 29 w 90"/>
                <a:gd name="T25" fmla="*/ 129 h 293"/>
                <a:gd name="T26" fmla="*/ 56 w 90"/>
                <a:gd name="T27" fmla="*/ 93 h 293"/>
                <a:gd name="T28" fmla="*/ 90 w 90"/>
                <a:gd name="T29" fmla="*/ 66 h 293"/>
                <a:gd name="T30" fmla="*/ 56 w 90"/>
                <a:gd name="T3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 userDrawn="1"/>
          </p:nvSpPr>
          <p:spPr bwMode="white">
            <a:xfrm>
              <a:off x="3798" y="3132"/>
              <a:ext cx="282" cy="246"/>
            </a:xfrm>
            <a:custGeom>
              <a:avLst/>
              <a:gdLst>
                <a:gd name="T0" fmla="*/ 0 w 288"/>
                <a:gd name="T1" fmla="*/ 249 h 249"/>
                <a:gd name="T2" fmla="*/ 12 w 288"/>
                <a:gd name="T3" fmla="*/ 213 h 249"/>
                <a:gd name="T4" fmla="*/ 66 w 288"/>
                <a:gd name="T5" fmla="*/ 216 h 249"/>
                <a:gd name="T6" fmla="*/ 69 w 288"/>
                <a:gd name="T7" fmla="*/ 180 h 249"/>
                <a:gd name="T8" fmla="*/ 156 w 288"/>
                <a:gd name="T9" fmla="*/ 147 h 249"/>
                <a:gd name="T10" fmla="*/ 183 w 288"/>
                <a:gd name="T11" fmla="*/ 161 h 249"/>
                <a:gd name="T12" fmla="*/ 171 w 288"/>
                <a:gd name="T13" fmla="*/ 15 h 249"/>
                <a:gd name="T14" fmla="*/ 228 w 288"/>
                <a:gd name="T15" fmla="*/ 0 h 249"/>
                <a:gd name="T16" fmla="*/ 288 w 288"/>
                <a:gd name="T17" fmla="*/ 45 h 249"/>
                <a:gd name="T18" fmla="*/ 246 w 288"/>
                <a:gd name="T19" fmla="*/ 39 h 249"/>
                <a:gd name="T20" fmla="*/ 219 w 288"/>
                <a:gd name="T21" fmla="*/ 63 h 249"/>
                <a:gd name="T22" fmla="*/ 243 w 288"/>
                <a:gd name="T23" fmla="*/ 150 h 249"/>
                <a:gd name="T24" fmla="*/ 183 w 288"/>
                <a:gd name="T25" fmla="*/ 206 h 249"/>
                <a:gd name="T26" fmla="*/ 0 w 288"/>
                <a:gd name="T2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AutoShape 66"/>
            <p:cNvSpPr>
              <a:spLocks noChangeArrowheads="1"/>
            </p:cNvSpPr>
            <p:nvPr userDrawn="1"/>
          </p:nvSpPr>
          <p:spPr bwMode="white">
            <a:xfrm rot="-32400000">
              <a:off x="4199" y="1636"/>
              <a:ext cx="886" cy="671"/>
            </a:xfrm>
            <a:custGeom>
              <a:avLst/>
              <a:gdLst>
                <a:gd name="G0" fmla="+- 1492 0 0"/>
                <a:gd name="G1" fmla="+- 21600 0 1492"/>
                <a:gd name="G2" fmla="+- 21600 0 14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 userDrawn="1"/>
          </p:nvSpPr>
          <p:spPr bwMode="white">
            <a:xfrm>
              <a:off x="3322" y="1382"/>
              <a:ext cx="2461" cy="2931"/>
            </a:xfrm>
            <a:custGeom>
              <a:avLst/>
              <a:gdLst>
                <a:gd name="T0" fmla="*/ 2429 w 2461"/>
                <a:gd name="T1" fmla="*/ 282 h 2931"/>
                <a:gd name="T2" fmla="*/ 1844 w 2461"/>
                <a:gd name="T3" fmla="*/ 35 h 2931"/>
                <a:gd name="T4" fmla="*/ 1047 w 2461"/>
                <a:gd name="T5" fmla="*/ 72 h 2931"/>
                <a:gd name="T6" fmla="*/ 434 w 2461"/>
                <a:gd name="T7" fmla="*/ 428 h 2931"/>
                <a:gd name="T8" fmla="*/ 70 w 2461"/>
                <a:gd name="T9" fmla="*/ 1013 h 2931"/>
                <a:gd name="T10" fmla="*/ 15 w 2461"/>
                <a:gd name="T11" fmla="*/ 1663 h 2931"/>
                <a:gd name="T12" fmla="*/ 161 w 2461"/>
                <a:gd name="T13" fmla="*/ 2129 h 2931"/>
                <a:gd name="T14" fmla="*/ 454 w 2461"/>
                <a:gd name="T15" fmla="*/ 2513 h 2931"/>
                <a:gd name="T16" fmla="*/ 847 w 2461"/>
                <a:gd name="T17" fmla="*/ 2796 h 2931"/>
                <a:gd name="T18" fmla="*/ 1176 w 2461"/>
                <a:gd name="T19" fmla="*/ 2897 h 2931"/>
                <a:gd name="T20" fmla="*/ 1578 w 2461"/>
                <a:gd name="T21" fmla="*/ 2924 h 2931"/>
                <a:gd name="T22" fmla="*/ 1871 w 2461"/>
                <a:gd name="T23" fmla="*/ 2910 h 2931"/>
                <a:gd name="T24" fmla="*/ 2209 w 2461"/>
                <a:gd name="T25" fmla="*/ 2796 h 2931"/>
                <a:gd name="T26" fmla="*/ 2420 w 2461"/>
                <a:gd name="T27" fmla="*/ 2613 h 2931"/>
                <a:gd name="T28" fmla="*/ 2429 w 2461"/>
                <a:gd name="T29" fmla="*/ 2540 h 2931"/>
                <a:gd name="T30" fmla="*/ 2228 w 2461"/>
                <a:gd name="T31" fmla="*/ 2723 h 2931"/>
                <a:gd name="T32" fmla="*/ 1899 w 2461"/>
                <a:gd name="T33" fmla="*/ 2860 h 2931"/>
                <a:gd name="T34" fmla="*/ 1550 w 2461"/>
                <a:gd name="T35" fmla="*/ 2906 h 2931"/>
                <a:gd name="T36" fmla="*/ 1175 w 2461"/>
                <a:gd name="T37" fmla="*/ 2879 h 2931"/>
                <a:gd name="T38" fmla="*/ 783 w 2461"/>
                <a:gd name="T39" fmla="*/ 2687 h 2931"/>
                <a:gd name="T40" fmla="*/ 536 w 2461"/>
                <a:gd name="T41" fmla="*/ 2522 h 2931"/>
                <a:gd name="T42" fmla="*/ 216 w 2461"/>
                <a:gd name="T43" fmla="*/ 2083 h 2931"/>
                <a:gd name="T44" fmla="*/ 134 w 2461"/>
                <a:gd name="T45" fmla="*/ 1205 h 2931"/>
                <a:gd name="T46" fmla="*/ 143 w 2461"/>
                <a:gd name="T47" fmla="*/ 968 h 2931"/>
                <a:gd name="T48" fmla="*/ 489 w 2461"/>
                <a:gd name="T49" fmla="*/ 465 h 2931"/>
                <a:gd name="T50" fmla="*/ 1075 w 2461"/>
                <a:gd name="T51" fmla="*/ 127 h 2931"/>
                <a:gd name="T52" fmla="*/ 1815 w 2461"/>
                <a:gd name="T53" fmla="*/ 81 h 2931"/>
                <a:gd name="T54" fmla="*/ 2325 w 2461"/>
                <a:gd name="T55" fmla="*/ 279 h 2931"/>
                <a:gd name="T56" fmla="*/ 2416 w 2461"/>
                <a:gd name="T57" fmla="*/ 370 h 2931"/>
                <a:gd name="T58" fmla="*/ 2429 w 2461"/>
                <a:gd name="T59" fmla="*/ 291 h 2931"/>
                <a:gd name="T60" fmla="*/ 2429 w 2461"/>
                <a:gd name="T61" fmla="*/ 282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61" h="2931">
                  <a:moveTo>
                    <a:pt x="2429" y="282"/>
                  </a:moveTo>
                  <a:cubicBezTo>
                    <a:pt x="2326" y="236"/>
                    <a:pt x="2074" y="70"/>
                    <a:pt x="1844" y="35"/>
                  </a:cubicBezTo>
                  <a:cubicBezTo>
                    <a:pt x="1613" y="0"/>
                    <a:pt x="1282" y="6"/>
                    <a:pt x="1047" y="72"/>
                  </a:cubicBezTo>
                  <a:cubicBezTo>
                    <a:pt x="812" y="138"/>
                    <a:pt x="597" y="271"/>
                    <a:pt x="434" y="428"/>
                  </a:cubicBezTo>
                  <a:cubicBezTo>
                    <a:pt x="271" y="585"/>
                    <a:pt x="140" y="807"/>
                    <a:pt x="70" y="1013"/>
                  </a:cubicBezTo>
                  <a:cubicBezTo>
                    <a:pt x="0" y="1219"/>
                    <a:pt x="0" y="1477"/>
                    <a:pt x="15" y="1663"/>
                  </a:cubicBezTo>
                  <a:cubicBezTo>
                    <a:pt x="30" y="1849"/>
                    <a:pt x="88" y="1987"/>
                    <a:pt x="161" y="2129"/>
                  </a:cubicBezTo>
                  <a:cubicBezTo>
                    <a:pt x="234" y="2271"/>
                    <a:pt x="340" y="2402"/>
                    <a:pt x="454" y="2513"/>
                  </a:cubicBezTo>
                  <a:cubicBezTo>
                    <a:pt x="568" y="2624"/>
                    <a:pt x="727" y="2732"/>
                    <a:pt x="847" y="2796"/>
                  </a:cubicBezTo>
                  <a:cubicBezTo>
                    <a:pt x="967" y="2860"/>
                    <a:pt x="1054" y="2876"/>
                    <a:pt x="1176" y="2897"/>
                  </a:cubicBezTo>
                  <a:cubicBezTo>
                    <a:pt x="1298" y="2918"/>
                    <a:pt x="1462" y="2922"/>
                    <a:pt x="1578" y="2924"/>
                  </a:cubicBezTo>
                  <a:cubicBezTo>
                    <a:pt x="1694" y="2926"/>
                    <a:pt x="1765" y="2931"/>
                    <a:pt x="1871" y="2910"/>
                  </a:cubicBezTo>
                  <a:cubicBezTo>
                    <a:pt x="1976" y="2889"/>
                    <a:pt x="2118" y="2846"/>
                    <a:pt x="2209" y="2796"/>
                  </a:cubicBezTo>
                  <a:cubicBezTo>
                    <a:pt x="2300" y="2746"/>
                    <a:pt x="2383" y="2656"/>
                    <a:pt x="2420" y="2613"/>
                  </a:cubicBezTo>
                  <a:cubicBezTo>
                    <a:pt x="2457" y="2570"/>
                    <a:pt x="2461" y="2522"/>
                    <a:pt x="2429" y="2540"/>
                  </a:cubicBezTo>
                  <a:cubicBezTo>
                    <a:pt x="2397" y="2558"/>
                    <a:pt x="2316" y="2670"/>
                    <a:pt x="2228" y="2723"/>
                  </a:cubicBezTo>
                  <a:cubicBezTo>
                    <a:pt x="2140" y="2776"/>
                    <a:pt x="2012" y="2829"/>
                    <a:pt x="1899" y="2860"/>
                  </a:cubicBezTo>
                  <a:cubicBezTo>
                    <a:pt x="1785" y="2891"/>
                    <a:pt x="1670" y="2903"/>
                    <a:pt x="1550" y="2906"/>
                  </a:cubicBezTo>
                  <a:cubicBezTo>
                    <a:pt x="1430" y="2909"/>
                    <a:pt x="1303" y="2915"/>
                    <a:pt x="1175" y="2879"/>
                  </a:cubicBezTo>
                  <a:cubicBezTo>
                    <a:pt x="1047" y="2843"/>
                    <a:pt x="889" y="2746"/>
                    <a:pt x="783" y="2687"/>
                  </a:cubicBezTo>
                  <a:cubicBezTo>
                    <a:pt x="677" y="2628"/>
                    <a:pt x="630" y="2623"/>
                    <a:pt x="536" y="2522"/>
                  </a:cubicBezTo>
                  <a:cubicBezTo>
                    <a:pt x="442" y="2421"/>
                    <a:pt x="283" y="2302"/>
                    <a:pt x="216" y="2083"/>
                  </a:cubicBezTo>
                  <a:cubicBezTo>
                    <a:pt x="149" y="1864"/>
                    <a:pt x="146" y="1391"/>
                    <a:pt x="134" y="1205"/>
                  </a:cubicBezTo>
                  <a:cubicBezTo>
                    <a:pt x="122" y="1019"/>
                    <a:pt x="84" y="1091"/>
                    <a:pt x="143" y="968"/>
                  </a:cubicBezTo>
                  <a:cubicBezTo>
                    <a:pt x="202" y="845"/>
                    <a:pt x="334" y="605"/>
                    <a:pt x="489" y="465"/>
                  </a:cubicBezTo>
                  <a:cubicBezTo>
                    <a:pt x="644" y="325"/>
                    <a:pt x="854" y="191"/>
                    <a:pt x="1075" y="127"/>
                  </a:cubicBezTo>
                  <a:cubicBezTo>
                    <a:pt x="1296" y="63"/>
                    <a:pt x="1607" y="56"/>
                    <a:pt x="1815" y="81"/>
                  </a:cubicBezTo>
                  <a:cubicBezTo>
                    <a:pt x="2024" y="106"/>
                    <a:pt x="2225" y="231"/>
                    <a:pt x="2325" y="279"/>
                  </a:cubicBezTo>
                  <a:cubicBezTo>
                    <a:pt x="2425" y="327"/>
                    <a:pt x="2399" y="368"/>
                    <a:pt x="2416" y="370"/>
                  </a:cubicBezTo>
                  <a:cubicBezTo>
                    <a:pt x="2433" y="372"/>
                    <a:pt x="2427" y="306"/>
                    <a:pt x="2429" y="291"/>
                  </a:cubicBezTo>
                  <a:cubicBezTo>
                    <a:pt x="2431" y="276"/>
                    <a:pt x="2429" y="284"/>
                    <a:pt x="2429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1" name="Group 37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1062" name="AutoShape 38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 userDrawn="1"/>
          </p:nvSpPr>
          <p:spPr bwMode="gray">
            <a:xfrm rot="162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389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389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389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323850" y="6386513"/>
            <a:ext cx="84963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121482-A7D8-4BE8-A815-9C4F934A2E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.docx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itonline.com/mekanikal/tiki-editpage.php?page=Griess-Saltman-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676400"/>
            <a:ext cx="7239000" cy="1317625"/>
          </a:xfrm>
        </p:spPr>
        <p:txBody>
          <a:bodyPr/>
          <a:lstStyle/>
          <a:p>
            <a:pPr algn="l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HIGIENE  INDUSTRI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66800" y="2590800"/>
            <a:ext cx="7315200" cy="17526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FAKULTAS ILMU IMU KESEHATAN – JURUSAHAN KESEHATAN MASYARAKAT, </a:t>
            </a:r>
          </a:p>
          <a:p>
            <a:pPr marL="0" indent="0" algn="ctr">
              <a:buNone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PEMINATAN   K3- INDUSTRI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5766426"/>
            <a:ext cx="6172200" cy="786774"/>
            <a:chOff x="2438400" y="5913005"/>
            <a:chExt cx="4689811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Freeform 7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Ir. MUH. ARIF LATAR, MSc</a:t>
              </a:r>
              <a:endPara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5600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705600" cy="10668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4.3.4. </a:t>
            </a:r>
            <a:r>
              <a:rPr lang="en-US" b="1" dirty="0" err="1">
                <a:solidFill>
                  <a:srgbClr val="FFFF00"/>
                </a:solidFill>
              </a:rPr>
              <a:t>Ozon</a:t>
            </a:r>
            <a:r>
              <a:rPr lang="en-US" b="1" dirty="0">
                <a:solidFill>
                  <a:srgbClr val="FFFF00"/>
                </a:solidFill>
              </a:rPr>
              <a:t>/</a:t>
            </a:r>
            <a:r>
              <a:rPr lang="en-US" b="1" dirty="0" err="1">
                <a:solidFill>
                  <a:srgbClr val="FFFF00"/>
                </a:solidFill>
              </a:rPr>
              <a:t>Oksidan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3716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 hangingPunct="1"/>
            <a:r>
              <a:rPr lang="en-US" sz="4000" dirty="0" err="1">
                <a:solidFill>
                  <a:srgbClr val="FFFF00"/>
                </a:solidFill>
                <a:latin typeface="Tekton Pro Ext" pitchFamily="34" charset="0"/>
              </a:rPr>
              <a:t>Metode</a:t>
            </a:r>
            <a:endParaRPr lang="en-US" sz="4000" dirty="0">
              <a:solidFill>
                <a:srgbClr val="FFFF00"/>
              </a:solidFill>
              <a:latin typeface="Tekton Pro Ext" pitchFamily="34" charset="0"/>
            </a:endParaRPr>
          </a:p>
          <a:p>
            <a:pPr algn="just" fontAlgn="auto" hangingPunct="1"/>
            <a:r>
              <a:rPr lang="en-US" dirty="0" err="1">
                <a:latin typeface="Arial Rounded MT Bold" pitchFamily="34" charset="0"/>
              </a:rPr>
              <a:t>Metode</a:t>
            </a:r>
            <a:r>
              <a:rPr lang="en-US" dirty="0">
                <a:latin typeface="Arial Rounded MT Bold" pitchFamily="34" charset="0"/>
              </a:rPr>
              <a:t> Neutral Buffer Potassium Iodine (NBKI) –</a:t>
            </a:r>
            <a:r>
              <a:rPr lang="en-US" dirty="0" err="1">
                <a:latin typeface="Arial Rounded MT Bold" pitchFamily="34" charset="0"/>
              </a:rPr>
              <a:t>spectrofotometri</a:t>
            </a:r>
            <a:r>
              <a:rPr lang="en-US" dirty="0">
                <a:latin typeface="Arial Rounded MT Bold" pitchFamily="34" charset="0"/>
              </a:rPr>
              <a:t>. Gas /</a:t>
            </a:r>
            <a:r>
              <a:rPr lang="en-US" dirty="0" err="1">
                <a:latin typeface="Arial Rounded MT Bold" pitchFamily="34" charset="0"/>
              </a:rPr>
              <a:t>udara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mengandung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ozon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dilewatkan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pereaksi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kalium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iodida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pada</a:t>
            </a:r>
            <a:r>
              <a:rPr lang="en-US" dirty="0">
                <a:latin typeface="Arial Rounded MT Bold" pitchFamily="34" charset="0"/>
              </a:rPr>
              <a:t> buffer pH </a:t>
            </a:r>
            <a:r>
              <a:rPr lang="en-US" dirty="0" err="1">
                <a:latin typeface="Arial Rounded MT Bold" pitchFamily="34" charset="0"/>
              </a:rPr>
              <a:t>netral</a:t>
            </a:r>
            <a:r>
              <a:rPr lang="en-US" dirty="0">
                <a:latin typeface="Arial Rounded MT Bold" pitchFamily="34" charset="0"/>
              </a:rPr>
              <a:t> (pH 6,8), </a:t>
            </a:r>
            <a:r>
              <a:rPr lang="en-US" dirty="0" err="1">
                <a:latin typeface="Arial Rounded MT Bold" pitchFamily="34" charset="0"/>
              </a:rPr>
              <a:t>membebaskan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Iodium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Selanjutnya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Iodium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dibebaskan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diukur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intensitasnya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pada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panjang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gelombang</a:t>
            </a:r>
            <a:r>
              <a:rPr lang="en-US" dirty="0">
                <a:latin typeface="Arial Rounded MT Bold" pitchFamily="34" charset="0"/>
              </a:rPr>
              <a:t> 350 nm</a:t>
            </a:r>
          </a:p>
          <a:p>
            <a:pPr algn="just" fontAlgn="auto" hangingPunct="1"/>
            <a:r>
              <a:rPr lang="en-US" dirty="0">
                <a:latin typeface="Arial Rounded MT Bold" pitchFamily="34" charset="0"/>
              </a:rPr>
              <a:t> </a:t>
            </a:r>
          </a:p>
          <a:p>
            <a:pPr algn="just" fontAlgn="auto" hangingPunct="1"/>
            <a:r>
              <a:rPr lang="en-US" sz="2800" dirty="0" err="1" smtClean="0">
                <a:solidFill>
                  <a:srgbClr val="FFFF00"/>
                </a:solidFill>
                <a:latin typeface="Tekton Pro Ext" pitchFamily="34" charset="0"/>
              </a:rPr>
              <a:t>Metode</a:t>
            </a:r>
            <a:r>
              <a:rPr lang="en-US" sz="2800" dirty="0" smtClean="0">
                <a:solidFill>
                  <a:srgbClr val="FFFF00"/>
                </a:solidFill>
                <a:latin typeface="Tekton Pro Ex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ekton Pro Ext" pitchFamily="34" charset="0"/>
              </a:rPr>
              <a:t>Chemiluminescence</a:t>
            </a:r>
            <a:r>
              <a:rPr lang="en-US" dirty="0">
                <a:latin typeface="Arial Rounded MT Bold" pitchFamily="34" charset="0"/>
              </a:rPr>
              <a:t>. </a:t>
            </a:r>
          </a:p>
          <a:p>
            <a:pPr algn="just"/>
            <a:r>
              <a:rPr lang="en-US" dirty="0">
                <a:latin typeface="Arial Rounded MT Bold" pitchFamily="34" charset="0"/>
              </a:rPr>
              <a:t>Gas </a:t>
            </a:r>
            <a:r>
              <a:rPr lang="en-US" dirty="0" err="1">
                <a:latin typeface="Arial Rounded MT Bold" pitchFamily="34" charset="0"/>
              </a:rPr>
              <a:t>ozon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direaksikan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gas </a:t>
            </a:r>
            <a:r>
              <a:rPr lang="en-US" dirty="0" err="1">
                <a:latin typeface="Arial Rounded MT Bold" pitchFamily="34" charset="0"/>
              </a:rPr>
              <a:t>asetilin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membentuk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aldehide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tidak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stabil</a:t>
            </a:r>
            <a:r>
              <a:rPr lang="en-US" dirty="0">
                <a:latin typeface="Arial Rounded MT Bold" pitchFamily="34" charset="0"/>
              </a:rPr>
              <a:t> , yang </a:t>
            </a:r>
            <a:r>
              <a:rPr lang="en-US" dirty="0" err="1">
                <a:latin typeface="Arial Rounded MT Bold" pitchFamily="34" charset="0"/>
              </a:rPr>
              <a:t>selanjutnya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melepaskan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energi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cahaya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Intensitas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cahaya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diemisikan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diukur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fotomultiplier</a:t>
            </a:r>
            <a:r>
              <a:rPr lang="en-US" dirty="0">
                <a:latin typeface="Arial Rounded MT Bold" pitchFamily="34" charset="0"/>
              </a:rPr>
              <a:t>, yang </a:t>
            </a:r>
            <a:r>
              <a:rPr lang="en-US" dirty="0" err="1">
                <a:latin typeface="Arial Rounded MT Bold" pitchFamily="34" charset="0"/>
              </a:rPr>
              <a:t>berbanding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lurus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konsentrasi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ozon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Panjang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gelombang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cahaya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diemisikan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pada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panjang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gelombang</a:t>
            </a:r>
            <a:r>
              <a:rPr lang="en-US" dirty="0">
                <a:latin typeface="Arial Rounded MT Bold" pitchFamily="34" charset="0"/>
              </a:rPr>
              <a:t> 300 – 600 nm</a:t>
            </a:r>
          </a:p>
        </p:txBody>
      </p:sp>
    </p:spTree>
    <p:extLst>
      <p:ext uri="{BB962C8B-B14F-4D97-AF65-F5344CB8AC3E}">
        <p14:creationId xmlns:p14="http://schemas.microsoft.com/office/powerpoint/2010/main" val="200531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382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4.3.5. </a:t>
            </a:r>
            <a:r>
              <a:rPr lang="en-US" b="1" dirty="0" err="1">
                <a:solidFill>
                  <a:srgbClr val="FFFF00"/>
                </a:solidFill>
              </a:rPr>
              <a:t>Hidrokarbon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95400"/>
            <a:ext cx="795727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US" sz="2400" dirty="0" err="1">
                <a:solidFill>
                  <a:srgbClr val="FFFF00"/>
                </a:solidFill>
                <a:latin typeface="Tekton Pro Ext" pitchFamily="34" charset="0"/>
              </a:rPr>
              <a:t>Metode</a:t>
            </a:r>
            <a:r>
              <a:rPr lang="en-US" sz="2400" dirty="0">
                <a:solidFill>
                  <a:srgbClr val="FFFF00"/>
                </a:solidFill>
                <a:latin typeface="Tekton Pro Ext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ekton Pro Ext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ekton Pro Ext" pitchFamily="34" charset="0"/>
              </a:rPr>
              <a:t>kromatografi</a:t>
            </a:r>
            <a:r>
              <a:rPr lang="en-US" sz="2400" dirty="0">
                <a:solidFill>
                  <a:srgbClr val="FFFF00"/>
                </a:solidFill>
                <a:latin typeface="Tekton Pro Ext" pitchFamily="34" charset="0"/>
              </a:rPr>
              <a:t> </a:t>
            </a:r>
            <a:endParaRPr lang="en-US" sz="2400" dirty="0" smtClean="0">
              <a:solidFill>
                <a:srgbClr val="FFFF00"/>
              </a:solidFill>
              <a:latin typeface="Tekton Pro Ext" pitchFamily="34" charset="0"/>
            </a:endParaRPr>
          </a:p>
          <a:p>
            <a:pPr fontAlgn="auto" hangingPunct="1"/>
            <a:r>
              <a:rPr lang="en-US" dirty="0" err="1" smtClean="0">
                <a:latin typeface="Arial Rounded MT Bold" pitchFamily="34" charset="0"/>
              </a:rPr>
              <a:t>Pengukuran</a:t>
            </a:r>
            <a:r>
              <a:rPr lang="en-US" dirty="0" smtClean="0">
                <a:latin typeface="Arial Rounded MT Bold" pitchFamily="34" charset="0"/>
              </a:rPr>
              <a:t>  </a:t>
            </a:r>
            <a:r>
              <a:rPr lang="en-US" dirty="0" err="1">
                <a:latin typeface="Arial Rounded MT Bold" pitchFamily="34" charset="0"/>
              </a:rPr>
              <a:t>langsung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dg </a:t>
            </a:r>
            <a:r>
              <a:rPr lang="en-US" dirty="0">
                <a:latin typeface="Arial Rounded MT Bold" pitchFamily="34" charset="0"/>
              </a:rPr>
              <a:t>Gas </a:t>
            </a:r>
            <a:r>
              <a:rPr lang="en-US" dirty="0" err="1">
                <a:latin typeface="Arial Rounded MT Bold" pitchFamily="34" charset="0"/>
              </a:rPr>
              <a:t>Chromatograf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Hidrokarbon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diukur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sebagai</a:t>
            </a:r>
            <a:r>
              <a:rPr lang="en-US" dirty="0">
                <a:latin typeface="Arial Rounded MT Bold" pitchFamily="34" charset="0"/>
              </a:rPr>
              <a:t> total </a:t>
            </a:r>
            <a:r>
              <a:rPr lang="en-US" dirty="0" err="1">
                <a:latin typeface="Arial Rounded MT Bold" pitchFamily="34" charset="0"/>
              </a:rPr>
              <a:t>hidrokarbon</a:t>
            </a:r>
            <a:r>
              <a:rPr lang="en-US" dirty="0">
                <a:latin typeface="Arial Rounded MT Bold" pitchFamily="34" charset="0"/>
              </a:rPr>
              <a:t> (THC)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Non </a:t>
            </a:r>
            <a:r>
              <a:rPr lang="en-US" dirty="0" err="1">
                <a:latin typeface="Arial Rounded MT Bold" pitchFamily="34" charset="0"/>
              </a:rPr>
              <a:t>Methanic</a:t>
            </a:r>
            <a:r>
              <a:rPr lang="en-US" dirty="0">
                <a:latin typeface="Arial Rounded MT Bold" pitchFamily="34" charset="0"/>
              </a:rPr>
              <a:t> Hydrocarbon (NMHC</a:t>
            </a:r>
            <a:r>
              <a:rPr lang="en-US" dirty="0" smtClean="0">
                <a:latin typeface="Arial Rounded MT Bold" pitchFamily="34" charset="0"/>
              </a:rPr>
              <a:t>). </a:t>
            </a:r>
          </a:p>
          <a:p>
            <a:pPr fontAlgn="auto" hangingPunct="1"/>
            <a:r>
              <a:rPr lang="en-US" dirty="0" smtClean="0">
                <a:latin typeface="Arial Rounded MT Bold" pitchFamily="34" charset="0"/>
              </a:rPr>
              <a:t>(FID). </a:t>
            </a:r>
            <a:r>
              <a:rPr lang="en-US" dirty="0" err="1" smtClean="0">
                <a:latin typeface="Arial Rounded MT Bold" pitchFamily="34" charset="0"/>
              </a:rPr>
              <a:t>Hidrokarbon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dari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udara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dibakar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pada</a:t>
            </a:r>
            <a:r>
              <a:rPr lang="en-US" dirty="0" smtClean="0">
                <a:latin typeface="Arial Rounded MT Bold" pitchFamily="34" charset="0"/>
              </a:rPr>
              <a:t> flame yang </a:t>
            </a:r>
            <a:r>
              <a:rPr lang="en-US" dirty="0" err="1" smtClean="0">
                <a:latin typeface="Arial Rounded MT Bold" pitchFamily="34" charset="0"/>
              </a:rPr>
              <a:t>berasal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dari</a:t>
            </a:r>
            <a:r>
              <a:rPr lang="en-US" dirty="0" smtClean="0">
                <a:latin typeface="Arial Rounded MT Bold" pitchFamily="34" charset="0"/>
              </a:rPr>
              <a:t> gas </a:t>
            </a:r>
            <a:r>
              <a:rPr lang="en-US" dirty="0" err="1" smtClean="0">
                <a:latin typeface="Arial Rounded MT Bold" pitchFamily="34" charset="0"/>
              </a:rPr>
              <a:t>hidrogen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membentuk</a:t>
            </a:r>
            <a:r>
              <a:rPr lang="en-US" dirty="0" smtClean="0">
                <a:latin typeface="Arial Rounded MT Bold" pitchFamily="34" charset="0"/>
              </a:rPr>
              <a:t> ion-ion. Ion yang </a:t>
            </a:r>
            <a:r>
              <a:rPr lang="en-US" dirty="0" err="1" smtClean="0">
                <a:latin typeface="Arial Rounded MT Bold" pitchFamily="34" charset="0"/>
              </a:rPr>
              <a:t>terbentuk</a:t>
            </a:r>
            <a:r>
              <a:rPr lang="en-US" dirty="0" smtClean="0">
                <a:latin typeface="Arial Rounded MT Bold" pitchFamily="34" charset="0"/>
              </a:rPr>
              <a:t>  </a:t>
            </a:r>
            <a:r>
              <a:rPr lang="en-US" dirty="0" err="1" smtClean="0">
                <a:latin typeface="Arial Rounded MT Bold" pitchFamily="34" charset="0"/>
              </a:rPr>
              <a:t>akan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ditangkap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oleh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elektrode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negatif</a:t>
            </a:r>
            <a:r>
              <a:rPr lang="en-US" dirty="0" smtClean="0">
                <a:latin typeface="Arial Rounded MT Bold" pitchFamily="34" charset="0"/>
              </a:rPr>
              <a:t>. </a:t>
            </a:r>
            <a:r>
              <a:rPr lang="en-US" dirty="0" err="1" smtClean="0">
                <a:latin typeface="Arial Rounded MT Bold" pitchFamily="34" charset="0"/>
              </a:rPr>
              <a:t>Banyaknya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arus</a:t>
            </a:r>
            <a:r>
              <a:rPr lang="en-US" dirty="0" smtClean="0">
                <a:latin typeface="Arial Rounded MT Bold" pitchFamily="34" charset="0"/>
              </a:rPr>
              <a:t> ion yang </a:t>
            </a:r>
            <a:r>
              <a:rPr lang="en-US" dirty="0" err="1" smtClean="0">
                <a:latin typeface="Arial Rounded MT Bold" pitchFamily="34" charset="0"/>
              </a:rPr>
              <a:t>terbentuk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menunjukkan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konsentrasi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hidrokarbon</a:t>
            </a:r>
            <a:endParaRPr lang="en-US" dirty="0" smtClean="0">
              <a:latin typeface="Arial Rounded MT Bold" pitchFamily="34" charset="0"/>
            </a:endParaRPr>
          </a:p>
          <a:p>
            <a:pPr fontAlgn="auto" hangingPunct="1"/>
            <a:r>
              <a:rPr lang="en-US" dirty="0">
                <a:latin typeface="Arial Rounded MT Bold" pitchFamily="34" charset="0"/>
              </a:rPr>
              <a:t> </a:t>
            </a:r>
          </a:p>
          <a:p>
            <a:pPr fontAlgn="auto" hangingPunct="1"/>
            <a:r>
              <a:rPr lang="en-US" sz="2000" dirty="0" err="1" smtClean="0">
                <a:solidFill>
                  <a:srgbClr val="FFFF00"/>
                </a:solidFill>
                <a:latin typeface="Tekton Pro Ext" pitchFamily="34" charset="0"/>
              </a:rPr>
              <a:t>Metode</a:t>
            </a:r>
            <a:r>
              <a:rPr lang="en-US" sz="2000" dirty="0" smtClean="0">
                <a:solidFill>
                  <a:srgbClr val="FFFF00"/>
                </a:solidFill>
                <a:latin typeface="Tekton Pro Ext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ekton Pro Ext" pitchFamily="34" charset="0"/>
              </a:rPr>
              <a:t>adsorpsi</a:t>
            </a:r>
            <a:r>
              <a:rPr lang="en-US" sz="2000" dirty="0">
                <a:solidFill>
                  <a:srgbClr val="FFFF00"/>
                </a:solidFill>
                <a:latin typeface="Tekton Pro Ext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ekton Pro Ext" pitchFamily="34" charset="0"/>
              </a:rPr>
              <a:t>dengan</a:t>
            </a:r>
            <a:r>
              <a:rPr lang="en-US" sz="2000" dirty="0">
                <a:solidFill>
                  <a:srgbClr val="FFFF00"/>
                </a:solidFill>
                <a:latin typeface="Tekton Pro Ext" pitchFamily="34" charset="0"/>
              </a:rPr>
              <a:t> adsorbent </a:t>
            </a:r>
            <a:r>
              <a:rPr lang="en-US" sz="2000" dirty="0" err="1">
                <a:solidFill>
                  <a:srgbClr val="FFFF00"/>
                </a:solidFill>
                <a:latin typeface="Tekton Pro Ext" pitchFamily="34" charset="0"/>
              </a:rPr>
              <a:t>karbon</a:t>
            </a:r>
            <a:r>
              <a:rPr lang="en-US" sz="2000" dirty="0">
                <a:solidFill>
                  <a:srgbClr val="FFFF00"/>
                </a:solidFill>
                <a:latin typeface="Tekton Pro Ext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ekton Pro Ext" pitchFamily="34" charset="0"/>
              </a:rPr>
              <a:t>aktif</a:t>
            </a:r>
            <a:r>
              <a:rPr lang="en-US" sz="2000" dirty="0">
                <a:solidFill>
                  <a:srgbClr val="FFFF00"/>
                </a:solidFill>
                <a:latin typeface="Tekton Pro Ext" pitchFamily="34" charset="0"/>
              </a:rPr>
              <a:t> </a:t>
            </a:r>
            <a:endParaRPr lang="en-US" sz="2000" dirty="0" smtClean="0">
              <a:solidFill>
                <a:srgbClr val="FFFF00"/>
              </a:solidFill>
              <a:latin typeface="Tekton Pro Ext" pitchFamily="34" charset="0"/>
            </a:endParaRPr>
          </a:p>
          <a:p>
            <a:pPr fontAlgn="auto" hangingPunct="1"/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Contoh</a:t>
            </a:r>
            <a:r>
              <a:rPr lang="en-US" dirty="0">
                <a:latin typeface="Arial Rounded MT Bold" pitchFamily="34" charset="0"/>
              </a:rPr>
              <a:t> gas </a:t>
            </a:r>
            <a:r>
              <a:rPr lang="en-US" dirty="0" err="1">
                <a:latin typeface="Arial Rounded MT Bold" pitchFamily="34" charset="0"/>
              </a:rPr>
              <a:t>dilewatkan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tube </a:t>
            </a:r>
            <a:r>
              <a:rPr lang="en-US" dirty="0" err="1">
                <a:latin typeface="Arial Rounded MT Bold" pitchFamily="34" charset="0"/>
              </a:rPr>
              <a:t>karbon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aktif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laju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alir</a:t>
            </a:r>
            <a:r>
              <a:rPr lang="en-US" dirty="0">
                <a:latin typeface="Arial Rounded MT Bold" pitchFamily="34" charset="0"/>
              </a:rPr>
              <a:t> gas </a:t>
            </a:r>
            <a:r>
              <a:rPr lang="en-US" dirty="0" err="1">
                <a:latin typeface="Arial Rounded MT Bold" pitchFamily="34" charset="0"/>
              </a:rPr>
              <a:t>tertentu</a:t>
            </a:r>
            <a:r>
              <a:rPr lang="en-US" dirty="0">
                <a:latin typeface="Arial Rounded MT Bold" pitchFamily="34" charset="0"/>
              </a:rPr>
              <a:t> ( ± 0, 3 liter/</a:t>
            </a:r>
            <a:r>
              <a:rPr lang="en-US" dirty="0" err="1">
                <a:latin typeface="Arial Rounded MT Bold" pitchFamily="34" charset="0"/>
              </a:rPr>
              <a:t>menit</a:t>
            </a:r>
            <a:r>
              <a:rPr lang="en-US" dirty="0">
                <a:latin typeface="Arial Rounded MT Bold" pitchFamily="34" charset="0"/>
              </a:rPr>
              <a:t>) . </a:t>
            </a:r>
            <a:r>
              <a:rPr lang="en-US" dirty="0" err="1">
                <a:latin typeface="Arial Rounded MT Bold" pitchFamily="34" charset="0"/>
              </a:rPr>
              <a:t>Waktu</a:t>
            </a:r>
            <a:r>
              <a:rPr lang="en-US" dirty="0">
                <a:latin typeface="Arial Rounded MT Bold" pitchFamily="34" charset="0"/>
              </a:rPr>
              <a:t> sampling </a:t>
            </a:r>
            <a:r>
              <a:rPr lang="en-US" dirty="0" err="1">
                <a:latin typeface="Arial Rounded MT Bold" pitchFamily="34" charset="0"/>
              </a:rPr>
              <a:t>tergantung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kepada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konsentrasi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hidrokarbon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banyaknya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adsorben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karbon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aktif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digunakan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melepaskan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hidrokarbon</a:t>
            </a:r>
            <a:r>
              <a:rPr lang="en-US" dirty="0">
                <a:latin typeface="Arial Rounded MT Bold" pitchFamily="34" charset="0"/>
              </a:rPr>
              <a:t> , </a:t>
            </a:r>
            <a:r>
              <a:rPr lang="en-US" dirty="0" err="1">
                <a:latin typeface="Arial Rounded MT Bold" pitchFamily="34" charset="0"/>
              </a:rPr>
              <a:t>karbon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aktif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dilarutkan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pelarut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tertentu</a:t>
            </a:r>
            <a:r>
              <a:rPr lang="en-US" dirty="0">
                <a:latin typeface="Arial Rounded MT Bold" pitchFamily="34" charset="0"/>
              </a:rPr>
              <a:t> ( </a:t>
            </a:r>
            <a:r>
              <a:rPr lang="en-US" dirty="0" err="1">
                <a:latin typeface="Arial Rounded MT Bold" pitchFamily="34" charset="0"/>
              </a:rPr>
              <a:t>seperti</a:t>
            </a:r>
            <a:r>
              <a:rPr lang="en-US" dirty="0">
                <a:latin typeface="Arial Rounded MT Bold" pitchFamily="34" charset="0"/>
              </a:rPr>
              <a:t> CS2), </a:t>
            </a:r>
            <a:r>
              <a:rPr lang="en-US" dirty="0" err="1">
                <a:latin typeface="Arial Rounded MT Bold" pitchFamily="34" charset="0"/>
              </a:rPr>
              <a:t>kemudian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disuntikan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GC. </a:t>
            </a:r>
            <a:r>
              <a:rPr lang="en-US" dirty="0" err="1">
                <a:latin typeface="Arial Rounded MT Bold" pitchFamily="34" charset="0"/>
              </a:rPr>
              <a:t>Atau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karbon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aktif</a:t>
            </a:r>
            <a:r>
              <a:rPr lang="en-US" dirty="0">
                <a:latin typeface="Arial Rounded MT Bold" pitchFamily="34" charset="0"/>
              </a:rPr>
              <a:t> di „purging“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gas inert </a:t>
            </a:r>
            <a:r>
              <a:rPr lang="en-US" dirty="0" err="1">
                <a:latin typeface="Arial Rounded MT Bold" pitchFamily="34" charset="0"/>
              </a:rPr>
              <a:t>seperti</a:t>
            </a:r>
            <a:r>
              <a:rPr lang="en-US" dirty="0">
                <a:latin typeface="Arial Rounded MT Bold" pitchFamily="34" charset="0"/>
              </a:rPr>
              <a:t> N2, </a:t>
            </a:r>
            <a:r>
              <a:rPr lang="en-US" dirty="0" err="1">
                <a:latin typeface="Arial Rounded MT Bold" pitchFamily="34" charset="0"/>
              </a:rPr>
              <a:t>atau</a:t>
            </a:r>
            <a:r>
              <a:rPr lang="en-US" dirty="0">
                <a:latin typeface="Arial Rounded MT Bold" pitchFamily="34" charset="0"/>
              </a:rPr>
              <a:t> He, </a:t>
            </a:r>
            <a:r>
              <a:rPr lang="en-US" dirty="0" err="1">
                <a:latin typeface="Arial Rounded MT Bold" pitchFamily="34" charset="0"/>
              </a:rPr>
              <a:t>kemudian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dialirkan</a:t>
            </a:r>
            <a:r>
              <a:rPr lang="en-US" dirty="0">
                <a:latin typeface="Arial Rounded MT Bold" pitchFamily="34" charset="0"/>
              </a:rPr>
              <a:t> /</a:t>
            </a:r>
            <a:r>
              <a:rPr lang="en-US" dirty="0" err="1">
                <a:latin typeface="Arial Rounded MT Bold" pitchFamily="34" charset="0"/>
              </a:rPr>
              <a:t>disuntikan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GC. </a:t>
            </a:r>
          </a:p>
        </p:txBody>
      </p:sp>
    </p:spTree>
    <p:extLst>
      <p:ext uri="{BB962C8B-B14F-4D97-AF65-F5344CB8AC3E}">
        <p14:creationId xmlns:p14="http://schemas.microsoft.com/office/powerpoint/2010/main" val="204169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81000"/>
            <a:ext cx="4038600" cy="1143000"/>
          </a:xfrm>
        </p:spPr>
        <p:txBody>
          <a:bodyPr/>
          <a:lstStyle/>
          <a:p>
            <a:r>
              <a:rPr lang="en-US" sz="4800" dirty="0"/>
              <a:t>Gases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67818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Sulfur </a:t>
            </a:r>
            <a:r>
              <a:rPr lang="en-US" dirty="0" err="1"/>
              <a:t>diooxide</a:t>
            </a:r>
            <a:r>
              <a:rPr lang="en-US" dirty="0"/>
              <a:t> ( SO2 )</a:t>
            </a:r>
          </a:p>
          <a:p>
            <a:pPr marL="609600" indent="-609600">
              <a:buFontTx/>
              <a:buAutoNum type="arabicPeriod"/>
            </a:pPr>
            <a:r>
              <a:rPr lang="en-US" dirty="0" err="1"/>
              <a:t>Nitrohen</a:t>
            </a:r>
            <a:r>
              <a:rPr lang="en-US" dirty="0"/>
              <a:t> dioxide ( NO2 )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Hydrogen Sulfide ( H2S 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Ammonia ( NH3 )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Aliphatic aldehydes (R-CHO 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Other pollutant</a:t>
            </a:r>
          </a:p>
        </p:txBody>
      </p:sp>
    </p:spTree>
    <p:extLst>
      <p:ext uri="{BB962C8B-B14F-4D97-AF65-F5344CB8AC3E}">
        <p14:creationId xmlns:p14="http://schemas.microsoft.com/office/powerpoint/2010/main" val="18078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1" y="1295400"/>
            <a:ext cx="5638800" cy="4419600"/>
          </a:xfrm>
        </p:spPr>
      </p:pic>
    </p:spTree>
    <p:extLst>
      <p:ext uri="{BB962C8B-B14F-4D97-AF65-F5344CB8AC3E}">
        <p14:creationId xmlns:p14="http://schemas.microsoft.com/office/powerpoint/2010/main" val="24707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saansori70.files.wordpress.com/2009/03/030309-0343-udaraambien15.jpg?w=4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28800"/>
            <a:ext cx="4092627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77368" y="5791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/>
              <a:t>sampel</a:t>
            </a:r>
            <a:r>
              <a:rPr lang="en-US" dirty="0"/>
              <a:t> gas- SO</a:t>
            </a:r>
            <a:r>
              <a:rPr lang="en-US" baseline="-25000" dirty="0"/>
              <a:t>2</a:t>
            </a:r>
            <a:r>
              <a:rPr lang="en-US" dirty="0"/>
              <a:t>, NO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 smtClean="0"/>
              <a:t>O</a:t>
            </a:r>
            <a:r>
              <a:rPr lang="en-US" baseline="-25000" dirty="0" smtClean="0"/>
              <a:t>3,dll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5316" y="914400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pengambil</a:t>
            </a:r>
            <a:r>
              <a:rPr lang="en-US" dirty="0"/>
              <a:t> gas SO</a:t>
            </a:r>
            <a:r>
              <a:rPr lang="en-US" baseline="-25000" dirty="0"/>
              <a:t>2</a:t>
            </a:r>
            <a:r>
              <a:rPr lang="en-US" dirty="0"/>
              <a:t>, NO</a:t>
            </a:r>
            <a:r>
              <a:rPr lang="en-US" baseline="-25000" dirty="0"/>
              <a:t>2</a:t>
            </a:r>
            <a:r>
              <a:rPr lang="en-US" dirty="0"/>
              <a:t>, O</a:t>
            </a:r>
            <a:r>
              <a:rPr lang="en-US" baseline="-25000" dirty="0"/>
              <a:t>3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68" y="1283732"/>
            <a:ext cx="340486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19200"/>
            <a:ext cx="7162800" cy="3143250"/>
          </a:xfrm>
        </p:spPr>
        <p:txBody>
          <a:bodyPr/>
          <a:lstStyle/>
          <a:p>
            <a:r>
              <a:rPr lang="en-US" sz="4800" b="1" dirty="0">
                <a:latin typeface="Arial Rounded MT Bold" pitchFamily="34" charset="0"/>
              </a:rPr>
              <a:t>METODE </a:t>
            </a:r>
            <a:r>
              <a:rPr lang="en-US" sz="4800" b="1" dirty="0" smtClean="0">
                <a:latin typeface="Arial Rounded MT Bold" pitchFamily="34" charset="0"/>
              </a:rPr>
              <a:t>PENGUJIAN</a:t>
            </a:r>
            <a:br>
              <a:rPr lang="en-US" sz="4800" b="1" dirty="0" smtClean="0">
                <a:latin typeface="Arial Rounded MT Bold" pitchFamily="34" charset="0"/>
              </a:rPr>
            </a:br>
            <a:r>
              <a:rPr lang="en-US" sz="4800" b="1" dirty="0" smtClean="0">
                <a:latin typeface="Arial Rounded MT Bold" pitchFamily="34" charset="0"/>
              </a:rPr>
              <a:t>PARTIKULAT DI UDARA</a:t>
            </a:r>
            <a:endParaRPr lang="en-US" sz="4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5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316662" cy="1143000"/>
          </a:xfrm>
        </p:spPr>
        <p:txBody>
          <a:bodyPr/>
          <a:lstStyle/>
          <a:p>
            <a:r>
              <a:rPr lang="en-US" dirty="0" smtClean="0"/>
              <a:t>CARA PENGAMBILAN DEBU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0" y="2063750"/>
            <a:ext cx="6095999" cy="2730499"/>
            <a:chOff x="1524000" y="2063750"/>
            <a:chExt cx="6095999" cy="2730499"/>
          </a:xfrm>
          <a:scene3d>
            <a:camera prst="isometricOffAxis2Left" zoom="95000"/>
            <a:lightRig rig="flat" dir="t"/>
          </a:scene3d>
        </p:grpSpPr>
        <p:sp>
          <p:nvSpPr>
            <p:cNvPr id="5" name="Freeform 4"/>
            <p:cNvSpPr/>
            <p:nvPr/>
          </p:nvSpPr>
          <p:spPr>
            <a:xfrm>
              <a:off x="1524000" y="2794000"/>
              <a:ext cx="2539999" cy="1269999"/>
            </a:xfrm>
            <a:custGeom>
              <a:avLst/>
              <a:gdLst>
                <a:gd name="connsiteX0" fmla="*/ 0 w 2539999"/>
                <a:gd name="connsiteY0" fmla="*/ 127000 h 1269999"/>
                <a:gd name="connsiteX1" fmla="*/ 127000 w 2539999"/>
                <a:gd name="connsiteY1" fmla="*/ 0 h 1269999"/>
                <a:gd name="connsiteX2" fmla="*/ 2412999 w 2539999"/>
                <a:gd name="connsiteY2" fmla="*/ 0 h 1269999"/>
                <a:gd name="connsiteX3" fmla="*/ 2539999 w 2539999"/>
                <a:gd name="connsiteY3" fmla="*/ 127000 h 1269999"/>
                <a:gd name="connsiteX4" fmla="*/ 2539999 w 2539999"/>
                <a:gd name="connsiteY4" fmla="*/ 1142999 h 1269999"/>
                <a:gd name="connsiteX5" fmla="*/ 2412999 w 2539999"/>
                <a:gd name="connsiteY5" fmla="*/ 1269999 h 1269999"/>
                <a:gd name="connsiteX6" fmla="*/ 127000 w 2539999"/>
                <a:gd name="connsiteY6" fmla="*/ 1269999 h 1269999"/>
                <a:gd name="connsiteX7" fmla="*/ 0 w 2539999"/>
                <a:gd name="connsiteY7" fmla="*/ 1142999 h 1269999"/>
                <a:gd name="connsiteX8" fmla="*/ 0 w 2539999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9999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2412999" y="0"/>
                  </a:lnTo>
                  <a:cubicBezTo>
                    <a:pt x="2483139" y="0"/>
                    <a:pt x="2539999" y="56860"/>
                    <a:pt x="2539999" y="127000"/>
                  </a:cubicBezTo>
                  <a:lnTo>
                    <a:pt x="2539999" y="1142999"/>
                  </a:lnTo>
                  <a:cubicBezTo>
                    <a:pt x="2539999" y="1213139"/>
                    <a:pt x="2483139" y="1269999"/>
                    <a:pt x="2412999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37" tIns="52437" rIns="52437" bIns="5243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TEKNIK PENGUMPULAN</a:t>
              </a:r>
              <a:endParaRPr lang="en-US" sz="2400" kern="1200" dirty="0"/>
            </a:p>
          </p:txBody>
        </p:sp>
        <p:sp>
          <p:nvSpPr>
            <p:cNvPr id="6" name="Freeform 5"/>
            <p:cNvSpPr/>
            <p:nvPr/>
          </p:nvSpPr>
          <p:spPr>
            <a:xfrm rot="19457599">
              <a:off x="3946396" y="3035750"/>
              <a:ext cx="1251207" cy="56250"/>
            </a:xfrm>
            <a:custGeom>
              <a:avLst/>
              <a:gdLst>
                <a:gd name="connsiteX0" fmla="*/ 0 w 1251207"/>
                <a:gd name="connsiteY0" fmla="*/ 28125 h 56250"/>
                <a:gd name="connsiteX1" fmla="*/ 1251207 w 1251207"/>
                <a:gd name="connsiteY1" fmla="*/ 28125 h 5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1207" h="56250">
                  <a:moveTo>
                    <a:pt x="0" y="28125"/>
                  </a:moveTo>
                  <a:lnTo>
                    <a:pt x="1251207" y="28125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7023" tIns="-3156" rIns="607023" bIns="-315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080000" y="2063750"/>
              <a:ext cx="2539999" cy="1269999"/>
            </a:xfrm>
            <a:custGeom>
              <a:avLst/>
              <a:gdLst>
                <a:gd name="connsiteX0" fmla="*/ 0 w 2539999"/>
                <a:gd name="connsiteY0" fmla="*/ 127000 h 1269999"/>
                <a:gd name="connsiteX1" fmla="*/ 127000 w 2539999"/>
                <a:gd name="connsiteY1" fmla="*/ 0 h 1269999"/>
                <a:gd name="connsiteX2" fmla="*/ 2412999 w 2539999"/>
                <a:gd name="connsiteY2" fmla="*/ 0 h 1269999"/>
                <a:gd name="connsiteX3" fmla="*/ 2539999 w 2539999"/>
                <a:gd name="connsiteY3" fmla="*/ 127000 h 1269999"/>
                <a:gd name="connsiteX4" fmla="*/ 2539999 w 2539999"/>
                <a:gd name="connsiteY4" fmla="*/ 1142999 h 1269999"/>
                <a:gd name="connsiteX5" fmla="*/ 2412999 w 2539999"/>
                <a:gd name="connsiteY5" fmla="*/ 1269999 h 1269999"/>
                <a:gd name="connsiteX6" fmla="*/ 127000 w 2539999"/>
                <a:gd name="connsiteY6" fmla="*/ 1269999 h 1269999"/>
                <a:gd name="connsiteX7" fmla="*/ 0 w 2539999"/>
                <a:gd name="connsiteY7" fmla="*/ 1142999 h 1269999"/>
                <a:gd name="connsiteX8" fmla="*/ 0 w 2539999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9999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2412999" y="0"/>
                  </a:lnTo>
                  <a:cubicBezTo>
                    <a:pt x="2483139" y="0"/>
                    <a:pt x="2539999" y="56860"/>
                    <a:pt x="2539999" y="127000"/>
                  </a:cubicBezTo>
                  <a:lnTo>
                    <a:pt x="2539999" y="1142999"/>
                  </a:lnTo>
                  <a:cubicBezTo>
                    <a:pt x="2539999" y="1213139"/>
                    <a:pt x="2483139" y="1269999"/>
                    <a:pt x="2412999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37" tIns="52437" rIns="52437" bIns="5243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TEKNIK IMPAKSI </a:t>
              </a:r>
              <a:endParaRPr lang="en-US" sz="2400" kern="1200" dirty="0"/>
            </a:p>
          </p:txBody>
        </p:sp>
        <p:sp>
          <p:nvSpPr>
            <p:cNvPr id="8" name="Freeform 7"/>
            <p:cNvSpPr/>
            <p:nvPr/>
          </p:nvSpPr>
          <p:spPr>
            <a:xfrm rot="2142401">
              <a:off x="3946396" y="3765999"/>
              <a:ext cx="1251207" cy="56250"/>
            </a:xfrm>
            <a:custGeom>
              <a:avLst/>
              <a:gdLst>
                <a:gd name="connsiteX0" fmla="*/ 0 w 1251207"/>
                <a:gd name="connsiteY0" fmla="*/ 28125 h 56250"/>
                <a:gd name="connsiteX1" fmla="*/ 1251207 w 1251207"/>
                <a:gd name="connsiteY1" fmla="*/ 28125 h 5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1207" h="56250">
                  <a:moveTo>
                    <a:pt x="0" y="28125"/>
                  </a:moveTo>
                  <a:lnTo>
                    <a:pt x="1251207" y="28125"/>
                  </a:lnTo>
                </a:path>
              </a:pathLst>
            </a:custGeom>
            <a:noFill/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7023" tIns="-3156" rIns="607023" bIns="-315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080000" y="3524250"/>
              <a:ext cx="2539999" cy="1269999"/>
            </a:xfrm>
            <a:custGeom>
              <a:avLst/>
              <a:gdLst>
                <a:gd name="connsiteX0" fmla="*/ 0 w 2539999"/>
                <a:gd name="connsiteY0" fmla="*/ 127000 h 1269999"/>
                <a:gd name="connsiteX1" fmla="*/ 127000 w 2539999"/>
                <a:gd name="connsiteY1" fmla="*/ 0 h 1269999"/>
                <a:gd name="connsiteX2" fmla="*/ 2412999 w 2539999"/>
                <a:gd name="connsiteY2" fmla="*/ 0 h 1269999"/>
                <a:gd name="connsiteX3" fmla="*/ 2539999 w 2539999"/>
                <a:gd name="connsiteY3" fmla="*/ 127000 h 1269999"/>
                <a:gd name="connsiteX4" fmla="*/ 2539999 w 2539999"/>
                <a:gd name="connsiteY4" fmla="*/ 1142999 h 1269999"/>
                <a:gd name="connsiteX5" fmla="*/ 2412999 w 2539999"/>
                <a:gd name="connsiteY5" fmla="*/ 1269999 h 1269999"/>
                <a:gd name="connsiteX6" fmla="*/ 127000 w 2539999"/>
                <a:gd name="connsiteY6" fmla="*/ 1269999 h 1269999"/>
                <a:gd name="connsiteX7" fmla="*/ 0 w 2539999"/>
                <a:gd name="connsiteY7" fmla="*/ 1142999 h 1269999"/>
                <a:gd name="connsiteX8" fmla="*/ 0 w 2539999"/>
                <a:gd name="connsiteY8" fmla="*/ 127000 h 12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9999" h="1269999">
                  <a:moveTo>
                    <a:pt x="0" y="127000"/>
                  </a:moveTo>
                  <a:cubicBezTo>
                    <a:pt x="0" y="56860"/>
                    <a:pt x="56860" y="0"/>
                    <a:pt x="127000" y="0"/>
                  </a:cubicBezTo>
                  <a:lnTo>
                    <a:pt x="2412999" y="0"/>
                  </a:lnTo>
                  <a:cubicBezTo>
                    <a:pt x="2483139" y="0"/>
                    <a:pt x="2539999" y="56860"/>
                    <a:pt x="2539999" y="127000"/>
                  </a:cubicBezTo>
                  <a:lnTo>
                    <a:pt x="2539999" y="1142999"/>
                  </a:lnTo>
                  <a:cubicBezTo>
                    <a:pt x="2539999" y="1213139"/>
                    <a:pt x="2483139" y="1269999"/>
                    <a:pt x="2412999" y="1269999"/>
                  </a:cubicBezTo>
                  <a:lnTo>
                    <a:pt x="127000" y="1269999"/>
                  </a:lnTo>
                  <a:cubicBezTo>
                    <a:pt x="56860" y="1269999"/>
                    <a:pt x="0" y="1213139"/>
                    <a:pt x="0" y="1142999"/>
                  </a:cubicBezTo>
                  <a:lnTo>
                    <a:pt x="0" y="127000"/>
                  </a:lnTo>
                  <a:close/>
                </a:path>
              </a:pathLst>
            </a:cu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437" tIns="52437" rIns="52437" bIns="5243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TEKNIK FITRASI 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045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010400" cy="1085851"/>
          </a:xfrm>
        </p:spPr>
        <p:txBody>
          <a:bodyPr/>
          <a:lstStyle/>
          <a:p>
            <a:pPr marL="854075" indent="-854075"/>
            <a:r>
              <a:rPr lang="en-US" dirty="0">
                <a:latin typeface="Arial Rounded MT Bold" pitchFamily="34" charset="0"/>
              </a:rPr>
              <a:t>a. 	</a:t>
            </a:r>
            <a:r>
              <a:rPr lang="en-US" dirty="0" err="1">
                <a:latin typeface="Arial Rounded MT Bold" pitchFamily="34" charset="0"/>
              </a:rPr>
              <a:t>Teknik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</a:t>
            </a:r>
            <a:r>
              <a:rPr lang="en-US" dirty="0" err="1" smtClean="0">
                <a:latin typeface="Arial Rounded MT Bold" pitchFamily="34" charset="0"/>
              </a:rPr>
              <a:t>engumpulan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</a:t>
            </a:r>
            <a:r>
              <a:rPr lang="en-US" dirty="0" err="1" smtClean="0">
                <a:latin typeface="Arial Rounded MT Bold" pitchFamily="34" charset="0"/>
              </a:rPr>
              <a:t>ecara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</a:t>
            </a:r>
            <a:r>
              <a:rPr lang="en-US" dirty="0" err="1" smtClean="0">
                <a:latin typeface="Arial Rounded MT Bold" pitchFamily="34" charset="0"/>
              </a:rPr>
              <a:t>mpaksi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05000" y="2819400"/>
            <a:ext cx="6781800" cy="3048000"/>
          </a:xfrm>
        </p:spPr>
        <p:txBody>
          <a:bodyPr/>
          <a:lstStyle/>
          <a:p>
            <a:pPr algn="just" fontAlgn="auto" hangingPunct="1"/>
            <a:r>
              <a:rPr lang="en-US" dirty="0" smtClean="0">
                <a:latin typeface="Arial Rounded MT Bold" pitchFamily="34" charset="0"/>
              </a:rPr>
              <a:t>Gas </a:t>
            </a:r>
            <a:r>
              <a:rPr lang="en-US" dirty="0" err="1" smtClean="0">
                <a:latin typeface="Arial Rounded MT Bold" pitchFamily="34" charset="0"/>
              </a:rPr>
              <a:t>atau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udara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mengandung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partikulat</a:t>
            </a:r>
            <a:r>
              <a:rPr lang="en-US" dirty="0" smtClean="0">
                <a:latin typeface="Arial Rounded MT Bold" pitchFamily="34" charset="0"/>
              </a:rPr>
              <a:t> di </a:t>
            </a:r>
            <a:r>
              <a:rPr lang="en-US" dirty="0" err="1" smtClean="0">
                <a:latin typeface="Arial Rounded MT Bold" pitchFamily="34" charset="0"/>
              </a:rPr>
              <a:t>hisap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melalui</a:t>
            </a:r>
            <a:r>
              <a:rPr lang="en-US" dirty="0" smtClean="0">
                <a:latin typeface="Arial Rounded MT Bold" pitchFamily="34" charset="0"/>
              </a:rPr>
              <a:t> nozzle </a:t>
            </a:r>
            <a:r>
              <a:rPr lang="en-US" dirty="0" err="1" smtClean="0">
                <a:latin typeface="Arial Rounded MT Bold" pitchFamily="34" charset="0"/>
              </a:rPr>
              <a:t>dengan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laju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aliran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udara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tertentu</a:t>
            </a:r>
            <a:r>
              <a:rPr lang="en-US" dirty="0" smtClean="0">
                <a:latin typeface="Arial Rounded MT Bold" pitchFamily="34" charset="0"/>
              </a:rPr>
              <a:t> , </a:t>
            </a:r>
            <a:r>
              <a:rPr lang="en-US" dirty="0" err="1" smtClean="0">
                <a:latin typeface="Arial Rounded MT Bold" pitchFamily="34" charset="0"/>
              </a:rPr>
              <a:t>kemudian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ditumbukan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ke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permukaan</a:t>
            </a:r>
            <a:r>
              <a:rPr lang="en-US" dirty="0" smtClean="0">
                <a:latin typeface="Arial Rounded MT Bold" pitchFamily="34" charset="0"/>
              </a:rPr>
              <a:t> plate , </a:t>
            </a:r>
            <a:r>
              <a:rPr lang="en-US" dirty="0" err="1" smtClean="0">
                <a:latin typeface="Arial Rounded MT Bold" pitchFamily="34" charset="0"/>
              </a:rPr>
              <a:t>maka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partikel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dengan</a:t>
            </a:r>
            <a:r>
              <a:rPr lang="en-US" dirty="0" smtClean="0">
                <a:latin typeface="Arial Rounded MT Bold" pitchFamily="34" charset="0"/>
              </a:rPr>
              <a:t> diameter </a:t>
            </a:r>
            <a:r>
              <a:rPr lang="en-US" dirty="0" err="1" smtClean="0">
                <a:latin typeface="Arial Rounded MT Bold" pitchFamily="34" charset="0"/>
              </a:rPr>
              <a:t>tertentu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tidak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bisa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mengikuti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aliran</a:t>
            </a:r>
            <a:r>
              <a:rPr lang="en-US" dirty="0" smtClean="0">
                <a:latin typeface="Arial Rounded MT Bold" pitchFamily="34" charset="0"/>
              </a:rPr>
              <a:t> gas yang </a:t>
            </a:r>
            <a:r>
              <a:rPr lang="en-US" dirty="0" err="1" smtClean="0">
                <a:latin typeface="Arial Rounded MT Bold" pitchFamily="34" charset="0"/>
              </a:rPr>
              <a:t>dibelokkan</a:t>
            </a:r>
            <a:r>
              <a:rPr lang="en-US" dirty="0" smtClean="0">
                <a:latin typeface="Arial Rounded MT Bold" pitchFamily="34" charset="0"/>
              </a:rPr>
              <a:t> ( </a:t>
            </a:r>
            <a:r>
              <a:rPr lang="en-US" dirty="0" err="1" smtClean="0">
                <a:latin typeface="Arial Rounded MT Bold" pitchFamily="34" charset="0"/>
              </a:rPr>
              <a:t>karena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gaya</a:t>
            </a:r>
            <a:r>
              <a:rPr lang="en-US" dirty="0" smtClean="0">
                <a:latin typeface="Arial Rounded MT Bold" pitchFamily="34" charset="0"/>
              </a:rPr>
              <a:t> inertia) , </a:t>
            </a:r>
            <a:r>
              <a:rPr lang="en-US" dirty="0" err="1" smtClean="0">
                <a:latin typeface="Arial Rounded MT Bold" pitchFamily="34" charset="0"/>
              </a:rPr>
              <a:t>sehingga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partikel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debu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tersebut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tertahan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pada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permukaan</a:t>
            </a:r>
            <a:r>
              <a:rPr lang="en-US" dirty="0" smtClean="0">
                <a:latin typeface="Arial Rounded MT Bold" pitchFamily="34" charset="0"/>
              </a:rPr>
              <a:t> plate  ... </a:t>
            </a:r>
          </a:p>
          <a:p>
            <a:pPr algn="just" fontAlgn="auto" hangingPunct="1"/>
            <a:r>
              <a:rPr lang="en-US" dirty="0" smtClean="0">
                <a:latin typeface="Arial Rounded MT Bold" pitchFamily="34" charset="0"/>
              </a:rPr>
              <a:t> </a:t>
            </a:r>
          </a:p>
          <a:p>
            <a:pPr algn="just"/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304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 Rounded MT Bold" pitchFamily="34" charset="0"/>
              </a:rPr>
              <a:t>Sedangkan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partikel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debu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lebih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kecil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mempunyai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kemampuan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mengikuti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aliran</a:t>
            </a:r>
            <a:r>
              <a:rPr lang="en-US" sz="2000" dirty="0">
                <a:latin typeface="Arial Rounded MT Bold" pitchFamily="34" charset="0"/>
              </a:rPr>
              <a:t> gas </a:t>
            </a:r>
            <a:r>
              <a:rPr lang="en-US" sz="2000" dirty="0" err="1">
                <a:latin typeface="Arial Rounded MT Bold" pitchFamily="34" charset="0"/>
              </a:rPr>
              <a:t>masuk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kedalam</a:t>
            </a:r>
            <a:r>
              <a:rPr lang="en-US" sz="2000" dirty="0">
                <a:latin typeface="Arial Rounded MT Bold" pitchFamily="34" charset="0"/>
              </a:rPr>
              <a:t> plate </a:t>
            </a:r>
            <a:r>
              <a:rPr lang="en-US" sz="2000" dirty="0" err="1">
                <a:latin typeface="Arial Rounded MT Bold" pitchFamily="34" charset="0"/>
              </a:rPr>
              <a:t>berikutnya</a:t>
            </a:r>
            <a:r>
              <a:rPr lang="en-US" sz="2000" dirty="0">
                <a:latin typeface="Arial Rounded MT Bold" pitchFamily="34" charset="0"/>
              </a:rPr>
              <a:t> , yang </a:t>
            </a:r>
            <a:r>
              <a:rPr lang="en-US" sz="2000" dirty="0" err="1">
                <a:latin typeface="Arial Rounded MT Bold" pitchFamily="34" charset="0"/>
              </a:rPr>
              <a:t>selanjutnya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terperangkap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plate yang </a:t>
            </a:r>
            <a:r>
              <a:rPr lang="en-US" sz="2000" dirty="0" err="1">
                <a:latin typeface="Arial Rounded MT Bold" pitchFamily="34" charset="0"/>
              </a:rPr>
              <a:t>berikutnya</a:t>
            </a:r>
            <a:r>
              <a:rPr lang="en-US" sz="2000" dirty="0">
                <a:latin typeface="Arial Rounded MT Bold" pitchFamily="34" charset="0"/>
              </a:rPr>
              <a:t>.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demikian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terjadi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pemisahan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debu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berdasarkan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ukuran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partikel</a:t>
            </a:r>
            <a:r>
              <a:rPr lang="en-US" sz="2000" dirty="0">
                <a:latin typeface="Arial Rounded MT Bold" pitchFamily="34" charset="0"/>
              </a:rPr>
              <a:t> . </a:t>
            </a:r>
            <a:r>
              <a:rPr lang="en-US" sz="2000" dirty="0" err="1">
                <a:latin typeface="Arial Rounded MT Bold" pitchFamily="34" charset="0"/>
              </a:rPr>
              <a:t>Mekanisme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pengumpulan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debu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impaksi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diperlihatkan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Gambar</a:t>
            </a:r>
            <a:r>
              <a:rPr lang="en-US" sz="2000" dirty="0">
                <a:latin typeface="Arial Rounded MT Bold" pitchFamily="34" charset="0"/>
              </a:rPr>
              <a:t> : - 4.7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6477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447800" y="632253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US" i="1" dirty="0" err="1"/>
              <a:t>Gambar</a:t>
            </a:r>
            <a:r>
              <a:rPr lang="en-US" i="1" dirty="0"/>
              <a:t>,  4.7.-  </a:t>
            </a:r>
            <a:r>
              <a:rPr lang="en-US" i="1" dirty="0" err="1"/>
              <a:t>Mekanisme</a:t>
            </a:r>
            <a:r>
              <a:rPr lang="en-US" i="1" dirty="0"/>
              <a:t> </a:t>
            </a:r>
            <a:r>
              <a:rPr lang="en-US" i="1" dirty="0" err="1"/>
              <a:t>pengumpulan</a:t>
            </a:r>
            <a:r>
              <a:rPr lang="en-US" i="1" dirty="0"/>
              <a:t> </a:t>
            </a:r>
            <a:r>
              <a:rPr lang="en-US" i="1" dirty="0" err="1"/>
              <a:t>debu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impaksi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14399"/>
            <a:ext cx="5257800" cy="609601"/>
          </a:xfrm>
        </p:spPr>
        <p:txBody>
          <a:bodyPr/>
          <a:lstStyle/>
          <a:p>
            <a:r>
              <a:rPr lang="en-US" dirty="0">
                <a:latin typeface="Arial Rounded MT Bold" pitchFamily="34" charset="0"/>
              </a:rPr>
              <a:t>b. 	</a:t>
            </a:r>
            <a:r>
              <a:rPr lang="en-US" dirty="0" err="1">
                <a:latin typeface="Arial Rounded MT Bold" pitchFamily="34" charset="0"/>
              </a:rPr>
              <a:t>Teknik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Filtrasi</a:t>
            </a:r>
            <a:r>
              <a:rPr lang="en-US" dirty="0">
                <a:latin typeface="Arial Rounded MT Bold" pitchFamily="34" charset="0"/>
              </a:rPr>
              <a:t>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7467600" cy="41910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>
                <a:latin typeface="Arial Rounded MT Bold" pitchFamily="34" charset="0"/>
              </a:rPr>
              <a:t>Pengumpulan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partikulat</a:t>
            </a:r>
            <a:r>
              <a:rPr lang="en-US" sz="2000" dirty="0">
                <a:latin typeface="Arial Rounded MT Bold" pitchFamily="34" charset="0"/>
              </a:rPr>
              <a:t>/</a:t>
            </a:r>
            <a:r>
              <a:rPr lang="en-US" sz="2000" dirty="0" err="1">
                <a:latin typeface="Arial Rounded MT Bold" pitchFamily="34" charset="0"/>
              </a:rPr>
              <a:t>debu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teknik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filtrasi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merupakan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teknik</a:t>
            </a:r>
            <a:r>
              <a:rPr lang="en-US" sz="2000" dirty="0">
                <a:latin typeface="Arial Rounded MT Bold" pitchFamily="34" charset="0"/>
              </a:rPr>
              <a:t> yang paling </a:t>
            </a:r>
            <a:r>
              <a:rPr lang="en-US" sz="2000" dirty="0" err="1">
                <a:latin typeface="Arial Rounded MT Bold" pitchFamily="34" charset="0"/>
              </a:rPr>
              <a:t>populer</a:t>
            </a:r>
            <a:r>
              <a:rPr lang="en-US" sz="2000" dirty="0">
                <a:latin typeface="Arial Rounded MT Bold" pitchFamily="34" charset="0"/>
              </a:rPr>
              <a:t>. </a:t>
            </a:r>
            <a:endParaRPr lang="en-US" sz="2000" dirty="0" smtClean="0">
              <a:latin typeface="Arial Rounded MT Bold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 Rounded MT Bold" pitchFamily="34" charset="0"/>
              </a:rPr>
              <a:t>Jenis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>
                <a:latin typeface="Arial Rounded MT Bold" pitchFamily="34" charset="0"/>
              </a:rPr>
              <a:t>filter </a:t>
            </a:r>
            <a:r>
              <a:rPr lang="en-US" sz="2000" dirty="0" err="1" smtClean="0">
                <a:latin typeface="Arial Rounded MT Bold" pitchFamily="34" charset="0"/>
              </a:rPr>
              <a:t>adalah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>
                <a:latin typeface="Arial Rounded MT Bold" pitchFamily="34" charset="0"/>
              </a:rPr>
              <a:t>filter fiber glass, cellulose, </a:t>
            </a:r>
            <a:r>
              <a:rPr lang="en-US" sz="2000" dirty="0" err="1">
                <a:latin typeface="Arial Rounded MT Bold" pitchFamily="34" charset="0"/>
              </a:rPr>
              <a:t>polyurthen</a:t>
            </a:r>
            <a:r>
              <a:rPr lang="en-US" sz="2000" dirty="0">
                <a:latin typeface="Arial Rounded MT Bold" pitchFamily="34" charset="0"/>
              </a:rPr>
              <a:t> foam . </a:t>
            </a:r>
            <a:r>
              <a:rPr lang="en-US" sz="2000" dirty="0" err="1">
                <a:latin typeface="Arial Rounded MT Bold" pitchFamily="34" charset="0"/>
              </a:rPr>
              <a:t>Setiap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jenis</a:t>
            </a:r>
            <a:r>
              <a:rPr lang="en-US" sz="2000" dirty="0">
                <a:latin typeface="Arial Rounded MT Bold" pitchFamily="34" charset="0"/>
              </a:rPr>
              <a:t> filter </a:t>
            </a:r>
            <a:r>
              <a:rPr lang="en-US" sz="2000" dirty="0" err="1">
                <a:latin typeface="Arial Rounded MT Bold" pitchFamily="34" charset="0"/>
              </a:rPr>
              <a:t>mempunyai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karateristik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tertentu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</a:rPr>
              <a:t>Filter </a:t>
            </a:r>
            <a:r>
              <a:rPr lang="en-US" sz="2000" dirty="0">
                <a:latin typeface="Arial Rounded MT Bold" pitchFamily="34" charset="0"/>
              </a:rPr>
              <a:t>fiber </a:t>
            </a:r>
            <a:r>
              <a:rPr lang="en-US" sz="2000" dirty="0" smtClean="0">
                <a:latin typeface="Arial Rounded MT Bold" pitchFamily="34" charset="0"/>
              </a:rPr>
              <a:t>glass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pengukuran</a:t>
            </a:r>
            <a:r>
              <a:rPr lang="en-US" sz="2000" dirty="0">
                <a:latin typeface="Arial Rounded MT Bold" pitchFamily="34" charset="0"/>
              </a:rPr>
              <a:t> SPM (suspended particulate mater) </a:t>
            </a:r>
            <a:r>
              <a:rPr lang="en-US" sz="2000" dirty="0" err="1">
                <a:latin typeface="Arial Rounded MT Bold" pitchFamily="34" charset="0"/>
              </a:rPr>
              <a:t>atau</a:t>
            </a:r>
            <a:r>
              <a:rPr lang="en-US" sz="2000" dirty="0">
                <a:latin typeface="Arial Rounded MT Bold" pitchFamily="34" charset="0"/>
              </a:rPr>
              <a:t> TSP (Total Suspended Particulate , 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mikro</a:t>
            </a:r>
            <a:r>
              <a:rPr lang="en-US" sz="2000" dirty="0">
                <a:latin typeface="Arial Rounded MT Bold" pitchFamily="34" charset="0"/>
              </a:rPr>
              <a:t> fiber </a:t>
            </a:r>
            <a:r>
              <a:rPr lang="en-US" sz="2000" dirty="0" err="1">
                <a:latin typeface="Arial Rounded MT Bold" pitchFamily="34" charset="0"/>
              </a:rPr>
              <a:t>gelas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>
                <a:latin typeface="Arial Rounded MT Bold" pitchFamily="34" charset="0"/>
              </a:rPr>
              <a:t>&lt; 0,3 µm, </a:t>
            </a:r>
            <a:r>
              <a:rPr lang="en-US" sz="2000" dirty="0" err="1">
                <a:latin typeface="Arial Rounded MT Bold" pitchFamily="34" charset="0"/>
              </a:rPr>
              <a:t>yaitu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mempunyai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efisensi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pengumpulan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partikulat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diameter 0,3 µm </a:t>
            </a:r>
            <a:r>
              <a:rPr lang="en-US" sz="2000" dirty="0" err="1">
                <a:latin typeface="Arial Rounded MT Bold" pitchFamily="34" charset="0"/>
              </a:rPr>
              <a:t>sebesar</a:t>
            </a:r>
            <a:r>
              <a:rPr lang="en-US" sz="2000" dirty="0">
                <a:latin typeface="Arial Rounded MT Bold" pitchFamily="34" charset="0"/>
              </a:rPr>
              <a:t> 95%. </a:t>
            </a:r>
            <a:endParaRPr lang="en-US" sz="2000" dirty="0" smtClean="0">
              <a:latin typeface="Arial Rounded MT Bold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 Rounded MT Bold" pitchFamily="34" charset="0"/>
              </a:rPr>
              <a:t>Filter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korosif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dapat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digunakan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temperatur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>
                <a:latin typeface="Arial Rounded MT Bold" pitchFamily="34" charset="0"/>
              </a:rPr>
              <a:t>540</a:t>
            </a:r>
            <a:r>
              <a:rPr lang="en-US" sz="2000" baseline="30000" dirty="0">
                <a:latin typeface="Arial Rounded MT Bold" pitchFamily="34" charset="0"/>
              </a:rPr>
              <a:t>o</a:t>
            </a:r>
            <a:r>
              <a:rPr lang="en-US" sz="2000" dirty="0">
                <a:latin typeface="Arial Rounded MT Bold" pitchFamily="34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42624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707269"/>
            <a:ext cx="5716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b="1" dirty="0">
                <a:latin typeface="Tekton Pro Cond" pitchFamily="34" charset="0"/>
              </a:rPr>
              <a:t>METODE </a:t>
            </a:r>
            <a:r>
              <a:rPr lang="en-AU" sz="3600" b="1" dirty="0" smtClean="0">
                <a:latin typeface="Tekton Pro Cond" pitchFamily="34" charset="0"/>
              </a:rPr>
              <a:t> PENGUKURAN</a:t>
            </a:r>
            <a:endParaRPr lang="en-US" sz="3600" dirty="0">
              <a:latin typeface="Tekton Pro Con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6019800" y="304800"/>
            <a:ext cx="2819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 -2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00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533400"/>
            <a:ext cx="6316662" cy="808038"/>
          </a:xfrm>
        </p:spPr>
        <p:txBody>
          <a:bodyPr/>
          <a:lstStyle/>
          <a:p>
            <a:pPr fontAlgn="auto" hangingPunct="1"/>
            <a:r>
              <a:rPr lang="en-US" sz="3600" dirty="0">
                <a:latin typeface="Arial Rounded MT Bold" pitchFamily="34" charset="0"/>
              </a:rPr>
              <a:t> </a:t>
            </a:r>
            <a:br>
              <a:rPr lang="en-US" sz="3600" dirty="0">
                <a:latin typeface="Arial Rounded MT Bold" pitchFamily="34" charset="0"/>
              </a:rPr>
            </a:br>
            <a:r>
              <a:rPr lang="en-US" sz="3600" b="1" dirty="0">
                <a:latin typeface="Arial Rounded MT Bold" pitchFamily="34" charset="0"/>
              </a:rPr>
              <a:t>4.5.1.	</a:t>
            </a:r>
            <a:r>
              <a:rPr lang="en-US" sz="3600" b="1" dirty="0" err="1">
                <a:latin typeface="Arial Rounded MT Bold" pitchFamily="34" charset="0"/>
              </a:rPr>
              <a:t>Metode</a:t>
            </a:r>
            <a:r>
              <a:rPr lang="en-US" sz="3600" b="1" dirty="0">
                <a:latin typeface="Arial Rounded MT Bold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</a:rPr>
              <a:t>Analisa</a:t>
            </a:r>
            <a:endParaRPr lang="en-US" sz="3600" dirty="0">
              <a:latin typeface="Arial Rounded MT Bol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09800" y="2886341"/>
            <a:ext cx="6321665" cy="3295116"/>
            <a:chOff x="1526934" y="2886341"/>
            <a:chExt cx="6321665" cy="3295116"/>
          </a:xfrm>
        </p:grpSpPr>
        <p:sp>
          <p:nvSpPr>
            <p:cNvPr id="9" name="Freeform 8"/>
            <p:cNvSpPr/>
            <p:nvPr/>
          </p:nvSpPr>
          <p:spPr>
            <a:xfrm>
              <a:off x="1526934" y="4163662"/>
              <a:ext cx="2885500" cy="740475"/>
            </a:xfrm>
            <a:custGeom>
              <a:avLst/>
              <a:gdLst>
                <a:gd name="connsiteX0" fmla="*/ 0 w 2885500"/>
                <a:gd name="connsiteY0" fmla="*/ 74048 h 740475"/>
                <a:gd name="connsiteX1" fmla="*/ 74048 w 2885500"/>
                <a:gd name="connsiteY1" fmla="*/ 0 h 740475"/>
                <a:gd name="connsiteX2" fmla="*/ 2811453 w 2885500"/>
                <a:gd name="connsiteY2" fmla="*/ 0 h 740475"/>
                <a:gd name="connsiteX3" fmla="*/ 2885501 w 2885500"/>
                <a:gd name="connsiteY3" fmla="*/ 74048 h 740475"/>
                <a:gd name="connsiteX4" fmla="*/ 2885500 w 2885500"/>
                <a:gd name="connsiteY4" fmla="*/ 666428 h 740475"/>
                <a:gd name="connsiteX5" fmla="*/ 2811452 w 2885500"/>
                <a:gd name="connsiteY5" fmla="*/ 740476 h 740475"/>
                <a:gd name="connsiteX6" fmla="*/ 74048 w 2885500"/>
                <a:gd name="connsiteY6" fmla="*/ 740475 h 740475"/>
                <a:gd name="connsiteX7" fmla="*/ 0 w 2885500"/>
                <a:gd name="connsiteY7" fmla="*/ 666427 h 740475"/>
                <a:gd name="connsiteX8" fmla="*/ 0 w 2885500"/>
                <a:gd name="connsiteY8" fmla="*/ 74048 h 74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5500" h="740475">
                  <a:moveTo>
                    <a:pt x="0" y="74048"/>
                  </a:moveTo>
                  <a:cubicBezTo>
                    <a:pt x="0" y="33152"/>
                    <a:pt x="33152" y="0"/>
                    <a:pt x="74048" y="0"/>
                  </a:cubicBezTo>
                  <a:lnTo>
                    <a:pt x="2811453" y="0"/>
                  </a:lnTo>
                  <a:cubicBezTo>
                    <a:pt x="2852349" y="0"/>
                    <a:pt x="2885501" y="33152"/>
                    <a:pt x="2885501" y="74048"/>
                  </a:cubicBezTo>
                  <a:cubicBezTo>
                    <a:pt x="2885501" y="271508"/>
                    <a:pt x="2885500" y="468968"/>
                    <a:pt x="2885500" y="666428"/>
                  </a:cubicBezTo>
                  <a:cubicBezTo>
                    <a:pt x="2885500" y="707324"/>
                    <a:pt x="2852348" y="740476"/>
                    <a:pt x="2811452" y="740476"/>
                  </a:cubicBezTo>
                  <a:lnTo>
                    <a:pt x="74048" y="740475"/>
                  </a:lnTo>
                  <a:cubicBezTo>
                    <a:pt x="33152" y="740475"/>
                    <a:pt x="0" y="707323"/>
                    <a:pt x="0" y="666427"/>
                  </a:cubicBezTo>
                  <a:lnTo>
                    <a:pt x="0" y="7404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23" tIns="35023" rIns="35023" bIns="3502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err="1" smtClean="0"/>
                <a:t>Metode</a:t>
              </a:r>
              <a:r>
                <a:rPr lang="en-US" sz="2100" b="1" kern="1200" dirty="0" smtClean="0"/>
                <a:t> </a:t>
              </a:r>
              <a:r>
                <a:rPr lang="en-US" sz="2100" b="1" kern="1200" dirty="0" err="1" smtClean="0"/>
                <a:t>Analisa</a:t>
              </a:r>
              <a:endParaRPr lang="en-US" sz="2100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17692822">
              <a:off x="4004625" y="3878738"/>
              <a:ext cx="1407999" cy="33002"/>
            </a:xfrm>
            <a:custGeom>
              <a:avLst/>
              <a:gdLst>
                <a:gd name="connsiteX0" fmla="*/ 0 w 1407999"/>
                <a:gd name="connsiteY0" fmla="*/ 16501 h 33002"/>
                <a:gd name="connsiteX1" fmla="*/ 1407999 w 1407999"/>
                <a:gd name="connsiteY1" fmla="*/ 16501 h 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7999" h="33002">
                  <a:moveTo>
                    <a:pt x="0" y="16501"/>
                  </a:moveTo>
                  <a:lnTo>
                    <a:pt x="1407999" y="16501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500" tIns="-18699" rIns="681499" bIns="-186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04815" y="2886341"/>
              <a:ext cx="2809957" cy="740475"/>
            </a:xfrm>
            <a:custGeom>
              <a:avLst/>
              <a:gdLst>
                <a:gd name="connsiteX0" fmla="*/ 0 w 2809957"/>
                <a:gd name="connsiteY0" fmla="*/ 74048 h 740475"/>
                <a:gd name="connsiteX1" fmla="*/ 74048 w 2809957"/>
                <a:gd name="connsiteY1" fmla="*/ 0 h 740475"/>
                <a:gd name="connsiteX2" fmla="*/ 2735910 w 2809957"/>
                <a:gd name="connsiteY2" fmla="*/ 0 h 740475"/>
                <a:gd name="connsiteX3" fmla="*/ 2809958 w 2809957"/>
                <a:gd name="connsiteY3" fmla="*/ 74048 h 740475"/>
                <a:gd name="connsiteX4" fmla="*/ 2809957 w 2809957"/>
                <a:gd name="connsiteY4" fmla="*/ 666428 h 740475"/>
                <a:gd name="connsiteX5" fmla="*/ 2735909 w 2809957"/>
                <a:gd name="connsiteY5" fmla="*/ 740476 h 740475"/>
                <a:gd name="connsiteX6" fmla="*/ 74048 w 2809957"/>
                <a:gd name="connsiteY6" fmla="*/ 740475 h 740475"/>
                <a:gd name="connsiteX7" fmla="*/ 0 w 2809957"/>
                <a:gd name="connsiteY7" fmla="*/ 666427 h 740475"/>
                <a:gd name="connsiteX8" fmla="*/ 0 w 2809957"/>
                <a:gd name="connsiteY8" fmla="*/ 74048 h 74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9957" h="740475">
                  <a:moveTo>
                    <a:pt x="0" y="74048"/>
                  </a:moveTo>
                  <a:cubicBezTo>
                    <a:pt x="0" y="33152"/>
                    <a:pt x="33152" y="0"/>
                    <a:pt x="74048" y="0"/>
                  </a:cubicBezTo>
                  <a:lnTo>
                    <a:pt x="2735910" y="0"/>
                  </a:lnTo>
                  <a:cubicBezTo>
                    <a:pt x="2776806" y="0"/>
                    <a:pt x="2809958" y="33152"/>
                    <a:pt x="2809958" y="74048"/>
                  </a:cubicBezTo>
                  <a:cubicBezTo>
                    <a:pt x="2809958" y="271508"/>
                    <a:pt x="2809957" y="468968"/>
                    <a:pt x="2809957" y="666428"/>
                  </a:cubicBezTo>
                  <a:cubicBezTo>
                    <a:pt x="2809957" y="707324"/>
                    <a:pt x="2776805" y="740476"/>
                    <a:pt x="2735909" y="740476"/>
                  </a:cubicBezTo>
                  <a:lnTo>
                    <a:pt x="74048" y="740475"/>
                  </a:lnTo>
                  <a:cubicBezTo>
                    <a:pt x="33152" y="740475"/>
                    <a:pt x="0" y="707323"/>
                    <a:pt x="0" y="666427"/>
                  </a:cubicBezTo>
                  <a:lnTo>
                    <a:pt x="0" y="7404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58" tIns="35658" rIns="35658" bIns="3565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b="1" kern="1200" dirty="0" smtClean="0"/>
                <a:t>HVS (High Volume Sampler)</a:t>
              </a:r>
              <a:endParaRPr lang="en-US" sz="2200" kern="1200" dirty="0"/>
            </a:p>
          </p:txBody>
        </p:sp>
        <p:sp>
          <p:nvSpPr>
            <p:cNvPr id="12" name="Freeform 11"/>
            <p:cNvSpPr/>
            <p:nvPr/>
          </p:nvSpPr>
          <p:spPr>
            <a:xfrm rot="19681943">
              <a:off x="4359225" y="4331635"/>
              <a:ext cx="701734" cy="33002"/>
            </a:xfrm>
            <a:custGeom>
              <a:avLst/>
              <a:gdLst>
                <a:gd name="connsiteX0" fmla="*/ 0 w 701734"/>
                <a:gd name="connsiteY0" fmla="*/ 16501 h 33002"/>
                <a:gd name="connsiteX1" fmla="*/ 701734 w 701734"/>
                <a:gd name="connsiteY1" fmla="*/ 16501 h 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1734" h="33002">
                  <a:moveTo>
                    <a:pt x="0" y="16501"/>
                  </a:moveTo>
                  <a:lnTo>
                    <a:pt x="701734" y="16501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6024" tIns="-1042" rIns="346024" bIns="-104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07750" y="3792135"/>
              <a:ext cx="2840849" cy="740475"/>
            </a:xfrm>
            <a:custGeom>
              <a:avLst/>
              <a:gdLst>
                <a:gd name="connsiteX0" fmla="*/ 0 w 2840849"/>
                <a:gd name="connsiteY0" fmla="*/ 74048 h 740475"/>
                <a:gd name="connsiteX1" fmla="*/ 74048 w 2840849"/>
                <a:gd name="connsiteY1" fmla="*/ 0 h 740475"/>
                <a:gd name="connsiteX2" fmla="*/ 2766802 w 2840849"/>
                <a:gd name="connsiteY2" fmla="*/ 0 h 740475"/>
                <a:gd name="connsiteX3" fmla="*/ 2840850 w 2840849"/>
                <a:gd name="connsiteY3" fmla="*/ 74048 h 740475"/>
                <a:gd name="connsiteX4" fmla="*/ 2840849 w 2840849"/>
                <a:gd name="connsiteY4" fmla="*/ 666428 h 740475"/>
                <a:gd name="connsiteX5" fmla="*/ 2766801 w 2840849"/>
                <a:gd name="connsiteY5" fmla="*/ 740476 h 740475"/>
                <a:gd name="connsiteX6" fmla="*/ 74048 w 2840849"/>
                <a:gd name="connsiteY6" fmla="*/ 740475 h 740475"/>
                <a:gd name="connsiteX7" fmla="*/ 0 w 2840849"/>
                <a:gd name="connsiteY7" fmla="*/ 666427 h 740475"/>
                <a:gd name="connsiteX8" fmla="*/ 0 w 2840849"/>
                <a:gd name="connsiteY8" fmla="*/ 74048 h 74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0849" h="740475">
                  <a:moveTo>
                    <a:pt x="0" y="74048"/>
                  </a:moveTo>
                  <a:cubicBezTo>
                    <a:pt x="0" y="33152"/>
                    <a:pt x="33152" y="0"/>
                    <a:pt x="74048" y="0"/>
                  </a:cubicBezTo>
                  <a:lnTo>
                    <a:pt x="2766802" y="0"/>
                  </a:lnTo>
                  <a:cubicBezTo>
                    <a:pt x="2807698" y="0"/>
                    <a:pt x="2840850" y="33152"/>
                    <a:pt x="2840850" y="74048"/>
                  </a:cubicBezTo>
                  <a:cubicBezTo>
                    <a:pt x="2840850" y="271508"/>
                    <a:pt x="2840849" y="468968"/>
                    <a:pt x="2840849" y="666428"/>
                  </a:cubicBezTo>
                  <a:cubicBezTo>
                    <a:pt x="2840849" y="707324"/>
                    <a:pt x="2807697" y="740476"/>
                    <a:pt x="2766801" y="740476"/>
                  </a:cubicBezTo>
                  <a:lnTo>
                    <a:pt x="74048" y="740475"/>
                  </a:lnTo>
                  <a:cubicBezTo>
                    <a:pt x="33152" y="740475"/>
                    <a:pt x="0" y="707323"/>
                    <a:pt x="0" y="666427"/>
                  </a:cubicBezTo>
                  <a:lnTo>
                    <a:pt x="0" y="7404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58" tIns="35658" rIns="35658" bIns="35658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err="1" smtClean="0"/>
                <a:t>Pengukuran</a:t>
              </a:r>
              <a:r>
                <a:rPr lang="en-US" sz="2200" b="1" kern="1200" dirty="0" smtClean="0"/>
                <a:t> PM 10 </a:t>
              </a:r>
              <a:r>
                <a:rPr lang="en-US" sz="2200" b="1" kern="1200" dirty="0" err="1" smtClean="0"/>
                <a:t>dan</a:t>
              </a:r>
              <a:r>
                <a:rPr lang="en-US" sz="2200" b="1" kern="1200" dirty="0" smtClean="0"/>
                <a:t> PM 2.5</a:t>
              </a:r>
              <a:endParaRPr lang="en-US" sz="2200" kern="1200" dirty="0"/>
            </a:p>
          </p:txBody>
        </p:sp>
        <p:sp>
          <p:nvSpPr>
            <p:cNvPr id="14" name="Freeform 13"/>
            <p:cNvSpPr/>
            <p:nvPr/>
          </p:nvSpPr>
          <p:spPr>
            <a:xfrm rot="2142401">
              <a:off x="4343865" y="4730285"/>
              <a:ext cx="729518" cy="33002"/>
            </a:xfrm>
            <a:custGeom>
              <a:avLst/>
              <a:gdLst>
                <a:gd name="connsiteX0" fmla="*/ 0 w 729518"/>
                <a:gd name="connsiteY0" fmla="*/ 16501 h 33002"/>
                <a:gd name="connsiteX1" fmla="*/ 729518 w 729518"/>
                <a:gd name="connsiteY1" fmla="*/ 16501 h 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9518" h="33002">
                  <a:moveTo>
                    <a:pt x="0" y="16501"/>
                  </a:moveTo>
                  <a:lnTo>
                    <a:pt x="729518" y="16501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9221" tIns="-1738" rIns="359221" bIns="-173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04815" y="4589435"/>
              <a:ext cx="2779049" cy="740475"/>
            </a:xfrm>
            <a:custGeom>
              <a:avLst/>
              <a:gdLst>
                <a:gd name="connsiteX0" fmla="*/ 0 w 2779049"/>
                <a:gd name="connsiteY0" fmla="*/ 74048 h 740475"/>
                <a:gd name="connsiteX1" fmla="*/ 74048 w 2779049"/>
                <a:gd name="connsiteY1" fmla="*/ 0 h 740475"/>
                <a:gd name="connsiteX2" fmla="*/ 2705002 w 2779049"/>
                <a:gd name="connsiteY2" fmla="*/ 0 h 740475"/>
                <a:gd name="connsiteX3" fmla="*/ 2779050 w 2779049"/>
                <a:gd name="connsiteY3" fmla="*/ 74048 h 740475"/>
                <a:gd name="connsiteX4" fmla="*/ 2779049 w 2779049"/>
                <a:gd name="connsiteY4" fmla="*/ 666428 h 740475"/>
                <a:gd name="connsiteX5" fmla="*/ 2705001 w 2779049"/>
                <a:gd name="connsiteY5" fmla="*/ 740476 h 740475"/>
                <a:gd name="connsiteX6" fmla="*/ 74048 w 2779049"/>
                <a:gd name="connsiteY6" fmla="*/ 740475 h 740475"/>
                <a:gd name="connsiteX7" fmla="*/ 0 w 2779049"/>
                <a:gd name="connsiteY7" fmla="*/ 666427 h 740475"/>
                <a:gd name="connsiteX8" fmla="*/ 0 w 2779049"/>
                <a:gd name="connsiteY8" fmla="*/ 74048 h 74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049" h="740475">
                  <a:moveTo>
                    <a:pt x="0" y="74048"/>
                  </a:moveTo>
                  <a:cubicBezTo>
                    <a:pt x="0" y="33152"/>
                    <a:pt x="33152" y="0"/>
                    <a:pt x="74048" y="0"/>
                  </a:cubicBezTo>
                  <a:lnTo>
                    <a:pt x="2705002" y="0"/>
                  </a:lnTo>
                  <a:cubicBezTo>
                    <a:pt x="2745898" y="0"/>
                    <a:pt x="2779050" y="33152"/>
                    <a:pt x="2779050" y="74048"/>
                  </a:cubicBezTo>
                  <a:cubicBezTo>
                    <a:pt x="2779050" y="271508"/>
                    <a:pt x="2779049" y="468968"/>
                    <a:pt x="2779049" y="666428"/>
                  </a:cubicBezTo>
                  <a:cubicBezTo>
                    <a:pt x="2779049" y="707324"/>
                    <a:pt x="2745897" y="740476"/>
                    <a:pt x="2705001" y="740476"/>
                  </a:cubicBezTo>
                  <a:lnTo>
                    <a:pt x="74048" y="740475"/>
                  </a:lnTo>
                  <a:cubicBezTo>
                    <a:pt x="33152" y="740475"/>
                    <a:pt x="0" y="707323"/>
                    <a:pt x="0" y="666427"/>
                  </a:cubicBezTo>
                  <a:lnTo>
                    <a:pt x="0" y="7404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23" tIns="35023" rIns="35023" bIns="3502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smtClean="0"/>
                <a:t>MVS (</a:t>
              </a:r>
              <a:r>
                <a:rPr lang="en-GB" sz="2100" b="1" i="1" kern="1200" smtClean="0"/>
                <a:t>Middle Volume Sampler</a:t>
              </a:r>
              <a:r>
                <a:rPr lang="en-GB" sz="2100" b="1" kern="1200" smtClean="0"/>
                <a:t>).</a:t>
              </a:r>
              <a:endParaRPr lang="en-US" sz="2100" kern="1200" dirty="0"/>
            </a:p>
          </p:txBody>
        </p:sp>
        <p:sp>
          <p:nvSpPr>
            <p:cNvPr id="16" name="Freeform 15"/>
            <p:cNvSpPr/>
            <p:nvPr/>
          </p:nvSpPr>
          <p:spPr>
            <a:xfrm rot="3907178">
              <a:off x="4004625" y="5156058"/>
              <a:ext cx="1407999" cy="33002"/>
            </a:xfrm>
            <a:custGeom>
              <a:avLst/>
              <a:gdLst>
                <a:gd name="connsiteX0" fmla="*/ 0 w 1407999"/>
                <a:gd name="connsiteY0" fmla="*/ 16501 h 33002"/>
                <a:gd name="connsiteX1" fmla="*/ 1407999 w 1407999"/>
                <a:gd name="connsiteY1" fmla="*/ 16501 h 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7999" h="33002">
                  <a:moveTo>
                    <a:pt x="0" y="16501"/>
                  </a:moveTo>
                  <a:lnTo>
                    <a:pt x="1407999" y="16501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500" tIns="-18699" rIns="681499" bIns="-186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04815" y="5440982"/>
              <a:ext cx="2687601" cy="740475"/>
            </a:xfrm>
            <a:custGeom>
              <a:avLst/>
              <a:gdLst>
                <a:gd name="connsiteX0" fmla="*/ 0 w 2687601"/>
                <a:gd name="connsiteY0" fmla="*/ 74048 h 740475"/>
                <a:gd name="connsiteX1" fmla="*/ 74048 w 2687601"/>
                <a:gd name="connsiteY1" fmla="*/ 0 h 740475"/>
                <a:gd name="connsiteX2" fmla="*/ 2613554 w 2687601"/>
                <a:gd name="connsiteY2" fmla="*/ 0 h 740475"/>
                <a:gd name="connsiteX3" fmla="*/ 2687602 w 2687601"/>
                <a:gd name="connsiteY3" fmla="*/ 74048 h 740475"/>
                <a:gd name="connsiteX4" fmla="*/ 2687601 w 2687601"/>
                <a:gd name="connsiteY4" fmla="*/ 666428 h 740475"/>
                <a:gd name="connsiteX5" fmla="*/ 2613553 w 2687601"/>
                <a:gd name="connsiteY5" fmla="*/ 740476 h 740475"/>
                <a:gd name="connsiteX6" fmla="*/ 74048 w 2687601"/>
                <a:gd name="connsiteY6" fmla="*/ 740475 h 740475"/>
                <a:gd name="connsiteX7" fmla="*/ 0 w 2687601"/>
                <a:gd name="connsiteY7" fmla="*/ 666427 h 740475"/>
                <a:gd name="connsiteX8" fmla="*/ 0 w 2687601"/>
                <a:gd name="connsiteY8" fmla="*/ 74048 h 74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7601" h="740475">
                  <a:moveTo>
                    <a:pt x="0" y="74048"/>
                  </a:moveTo>
                  <a:cubicBezTo>
                    <a:pt x="0" y="33152"/>
                    <a:pt x="33152" y="0"/>
                    <a:pt x="74048" y="0"/>
                  </a:cubicBezTo>
                  <a:lnTo>
                    <a:pt x="2613554" y="0"/>
                  </a:lnTo>
                  <a:cubicBezTo>
                    <a:pt x="2654450" y="0"/>
                    <a:pt x="2687602" y="33152"/>
                    <a:pt x="2687602" y="74048"/>
                  </a:cubicBezTo>
                  <a:cubicBezTo>
                    <a:pt x="2687602" y="271508"/>
                    <a:pt x="2687601" y="468968"/>
                    <a:pt x="2687601" y="666428"/>
                  </a:cubicBezTo>
                  <a:cubicBezTo>
                    <a:pt x="2687601" y="707324"/>
                    <a:pt x="2654449" y="740476"/>
                    <a:pt x="2613553" y="740476"/>
                  </a:cubicBezTo>
                  <a:lnTo>
                    <a:pt x="74048" y="740475"/>
                  </a:lnTo>
                  <a:cubicBezTo>
                    <a:pt x="33152" y="740475"/>
                    <a:pt x="0" y="707323"/>
                    <a:pt x="0" y="666427"/>
                  </a:cubicBezTo>
                  <a:lnTo>
                    <a:pt x="0" y="7404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023" tIns="35023" rIns="35023" bIns="35023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100" b="1" kern="1200" dirty="0" smtClean="0"/>
                <a:t>LVS (</a:t>
              </a:r>
              <a:r>
                <a:rPr lang="en-GB" sz="2100" b="1" i="1" kern="1200" dirty="0" smtClean="0"/>
                <a:t>Low Volume Sampler</a:t>
              </a:r>
              <a:r>
                <a:rPr lang="en-GB" sz="2100" b="1" kern="1200" dirty="0" smtClean="0"/>
                <a:t>)</a:t>
              </a:r>
              <a:endParaRPr lang="en-US" sz="2100" kern="12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0" y="17526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 Rounded MT Bold" pitchFamily="34" charset="0"/>
              </a:rPr>
              <a:t>Banyak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metode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analisa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dapat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digunakan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pengukuran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partikulat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diatmosfer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,al </a:t>
            </a:r>
            <a:r>
              <a:rPr lang="en-US" sz="2000" dirty="0" err="1" smtClean="0">
                <a:latin typeface="Arial Rounded MT Bold" pitchFamily="34" charset="0"/>
              </a:rPr>
              <a:t>sbb</a:t>
            </a:r>
            <a:r>
              <a:rPr lang="en-US" sz="2000" dirty="0" smtClean="0">
                <a:latin typeface="Arial Rounded MT Bold" pitchFamily="34" charset="0"/>
              </a:rPr>
              <a:t>  :</a:t>
            </a: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0769" y="457200"/>
            <a:ext cx="7002462" cy="762000"/>
          </a:xfrm>
        </p:spPr>
        <p:txBody>
          <a:bodyPr/>
          <a:lstStyle/>
          <a:p>
            <a:pPr fontAlgn="auto" hangingPunct="1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a</a:t>
            </a:r>
            <a:r>
              <a:rPr lang="en-US" b="1" dirty="0"/>
              <a:t>. 	</a:t>
            </a:r>
            <a:r>
              <a:rPr lang="en-GB" b="1" dirty="0"/>
              <a:t>HVS (High Volume Sampler</a:t>
            </a:r>
            <a:r>
              <a:rPr lang="en-GB" b="1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1447800"/>
            <a:ext cx="6324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 hangingPunct="1"/>
            <a:r>
              <a:rPr lang="en-US" sz="2000" dirty="0" err="1" smtClean="0">
                <a:latin typeface="Arial Rounded MT Bold" pitchFamily="34" charset="0"/>
              </a:rPr>
              <a:t>Metode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digunakan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pengukuran</a:t>
            </a:r>
            <a:r>
              <a:rPr lang="en-US" sz="2000" dirty="0">
                <a:latin typeface="Arial Rounded MT Bold" pitchFamily="34" charset="0"/>
              </a:rPr>
              <a:t> total suspended </a:t>
            </a:r>
            <a:r>
              <a:rPr lang="en-US" sz="2000" dirty="0" err="1">
                <a:latin typeface="Arial Rounded MT Bold" pitchFamily="34" charset="0"/>
              </a:rPr>
              <a:t>partikulat</a:t>
            </a:r>
            <a:r>
              <a:rPr lang="en-US" sz="2000" dirty="0">
                <a:latin typeface="Arial Rounded MT Bold" pitchFamily="34" charset="0"/>
              </a:rPr>
              <a:t> matter ( TSP, SPM) , </a:t>
            </a:r>
            <a:r>
              <a:rPr lang="en-US" sz="2000" dirty="0" err="1">
                <a:latin typeface="Arial Rounded MT Bold" pitchFamily="34" charset="0"/>
              </a:rPr>
              <a:t>yaitu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partikulat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diameter ≤ 100 </a:t>
            </a:r>
            <a:r>
              <a:rPr lang="en-US" sz="2000" dirty="0">
                <a:latin typeface="Arial Rounded MT Bold" pitchFamily="34" charset="0"/>
                <a:sym typeface="Symbol"/>
              </a:rPr>
              <a:t></a:t>
            </a:r>
            <a:r>
              <a:rPr lang="en-US" sz="2000" dirty="0">
                <a:latin typeface="Arial Rounded MT Bold" pitchFamily="34" charset="0"/>
              </a:rPr>
              <a:t>m,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prinsip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dasar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udara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dihisap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flowrate</a:t>
            </a:r>
            <a:r>
              <a:rPr lang="en-US" sz="2000" dirty="0">
                <a:latin typeface="Arial Rounded MT Bold" pitchFamily="34" charset="0"/>
              </a:rPr>
              <a:t> </a:t>
            </a:r>
            <a:endParaRPr lang="en-US" sz="2000" dirty="0" smtClean="0">
              <a:latin typeface="Arial Rounded MT Bold" pitchFamily="34" charset="0"/>
            </a:endParaRPr>
          </a:p>
          <a:p>
            <a:pPr algn="just" fontAlgn="auto" hangingPunct="1"/>
            <a:r>
              <a:rPr lang="en-US" sz="2000" dirty="0" smtClean="0">
                <a:latin typeface="Arial Rounded MT Bold" pitchFamily="34" charset="0"/>
              </a:rPr>
              <a:t>40-60 </a:t>
            </a:r>
            <a:r>
              <a:rPr lang="en-US" sz="2000" dirty="0" err="1">
                <a:latin typeface="Arial Rounded MT Bold" pitchFamily="34" charset="0"/>
              </a:rPr>
              <a:t>cfm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maka</a:t>
            </a:r>
            <a:r>
              <a:rPr lang="en-US" sz="2000" dirty="0">
                <a:latin typeface="Arial Rounded MT Bold" pitchFamily="34" charset="0"/>
              </a:rPr>
              <a:t> suspended particulate matter (</a:t>
            </a:r>
            <a:r>
              <a:rPr lang="en-US" sz="2000" dirty="0" err="1">
                <a:latin typeface="Arial Rounded MT Bold" pitchFamily="34" charset="0"/>
              </a:rPr>
              <a:t>debu</a:t>
            </a:r>
            <a:r>
              <a:rPr lang="en-US" sz="2000" dirty="0">
                <a:latin typeface="Arial Rounded MT Bold" pitchFamily="34" charset="0"/>
              </a:rPr>
              <a:t>)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ukuran</a:t>
            </a:r>
            <a:r>
              <a:rPr lang="en-US" sz="2000" dirty="0">
                <a:latin typeface="Arial Rounded MT Bold" pitchFamily="34" charset="0"/>
              </a:rPr>
              <a:t> &lt; 100 </a:t>
            </a:r>
            <a:r>
              <a:rPr lang="en-US" sz="2000" dirty="0">
                <a:latin typeface="Arial Rounded MT Bold" pitchFamily="34" charset="0"/>
                <a:sym typeface="Symbol"/>
              </a:rPr>
              <a:t></a:t>
            </a:r>
            <a:r>
              <a:rPr lang="en-US" sz="2000" dirty="0">
                <a:latin typeface="Arial Rounded MT Bold" pitchFamily="34" charset="0"/>
              </a:rPr>
              <a:t>m </a:t>
            </a:r>
            <a:r>
              <a:rPr lang="en-US" sz="2000" dirty="0" err="1">
                <a:latin typeface="Arial Rounded MT Bold" pitchFamily="34" charset="0"/>
              </a:rPr>
              <a:t>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terhisap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tertahan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permukaan</a:t>
            </a:r>
            <a:r>
              <a:rPr lang="en-US" sz="2000" dirty="0">
                <a:latin typeface="Arial Rounded MT Bold" pitchFamily="34" charset="0"/>
              </a:rPr>
              <a:t> filter microfiber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porositas</a:t>
            </a:r>
            <a:r>
              <a:rPr lang="en-US" sz="2000" dirty="0">
                <a:latin typeface="Arial Rounded MT Bold" pitchFamily="34" charset="0"/>
              </a:rPr>
              <a:t>&lt; 0,3 µm.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1" y="4267200"/>
            <a:ext cx="556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 Rounded MT Bold" pitchFamily="34" charset="0"/>
              </a:rPr>
              <a:t>Partikulat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tertahan</a:t>
            </a:r>
            <a:r>
              <a:rPr lang="en-US" sz="2000" dirty="0">
                <a:latin typeface="Arial Rounded MT Bold" pitchFamily="34" charset="0"/>
              </a:rPr>
              <a:t> di </a:t>
            </a:r>
            <a:r>
              <a:rPr lang="en-US" sz="2000" dirty="0" err="1">
                <a:latin typeface="Arial Rounded MT Bold" pitchFamily="34" charset="0"/>
              </a:rPr>
              <a:t>permukaan</a:t>
            </a:r>
            <a:r>
              <a:rPr lang="en-US" sz="2000" dirty="0">
                <a:latin typeface="Arial Rounded MT Bold" pitchFamily="34" charset="0"/>
              </a:rPr>
              <a:t> filter </a:t>
            </a:r>
            <a:r>
              <a:rPr lang="en-US" sz="2000" dirty="0" err="1">
                <a:latin typeface="Arial Rounded MT Bold" pitchFamily="34" charset="0"/>
              </a:rPr>
              <a:t>ditimbang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secara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gravimetrik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sedangkan</a:t>
            </a:r>
            <a:r>
              <a:rPr lang="en-US" sz="2000" dirty="0">
                <a:latin typeface="Arial Rounded MT Bold" pitchFamily="34" charset="0"/>
              </a:rPr>
              <a:t> volume </a:t>
            </a:r>
            <a:r>
              <a:rPr lang="en-US" sz="2000" dirty="0" err="1">
                <a:latin typeface="Arial Rounded MT Bold" pitchFamily="34" charset="0"/>
              </a:rPr>
              <a:t>udara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dihitung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berdasarkan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waktu</a:t>
            </a:r>
            <a:r>
              <a:rPr lang="en-US" sz="2000" dirty="0">
                <a:latin typeface="Arial Rounded MT Bold" pitchFamily="34" charset="0"/>
              </a:rPr>
              <a:t> sampling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flowrate</a:t>
            </a: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077200" cy="792162"/>
          </a:xfrm>
        </p:spPr>
        <p:txBody>
          <a:bodyPr/>
          <a:lstStyle/>
          <a:p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: - 4.8, </a:t>
            </a:r>
            <a:r>
              <a:rPr lang="en-US" sz="1800" dirty="0" err="1"/>
              <a:t>diperlihatkan</a:t>
            </a:r>
            <a:r>
              <a:rPr lang="en-US" sz="1800" dirty="0"/>
              <a:t> </a:t>
            </a:r>
            <a:r>
              <a:rPr lang="en-US" sz="1800" dirty="0" err="1"/>
              <a:t>alat</a:t>
            </a:r>
            <a:r>
              <a:rPr lang="en-US" sz="1800" dirty="0"/>
              <a:t> </a:t>
            </a:r>
            <a:r>
              <a:rPr lang="en-US" sz="1800" dirty="0" smtClean="0"/>
              <a:t> sampler </a:t>
            </a:r>
            <a:r>
              <a:rPr lang="en-US" sz="1800" dirty="0" err="1" smtClean="0"/>
              <a:t>debu</a:t>
            </a:r>
            <a:endParaRPr lang="en-US" sz="1800" dirty="0"/>
          </a:p>
        </p:txBody>
      </p:sp>
      <p:pic>
        <p:nvPicPr>
          <p:cNvPr id="4" name="Picture 3" descr="http://www.bplhdjabar.go.id/images/stories/pemantauan_pencemaran/hv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1148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21470" y="5885765"/>
            <a:ext cx="332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n-GB" i="1" dirty="0" err="1"/>
              <a:t>Gambar</a:t>
            </a:r>
            <a:r>
              <a:rPr lang="en-GB" i="1" dirty="0"/>
              <a:t>, </a:t>
            </a:r>
            <a:r>
              <a:rPr lang="en-GB" i="1" dirty="0" smtClean="0"/>
              <a:t> </a:t>
            </a:r>
            <a:r>
              <a:rPr lang="en-GB" i="1" dirty="0"/>
              <a:t>-  High Volume Sampler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43" y="1226680"/>
            <a:ext cx="4191001" cy="4488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50229" y="5874097"/>
            <a:ext cx="3935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GB" i="1" dirty="0" err="1"/>
              <a:t>Gambar</a:t>
            </a:r>
            <a:r>
              <a:rPr lang="en-GB" i="1" dirty="0"/>
              <a:t>,  </a:t>
            </a:r>
            <a:r>
              <a:rPr lang="en-GB" i="1" dirty="0" smtClean="0"/>
              <a:t>- </a:t>
            </a:r>
            <a:r>
              <a:rPr lang="en-GB" i="1" dirty="0"/>
              <a:t>Middle Volume </a:t>
            </a:r>
            <a:r>
              <a:rPr lang="en-GB" i="1" dirty="0" smtClean="0"/>
              <a:t>Sampler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1143000"/>
            <a:ext cx="655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GB" dirty="0"/>
              <a:t>Cara </a:t>
            </a:r>
            <a:r>
              <a:rPr lang="en-GB" dirty="0" err="1"/>
              <a:t>operasional</a:t>
            </a:r>
            <a:r>
              <a:rPr lang="en-GB" dirty="0"/>
              <a:t> </a:t>
            </a:r>
            <a:r>
              <a:rPr lang="en-GB" dirty="0" err="1" smtClean="0"/>
              <a:t>alat</a:t>
            </a:r>
            <a:r>
              <a:rPr lang="en-GB" dirty="0" smtClean="0"/>
              <a:t> HVS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 :</a:t>
            </a:r>
            <a:endParaRPr lang="en-US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GB" dirty="0" err="1"/>
              <a:t>Panaskan</a:t>
            </a:r>
            <a:r>
              <a:rPr lang="en-GB" dirty="0"/>
              <a:t> </a:t>
            </a:r>
            <a:r>
              <a:rPr lang="en-GB" dirty="0" err="1"/>
              <a:t>kertas</a:t>
            </a:r>
            <a:r>
              <a:rPr lang="en-GB" dirty="0"/>
              <a:t> </a:t>
            </a:r>
            <a:r>
              <a:rPr lang="en-GB" dirty="0" err="1"/>
              <a:t>saring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suhu</a:t>
            </a:r>
            <a:r>
              <a:rPr lang="en-GB" dirty="0"/>
              <a:t> 105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, </a:t>
            </a:r>
            <a:r>
              <a:rPr lang="en-GB" dirty="0" err="1"/>
              <a:t>selama</a:t>
            </a:r>
            <a:r>
              <a:rPr lang="en-GB" dirty="0"/>
              <a:t> 30 </a:t>
            </a:r>
            <a:r>
              <a:rPr lang="en-GB" dirty="0" err="1"/>
              <a:t>menit</a:t>
            </a:r>
            <a:r>
              <a:rPr lang="en-GB" dirty="0"/>
              <a:t>.</a:t>
            </a:r>
            <a:endParaRPr lang="en-US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GB" dirty="0" err="1"/>
              <a:t>Timbang</a:t>
            </a:r>
            <a:r>
              <a:rPr lang="en-GB" dirty="0"/>
              <a:t> </a:t>
            </a:r>
            <a:r>
              <a:rPr lang="en-GB" dirty="0" err="1"/>
              <a:t>kertas</a:t>
            </a:r>
            <a:r>
              <a:rPr lang="en-GB" dirty="0"/>
              <a:t> </a:t>
            </a:r>
            <a:r>
              <a:rPr lang="en-GB" dirty="0" err="1"/>
              <a:t>saring</a:t>
            </a:r>
            <a:r>
              <a:rPr lang="en-GB" dirty="0"/>
              <a:t>,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neraca</a:t>
            </a:r>
            <a:r>
              <a:rPr lang="en-GB" dirty="0"/>
              <a:t> </a:t>
            </a:r>
            <a:r>
              <a:rPr lang="en-GB" dirty="0" err="1"/>
              <a:t>analitik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suhu</a:t>
            </a:r>
            <a:r>
              <a:rPr lang="en-GB" dirty="0"/>
              <a:t> 105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vinset</a:t>
            </a:r>
            <a:r>
              <a:rPr lang="en-GB" dirty="0"/>
              <a:t> (</a:t>
            </a:r>
            <a:r>
              <a:rPr lang="en-GB" dirty="0" err="1"/>
              <a:t>Hati-hati</a:t>
            </a:r>
            <a:r>
              <a:rPr lang="en-GB" dirty="0"/>
              <a:t> </a:t>
            </a:r>
            <a:r>
              <a:rPr lang="en-GB" dirty="0" err="1"/>
              <a:t>jangan</a:t>
            </a:r>
            <a:r>
              <a:rPr lang="en-GB" dirty="0"/>
              <a:t> </a:t>
            </a:r>
            <a:r>
              <a:rPr lang="en-GB" dirty="0" err="1"/>
              <a:t>sampai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tersentuh</a:t>
            </a:r>
            <a:r>
              <a:rPr lang="en-GB" dirty="0"/>
              <a:t> </a:t>
            </a:r>
            <a:r>
              <a:rPr lang="en-GB" dirty="0" err="1"/>
              <a:t>tangan</a:t>
            </a:r>
            <a:r>
              <a:rPr lang="en-GB" dirty="0"/>
              <a:t>)</a:t>
            </a:r>
            <a:endParaRPr lang="en-US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GB" dirty="0" err="1"/>
              <a:t>Pasangkan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TSP,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membuka</a:t>
            </a:r>
            <a:r>
              <a:rPr lang="en-GB" dirty="0"/>
              <a:t> </a:t>
            </a:r>
            <a:r>
              <a:rPr lang="en-GB" dirty="0" err="1"/>
              <a:t>atap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TSP.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dipasangkan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</a:t>
            </a:r>
            <a:r>
              <a:rPr lang="en-GB" dirty="0" err="1"/>
              <a:t>atapnya</a:t>
            </a:r>
            <a:r>
              <a:rPr lang="en-GB" dirty="0"/>
              <a:t>.</a:t>
            </a:r>
            <a:endParaRPr lang="en-US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GB" dirty="0" err="1"/>
              <a:t>Simpan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HVS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tempat</a:t>
            </a:r>
            <a:r>
              <a:rPr lang="en-GB" dirty="0"/>
              <a:t> yang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ditentukan</a:t>
            </a:r>
            <a:r>
              <a:rPr lang="en-GB" dirty="0"/>
              <a:t> </a:t>
            </a:r>
            <a:r>
              <a:rPr lang="en-GB" dirty="0" err="1"/>
              <a:t>sebelumnya</a:t>
            </a:r>
            <a:r>
              <a:rPr lang="en-GB" dirty="0"/>
              <a:t> .</a:t>
            </a:r>
            <a:endParaRPr lang="en-US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GB" dirty="0" err="1"/>
              <a:t>Operasikan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cara</a:t>
            </a:r>
            <a:r>
              <a:rPr lang="en-GB" dirty="0"/>
              <a:t>, </a:t>
            </a:r>
            <a:r>
              <a:rPr lang="en-GB" dirty="0" err="1"/>
              <a:t>menghiduo</a:t>
            </a:r>
            <a:r>
              <a:rPr lang="en-GB" dirty="0"/>
              <a:t> (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posisi</a:t>
            </a:r>
            <a:r>
              <a:rPr lang="en-GB" dirty="0"/>
              <a:t> ”On” ) </a:t>
            </a:r>
            <a:r>
              <a:rPr lang="en-GB" dirty="0" err="1"/>
              <a:t>pompa</a:t>
            </a:r>
            <a:r>
              <a:rPr lang="en-GB" dirty="0"/>
              <a:t> </a:t>
            </a:r>
            <a:r>
              <a:rPr lang="en-GB" dirty="0" err="1"/>
              <a:t>hisap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mencatat</a:t>
            </a:r>
            <a:r>
              <a:rPr lang="en-GB" dirty="0"/>
              <a:t> </a:t>
            </a:r>
            <a:r>
              <a:rPr lang="en-GB" dirty="0" err="1"/>
              <a:t>angka</a:t>
            </a:r>
            <a:r>
              <a:rPr lang="en-GB" dirty="0"/>
              <a:t> flow </a:t>
            </a:r>
            <a:r>
              <a:rPr lang="en-GB" dirty="0" err="1"/>
              <a:t>ratenya</a:t>
            </a:r>
            <a:r>
              <a:rPr lang="en-GB" dirty="0"/>
              <a:t> (</a:t>
            </a:r>
            <a:r>
              <a:rPr lang="en-GB" dirty="0" err="1"/>
              <a:t>laju</a:t>
            </a:r>
            <a:r>
              <a:rPr lang="en-GB" dirty="0"/>
              <a:t> </a:t>
            </a:r>
            <a:r>
              <a:rPr lang="en-GB" dirty="0" err="1"/>
              <a:t>alir</a:t>
            </a:r>
            <a:r>
              <a:rPr lang="en-GB" dirty="0"/>
              <a:t> </a:t>
            </a:r>
            <a:r>
              <a:rPr lang="en-GB" dirty="0" err="1"/>
              <a:t>udaranya</a:t>
            </a:r>
            <a:r>
              <a:rPr lang="en-GB" dirty="0"/>
              <a:t>).</a:t>
            </a:r>
            <a:endParaRPr lang="en-US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GB" dirty="0" err="1"/>
              <a:t>Matikan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</a:t>
            </a:r>
            <a:r>
              <a:rPr lang="en-GB" dirty="0" err="1"/>
              <a:t>sampai</a:t>
            </a:r>
            <a:r>
              <a:rPr lang="en-GB" dirty="0"/>
              <a:t> </a:t>
            </a:r>
            <a:r>
              <a:rPr lang="en-GB" dirty="0" err="1"/>
              <a:t>batas</a:t>
            </a:r>
            <a:r>
              <a:rPr lang="en-GB" dirty="0"/>
              <a:t> </a:t>
            </a:r>
            <a:r>
              <a:rPr lang="en-GB" dirty="0" err="1"/>
              <a:t>waktu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ditetapkan</a:t>
            </a:r>
            <a:r>
              <a:rPr lang="en-GB" dirty="0"/>
              <a:t>. </a:t>
            </a:r>
            <a:endParaRPr lang="en-US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GB" dirty="0" err="1"/>
              <a:t>Ambil</a:t>
            </a:r>
            <a:r>
              <a:rPr lang="en-GB" dirty="0"/>
              <a:t> </a:t>
            </a:r>
            <a:r>
              <a:rPr lang="en-GB" dirty="0" err="1"/>
              <a:t>kertasnya</a:t>
            </a:r>
            <a:r>
              <a:rPr lang="en-GB" dirty="0"/>
              <a:t>, </a:t>
            </a:r>
            <a:r>
              <a:rPr lang="en-GB" dirty="0" err="1"/>
              <a:t>panaskan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oven </a:t>
            </a:r>
            <a:r>
              <a:rPr lang="en-GB" dirty="0" err="1"/>
              <a:t>listrik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suhu</a:t>
            </a:r>
            <a:r>
              <a:rPr lang="en-GB" dirty="0"/>
              <a:t>  </a:t>
            </a:r>
            <a:r>
              <a:rPr lang="en-GB" dirty="0" err="1"/>
              <a:t>Timbang</a:t>
            </a:r>
            <a:r>
              <a:rPr lang="en-GB" dirty="0"/>
              <a:t> </a:t>
            </a:r>
            <a:r>
              <a:rPr lang="en-GB" dirty="0" err="1"/>
              <a:t>kertas</a:t>
            </a:r>
            <a:r>
              <a:rPr lang="en-GB" dirty="0"/>
              <a:t> </a:t>
            </a:r>
            <a:r>
              <a:rPr lang="en-GB" dirty="0" err="1"/>
              <a:t>saringnya</a:t>
            </a:r>
            <a:r>
              <a:rPr lang="en-GB" dirty="0"/>
              <a:t>. </a:t>
            </a:r>
            <a:endParaRPr lang="en-US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GB" dirty="0" err="1"/>
              <a:t>Hitung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TSPnya</a:t>
            </a:r>
            <a:r>
              <a:rPr lang="en-GB" dirty="0"/>
              <a:t>  </a:t>
            </a:r>
            <a:r>
              <a:rPr lang="en-GB" dirty="0" err="1"/>
              <a:t>sebagai</a:t>
            </a:r>
            <a:r>
              <a:rPr lang="en-GB" dirty="0"/>
              <a:t> mg/NM</a:t>
            </a:r>
            <a:r>
              <a:rPr lang="en-GB" baseline="30000" dirty="0"/>
              <a:t>3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penggunaan</a:t>
            </a:r>
            <a:r>
              <a:rPr lang="en-GB" dirty="0"/>
              <a:t> </a:t>
            </a:r>
            <a:r>
              <a:rPr lang="en-GB" dirty="0" err="1"/>
              <a:t>alat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bisa</a:t>
            </a:r>
            <a:r>
              <a:rPr lang="en-GB" dirty="0"/>
              <a:t> </a:t>
            </a:r>
            <a:r>
              <a:rPr lang="en-GB" dirty="0" err="1"/>
              <a:t>juga</a:t>
            </a:r>
            <a:r>
              <a:rPr lang="en-GB" dirty="0"/>
              <a:t> </a:t>
            </a:r>
            <a:r>
              <a:rPr lang="en-GB" dirty="0" err="1"/>
              <a:t>dilakukam</a:t>
            </a:r>
            <a:r>
              <a:rPr lang="en-GB" dirty="0"/>
              <a:t>, </a:t>
            </a:r>
            <a:r>
              <a:rPr lang="en-GB" dirty="0" err="1"/>
              <a:t>terhadap</a:t>
            </a:r>
            <a:r>
              <a:rPr lang="en-GB" dirty="0"/>
              <a:t> pm 10 </a:t>
            </a:r>
            <a:r>
              <a:rPr lang="en-GB" dirty="0" err="1"/>
              <a:t>atau</a:t>
            </a:r>
            <a:r>
              <a:rPr lang="en-GB" dirty="0"/>
              <a:t> pun </a:t>
            </a:r>
            <a:r>
              <a:rPr lang="en-GB" dirty="0" err="1"/>
              <a:t>dilanjutkan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pengukuran</a:t>
            </a:r>
            <a:r>
              <a:rPr lang="en-GB" dirty="0"/>
              <a:t> parameter </a:t>
            </a:r>
            <a:r>
              <a:rPr lang="en-GB" dirty="0" err="1"/>
              <a:t>logam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62975" cy="731838"/>
          </a:xfrm>
        </p:spPr>
        <p:txBody>
          <a:bodyPr/>
          <a:lstStyle/>
          <a:p>
            <a:r>
              <a:rPr lang="en-US" b="1" dirty="0"/>
              <a:t>b. 	</a:t>
            </a:r>
            <a:r>
              <a:rPr lang="en-US" b="1" dirty="0" err="1"/>
              <a:t>Pengukuran</a:t>
            </a:r>
            <a:r>
              <a:rPr lang="en-US" b="1" dirty="0"/>
              <a:t> PM 10 </a:t>
            </a:r>
            <a:r>
              <a:rPr lang="en-US" b="1" dirty="0" err="1"/>
              <a:t>dan</a:t>
            </a:r>
            <a:r>
              <a:rPr lang="en-US" b="1" dirty="0"/>
              <a:t> PM 2.5.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7526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ekton Pro Ext" pitchFamily="34" charset="0"/>
              </a:rPr>
              <a:t>Pengertian</a:t>
            </a:r>
            <a:r>
              <a:rPr lang="en-US" sz="2400" dirty="0">
                <a:latin typeface="Tekton Pro Ext" pitchFamily="34" charset="0"/>
              </a:rPr>
              <a:t> </a:t>
            </a:r>
            <a:endParaRPr lang="en-US" sz="2400" dirty="0" smtClean="0">
              <a:latin typeface="Tekton Pro Ext" pitchFamily="34" charset="0"/>
            </a:endParaRPr>
          </a:p>
          <a:p>
            <a:r>
              <a:rPr lang="en-US" sz="2000" dirty="0" smtClean="0">
                <a:latin typeface="Tahoma" pitchFamily="34" charset="0"/>
                <a:cs typeface="Tahoma" pitchFamily="34" charset="0"/>
              </a:rPr>
              <a:t>PM10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PM 2.5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adalah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partikulat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debu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diameter ≤ 10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mikron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≤ 2.5 </a:t>
            </a:r>
            <a:r>
              <a:rPr lang="en-US" sz="2000" dirty="0" err="1">
                <a:latin typeface="Tahoma" pitchFamily="34" charset="0"/>
                <a:cs typeface="Tahoma" pitchFamily="34" charset="0"/>
              </a:rPr>
              <a:t>mikron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31242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US" dirty="0" err="1" smtClean="0">
                <a:latin typeface="Tahoma" pitchFamily="34" charset="0"/>
                <a:cs typeface="Tahoma" pitchFamily="34" charset="0"/>
              </a:rPr>
              <a:t>pengukuran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partikulat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diameter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di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atas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diperlukan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teknik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pengumpulan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impaksi</a:t>
            </a:r>
            <a:r>
              <a:rPr lang="en-US" dirty="0">
                <a:latin typeface="Tahoma" pitchFamily="34" charset="0"/>
                <a:cs typeface="Tahoma" pitchFamily="34" charset="0"/>
              </a:rPr>
              <a:t> ,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metode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dimungkinkan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untuk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memisahkan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debu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berdasarkan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diameternya</a:t>
            </a:r>
            <a:r>
              <a:rPr lang="en-US" dirty="0">
                <a:latin typeface="Tahoma" pitchFamily="34" charset="0"/>
                <a:cs typeface="Tahoma" pitchFamily="34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511769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6400800" cy="533400"/>
          </a:xfrm>
        </p:spPr>
        <p:txBody>
          <a:bodyPr/>
          <a:lstStyle/>
          <a:p>
            <a:pPr>
              <a:tabLst>
                <a:tab pos="514350" algn="l"/>
              </a:tabLst>
            </a:pPr>
            <a:r>
              <a:rPr lang="en-GB" sz="2800" b="1" dirty="0"/>
              <a:t>c.	MVS (</a:t>
            </a:r>
            <a:r>
              <a:rPr lang="en-GB" sz="2800" b="1" i="1" dirty="0"/>
              <a:t>Middle Volume Sampler</a:t>
            </a:r>
            <a:r>
              <a:rPr lang="en-GB" sz="2800" b="1" dirty="0" smtClean="0"/>
              <a:t>).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295400" y="12954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indent="-739775" fontAlgn="auto" hangingPunct="1">
              <a:buBlip>
                <a:blip r:embed="rId2"/>
              </a:buBlip>
            </a:pPr>
            <a:r>
              <a:rPr lang="en-GB" sz="2400" dirty="0" err="1" smtClean="0">
                <a:latin typeface="Arial Rounded MT Bold" pitchFamily="34" charset="0"/>
              </a:rPr>
              <a:t>menggunakan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>
                <a:latin typeface="Arial Rounded MT Bold" pitchFamily="34" charset="0"/>
              </a:rPr>
              <a:t>filter </a:t>
            </a:r>
            <a:r>
              <a:rPr lang="en-GB" sz="2400" dirty="0" err="1">
                <a:latin typeface="Arial Rounded MT Bold" pitchFamily="34" charset="0"/>
              </a:rPr>
              <a:t>berbentuk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lingkaran</a:t>
            </a:r>
            <a:r>
              <a:rPr lang="en-GB" sz="2400" dirty="0">
                <a:latin typeface="Arial Rounded MT Bold" pitchFamily="34" charset="0"/>
              </a:rPr>
              <a:t> (</a:t>
            </a:r>
            <a:r>
              <a:rPr lang="en-GB" sz="2400" dirty="0" err="1">
                <a:latin typeface="Arial Rounded MT Bold" pitchFamily="34" charset="0"/>
              </a:rPr>
              <a:t>Bulat</a:t>
            </a:r>
            <a:r>
              <a:rPr lang="en-GB" sz="2400" dirty="0">
                <a:latin typeface="Arial Rounded MT Bold" pitchFamily="34" charset="0"/>
              </a:rPr>
              <a:t>) </a:t>
            </a:r>
            <a:r>
              <a:rPr lang="en-GB" sz="2400" dirty="0" err="1">
                <a:latin typeface="Arial Rounded MT Bold" pitchFamily="34" charset="0"/>
              </a:rPr>
              <a:t>dengan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porositas</a:t>
            </a:r>
            <a:r>
              <a:rPr lang="en-GB" sz="2400" dirty="0">
                <a:latin typeface="Arial Rounded MT Bold" pitchFamily="34" charset="0"/>
              </a:rPr>
              <a:t> 0,3 - 0,45 </a:t>
            </a:r>
            <a:r>
              <a:rPr lang="en-GB" sz="2400" dirty="0" smtClean="0">
                <a:latin typeface="Arial Rounded MT Bold" pitchFamily="34" charset="0"/>
              </a:rPr>
              <a:t>µm, </a:t>
            </a:r>
          </a:p>
          <a:p>
            <a:pPr marL="739775" indent="-739775" fontAlgn="auto" hangingPunct="1">
              <a:buBlip>
                <a:blip r:embed="rId2"/>
              </a:buBlip>
            </a:pPr>
            <a:r>
              <a:rPr lang="en-GB" sz="2400" dirty="0" err="1" smtClean="0">
                <a:latin typeface="Arial Rounded MT Bold" pitchFamily="34" charset="0"/>
              </a:rPr>
              <a:t>kecepatan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pompa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ai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untuk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pengangkapan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suspensi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i="1" dirty="0" smtClean="0">
                <a:latin typeface="Arial Rounded MT Bold" pitchFamily="34" charset="0"/>
              </a:rPr>
              <a:t>Particulate Matter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ini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adalah</a:t>
            </a:r>
            <a:r>
              <a:rPr lang="en-GB" sz="2400" dirty="0" smtClean="0">
                <a:latin typeface="Arial Rounded MT Bold" pitchFamily="34" charset="0"/>
              </a:rPr>
              <a:t> 50 – 500 </a:t>
            </a:r>
            <a:r>
              <a:rPr lang="en-GB" sz="2400" dirty="0" err="1" smtClean="0">
                <a:latin typeface="Arial Rounded MT Bold" pitchFamily="34" charset="0"/>
              </a:rPr>
              <a:t>lpm</a:t>
            </a:r>
            <a:r>
              <a:rPr lang="en-GB" sz="2400" dirty="0" smtClean="0">
                <a:latin typeface="Arial Rounded MT Bold" pitchFamily="34" charset="0"/>
              </a:rPr>
              <a:t>. </a:t>
            </a:r>
            <a:endParaRPr lang="en-US" sz="2400" dirty="0" smtClean="0">
              <a:latin typeface="Arial Rounded MT Bold" pitchFamily="34" charset="0"/>
            </a:endParaRPr>
          </a:p>
          <a:p>
            <a:pPr marL="739775" indent="-739775" fontAlgn="auto" hangingPunct="1">
              <a:buBlip>
                <a:blip r:embed="rId2"/>
              </a:buBlip>
            </a:pPr>
            <a:r>
              <a:rPr lang="en-GB" sz="2400" dirty="0" err="1" smtClean="0">
                <a:latin typeface="Arial Rounded MT Bold" pitchFamily="34" charset="0"/>
              </a:rPr>
              <a:t>Operasional</a:t>
            </a:r>
            <a:r>
              <a:rPr lang="en-GB" sz="2400" dirty="0">
                <a:latin typeface="Arial Rounded MT Bold" pitchFamily="34" charset="0"/>
              </a:rPr>
              <a:t>  </a:t>
            </a:r>
            <a:r>
              <a:rPr lang="en-GB" sz="2400" dirty="0" err="1">
                <a:latin typeface="Arial Rounded MT Bold" pitchFamily="34" charset="0"/>
              </a:rPr>
              <a:t>alat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ini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sama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dengan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i="1" dirty="0">
                <a:latin typeface="Arial Rounded MT Bold" pitchFamily="34" charset="0"/>
              </a:rPr>
              <a:t>High Volume Sampler</a:t>
            </a:r>
            <a:r>
              <a:rPr lang="en-GB" sz="2400" dirty="0">
                <a:latin typeface="Arial Rounded MT Bold" pitchFamily="34" charset="0"/>
              </a:rPr>
              <a:t>, </a:t>
            </a:r>
            <a:r>
              <a:rPr lang="en-GB" sz="2400" dirty="0" err="1">
                <a:latin typeface="Arial Rounded MT Bold" pitchFamily="34" charset="0"/>
              </a:rPr>
              <a:t>hanya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 smtClean="0">
                <a:latin typeface="Arial Rounded MT Bold" pitchFamily="34" charset="0"/>
              </a:rPr>
              <a:t>perbedaan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dari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ukuran</a:t>
            </a:r>
            <a:r>
              <a:rPr lang="en-GB" sz="2400" dirty="0">
                <a:latin typeface="Arial Rounded MT Bold" pitchFamily="34" charset="0"/>
              </a:rPr>
              <a:t> filter </a:t>
            </a:r>
            <a:r>
              <a:rPr lang="en-GB" sz="2400" dirty="0" err="1">
                <a:latin typeface="Arial Rounded MT Bold" pitchFamily="34" charset="0"/>
              </a:rPr>
              <a:t>membrannya</a:t>
            </a:r>
            <a:r>
              <a:rPr lang="en-GB" sz="2400" dirty="0">
                <a:latin typeface="Arial Rounded MT Bold" pitchFamily="34" charset="0"/>
              </a:rPr>
              <a:t>.</a:t>
            </a:r>
            <a:endParaRPr lang="en-US" sz="2400" dirty="0">
              <a:latin typeface="Arial Rounded MT Bold" pitchFamily="34" charset="0"/>
            </a:endParaRPr>
          </a:p>
          <a:p>
            <a:pPr marL="739775" indent="-739775" fontAlgn="auto" hangingPunct="1">
              <a:buBlip>
                <a:blip r:embed="rId2"/>
              </a:buBlip>
            </a:pPr>
            <a:r>
              <a:rPr lang="en-GB" sz="2400" dirty="0" err="1" smtClean="0">
                <a:latin typeface="Arial Rounded MT Bold" pitchFamily="34" charset="0"/>
              </a:rPr>
              <a:t>ukuran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bulat</a:t>
            </a:r>
            <a:r>
              <a:rPr lang="en-GB" sz="2400" dirty="0">
                <a:latin typeface="Arial Rounded MT Bold" pitchFamily="34" charset="0"/>
              </a:rPr>
              <a:t> diameter 12 cm.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26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05601" cy="655638"/>
          </a:xfrm>
        </p:spPr>
        <p:txBody>
          <a:bodyPr/>
          <a:lstStyle/>
          <a:p>
            <a:pPr fontAlgn="auto" hangingPunct="1"/>
            <a:r>
              <a:rPr lang="en-GB" b="1" dirty="0"/>
              <a:t>d.	LVS (</a:t>
            </a:r>
            <a:r>
              <a:rPr lang="en-GB" b="1" i="1" dirty="0"/>
              <a:t>Low Volume Sampler</a:t>
            </a:r>
            <a:r>
              <a:rPr lang="en-GB" b="1" dirty="0" smtClean="0"/>
              <a:t>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17526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>
              <a:buBlip>
                <a:blip r:embed="rId3"/>
              </a:buBlip>
            </a:pPr>
            <a:r>
              <a:rPr lang="en-GB" sz="2400" dirty="0" err="1" smtClean="0">
                <a:latin typeface="Arial Rounded MT Bold" pitchFamily="34" charset="0"/>
              </a:rPr>
              <a:t>menggunakan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>
                <a:latin typeface="Arial Rounded MT Bold" pitchFamily="34" charset="0"/>
              </a:rPr>
              <a:t>filter </a:t>
            </a:r>
            <a:r>
              <a:rPr lang="en-GB" sz="2400" dirty="0" err="1">
                <a:latin typeface="Arial Rounded MT Bold" pitchFamily="34" charset="0"/>
              </a:rPr>
              <a:t>berbentuk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lingkaran</a:t>
            </a:r>
            <a:r>
              <a:rPr lang="en-GB" sz="2400" dirty="0">
                <a:latin typeface="Arial Rounded MT Bold" pitchFamily="34" charset="0"/>
              </a:rPr>
              <a:t> (</a:t>
            </a:r>
            <a:r>
              <a:rPr lang="en-GB" sz="2400" dirty="0" err="1">
                <a:latin typeface="Arial Rounded MT Bold" pitchFamily="34" charset="0"/>
              </a:rPr>
              <a:t>Bulat</a:t>
            </a:r>
            <a:r>
              <a:rPr lang="en-GB" sz="2400" dirty="0">
                <a:latin typeface="Arial Rounded MT Bold" pitchFamily="34" charset="0"/>
              </a:rPr>
              <a:t>) </a:t>
            </a:r>
            <a:r>
              <a:rPr lang="en-GB" sz="2400" dirty="0" err="1">
                <a:latin typeface="Arial Rounded MT Bold" pitchFamily="34" charset="0"/>
              </a:rPr>
              <a:t>dengan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porositas</a:t>
            </a:r>
            <a:r>
              <a:rPr lang="en-GB" sz="2400" dirty="0">
                <a:latin typeface="Arial Rounded MT Bold" pitchFamily="34" charset="0"/>
              </a:rPr>
              <a:t> 0,3 - 0,45 µm, </a:t>
            </a:r>
            <a:endParaRPr lang="en-GB" sz="2400" dirty="0" smtClean="0">
              <a:latin typeface="Arial Rounded MT Bold" pitchFamily="34" charset="0"/>
            </a:endParaRPr>
          </a:p>
          <a:p>
            <a:pPr marL="627063" indent="-627063">
              <a:buBlip>
                <a:blip r:embed="rId3"/>
              </a:buBlip>
            </a:pPr>
            <a:r>
              <a:rPr lang="en-GB" sz="2400" dirty="0" err="1" smtClean="0">
                <a:latin typeface="Arial Rounded MT Bold" pitchFamily="34" charset="0"/>
              </a:rPr>
              <a:t>kecepatan</a:t>
            </a:r>
            <a:r>
              <a:rPr lang="en-GB" sz="2400" dirty="0" smtClean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pompa</a:t>
            </a:r>
            <a:r>
              <a:rPr lang="en-GB" sz="2400" dirty="0">
                <a:latin typeface="Arial Rounded MT Bold" pitchFamily="34" charset="0"/>
              </a:rPr>
              <a:t> yang </a:t>
            </a:r>
            <a:r>
              <a:rPr lang="en-GB" sz="2400" dirty="0" err="1">
                <a:latin typeface="Arial Rounded MT Bold" pitchFamily="34" charset="0"/>
              </a:rPr>
              <a:t>dipakai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untuk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pengangkapan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Suspensi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Partikulate</a:t>
            </a:r>
            <a:r>
              <a:rPr lang="en-GB" sz="2400" dirty="0">
                <a:latin typeface="Arial Rounded MT Bold" pitchFamily="34" charset="0"/>
              </a:rPr>
              <a:t> Matter </a:t>
            </a:r>
            <a:r>
              <a:rPr lang="en-GB" sz="2400" dirty="0" err="1">
                <a:latin typeface="Arial Rounded MT Bold" pitchFamily="34" charset="0"/>
              </a:rPr>
              <a:t>ini</a:t>
            </a:r>
            <a:r>
              <a:rPr lang="en-GB" sz="2400" dirty="0">
                <a:latin typeface="Arial Rounded MT Bold" pitchFamily="34" charset="0"/>
              </a:rPr>
              <a:t> </a:t>
            </a:r>
            <a:r>
              <a:rPr lang="en-GB" sz="2400" dirty="0" err="1">
                <a:latin typeface="Arial Rounded MT Bold" pitchFamily="34" charset="0"/>
              </a:rPr>
              <a:t>adalah</a:t>
            </a:r>
            <a:r>
              <a:rPr lang="en-GB" sz="2400" dirty="0">
                <a:latin typeface="Arial Rounded MT Bold" pitchFamily="34" charset="0"/>
              </a:rPr>
              <a:t> 10 – 30 </a:t>
            </a:r>
            <a:r>
              <a:rPr lang="en-GB" sz="2400" dirty="0" err="1">
                <a:latin typeface="Arial Rounded MT Bold" pitchFamily="34" charset="0"/>
              </a:rPr>
              <a:t>lpm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93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4191000" cy="533400"/>
          </a:xfrm>
        </p:spPr>
        <p:txBody>
          <a:bodyPr/>
          <a:lstStyle/>
          <a:p>
            <a:r>
              <a:rPr lang="en-US" sz="2000" dirty="0" err="1"/>
              <a:t>Tabel</a:t>
            </a:r>
            <a:r>
              <a:rPr lang="en-US" sz="2000" dirty="0"/>
              <a:t>- 4.2.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 smtClean="0"/>
              <a:t>pengukuran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73050"/>
              </p:ext>
            </p:extLst>
          </p:nvPr>
        </p:nvGraphicFramePr>
        <p:xfrm>
          <a:off x="1066799" y="1437640"/>
          <a:ext cx="7772401" cy="5026888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2590800"/>
                <a:gridCol w="2514600"/>
                <a:gridCol w="2667001"/>
              </a:tblGrid>
              <a:tr h="0"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Parameter</a:t>
                      </a:r>
                      <a:endParaRPr lang="en-US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Metode</a:t>
                      </a: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pengukuran</a:t>
                      </a:r>
                      <a:endParaRPr lang="en-US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Keterangan</a:t>
                      </a:r>
                      <a:endParaRPr lang="en-US" sz="16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9904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Sulfur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dioksida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(SO</a:t>
                      </a:r>
                      <a:r>
                        <a:rPr lang="en-US" sz="1400" baseline="-250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Pararosaniline (Spectrophotometri)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Manual Aktif dan passive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9904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Oksida-oksida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Nitrogen (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NOx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Saltzman (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Spectrophotometri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Manual Aktif dan Passive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9904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Oksidan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Ozon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Non Buffer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Kalium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Iodide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Manual Aktif dan Passive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152050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Hidrokarbon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Gas Chromatograph 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Automatic Analyser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9904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Karbon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monoksida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(CO)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Non Dispersive Infra Red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Automatic Analyser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9904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Amoniak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(NH</a:t>
                      </a:r>
                      <a:r>
                        <a:rPr lang="en-US" sz="1400" baseline="-250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Nessler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Spectrophotometri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Manual Aktif dan Passive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99048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Hidrogen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Sulfida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(H</a:t>
                      </a:r>
                      <a:r>
                        <a:rPr lang="en-US" sz="1400" baseline="-250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S)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Methylene Blue (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Spectrophotometri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Manual Aktif dan Passive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48572"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Timah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Hitam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Pb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Destruksi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Basah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Atomic Absorption  Spectrophotometry,Flame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48572"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Cd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Destruksi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Basah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Atomic Absorption  Spectrophotometry,Flame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48572"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Zn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Destruksi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Basah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Atomic Absorption  Spectrophotometry,Flame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448572"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Cr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Destruksi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Basah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Atomic Absorption 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Spectrophotometry,Flame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99048"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PM 10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Gravimetri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Low Volume Air Sampler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99048"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cs typeface="Tahoma" pitchFamily="34" charset="0"/>
                        </a:rPr>
                        <a:t>TSP</a:t>
                      </a:r>
                      <a:endParaRPr lang="en-US" sz="140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Gravimetri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High Volume Air Sampler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46350" y="2041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9811" y="440141"/>
            <a:ext cx="4572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 hangingPunct="1"/>
            <a:r>
              <a:rPr lang="en-US" sz="2000" dirty="0" err="1">
                <a:latin typeface="Tekton Pro Ext" pitchFamily="34" charset="0"/>
              </a:rPr>
              <a:t>Instruksi</a:t>
            </a:r>
            <a:r>
              <a:rPr lang="en-US" sz="2000" dirty="0">
                <a:latin typeface="Tekton Pro Ext" pitchFamily="34" charset="0"/>
              </a:rPr>
              <a:t> </a:t>
            </a:r>
            <a:r>
              <a:rPr lang="en-US" sz="2000" dirty="0" err="1">
                <a:latin typeface="Tekton Pro Ext" pitchFamily="34" charset="0"/>
              </a:rPr>
              <a:t>Kerja</a:t>
            </a:r>
            <a:r>
              <a:rPr lang="en-US" sz="2000" dirty="0">
                <a:latin typeface="Tekton Pro Ext" pitchFamily="34" charset="0"/>
              </a:rPr>
              <a:t> </a:t>
            </a:r>
            <a:r>
              <a:rPr lang="en-US" sz="2000" dirty="0" err="1">
                <a:latin typeface="Tekton Pro Ext" pitchFamily="34" charset="0"/>
              </a:rPr>
              <a:t>Metode</a:t>
            </a:r>
            <a:endParaRPr lang="en-US" sz="2000" dirty="0">
              <a:latin typeface="Tekton Pro Ext" pitchFamily="34" charset="0"/>
            </a:endParaRPr>
          </a:p>
          <a:p>
            <a:pPr fontAlgn="auto" hangingPunct="1"/>
            <a:r>
              <a:rPr lang="en-US" sz="2000" dirty="0" err="1">
                <a:latin typeface="Tekton Pro Ext" pitchFamily="34" charset="0"/>
              </a:rPr>
              <a:t>Pengujian</a:t>
            </a:r>
            <a:r>
              <a:rPr lang="en-US" sz="2000" dirty="0">
                <a:latin typeface="Tekton Pro Ext" pitchFamily="34" charset="0"/>
              </a:rPr>
              <a:t> </a:t>
            </a:r>
            <a:r>
              <a:rPr lang="en-US" sz="2000" dirty="0" err="1">
                <a:latin typeface="Tekton Pro Ext" pitchFamily="34" charset="0"/>
              </a:rPr>
              <a:t>kadar</a:t>
            </a:r>
            <a:r>
              <a:rPr lang="en-US" sz="2000" dirty="0">
                <a:latin typeface="Tekton Pro Ext" pitchFamily="34" charset="0"/>
              </a:rPr>
              <a:t> SO</a:t>
            </a:r>
            <a:r>
              <a:rPr lang="en-US" sz="2000" baseline="-25000" dirty="0">
                <a:latin typeface="Tekton Pro Ext" pitchFamily="34" charset="0"/>
              </a:rPr>
              <a:t>2</a:t>
            </a:r>
            <a:r>
              <a:rPr lang="en-US" sz="2000" dirty="0">
                <a:latin typeface="Tekton Pro Ext" pitchFamily="34" charset="0"/>
              </a:rPr>
              <a:t> di </a:t>
            </a:r>
            <a:r>
              <a:rPr lang="en-US" sz="2000" dirty="0" err="1">
                <a:latin typeface="Tekton Pro Ext" pitchFamily="34" charset="0"/>
              </a:rPr>
              <a:t>Udara</a:t>
            </a:r>
            <a:endParaRPr lang="en-US" sz="2000" dirty="0">
              <a:latin typeface="Tekton Pro Ext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4958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874167" cy="541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8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3434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2672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5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848600" cy="3429000"/>
          </a:xfrm>
        </p:spPr>
        <p:txBody>
          <a:bodyPr/>
          <a:lstStyle/>
          <a:p>
            <a:pPr marL="914400" indent="-914400"/>
            <a:r>
              <a:rPr lang="en-US" sz="4400" b="1" dirty="0" smtClean="0">
                <a:solidFill>
                  <a:srgbClr val="FFC000"/>
                </a:solidFill>
                <a:latin typeface="Tekton Pro Ext" pitchFamily="34" charset="0"/>
              </a:rPr>
              <a:t>I.	METODE </a:t>
            </a:r>
            <a:r>
              <a:rPr lang="en-US" sz="4400" b="1" dirty="0">
                <a:solidFill>
                  <a:srgbClr val="FFC000"/>
                </a:solidFill>
                <a:latin typeface="Tekton Pro Ext" pitchFamily="34" charset="0"/>
              </a:rPr>
              <a:t>PENGUKURAN ZAT PENCEMAR </a:t>
            </a:r>
            <a:r>
              <a:rPr lang="en-US" sz="4400" b="1" dirty="0" smtClean="0">
                <a:solidFill>
                  <a:srgbClr val="FFC000"/>
                </a:solidFill>
                <a:latin typeface="Tekton Pro Ext" pitchFamily="34" charset="0"/>
              </a:rPr>
              <a:t>DI </a:t>
            </a:r>
            <a:r>
              <a:rPr lang="en-US" sz="4400" b="1" dirty="0">
                <a:solidFill>
                  <a:srgbClr val="FFC000"/>
                </a:solidFill>
                <a:latin typeface="Tekton Pro Ext" pitchFamily="34" charset="0"/>
              </a:rPr>
              <a:t>UDARA AMBIEN</a:t>
            </a:r>
            <a:endParaRPr lang="en-US" sz="4400" dirty="0">
              <a:solidFill>
                <a:srgbClr val="FFC000"/>
              </a:solidFill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istrator\My Documents\My Pictures\MP Navigator\2010_10_04\IMG_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40386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Documents and Settings\Administrator\My Documents\My Pictures\MP Navigator\2010_10_04\IMG_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9624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4" y="4800600"/>
            <a:ext cx="3596640" cy="659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4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0"/>
            <a:ext cx="7772400" cy="147002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Air Sampling Guide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676400"/>
            <a:ext cx="5476875" cy="3276600"/>
          </a:xfrm>
          <a:noFill/>
          <a:ln/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Organized by Chemical Compound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/>
              <a:t>Lists 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/>
              <a:t>Method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/>
              <a:t>Sampling information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/>
              <a:t>Analytical method</a:t>
            </a:r>
          </a:p>
          <a:p>
            <a:pPr marL="800100" lvl="1" indent="-342900" algn="l">
              <a:buFont typeface="Wingdings" pitchFamily="2" charset="2"/>
              <a:buChar char="ü"/>
            </a:pPr>
            <a:r>
              <a:rPr lang="en-US" sz="2400" dirty="0"/>
              <a:t>Sample collection media</a:t>
            </a:r>
          </a:p>
        </p:txBody>
      </p:sp>
      <p:pic>
        <p:nvPicPr>
          <p:cNvPr id="7173" name="Picture 5" descr="OPENGU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429000"/>
            <a:ext cx="3343275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8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03145"/>
            <a:ext cx="4419600" cy="792163"/>
          </a:xfrm>
        </p:spPr>
        <p:txBody>
          <a:bodyPr/>
          <a:lstStyle/>
          <a:p>
            <a:pPr algn="l"/>
            <a:r>
              <a:rPr lang="en-US" sz="2000" dirty="0" err="1" smtClean="0"/>
              <a:t>Formulir</a:t>
            </a:r>
            <a:r>
              <a:rPr lang="en-US" sz="2000" dirty="0" smtClean="0"/>
              <a:t> </a:t>
            </a:r>
            <a:r>
              <a:rPr lang="en-US" sz="2000" dirty="0" err="1" smtClean="0"/>
              <a:t>pegujian</a:t>
            </a:r>
            <a:r>
              <a:rPr lang="en-US" sz="2000" dirty="0" smtClean="0"/>
              <a:t>  :  GAS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95600" y="838200"/>
            <a:ext cx="533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566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  NH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 ,  NO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,   H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S , SO</a:t>
            </a:r>
            <a:r>
              <a:rPr kumimoji="0" lang="en-US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, CO,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Pb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dan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Debu</a:t>
            </a:r>
            <a:endParaRPr kumimoji="0" lang="en-US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252282"/>
            <a:ext cx="6934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+mj-lt"/>
              </a:rPr>
              <a:t>Nama</a:t>
            </a:r>
            <a:r>
              <a:rPr lang="en-US" sz="1400" dirty="0">
                <a:latin typeface="+mj-lt"/>
              </a:rPr>
              <a:t>  Perusahaan	: </a:t>
            </a:r>
            <a:r>
              <a:rPr lang="en-US" sz="1400" dirty="0" smtClean="0">
                <a:latin typeface="+mj-lt"/>
              </a:rPr>
              <a:t>	------------------------------------</a:t>
            </a:r>
            <a:r>
              <a:rPr lang="en-US" sz="1400" dirty="0">
                <a:latin typeface="+mj-lt"/>
              </a:rPr>
              <a:t>	</a:t>
            </a:r>
            <a:endParaRPr lang="en-US" sz="1400" b="1" u="sng" dirty="0">
              <a:latin typeface="+mj-lt"/>
            </a:endParaRPr>
          </a:p>
          <a:p>
            <a:r>
              <a:rPr lang="en-US" sz="1400" dirty="0" err="1">
                <a:latin typeface="+mj-lt"/>
              </a:rPr>
              <a:t>Alamat</a:t>
            </a:r>
            <a:r>
              <a:rPr lang="en-US" sz="1400" dirty="0">
                <a:latin typeface="+mj-lt"/>
              </a:rPr>
              <a:t>	</a:t>
            </a:r>
            <a:r>
              <a:rPr lang="en-US" sz="1400" dirty="0" smtClean="0">
                <a:latin typeface="+mj-lt"/>
              </a:rPr>
              <a:t>	:	---------------------------------------------</a:t>
            </a:r>
            <a:r>
              <a:rPr lang="en-US" sz="1400" dirty="0">
                <a:latin typeface="+mj-lt"/>
              </a:rPr>
              <a:t>	</a:t>
            </a:r>
          </a:p>
          <a:p>
            <a:r>
              <a:rPr lang="en-US" sz="1400" dirty="0">
                <a:latin typeface="+mj-lt"/>
              </a:rPr>
              <a:t>Parameter yang </a:t>
            </a:r>
            <a:r>
              <a:rPr lang="en-US" sz="1400" dirty="0" err="1">
                <a:latin typeface="+mj-lt"/>
              </a:rPr>
              <a:t>diuji</a:t>
            </a:r>
            <a:r>
              <a:rPr lang="en-US" sz="1400" dirty="0">
                <a:latin typeface="+mj-lt"/>
              </a:rPr>
              <a:t>	: </a:t>
            </a:r>
            <a:r>
              <a:rPr lang="en-US" sz="1400" dirty="0" smtClean="0">
                <a:latin typeface="+mj-lt"/>
              </a:rPr>
              <a:t>	GAS </a:t>
            </a:r>
            <a:r>
              <a:rPr lang="en-US" sz="1400" dirty="0">
                <a:latin typeface="+mj-lt"/>
              </a:rPr>
              <a:t>,  NH</a:t>
            </a:r>
            <a:r>
              <a:rPr lang="en-US" sz="1400" baseline="-25000" dirty="0">
                <a:latin typeface="+mj-lt"/>
              </a:rPr>
              <a:t>3</a:t>
            </a:r>
            <a:r>
              <a:rPr lang="en-US" sz="1400" dirty="0">
                <a:latin typeface="+mj-lt"/>
              </a:rPr>
              <a:t> ,  NO</a:t>
            </a:r>
            <a:r>
              <a:rPr lang="en-US" sz="1400" baseline="-25000" dirty="0">
                <a:latin typeface="+mj-lt"/>
              </a:rPr>
              <a:t>2</a:t>
            </a:r>
            <a:r>
              <a:rPr lang="en-US" sz="1400" dirty="0">
                <a:latin typeface="+mj-lt"/>
              </a:rPr>
              <a:t>,   H</a:t>
            </a:r>
            <a:r>
              <a:rPr lang="en-US" sz="1400" baseline="-25000" dirty="0">
                <a:latin typeface="+mj-lt"/>
              </a:rPr>
              <a:t>2</a:t>
            </a:r>
            <a:r>
              <a:rPr lang="en-US" sz="1400" dirty="0">
                <a:latin typeface="+mj-lt"/>
              </a:rPr>
              <a:t>S , SO</a:t>
            </a:r>
            <a:r>
              <a:rPr lang="en-US" sz="1400" baseline="-25000" dirty="0">
                <a:latin typeface="+mj-lt"/>
              </a:rPr>
              <a:t>2</a:t>
            </a:r>
            <a:r>
              <a:rPr lang="en-US" sz="1400" dirty="0">
                <a:latin typeface="+mj-lt"/>
              </a:rPr>
              <a:t>, CO, </a:t>
            </a:r>
            <a:r>
              <a:rPr lang="en-US" sz="1400" dirty="0" err="1">
                <a:latin typeface="+mj-lt"/>
              </a:rPr>
              <a:t>dan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debu</a:t>
            </a:r>
            <a:endParaRPr lang="en-US" sz="1400" dirty="0">
              <a:latin typeface="+mj-lt"/>
            </a:endParaRPr>
          </a:p>
          <a:p>
            <a:r>
              <a:rPr lang="en-US" sz="1400" dirty="0" err="1">
                <a:latin typeface="+mj-lt"/>
              </a:rPr>
              <a:t>Subjek</a:t>
            </a:r>
            <a:r>
              <a:rPr lang="en-US" sz="1400" dirty="0">
                <a:latin typeface="+mj-lt"/>
              </a:rPr>
              <a:t>	</a:t>
            </a:r>
            <a:r>
              <a:rPr lang="en-US" sz="1400" dirty="0" smtClean="0">
                <a:latin typeface="+mj-lt"/>
              </a:rPr>
              <a:t>	: 	</a:t>
            </a:r>
            <a:r>
              <a:rPr lang="en-US" sz="1400" dirty="0" err="1" smtClean="0">
                <a:latin typeface="+mj-lt"/>
              </a:rPr>
              <a:t>Udara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lingkungan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kerja</a:t>
            </a:r>
            <a:endParaRPr lang="en-US" sz="1400" dirty="0">
              <a:latin typeface="+mj-lt"/>
            </a:endParaRPr>
          </a:p>
          <a:p>
            <a:r>
              <a:rPr lang="en-US" sz="1400" dirty="0" err="1">
                <a:latin typeface="+mj-lt"/>
              </a:rPr>
              <a:t>Tanggal</a:t>
            </a:r>
            <a:r>
              <a:rPr lang="en-US" sz="1400" dirty="0">
                <a:latin typeface="+mj-lt"/>
              </a:rPr>
              <a:t> Sampling	</a:t>
            </a:r>
            <a:r>
              <a:rPr lang="en-US" sz="1400" dirty="0" smtClean="0">
                <a:latin typeface="+mj-lt"/>
              </a:rPr>
              <a:t>:-	------------------------------------------</a:t>
            </a:r>
            <a:endParaRPr lang="en-US" sz="1400" b="1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9154"/>
              </p:ext>
            </p:extLst>
          </p:nvPr>
        </p:nvGraphicFramePr>
        <p:xfrm>
          <a:off x="457198" y="2743200"/>
          <a:ext cx="8484872" cy="33036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18593"/>
                <a:gridCol w="1674370"/>
                <a:gridCol w="1423215"/>
                <a:gridCol w="1589224"/>
                <a:gridCol w="914400"/>
                <a:gridCol w="914400"/>
                <a:gridCol w="851621"/>
                <a:gridCol w="699049"/>
              </a:tblGrid>
              <a:tr h="609600"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 err="1">
                          <a:effectLst/>
                        </a:rPr>
                        <a:t>Bagian</a:t>
                      </a:r>
                      <a:r>
                        <a:rPr lang="en-US" sz="1400" u="none" strike="noStrike" dirty="0">
                          <a:effectLst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</a:rPr>
                        <a:t>Lokasi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Parameter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 err="1">
                          <a:effectLst/>
                        </a:rPr>
                        <a:t>Metode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Flow rate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(l/menit)</a:t>
                      </a:r>
                      <a:endParaRPr lang="en-US" sz="14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Waktu pegujian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(menit)</a:t>
                      </a:r>
                      <a:endParaRPr lang="en-US" sz="14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Volume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(ml)</a:t>
                      </a:r>
                      <a:endParaRPr lang="en-US" sz="1400" b="1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RH</a:t>
                      </a:r>
                    </a:p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(%)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9">
                <a:tc rowSpan="7"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NH</a:t>
                      </a:r>
                      <a:r>
                        <a:rPr lang="en-US" sz="1400" u="none" strike="noStrike" baseline="-25000" dirty="0">
                          <a:effectLst/>
                        </a:rPr>
                        <a:t>3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Nessler 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baseline="30000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r>
                        <a:rPr lang="en-US" sz="1400" u="none" strike="noStrike" baseline="-25000" dirty="0">
                          <a:effectLst/>
                        </a:rPr>
                        <a:t>2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 err="1">
                          <a:effectLst/>
                        </a:rPr>
                        <a:t>Gries</a:t>
                      </a:r>
                      <a:r>
                        <a:rPr lang="en-US" sz="1400" u="none" strike="noStrike" dirty="0">
                          <a:effectLst/>
                        </a:rPr>
                        <a:t>  </a:t>
                      </a:r>
                      <a:r>
                        <a:rPr lang="en-US" sz="1400" u="none" strike="noStrike" dirty="0" err="1">
                          <a:effectLst/>
                        </a:rPr>
                        <a:t>salzman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baseline="30000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H</a:t>
                      </a:r>
                      <a:r>
                        <a:rPr lang="en-US" sz="1400" u="none" strike="noStrike" baseline="-25000" dirty="0">
                          <a:effectLst/>
                        </a:rPr>
                        <a:t>2</a:t>
                      </a:r>
                      <a:r>
                        <a:rPr lang="en-US" sz="1400" u="none" strike="noStrike" dirty="0">
                          <a:effectLst/>
                        </a:rPr>
                        <a:t>S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Methylene blue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baseline="30000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SO</a:t>
                      </a:r>
                      <a:r>
                        <a:rPr lang="en-US" sz="1400" u="none" strike="noStrike" baseline="-25000">
                          <a:effectLst/>
                        </a:rPr>
                        <a:t>2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 err="1">
                          <a:effectLst/>
                        </a:rPr>
                        <a:t>Pararosaniline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baseline="30000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CO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Iodine </a:t>
                      </a:r>
                      <a:r>
                        <a:rPr lang="en-US" sz="1400" u="none" strike="noStrike" dirty="0" err="1">
                          <a:effectLst/>
                        </a:rPr>
                        <a:t>pentoksida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baseline="30000" dirty="0">
                          <a:effectLst/>
                        </a:rPr>
                        <a:t> 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Timah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Hitam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Pb</a:t>
                      </a:r>
                      <a:r>
                        <a:rPr lang="en-US" sz="14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Destruksi</a:t>
                      </a:r>
                      <a:r>
                        <a:rPr lang="en-US" sz="12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ahoma" pitchFamily="34" charset="0"/>
                          <a:cs typeface="Tahoma" pitchFamily="34" charset="0"/>
                        </a:rPr>
                        <a:t>Basah</a:t>
                      </a:r>
                      <a:endParaRPr lang="en-US" sz="1200" dirty="0">
                        <a:effectLst/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baseline="30000" dirty="0">
                          <a:effectLst/>
                        </a:rPr>
                        <a:t> 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DEBU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Gravimetric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baseline="30000">
                          <a:effectLst/>
                        </a:rPr>
                        <a:t> </a:t>
                      </a:r>
                      <a:endParaRPr lang="en-US" sz="1400" b="1" u="sng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83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4325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Nilai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Ambang</a:t>
                      </a:r>
                      <a:r>
                        <a:rPr lang="en-US" sz="1400" dirty="0">
                          <a:effectLst/>
                        </a:rPr>
                        <a:t> Batas (NAB) ,</a:t>
                      </a:r>
                      <a:r>
                        <a:rPr lang="en-US" sz="1400" dirty="0" err="1">
                          <a:effectLst/>
                        </a:rPr>
                        <a:t>Surat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Edaran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Mennaker</a:t>
                      </a:r>
                      <a:r>
                        <a:rPr lang="en-US" sz="1400" dirty="0">
                          <a:effectLst/>
                        </a:rPr>
                        <a:t>   No. SE - 01/MEN/1997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342900" algn="l"/>
                        </a:tabLs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u="sng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5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Taking the Sample</a:t>
            </a:r>
          </a:p>
        </p:txBody>
      </p:sp>
      <p:pic>
        <p:nvPicPr>
          <p:cNvPr id="10244" name="Picture 4" descr="Iomma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9133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51138" y="1462088"/>
            <a:ext cx="58642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3200" b="1"/>
              <a:t>Place sample train on person: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76788" y="2519363"/>
            <a:ext cx="43434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r>
              <a:rPr lang="en-US" sz="3200" b="1" dirty="0">
                <a:latin typeface="Humanst521 BT" pitchFamily="34" charset="0"/>
              </a:rPr>
              <a:t>Start pump</a:t>
            </a:r>
          </a:p>
          <a:p>
            <a:r>
              <a:rPr lang="en-US" sz="3200" b="1" dirty="0">
                <a:latin typeface="Humanst521 BT" pitchFamily="34" charset="0"/>
              </a:rPr>
              <a:t>Note start time</a:t>
            </a:r>
          </a:p>
          <a:p>
            <a:r>
              <a:rPr lang="en-US" sz="3200" b="1" dirty="0">
                <a:latin typeface="Humanst521 BT" pitchFamily="34" charset="0"/>
              </a:rPr>
              <a:t>At end of sample:</a:t>
            </a:r>
          </a:p>
          <a:p>
            <a:r>
              <a:rPr lang="en-US" sz="3200" b="1" dirty="0">
                <a:latin typeface="Humanst521 BT" pitchFamily="34" charset="0"/>
              </a:rPr>
              <a:t>Note stop time</a:t>
            </a:r>
            <a:endParaRPr lang="en-US" sz="32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utoUpdateAnimBg="0" advAuto="1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4962"/>
            <a:ext cx="2667000" cy="655638"/>
          </a:xfrm>
        </p:spPr>
        <p:txBody>
          <a:bodyPr/>
          <a:lstStyle/>
          <a:p>
            <a:r>
              <a:rPr lang="en-US" sz="2000" b="1" dirty="0" smtClean="0"/>
              <a:t>KEBISINGAN/NOISE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09600" y="1009471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Nama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 Perusahaan	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	: ------------------------------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	 </a:t>
            </a:r>
          </a:p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Alamat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		: ---------------------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	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Parameter Yang di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Uji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		: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KEBISINGAN/NOISE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fi-FI" sz="1200" dirty="0">
                <a:latin typeface="Arial" pitchFamily="34" charset="0"/>
                <a:cs typeface="Arial" pitchFamily="34" charset="0"/>
              </a:rPr>
              <a:t>Alat  Ukur	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		:Sound </a:t>
            </a:r>
            <a:r>
              <a:rPr lang="fi-FI" sz="1200" dirty="0">
                <a:latin typeface="Arial" pitchFamily="34" charset="0"/>
                <a:cs typeface="Arial" pitchFamily="34" charset="0"/>
              </a:rPr>
              <a:t>Level Meter, Model NA-29 JIS.C.1502,Iron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fi-FI" sz="1200" dirty="0">
                <a:latin typeface="Arial" pitchFamily="34" charset="0"/>
                <a:cs typeface="Arial" pitchFamily="34" charset="0"/>
              </a:rPr>
              <a:t>Subjek	</a:t>
            </a:r>
            <a:r>
              <a:rPr lang="fi-FI" sz="1200" dirty="0" smtClean="0">
                <a:latin typeface="Arial" pitchFamily="34" charset="0"/>
                <a:cs typeface="Arial" pitchFamily="34" charset="0"/>
              </a:rPr>
              <a:t>		:Udara </a:t>
            </a:r>
            <a:r>
              <a:rPr lang="fi-FI" sz="1200" dirty="0">
                <a:latin typeface="Arial" pitchFamily="34" charset="0"/>
                <a:cs typeface="Arial" pitchFamily="34" charset="0"/>
              </a:rPr>
              <a:t>lin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gkungan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kerja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Tanggal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Sampling	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	: -----------------------------------------------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	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313308"/>
              </p:ext>
            </p:extLst>
          </p:nvPr>
        </p:nvGraphicFramePr>
        <p:xfrm>
          <a:off x="609600" y="2326482"/>
          <a:ext cx="7543800" cy="3083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5837025" imgH="2468601" progId="Word.Document.12">
                  <p:embed/>
                </p:oleObj>
              </mc:Choice>
              <mc:Fallback>
                <p:oleObj name="Document" r:id="rId4" imgW="5837025" imgH="24686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326482"/>
                        <a:ext cx="7543800" cy="3083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338763"/>
            <a:ext cx="583723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416" y="621268"/>
            <a:ext cx="3369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/>
              <a:t>IKLIM KERJA/HEAT STRESS</a:t>
            </a:r>
            <a:endParaRPr lang="en-US" b="1" u="sng" dirty="0"/>
          </a:p>
        </p:txBody>
      </p:sp>
      <p:sp>
        <p:nvSpPr>
          <p:cNvPr id="3" name="Rectangle 2"/>
          <p:cNvSpPr/>
          <p:nvPr/>
        </p:nvSpPr>
        <p:spPr>
          <a:xfrm>
            <a:off x="685800" y="1114961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latin typeface="Tahoma" pitchFamily="34" charset="0"/>
                <a:cs typeface="Tahoma" pitchFamily="34" charset="0"/>
              </a:rPr>
              <a:t>Nama  Perusahaan	</a:t>
            </a:r>
            <a:r>
              <a:rPr lang="fi-FI" sz="1600" dirty="0" smtClean="0">
                <a:latin typeface="Tahoma" pitchFamily="34" charset="0"/>
                <a:cs typeface="Tahoma" pitchFamily="34" charset="0"/>
              </a:rPr>
              <a:t>	:	-------------------------------------</a:t>
            </a:r>
            <a:r>
              <a:rPr lang="fi-FI" sz="1600" dirty="0">
                <a:latin typeface="Tahoma" pitchFamily="34" charset="0"/>
                <a:cs typeface="Tahoma" pitchFamily="34" charset="0"/>
              </a:rPr>
              <a:t>	</a:t>
            </a:r>
            <a:endParaRPr lang="en-US" sz="1600" b="1" u="sng" dirty="0">
              <a:latin typeface="Tahoma" pitchFamily="34" charset="0"/>
              <a:cs typeface="Tahoma" pitchFamily="34" charset="0"/>
            </a:endParaRPr>
          </a:p>
          <a:p>
            <a:r>
              <a:rPr lang="fi-FI" sz="1600" dirty="0">
                <a:latin typeface="Tahoma" pitchFamily="34" charset="0"/>
                <a:cs typeface="Tahoma" pitchFamily="34" charset="0"/>
              </a:rPr>
              <a:t>Alamat	</a:t>
            </a:r>
            <a:r>
              <a:rPr lang="fi-FI" sz="1600" dirty="0" smtClean="0">
                <a:latin typeface="Tahoma" pitchFamily="34" charset="0"/>
                <a:cs typeface="Tahoma" pitchFamily="34" charset="0"/>
              </a:rPr>
              <a:t>		:	------------------------------------------</a:t>
            </a:r>
            <a:r>
              <a:rPr lang="fi-FI" sz="1600" dirty="0">
                <a:latin typeface="Tahoma" pitchFamily="34" charset="0"/>
                <a:cs typeface="Tahoma" pitchFamily="34" charset="0"/>
              </a:rPr>
              <a:t>	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r>
              <a:rPr lang="en-US" sz="1600" dirty="0">
                <a:latin typeface="Tahoma" pitchFamily="34" charset="0"/>
                <a:cs typeface="Tahoma" pitchFamily="34" charset="0"/>
              </a:rPr>
              <a:t>Parameter yang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diuji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: 	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IKLIM KERJA/HEAT STRESS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r>
              <a:rPr lang="fi-FI" sz="1600" dirty="0">
                <a:latin typeface="Tahoma" pitchFamily="34" charset="0"/>
                <a:cs typeface="Tahoma" pitchFamily="34" charset="0"/>
              </a:rPr>
              <a:t>Subjek			:	Udara lingkungan kerja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r>
              <a:rPr lang="en-US" sz="1600" dirty="0" err="1">
                <a:latin typeface="Tahoma" pitchFamily="34" charset="0"/>
                <a:cs typeface="Tahoma" pitchFamily="34" charset="0"/>
              </a:rPr>
              <a:t>Tanggal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Sampling	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	:	-------------------------------------------------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	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69599"/>
              </p:ext>
            </p:extLst>
          </p:nvPr>
        </p:nvGraphicFramePr>
        <p:xfrm>
          <a:off x="523874" y="2576512"/>
          <a:ext cx="8010525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5837025" imgH="2528714" progId="Word.Document.12">
                  <p:embed/>
                </p:oleObj>
              </mc:Choice>
              <mc:Fallback>
                <p:oleObj name="Document" r:id="rId4" imgW="5837025" imgH="252871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4" y="2576512"/>
                        <a:ext cx="8010525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414963"/>
            <a:ext cx="583723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6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72490"/>
            <a:ext cx="8839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ekton Pro Ext" pitchFamily="34" charset="0"/>
              </a:rPr>
              <a:t>Reference</a:t>
            </a:r>
            <a:endParaRPr lang="en-US" sz="2400" dirty="0">
              <a:latin typeface="Tekton Pro Ext" pitchFamily="34" charset="0"/>
            </a:endParaRPr>
          </a:p>
          <a:p>
            <a:r>
              <a:rPr lang="en-US" sz="1400" b="1" dirty="0"/>
              <a:t> </a:t>
            </a:r>
            <a:r>
              <a:rPr lang="en-US" sz="1400" dirty="0" smtClean="0"/>
              <a:t>Hammer </a:t>
            </a:r>
            <a:r>
              <a:rPr lang="en-US" sz="1400" dirty="0"/>
              <a:t>Willie.,</a:t>
            </a:r>
          </a:p>
          <a:p>
            <a:r>
              <a:rPr lang="en-US" sz="1400" i="1" dirty="0"/>
              <a:t>“Occupational Safety Management and Engineering”</a:t>
            </a:r>
            <a:r>
              <a:rPr lang="en-US" sz="1400" dirty="0"/>
              <a:t>, Prentice Hall, USA</a:t>
            </a:r>
          </a:p>
          <a:p>
            <a:r>
              <a:rPr lang="en-AU" sz="1400" dirty="0"/>
              <a:t>ILO  (1988)</a:t>
            </a:r>
            <a:endParaRPr lang="en-US" sz="1400" dirty="0"/>
          </a:p>
          <a:p>
            <a:r>
              <a:rPr lang="en-AU" sz="1400" dirty="0"/>
              <a:t>Accident  </a:t>
            </a:r>
            <a:r>
              <a:rPr lang="en-AU" sz="1400" dirty="0" err="1"/>
              <a:t>Prevetion</a:t>
            </a:r>
            <a:r>
              <a:rPr lang="en-AU" sz="1400" dirty="0"/>
              <a:t> a Workers. Education Manual, Geneva Switzerland</a:t>
            </a:r>
            <a:endParaRPr lang="en-US" sz="1400" dirty="0"/>
          </a:p>
          <a:p>
            <a:r>
              <a:rPr lang="en-AU" sz="1400" dirty="0"/>
              <a:t>NIOSH (1975)</a:t>
            </a:r>
            <a:endParaRPr lang="en-US" sz="1400" dirty="0"/>
          </a:p>
          <a:p>
            <a:r>
              <a:rPr lang="en-AU" sz="1400" dirty="0"/>
              <a:t>Industrial Hygiene Measurement 550</a:t>
            </a:r>
            <a:endParaRPr lang="en-US" sz="1400" dirty="0"/>
          </a:p>
          <a:p>
            <a:r>
              <a:rPr lang="en-US" sz="1400" dirty="0" err="1"/>
              <a:t>Japanase</a:t>
            </a:r>
            <a:r>
              <a:rPr lang="en-US" sz="1400" dirty="0"/>
              <a:t> Standards Association (1995) </a:t>
            </a:r>
          </a:p>
          <a:p>
            <a:r>
              <a:rPr lang="en-US" sz="1400" dirty="0"/>
              <a:t>“ Japan Industrial Standard Handbook. </a:t>
            </a:r>
          </a:p>
          <a:p>
            <a:pPr fontAlgn="auto" hangingPunct="1"/>
            <a:r>
              <a:rPr lang="en-US" sz="1400" dirty="0"/>
              <a:t>Lodge James P., (1989)</a:t>
            </a:r>
          </a:p>
          <a:p>
            <a:pPr fontAlgn="auto" hangingPunct="1"/>
            <a:r>
              <a:rPr lang="en-US" sz="1400" dirty="0"/>
              <a:t> “ Methods of Air Sampling and Analysis , Third Edition, Lewis Publisher Inc., Michigan, </a:t>
            </a:r>
          </a:p>
          <a:p>
            <a:pPr fontAlgn="auto" hangingPunct="1"/>
            <a:r>
              <a:rPr lang="en-US" sz="1400" dirty="0" err="1"/>
              <a:t>Moestikahadi</a:t>
            </a:r>
            <a:r>
              <a:rPr lang="en-US" sz="1400" dirty="0"/>
              <a:t> </a:t>
            </a:r>
            <a:r>
              <a:rPr lang="en-US" sz="1400" dirty="0" err="1"/>
              <a:t>Soedomo</a:t>
            </a:r>
            <a:r>
              <a:rPr lang="en-US" sz="1400" dirty="0"/>
              <a:t>  (1999),</a:t>
            </a:r>
          </a:p>
          <a:p>
            <a:pPr fontAlgn="auto" hangingPunct="1"/>
            <a:r>
              <a:rPr lang="en-US" sz="1400" dirty="0"/>
              <a:t> “ </a:t>
            </a:r>
            <a:r>
              <a:rPr lang="en-US" sz="1400" dirty="0" err="1"/>
              <a:t>Pencemaran</a:t>
            </a:r>
            <a:r>
              <a:rPr lang="en-US" sz="1400" dirty="0"/>
              <a:t> </a:t>
            </a:r>
            <a:r>
              <a:rPr lang="en-US" sz="1400" dirty="0" err="1"/>
              <a:t>Udara</a:t>
            </a:r>
            <a:r>
              <a:rPr lang="en-US" sz="1400" dirty="0"/>
              <a:t> “, </a:t>
            </a:r>
            <a:r>
              <a:rPr lang="en-US" sz="1400" dirty="0" err="1"/>
              <a:t>Penerbit</a:t>
            </a:r>
            <a:r>
              <a:rPr lang="en-US" sz="1400" dirty="0"/>
              <a:t> ITB Bandung, . </a:t>
            </a:r>
          </a:p>
          <a:p>
            <a:pPr fontAlgn="auto" hangingPunct="1"/>
            <a:r>
              <a:rPr lang="en-US" sz="1400" dirty="0" err="1"/>
              <a:t>Moh</a:t>
            </a:r>
            <a:r>
              <a:rPr lang="en-US" sz="1400" dirty="0"/>
              <a:t>. </a:t>
            </a:r>
            <a:r>
              <a:rPr lang="en-US" sz="1400" dirty="0" err="1"/>
              <a:t>Irsyad</a:t>
            </a:r>
            <a:r>
              <a:rPr lang="en-US" sz="1400" dirty="0"/>
              <a:t>, “</a:t>
            </a:r>
            <a:r>
              <a:rPr lang="en-US" sz="1400" dirty="0" err="1"/>
              <a:t>Modul</a:t>
            </a:r>
            <a:r>
              <a:rPr lang="en-US" sz="1400" dirty="0"/>
              <a:t> </a:t>
            </a:r>
            <a:r>
              <a:rPr lang="en-US" sz="1400" dirty="0" err="1"/>
              <a:t>Analisa</a:t>
            </a:r>
            <a:r>
              <a:rPr lang="en-US" sz="1400" dirty="0"/>
              <a:t> </a:t>
            </a:r>
            <a:r>
              <a:rPr lang="en-US" sz="1400" dirty="0" err="1"/>
              <a:t>Udara</a:t>
            </a:r>
            <a:r>
              <a:rPr lang="en-US" sz="1400" dirty="0"/>
              <a:t> (2001)</a:t>
            </a:r>
          </a:p>
          <a:p>
            <a:pPr fontAlgn="auto" hangingPunct="1"/>
            <a:r>
              <a:rPr lang="en-US" sz="1400" dirty="0"/>
              <a:t>”, </a:t>
            </a:r>
            <a:r>
              <a:rPr lang="en-US" sz="1400" dirty="0" err="1"/>
              <a:t>Laboratorium</a:t>
            </a:r>
            <a:r>
              <a:rPr lang="en-US" sz="1400" dirty="0"/>
              <a:t> </a:t>
            </a:r>
            <a:r>
              <a:rPr lang="en-US" sz="1400" dirty="0" err="1"/>
              <a:t>Udara</a:t>
            </a:r>
            <a:r>
              <a:rPr lang="en-US" sz="1400" dirty="0"/>
              <a:t> </a:t>
            </a:r>
            <a:r>
              <a:rPr lang="en-US" sz="1400" dirty="0" err="1"/>
              <a:t>Teknik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ITB, . </a:t>
            </a:r>
          </a:p>
          <a:p>
            <a:pPr fontAlgn="auto" hangingPunct="1"/>
            <a:r>
              <a:rPr lang="en-US" sz="1400" dirty="0" err="1"/>
              <a:t>Olishifski</a:t>
            </a:r>
            <a:r>
              <a:rPr lang="en-US" sz="1400" dirty="0"/>
              <a:t> Julian, McElroy, Frank E. eds.,(1997)</a:t>
            </a:r>
          </a:p>
          <a:p>
            <a:pPr fontAlgn="auto" hangingPunct="1"/>
            <a:r>
              <a:rPr lang="en-US" sz="1400" i="1" dirty="0"/>
              <a:t>“Fundamentals of Industrial Hygiene.”</a:t>
            </a:r>
            <a:r>
              <a:rPr lang="en-US" sz="1400" dirty="0"/>
              <a:t>, Chicago L </a:t>
            </a:r>
            <a:r>
              <a:rPr lang="en-US" sz="1400" dirty="0" err="1"/>
              <a:t>Natâ</a:t>
            </a:r>
            <a:r>
              <a:rPr lang="en-US" sz="1400" dirty="0"/>
              <a:t>€™l Safety Council</a:t>
            </a:r>
          </a:p>
          <a:p>
            <a:pPr fontAlgn="auto" hangingPunct="1"/>
            <a:r>
              <a:rPr lang="en-AU" sz="1400" i="1" dirty="0"/>
              <a:t>Taylor  Easter </a:t>
            </a:r>
            <a:r>
              <a:rPr lang="en-AU" sz="1400" i="1" dirty="0" err="1"/>
              <a:t>Hegney</a:t>
            </a:r>
            <a:r>
              <a:rPr lang="en-AU" sz="1400" i="1" dirty="0"/>
              <a:t>,-</a:t>
            </a:r>
            <a:endParaRPr lang="en-US" sz="1400" dirty="0"/>
          </a:p>
          <a:p>
            <a:pPr fontAlgn="auto" hangingPunct="1"/>
            <a:r>
              <a:rPr lang="en-AU" sz="1400" dirty="0"/>
              <a:t>	Enhancing Safety an </a:t>
            </a:r>
            <a:r>
              <a:rPr lang="en-AU" sz="1400" dirty="0" err="1"/>
              <a:t>Auatralian</a:t>
            </a:r>
            <a:r>
              <a:rPr lang="en-AU" sz="1400" dirty="0"/>
              <a:t> Workplace Primer, Joe Riordan - Chairperson </a:t>
            </a:r>
            <a:r>
              <a:rPr lang="en-AU" sz="1400" dirty="0" err="1"/>
              <a:t>worksafe</a:t>
            </a:r>
            <a:r>
              <a:rPr lang="en-AU" sz="1400" dirty="0"/>
              <a:t> </a:t>
            </a:r>
            <a:r>
              <a:rPr lang="en-AU" sz="1400" dirty="0" err="1"/>
              <a:t>Auatralia</a:t>
            </a:r>
            <a:r>
              <a:rPr lang="en-AU" sz="1400" dirty="0"/>
              <a:t>, editor  G.A. Taylor cover design Paul </a:t>
            </a:r>
            <a:r>
              <a:rPr lang="en-AU" sz="1400" dirty="0" err="1"/>
              <a:t>rochford</a:t>
            </a:r>
            <a:r>
              <a:rPr lang="en-AU" sz="1400" dirty="0"/>
              <a:t>, TAFE publication</a:t>
            </a:r>
            <a:endParaRPr lang="en-US" sz="1400" dirty="0"/>
          </a:p>
          <a:p>
            <a:pPr fontAlgn="auto" hangingPunct="1"/>
            <a:r>
              <a:rPr lang="en-US" sz="1400" dirty="0"/>
              <a:t>Warner Peter O,  (1977)</a:t>
            </a:r>
          </a:p>
          <a:p>
            <a:pPr fontAlgn="auto" hangingPunct="1"/>
            <a:r>
              <a:rPr lang="en-US" sz="1400" dirty="0"/>
              <a:t>“ Analysis of Air Pollutants “ , A </a:t>
            </a:r>
            <a:r>
              <a:rPr lang="en-US" sz="1400" dirty="0" err="1"/>
              <a:t>wiley-Interscience</a:t>
            </a:r>
            <a:r>
              <a:rPr lang="en-US" sz="1400" dirty="0"/>
              <a:t> publication John Wiley &amp;Sons, New York, </a:t>
            </a:r>
          </a:p>
          <a:p>
            <a:pPr fontAlgn="auto" hangingPunct="1"/>
            <a:r>
              <a:rPr lang="en-US" sz="1400" dirty="0"/>
              <a:t>Wentz, Charles A.,</a:t>
            </a:r>
          </a:p>
          <a:p>
            <a:pPr fontAlgn="auto" hangingPunct="1"/>
            <a:r>
              <a:rPr lang="en-US" sz="1400" i="1" dirty="0"/>
              <a:t>“Safety, Health an Environmental Protection”</a:t>
            </a:r>
            <a:r>
              <a:rPr lang="en-US" sz="1400" dirty="0"/>
              <a:t>,</a:t>
            </a:r>
          </a:p>
          <a:p>
            <a:pPr fontAlgn="auto" hangingPunct="1"/>
            <a:r>
              <a:rPr lang="en-US" sz="1400" dirty="0"/>
              <a:t>Wight Gregory D.  (1994)</a:t>
            </a:r>
          </a:p>
          <a:p>
            <a:r>
              <a:rPr lang="en-US" sz="1400" dirty="0"/>
              <a:t>“ Fundamentals of Air Sampling” Lewis Publishers, Tokyo</a:t>
            </a:r>
          </a:p>
        </p:txBody>
      </p:sp>
    </p:spTree>
    <p:extLst>
      <p:ext uri="{BB962C8B-B14F-4D97-AF65-F5344CB8AC3E}">
        <p14:creationId xmlns:p14="http://schemas.microsoft.com/office/powerpoint/2010/main" val="14177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hand to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5811864" cy="3810000"/>
          </a:xfrm>
          <a:prstGeom prst="rect">
            <a:avLst/>
          </a:prstGeom>
          <a:noFill/>
        </p:spPr>
      </p:pic>
      <p:sp>
        <p:nvSpPr>
          <p:cNvPr id="611331" name="WordArt 3"/>
          <p:cNvSpPr>
            <a:spLocks noChangeArrowheads="1" noChangeShapeType="1" noTextEdit="1"/>
          </p:cNvSpPr>
          <p:nvPr/>
        </p:nvSpPr>
        <p:spPr bwMode="auto">
          <a:xfrm>
            <a:off x="1371600" y="4761762"/>
            <a:ext cx="5486400" cy="739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Wassalamu'alaikum Wr.Wb.</a:t>
            </a:r>
          </a:p>
        </p:txBody>
      </p:sp>
      <p:pic>
        <p:nvPicPr>
          <p:cNvPr id="611332" name="Picture 4" descr="TRIMAK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343400"/>
            <a:ext cx="6629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95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057400"/>
            <a:ext cx="6934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US" sz="4000" dirty="0" err="1">
                <a:solidFill>
                  <a:srgbClr val="FFC000"/>
                </a:solidFill>
                <a:latin typeface="Tekton Pro Ext" pitchFamily="34" charset="0"/>
              </a:rPr>
              <a:t>Metode</a:t>
            </a:r>
            <a:r>
              <a:rPr lang="en-US" sz="4000" dirty="0">
                <a:latin typeface="Tekton Pro Ext" pitchFamily="34" charset="0"/>
              </a:rPr>
              <a:t> </a:t>
            </a:r>
          </a:p>
          <a:p>
            <a:pPr lvl="1" fontAlgn="auto" hangingPunct="1"/>
            <a:r>
              <a:rPr lang="en-US" dirty="0" err="1">
                <a:latin typeface="+mj-lt"/>
              </a:rPr>
              <a:t>Metode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digunakan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pengujian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kadar</a:t>
            </a:r>
            <a:r>
              <a:rPr lang="en-US" dirty="0">
                <a:latin typeface="+mj-lt"/>
              </a:rPr>
              <a:t> SO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udara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memakai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metode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pararosaniline-spectrofotometri</a:t>
            </a:r>
            <a:r>
              <a:rPr lang="en-US" dirty="0">
                <a:latin typeface="Tekton Pro Ext" pitchFamily="34" charset="0"/>
              </a:rPr>
              <a:t>.</a:t>
            </a:r>
          </a:p>
          <a:p>
            <a:pPr fontAlgn="auto" hangingPunct="1"/>
            <a:endParaRPr lang="en-US" dirty="0" smtClean="0">
              <a:latin typeface="Tekton Pro Ext" pitchFamily="34" charset="0"/>
            </a:endParaRPr>
          </a:p>
          <a:p>
            <a:pPr fontAlgn="auto" hangingPunct="1"/>
            <a:r>
              <a:rPr lang="en-US" sz="3200" dirty="0" err="1" smtClean="0">
                <a:solidFill>
                  <a:srgbClr val="FFC000"/>
                </a:solidFill>
                <a:latin typeface="Tekton Pro Ext" pitchFamily="34" charset="0"/>
              </a:rPr>
              <a:t>Acuan</a:t>
            </a:r>
            <a:endParaRPr lang="en-US" sz="3200" dirty="0">
              <a:solidFill>
                <a:srgbClr val="FFC000"/>
              </a:solidFill>
              <a:latin typeface="Tekton Pro Ext" pitchFamily="34" charset="0"/>
            </a:endParaRPr>
          </a:p>
          <a:p>
            <a:pPr lvl="1" fontAlgn="auto" hangingPunct="1"/>
            <a:r>
              <a:rPr lang="en-US" dirty="0" err="1">
                <a:latin typeface="Arial Rounded MT Bold" pitchFamily="34" charset="0"/>
              </a:rPr>
              <a:t>M</a:t>
            </a:r>
            <a:r>
              <a:rPr lang="en-US" dirty="0" err="1" smtClean="0">
                <a:latin typeface="Arial Rounded MT Bold" pitchFamily="34" charset="0"/>
              </a:rPr>
              <a:t>etode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pararosaniline-spectrofotometri</a:t>
            </a:r>
            <a:r>
              <a:rPr lang="en-US" dirty="0">
                <a:latin typeface="Arial Rounded MT Bold" pitchFamily="34" charset="0"/>
              </a:rPr>
              <a:t> (</a:t>
            </a:r>
            <a:r>
              <a:rPr lang="en-US" dirty="0" err="1">
                <a:latin typeface="Arial Rounded MT Bold" pitchFamily="34" charset="0"/>
              </a:rPr>
              <a:t>referensi</a:t>
            </a:r>
            <a:r>
              <a:rPr lang="en-US" dirty="0">
                <a:latin typeface="Arial Rounded MT Bold" pitchFamily="34" charset="0"/>
              </a:rPr>
              <a:t> : Methods of air sampling and analysis 3</a:t>
            </a:r>
            <a:r>
              <a:rPr lang="en-US" baseline="30000" dirty="0">
                <a:latin typeface="Arial Rounded MT Bold" pitchFamily="34" charset="0"/>
              </a:rPr>
              <a:t>rd</a:t>
            </a:r>
            <a:r>
              <a:rPr lang="en-US" dirty="0">
                <a:latin typeface="Arial Rounded MT Bold" pitchFamily="34" charset="0"/>
              </a:rPr>
              <a:t> edition James </a:t>
            </a:r>
            <a:r>
              <a:rPr lang="en-US" dirty="0" err="1">
                <a:latin typeface="Arial Rounded MT Bold" pitchFamily="34" charset="0"/>
              </a:rPr>
              <a:t>P.Lodge,JR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Metode</a:t>
            </a:r>
            <a:r>
              <a:rPr lang="en-US" dirty="0">
                <a:latin typeface="Arial Rounded MT Bold" pitchFamily="34" charset="0"/>
              </a:rPr>
              <a:t> 704 A)</a:t>
            </a:r>
          </a:p>
          <a:p>
            <a:pPr fontAlgn="auto" hangingPunct="1"/>
            <a:r>
              <a:rPr lang="en-US" dirty="0">
                <a:latin typeface="Tekton Pro Ext" pitchFamily="34" charset="0"/>
              </a:rPr>
              <a:t> 	</a:t>
            </a:r>
            <a:r>
              <a:rPr lang="en-US" dirty="0" smtClean="0">
                <a:latin typeface="Tekton Pro Ext" pitchFamily="34" charset="0"/>
              </a:rPr>
              <a:t>.</a:t>
            </a:r>
            <a:endParaRPr lang="en-US" dirty="0">
              <a:latin typeface="Tekton Pro Ext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6316662" cy="73183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Arial Rounded MT Bold" pitchFamily="34" charset="0"/>
              </a:rPr>
              <a:t>4.3.1. Sulfur </a:t>
            </a:r>
            <a:r>
              <a:rPr lang="en-US" b="1" dirty="0" err="1">
                <a:solidFill>
                  <a:srgbClr val="FFFF00"/>
                </a:solidFill>
                <a:latin typeface="Arial Rounded MT Bold" pitchFamily="34" charset="0"/>
              </a:rPr>
              <a:t>dioksida</a:t>
            </a:r>
            <a:r>
              <a:rPr lang="en-US" b="1" dirty="0">
                <a:solidFill>
                  <a:srgbClr val="FFFF00"/>
                </a:solidFill>
                <a:latin typeface="Arial Rounded MT Bold" pitchFamily="34" charset="0"/>
              </a:rPr>
              <a:t> (SO</a:t>
            </a:r>
            <a:r>
              <a:rPr lang="en-US" b="1" baseline="-25000" dirty="0">
                <a:solidFill>
                  <a:srgbClr val="FFFF00"/>
                </a:solidFill>
                <a:latin typeface="Arial Rounded MT Bold" pitchFamily="34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Arial Rounded MT Bold" pitchFamily="34" charset="0"/>
              </a:rPr>
              <a:t>)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0" y="18920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558538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US" sz="2800" dirty="0" err="1">
                <a:solidFill>
                  <a:srgbClr val="FFC000"/>
                </a:solidFill>
                <a:latin typeface="Tekton Pro Ext" pitchFamily="34" charset="0"/>
              </a:rPr>
              <a:t>Prinsip</a:t>
            </a:r>
            <a:r>
              <a:rPr lang="en-US" sz="2800" dirty="0">
                <a:solidFill>
                  <a:srgbClr val="FFC000"/>
                </a:solidFill>
                <a:latin typeface="Tekton Pro Ext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ekton Pro Ext" pitchFamily="34" charset="0"/>
              </a:rPr>
              <a:t>Dasar</a:t>
            </a:r>
            <a:endParaRPr lang="en-US" sz="2800" dirty="0">
              <a:solidFill>
                <a:srgbClr val="FFC000"/>
              </a:solidFill>
              <a:latin typeface="Tekton Pro Ext" pitchFamily="34" charset="0"/>
            </a:endParaRPr>
          </a:p>
          <a:p>
            <a:pPr fontAlgn="auto" hangingPunct="1"/>
            <a:r>
              <a:rPr lang="en-US" dirty="0">
                <a:latin typeface="Arial Rounded MT Bold" pitchFamily="34" charset="0"/>
              </a:rPr>
              <a:t>SO</a:t>
            </a:r>
            <a:r>
              <a:rPr lang="en-US" baseline="-25000" dirty="0">
                <a:latin typeface="Arial Rounded MT Bold" pitchFamily="34" charset="0"/>
              </a:rPr>
              <a:t>2</a:t>
            </a:r>
            <a:r>
              <a:rPr lang="en-US" dirty="0">
                <a:latin typeface="Arial Rounded MT Bold" pitchFamily="34" charset="0"/>
              </a:rPr>
              <a:t> di </a:t>
            </a:r>
            <a:r>
              <a:rPr lang="en-US" dirty="0" err="1">
                <a:latin typeface="Arial Rounded MT Bold" pitchFamily="34" charset="0"/>
              </a:rPr>
              <a:t>udara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diserap</a:t>
            </a:r>
            <a:r>
              <a:rPr lang="en-US" dirty="0">
                <a:latin typeface="Arial Rounded MT Bold" pitchFamily="34" charset="0"/>
              </a:rPr>
              <a:t>/</a:t>
            </a:r>
            <a:r>
              <a:rPr lang="en-US" dirty="0" err="1">
                <a:latin typeface="Arial Rounded MT Bold" pitchFamily="34" charset="0"/>
              </a:rPr>
              <a:t>diabsoprsi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oleh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larutan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kalium</a:t>
            </a:r>
            <a:r>
              <a:rPr lang="en-US" dirty="0">
                <a:latin typeface="Arial Rounded MT Bold" pitchFamily="34" charset="0"/>
              </a:rPr>
              <a:t> tetra </a:t>
            </a:r>
            <a:r>
              <a:rPr lang="en-US" dirty="0" err="1">
                <a:latin typeface="Arial Rounded MT Bold" pitchFamily="34" charset="0"/>
              </a:rPr>
              <a:t>kloromercurate</a:t>
            </a:r>
            <a:r>
              <a:rPr lang="en-US" dirty="0">
                <a:latin typeface="Arial Rounded MT Bold" pitchFamily="34" charset="0"/>
              </a:rPr>
              <a:t> (absorbent)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laju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flowrate</a:t>
            </a:r>
            <a:r>
              <a:rPr lang="en-US" dirty="0">
                <a:latin typeface="Arial Rounded MT Bold" pitchFamily="34" charset="0"/>
              </a:rPr>
              <a:t> 1 liter/</a:t>
            </a:r>
            <a:r>
              <a:rPr lang="en-US" dirty="0" err="1">
                <a:latin typeface="Arial Rounded MT Bold" pitchFamily="34" charset="0"/>
              </a:rPr>
              <a:t>menit</a:t>
            </a:r>
            <a:r>
              <a:rPr lang="en-US" dirty="0">
                <a:latin typeface="Arial Rounded MT Bold" pitchFamily="34" charset="0"/>
              </a:rPr>
              <a:t>. SO</a:t>
            </a:r>
            <a:r>
              <a:rPr lang="en-US" baseline="-25000" dirty="0">
                <a:latin typeface="Arial Rounded MT Bold" pitchFamily="34" charset="0"/>
              </a:rPr>
              <a:t>2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bereaksi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kalium</a:t>
            </a:r>
            <a:r>
              <a:rPr lang="en-US" dirty="0">
                <a:latin typeface="Arial Rounded MT Bold" pitchFamily="34" charset="0"/>
              </a:rPr>
              <a:t> tetra </a:t>
            </a:r>
            <a:r>
              <a:rPr lang="en-US" dirty="0" err="1">
                <a:latin typeface="Arial Rounded MT Bold" pitchFamily="34" charset="0"/>
              </a:rPr>
              <a:t>kloromercurate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membentuk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komplek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diklorosulfitomercurate</a:t>
            </a:r>
            <a:r>
              <a:rPr lang="en-US" dirty="0">
                <a:latin typeface="Arial Rounded MT Bold" pitchFamily="34" charset="0"/>
              </a:rPr>
              <a:t> .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penambahan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pararosaniline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formaldehide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membentuk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senyawa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pararosaniline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metil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sulfonat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berwarna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ungu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kemerahan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Intensitas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warna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diukur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spectrofotometer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pada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panjang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gelombang</a:t>
            </a:r>
            <a:r>
              <a:rPr lang="en-US" dirty="0">
                <a:latin typeface="Arial Rounded MT Bold" pitchFamily="34" charset="0"/>
              </a:rPr>
              <a:t> 560 nm.</a:t>
            </a:r>
          </a:p>
          <a:p>
            <a:pPr fontAlgn="auto" hangingPunct="1"/>
            <a:r>
              <a:rPr lang="en-US" dirty="0">
                <a:latin typeface="Arial Rounded MT Bold" pitchFamily="34" charset="0"/>
              </a:rPr>
              <a:t> </a:t>
            </a:r>
          </a:p>
          <a:p>
            <a:pPr fontAlgn="auto" hangingPunct="1"/>
            <a:r>
              <a:rPr lang="en-US" sz="2400" dirty="0" err="1" smtClean="0">
                <a:solidFill>
                  <a:srgbClr val="FFC000"/>
                </a:solidFill>
                <a:latin typeface="Tekton Pro Ext" pitchFamily="34" charset="0"/>
              </a:rPr>
              <a:t>Dasar</a:t>
            </a:r>
            <a:r>
              <a:rPr lang="en-US" sz="2400" dirty="0" smtClean="0">
                <a:solidFill>
                  <a:srgbClr val="FFC000"/>
                </a:solidFill>
                <a:latin typeface="Tekton Pro Ext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Tekton Pro Ext" pitchFamily="34" charset="0"/>
              </a:rPr>
              <a:t>P</a:t>
            </a:r>
            <a:r>
              <a:rPr lang="en-US" sz="2400" dirty="0" err="1" smtClean="0">
                <a:solidFill>
                  <a:srgbClr val="FFC000"/>
                </a:solidFill>
                <a:latin typeface="Tekton Pro Ext" pitchFamily="34" charset="0"/>
              </a:rPr>
              <a:t>engukuran</a:t>
            </a:r>
            <a:r>
              <a:rPr lang="en-US" sz="2400" dirty="0" smtClean="0">
                <a:solidFill>
                  <a:srgbClr val="FFC000"/>
                </a:solidFill>
                <a:latin typeface="Tekton Pro Ext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Tekton Pro Ext" pitchFamily="34" charset="0"/>
              </a:rPr>
              <a:t>gas SO</a:t>
            </a:r>
            <a:r>
              <a:rPr lang="en-US" sz="2400" baseline="-25000" dirty="0">
                <a:solidFill>
                  <a:srgbClr val="FFC000"/>
                </a:solidFill>
                <a:latin typeface="Tekton Pro Ext" pitchFamily="34" charset="0"/>
              </a:rPr>
              <a:t>2</a:t>
            </a:r>
            <a:r>
              <a:rPr lang="en-US" sz="2400" dirty="0">
                <a:solidFill>
                  <a:srgbClr val="FFC000"/>
                </a:solidFill>
                <a:latin typeface="Tekton Pro Ext" pitchFamily="34" charset="0"/>
              </a:rPr>
              <a:t>  </a:t>
            </a:r>
            <a:r>
              <a:rPr lang="en-US" sz="2400" dirty="0" err="1">
                <a:solidFill>
                  <a:srgbClr val="FFC000"/>
                </a:solidFill>
                <a:latin typeface="Tekton Pro Ext" pitchFamily="34" charset="0"/>
              </a:rPr>
              <a:t>dengan</a:t>
            </a:r>
            <a:r>
              <a:rPr lang="en-US" sz="2400" dirty="0">
                <a:solidFill>
                  <a:srgbClr val="FFC000"/>
                </a:solidFill>
                <a:latin typeface="Tekton Pro Ext" pitchFamily="34" charset="0"/>
              </a:rPr>
              <a:t> UV-</a:t>
            </a:r>
            <a:r>
              <a:rPr lang="en-US" sz="2400" dirty="0" err="1">
                <a:solidFill>
                  <a:srgbClr val="FFC000"/>
                </a:solidFill>
                <a:latin typeface="Tekton Pro Ext" pitchFamily="34" charset="0"/>
              </a:rPr>
              <a:t>spectrofotometri</a:t>
            </a:r>
            <a:r>
              <a:rPr lang="en-US" dirty="0">
                <a:latin typeface="Arial Rounded MT Bold" pitchFamily="34" charset="0"/>
              </a:rPr>
              <a:t>. </a:t>
            </a:r>
          </a:p>
          <a:p>
            <a:pPr algn="just" fontAlgn="auto" hangingPunct="1"/>
            <a:r>
              <a:rPr lang="en-US" sz="1600" dirty="0" err="1">
                <a:latin typeface="Arial Rounded MT Bold" pitchFamily="34" charset="0"/>
              </a:rPr>
              <a:t>Prinsip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dasar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pengukuran</a:t>
            </a:r>
            <a:r>
              <a:rPr lang="en-US" sz="1600" dirty="0">
                <a:latin typeface="Arial Rounded MT Bold" pitchFamily="34" charset="0"/>
              </a:rPr>
              <a:t> gas SO</a:t>
            </a:r>
            <a:r>
              <a:rPr lang="en-US" sz="1600" baseline="-25000" dirty="0">
                <a:latin typeface="Arial Rounded MT Bold" pitchFamily="34" charset="0"/>
              </a:rPr>
              <a:t>2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sinar</a:t>
            </a:r>
            <a:r>
              <a:rPr lang="en-US" sz="1600" dirty="0">
                <a:latin typeface="Arial Rounded MT Bold" pitchFamily="34" charset="0"/>
              </a:rPr>
              <a:t> ultra violet </a:t>
            </a:r>
            <a:r>
              <a:rPr lang="en-US" sz="1600" dirty="0" err="1">
                <a:latin typeface="Arial Rounded MT Bold" pitchFamily="34" charset="0"/>
              </a:rPr>
              <a:t>adalah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berdasarkan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kemampuan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molekul</a:t>
            </a:r>
            <a:r>
              <a:rPr lang="en-US" sz="1600" dirty="0">
                <a:latin typeface="Arial Rounded MT Bold" pitchFamily="34" charset="0"/>
              </a:rPr>
              <a:t> SO</a:t>
            </a:r>
            <a:r>
              <a:rPr lang="en-US" sz="1600" baseline="-25000" dirty="0">
                <a:latin typeface="Arial Rounded MT Bold" pitchFamily="34" charset="0"/>
              </a:rPr>
              <a:t>2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berinteraksi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cahaya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panjang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gelombang</a:t>
            </a:r>
            <a:r>
              <a:rPr lang="en-US" sz="1600" dirty="0">
                <a:latin typeface="Arial Rounded MT Bold" pitchFamily="34" charset="0"/>
              </a:rPr>
              <a:t> 190 –230 nm, </a:t>
            </a:r>
            <a:r>
              <a:rPr lang="en-US" sz="1600" dirty="0" err="1">
                <a:latin typeface="Arial Rounded MT Bold" pitchFamily="34" charset="0"/>
              </a:rPr>
              <a:t>menyebabkan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elektron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terluar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dari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molekul</a:t>
            </a:r>
            <a:r>
              <a:rPr lang="en-US" sz="1600" dirty="0">
                <a:latin typeface="Arial Rounded MT Bold" pitchFamily="34" charset="0"/>
              </a:rPr>
              <a:t> gas SO</a:t>
            </a:r>
            <a:r>
              <a:rPr lang="en-US" sz="1600" baseline="-25000" dirty="0">
                <a:latin typeface="Arial Rounded MT Bold" pitchFamily="34" charset="0"/>
              </a:rPr>
              <a:t>2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tereksitasi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tingkat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energi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lebih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tinggi</a:t>
            </a:r>
            <a:r>
              <a:rPr lang="en-US" sz="1600" dirty="0">
                <a:latin typeface="Arial Rounded MT Bold" pitchFamily="34" charset="0"/>
              </a:rPr>
              <a:t> (excited state). </a:t>
            </a:r>
            <a:r>
              <a:rPr lang="en-US" sz="1600" dirty="0" err="1">
                <a:latin typeface="Arial Rounded MT Bold" pitchFamily="34" charset="0"/>
              </a:rPr>
              <a:t>Elektron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posisi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tereksitasi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kembali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posisi</a:t>
            </a:r>
            <a:r>
              <a:rPr lang="en-US" sz="1600" dirty="0">
                <a:latin typeface="Arial Rounded MT Bold" pitchFamily="34" charset="0"/>
              </a:rPr>
              <a:t> ground state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melepaskan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energi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dalam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bentuk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panjang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gelombang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tertentu</a:t>
            </a:r>
            <a:r>
              <a:rPr lang="en-US" sz="1600" dirty="0">
                <a:latin typeface="Arial Rounded MT Bold" pitchFamily="34" charset="0"/>
              </a:rPr>
              <a:t> .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mengukur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intensitas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cahaya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tersebut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maka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ditentukan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konsentrasi</a:t>
            </a:r>
            <a:r>
              <a:rPr lang="en-US" sz="1600" dirty="0">
                <a:latin typeface="Arial Rounded MT Bold" pitchFamily="34" charset="0"/>
              </a:rPr>
              <a:t> gas SO</a:t>
            </a:r>
            <a:r>
              <a:rPr lang="en-US" sz="1600" baseline="-25000" dirty="0">
                <a:latin typeface="Arial Rounded MT Bold" pitchFamily="34" charset="0"/>
              </a:rPr>
              <a:t>2</a:t>
            </a:r>
            <a:r>
              <a:rPr lang="en-US" sz="1600" dirty="0">
                <a:latin typeface="Arial Rounded MT Bold" pitchFamily="34" charset="0"/>
              </a:rPr>
              <a:t>. </a:t>
            </a:r>
            <a:r>
              <a:rPr lang="en-US" sz="1600" dirty="0" err="1">
                <a:latin typeface="Arial Rounded MT Bold" pitchFamily="34" charset="0"/>
              </a:rPr>
              <a:t>Metode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praktis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mudah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dioperasikan</a:t>
            </a:r>
            <a:r>
              <a:rPr lang="en-US" sz="1600" dirty="0">
                <a:latin typeface="Arial Rounded MT Bold" pitchFamily="34" charset="0"/>
              </a:rPr>
              <a:t> , </a:t>
            </a:r>
            <a:r>
              <a:rPr lang="en-US" sz="1600" dirty="0" err="1">
                <a:latin typeface="Arial Rounded MT Bold" pitchFamily="34" charset="0"/>
              </a:rPr>
              <a:t>stabil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akurat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metode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metode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dipakai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untuk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alat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pemantauan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kualitas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udara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scara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automatik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kontinyu</a:t>
            </a:r>
            <a:r>
              <a:rPr lang="en-US" sz="1600" dirty="0">
                <a:latin typeface="Arial Rounded MT Bold" pitchFamily="34" charset="0"/>
              </a:rPr>
              <a:t>. </a:t>
            </a:r>
            <a:r>
              <a:rPr lang="en-US" sz="1600" dirty="0" err="1">
                <a:latin typeface="Arial Rounded MT Bold" pitchFamily="34" charset="0"/>
              </a:rPr>
              <a:t>Perlu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diketahui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bahwa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ketelitian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keakuratan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metode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ini</a:t>
            </a:r>
            <a:r>
              <a:rPr lang="en-US" sz="1600" dirty="0">
                <a:latin typeface="Arial Rounded MT Bold" pitchFamily="34" charset="0"/>
              </a:rPr>
              <a:t> , </a:t>
            </a:r>
            <a:r>
              <a:rPr lang="en-US" sz="1600" dirty="0" err="1">
                <a:latin typeface="Arial Rounded MT Bold" pitchFamily="34" charset="0"/>
              </a:rPr>
              <a:t>sangat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dipengarhui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oleh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sistem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kalibrasi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alat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tersebut</a:t>
            </a:r>
            <a:r>
              <a:rPr lang="en-US" sz="1600" dirty="0">
                <a:latin typeface="Arial Rounded MT Bold" pitchFamily="34" charset="0"/>
              </a:rPr>
              <a:t> . </a:t>
            </a:r>
            <a:r>
              <a:rPr lang="en-US" sz="1600" dirty="0" err="1">
                <a:latin typeface="Arial Rounded MT Bold" pitchFamily="34" charset="0"/>
              </a:rPr>
              <a:t>Pada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Gambar</a:t>
            </a:r>
            <a:r>
              <a:rPr lang="en-US" sz="1600" dirty="0">
                <a:latin typeface="Arial Rounded MT Bold" pitchFamily="34" charset="0"/>
              </a:rPr>
              <a:t>,- 4.4, </a:t>
            </a:r>
            <a:r>
              <a:rPr lang="en-US" sz="1600" dirty="0" err="1">
                <a:latin typeface="Arial Rounded MT Bold" pitchFamily="34" charset="0"/>
              </a:rPr>
              <a:t>diperlihatkan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skema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alat</a:t>
            </a:r>
            <a:r>
              <a:rPr lang="en-US" sz="1600" dirty="0">
                <a:latin typeface="Arial Rounded MT Bold" pitchFamily="34" charset="0"/>
              </a:rPr>
              <a:t> SO</a:t>
            </a:r>
            <a:r>
              <a:rPr lang="en-US" sz="1600" baseline="-25000" dirty="0">
                <a:latin typeface="Arial Rounded MT Bold" pitchFamily="34" charset="0"/>
              </a:rPr>
              <a:t>2</a:t>
            </a:r>
            <a:r>
              <a:rPr lang="en-US" sz="1600" dirty="0">
                <a:latin typeface="Arial Rounded MT Bold" pitchFamily="34" charset="0"/>
              </a:rPr>
              <a:t> analyzer.</a:t>
            </a:r>
          </a:p>
        </p:txBody>
      </p:sp>
    </p:spTree>
    <p:extLst>
      <p:ext uri="{BB962C8B-B14F-4D97-AF65-F5344CB8AC3E}">
        <p14:creationId xmlns:p14="http://schemas.microsoft.com/office/powerpoint/2010/main" val="2485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2192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latin typeface="Arial Rounded MT Bold" pitchFamily="34" charset="0"/>
              </a:rPr>
              <a:t>4.3.2.	 </a:t>
            </a:r>
            <a:r>
              <a:rPr lang="en-US" sz="3600" dirty="0" err="1">
                <a:solidFill>
                  <a:srgbClr val="FFFF00"/>
                </a:solidFill>
                <a:latin typeface="Arial Rounded MT Bold" pitchFamily="34" charset="0"/>
              </a:rPr>
              <a:t>Oksida-oksida</a:t>
            </a:r>
            <a:r>
              <a:rPr lang="en-US" sz="3600" dirty="0">
                <a:solidFill>
                  <a:srgbClr val="FFFF00"/>
                </a:solidFill>
                <a:latin typeface="Arial Rounded MT Bold" pitchFamily="34" charset="0"/>
              </a:rPr>
              <a:t> Nitrogen.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413338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US" sz="4000" dirty="0" err="1">
                <a:solidFill>
                  <a:srgbClr val="FFC000"/>
                </a:solidFill>
                <a:latin typeface="Tekton Pro Ext" pitchFamily="34" charset="0"/>
              </a:rPr>
              <a:t>Metode</a:t>
            </a:r>
            <a:endParaRPr lang="en-US" sz="4000" dirty="0">
              <a:solidFill>
                <a:srgbClr val="FFC000"/>
              </a:solidFill>
              <a:latin typeface="Tekton Pro Ext" pitchFamily="34" charset="0"/>
            </a:endParaRPr>
          </a:p>
          <a:p>
            <a:pPr fontAlgn="auto" hangingPunct="1"/>
            <a:r>
              <a:rPr lang="en-US" dirty="0" err="1"/>
              <a:t>M</a:t>
            </a:r>
            <a:r>
              <a:rPr lang="en-US" sz="2000" dirty="0" err="1">
                <a:latin typeface="Arial Rounded MT Bold" pitchFamily="34" charset="0"/>
              </a:rPr>
              <a:t>etode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Griess</a:t>
            </a:r>
            <a:r>
              <a:rPr lang="en-US" sz="2000" dirty="0">
                <a:latin typeface="Arial Rounded MT Bold" pitchFamily="34" charset="0"/>
              </a:rPr>
              <a:t>-</a:t>
            </a:r>
            <a:r>
              <a:rPr lang="en-US" sz="2000" dirty="0" err="1">
                <a:latin typeface="Arial Rounded MT Bold" pitchFamily="34" charset="0"/>
              </a:rPr>
              <a:t>Saltman</a:t>
            </a:r>
            <a:r>
              <a:rPr lang="en-US" sz="2000" dirty="0">
                <a:latin typeface="Arial Rounded MT Bold" pitchFamily="34" charset="0"/>
              </a:rPr>
              <a:t>-</a:t>
            </a:r>
            <a:r>
              <a:rPr lang="en-US" sz="2000" u="sng" dirty="0">
                <a:latin typeface="Arial Rounded MT Bold" pitchFamily="34" charset="0"/>
                <a:hlinkClick r:id="rId2" tooltip="Create page: Griess-Saltman-"/>
              </a:rPr>
              <a:t>?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Spectrofotometri</a:t>
            </a:r>
            <a:r>
              <a:rPr lang="en-US" sz="2000" dirty="0">
                <a:latin typeface="Arial Rounded MT Bold" pitchFamily="34" charset="0"/>
              </a:rPr>
              <a:t>, NO</a:t>
            </a:r>
            <a:r>
              <a:rPr lang="en-US" sz="2000" baseline="-25000" dirty="0">
                <a:latin typeface="Arial Rounded MT Bold" pitchFamily="34" charset="0"/>
              </a:rPr>
              <a:t>2</a:t>
            </a:r>
            <a:r>
              <a:rPr lang="en-US" sz="2000" dirty="0">
                <a:latin typeface="Arial Rounded MT Bold" pitchFamily="34" charset="0"/>
              </a:rPr>
              <a:t> di </a:t>
            </a:r>
            <a:r>
              <a:rPr lang="en-US" sz="2000" dirty="0" err="1">
                <a:latin typeface="Arial Rounded MT Bold" pitchFamily="34" charset="0"/>
              </a:rPr>
              <a:t>udara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direaksikan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pereaksi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Griess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Saltman</a:t>
            </a:r>
            <a:r>
              <a:rPr lang="en-US" sz="2000" dirty="0">
                <a:latin typeface="Arial Rounded MT Bold" pitchFamily="34" charset="0"/>
              </a:rPr>
              <a:t> (absorbent) </a:t>
            </a:r>
            <a:r>
              <a:rPr lang="en-US" sz="2000" dirty="0" err="1">
                <a:latin typeface="Arial Rounded MT Bold" pitchFamily="34" charset="0"/>
              </a:rPr>
              <a:t>membentuk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senyawa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berwarna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ungu</a:t>
            </a:r>
            <a:r>
              <a:rPr lang="en-US" sz="2000" dirty="0">
                <a:latin typeface="Arial Rounded MT Bold" pitchFamily="34" charset="0"/>
              </a:rPr>
              <a:t>. </a:t>
            </a:r>
            <a:r>
              <a:rPr lang="en-US" sz="2000" dirty="0" err="1">
                <a:latin typeface="Arial Rounded MT Bold" pitchFamily="34" charset="0"/>
              </a:rPr>
              <a:t>Intensitas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warna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terjadi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diukur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spektrofotometer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panjang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gelombang</a:t>
            </a:r>
            <a:r>
              <a:rPr lang="en-US" sz="2000" dirty="0">
                <a:latin typeface="Arial Rounded MT Bold" pitchFamily="34" charset="0"/>
              </a:rPr>
              <a:t> 520 nm. </a:t>
            </a:r>
          </a:p>
        </p:txBody>
      </p:sp>
    </p:spTree>
    <p:extLst>
      <p:ext uri="{BB962C8B-B14F-4D97-AF65-F5344CB8AC3E}">
        <p14:creationId xmlns:p14="http://schemas.microsoft.com/office/powerpoint/2010/main" val="251832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762000"/>
            <a:ext cx="754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US" sz="3600" dirty="0" err="1">
                <a:solidFill>
                  <a:srgbClr val="FFC000"/>
                </a:solidFill>
                <a:latin typeface="Tekton Pro Ext" pitchFamily="34" charset="0"/>
              </a:rPr>
              <a:t>Prinsip</a:t>
            </a:r>
            <a:r>
              <a:rPr lang="en-US" sz="3600" dirty="0">
                <a:solidFill>
                  <a:srgbClr val="FFC000"/>
                </a:solidFill>
                <a:latin typeface="Tekton Pro Ext" pitchFamily="34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ekton Pro Ext" pitchFamily="34" charset="0"/>
              </a:rPr>
              <a:t>Dasar</a:t>
            </a:r>
            <a:endParaRPr lang="en-US" sz="3600" dirty="0">
              <a:solidFill>
                <a:srgbClr val="FFC000"/>
              </a:solidFill>
              <a:latin typeface="Tekton Pro Ext" pitchFamily="34" charset="0"/>
            </a:endParaRPr>
          </a:p>
          <a:p>
            <a:pPr fontAlgn="auto" hangingPunct="1"/>
            <a:r>
              <a:rPr lang="en-US" sz="2000" dirty="0">
                <a:latin typeface="Arial Rounded MT Bold" pitchFamily="34" charset="0"/>
              </a:rPr>
              <a:t>Absorber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penangkapan</a:t>
            </a:r>
            <a:r>
              <a:rPr lang="en-US" sz="2000" dirty="0">
                <a:latin typeface="Arial Rounded MT Bold" pitchFamily="34" charset="0"/>
              </a:rPr>
              <a:t> NO</a:t>
            </a:r>
            <a:r>
              <a:rPr lang="en-US" sz="2000" baseline="-25000" dirty="0">
                <a:latin typeface="Arial Rounded MT Bold" pitchFamily="34" charset="0"/>
              </a:rPr>
              <a:t>2 </a:t>
            </a:r>
            <a:r>
              <a:rPr lang="en-US" sz="2000" dirty="0" err="1">
                <a:latin typeface="Arial Rounded MT Bold" pitchFamily="34" charset="0"/>
              </a:rPr>
              <a:t>adalah</a:t>
            </a:r>
            <a:r>
              <a:rPr lang="en-US" sz="2000" dirty="0">
                <a:latin typeface="Arial Rounded MT Bold" pitchFamily="34" charset="0"/>
              </a:rPr>
              <a:t> absorber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desain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khusus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porositas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frittednya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berukuran</a:t>
            </a:r>
            <a:r>
              <a:rPr lang="en-US" sz="2000" dirty="0">
                <a:latin typeface="Arial Rounded MT Bold" pitchFamily="34" charset="0"/>
              </a:rPr>
              <a:t> 60 µm.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pengukuran</a:t>
            </a:r>
            <a:r>
              <a:rPr lang="en-US" sz="2000" dirty="0">
                <a:latin typeface="Arial Rounded MT Bold" pitchFamily="34" charset="0"/>
              </a:rPr>
              <a:t> NO, sample gas </a:t>
            </a:r>
            <a:r>
              <a:rPr lang="en-US" sz="2000" dirty="0" err="1">
                <a:latin typeface="Arial Rounded MT Bold" pitchFamily="34" charset="0"/>
              </a:rPr>
              <a:t>harus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dilewatkan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oxidator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terlebih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dahulu</a:t>
            </a:r>
            <a:r>
              <a:rPr lang="en-US" sz="2000" dirty="0">
                <a:latin typeface="Arial Rounded MT Bold" pitchFamily="34" charset="0"/>
              </a:rPr>
              <a:t> ( </a:t>
            </a:r>
            <a:r>
              <a:rPr lang="en-US" sz="2000" dirty="0" err="1">
                <a:latin typeface="Arial Rounded MT Bold" pitchFamily="34" charset="0"/>
              </a:rPr>
              <a:t>seperti</a:t>
            </a:r>
            <a:r>
              <a:rPr lang="en-US" sz="2000" dirty="0">
                <a:latin typeface="Arial Rounded MT Bold" pitchFamily="34" charset="0"/>
              </a:rPr>
              <a:t> KMnO</a:t>
            </a:r>
            <a:r>
              <a:rPr lang="en-US" sz="2000" baseline="-25000" dirty="0">
                <a:latin typeface="Arial Rounded MT Bold" pitchFamily="34" charset="0"/>
              </a:rPr>
              <a:t>4</a:t>
            </a:r>
            <a:r>
              <a:rPr lang="en-US" sz="2000" dirty="0">
                <a:latin typeface="Arial Rounded MT Bold" pitchFamily="34" charset="0"/>
              </a:rPr>
              <a:t>, , Cr</a:t>
            </a:r>
            <a:r>
              <a:rPr lang="en-US" sz="2000" baseline="-25000" dirty="0">
                <a:latin typeface="Arial Rounded MT Bold" pitchFamily="34" charset="0"/>
              </a:rPr>
              <a:t>2</a:t>
            </a:r>
            <a:r>
              <a:rPr lang="en-US" sz="2000" dirty="0">
                <a:latin typeface="Arial Rounded MT Bold" pitchFamily="34" charset="0"/>
              </a:rPr>
              <a:t>O</a:t>
            </a:r>
            <a:r>
              <a:rPr lang="en-US" sz="2000" baseline="-25000" dirty="0">
                <a:latin typeface="Arial Rounded MT Bold" pitchFamily="34" charset="0"/>
              </a:rPr>
              <a:t>3</a:t>
            </a:r>
            <a:r>
              <a:rPr lang="en-US" sz="2000" dirty="0">
                <a:latin typeface="Arial Rounded MT Bold" pitchFamily="34" charset="0"/>
              </a:rPr>
              <a:t>) .</a:t>
            </a:r>
          </a:p>
          <a:p>
            <a:pPr fontAlgn="auto" hangingPunct="1"/>
            <a:r>
              <a:rPr lang="en-US" sz="2000" dirty="0">
                <a:latin typeface="Arial Rounded MT Bold" pitchFamily="34" charset="0"/>
              </a:rPr>
              <a:t> </a:t>
            </a:r>
          </a:p>
          <a:p>
            <a:pPr fontAlgn="auto" hangingPunct="1"/>
            <a:r>
              <a:rPr lang="en-US" sz="3600" dirty="0" err="1" smtClean="0">
                <a:solidFill>
                  <a:srgbClr val="FFC000"/>
                </a:solidFill>
                <a:latin typeface="Tekton Pro Ext" pitchFamily="34" charset="0"/>
              </a:rPr>
              <a:t>Metode</a:t>
            </a:r>
            <a:r>
              <a:rPr lang="en-US" sz="3600" dirty="0" smtClean="0">
                <a:solidFill>
                  <a:srgbClr val="FFC000"/>
                </a:solidFill>
                <a:latin typeface="Tekton Pro Ext" pitchFamily="34" charset="0"/>
              </a:rPr>
              <a:t>  </a:t>
            </a:r>
            <a:r>
              <a:rPr lang="en-US" sz="3600" dirty="0" err="1" smtClean="0">
                <a:solidFill>
                  <a:srgbClr val="FFC000"/>
                </a:solidFill>
                <a:latin typeface="Tekton Pro Ext" pitchFamily="34" charset="0"/>
              </a:rPr>
              <a:t>Chemiluminescence</a:t>
            </a:r>
            <a:r>
              <a:rPr lang="en-US" sz="3600" dirty="0" smtClean="0">
                <a:solidFill>
                  <a:srgbClr val="FFC000"/>
                </a:solidFill>
                <a:latin typeface="Tekton Pro Ext" pitchFamily="34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Tekton Pro Ext" pitchFamily="34" charset="0"/>
              </a:rPr>
              <a:t>. </a:t>
            </a:r>
          </a:p>
          <a:p>
            <a:pPr fontAlgn="auto" hangingPunct="1"/>
            <a:r>
              <a:rPr lang="en-US" sz="2000" dirty="0">
                <a:latin typeface="Arial Rounded MT Bold" pitchFamily="34" charset="0"/>
              </a:rPr>
              <a:t>Gas NO </a:t>
            </a:r>
            <a:r>
              <a:rPr lang="en-US" sz="2000" dirty="0" err="1">
                <a:latin typeface="Arial Rounded MT Bold" pitchFamily="34" charset="0"/>
              </a:rPr>
              <a:t>diudara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direaksikan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gas </a:t>
            </a:r>
            <a:r>
              <a:rPr lang="en-US" sz="2000" dirty="0" err="1">
                <a:latin typeface="Arial Rounded MT Bold" pitchFamily="34" charset="0"/>
              </a:rPr>
              <a:t>ozon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membentuk</a:t>
            </a:r>
            <a:r>
              <a:rPr lang="en-US" sz="2000" dirty="0">
                <a:latin typeface="Arial Rounded MT Bold" pitchFamily="34" charset="0"/>
              </a:rPr>
              <a:t> nitrogen </a:t>
            </a:r>
            <a:r>
              <a:rPr lang="en-US" sz="2000" dirty="0" err="1">
                <a:latin typeface="Arial Rounded MT Bold" pitchFamily="34" charset="0"/>
              </a:rPr>
              <a:t>dioksida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tereksitasi</a:t>
            </a:r>
            <a:r>
              <a:rPr lang="en-US" sz="2000" dirty="0">
                <a:latin typeface="Arial Rounded MT Bold" pitchFamily="34" charset="0"/>
              </a:rPr>
              <a:t>. NO</a:t>
            </a:r>
            <a:r>
              <a:rPr lang="en-US" sz="2000" baseline="-25000" dirty="0">
                <a:latin typeface="Arial Rounded MT Bold" pitchFamily="34" charset="0"/>
              </a:rPr>
              <a:t>2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tereksitasi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kembali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posisi</a:t>
            </a:r>
            <a:r>
              <a:rPr lang="en-US" sz="2000" dirty="0">
                <a:latin typeface="Arial Rounded MT Bold" pitchFamily="34" charset="0"/>
              </a:rPr>
              <a:t> ground state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melepaskan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energi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berupa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cahaya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panjang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gelombang</a:t>
            </a:r>
            <a:r>
              <a:rPr lang="en-US" sz="2000" dirty="0">
                <a:latin typeface="Arial Rounded MT Bold" pitchFamily="34" charset="0"/>
              </a:rPr>
              <a:t> 600 - 875 nm. </a:t>
            </a:r>
            <a:r>
              <a:rPr lang="en-US" sz="2000" dirty="0" err="1">
                <a:latin typeface="Arial Rounded MT Bold" pitchFamily="34" charset="0"/>
              </a:rPr>
              <a:t>Intensitas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cahaya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diemisikan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diukur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photomulltifier</a:t>
            </a:r>
            <a:r>
              <a:rPr lang="en-US" sz="2000" dirty="0">
                <a:latin typeface="Arial Rounded MT Bold" pitchFamily="34" charset="0"/>
              </a:rPr>
              <a:t> , </a:t>
            </a:r>
            <a:r>
              <a:rPr lang="en-US" sz="2000" dirty="0" err="1">
                <a:latin typeface="Arial Rounded MT Bold" pitchFamily="34" charset="0"/>
              </a:rPr>
              <a:t>Intensitas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dihasilkan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sebanding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konsentrasi</a:t>
            </a:r>
            <a:r>
              <a:rPr lang="en-US" sz="2000" dirty="0">
                <a:latin typeface="Arial Rounded MT Bold" pitchFamily="34" charset="0"/>
              </a:rPr>
              <a:t> NO di </a:t>
            </a:r>
            <a:r>
              <a:rPr lang="en-US" sz="2000" dirty="0" err="1">
                <a:latin typeface="Arial Rounded MT Bold" pitchFamily="34" charset="0"/>
              </a:rPr>
              <a:t>udara</a:t>
            </a:r>
            <a:r>
              <a:rPr lang="en-US" sz="2000" dirty="0">
                <a:latin typeface="Arial Rounded MT Bold" pitchFamily="34" charset="0"/>
              </a:rPr>
              <a:t>. </a:t>
            </a:r>
            <a:r>
              <a:rPr lang="en-US" sz="2000" dirty="0" err="1">
                <a:latin typeface="Arial Rounded MT Bold" pitchFamily="34" charset="0"/>
              </a:rPr>
              <a:t>Sedangkan</a:t>
            </a:r>
            <a:r>
              <a:rPr lang="en-US" sz="2000" dirty="0">
                <a:latin typeface="Arial Rounded MT Bold" pitchFamily="34" charset="0"/>
              </a:rPr>
              <a:t> gas NO</a:t>
            </a:r>
            <a:r>
              <a:rPr lang="en-US" sz="2000" baseline="-25000" dirty="0">
                <a:latin typeface="Arial Rounded MT Bold" pitchFamily="34" charset="0"/>
              </a:rPr>
              <a:t>2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sebelum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direaksikan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gas </a:t>
            </a:r>
            <a:r>
              <a:rPr lang="en-US" sz="2000" dirty="0" err="1">
                <a:latin typeface="Arial Rounded MT Bold" pitchFamily="34" charset="0"/>
              </a:rPr>
              <a:t>ozon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terlebih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dahulu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direduksi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katalitik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konventor</a:t>
            </a:r>
            <a:r>
              <a:rPr lang="en-US" sz="2000" dirty="0">
                <a:latin typeface="Arial Rounded MT Bold" pitchFamily="34" charset="0"/>
              </a:rPr>
              <a:t> (</a:t>
            </a:r>
            <a:r>
              <a:rPr lang="en-US" sz="2000" dirty="0" err="1">
                <a:latin typeface="Arial Rounded MT Bold" pitchFamily="34" charset="0"/>
              </a:rPr>
              <a:t>Gambar</a:t>
            </a:r>
            <a:r>
              <a:rPr lang="en-US" sz="2000" dirty="0">
                <a:latin typeface="Arial Rounded MT Bold" pitchFamily="34" charset="0"/>
              </a:rPr>
              <a:t> : - 4.5) </a:t>
            </a:r>
          </a:p>
        </p:txBody>
      </p:sp>
    </p:spTree>
    <p:extLst>
      <p:ext uri="{BB962C8B-B14F-4D97-AF65-F5344CB8AC3E}">
        <p14:creationId xmlns:p14="http://schemas.microsoft.com/office/powerpoint/2010/main" val="185898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Arial Rounded MT Bold" pitchFamily="34" charset="0"/>
              </a:rPr>
              <a:t>4.3.3. </a:t>
            </a:r>
            <a:r>
              <a:rPr lang="en-US" b="1" dirty="0" err="1">
                <a:solidFill>
                  <a:srgbClr val="FFFF00"/>
                </a:solidFill>
                <a:latin typeface="Arial Rounded MT Bold" pitchFamily="34" charset="0"/>
              </a:rPr>
              <a:t>Karbonmonoksida</a:t>
            </a:r>
            <a:r>
              <a:rPr lang="en-US" b="1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rial Rounded MT Bold" pitchFamily="34" charset="0"/>
              </a:rPr>
            </a:b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981200"/>
            <a:ext cx="6705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1"/>
            <a:r>
              <a:rPr lang="en-US" sz="2800" dirty="0" err="1">
                <a:solidFill>
                  <a:srgbClr val="FFFF00"/>
                </a:solidFill>
                <a:latin typeface="Tekton Pro Ext" pitchFamily="34" charset="0"/>
              </a:rPr>
              <a:t>Metode</a:t>
            </a:r>
            <a:r>
              <a:rPr lang="en-US" sz="2800" dirty="0">
                <a:solidFill>
                  <a:srgbClr val="FFFF00"/>
                </a:solidFill>
                <a:latin typeface="Tekton Pro Ex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ekton Pro Ext" pitchFamily="34" charset="0"/>
              </a:rPr>
              <a:t>Nondispersive</a:t>
            </a:r>
            <a:r>
              <a:rPr lang="en-US" sz="2800" dirty="0">
                <a:solidFill>
                  <a:srgbClr val="FFFF00"/>
                </a:solidFill>
                <a:latin typeface="Tekton Pro Ext" pitchFamily="34" charset="0"/>
              </a:rPr>
              <a:t> infrared (NDIR).</a:t>
            </a:r>
          </a:p>
          <a:p>
            <a:pPr fontAlgn="auto" hangingPunct="1"/>
            <a:endParaRPr lang="en-US" sz="2000" dirty="0" smtClean="0">
              <a:latin typeface="Arial Rounded MT Bold" pitchFamily="34" charset="0"/>
            </a:endParaRPr>
          </a:p>
          <a:p>
            <a:pPr fontAlgn="auto" hangingPunct="1"/>
            <a:r>
              <a:rPr lang="en-US" sz="2000" dirty="0" err="1" smtClean="0">
                <a:latin typeface="Arial Rounded MT Bold" pitchFamily="34" charset="0"/>
              </a:rPr>
              <a:t>Pengukuran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berdasarkan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kemampuan</a:t>
            </a:r>
            <a:r>
              <a:rPr lang="en-US" sz="2000" dirty="0">
                <a:latin typeface="Arial Rounded MT Bold" pitchFamily="34" charset="0"/>
              </a:rPr>
              <a:t> gas CO </a:t>
            </a:r>
            <a:r>
              <a:rPr lang="en-US" sz="2000" dirty="0" err="1">
                <a:latin typeface="Arial Rounded MT Bold" pitchFamily="34" charset="0"/>
              </a:rPr>
              <a:t>menyerap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sinar</a:t>
            </a:r>
            <a:r>
              <a:rPr lang="en-US" sz="2000" dirty="0">
                <a:latin typeface="Arial Rounded MT Bold" pitchFamily="34" charset="0"/>
              </a:rPr>
              <a:t> infra </a:t>
            </a:r>
            <a:r>
              <a:rPr lang="en-US" sz="2000" dirty="0" err="1">
                <a:latin typeface="Arial Rounded MT Bold" pitchFamily="34" charset="0"/>
              </a:rPr>
              <a:t>merah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panjang</a:t>
            </a:r>
            <a:r>
              <a:rPr lang="en-US" sz="2000" dirty="0">
                <a:latin typeface="Arial Rounded MT Bold" pitchFamily="34" charset="0"/>
              </a:rPr>
              <a:t> 4,6 µm . </a:t>
            </a:r>
            <a:r>
              <a:rPr lang="en-US" sz="2000" dirty="0" err="1">
                <a:latin typeface="Arial Rounded MT Bold" pitchFamily="34" charset="0"/>
              </a:rPr>
              <a:t>Banyaknya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intensitas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sinar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diserap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sebanding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konsentrasi</a:t>
            </a:r>
            <a:r>
              <a:rPr lang="en-US" sz="2000" dirty="0">
                <a:latin typeface="Arial Rounded MT Bold" pitchFamily="34" charset="0"/>
              </a:rPr>
              <a:t> CO di </a:t>
            </a:r>
            <a:r>
              <a:rPr lang="en-US" sz="2000" dirty="0" err="1">
                <a:latin typeface="Arial Rounded MT Bold" pitchFamily="34" charset="0"/>
              </a:rPr>
              <a:t>udara</a:t>
            </a:r>
            <a:r>
              <a:rPr lang="en-US" sz="2000" dirty="0">
                <a:latin typeface="Arial Rounded MT Bold" pitchFamily="34" charset="0"/>
              </a:rPr>
              <a:t>. Analyzer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terdiri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sumber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cahaya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inframerah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tabung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sampel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reference, </a:t>
            </a:r>
            <a:r>
              <a:rPr lang="en-US" sz="2000" dirty="0" err="1">
                <a:latin typeface="Arial Rounded MT Bold" pitchFamily="34" charset="0"/>
              </a:rPr>
              <a:t>detektor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rekorder</a:t>
            </a:r>
            <a:r>
              <a:rPr lang="en-US" sz="2000" dirty="0">
                <a:latin typeface="Arial Rounded MT Bold" pitchFamily="34" charset="0"/>
              </a:rPr>
              <a:t> (</a:t>
            </a:r>
            <a:r>
              <a:rPr lang="en-US" sz="2000" dirty="0" err="1">
                <a:latin typeface="Arial Rounded MT Bold" pitchFamily="34" charset="0"/>
              </a:rPr>
              <a:t>Gambar</a:t>
            </a:r>
            <a:r>
              <a:rPr lang="en-US" sz="2000" dirty="0">
                <a:latin typeface="Arial Rounded MT Bold" pitchFamily="34" charset="0"/>
              </a:rPr>
              <a:t> :-4.6.) </a:t>
            </a:r>
          </a:p>
        </p:txBody>
      </p:sp>
    </p:spTree>
    <p:extLst>
      <p:ext uri="{BB962C8B-B14F-4D97-AF65-F5344CB8AC3E}">
        <p14:creationId xmlns:p14="http://schemas.microsoft.com/office/powerpoint/2010/main" val="111242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799" y="1143000"/>
            <a:ext cx="61459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 hangingPunct="1"/>
            <a:r>
              <a:rPr lang="en-US" sz="2800" dirty="0" err="1">
                <a:solidFill>
                  <a:srgbClr val="FFFF00"/>
                </a:solidFill>
                <a:latin typeface="Tekton Pro Ext" pitchFamily="34" charset="0"/>
              </a:rPr>
              <a:t>Metode</a:t>
            </a:r>
            <a:r>
              <a:rPr lang="en-US" sz="2800" dirty="0">
                <a:solidFill>
                  <a:srgbClr val="FFFF00"/>
                </a:solidFill>
                <a:latin typeface="Tekton Pro Ext" pitchFamily="34" charset="0"/>
              </a:rPr>
              <a:t> Lain </a:t>
            </a:r>
          </a:p>
          <a:p>
            <a:pPr algn="just" fontAlgn="auto" hangingPunct="1"/>
            <a:r>
              <a:rPr lang="en-US" dirty="0" err="1" smtClean="0">
                <a:latin typeface="Arial Rounded MT Bold" pitchFamily="34" charset="0"/>
              </a:rPr>
              <a:t>metode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oksidasi</a:t>
            </a:r>
            <a:r>
              <a:rPr lang="en-US" dirty="0">
                <a:latin typeface="Arial Rounded MT Bold" pitchFamily="34" charset="0"/>
              </a:rPr>
              <a:t> CO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campuran</a:t>
            </a:r>
            <a:r>
              <a:rPr lang="en-US" dirty="0">
                <a:latin typeface="Arial Rounded MT Bold" pitchFamily="34" charset="0"/>
              </a:rPr>
              <a:t> CuO-MnO</a:t>
            </a:r>
            <a:r>
              <a:rPr lang="en-US" baseline="-25000" dirty="0">
                <a:latin typeface="Arial Rounded MT Bold" pitchFamily="34" charset="0"/>
              </a:rPr>
              <a:t>2</a:t>
            </a:r>
            <a:r>
              <a:rPr lang="en-US" dirty="0">
                <a:latin typeface="Arial Rounded MT Bold" pitchFamily="34" charset="0"/>
              </a:rPr>
              <a:t>? 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membentuk</a:t>
            </a:r>
            <a:r>
              <a:rPr lang="en-US" dirty="0">
                <a:latin typeface="Arial Rounded MT Bold" pitchFamily="34" charset="0"/>
              </a:rPr>
              <a:t> gas CO</a:t>
            </a:r>
            <a:r>
              <a:rPr lang="en-US" baseline="-25000" dirty="0">
                <a:latin typeface="Arial Rounded MT Bold" pitchFamily="34" charset="0"/>
              </a:rPr>
              <a:t>2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smtClean="0">
                <a:latin typeface="Arial Rounded MT Bold" pitchFamily="34" charset="0"/>
              </a:rPr>
              <a:t>---</a:t>
            </a:r>
            <a:r>
              <a:rPr lang="en-US" dirty="0" err="1" smtClean="0">
                <a:latin typeface="Arial Rounded MT Bold" pitchFamily="34" charset="0"/>
              </a:rPr>
              <a:t>diabsorpsi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larutan</a:t>
            </a:r>
            <a:r>
              <a:rPr lang="en-US" dirty="0">
                <a:latin typeface="Arial Rounded MT Bold" pitchFamily="34" charset="0"/>
              </a:rPr>
              <a:t> Ba(OH)2 </a:t>
            </a:r>
            <a:r>
              <a:rPr lang="en-US" dirty="0" smtClean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Kelebihan</a:t>
            </a:r>
            <a:r>
              <a:rPr lang="en-US" dirty="0">
                <a:latin typeface="Arial Rounded MT Bold" pitchFamily="34" charset="0"/>
              </a:rPr>
              <a:t> Ba(OH) </a:t>
            </a:r>
            <a:r>
              <a:rPr lang="en-US" dirty="0" err="1">
                <a:latin typeface="Arial Rounded MT Bold" pitchFamily="34" charset="0"/>
              </a:rPr>
              <a:t>dititrasi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asam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oxalat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menggunakan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indikator</a:t>
            </a:r>
            <a:r>
              <a:rPr lang="en-US" dirty="0">
                <a:latin typeface="Arial Rounded MT Bold" pitchFamily="34" charset="0"/>
              </a:rPr>
              <a:t> phenol </a:t>
            </a:r>
            <a:r>
              <a:rPr lang="en-US" dirty="0" err="1">
                <a:latin typeface="Arial Rounded MT Bold" pitchFamily="34" charset="0"/>
              </a:rPr>
              <a:t>phthalin</a:t>
            </a:r>
            <a:r>
              <a:rPr lang="en-US" dirty="0">
                <a:latin typeface="Arial Rounded MT Bold" pitchFamily="34" charset="0"/>
              </a:rPr>
              <a:t> . </a:t>
            </a:r>
            <a:endParaRPr lang="en-US" dirty="0" smtClean="0">
              <a:latin typeface="Arial Rounded MT Bold" pitchFamily="34" charset="0"/>
            </a:endParaRPr>
          </a:p>
          <a:p>
            <a:pPr algn="just" fontAlgn="auto" hangingPunct="1"/>
            <a:r>
              <a:rPr lang="en-US" dirty="0" err="1" smtClean="0">
                <a:latin typeface="Arial Rounded MT Bold" pitchFamily="34" charset="0"/>
              </a:rPr>
              <a:t>Metode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oksidasi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>
                <a:latin typeface="Arial Rounded MT Bold" pitchFamily="34" charset="0"/>
              </a:rPr>
              <a:t>CO </a:t>
            </a:r>
            <a:r>
              <a:rPr lang="en-US" dirty="0" err="1">
                <a:latin typeface="Arial Rounded MT Bold" pitchFamily="34" charset="0"/>
              </a:rPr>
              <a:t>oleh</a:t>
            </a:r>
            <a:r>
              <a:rPr lang="en-US" dirty="0">
                <a:latin typeface="Arial Rounded MT Bold" pitchFamily="34" charset="0"/>
              </a:rPr>
              <a:t> I2O5</a:t>
            </a:r>
            <a:r>
              <a:rPr lang="en-US">
                <a:latin typeface="Arial Rounded MT Bold" pitchFamily="34" charset="0"/>
              </a:rPr>
              <a:t>? </a:t>
            </a:r>
            <a:r>
              <a:rPr lang="en-US" smtClean="0">
                <a:latin typeface="Arial Rounded MT Bold" pitchFamily="34" charset="0"/>
              </a:rPr>
              <a:t>s </a:t>
            </a:r>
            <a:r>
              <a:rPr lang="en-US" dirty="0" err="1" smtClean="0">
                <a:latin typeface="Arial Rounded MT Bold" pitchFamily="34" charset="0"/>
              </a:rPr>
              <a:t>menghasilkan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>
                <a:latin typeface="Arial Rounded MT Bold" pitchFamily="34" charset="0"/>
              </a:rPr>
              <a:t>gas I2. </a:t>
            </a:r>
            <a:r>
              <a:rPr lang="en-US" dirty="0" err="1">
                <a:latin typeface="Arial Rounded MT Bold" pitchFamily="34" charset="0"/>
              </a:rPr>
              <a:t>Selanjutnya</a:t>
            </a:r>
            <a:r>
              <a:rPr lang="en-US" dirty="0">
                <a:latin typeface="Arial Rounded MT Bold" pitchFamily="34" charset="0"/>
              </a:rPr>
              <a:t> gas </a:t>
            </a:r>
            <a:r>
              <a:rPr lang="en-US" dirty="0" err="1">
                <a:latin typeface="Arial Rounded MT Bold" pitchFamily="34" charset="0"/>
              </a:rPr>
              <a:t>tersebut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ditangkap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oleh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larutan</a:t>
            </a:r>
            <a:r>
              <a:rPr lang="en-US" dirty="0">
                <a:latin typeface="Arial Rounded MT Bold" pitchFamily="34" charset="0"/>
              </a:rPr>
              <a:t> KI </a:t>
            </a:r>
            <a:r>
              <a:rPr lang="en-US" dirty="0" err="1">
                <a:latin typeface="Arial Rounded MT Bold" pitchFamily="34" charset="0"/>
              </a:rPr>
              <a:t>membentuk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warna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kuning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diukur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dengan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specktrofotmeter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Kedua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metode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ini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hanya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cocok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konsentrasi</a:t>
            </a:r>
            <a:r>
              <a:rPr lang="en-US" dirty="0">
                <a:latin typeface="Arial Rounded MT Bold" pitchFamily="34" charset="0"/>
              </a:rPr>
              <a:t> CO </a:t>
            </a:r>
            <a:r>
              <a:rPr lang="en-US" dirty="0" err="1">
                <a:latin typeface="Arial Rounded MT Bold" pitchFamily="34" charset="0"/>
              </a:rPr>
              <a:t>relatif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tinggi</a:t>
            </a:r>
            <a:r>
              <a:rPr lang="en-US" dirty="0">
                <a:latin typeface="Arial Rounded MT Bold" pitchFamily="34" charset="0"/>
              </a:rPr>
              <a:t> 5 ppm</a:t>
            </a:r>
          </a:p>
          <a:p>
            <a:pPr algn="just" fontAlgn="auto" hangingPunct="1"/>
            <a:r>
              <a:rPr lang="en-US" b="1" dirty="0">
                <a:latin typeface="Arial Rounded MT Bold" pitchFamily="34" charset="0"/>
              </a:rPr>
              <a:t> 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97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Pharmacy design template">
  <a:themeElements>
    <a:clrScheme name="Office Theme 1">
      <a:dk1>
        <a:srgbClr val="404075"/>
      </a:dk1>
      <a:lt1>
        <a:srgbClr val="CCECFF"/>
      </a:lt1>
      <a:dk2>
        <a:srgbClr val="99CCFF"/>
      </a:dk2>
      <a:lt2>
        <a:srgbClr val="EAEAEA"/>
      </a:lt2>
      <a:accent1>
        <a:srgbClr val="6600FF"/>
      </a:accent1>
      <a:accent2>
        <a:srgbClr val="CCCC00"/>
      </a:accent2>
      <a:accent3>
        <a:srgbClr val="CAE2FF"/>
      </a:accent3>
      <a:accent4>
        <a:srgbClr val="AEC9DA"/>
      </a:accent4>
      <a:accent5>
        <a:srgbClr val="B8AAFF"/>
      </a:accent5>
      <a:accent6>
        <a:srgbClr val="B9B900"/>
      </a:accent6>
      <a:hlink>
        <a:srgbClr val="996633"/>
      </a:hlink>
      <a:folHlink>
        <a:srgbClr val="0099CC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04075"/>
        </a:dk1>
        <a:lt1>
          <a:srgbClr val="CCECFF"/>
        </a:lt1>
        <a:dk2>
          <a:srgbClr val="99CCFF"/>
        </a:dk2>
        <a:lt2>
          <a:srgbClr val="EAEAEA"/>
        </a:lt2>
        <a:accent1>
          <a:srgbClr val="6600FF"/>
        </a:accent1>
        <a:accent2>
          <a:srgbClr val="CCCC00"/>
        </a:accent2>
        <a:accent3>
          <a:srgbClr val="CAE2FF"/>
        </a:accent3>
        <a:accent4>
          <a:srgbClr val="AEC9DA"/>
        </a:accent4>
        <a:accent5>
          <a:srgbClr val="B8AAFF"/>
        </a:accent5>
        <a:accent6>
          <a:srgbClr val="B9B900"/>
        </a:accent6>
        <a:hlink>
          <a:srgbClr val="996633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66"/>
        </a:dk2>
        <a:lt2>
          <a:srgbClr val="FFFFFF"/>
        </a:lt2>
        <a:accent1>
          <a:srgbClr val="CCCCFF"/>
        </a:accent1>
        <a:accent2>
          <a:srgbClr val="FFFFCC"/>
        </a:accent2>
        <a:accent3>
          <a:srgbClr val="CAE2FF"/>
        </a:accent3>
        <a:accent4>
          <a:srgbClr val="000000"/>
        </a:accent4>
        <a:accent5>
          <a:srgbClr val="E2E2FF"/>
        </a:accent5>
        <a:accent6>
          <a:srgbClr val="E7E7B9"/>
        </a:accent6>
        <a:hlink>
          <a:srgbClr val="FF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3785_slide">
  <a:themeElements>
    <a:clrScheme name="ind_3785_slide 2">
      <a:dk1>
        <a:srgbClr val="545454"/>
      </a:dk1>
      <a:lt1>
        <a:srgbClr val="FFFFFF"/>
      </a:lt1>
      <a:dk2>
        <a:srgbClr val="191970"/>
      </a:dk2>
      <a:lt2>
        <a:srgbClr val="FFFFFF"/>
      </a:lt2>
      <a:accent1>
        <a:srgbClr val="9D60DC"/>
      </a:accent1>
      <a:accent2>
        <a:srgbClr val="1A76D4"/>
      </a:accent2>
      <a:accent3>
        <a:srgbClr val="ABABBB"/>
      </a:accent3>
      <a:accent4>
        <a:srgbClr val="DADADA"/>
      </a:accent4>
      <a:accent5>
        <a:srgbClr val="CCB6EB"/>
      </a:accent5>
      <a:accent6>
        <a:srgbClr val="166AC0"/>
      </a:accent6>
      <a:hlink>
        <a:srgbClr val="20AECF"/>
      </a:hlink>
      <a:folHlink>
        <a:srgbClr val="5B5BE1"/>
      </a:folHlink>
    </a:clrScheme>
    <a:fontScheme name="ind_3785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3785_slide 1">
        <a:dk1>
          <a:srgbClr val="545454"/>
        </a:dk1>
        <a:lt1>
          <a:srgbClr val="FFFFFF"/>
        </a:lt1>
        <a:dk2>
          <a:srgbClr val="191970"/>
        </a:dk2>
        <a:lt2>
          <a:srgbClr val="FFFFFF"/>
        </a:lt2>
        <a:accent1>
          <a:srgbClr val="5151EB"/>
        </a:accent1>
        <a:accent2>
          <a:srgbClr val="439BF9"/>
        </a:accent2>
        <a:accent3>
          <a:srgbClr val="ABABBB"/>
        </a:accent3>
        <a:accent4>
          <a:srgbClr val="DADADA"/>
        </a:accent4>
        <a:accent5>
          <a:srgbClr val="B3B3F3"/>
        </a:accent5>
        <a:accent6>
          <a:srgbClr val="3C8CE2"/>
        </a:accent6>
        <a:hlink>
          <a:srgbClr val="9F9FEA"/>
        </a:hlink>
        <a:folHlink>
          <a:srgbClr val="D1B4E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3785_slide 2">
        <a:dk1>
          <a:srgbClr val="545454"/>
        </a:dk1>
        <a:lt1>
          <a:srgbClr val="FFFFFF"/>
        </a:lt1>
        <a:dk2>
          <a:srgbClr val="191970"/>
        </a:dk2>
        <a:lt2>
          <a:srgbClr val="FFFFFF"/>
        </a:lt2>
        <a:accent1>
          <a:srgbClr val="9D60DC"/>
        </a:accent1>
        <a:accent2>
          <a:srgbClr val="1A76D4"/>
        </a:accent2>
        <a:accent3>
          <a:srgbClr val="ABABBB"/>
        </a:accent3>
        <a:accent4>
          <a:srgbClr val="DADADA"/>
        </a:accent4>
        <a:accent5>
          <a:srgbClr val="CCB6EB"/>
        </a:accent5>
        <a:accent6>
          <a:srgbClr val="166AC0"/>
        </a:accent6>
        <a:hlink>
          <a:srgbClr val="20AECF"/>
        </a:hlink>
        <a:folHlink>
          <a:srgbClr val="5B5B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3785_slide 3">
        <a:dk1>
          <a:srgbClr val="545454"/>
        </a:dk1>
        <a:lt1>
          <a:srgbClr val="FFFFFF"/>
        </a:lt1>
        <a:dk2>
          <a:srgbClr val="191970"/>
        </a:dk2>
        <a:lt2>
          <a:srgbClr val="FFFFFF"/>
        </a:lt2>
        <a:accent1>
          <a:srgbClr val="C0DF2A"/>
        </a:accent1>
        <a:accent2>
          <a:srgbClr val="DF942A"/>
        </a:accent2>
        <a:accent3>
          <a:srgbClr val="ABABBB"/>
        </a:accent3>
        <a:accent4>
          <a:srgbClr val="DADADA"/>
        </a:accent4>
        <a:accent5>
          <a:srgbClr val="DCECAC"/>
        </a:accent5>
        <a:accent6>
          <a:srgbClr val="CA8625"/>
        </a:accent6>
        <a:hlink>
          <a:srgbClr val="DFDF2A"/>
        </a:hlink>
        <a:folHlink>
          <a:srgbClr val="6B6C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3785_slide 4">
        <a:dk1>
          <a:srgbClr val="545454"/>
        </a:dk1>
        <a:lt1>
          <a:srgbClr val="FFFFFF"/>
        </a:lt1>
        <a:dk2>
          <a:srgbClr val="191970"/>
        </a:dk2>
        <a:lt2>
          <a:srgbClr val="FFFFFF"/>
        </a:lt2>
        <a:accent1>
          <a:srgbClr val="DF7489"/>
        </a:accent1>
        <a:accent2>
          <a:srgbClr val="71C32C"/>
        </a:accent2>
        <a:accent3>
          <a:srgbClr val="ABABBB"/>
        </a:accent3>
        <a:accent4>
          <a:srgbClr val="DADADA"/>
        </a:accent4>
        <a:accent5>
          <a:srgbClr val="ECBCC4"/>
        </a:accent5>
        <a:accent6>
          <a:srgbClr val="66B027"/>
        </a:accent6>
        <a:hlink>
          <a:srgbClr val="E1B628"/>
        </a:hlink>
        <a:folHlink>
          <a:srgbClr val="8989E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d_3785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151EB"/>
        </a:accent1>
        <a:accent2>
          <a:srgbClr val="439BF9"/>
        </a:accent2>
        <a:accent3>
          <a:srgbClr val="FFFFFF"/>
        </a:accent3>
        <a:accent4>
          <a:srgbClr val="000000"/>
        </a:accent4>
        <a:accent5>
          <a:srgbClr val="B3B3F3"/>
        </a:accent5>
        <a:accent6>
          <a:srgbClr val="3C8CE2"/>
        </a:accent6>
        <a:hlink>
          <a:srgbClr val="9F9FEA"/>
        </a:hlink>
        <a:folHlink>
          <a:srgbClr val="D1B4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785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D60DC"/>
        </a:accent1>
        <a:accent2>
          <a:srgbClr val="1A76D4"/>
        </a:accent2>
        <a:accent3>
          <a:srgbClr val="FFFFFF"/>
        </a:accent3>
        <a:accent4>
          <a:srgbClr val="000000"/>
        </a:accent4>
        <a:accent5>
          <a:srgbClr val="CCB6EB"/>
        </a:accent5>
        <a:accent6>
          <a:srgbClr val="166AC0"/>
        </a:accent6>
        <a:hlink>
          <a:srgbClr val="20AECF"/>
        </a:hlink>
        <a:folHlink>
          <a:srgbClr val="5B5B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785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DF2A"/>
        </a:accent1>
        <a:accent2>
          <a:srgbClr val="DF942A"/>
        </a:accent2>
        <a:accent3>
          <a:srgbClr val="FFFFFF"/>
        </a:accent3>
        <a:accent4>
          <a:srgbClr val="000000"/>
        </a:accent4>
        <a:accent5>
          <a:srgbClr val="DCECAC"/>
        </a:accent5>
        <a:accent6>
          <a:srgbClr val="CA8625"/>
        </a:accent6>
        <a:hlink>
          <a:srgbClr val="DFDF2A"/>
        </a:hlink>
        <a:folHlink>
          <a:srgbClr val="6B6C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785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F7489"/>
        </a:accent1>
        <a:accent2>
          <a:srgbClr val="71C32C"/>
        </a:accent2>
        <a:accent3>
          <a:srgbClr val="FFFFFF"/>
        </a:accent3>
        <a:accent4>
          <a:srgbClr val="000000"/>
        </a:accent4>
        <a:accent5>
          <a:srgbClr val="ECBCC4"/>
        </a:accent5>
        <a:accent6>
          <a:srgbClr val="66B027"/>
        </a:accent6>
        <a:hlink>
          <a:srgbClr val="E1B628"/>
        </a:hlink>
        <a:folHlink>
          <a:srgbClr val="8989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s01_1">
  <a:themeElements>
    <a:clrScheme name="ms01_1 2">
      <a:dk1>
        <a:srgbClr val="0F3D6B"/>
      </a:dk1>
      <a:lt1>
        <a:srgbClr val="FFFFFF"/>
      </a:lt1>
      <a:dk2>
        <a:srgbClr val="026E94"/>
      </a:dk2>
      <a:lt2>
        <a:srgbClr val="CCFFFF"/>
      </a:lt2>
      <a:accent1>
        <a:srgbClr val="0066CC"/>
      </a:accent1>
      <a:accent2>
        <a:srgbClr val="71B517"/>
      </a:accent2>
      <a:accent3>
        <a:srgbClr val="AABAC8"/>
      </a:accent3>
      <a:accent4>
        <a:srgbClr val="DADADA"/>
      </a:accent4>
      <a:accent5>
        <a:srgbClr val="AAB8E2"/>
      </a:accent5>
      <a:accent6>
        <a:srgbClr val="66A414"/>
      </a:accent6>
      <a:hlink>
        <a:srgbClr val="4C9CE4"/>
      </a:hlink>
      <a:folHlink>
        <a:srgbClr val="5976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template</Template>
  <TotalTime>614</TotalTime>
  <Words>1306</Words>
  <Application>Microsoft Office PowerPoint</Application>
  <PresentationFormat>On-screen Show (4:3)</PresentationFormat>
  <Paragraphs>275</Paragraphs>
  <Slides>37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Pharmacy design template</vt:lpstr>
      <vt:lpstr>ind_3785_slide</vt:lpstr>
      <vt:lpstr>Stack of books design template</vt:lpstr>
      <vt:lpstr>ms01_1</vt:lpstr>
      <vt:lpstr>Corinthian columns design template</vt:lpstr>
      <vt:lpstr>98</vt:lpstr>
      <vt:lpstr>Document</vt:lpstr>
      <vt:lpstr>HIGIENE  INDUSTRI</vt:lpstr>
      <vt:lpstr>PowerPoint Presentation</vt:lpstr>
      <vt:lpstr>I. METODE PENGUKURAN ZAT PENCEMAR DI UDARA AMBIEN</vt:lpstr>
      <vt:lpstr>4.3.1. Sulfur dioksida (SO2) </vt:lpstr>
      <vt:lpstr>PowerPoint Presentation</vt:lpstr>
      <vt:lpstr>4.3.2.  Oksida-oksida Nitrogen. </vt:lpstr>
      <vt:lpstr>PowerPoint Presentation</vt:lpstr>
      <vt:lpstr>4.3.3. Karbonmonoksida  </vt:lpstr>
      <vt:lpstr>PowerPoint Presentation</vt:lpstr>
      <vt:lpstr>4.3.4. Ozon/Oksidan</vt:lpstr>
      <vt:lpstr>4.3.5. Hidrokarbon </vt:lpstr>
      <vt:lpstr>Gases </vt:lpstr>
      <vt:lpstr>PowerPoint Presentation</vt:lpstr>
      <vt:lpstr>PowerPoint Presentation</vt:lpstr>
      <vt:lpstr>METODE PENGUJIAN PARTIKULAT DI UDARA</vt:lpstr>
      <vt:lpstr>CARA PENGAMBILAN DEBU</vt:lpstr>
      <vt:lpstr>a.  Teknik Pengumpulan Secara Impaksi </vt:lpstr>
      <vt:lpstr>PowerPoint Presentation</vt:lpstr>
      <vt:lpstr>b.  Teknik Filtrasi </vt:lpstr>
      <vt:lpstr>  4.5.1. Metode Analisa</vt:lpstr>
      <vt:lpstr>  a.  HVS (High Volume Sampler)</vt:lpstr>
      <vt:lpstr>Pada Gambar : - 4.8, diperlihatkan alat  sampler debu</vt:lpstr>
      <vt:lpstr>PowerPoint Presentation</vt:lpstr>
      <vt:lpstr>b.  Pengukuran PM 10 dan PM 2.5. </vt:lpstr>
      <vt:lpstr>c. MVS (Middle Volume Sampler).</vt:lpstr>
      <vt:lpstr>d. LVS (Low Volume Sampler)</vt:lpstr>
      <vt:lpstr>Tabel- 4.2. Metode pengukuran</vt:lpstr>
      <vt:lpstr>PowerPoint Presentation</vt:lpstr>
      <vt:lpstr>PowerPoint Presentation</vt:lpstr>
      <vt:lpstr>PowerPoint Presentation</vt:lpstr>
      <vt:lpstr> Air Sampling Guide</vt:lpstr>
      <vt:lpstr>Formulir pegujian  :  GAS</vt:lpstr>
      <vt:lpstr>Taking the Sample</vt:lpstr>
      <vt:lpstr>KEBISINGAN/NOISE</vt:lpstr>
      <vt:lpstr>PowerPoint Presentation</vt:lpstr>
      <vt:lpstr>PowerPoint Presentation</vt:lpstr>
      <vt:lpstr>PowerPoint Presentation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VENTILASI INDUSTRI</dc:title>
  <dc:creator>IMAL EINSTEIN</dc:creator>
  <cp:lastModifiedBy>May</cp:lastModifiedBy>
  <cp:revision>48</cp:revision>
  <cp:lastPrinted>1601-01-01T00:00:00Z</cp:lastPrinted>
  <dcterms:created xsi:type="dcterms:W3CDTF">2010-08-23T08:13:27Z</dcterms:created>
  <dcterms:modified xsi:type="dcterms:W3CDTF">2015-05-20T09:03:26Z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TC010690531033</vt:lpwstr>
  </property>
</Properties>
</file>