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9" r:id="rId2"/>
    <p:sldId id="361" r:id="rId3"/>
    <p:sldId id="467" r:id="rId4"/>
    <p:sldId id="456" r:id="rId5"/>
    <p:sldId id="475" r:id="rId6"/>
    <p:sldId id="471" r:id="rId7"/>
    <p:sldId id="420" r:id="rId8"/>
    <p:sldId id="422" r:id="rId9"/>
    <p:sldId id="469" r:id="rId10"/>
    <p:sldId id="423" r:id="rId11"/>
    <p:sldId id="320" r:id="rId12"/>
    <p:sldId id="321" r:id="rId13"/>
    <p:sldId id="376" r:id="rId14"/>
    <p:sldId id="383" r:id="rId15"/>
    <p:sldId id="378" r:id="rId16"/>
    <p:sldId id="372" r:id="rId17"/>
    <p:sldId id="379" r:id="rId18"/>
    <p:sldId id="323" r:id="rId19"/>
    <p:sldId id="362" r:id="rId20"/>
    <p:sldId id="476" r:id="rId21"/>
    <p:sldId id="377" r:id="rId22"/>
    <p:sldId id="380" r:id="rId23"/>
    <p:sldId id="368" r:id="rId24"/>
    <p:sldId id="369" r:id="rId25"/>
    <p:sldId id="375" r:id="rId26"/>
    <p:sldId id="438" r:id="rId27"/>
    <p:sldId id="44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4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M.Arief,Latar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6F446-5E72-4369-9909-EFEC67DFFAD3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7F4D0-7848-4092-8CE0-DBFEB43D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369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M.Arief,Latar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247B5-7591-4BDB-BF5C-141998FE7896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163A5-7EB7-4BEA-B388-AB26C325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891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M.Arief Latar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163A5-7EB7-4BEA-B388-AB26C325776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163A5-7EB7-4BEA-B388-AB26C325776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163A5-7EB7-4BEA-B388-AB26C325776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D5771FB-E19B-4994-B173-34140789E10C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163A5-7EB7-4BEA-B388-AB26C325776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39258C3-550D-4A47-8A1F-AD5F8B5B7F33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163A5-7EB7-4BEA-B388-AB26C325776D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25E4C0D-03A9-48AF-9206-1E38F34CC8F8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C2E8AB2-4EA5-430B-A4E6-48F22FE79BDD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3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7701" y="228600"/>
            <a:ext cx="2078039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228600"/>
            <a:ext cx="60833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2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13739" cy="706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104900"/>
            <a:ext cx="3886200" cy="4908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1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70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0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5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7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510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14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04900"/>
            <a:ext cx="79248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8313739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gradFill rotWithShape="0">
            <a:gsLst>
              <a:gs pos="0">
                <a:srgbClr val="063DE8">
                  <a:gamma/>
                  <a:shade val="49804"/>
                  <a:invGamma/>
                </a:srgbClr>
              </a:gs>
              <a:gs pos="50000">
                <a:srgbClr val="063DE8"/>
              </a:gs>
              <a:gs pos="100000">
                <a:srgbClr val="063DE8">
                  <a:gamma/>
                  <a:shade val="4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 rot="16200000">
            <a:off x="-2501899" y="2888592"/>
            <a:ext cx="5621337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i="1">
                <a:solidFill>
                  <a:srgbClr val="FFFFFF"/>
                </a:solidFill>
              </a:rPr>
              <a:t>Environmental Health and Safety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684714" y="6559551"/>
            <a:ext cx="40395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64C8D04-1B8D-42D1-993F-FCF845E056A8}" type="slidenum">
              <a:rPr lang="en-US" sz="1400" i="1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i="1">
              <a:solidFill>
                <a:srgbClr val="000000"/>
              </a:solidFill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609600" y="838201"/>
            <a:ext cx="8534400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8957988" y="6340476"/>
            <a:ext cx="1860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4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85750" indent="-28575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q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9715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131445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16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lev-co.com/products.asp?CatID=1&amp;sCatID=109&amp;SolutionID=35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lev-co.com/products.asp?CatID=1&amp;sCatID=109&amp;SolutionID=7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lev-co.com/products.asp?CatID=1&amp;sCatID=109&amp;SolutionID=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idx="4294967295"/>
          </p:nvPr>
        </p:nvSpPr>
        <p:spPr>
          <a:xfrm>
            <a:off x="1747224" y="304800"/>
            <a:ext cx="5132477" cy="381000"/>
          </a:xfrm>
        </p:spPr>
        <p:txBody>
          <a:bodyPr/>
          <a:lstStyle/>
          <a:p>
            <a:pPr algn="l"/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HIGIENE  INDUSTRI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96737" y="4587147"/>
            <a:ext cx="5332863" cy="786774"/>
            <a:chOff x="3003995" y="5803909"/>
            <a:chExt cx="4262556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Freeform 7"/>
            <p:cNvSpPr/>
            <p:nvPr/>
          </p:nvSpPr>
          <p:spPr>
            <a:xfrm>
              <a:off x="3164983" y="5913005"/>
              <a:ext cx="410156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Ir. MUH. ARIEF LATAR, MSc</a:t>
              </a:r>
              <a:endPara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003995" y="5803909"/>
              <a:ext cx="726583" cy="78677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Rectangle 1"/>
          <p:cNvSpPr/>
          <p:nvPr/>
        </p:nvSpPr>
        <p:spPr>
          <a:xfrm>
            <a:off x="1881478" y="2108537"/>
            <a:ext cx="53735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</a:rPr>
              <a:t>Engineering Control</a:t>
            </a:r>
          </a:p>
        </p:txBody>
      </p:sp>
    </p:spTree>
    <p:extLst>
      <p:ext uri="{BB962C8B-B14F-4D97-AF65-F5344CB8AC3E}">
        <p14:creationId xmlns:p14="http://schemas.microsoft.com/office/powerpoint/2010/main" val="21442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3074"/>
          <p:cNvSpPr txBox="1">
            <a:spLocks noChangeArrowheads="1"/>
          </p:cNvSpPr>
          <p:nvPr/>
        </p:nvSpPr>
        <p:spPr bwMode="auto">
          <a:xfrm>
            <a:off x="1086394" y="228600"/>
            <a:ext cx="78486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Modifikasi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Proses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atau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Alat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7765" name="Rectangle 3077"/>
          <p:cNvSpPr>
            <a:spLocks noChangeArrowheads="1"/>
          </p:cNvSpPr>
          <p:nvPr/>
        </p:nvSpPr>
        <p:spPr bwMode="auto">
          <a:xfrm>
            <a:off x="1086394" y="1447800"/>
            <a:ext cx="7467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0" hangingPunct="0">
              <a:spcBef>
                <a:spcPct val="50000"/>
              </a:spcBef>
              <a:buBlip>
                <a:blip r:embed="rId2"/>
              </a:buBlip>
            </a:pP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Mengurangi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timbulnya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kontaminan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contaminant generation</a:t>
            </a:r>
          </a:p>
          <a:p>
            <a:pPr marL="457200" indent="-457200" eaLnBrk="0" hangingPunct="0">
              <a:spcBef>
                <a:spcPct val="50000"/>
              </a:spcBef>
              <a:buBlip>
                <a:blip r:embed="rId2"/>
              </a:buBlip>
            </a:pP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Menghilangkan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pembentukan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diinginkan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produk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spcBef>
                <a:spcPct val="50000"/>
              </a:spcBef>
              <a:buBlip>
                <a:blip r:embed="rId2"/>
              </a:buBlip>
            </a:pP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Menghilangkan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menimalkan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kontak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fisik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pekerja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bahan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bahan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berbahaya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hazardous substances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tx2"/>
              </a:buClr>
              <a:buBlip>
                <a:blip r:embed="rId2"/>
              </a:buBlip>
            </a:pP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utoUpdateAnimBg="0"/>
      <p:bldP spid="11776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993" y="4419600"/>
            <a:ext cx="5615354" cy="1600200"/>
          </a:xfrm>
          <a:noFill/>
          <a:ln w="38100"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err="1"/>
              <a:t>Pemagaran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mesin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err="1"/>
              <a:t>Menutup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-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penyebar</a:t>
            </a:r>
            <a:r>
              <a:rPr lang="en-US" sz="2000" dirty="0"/>
              <a:t> </a:t>
            </a:r>
            <a:r>
              <a:rPr lang="en-US" sz="2000" dirty="0" err="1"/>
              <a:t>debu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ban </a:t>
            </a:r>
            <a:r>
              <a:rPr lang="en-US" sz="2000" dirty="0" err="1"/>
              <a:t>berjalan</a:t>
            </a:r>
            <a:r>
              <a:rPr lang="en-US" sz="2000" dirty="0"/>
              <a:t>/conveyors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Memasang</a:t>
            </a:r>
            <a:r>
              <a:rPr lang="en-US" sz="2000" dirty="0"/>
              <a:t> </a:t>
            </a:r>
            <a:r>
              <a:rPr lang="en-US" sz="2000" dirty="0" err="1"/>
              <a:t>tirai</a:t>
            </a:r>
            <a:r>
              <a:rPr lang="en-US" sz="2000" dirty="0"/>
              <a:t> </a:t>
            </a:r>
            <a:r>
              <a:rPr lang="en-US" sz="2000" dirty="0" err="1"/>
              <a:t>pelindung</a:t>
            </a:r>
            <a:r>
              <a:rPr lang="en-US" sz="2000" dirty="0"/>
              <a:t> proses </a:t>
            </a:r>
            <a:r>
              <a:rPr lang="en-US" sz="2000" dirty="0" err="1"/>
              <a:t>operasi</a:t>
            </a:r>
            <a:r>
              <a:rPr lang="en-US" sz="2000" dirty="0"/>
              <a:t> abrasive blasting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907268" name="AutoShape 4"/>
          <p:cNvSpPr>
            <a:spLocks noChangeArrowheads="1"/>
          </p:cNvSpPr>
          <p:nvPr/>
        </p:nvSpPr>
        <p:spPr bwMode="auto">
          <a:xfrm>
            <a:off x="1889613" y="1295400"/>
            <a:ext cx="5517174" cy="720725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 i="1" dirty="0" err="1">
                <a:solidFill>
                  <a:schemeClr val="bg1"/>
                </a:solidFill>
              </a:rPr>
              <a:t>Jaga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Jarak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atau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menggunakan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pelindung</a:t>
            </a:r>
            <a:endParaRPr lang="en-US" sz="2000" i="1" dirty="0">
              <a:solidFill>
                <a:schemeClr val="bg1"/>
              </a:solidFill>
            </a:endParaRPr>
          </a:p>
          <a:p>
            <a:pPr marL="609600" indent="-609600" algn="ctr"/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err="1">
                <a:solidFill>
                  <a:schemeClr val="bg1"/>
                </a:solidFill>
              </a:rPr>
              <a:t>antara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pekerja</a:t>
            </a:r>
            <a:r>
              <a:rPr lang="en-US" sz="1600" dirty="0">
                <a:solidFill>
                  <a:schemeClr val="bg1"/>
                </a:solidFill>
              </a:rPr>
              <a:t> dg </a:t>
            </a:r>
            <a:r>
              <a:rPr lang="en-US" sz="1600" dirty="0" err="1">
                <a:solidFill>
                  <a:schemeClr val="bg1"/>
                </a:solidFill>
              </a:rPr>
              <a:t>bahan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berbahaya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07270" name="Text Box 6"/>
          <p:cNvSpPr txBox="1">
            <a:spLocks noChangeArrowheads="1"/>
          </p:cNvSpPr>
          <p:nvPr/>
        </p:nvSpPr>
        <p:spPr bwMode="auto">
          <a:xfrm>
            <a:off x="2120118" y="2286000"/>
            <a:ext cx="5915757" cy="120032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n-US" sz="1800" b="0" dirty="0" err="1"/>
              <a:t>Metode</a:t>
            </a:r>
            <a:r>
              <a:rPr lang="en-US" sz="1800" b="0" dirty="0"/>
              <a:t> </a:t>
            </a:r>
            <a:r>
              <a:rPr lang="en-US" sz="1800" b="0" dirty="0" err="1"/>
              <a:t>ini</a:t>
            </a:r>
            <a:r>
              <a:rPr lang="en-US" sz="1800" b="0" dirty="0"/>
              <a:t> </a:t>
            </a:r>
            <a:r>
              <a:rPr lang="en-US" sz="1800" b="0" dirty="0" err="1"/>
              <a:t>meliputi</a:t>
            </a:r>
            <a:r>
              <a:rPr lang="en-US" sz="1800" b="0" dirty="0"/>
              <a:t> </a:t>
            </a:r>
            <a:r>
              <a:rPr lang="en-US" sz="1800" b="0" dirty="0" err="1"/>
              <a:t>pemagaran</a:t>
            </a:r>
            <a:r>
              <a:rPr lang="en-US" sz="1800" b="0" dirty="0"/>
              <a:t>/</a:t>
            </a:r>
            <a:r>
              <a:rPr lang="en-US" sz="1800" b="0" dirty="0" err="1"/>
              <a:t>penutupan</a:t>
            </a:r>
            <a:r>
              <a:rPr lang="en-US" sz="1800" b="0" dirty="0"/>
              <a:t> </a:t>
            </a:r>
            <a:r>
              <a:rPr lang="en-US" sz="1800" b="0" dirty="0" err="1"/>
              <a:t>peralatan</a:t>
            </a:r>
            <a:r>
              <a:rPr lang="en-US" sz="1800" b="0" dirty="0"/>
              <a:t> agar </a:t>
            </a:r>
            <a:r>
              <a:rPr lang="en-US" sz="1800" b="0" dirty="0" err="1"/>
              <a:t>dapat</a:t>
            </a:r>
            <a:r>
              <a:rPr lang="en-US" sz="1800" b="0" dirty="0"/>
              <a:t> </a:t>
            </a:r>
            <a:r>
              <a:rPr lang="en-US" sz="1800" b="0" dirty="0" err="1"/>
              <a:t>mencegah</a:t>
            </a:r>
            <a:r>
              <a:rPr lang="en-US" sz="1800" b="0" dirty="0"/>
              <a:t>/</a:t>
            </a:r>
            <a:r>
              <a:rPr lang="en-US" sz="1800" b="0" dirty="0" err="1"/>
              <a:t>menahan</a:t>
            </a:r>
            <a:r>
              <a:rPr lang="en-US" sz="1800" b="0" dirty="0"/>
              <a:t> </a:t>
            </a:r>
            <a:r>
              <a:rPr lang="en-US" sz="1800" b="0" dirty="0" err="1"/>
              <a:t>penyebaran</a:t>
            </a:r>
            <a:r>
              <a:rPr lang="en-US" sz="1800" b="0" dirty="0"/>
              <a:t> </a:t>
            </a:r>
            <a:r>
              <a:rPr lang="en-US" sz="1800" b="0" dirty="0" err="1"/>
              <a:t>kontaminan</a:t>
            </a:r>
            <a:r>
              <a:rPr lang="en-US" sz="1800" b="0" dirty="0"/>
              <a:t> di </a:t>
            </a:r>
            <a:r>
              <a:rPr lang="en-US" sz="1800" b="0" dirty="0" err="1"/>
              <a:t>udara</a:t>
            </a:r>
            <a:r>
              <a:rPr lang="en-US" sz="1800" b="0" dirty="0"/>
              <a:t> </a:t>
            </a:r>
            <a:r>
              <a:rPr lang="en-US" sz="1800" b="0" dirty="0" err="1"/>
              <a:t>sbb</a:t>
            </a:r>
            <a:r>
              <a:rPr lang="en-US" sz="1800" b="0" dirty="0"/>
              <a:t>;</a:t>
            </a:r>
          </a:p>
          <a:p>
            <a:pPr algn="ctr"/>
            <a:endParaRPr lang="en-US" sz="1800" b="0" dirty="0"/>
          </a:p>
        </p:txBody>
      </p:sp>
      <p:sp>
        <p:nvSpPr>
          <p:cNvPr id="907271" name="AutoShape 7"/>
          <p:cNvSpPr>
            <a:spLocks noChangeArrowheads="1"/>
          </p:cNvSpPr>
          <p:nvPr/>
        </p:nvSpPr>
        <p:spPr bwMode="auto">
          <a:xfrm>
            <a:off x="3867897" y="3581400"/>
            <a:ext cx="798635" cy="4016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2790016" y="373686"/>
            <a:ext cx="2954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en-US" dirty="0" err="1">
                <a:solidFill>
                  <a:srgbClr val="000099"/>
                </a:solidFill>
                <a:latin typeface="Tahoma" pitchFamily="34" charset="0"/>
              </a:rPr>
              <a:t>Isolasi</a:t>
            </a:r>
            <a:r>
              <a:rPr lang="en-US" dirty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itchFamily="34" charset="0"/>
              </a:rPr>
              <a:t>atau</a:t>
            </a:r>
            <a:r>
              <a:rPr lang="en-US" dirty="0">
                <a:solidFill>
                  <a:srgbClr val="000099"/>
                </a:solidFill>
                <a:latin typeface="Tahoma" pitchFamily="34" charset="0"/>
              </a:rPr>
              <a:t> Shielding/</a:t>
            </a:r>
            <a:r>
              <a:rPr lang="en-US" dirty="0" err="1">
                <a:solidFill>
                  <a:srgbClr val="000099"/>
                </a:solidFill>
                <a:latin typeface="Tahoma" pitchFamily="34" charset="0"/>
              </a:rPr>
              <a:t>varisi</a:t>
            </a:r>
            <a:endParaRPr lang="en-US" dirty="0">
              <a:solidFill>
                <a:srgbClr val="0000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7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7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Text Box 2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905000" y="304800"/>
            <a:ext cx="5400675" cy="4572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Franklin Gothic Medium" pitchFamily="34" charset="0"/>
              </a:rPr>
              <a:t>Ventilasi</a:t>
            </a:r>
            <a:r>
              <a:rPr lang="en-US" sz="4000" dirty="0" smtClean="0">
                <a:solidFill>
                  <a:schemeClr val="tx1"/>
                </a:solidFill>
                <a:latin typeface="Franklin Gothic Medium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Franklin Gothic Medium" pitchFamily="34" charset="0"/>
              </a:rPr>
              <a:t>Industri</a:t>
            </a:r>
            <a:endParaRPr lang="en-US" sz="2800" b="1" dirty="0">
              <a:effectLst>
                <a:outerShdw blurRad="38100" dist="38100" dir="2700000" algn="tl">
                  <a:srgbClr val="80808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 rot="21593813">
            <a:off x="1448546" y="1911171"/>
            <a:ext cx="6858263" cy="836603"/>
          </a:xfrm>
          <a:ln>
            <a:solidFill>
              <a:srgbClr val="FFC0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MENGONTROL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 err="1">
                <a:latin typeface="Times New Roman" pitchFamily="18" charset="0"/>
              </a:rPr>
              <a:t>kondisi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lingkungan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kerja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menggunakan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aliran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udara</a:t>
            </a:r>
            <a:endParaRPr lang="en-US" sz="3600" b="1" dirty="0">
              <a:effectLst>
                <a:outerShdw blurRad="38100" dist="38100" dir="2700000" algn="tl">
                  <a:srgbClr val="808080"/>
                </a:outerShdw>
              </a:effectLst>
              <a:latin typeface="Times New Roman" pitchFamily="18" charset="0"/>
            </a:endParaRP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80808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15464" name="Text Box 8"/>
          <p:cNvSpPr txBox="1">
            <a:spLocks noChangeArrowheads="1"/>
          </p:cNvSpPr>
          <p:nvPr/>
        </p:nvSpPr>
        <p:spPr bwMode="auto">
          <a:xfrm>
            <a:off x="1752600" y="4343400"/>
            <a:ext cx="5660279" cy="1323439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04813" indent="-404813">
              <a:buFontTx/>
              <a:buChar char="☺"/>
              <a:tabLst>
                <a:tab pos="346075" algn="l"/>
              </a:tabLst>
            </a:pPr>
            <a:r>
              <a:rPr lang="en-US" sz="1600" b="0">
                <a:effectLst>
                  <a:outerShdw blurRad="38100" dist="38100" dir="2700000" algn="tl">
                    <a:srgbClr val="808080"/>
                  </a:outerShdw>
                </a:effectLst>
                <a:latin typeface="Calligraph421 BT" pitchFamily="66" charset="0"/>
              </a:rPr>
              <a:t>Menghilangkan kontaminan/polutan dari   zona pernapasan</a:t>
            </a:r>
          </a:p>
          <a:p>
            <a:pPr marL="404813" indent="-404813">
              <a:buFontTx/>
              <a:buChar char="☺"/>
              <a:tabLst>
                <a:tab pos="346075" algn="l"/>
              </a:tabLst>
            </a:pPr>
            <a:r>
              <a:rPr lang="en-US" sz="1600" b="0">
                <a:effectLst>
                  <a:outerShdw blurRad="38100" dist="38100" dir="2700000" algn="tl">
                    <a:srgbClr val="808080"/>
                  </a:outerShdw>
                </a:effectLst>
                <a:latin typeface="Calligraph421 BT" pitchFamily="66" charset="0"/>
              </a:rPr>
              <a:t>Mencairkan  konsentrasi kontaminan dalam  udara</a:t>
            </a:r>
          </a:p>
          <a:p>
            <a:pPr marL="404813" indent="-404813">
              <a:buFontTx/>
              <a:buChar char="☺"/>
              <a:tabLst>
                <a:tab pos="346075" algn="l"/>
              </a:tabLst>
            </a:pPr>
            <a:r>
              <a:rPr lang="en-US" sz="1600" b="0">
                <a:effectLst>
                  <a:outerShdw blurRad="38100" dist="38100" dir="2700000" algn="tl">
                    <a:srgbClr val="808080"/>
                  </a:outerShdw>
                </a:effectLst>
                <a:latin typeface="Calligraph421 BT" pitchFamily="66" charset="0"/>
              </a:rPr>
              <a:t>Menyediakan udara yang lebih baik</a:t>
            </a:r>
          </a:p>
          <a:p>
            <a:pPr marL="404813" indent="-404813">
              <a:buFontTx/>
              <a:buChar char="☺"/>
              <a:tabLst>
                <a:tab pos="346075" algn="l"/>
              </a:tabLst>
            </a:pPr>
            <a:r>
              <a:rPr lang="en-US" sz="1600" b="0">
                <a:effectLst>
                  <a:outerShdw blurRad="38100" dist="38100" dir="2700000" algn="tl">
                    <a:srgbClr val="808080"/>
                  </a:outerShdw>
                </a:effectLst>
                <a:latin typeface="Calligraph421 BT" pitchFamily="66" charset="0"/>
              </a:rPr>
              <a:t>Kondisi kenyamanan udara (pemanasanan/pendinginan)</a:t>
            </a:r>
          </a:p>
        </p:txBody>
      </p:sp>
      <p:sp>
        <p:nvSpPr>
          <p:cNvPr id="915465" name="AutoShape 9"/>
          <p:cNvSpPr>
            <a:spLocks noChangeArrowheads="1"/>
          </p:cNvSpPr>
          <p:nvPr/>
        </p:nvSpPr>
        <p:spPr bwMode="auto">
          <a:xfrm>
            <a:off x="3581400" y="3276600"/>
            <a:ext cx="6477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12700" cap="sq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id-ID" sz="2400" b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27968"/>
      </p:ext>
    </p:extLst>
  </p:cSld>
  <p:clrMapOvr>
    <a:masterClrMapping/>
  </p:clrMapOvr>
  <p:transition advTm="2672">
    <p:cover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143000"/>
            <a:ext cx="533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/>
              <a:t>Ventilasi</a:t>
            </a:r>
            <a:r>
              <a:rPr lang="en-US" sz="4400" dirty="0"/>
              <a:t> </a:t>
            </a:r>
            <a:r>
              <a:rPr lang="en-US" sz="4400" dirty="0" err="1"/>
              <a:t>industri</a:t>
            </a:r>
            <a:r>
              <a:rPr lang="en-US" sz="4400" dirty="0"/>
              <a:t> </a:t>
            </a:r>
            <a:r>
              <a:rPr lang="en-US" sz="2400" dirty="0" err="1">
                <a:latin typeface="Rockwell Condensed" pitchFamily="18" charset="0"/>
              </a:rPr>
              <a:t>salah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satu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alternatif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untuk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mengendalikan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kondisi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lingkungan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kerja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atau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alat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kontrol</a:t>
            </a:r>
            <a:r>
              <a:rPr lang="en-US" sz="2400" dirty="0">
                <a:latin typeface="Rockwell Condensed" pitchFamily="18" charset="0"/>
              </a:rPr>
              <a:t> engineering (</a:t>
            </a:r>
            <a:r>
              <a:rPr lang="en-US" sz="2400" dirty="0" err="1">
                <a:latin typeface="Rockwell Condensed" pitchFamily="18" charset="0"/>
              </a:rPr>
              <a:t>kerekayasaan</a:t>
            </a:r>
            <a:r>
              <a:rPr lang="en-US" sz="2400" dirty="0">
                <a:latin typeface="Rockwell Condensed" pitchFamily="18" charset="0"/>
              </a:rPr>
              <a:t>) </a:t>
            </a:r>
            <a:r>
              <a:rPr lang="en-US" sz="2400" dirty="0" err="1">
                <a:latin typeface="Rockwell Condensed" pitchFamily="18" charset="0"/>
              </a:rPr>
              <a:t>dengan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menggunakan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aliran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udara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bersih</a:t>
            </a:r>
            <a:r>
              <a:rPr lang="en-US" sz="2400" dirty="0">
                <a:latin typeface="Rockwell Condensed" pitchFamily="18" charset="0"/>
              </a:rPr>
              <a:t>, </a:t>
            </a:r>
            <a:r>
              <a:rPr lang="en-US" sz="2400" dirty="0" err="1">
                <a:latin typeface="Rockwell Condensed" pitchFamily="18" charset="0"/>
              </a:rPr>
              <a:t>guna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menghilangkan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kontaminan</a:t>
            </a:r>
            <a:r>
              <a:rPr lang="en-US" sz="2400" dirty="0">
                <a:latin typeface="Rockwell Condensed" pitchFamily="18" charset="0"/>
              </a:rPr>
              <a:t>/</a:t>
            </a:r>
            <a:r>
              <a:rPr lang="en-US" sz="2400" dirty="0" err="1">
                <a:latin typeface="Rockwell Condensed" pitchFamily="18" charset="0"/>
              </a:rPr>
              <a:t>polutan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atau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mengurangi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konsentrasi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dari</a:t>
            </a:r>
            <a:r>
              <a:rPr lang="en-US" sz="2400" dirty="0">
                <a:latin typeface="Rockwell Condensed" pitchFamily="18" charset="0"/>
              </a:rPr>
              <a:t> gas, </a:t>
            </a:r>
            <a:r>
              <a:rPr lang="en-US" sz="2400" dirty="0" err="1">
                <a:latin typeface="Rockwell Condensed" pitchFamily="18" charset="0"/>
              </a:rPr>
              <a:t>debu</a:t>
            </a:r>
            <a:r>
              <a:rPr lang="en-US" sz="2400" dirty="0">
                <a:latin typeface="Rockwell Condensed" pitchFamily="18" charset="0"/>
              </a:rPr>
              <a:t>, </a:t>
            </a:r>
            <a:r>
              <a:rPr lang="en-US" sz="2400" dirty="0" err="1">
                <a:latin typeface="Rockwell Condensed" pitchFamily="18" charset="0"/>
              </a:rPr>
              <a:t>uap</a:t>
            </a:r>
            <a:r>
              <a:rPr lang="en-US" sz="2400" dirty="0">
                <a:latin typeface="Rockwell Condensed" pitchFamily="18" charset="0"/>
              </a:rPr>
              <a:t>, </a:t>
            </a:r>
            <a:r>
              <a:rPr lang="en-US" sz="2400" dirty="0" err="1">
                <a:latin typeface="Rockwell Condensed" pitchFamily="18" charset="0"/>
              </a:rPr>
              <a:t>asap</a:t>
            </a:r>
            <a:r>
              <a:rPr lang="en-US" sz="2400" dirty="0">
                <a:latin typeface="Rockwell Condensed" pitchFamily="18" charset="0"/>
              </a:rPr>
              <a:t>, </a:t>
            </a:r>
            <a:r>
              <a:rPr lang="en-US" sz="2400" dirty="0" err="1">
                <a:latin typeface="Rockwell Condensed" pitchFamily="18" charset="0"/>
              </a:rPr>
              <a:t>kabut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minyak</a:t>
            </a:r>
            <a:r>
              <a:rPr lang="en-US" sz="2400" dirty="0">
                <a:latin typeface="Rockwell Condensed" pitchFamily="18" charset="0"/>
              </a:rPr>
              <a:t>, </a:t>
            </a:r>
            <a:r>
              <a:rPr lang="en-US" sz="2400" dirty="0" err="1">
                <a:latin typeface="Rockwell Condensed" pitchFamily="18" charset="0"/>
              </a:rPr>
              <a:t>dan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kotoran</a:t>
            </a:r>
            <a:r>
              <a:rPr lang="en-US" sz="2400" dirty="0">
                <a:latin typeface="Rockwell Condensed" pitchFamily="18" charset="0"/>
              </a:rPr>
              <a:t> di </a:t>
            </a:r>
            <a:r>
              <a:rPr lang="en-US" sz="2400" dirty="0" err="1">
                <a:latin typeface="Rockwell Condensed" pitchFamily="18" charset="0"/>
              </a:rPr>
              <a:t>udara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dari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zona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pernapasan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perkerja</a:t>
            </a:r>
            <a:r>
              <a:rPr lang="en-US" sz="2400" dirty="0">
                <a:latin typeface="Rockwell Condensed" pitchFamily="18" charset="0"/>
              </a:rPr>
              <a:t>, </a:t>
            </a:r>
            <a:r>
              <a:rPr lang="en-US" sz="2400" dirty="0" err="1">
                <a:latin typeface="Rockwell Condensed" pitchFamily="18" charset="0"/>
              </a:rPr>
              <a:t>dan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selain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itu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berfungsi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untuk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mencairkan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konsentrasi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kontaminan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dalam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udara</a:t>
            </a:r>
            <a:r>
              <a:rPr lang="en-US" sz="2400" dirty="0">
                <a:latin typeface="Rockwell Condensed" pitchFamily="18" charset="0"/>
              </a:rPr>
              <a:t>, </a:t>
            </a:r>
            <a:r>
              <a:rPr lang="en-US" sz="2400" dirty="0" err="1">
                <a:latin typeface="Rockwell Condensed" pitchFamily="18" charset="0"/>
              </a:rPr>
              <a:t>dan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menyediakan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udara</a:t>
            </a:r>
            <a:r>
              <a:rPr lang="en-US" sz="2400" dirty="0">
                <a:latin typeface="Rockwell Condensed" pitchFamily="18" charset="0"/>
              </a:rPr>
              <a:t> yang </a:t>
            </a:r>
            <a:r>
              <a:rPr lang="en-US" sz="2400" dirty="0" err="1">
                <a:latin typeface="Rockwell Condensed" pitchFamily="18" charset="0"/>
              </a:rPr>
              <a:t>lebih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baik</a:t>
            </a:r>
            <a:endParaRPr lang="en-US" sz="2400" dirty="0">
              <a:latin typeface="Rockwell Condensed" pitchFamily="18" charset="0"/>
            </a:endParaRPr>
          </a:p>
        </p:txBody>
      </p:sp>
      <p:pic>
        <p:nvPicPr>
          <p:cNvPr id="3" name="Content Placeholder 9" descr="hsgug_1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514600" cy="298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4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600200"/>
            <a:ext cx="6934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Rockwell Condensed" pitchFamily="18" charset="0"/>
              </a:rPr>
              <a:t> </a:t>
            </a:r>
            <a:endParaRPr lang="en-US" sz="2400" dirty="0">
              <a:latin typeface="Rockwell Condensed" pitchFamily="18" charset="0"/>
            </a:endParaRPr>
          </a:p>
          <a:p>
            <a:r>
              <a:rPr lang="en-US" sz="4400" dirty="0" err="1">
                <a:latin typeface="Rockwell Condensed" pitchFamily="18" charset="0"/>
              </a:rPr>
              <a:t>Suplay</a:t>
            </a:r>
            <a:r>
              <a:rPr lang="en-US" sz="4400" dirty="0">
                <a:latin typeface="Rockwell Condensed" pitchFamily="18" charset="0"/>
              </a:rPr>
              <a:t> </a:t>
            </a:r>
            <a:r>
              <a:rPr lang="en-US" sz="4400" dirty="0" err="1">
                <a:latin typeface="Rockwell Condensed" pitchFamily="18" charset="0"/>
              </a:rPr>
              <a:t>sistim</a:t>
            </a:r>
            <a:r>
              <a:rPr lang="en-US" sz="4400" dirty="0">
                <a:latin typeface="Rockwell Condensed" pitchFamily="18" charset="0"/>
              </a:rPr>
              <a:t> </a:t>
            </a:r>
            <a:r>
              <a:rPr lang="en-US" sz="4400" dirty="0" err="1">
                <a:latin typeface="Rockwell Condensed" pitchFamily="18" charset="0"/>
              </a:rPr>
              <a:t>berfungsi</a:t>
            </a:r>
            <a:r>
              <a:rPr lang="en-US" sz="4400" dirty="0">
                <a:latin typeface="Rockwell Condensed" pitchFamily="18" charset="0"/>
              </a:rPr>
              <a:t> </a:t>
            </a:r>
            <a:r>
              <a:rPr lang="en-US" sz="2400" dirty="0">
                <a:latin typeface="Rockwell Condensed" pitchFamily="18" charset="0"/>
              </a:rPr>
              <a:t>; </a:t>
            </a:r>
            <a:r>
              <a:rPr lang="en-US" sz="2400" dirty="0" err="1">
                <a:latin typeface="Rockwell Condensed" pitchFamily="18" charset="0"/>
              </a:rPr>
              <a:t>untuk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menukar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udara</a:t>
            </a:r>
            <a:r>
              <a:rPr lang="en-US" sz="2400" dirty="0">
                <a:latin typeface="Rockwell Condensed" pitchFamily="18" charset="0"/>
              </a:rPr>
              <a:t> yang </a:t>
            </a:r>
            <a:r>
              <a:rPr lang="en-US" sz="2400" dirty="0" err="1">
                <a:latin typeface="Rockwell Condensed" pitchFamily="18" charset="0"/>
              </a:rPr>
              <a:t>berkontaminan</a:t>
            </a:r>
            <a:r>
              <a:rPr lang="en-US" sz="2400" dirty="0">
                <a:latin typeface="Rockwell Condensed" pitchFamily="18" charset="0"/>
              </a:rPr>
              <a:t>, </a:t>
            </a:r>
            <a:r>
              <a:rPr lang="en-US" sz="2400" dirty="0" err="1">
                <a:latin typeface="Rockwell Condensed" pitchFamily="18" charset="0"/>
              </a:rPr>
              <a:t>mencipatakan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penyamanan</a:t>
            </a:r>
            <a:r>
              <a:rPr lang="en-US" sz="2400" dirty="0">
                <a:latin typeface="Rockwell Condensed" pitchFamily="18" charset="0"/>
              </a:rPr>
              <a:t>, </a:t>
            </a:r>
            <a:r>
              <a:rPr lang="en-US" sz="2400" dirty="0" err="1">
                <a:latin typeface="Rockwell Condensed" pitchFamily="18" charset="0"/>
              </a:rPr>
              <a:t>pengenceran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udara</a:t>
            </a:r>
            <a:endParaRPr lang="en-US" sz="2400" dirty="0"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1524000"/>
            <a:ext cx="517942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/>
              <a:t>Ventilasi</a:t>
            </a:r>
            <a:r>
              <a:rPr lang="en-US" sz="5400" dirty="0"/>
              <a:t>, </a:t>
            </a:r>
            <a:r>
              <a:rPr lang="en-US" sz="2800" dirty="0" err="1">
                <a:latin typeface="Rockwell Condensed" pitchFamily="18" charset="0"/>
              </a:rPr>
              <a:t>adalah</a:t>
            </a:r>
            <a:r>
              <a:rPr lang="en-US" sz="2800" dirty="0">
                <a:latin typeface="Rockwell Condensed" pitchFamily="18" charset="0"/>
              </a:rPr>
              <a:t> proses </a:t>
            </a:r>
            <a:r>
              <a:rPr lang="en-US" sz="2800" dirty="0" err="1">
                <a:latin typeface="Rockwell Condensed" pitchFamily="18" charset="0"/>
              </a:rPr>
              <a:t>pertukaran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udara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dengan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cara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pengeluaran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udara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terkontaminasi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dari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suatu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ruang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kerja</a:t>
            </a:r>
            <a:r>
              <a:rPr lang="en-US" sz="2800" dirty="0">
                <a:latin typeface="Rockwell Condensed" pitchFamily="18" charset="0"/>
              </a:rPr>
              <a:t>, </a:t>
            </a:r>
            <a:r>
              <a:rPr lang="en-US" sz="2800" dirty="0" err="1">
                <a:latin typeface="Rockwell Condensed" pitchFamily="18" charset="0"/>
              </a:rPr>
              <a:t>melalui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saluran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buang</a:t>
            </a:r>
            <a:r>
              <a:rPr lang="en-US" sz="2800" dirty="0">
                <a:latin typeface="Rockwell Condensed" pitchFamily="18" charset="0"/>
              </a:rPr>
              <a:t>, </a:t>
            </a:r>
            <a:r>
              <a:rPr lang="en-US" sz="2800" dirty="0" err="1">
                <a:latin typeface="Rockwell Condensed" pitchFamily="18" charset="0"/>
              </a:rPr>
              <a:t>dan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pemasukan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udara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segar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melalui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saluran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masuk</a:t>
            </a:r>
            <a:endParaRPr lang="en-US" sz="2800" dirty="0">
              <a:latin typeface="Rockwell Condensed" pitchFamily="18" charset="0"/>
            </a:endParaRPr>
          </a:p>
        </p:txBody>
      </p:sp>
      <p:pic>
        <p:nvPicPr>
          <p:cNvPr id="3" name="Content Placeholder 3" descr="general vent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378" y="1734826"/>
            <a:ext cx="2514599" cy="22207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4953000"/>
            <a:ext cx="4158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Rockwell Condensed" pitchFamily="18" charset="0"/>
              </a:rPr>
              <a:t>Ventilasi</a:t>
            </a:r>
            <a:r>
              <a:rPr lang="en-US" dirty="0" smtClean="0">
                <a:latin typeface="Rockwell Condensed" pitchFamily="18" charset="0"/>
              </a:rPr>
              <a:t>   :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 err="1" smtClean="0">
                <a:latin typeface="Rockwell Condensed" pitchFamily="18" charset="0"/>
              </a:rPr>
              <a:t>Dilusi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ventilasi</a:t>
            </a:r>
            <a:endParaRPr lang="en-US" dirty="0" smtClean="0">
              <a:latin typeface="Rockwell Condensed" pitchFamily="18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Rockwell Condensed" pitchFamily="18" charset="0"/>
              </a:rPr>
              <a:t>Local Exhaust Ventilation (LEV)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Rockwell Condensed" pitchFamily="18" charset="0"/>
              </a:rPr>
              <a:t>.</a:t>
            </a:r>
            <a:r>
              <a:rPr lang="en-US" dirty="0" smtClean="0">
                <a:latin typeface="Rockwell Condensed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tt01.gif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3810000" y="2895600"/>
            <a:ext cx="3457481" cy="2126072"/>
          </a:xfr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2819400" y="304800"/>
            <a:ext cx="437812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I.   DILUSI VENTILASI/VENILASI UMUM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43000" y="990600"/>
            <a:ext cx="7620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r>
              <a:rPr lang="en-US" sz="3600" dirty="0" err="1" smtClean="0">
                <a:latin typeface="Rockwell Condensed" pitchFamily="18" charset="0"/>
              </a:rPr>
              <a:t>Dilusi</a:t>
            </a:r>
            <a:r>
              <a:rPr lang="en-US" sz="3600" dirty="0" smtClean="0">
                <a:latin typeface="Rockwell Condensed" pitchFamily="18" charset="0"/>
              </a:rPr>
              <a:t> </a:t>
            </a:r>
            <a:r>
              <a:rPr lang="en-US" sz="3600" dirty="0" err="1">
                <a:latin typeface="Rockwell Condensed" pitchFamily="18" charset="0"/>
              </a:rPr>
              <a:t>ventilasi</a:t>
            </a:r>
            <a:r>
              <a:rPr lang="en-US" sz="36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biasanya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dicapai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dengan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cara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mengencerkan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udara</a:t>
            </a:r>
            <a:r>
              <a:rPr lang="en-US" sz="2400" dirty="0">
                <a:latin typeface="Rockwell Condensed" pitchFamily="18" charset="0"/>
              </a:rPr>
              <a:t> yang </a:t>
            </a:r>
            <a:r>
              <a:rPr lang="en-US" sz="2400" dirty="0" err="1">
                <a:latin typeface="Rockwell Condensed" pitchFamily="18" charset="0"/>
              </a:rPr>
              <a:t>terkontaminasi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atau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mengandung</a:t>
            </a:r>
            <a:r>
              <a:rPr lang="en-US" sz="2400" dirty="0">
                <a:latin typeface="Rockwell Condensed" pitchFamily="18" charset="0"/>
              </a:rPr>
              <a:t> gas yang </a:t>
            </a:r>
            <a:r>
              <a:rPr lang="en-US" sz="2400" dirty="0" err="1">
                <a:latin typeface="Rockwell Condensed" pitchFamily="18" charset="0"/>
              </a:rPr>
              <a:t>mudah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terbakar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dengan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meniupkan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udara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ketempat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kerja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mengeluarkan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kembali</a:t>
            </a:r>
            <a:r>
              <a:rPr lang="en-US" sz="2400" dirty="0">
                <a:latin typeface="Rockwell Condensed" pitchFamily="18" charset="0"/>
              </a:rPr>
              <a:t>. 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5410200"/>
            <a:ext cx="7400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Rockwell Condensed" pitchFamily="18" charset="0"/>
              </a:rPr>
              <a:t>Ventilasi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pengenceran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udara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dapat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lebih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efektif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jika</a:t>
            </a:r>
            <a:r>
              <a:rPr lang="en-US" dirty="0">
                <a:latin typeface="Rockwell Condensed" pitchFamily="18" charset="0"/>
              </a:rPr>
              <a:t> exhaust fan </a:t>
            </a:r>
            <a:r>
              <a:rPr lang="en-US" dirty="0" err="1">
                <a:latin typeface="Rockwell Condensed" pitchFamily="18" charset="0"/>
              </a:rPr>
              <a:t>terletak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dekat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dengan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pekerja</a:t>
            </a:r>
            <a:r>
              <a:rPr lang="en-US" dirty="0">
                <a:latin typeface="Rockwell Condensed" pitchFamily="18" charset="0"/>
              </a:rPr>
              <a:t> yang </a:t>
            </a:r>
            <a:r>
              <a:rPr lang="en-US" dirty="0" err="1">
                <a:latin typeface="Rockwell Condensed" pitchFamily="18" charset="0"/>
              </a:rPr>
              <a:t>terpapar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udara</a:t>
            </a:r>
            <a:r>
              <a:rPr lang="en-US" dirty="0">
                <a:latin typeface="Rockwell Condensed" pitchFamily="18" charset="0"/>
              </a:rPr>
              <a:t> yang di makeup </a:t>
            </a:r>
            <a:r>
              <a:rPr lang="en-US" dirty="0" err="1">
                <a:latin typeface="Rockwell Condensed" pitchFamily="18" charset="0"/>
              </a:rPr>
              <a:t>terletak</a:t>
            </a:r>
            <a:r>
              <a:rPr lang="en-US" dirty="0">
                <a:latin typeface="Rockwell Condensed" pitchFamily="18" charset="0"/>
              </a:rPr>
              <a:t> di </a:t>
            </a:r>
            <a:r>
              <a:rPr lang="en-US" dirty="0" err="1">
                <a:latin typeface="Rockwell Condensed" pitchFamily="18" charset="0"/>
              </a:rPr>
              <a:t>belakang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pekerja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sehingga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udara</a:t>
            </a:r>
            <a:r>
              <a:rPr lang="en-US" dirty="0">
                <a:latin typeface="Rockwell Condensed" pitchFamily="18" charset="0"/>
              </a:rPr>
              <a:t> yang </a:t>
            </a:r>
            <a:r>
              <a:rPr lang="en-US" dirty="0" err="1">
                <a:latin typeface="Rockwell Condensed" pitchFamily="18" charset="0"/>
              </a:rPr>
              <a:t>tercemar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akan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jauh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dari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zona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pernapasan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pekerja</a:t>
            </a:r>
            <a:endParaRPr lang="en-US" dirty="0"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3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6559" y="990600"/>
            <a:ext cx="542407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Ventilasi</a:t>
            </a:r>
            <a:r>
              <a:rPr lang="en-US" sz="2800" dirty="0" smtClean="0"/>
              <a:t> </a:t>
            </a:r>
            <a:r>
              <a:rPr lang="en-US" sz="2800" dirty="0" err="1" smtClean="0"/>
              <a:t>Pengenceran</a:t>
            </a:r>
            <a:r>
              <a:rPr lang="en-US" sz="2800" dirty="0" smtClean="0"/>
              <a:t> </a:t>
            </a:r>
            <a:r>
              <a:rPr lang="en-US" sz="2800" dirty="0" err="1" smtClean="0"/>
              <a:t>Udara</a:t>
            </a:r>
            <a:r>
              <a:rPr lang="en-US" dirty="0"/>
              <a:t>, </a:t>
            </a:r>
            <a:endParaRPr lang="en-US" dirty="0" smtClean="0"/>
          </a:p>
          <a:p>
            <a:endParaRPr lang="en-US" dirty="0"/>
          </a:p>
          <a:p>
            <a:r>
              <a:rPr lang="en-US" sz="2400" dirty="0" err="1" smtClean="0">
                <a:latin typeface="Rockwell Condensed" pitchFamily="18" charset="0"/>
              </a:rPr>
              <a:t>sebagai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sebuah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metode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untuk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melindungi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pekerja</a:t>
            </a:r>
            <a:r>
              <a:rPr lang="en-US" sz="2400" dirty="0">
                <a:latin typeface="Rockwell Condensed" pitchFamily="18" charset="0"/>
              </a:rPr>
              <a:t>, </a:t>
            </a:r>
            <a:r>
              <a:rPr lang="en-US" sz="2400" dirty="0" err="1">
                <a:latin typeface="Rockwell Condensed" pitchFamily="18" charset="0"/>
              </a:rPr>
              <a:t>dengan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keterbatasannya</a:t>
            </a:r>
            <a:r>
              <a:rPr lang="en-US" sz="2400" dirty="0">
                <a:latin typeface="Rockwell Condensed" pitchFamily="18" charset="0"/>
              </a:rPr>
              <a:t>  </a:t>
            </a:r>
            <a:r>
              <a:rPr lang="en-US" sz="2400" dirty="0" err="1">
                <a:latin typeface="Rockwell Condensed" pitchFamily="18" charset="0"/>
              </a:rPr>
              <a:t>sebagai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berikut</a:t>
            </a:r>
            <a:r>
              <a:rPr lang="en-US" sz="2400" dirty="0">
                <a:latin typeface="Rockwell Condensed" pitchFamily="18" charset="0"/>
              </a:rPr>
              <a:t> :</a:t>
            </a:r>
          </a:p>
          <a:p>
            <a:pPr marL="457200" indent="-457200"/>
            <a:r>
              <a:rPr lang="en-US" sz="2400" dirty="0">
                <a:latin typeface="Rockwell Condensed" pitchFamily="18" charset="0"/>
              </a:rPr>
              <a:t>•	</a:t>
            </a:r>
            <a:r>
              <a:rPr lang="en-US" sz="2400" dirty="0" err="1">
                <a:latin typeface="Rockwell Condensed" pitchFamily="18" charset="0"/>
              </a:rPr>
              <a:t>Tidak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sepenuhnya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menghapus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kontaminan</a:t>
            </a:r>
            <a:r>
              <a:rPr lang="en-US" sz="2400" dirty="0">
                <a:latin typeface="Rockwell Condensed" pitchFamily="18" charset="0"/>
              </a:rPr>
              <a:t>. </a:t>
            </a:r>
          </a:p>
          <a:p>
            <a:pPr marL="457200" indent="-457200"/>
            <a:r>
              <a:rPr lang="en-US" sz="2400" dirty="0">
                <a:latin typeface="Rockwell Condensed" pitchFamily="18" charset="0"/>
              </a:rPr>
              <a:t>•	</a:t>
            </a:r>
            <a:r>
              <a:rPr lang="en-US" sz="2400" dirty="0" err="1">
                <a:latin typeface="Rockwell Condensed" pitchFamily="18" charset="0"/>
              </a:rPr>
              <a:t>Tidak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bisa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digunakan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untuk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bahan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kimia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sangat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beracun</a:t>
            </a:r>
            <a:r>
              <a:rPr lang="en-US" sz="2400" dirty="0">
                <a:latin typeface="Rockwell Condensed" pitchFamily="18" charset="0"/>
              </a:rPr>
              <a:t>. </a:t>
            </a:r>
          </a:p>
          <a:p>
            <a:pPr marL="457200" indent="-457200"/>
            <a:r>
              <a:rPr lang="en-US" sz="2400" dirty="0">
                <a:latin typeface="Rockwell Condensed" pitchFamily="18" charset="0"/>
              </a:rPr>
              <a:t>•	</a:t>
            </a:r>
            <a:r>
              <a:rPr lang="en-US" sz="2400" dirty="0" err="1">
                <a:latin typeface="Rockwell Condensed" pitchFamily="18" charset="0"/>
              </a:rPr>
              <a:t>Tidak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efektif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untuk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debu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atau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uap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logam</a:t>
            </a:r>
            <a:r>
              <a:rPr lang="en-US" sz="2400" dirty="0">
                <a:latin typeface="Rockwell Condensed" pitchFamily="18" charset="0"/>
              </a:rPr>
              <a:t>, </a:t>
            </a:r>
            <a:r>
              <a:rPr lang="en-US" sz="2400" dirty="0" err="1">
                <a:latin typeface="Rockwell Condensed" pitchFamily="18" charset="0"/>
              </a:rPr>
              <a:t>dengan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jumlah</a:t>
            </a:r>
            <a:r>
              <a:rPr lang="en-US" sz="2400" dirty="0">
                <a:latin typeface="Rockwell Condensed" pitchFamily="18" charset="0"/>
              </a:rPr>
              <a:t> yang </a:t>
            </a:r>
            <a:r>
              <a:rPr lang="en-US" sz="2400" dirty="0" err="1">
                <a:latin typeface="Rockwell Condensed" pitchFamily="18" charset="0"/>
              </a:rPr>
              <a:t>besar</a:t>
            </a:r>
            <a:r>
              <a:rPr lang="en-US" sz="2400" dirty="0">
                <a:latin typeface="Rockwell Condensed" pitchFamily="18" charset="0"/>
              </a:rPr>
              <a:t>. </a:t>
            </a:r>
          </a:p>
          <a:p>
            <a:pPr marL="457200" indent="-457200"/>
            <a:r>
              <a:rPr lang="en-US" sz="2400" dirty="0">
                <a:latin typeface="Rockwell Condensed" pitchFamily="18" charset="0"/>
              </a:rPr>
              <a:t>•	 </a:t>
            </a:r>
            <a:r>
              <a:rPr lang="en-US" sz="2400" dirty="0" err="1">
                <a:latin typeface="Rockwell Condensed" pitchFamily="18" charset="0"/>
              </a:rPr>
              <a:t>Memerlukan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jumlah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besar</a:t>
            </a:r>
            <a:r>
              <a:rPr lang="en-US" sz="2400" dirty="0">
                <a:latin typeface="Rockwell Condensed" pitchFamily="18" charset="0"/>
              </a:rPr>
              <a:t> makeup </a:t>
            </a:r>
            <a:r>
              <a:rPr lang="en-US" sz="2400" dirty="0" err="1">
                <a:latin typeface="Rockwell Condensed" pitchFamily="18" charset="0"/>
              </a:rPr>
              <a:t>udara</a:t>
            </a:r>
            <a:r>
              <a:rPr lang="en-US" sz="2400" dirty="0">
                <a:latin typeface="Rockwell Condensed" pitchFamily="18" charset="0"/>
              </a:rPr>
              <a:t> yang </a:t>
            </a:r>
            <a:r>
              <a:rPr lang="en-US" sz="2400" dirty="0" err="1">
                <a:latin typeface="Rockwell Condensed" pitchFamily="18" charset="0"/>
              </a:rPr>
              <a:t>akan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dipanaskan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atau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didinginkan</a:t>
            </a:r>
            <a:r>
              <a:rPr lang="en-US" sz="2400" dirty="0">
                <a:latin typeface="Rockwell Condensed" pitchFamily="18" charset="0"/>
              </a:rPr>
              <a:t>. </a:t>
            </a:r>
          </a:p>
          <a:p>
            <a:pPr marL="457200" indent="-457200"/>
            <a:r>
              <a:rPr lang="en-US" sz="2400" dirty="0">
                <a:latin typeface="Rockwell Condensed" pitchFamily="18" charset="0"/>
              </a:rPr>
              <a:t>•	</a:t>
            </a:r>
            <a:r>
              <a:rPr lang="en-US" sz="2400" dirty="0" err="1">
                <a:latin typeface="Rockwell Condensed" pitchFamily="18" charset="0"/>
              </a:rPr>
              <a:t>Tidak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efektif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untuk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menangani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uap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atau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emisi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tidak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teratur</a:t>
            </a:r>
            <a:r>
              <a:rPr lang="en-US" dirty="0"/>
              <a:t>. </a:t>
            </a:r>
          </a:p>
        </p:txBody>
      </p:sp>
      <p:pic>
        <p:nvPicPr>
          <p:cNvPr id="4" name="Picture 3" descr="http://www.lev-co.com/SeeImage_Solution.asp?CatID=1&amp;sCatID=109&amp;SolutionID=35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50720"/>
            <a:ext cx="2809875" cy="260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33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3611" y="1143000"/>
            <a:ext cx="7036777" cy="990600"/>
          </a:xfrm>
        </p:spPr>
        <p:txBody>
          <a:bodyPr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Sistim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ini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dipakai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kimia</a:t>
            </a:r>
            <a:r>
              <a:rPr lang="en-US" sz="1400" dirty="0">
                <a:solidFill>
                  <a:schemeClr val="tx1"/>
                </a:solidFill>
              </a:rPr>
              <a:t> dg </a:t>
            </a:r>
            <a:r>
              <a:rPr lang="en-US" sz="1400" dirty="0" err="1">
                <a:solidFill>
                  <a:schemeClr val="tx1"/>
                </a:solidFill>
              </a:rPr>
              <a:t>kemampuan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kerancuanan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yg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rendah,tidk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korosif</a:t>
            </a:r>
            <a:r>
              <a:rPr lang="en-US" sz="1400" dirty="0">
                <a:solidFill>
                  <a:schemeClr val="tx1"/>
                </a:solidFill>
              </a:rPr>
              <a:t> &amp; </a:t>
            </a:r>
            <a:r>
              <a:rPr lang="en-US" sz="1400" dirty="0" err="1">
                <a:solidFill>
                  <a:schemeClr val="tx1"/>
                </a:solidFill>
              </a:rPr>
              <a:t>dipakai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jumlah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yg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kecil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1266092" y="5694651"/>
            <a:ext cx="7543800" cy="5847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1600" b="0" dirty="0" err="1"/>
              <a:t>Disain</a:t>
            </a:r>
            <a:r>
              <a:rPr lang="en-US" sz="1600" b="0" dirty="0"/>
              <a:t> </a:t>
            </a:r>
            <a:r>
              <a:rPr lang="en-US" sz="1600" b="0" dirty="0" err="1"/>
              <a:t>sebuah</a:t>
            </a:r>
            <a:r>
              <a:rPr lang="en-US" sz="1600" b="0" dirty="0"/>
              <a:t> </a:t>
            </a:r>
            <a:r>
              <a:rPr lang="en-US" sz="1600" b="0" dirty="0" err="1"/>
              <a:t>gedung</a:t>
            </a:r>
            <a:r>
              <a:rPr lang="en-US" sz="1600" b="0" dirty="0"/>
              <a:t> </a:t>
            </a:r>
            <a:r>
              <a:rPr lang="en-US" sz="1600" b="0" dirty="0" err="1"/>
              <a:t>dapat</a:t>
            </a:r>
            <a:r>
              <a:rPr lang="en-US" sz="1600" b="0" dirty="0"/>
              <a:t> </a:t>
            </a:r>
            <a:r>
              <a:rPr lang="en-US" sz="1600" b="0" dirty="0" err="1"/>
              <a:t>meningkatkan</a:t>
            </a:r>
            <a:r>
              <a:rPr lang="en-US" sz="1600" b="0" dirty="0"/>
              <a:t> </a:t>
            </a:r>
            <a:r>
              <a:rPr lang="en-US" sz="1600" b="0" dirty="0" err="1"/>
              <a:t>aliran</a:t>
            </a:r>
            <a:r>
              <a:rPr lang="en-US" sz="1600" b="0" dirty="0"/>
              <a:t> </a:t>
            </a:r>
            <a:r>
              <a:rPr lang="en-US" sz="1600" b="0" dirty="0" err="1"/>
              <a:t>udara</a:t>
            </a:r>
            <a:r>
              <a:rPr lang="en-US" sz="1600" b="0" dirty="0"/>
              <a:t> &amp; </a:t>
            </a:r>
            <a:r>
              <a:rPr lang="en-US" sz="1600" b="0" dirty="0" err="1"/>
              <a:t>mengencerkan</a:t>
            </a:r>
            <a:r>
              <a:rPr lang="en-US" sz="1600" b="0" dirty="0"/>
              <a:t> </a:t>
            </a:r>
            <a:r>
              <a:rPr lang="en-US" sz="1600" b="0" dirty="0" err="1"/>
              <a:t>kosentrasi</a:t>
            </a:r>
            <a:r>
              <a:rPr lang="en-US" sz="1600" b="0" dirty="0"/>
              <a:t> </a:t>
            </a:r>
            <a:r>
              <a:rPr lang="en-US" sz="1600" b="0" dirty="0" err="1"/>
              <a:t>dari</a:t>
            </a:r>
            <a:r>
              <a:rPr lang="en-US" sz="1600" b="0" dirty="0"/>
              <a:t> </a:t>
            </a:r>
            <a:r>
              <a:rPr lang="en-US" sz="1600" b="0" dirty="0" err="1"/>
              <a:t>bahan</a:t>
            </a:r>
            <a:r>
              <a:rPr lang="en-US" sz="1600" b="0" dirty="0"/>
              <a:t> </a:t>
            </a:r>
            <a:r>
              <a:rPr lang="en-US" sz="1600" b="0" dirty="0" err="1"/>
              <a:t>racun</a:t>
            </a:r>
            <a:r>
              <a:rPr lang="en-US" sz="1600" b="0" dirty="0"/>
              <a:t> </a:t>
            </a:r>
            <a:r>
              <a:rPr lang="en-US" sz="1600" b="0" dirty="0" err="1"/>
              <a:t>tkt</a:t>
            </a:r>
            <a:r>
              <a:rPr lang="en-US" sz="1600" b="0" dirty="0"/>
              <a:t> </a:t>
            </a:r>
            <a:r>
              <a:rPr lang="en-US" sz="1600" b="0" dirty="0" err="1"/>
              <a:t>rendah</a:t>
            </a:r>
            <a:endParaRPr lang="en-US" sz="1600" b="0" dirty="0"/>
          </a:p>
        </p:txBody>
      </p:sp>
      <p:sp>
        <p:nvSpPr>
          <p:cNvPr id="913414" name="AutoShape 6"/>
          <p:cNvSpPr>
            <a:spLocks noChangeArrowheads="1"/>
          </p:cNvSpPr>
          <p:nvPr/>
        </p:nvSpPr>
        <p:spPr bwMode="auto">
          <a:xfrm>
            <a:off x="4339004" y="2514600"/>
            <a:ext cx="465992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7" name="Picture 5" descr="http://www.epa.gov/iaq/largebldgs/i-beam/images/1-1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638800" cy="325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0240" y="3657599"/>
            <a:ext cx="39506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Rockwell Condensed" pitchFamily="18" charset="0"/>
              </a:rPr>
              <a:t>  </a:t>
            </a:r>
          </a:p>
          <a:p>
            <a:r>
              <a:rPr lang="en-US" sz="1400" b="1" dirty="0">
                <a:latin typeface="Rockwell Condensed" pitchFamily="18" charset="0"/>
              </a:rPr>
              <a:t>Q' = (</a:t>
            </a:r>
            <a:r>
              <a:rPr lang="en-US" sz="1400" b="1" u="sng" dirty="0">
                <a:latin typeface="Rockwell Condensed" pitchFamily="18" charset="0"/>
              </a:rPr>
              <a:t>403 * 10 </a:t>
            </a:r>
            <a:r>
              <a:rPr lang="en-US" sz="1400" b="1" u="sng" baseline="30000" dirty="0">
                <a:latin typeface="Rockwell Condensed" pitchFamily="18" charset="0"/>
              </a:rPr>
              <a:t>6</a:t>
            </a:r>
            <a:r>
              <a:rPr lang="en-US" sz="1400" b="1" u="sng" dirty="0">
                <a:latin typeface="Rockwell Condensed" pitchFamily="18" charset="0"/>
              </a:rPr>
              <a:t> * SG * ER)</a:t>
            </a:r>
            <a:endParaRPr lang="en-US" sz="1400" dirty="0">
              <a:latin typeface="Rockwell Condensed" pitchFamily="18" charset="0"/>
            </a:endParaRPr>
          </a:p>
          <a:p>
            <a:r>
              <a:rPr lang="en-US" sz="1400" b="1" dirty="0" smtClean="0">
                <a:latin typeface="Rockwell Condensed" pitchFamily="18" charset="0"/>
              </a:rPr>
              <a:t>             (</a:t>
            </a:r>
            <a:r>
              <a:rPr lang="en-US" sz="1400" b="1" dirty="0">
                <a:latin typeface="Rockwell Condensed" pitchFamily="18" charset="0"/>
              </a:rPr>
              <a:t>MW * C)</a:t>
            </a:r>
            <a:endParaRPr lang="en-US" sz="1400" dirty="0">
              <a:latin typeface="Rockwell Condensed" pitchFamily="18" charset="0"/>
            </a:endParaRPr>
          </a:p>
          <a:p>
            <a:r>
              <a:rPr lang="en-US" sz="1400" dirty="0">
                <a:latin typeface="Rockwell Condensed" pitchFamily="18" charset="0"/>
              </a:rPr>
              <a:t>  </a:t>
            </a:r>
          </a:p>
          <a:p>
            <a:r>
              <a:rPr lang="en-US" sz="1400" dirty="0">
                <a:latin typeface="Rockwell Condensed" pitchFamily="18" charset="0"/>
              </a:rPr>
              <a:t>Q' = (</a:t>
            </a:r>
            <a:r>
              <a:rPr lang="en-US" sz="1400" u="sng" dirty="0">
                <a:latin typeface="Rockwell Condensed" pitchFamily="18" charset="0"/>
              </a:rPr>
              <a:t>403 * 10 </a:t>
            </a:r>
            <a:r>
              <a:rPr lang="en-US" sz="1400" u="sng" baseline="30000" dirty="0">
                <a:latin typeface="Rockwell Condensed" pitchFamily="18" charset="0"/>
              </a:rPr>
              <a:t>6</a:t>
            </a:r>
            <a:r>
              <a:rPr lang="en-US" sz="1400" u="sng" dirty="0">
                <a:latin typeface="Rockwell Condensed" pitchFamily="18" charset="0"/>
              </a:rPr>
              <a:t> * 0,792 * 6/60)  </a:t>
            </a:r>
            <a:r>
              <a:rPr lang="en-US" sz="1400" dirty="0">
                <a:latin typeface="Rockwell Condensed" pitchFamily="18" charset="0"/>
              </a:rPr>
              <a:t>=   4528,09  </a:t>
            </a:r>
            <a:r>
              <a:rPr lang="en-US" sz="1400" dirty="0" err="1">
                <a:latin typeface="Rockwell Condensed" pitchFamily="18" charset="0"/>
              </a:rPr>
              <a:t>cfm</a:t>
            </a:r>
            <a:endParaRPr lang="en-US" sz="1400" dirty="0">
              <a:latin typeface="Rockwell Condensed" pitchFamily="18" charset="0"/>
            </a:endParaRPr>
          </a:p>
          <a:p>
            <a:r>
              <a:rPr lang="en-US" sz="1400" dirty="0" smtClean="0">
                <a:latin typeface="Rockwell Condensed" pitchFamily="18" charset="0"/>
              </a:rPr>
              <a:t>            32,03 </a:t>
            </a:r>
            <a:r>
              <a:rPr lang="en-US" sz="1400" dirty="0">
                <a:latin typeface="Rockwell Condensed" pitchFamily="18" charset="0"/>
              </a:rPr>
              <a:t>* 220</a:t>
            </a:r>
          </a:p>
          <a:p>
            <a:r>
              <a:rPr lang="en-US" sz="1400" dirty="0">
                <a:latin typeface="Rockwell Condensed" pitchFamily="18" charset="0"/>
              </a:rPr>
              <a:t> </a:t>
            </a:r>
          </a:p>
          <a:p>
            <a:r>
              <a:rPr lang="en-US" sz="1400" b="1" dirty="0">
                <a:latin typeface="Rockwell Condensed" pitchFamily="18" charset="0"/>
              </a:rPr>
              <a:t>Q  = </a:t>
            </a:r>
            <a:r>
              <a:rPr lang="en-US" sz="1400" b="1" dirty="0" err="1">
                <a:latin typeface="Rockwell Condensed" pitchFamily="18" charset="0"/>
              </a:rPr>
              <a:t>Q’.k</a:t>
            </a:r>
            <a:endParaRPr lang="en-US" sz="1400" dirty="0">
              <a:latin typeface="Rockwell Condensed" pitchFamily="18" charset="0"/>
            </a:endParaRPr>
          </a:p>
          <a:p>
            <a:r>
              <a:rPr lang="en-US" sz="1400" dirty="0">
                <a:latin typeface="Rockwell Condensed" pitchFamily="18" charset="0"/>
              </a:rPr>
              <a:t> </a:t>
            </a:r>
          </a:p>
          <a:p>
            <a:r>
              <a:rPr lang="en-US" sz="1400" dirty="0">
                <a:latin typeface="Rockwell Condensed" pitchFamily="18" charset="0"/>
              </a:rPr>
              <a:t>Q  = 4528,09 * 4  = </a:t>
            </a:r>
            <a:endParaRPr lang="en-US" sz="1400" dirty="0" smtClean="0">
              <a:latin typeface="Rockwell Condensed" pitchFamily="18" charset="0"/>
            </a:endParaRPr>
          </a:p>
          <a:p>
            <a:r>
              <a:rPr lang="en-US" sz="2000" b="1" dirty="0">
                <a:solidFill>
                  <a:schemeClr val="accent5">
                    <a:lumMod val="25000"/>
                  </a:schemeClr>
                </a:solidFill>
                <a:latin typeface="Rockwell Condensed" pitchFamily="18" charset="0"/>
              </a:rPr>
              <a:t>Q</a:t>
            </a:r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  <a:latin typeface="Rockwell Condensed" pitchFamily="18" charset="0"/>
              </a:rPr>
              <a:t>   = 18.126,36 </a:t>
            </a:r>
            <a:r>
              <a:rPr lang="en-US" sz="2000" b="1" dirty="0" err="1">
                <a:solidFill>
                  <a:schemeClr val="accent5">
                    <a:lumMod val="25000"/>
                  </a:schemeClr>
                </a:solidFill>
                <a:latin typeface="Rockwell Condensed" pitchFamily="18" charset="0"/>
              </a:rPr>
              <a:t>cfm</a:t>
            </a:r>
            <a:endParaRPr lang="en-US" sz="2000" b="1" dirty="0">
              <a:solidFill>
                <a:schemeClr val="accent5">
                  <a:lumMod val="25000"/>
                </a:schemeClr>
              </a:solidFill>
              <a:latin typeface="Rockwell Condensed" pitchFamily="18" charset="0"/>
            </a:endParaRPr>
          </a:p>
        </p:txBody>
      </p:sp>
      <p:pic>
        <p:nvPicPr>
          <p:cNvPr id="9" name="Content Placeholder 3" descr="general vent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799" y="864899"/>
            <a:ext cx="4136121" cy="27927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931712" cy="11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49923" y="903711"/>
            <a:ext cx="373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Rockwell Condensed" pitchFamily="18" charset="0"/>
              </a:rPr>
              <a:t>Jika</a:t>
            </a:r>
            <a:r>
              <a:rPr lang="en-US" sz="1600" dirty="0">
                <a:latin typeface="Rockwell Condensed" pitchFamily="18" charset="0"/>
              </a:rPr>
              <a:t> 6 liter methanol yang </a:t>
            </a:r>
            <a:r>
              <a:rPr lang="en-US" sz="1600" dirty="0" err="1">
                <a:latin typeface="Rockwell Condensed" pitchFamily="18" charset="0"/>
              </a:rPr>
              <a:t>tertumpah</a:t>
            </a:r>
            <a:r>
              <a:rPr lang="en-US" sz="1600" dirty="0">
                <a:latin typeface="Rockwell Condensed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</a:rPr>
              <a:t>dalam</a:t>
            </a:r>
            <a:r>
              <a:rPr lang="en-US" sz="1600" dirty="0">
                <a:latin typeface="Rockwell Condensed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</a:rPr>
              <a:t>selang</a:t>
            </a:r>
            <a:r>
              <a:rPr lang="en-US" sz="1600" dirty="0">
                <a:latin typeface="Rockwell Condensed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</a:rPr>
              <a:t>waktu</a:t>
            </a:r>
            <a:r>
              <a:rPr lang="en-US" sz="1600" dirty="0">
                <a:latin typeface="Rockwell Condensed" pitchFamily="18" charset="0"/>
              </a:rPr>
              <a:t> 1 jam </a:t>
            </a:r>
            <a:r>
              <a:rPr lang="en-US" sz="1600" dirty="0" err="1">
                <a:latin typeface="Rockwell Condensed" pitchFamily="18" charset="0"/>
              </a:rPr>
              <a:t>pada</a:t>
            </a:r>
            <a:r>
              <a:rPr lang="en-US" sz="1600" dirty="0">
                <a:latin typeface="Rockwell Condensed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</a:rPr>
              <a:t>suatu</a:t>
            </a:r>
            <a:r>
              <a:rPr lang="en-US" sz="1600" dirty="0">
                <a:latin typeface="Rockwell Condensed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</a:rPr>
              <a:t>ruang</a:t>
            </a:r>
            <a:r>
              <a:rPr lang="en-US" sz="1600" dirty="0">
                <a:latin typeface="Rockwell Condensed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</a:rPr>
              <a:t>kerja</a:t>
            </a:r>
            <a:r>
              <a:rPr lang="en-US" sz="1600" dirty="0">
                <a:latin typeface="Rockwell Condensed" pitchFamily="18" charset="0"/>
              </a:rPr>
              <a:t>. </a:t>
            </a:r>
            <a:r>
              <a:rPr lang="en-US" sz="1600" dirty="0" err="1">
                <a:latin typeface="Rockwell Condensed" pitchFamily="18" charset="0"/>
              </a:rPr>
              <a:t>Hitunglah</a:t>
            </a:r>
            <a:r>
              <a:rPr lang="en-US" sz="1600" dirty="0">
                <a:latin typeface="Rockwell Condensed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</a:rPr>
              <a:t>tingkat</a:t>
            </a:r>
            <a:r>
              <a:rPr lang="en-US" sz="1600" dirty="0">
                <a:latin typeface="Rockwell Condensed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</a:rPr>
              <a:t>pengenceran</a:t>
            </a:r>
            <a:r>
              <a:rPr lang="en-US" sz="1600" dirty="0">
                <a:latin typeface="Rockwell Condensed" pitchFamily="18" charset="0"/>
              </a:rPr>
              <a:t> (</a:t>
            </a:r>
            <a:r>
              <a:rPr lang="en-US" sz="1600" dirty="0" err="1">
                <a:latin typeface="Rockwell Condensed" pitchFamily="18" charset="0"/>
              </a:rPr>
              <a:t>dalam</a:t>
            </a:r>
            <a:r>
              <a:rPr lang="en-US" sz="1600" dirty="0">
                <a:latin typeface="Rockwell Condensed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</a:rPr>
              <a:t>cfm</a:t>
            </a:r>
            <a:r>
              <a:rPr lang="en-US" sz="1600" dirty="0">
                <a:latin typeface="Rockwell Condensed" pitchFamily="18" charset="0"/>
              </a:rPr>
              <a:t>), yang </a:t>
            </a:r>
            <a:r>
              <a:rPr lang="en-US" sz="1600" dirty="0" err="1">
                <a:latin typeface="Rockwell Condensed" pitchFamily="18" charset="0"/>
              </a:rPr>
              <a:t>diperlukan</a:t>
            </a:r>
            <a:r>
              <a:rPr lang="en-US" sz="1600" dirty="0">
                <a:latin typeface="Rockwell Condensed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</a:rPr>
              <a:t>untuk</a:t>
            </a:r>
            <a:r>
              <a:rPr lang="en-US" sz="1600" dirty="0">
                <a:latin typeface="Rockwell Condensed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</a:rPr>
              <a:t>mengurangi</a:t>
            </a:r>
            <a:r>
              <a:rPr lang="en-US" sz="1600" dirty="0">
                <a:latin typeface="Rockwell Condensed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</a:rPr>
              <a:t>tingkat</a:t>
            </a:r>
            <a:r>
              <a:rPr lang="en-US" sz="1600" dirty="0">
                <a:latin typeface="Rockwell Condensed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</a:rPr>
              <a:t>pemaparan</a:t>
            </a:r>
            <a:r>
              <a:rPr lang="en-US" sz="1600" dirty="0">
                <a:latin typeface="Rockwell Condensed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</a:rPr>
              <a:t>kepada</a:t>
            </a:r>
            <a:r>
              <a:rPr lang="en-US" sz="1600" dirty="0">
                <a:latin typeface="Rockwell Condensed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</a:rPr>
              <a:t>pekerja</a:t>
            </a:r>
            <a:r>
              <a:rPr lang="en-US" sz="1600" dirty="0">
                <a:latin typeface="Rockwell Condensed" pitchFamily="18" charset="0"/>
              </a:rPr>
              <a:t> yang </a:t>
            </a:r>
            <a:r>
              <a:rPr lang="en-US" sz="1600" dirty="0" err="1">
                <a:latin typeface="Rockwell Condensed" pitchFamily="18" charset="0"/>
              </a:rPr>
              <a:t>terpapar,dengan</a:t>
            </a:r>
            <a:r>
              <a:rPr lang="en-US" sz="1600" dirty="0">
                <a:latin typeface="Rockwell Condensed" pitchFamily="18" charset="0"/>
              </a:rPr>
              <a:t> level </a:t>
            </a:r>
            <a:r>
              <a:rPr lang="en-US" sz="1600" dirty="0" err="1">
                <a:latin typeface="Rockwell Condensed" pitchFamily="18" charset="0"/>
              </a:rPr>
              <a:t>dibawa</a:t>
            </a:r>
            <a:r>
              <a:rPr lang="en-US" sz="1600" dirty="0">
                <a:latin typeface="Rockwell Condensed" pitchFamily="18" charset="0"/>
              </a:rPr>
              <a:t> NAB/TLV? </a:t>
            </a:r>
            <a:r>
              <a:rPr lang="en-US" sz="1600" dirty="0" err="1">
                <a:latin typeface="Rockwell Condensed" pitchFamily="18" charset="0"/>
              </a:rPr>
              <a:t>Asumsikan</a:t>
            </a:r>
            <a:r>
              <a:rPr lang="en-US" sz="1600" dirty="0">
                <a:latin typeface="Rockwell Condensed" pitchFamily="18" charset="0"/>
              </a:rPr>
              <a:t> k = 4, </a:t>
            </a:r>
          </a:p>
          <a:p>
            <a:r>
              <a:rPr lang="en-US" sz="1600" dirty="0">
                <a:latin typeface="Rockwell Condensed" pitchFamily="18" charset="0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5477307" y="3657599"/>
            <a:ext cx="32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Rockwell Condensed" pitchFamily="18" charset="0"/>
              </a:rPr>
              <a:t>Data ,</a:t>
            </a:r>
          </a:p>
          <a:p>
            <a:pPr lvl="0"/>
            <a:r>
              <a:rPr lang="en-US" sz="1400" dirty="0">
                <a:latin typeface="Rockwell Condensed" pitchFamily="18" charset="0"/>
              </a:rPr>
              <a:t>NAB/TLV = 220 ppm</a:t>
            </a:r>
          </a:p>
          <a:p>
            <a:pPr lvl="0"/>
            <a:r>
              <a:rPr lang="en-US" sz="1400" dirty="0" err="1">
                <a:latin typeface="Rockwell Condensed" pitchFamily="18" charset="0"/>
              </a:rPr>
              <a:t>Berat</a:t>
            </a:r>
            <a:r>
              <a:rPr lang="en-US" sz="1400" dirty="0">
                <a:latin typeface="Rockwell Condensed" pitchFamily="18" charset="0"/>
              </a:rPr>
              <a:t> </a:t>
            </a:r>
            <a:r>
              <a:rPr lang="en-US" sz="1400" dirty="0" err="1">
                <a:latin typeface="Rockwell Condensed" pitchFamily="18" charset="0"/>
              </a:rPr>
              <a:t>Jenis</a:t>
            </a:r>
            <a:r>
              <a:rPr lang="en-US" sz="1400" dirty="0">
                <a:latin typeface="Rockwell Condensed" pitchFamily="18" charset="0"/>
              </a:rPr>
              <a:t> ,------SG = 0,792</a:t>
            </a:r>
          </a:p>
          <a:p>
            <a:pPr lvl="0"/>
            <a:r>
              <a:rPr lang="en-US" sz="1400" dirty="0">
                <a:latin typeface="Rockwell Condensed" pitchFamily="18" charset="0"/>
              </a:rPr>
              <a:t>Tingkat </a:t>
            </a:r>
            <a:r>
              <a:rPr lang="en-US" sz="1400" dirty="0" err="1">
                <a:latin typeface="Rockwell Condensed" pitchFamily="18" charset="0"/>
              </a:rPr>
              <a:t>emisi</a:t>
            </a:r>
            <a:r>
              <a:rPr lang="en-US" sz="1400" dirty="0">
                <a:latin typeface="Rockwell Condensed" pitchFamily="18" charset="0"/>
              </a:rPr>
              <a:t> , ---ER = 6/60  liter/</a:t>
            </a:r>
            <a:r>
              <a:rPr lang="en-US" sz="1400" dirty="0" err="1">
                <a:latin typeface="Rockwell Condensed" pitchFamily="18" charset="0"/>
              </a:rPr>
              <a:t>menit</a:t>
            </a:r>
            <a:endParaRPr lang="en-US" sz="1400" dirty="0">
              <a:latin typeface="Rockwell Condensed" pitchFamily="18" charset="0"/>
            </a:endParaRPr>
          </a:p>
          <a:p>
            <a:pPr lvl="0"/>
            <a:r>
              <a:rPr lang="en-US" sz="1400" dirty="0" err="1">
                <a:latin typeface="Rockwell Condensed" pitchFamily="18" charset="0"/>
              </a:rPr>
              <a:t>Berat</a:t>
            </a:r>
            <a:r>
              <a:rPr lang="en-US" sz="1400" dirty="0">
                <a:latin typeface="Rockwell Condensed" pitchFamily="18" charset="0"/>
              </a:rPr>
              <a:t> </a:t>
            </a:r>
            <a:r>
              <a:rPr lang="en-US" sz="1400" dirty="0" err="1">
                <a:latin typeface="Rockwell Condensed" pitchFamily="18" charset="0"/>
              </a:rPr>
              <a:t>Melekul</a:t>
            </a:r>
            <a:r>
              <a:rPr lang="en-US" sz="1400" dirty="0">
                <a:latin typeface="Rockwell Condensed" pitchFamily="18" charset="0"/>
              </a:rPr>
              <a:t>,     MW = 32,04</a:t>
            </a:r>
          </a:p>
          <a:p>
            <a:pPr lvl="0"/>
            <a:r>
              <a:rPr lang="en-US" sz="1400" dirty="0">
                <a:latin typeface="Rockwell Condensed" pitchFamily="18" charset="0"/>
              </a:rPr>
              <a:t>Factor k,                  k= 4  </a:t>
            </a:r>
          </a:p>
        </p:txBody>
      </p:sp>
    </p:spTree>
    <p:extLst>
      <p:ext uri="{BB962C8B-B14F-4D97-AF65-F5344CB8AC3E}">
        <p14:creationId xmlns:p14="http://schemas.microsoft.com/office/powerpoint/2010/main" val="25991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9605" y="19050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KEPUTUSAN MENTERI TENAGA KERJA R.I.</a:t>
            </a:r>
            <a:br>
              <a:rPr lang="en-US" dirty="0"/>
            </a:br>
            <a:r>
              <a:rPr lang="en-US" dirty="0"/>
              <a:t>NOMOR : KEP. 187 / MEN /1999 </a:t>
            </a:r>
            <a:r>
              <a:rPr lang="en-US" dirty="0" smtClean="0"/>
              <a:t>,T </a:t>
            </a:r>
            <a:r>
              <a:rPr lang="en-US" dirty="0"/>
              <a:t>E N T A N G </a:t>
            </a:r>
            <a:br>
              <a:rPr lang="en-US" dirty="0"/>
            </a:br>
            <a:r>
              <a:rPr lang="en-US" b="1" dirty="0"/>
              <a:t>PENGENDALIAN BAHAN KIMIA </a:t>
            </a:r>
            <a:r>
              <a:rPr lang="en-US" b="1" dirty="0" smtClean="0"/>
              <a:t>BERBAHAYA,</a:t>
            </a:r>
            <a:r>
              <a:rPr lang="en-US" dirty="0" smtClean="0"/>
              <a:t>DI </a:t>
            </a:r>
            <a:r>
              <a:rPr lang="en-US" dirty="0"/>
              <a:t>TEMPAT KERJA 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2519" y="3352800"/>
            <a:ext cx="7946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Rockwell Condensed" pitchFamily="18" charset="0"/>
              </a:rPr>
              <a:t>Bahan</a:t>
            </a:r>
            <a:r>
              <a:rPr lang="en-US" dirty="0">
                <a:latin typeface="Rockwell Condensed" pitchFamily="18" charset="0"/>
              </a:rPr>
              <a:t> Kimia </a:t>
            </a:r>
            <a:r>
              <a:rPr lang="en-US" dirty="0" err="1">
                <a:latin typeface="Rockwell Condensed" pitchFamily="18" charset="0"/>
              </a:rPr>
              <a:t>Berbahaya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adalah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bahan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kimia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dalam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bentuk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tunggal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atau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campuran</a:t>
            </a:r>
            <a:r>
              <a:rPr lang="en-US" dirty="0">
                <a:latin typeface="Rockwell Condensed" pitchFamily="18" charset="0"/>
              </a:rPr>
              <a:t> yang </a:t>
            </a:r>
            <a:r>
              <a:rPr lang="en-US" dirty="0" err="1">
                <a:latin typeface="Rockwell Condensed" pitchFamily="18" charset="0"/>
              </a:rPr>
              <a:t>berdasarkan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sifat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kimia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atau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fisika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atau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toksikologi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berbahaya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terhadap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tenaga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kerja</a:t>
            </a:r>
            <a:r>
              <a:rPr lang="en-US" dirty="0">
                <a:latin typeface="Rockwell Condensed" pitchFamily="18" charset="0"/>
              </a:rPr>
              <a:t>, </a:t>
            </a:r>
            <a:r>
              <a:rPr lang="en-US" dirty="0" err="1">
                <a:latin typeface="Rockwell Condensed" pitchFamily="18" charset="0"/>
              </a:rPr>
              <a:t>instalasi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lingkungan</a:t>
            </a:r>
            <a:r>
              <a:rPr lang="en-US" dirty="0">
                <a:latin typeface="Rockwell Condensed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0491" y="4876800"/>
            <a:ext cx="7245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Rockwell Condensed" pitchFamily="18" charset="0"/>
              </a:rPr>
              <a:t>bahwa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untuk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mencegah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kecelakaan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penyakit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akibat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kerja</a:t>
            </a:r>
            <a:r>
              <a:rPr lang="en-US" dirty="0">
                <a:latin typeface="Rockwell Condensed" pitchFamily="18" charset="0"/>
              </a:rPr>
              <a:t>, </a:t>
            </a:r>
            <a:r>
              <a:rPr lang="en-US" dirty="0" err="1">
                <a:latin typeface="Rockwell Condensed" pitchFamily="18" charset="0"/>
              </a:rPr>
              <a:t>akibat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penggunaan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bahan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kimia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berbahaya</a:t>
            </a:r>
            <a:r>
              <a:rPr lang="en-US" dirty="0">
                <a:latin typeface="Rockwell Condensed" pitchFamily="18" charset="0"/>
              </a:rPr>
              <a:t> di </a:t>
            </a:r>
            <a:r>
              <a:rPr lang="en-US" dirty="0" err="1">
                <a:latin typeface="Rockwell Condensed" pitchFamily="18" charset="0"/>
              </a:rPr>
              <a:t>tempat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kerja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maka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perlu</a:t>
            </a:r>
            <a:r>
              <a:rPr lang="en-US" dirty="0">
                <a:latin typeface="Rockwell Condensed" pitchFamily="18" charset="0"/>
              </a:rPr>
              <a:t> di </a:t>
            </a:r>
            <a:r>
              <a:rPr lang="en-US" dirty="0" err="1">
                <a:latin typeface="Rockwell Condensed" pitchFamily="18" charset="0"/>
              </a:rPr>
              <a:t>atur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pengendaliannya</a:t>
            </a:r>
            <a:r>
              <a:rPr lang="en-US" dirty="0">
                <a:latin typeface="Rockwell Condensed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0582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275317"/>
              </p:ext>
            </p:extLst>
          </p:nvPr>
        </p:nvGraphicFramePr>
        <p:xfrm>
          <a:off x="1295400" y="1676400"/>
          <a:ext cx="6557336" cy="3810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3" imgW="4571429" imgH="2800741" progId="Paint.Picture">
                  <p:embed/>
                </p:oleObj>
              </mc:Choice>
              <mc:Fallback>
                <p:oleObj name="Bitmap Image" r:id="rId3" imgW="4571429" imgH="280074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6557336" cy="38100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66" y="3581400"/>
            <a:ext cx="1066800" cy="17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554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14300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Rockwell Condensed" pitchFamily="18" charset="0"/>
              </a:rPr>
              <a:t>Ventilasi</a:t>
            </a:r>
            <a:r>
              <a:rPr lang="en-US" sz="36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termasuk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alat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kontrol</a:t>
            </a:r>
            <a:r>
              <a:rPr lang="en-US" sz="2000" dirty="0">
                <a:latin typeface="Rockwell Condensed" pitchFamily="18" charset="0"/>
              </a:rPr>
              <a:t> engineering (</a:t>
            </a:r>
            <a:r>
              <a:rPr lang="en-US" sz="2000" dirty="0" err="1">
                <a:latin typeface="Rockwell Condensed" pitchFamily="18" charset="0"/>
              </a:rPr>
              <a:t>kerekayasaan</a:t>
            </a:r>
            <a:r>
              <a:rPr lang="en-US" sz="2000" dirty="0">
                <a:latin typeface="Rockwell Condensed" pitchFamily="18" charset="0"/>
              </a:rPr>
              <a:t>) yang </a:t>
            </a:r>
            <a:r>
              <a:rPr lang="en-US" sz="2000" dirty="0" err="1">
                <a:latin typeface="Rockwell Condensed" pitchFamily="18" charset="0"/>
              </a:rPr>
              <a:t>utama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dan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harus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tersedia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untuk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mengurangi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konsentrasi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dari</a:t>
            </a:r>
            <a:r>
              <a:rPr lang="en-US" sz="2000" dirty="0">
                <a:latin typeface="Rockwell Condensed" pitchFamily="18" charset="0"/>
              </a:rPr>
              <a:t> gas, </a:t>
            </a:r>
            <a:r>
              <a:rPr lang="en-US" sz="2000" dirty="0" err="1">
                <a:latin typeface="Rockwell Condensed" pitchFamily="18" charset="0"/>
              </a:rPr>
              <a:t>debu</a:t>
            </a:r>
            <a:r>
              <a:rPr lang="en-US" sz="2000" dirty="0">
                <a:latin typeface="Rockwell Condensed" pitchFamily="18" charset="0"/>
              </a:rPr>
              <a:t>, </a:t>
            </a:r>
            <a:r>
              <a:rPr lang="en-US" sz="2000" dirty="0" err="1">
                <a:latin typeface="Rockwell Condensed" pitchFamily="18" charset="0"/>
              </a:rPr>
              <a:t>uap</a:t>
            </a:r>
            <a:r>
              <a:rPr lang="en-US" sz="2000" dirty="0">
                <a:latin typeface="Rockwell Condensed" pitchFamily="18" charset="0"/>
              </a:rPr>
              <a:t>, </a:t>
            </a:r>
            <a:r>
              <a:rPr lang="en-US" sz="2000" dirty="0" err="1">
                <a:latin typeface="Rockwell Condensed" pitchFamily="18" charset="0"/>
              </a:rPr>
              <a:t>asap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dan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kotoran</a:t>
            </a:r>
            <a:r>
              <a:rPr lang="en-US" sz="2000" dirty="0">
                <a:latin typeface="Rockwell Condensed" pitchFamily="18" charset="0"/>
              </a:rPr>
              <a:t> di </a:t>
            </a:r>
            <a:r>
              <a:rPr lang="en-US" sz="2000" dirty="0" err="1">
                <a:latin typeface="Rockwell Condensed" pitchFamily="18" charset="0"/>
              </a:rPr>
              <a:t>udara</a:t>
            </a:r>
            <a:r>
              <a:rPr lang="en-US" sz="2000" dirty="0">
                <a:latin typeface="Rockwell Condensed" pitchFamily="18" charset="0"/>
              </a:rPr>
              <a:t>. Salah </a:t>
            </a:r>
            <a:r>
              <a:rPr lang="en-US" sz="2000" dirty="0" err="1">
                <a:latin typeface="Rockwell Condensed" pitchFamily="18" charset="0"/>
              </a:rPr>
              <a:t>satu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jenis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ventilasi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adalah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b="1" dirty="0">
                <a:solidFill>
                  <a:schemeClr val="accent5">
                    <a:lumMod val="25000"/>
                  </a:schemeClr>
                </a:solidFill>
                <a:latin typeface="Rockwell Condensed" pitchFamily="18" charset="0"/>
              </a:rPr>
              <a:t>Local Exhaust Ventilation (LEV)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Rockwell Condensed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4876800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Rockwell Condensed" pitchFamily="18" charset="0"/>
              </a:rPr>
              <a:t>Local Exhaust Ventilation </a:t>
            </a:r>
            <a:r>
              <a:rPr lang="en-US" sz="2000" dirty="0" err="1">
                <a:latin typeface="Rockwell Condensed" pitchFamily="18" charset="0"/>
              </a:rPr>
              <a:t>merupakan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sistem</a:t>
            </a:r>
            <a:r>
              <a:rPr lang="en-US" sz="2000" dirty="0">
                <a:latin typeface="Rockwell Condensed" pitchFamily="18" charset="0"/>
              </a:rPr>
              <a:t> yang </a:t>
            </a:r>
            <a:r>
              <a:rPr lang="en-US" sz="2000" dirty="0" err="1">
                <a:latin typeface="Rockwell Condensed" pitchFamily="18" charset="0"/>
              </a:rPr>
              <a:t>menggunakan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ventilasi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khusus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untuk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mencegah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atau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mengurangi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tingginya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tingkat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zat-zat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berbahaya</a:t>
            </a:r>
            <a:r>
              <a:rPr lang="en-US" sz="2000" dirty="0">
                <a:latin typeface="Rockwell Condensed" pitchFamily="18" charset="0"/>
              </a:rPr>
              <a:t> yang </a:t>
            </a:r>
            <a:r>
              <a:rPr lang="en-US" sz="2000" dirty="0" err="1">
                <a:latin typeface="Rockwell Condensed" pitchFamily="18" charset="0"/>
              </a:rPr>
              <a:t>naik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ke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udara</a:t>
            </a:r>
            <a:r>
              <a:rPr lang="en-US" sz="2000" dirty="0">
                <a:latin typeface="Rockwell Condensed" pitchFamily="18" charset="0"/>
              </a:rPr>
              <a:t> yang </a:t>
            </a:r>
            <a:r>
              <a:rPr lang="en-US" sz="2000" dirty="0" err="1">
                <a:latin typeface="Rockwell Condensed" pitchFamily="18" charset="0"/>
              </a:rPr>
              <a:t>dapat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dihirup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oleh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tenaga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kerja</a:t>
            </a:r>
            <a:r>
              <a:rPr lang="en-US" sz="2000" dirty="0">
                <a:latin typeface="Rockwell Condensed" pitchFamily="18" charset="0"/>
              </a:rPr>
              <a:t> di </a:t>
            </a:r>
            <a:r>
              <a:rPr lang="en-US" sz="2000" dirty="0" err="1">
                <a:latin typeface="Rockwell Condensed" pitchFamily="18" charset="0"/>
              </a:rPr>
              <a:t>lingkungan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kerja</a:t>
            </a:r>
            <a:endParaRPr lang="en-US" sz="2000" dirty="0">
              <a:latin typeface="Rockwell Condensed" pitchFamily="18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 rot="8252509">
            <a:off x="2743200" y="3581400"/>
            <a:ext cx="1066800" cy="49149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228600"/>
            <a:ext cx="5334000" cy="457200"/>
          </a:xfrm>
          <a:prstGeom prst="rect">
            <a:avLst/>
          </a:prstGeom>
        </p:spPr>
        <p:txBody>
          <a:bodyPr/>
          <a:lstStyle>
            <a:lvl1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Rockwell Condensed" pitchFamily="18" charset="0"/>
              </a:rPr>
              <a:t>II.  Local </a:t>
            </a:r>
            <a:r>
              <a:rPr lang="en-US" sz="3200" dirty="0">
                <a:solidFill>
                  <a:schemeClr val="tx1"/>
                </a:solidFill>
                <a:latin typeface="Rockwell Condensed" pitchFamily="18" charset="0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latin typeface="Rockwell Condensed" pitchFamily="18" charset="0"/>
              </a:rPr>
              <a:t>xhaust System</a:t>
            </a:r>
            <a:endParaRPr lang="en-US" sz="3200" dirty="0">
              <a:solidFill>
                <a:schemeClr val="tx1"/>
              </a:solidFill>
              <a:latin typeface="Rockwell Condensed" pitchFamily="18" charset="0"/>
            </a:endParaRPr>
          </a:p>
        </p:txBody>
      </p:sp>
      <p:pic>
        <p:nvPicPr>
          <p:cNvPr id="7" name="Picture 6" descr="http://www.lev-co.com/SeeImage_Solution.asp?CatID=1&amp;sCatID=109&amp;SolutionID=79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37" y="2450752"/>
            <a:ext cx="1571843" cy="275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F:\PiPiE\KULIAH\Download-debu\Local ventilation\jk32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199"/>
            <a:ext cx="1866900" cy="275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847618" cy="104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0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066800"/>
            <a:ext cx="731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Rockwell Condensed" pitchFamily="18" charset="0"/>
              </a:rPr>
              <a:t>Tujuan</a:t>
            </a:r>
            <a:endParaRPr lang="en-US" sz="4000" dirty="0" smtClean="0">
              <a:latin typeface="Rockwell Condensed" pitchFamily="18" charset="0"/>
            </a:endParaRPr>
          </a:p>
          <a:p>
            <a:pPr lvl="2"/>
            <a:r>
              <a:rPr lang="en-US" sz="2000" dirty="0" err="1" smtClean="0">
                <a:latin typeface="Rockwell Condensed" pitchFamily="18" charset="0"/>
              </a:rPr>
              <a:t>dari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sistem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ini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adalah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mengeluarkan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udara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kontaminan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bahan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kimia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dari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sumber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tanpa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memberikan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kesempatan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kontaminan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mengalami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difusi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dengan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udara</a:t>
            </a:r>
            <a:r>
              <a:rPr lang="en-US" sz="2000" dirty="0">
                <a:latin typeface="Rockwell Condensed" pitchFamily="18" charset="0"/>
              </a:rPr>
              <a:t> di </a:t>
            </a:r>
            <a:r>
              <a:rPr lang="en-US" sz="2000" dirty="0" err="1">
                <a:latin typeface="Rockwell Condensed" pitchFamily="18" charset="0"/>
              </a:rPr>
              <a:t>tempat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kerja.Ventilasi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sistem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ini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berada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sedekat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mungkin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dengan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sumber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emsi</a:t>
            </a:r>
            <a:r>
              <a:rPr lang="en-US" sz="2000" dirty="0">
                <a:latin typeface="Rockwell Condensed" pitchFamily="18" charset="0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8800" y="228600"/>
            <a:ext cx="4267200" cy="457200"/>
          </a:xfrm>
          <a:prstGeom prst="rect">
            <a:avLst/>
          </a:prstGeom>
        </p:spPr>
        <p:txBody>
          <a:bodyPr/>
          <a:lstStyle>
            <a:lvl1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Rockwell Condensed" pitchFamily="18" charset="0"/>
              </a:rPr>
              <a:t>Local exhaust system</a:t>
            </a:r>
            <a:endParaRPr lang="en-US" sz="3200" dirty="0">
              <a:solidFill>
                <a:schemeClr val="tx1"/>
              </a:solidFill>
              <a:latin typeface="Rockwell Condensed" pitchFamily="18" charset="0"/>
            </a:endParaRPr>
          </a:p>
        </p:txBody>
      </p:sp>
      <p:pic>
        <p:nvPicPr>
          <p:cNvPr id="6" name="Picture 5" descr="http://www.lev-co.com/SeeImage_Solution.asp?CatID=1&amp;sCatID=109&amp;SolutionID=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29718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037588"/>
            <a:ext cx="3334525" cy="23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8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4267200" cy="4572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Rockwell Condensed" pitchFamily="18" charset="0"/>
              </a:rPr>
              <a:t>Local exhaust system</a:t>
            </a:r>
            <a:endParaRPr lang="en-US" sz="3200" dirty="0">
              <a:solidFill>
                <a:schemeClr val="tx1"/>
              </a:solidFill>
              <a:latin typeface="Rockwell Condensed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4572000" cy="1905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  <a:latin typeface="Rockwell Condensed" pitchFamily="18" charset="0"/>
              </a:rPr>
              <a:t>DUCT</a:t>
            </a:r>
            <a:r>
              <a:rPr lang="en-US" sz="1800" dirty="0" smtClean="0">
                <a:latin typeface="Rockwell Condensed" pitchFamily="18" charset="0"/>
              </a:rPr>
              <a:t> :</a:t>
            </a:r>
          </a:p>
          <a:p>
            <a:pPr marL="0" indent="0">
              <a:buNone/>
              <a:defRPr/>
            </a:pPr>
            <a:r>
              <a:rPr lang="en-US" sz="1800" dirty="0" err="1">
                <a:latin typeface="Rockwell Condensed" pitchFamily="18" charset="0"/>
              </a:rPr>
              <a:t>Fungsi</a:t>
            </a:r>
            <a:r>
              <a:rPr lang="en-US" sz="1800" dirty="0">
                <a:latin typeface="Rockwell Condensed" pitchFamily="18" charset="0"/>
              </a:rPr>
              <a:t> , </a:t>
            </a:r>
            <a:r>
              <a:rPr lang="en-US" sz="1800" dirty="0" err="1">
                <a:latin typeface="Rockwell Condensed" pitchFamily="18" charset="0"/>
              </a:rPr>
              <a:t>menyediakan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jalan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untuk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membawa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kontaminan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ke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bagian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pembersih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udara</a:t>
            </a:r>
            <a:endParaRPr lang="en-US" sz="1800" dirty="0" smtClean="0">
              <a:latin typeface="Rockwell Condensed" pitchFamily="18" charset="0"/>
            </a:endParaRPr>
          </a:p>
          <a:p>
            <a:pPr lvl="1">
              <a:defRPr/>
            </a:pPr>
            <a:r>
              <a:rPr lang="en-US" sz="1800" dirty="0" smtClean="0">
                <a:latin typeface="Rockwell Condensed" pitchFamily="18" charset="0"/>
              </a:rPr>
              <a:t>Single duct, </a:t>
            </a:r>
            <a:r>
              <a:rPr lang="en-US" sz="1800" dirty="0" err="1" smtClean="0">
                <a:latin typeface="Rockwell Condensed" pitchFamily="18" charset="0"/>
              </a:rPr>
              <a:t>hanya</a:t>
            </a:r>
            <a:r>
              <a:rPr lang="en-US" sz="1800" dirty="0" smtClean="0">
                <a:latin typeface="Rockwell Condensed" pitchFamily="18" charset="0"/>
              </a:rPr>
              <a:t> </a:t>
            </a:r>
            <a:r>
              <a:rPr lang="en-US" sz="1800" dirty="0" err="1" smtClean="0">
                <a:latin typeface="Rockwell Condensed" pitchFamily="18" charset="0"/>
              </a:rPr>
              <a:t>melayani</a:t>
            </a:r>
            <a:r>
              <a:rPr lang="en-US" sz="1800" dirty="0" smtClean="0">
                <a:latin typeface="Rockwell Condensed" pitchFamily="18" charset="0"/>
              </a:rPr>
              <a:t> </a:t>
            </a:r>
            <a:r>
              <a:rPr lang="en-US" sz="1800" dirty="0" err="1" smtClean="0">
                <a:latin typeface="Rockwell Condensed" pitchFamily="18" charset="0"/>
              </a:rPr>
              <a:t>satu</a:t>
            </a:r>
            <a:r>
              <a:rPr lang="en-US" sz="1800" dirty="0" smtClean="0">
                <a:latin typeface="Rockwell Condensed" pitchFamily="18" charset="0"/>
              </a:rPr>
              <a:t> </a:t>
            </a:r>
            <a:r>
              <a:rPr lang="en-US" sz="1800" dirty="0" err="1" smtClean="0">
                <a:latin typeface="Rockwell Condensed" pitchFamily="18" charset="0"/>
              </a:rPr>
              <a:t>sumber</a:t>
            </a:r>
            <a:r>
              <a:rPr lang="en-US" sz="1800" dirty="0" smtClean="0">
                <a:latin typeface="Rockwell Condensed" pitchFamily="18" charset="0"/>
              </a:rPr>
              <a:t> </a:t>
            </a:r>
            <a:r>
              <a:rPr lang="en-US" sz="1800" dirty="0" err="1" smtClean="0">
                <a:latin typeface="Rockwell Condensed" pitchFamily="18" charset="0"/>
              </a:rPr>
              <a:t>pengotor</a:t>
            </a:r>
            <a:endParaRPr lang="en-US" sz="1800" dirty="0" smtClean="0">
              <a:latin typeface="Rockwell Condensed" pitchFamily="18" charset="0"/>
            </a:endParaRPr>
          </a:p>
          <a:p>
            <a:pPr lvl="1">
              <a:defRPr/>
            </a:pPr>
            <a:r>
              <a:rPr lang="en-US" sz="1800" dirty="0" smtClean="0">
                <a:latin typeface="Rockwell Condensed" pitchFamily="18" charset="0"/>
              </a:rPr>
              <a:t>Multiple duct, </a:t>
            </a:r>
            <a:r>
              <a:rPr lang="en-US" sz="1800" dirty="0" err="1" smtClean="0">
                <a:latin typeface="Rockwell Condensed" pitchFamily="18" charset="0"/>
              </a:rPr>
              <a:t>bercabang</a:t>
            </a:r>
            <a:endParaRPr lang="en-US" sz="1800" dirty="0">
              <a:latin typeface="Rockwell Condense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524000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ckwell Condensed" pitchFamily="18" charset="0"/>
              </a:rPr>
              <a:t>HOOD</a:t>
            </a:r>
            <a:r>
              <a:rPr lang="en-US" dirty="0">
                <a:solidFill>
                  <a:srgbClr val="00B0F0"/>
                </a:solidFill>
                <a:latin typeface="Rockwell Condensed" pitchFamily="18" charset="0"/>
              </a:rPr>
              <a:t> :</a:t>
            </a:r>
          </a:p>
          <a:p>
            <a:r>
              <a:rPr lang="en-US" dirty="0" err="1">
                <a:latin typeface="Rockwell Condensed" pitchFamily="18" charset="0"/>
              </a:rPr>
              <a:t>Fungsi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untuk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menangkap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kontaminan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pada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sumbernya,dimana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udara</a:t>
            </a:r>
            <a:r>
              <a:rPr lang="en-US" dirty="0">
                <a:latin typeface="Rockwell Condensed" pitchFamily="18" charset="0"/>
              </a:rPr>
              <a:t> yang </a:t>
            </a:r>
            <a:r>
              <a:rPr lang="en-US" dirty="0" err="1">
                <a:latin typeface="Rockwell Condensed" pitchFamily="18" charset="0"/>
              </a:rPr>
              <a:t>terkontaminasi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ditarik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kedalam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ventilasi</a:t>
            </a:r>
            <a:r>
              <a:rPr lang="en-US" dirty="0">
                <a:latin typeface="Rockwell Condensed" pitchFamily="18" charset="0"/>
              </a:rPr>
              <a:t>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2446" y="5286324"/>
            <a:ext cx="6743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ckwell Condensed" pitchFamily="18" charset="0"/>
              </a:rPr>
              <a:t>AIR CLEANING DEVICE</a:t>
            </a:r>
          </a:p>
          <a:p>
            <a:r>
              <a:rPr lang="en-US" dirty="0" err="1">
                <a:latin typeface="Rockwell Condensed" pitchFamily="18" charset="0"/>
              </a:rPr>
              <a:t>Fungsinya</a:t>
            </a:r>
            <a:r>
              <a:rPr lang="en-US" dirty="0">
                <a:latin typeface="Rockwell Condensed" pitchFamily="18" charset="0"/>
              </a:rPr>
              <a:t>,  </a:t>
            </a:r>
            <a:r>
              <a:rPr lang="en-US" dirty="0" err="1">
                <a:latin typeface="Rockwell Condensed" pitchFamily="18" charset="0"/>
              </a:rPr>
              <a:t>memisahkan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kontaminan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dari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aliran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udara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sebelum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melanjutkan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ke</a:t>
            </a:r>
            <a:r>
              <a:rPr lang="en-US" dirty="0">
                <a:latin typeface="Rockwell Condensed" pitchFamily="18" charset="0"/>
              </a:rPr>
              <a:t> fan </a:t>
            </a:r>
            <a:r>
              <a:rPr lang="en-US" dirty="0" err="1">
                <a:latin typeface="Rockwell Condensed" pitchFamily="18" charset="0"/>
              </a:rPr>
              <a:t>dan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dilepaskan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ke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atmosfer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atau</a:t>
            </a:r>
            <a:r>
              <a:rPr lang="en-US" dirty="0">
                <a:latin typeface="Rockwell Condensed" pitchFamily="18" charset="0"/>
              </a:rPr>
              <a:t> di </a:t>
            </a:r>
            <a:r>
              <a:rPr lang="en-US" dirty="0" err="1">
                <a:latin typeface="Rockwell Condensed" pitchFamily="18" charset="0"/>
              </a:rPr>
              <a:t>daur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ulang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ke</a:t>
            </a:r>
            <a:r>
              <a:rPr lang="en-US" dirty="0">
                <a:latin typeface="Rockwell Condensed" pitchFamily="18" charset="0"/>
              </a:rPr>
              <a:t> area </a:t>
            </a:r>
            <a:r>
              <a:rPr lang="en-US" dirty="0" err="1">
                <a:latin typeface="Rockwell Condensed" pitchFamily="18" charset="0"/>
              </a:rPr>
              <a:t>kerja</a:t>
            </a:r>
            <a:endParaRPr lang="en-US" dirty="0">
              <a:latin typeface="Rockwell Condensed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581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4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6" name="Picture 8" descr="Ventilasi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760444"/>
            <a:ext cx="5029200" cy="279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417" name="Text Box 9"/>
          <p:cNvSpPr txBox="1">
            <a:spLocks noChangeArrowheads="1"/>
          </p:cNvSpPr>
          <p:nvPr/>
        </p:nvSpPr>
        <p:spPr bwMode="auto">
          <a:xfrm>
            <a:off x="1541584" y="5105400"/>
            <a:ext cx="6383216" cy="92333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800" b="0" dirty="0" err="1"/>
              <a:t>Sebelah</a:t>
            </a:r>
            <a:r>
              <a:rPr lang="en-US" sz="1800" b="0" dirty="0"/>
              <a:t> </a:t>
            </a:r>
            <a:r>
              <a:rPr lang="en-US" sz="1800" b="0" dirty="0" err="1"/>
              <a:t>kiri</a:t>
            </a:r>
            <a:r>
              <a:rPr lang="en-US" sz="1800" b="0" dirty="0"/>
              <a:t>  </a:t>
            </a:r>
            <a:r>
              <a:rPr lang="en-US" sz="1800" b="0" dirty="0" err="1"/>
              <a:t>kontaminan</a:t>
            </a:r>
            <a:r>
              <a:rPr lang="en-US" sz="1800" b="0" dirty="0"/>
              <a:t> </a:t>
            </a:r>
            <a:r>
              <a:rPr lang="en-US" sz="1800" b="0" dirty="0" err="1"/>
              <a:t>ditarik</a:t>
            </a:r>
            <a:r>
              <a:rPr lang="en-US" sz="1800" b="0" dirty="0"/>
              <a:t> </a:t>
            </a:r>
            <a:r>
              <a:rPr lang="en-US" sz="1800" b="0" dirty="0" err="1"/>
              <a:t>meja</a:t>
            </a:r>
            <a:r>
              <a:rPr lang="en-US" sz="1800" b="0" dirty="0"/>
              <a:t> </a:t>
            </a:r>
            <a:r>
              <a:rPr lang="en-US" sz="1800" b="0" dirty="0" err="1"/>
              <a:t>kerja</a:t>
            </a:r>
            <a:r>
              <a:rPr lang="en-US" sz="1800" b="0" dirty="0"/>
              <a:t> </a:t>
            </a:r>
            <a:r>
              <a:rPr lang="en-US" sz="1800" b="0" dirty="0" err="1"/>
              <a:t>sebelum</a:t>
            </a:r>
            <a:r>
              <a:rPr lang="en-US" sz="1800" b="0" dirty="0"/>
              <a:t> </a:t>
            </a:r>
            <a:r>
              <a:rPr lang="en-US" sz="1800" b="0" dirty="0" err="1"/>
              <a:t>mencapai</a:t>
            </a:r>
            <a:r>
              <a:rPr lang="en-US" sz="1800" b="0" dirty="0"/>
              <a:t> </a:t>
            </a:r>
            <a:r>
              <a:rPr lang="en-US" sz="1800" b="0" dirty="0" err="1"/>
              <a:t>zona</a:t>
            </a:r>
            <a:r>
              <a:rPr lang="en-US" sz="1800" b="0" dirty="0"/>
              <a:t> </a:t>
            </a:r>
            <a:r>
              <a:rPr lang="en-US" sz="1800" b="0" dirty="0" err="1"/>
              <a:t>pernapasan</a:t>
            </a:r>
            <a:r>
              <a:rPr lang="en-US" sz="1800" b="0" dirty="0"/>
              <a:t>. </a:t>
            </a:r>
            <a:r>
              <a:rPr lang="en-US" sz="1800" b="0" dirty="0" err="1"/>
              <a:t>Sebelah</a:t>
            </a:r>
            <a:r>
              <a:rPr lang="en-US" sz="1800" b="0" dirty="0"/>
              <a:t> </a:t>
            </a:r>
            <a:r>
              <a:rPr lang="en-US" sz="1800" b="0" dirty="0" err="1"/>
              <a:t>kanan</a:t>
            </a:r>
            <a:r>
              <a:rPr lang="en-US" sz="1800" b="0" dirty="0"/>
              <a:t> </a:t>
            </a:r>
            <a:r>
              <a:rPr lang="en-US" sz="1800" b="0" dirty="0" err="1"/>
              <a:t>asap</a:t>
            </a:r>
            <a:r>
              <a:rPr lang="en-US" sz="1800" b="0" dirty="0"/>
              <a:t> </a:t>
            </a:r>
            <a:r>
              <a:rPr lang="en-US" sz="1800" b="0" dirty="0" err="1"/>
              <a:t>dari</a:t>
            </a:r>
            <a:r>
              <a:rPr lang="en-US" sz="1800" b="0" dirty="0"/>
              <a:t> </a:t>
            </a:r>
            <a:r>
              <a:rPr lang="en-US" sz="1800" b="0" dirty="0" err="1"/>
              <a:t>pengelasan</a:t>
            </a:r>
            <a:r>
              <a:rPr lang="en-US" sz="1800" b="0" dirty="0"/>
              <a:t> </a:t>
            </a:r>
            <a:r>
              <a:rPr lang="en-US" sz="1800" b="0" dirty="0" err="1"/>
              <a:t>ditarik</a:t>
            </a:r>
            <a:r>
              <a:rPr lang="en-US" sz="1800" b="0" dirty="0"/>
              <a:t> </a:t>
            </a:r>
            <a:r>
              <a:rPr lang="en-US" sz="1800" b="0" dirty="0" err="1"/>
              <a:t>kedalam</a:t>
            </a:r>
            <a:r>
              <a:rPr lang="en-US" sz="1800" b="0" dirty="0"/>
              <a:t> </a:t>
            </a:r>
            <a:r>
              <a:rPr lang="en-US" sz="1800" b="0" dirty="0" err="1"/>
              <a:t>sistim</a:t>
            </a:r>
            <a:r>
              <a:rPr lang="en-US" sz="1800" b="0" dirty="0"/>
              <a:t> </a:t>
            </a:r>
            <a:r>
              <a:rPr lang="en-US" sz="1800" b="0" dirty="0" err="1"/>
              <a:t>pembuangan</a:t>
            </a:r>
            <a:r>
              <a:rPr lang="en-US" sz="1800" b="0" dirty="0"/>
              <a:t> </a:t>
            </a:r>
            <a:r>
              <a:rPr lang="en-US" sz="1800" b="0" dirty="0" err="1"/>
              <a:t>udara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7815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990600"/>
            <a:ext cx="6934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Rockwell Condensed" pitchFamily="18" charset="0"/>
              </a:rPr>
              <a:t>Local exhaust </a:t>
            </a:r>
            <a:r>
              <a:rPr lang="en-US" sz="4800" dirty="0" err="1" smtClean="0">
                <a:latin typeface="Rockwell Condensed" pitchFamily="18" charset="0"/>
              </a:rPr>
              <a:t>system,</a:t>
            </a:r>
            <a:r>
              <a:rPr lang="en-US" sz="2400" dirty="0" err="1" smtClean="0">
                <a:latin typeface="Rockwell Condensed" pitchFamily="18" charset="0"/>
              </a:rPr>
              <a:t>merupakan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metode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pengendalian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dianjurkan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jika</a:t>
            </a:r>
            <a:r>
              <a:rPr lang="en-US" sz="2400" dirty="0">
                <a:latin typeface="Rockwell Condensed" pitchFamily="18" charset="0"/>
              </a:rPr>
              <a:t>: </a:t>
            </a:r>
          </a:p>
          <a:p>
            <a:pPr marL="627063" lvl="0" indent="-627063">
              <a:buBlip>
                <a:blip r:embed="rId2"/>
              </a:buBlip>
            </a:pPr>
            <a:r>
              <a:rPr lang="en-US" sz="2400" dirty="0" err="1">
                <a:latin typeface="Rockwell Condensed" pitchFamily="18" charset="0"/>
              </a:rPr>
              <a:t>Kontaminan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udara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menimbulkan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risiko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kesehatan</a:t>
            </a:r>
            <a:r>
              <a:rPr lang="en-US" sz="2400" dirty="0">
                <a:latin typeface="Rockwell Condensed" pitchFamily="18" charset="0"/>
              </a:rPr>
              <a:t> yang </a:t>
            </a:r>
            <a:r>
              <a:rPr lang="en-US" sz="2400" dirty="0" err="1">
                <a:latin typeface="Rockwell Condensed" pitchFamily="18" charset="0"/>
              </a:rPr>
              <a:t>serius</a:t>
            </a:r>
            <a:r>
              <a:rPr lang="en-US" sz="2400" dirty="0">
                <a:latin typeface="Rockwell Condensed" pitchFamily="18" charset="0"/>
              </a:rPr>
              <a:t>. </a:t>
            </a:r>
          </a:p>
          <a:p>
            <a:pPr marL="627063" lvl="0" indent="-627063">
              <a:buBlip>
                <a:blip r:embed="rId2"/>
              </a:buBlip>
            </a:pPr>
            <a:r>
              <a:rPr lang="en-US" sz="2400" dirty="0" err="1">
                <a:latin typeface="Rockwell Condensed" pitchFamily="18" charset="0"/>
              </a:rPr>
              <a:t>Jumlah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besar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debu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atau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asap</a:t>
            </a:r>
            <a:r>
              <a:rPr lang="en-US" sz="2400" dirty="0">
                <a:latin typeface="Rockwell Condensed" pitchFamily="18" charset="0"/>
              </a:rPr>
              <a:t> yang </a:t>
            </a:r>
            <a:r>
              <a:rPr lang="en-US" sz="2400" dirty="0" err="1">
                <a:latin typeface="Rockwell Condensed" pitchFamily="18" charset="0"/>
              </a:rPr>
              <a:t>dihasilkan</a:t>
            </a:r>
            <a:r>
              <a:rPr lang="en-US" sz="2400" dirty="0">
                <a:latin typeface="Rockwell Condensed" pitchFamily="18" charset="0"/>
              </a:rPr>
              <a:t>. </a:t>
            </a:r>
          </a:p>
          <a:p>
            <a:pPr marL="627063" lvl="0" indent="-627063">
              <a:buBlip>
                <a:blip r:embed="rId2"/>
              </a:buBlip>
            </a:pPr>
            <a:r>
              <a:rPr lang="en-US" sz="2400" dirty="0" err="1">
                <a:latin typeface="Rockwell Condensed" pitchFamily="18" charset="0"/>
              </a:rPr>
              <a:t>Peningkatan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biaya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pemanasan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dari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ventilasi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dalam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cuaca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dingin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sering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dilakukan</a:t>
            </a:r>
            <a:r>
              <a:rPr lang="en-US" sz="2400" dirty="0">
                <a:latin typeface="Rockwell Condensed" pitchFamily="18" charset="0"/>
              </a:rPr>
              <a:t>. </a:t>
            </a:r>
          </a:p>
          <a:p>
            <a:pPr marL="627063" indent="-627063">
              <a:buBlip>
                <a:blip r:embed="rId2"/>
              </a:buBlip>
            </a:pPr>
            <a:r>
              <a:rPr lang="en-US" sz="2400" dirty="0" err="1">
                <a:latin typeface="Rockwell Condensed" pitchFamily="18" charset="0"/>
              </a:rPr>
              <a:t>Emisi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sumber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sedikit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jumlahnya</a:t>
            </a:r>
            <a:endParaRPr lang="en-US" sz="2400" dirty="0">
              <a:latin typeface="Rockwell Condensed" pitchFamily="18" charset="0"/>
            </a:endParaRPr>
          </a:p>
        </p:txBody>
      </p:sp>
      <p:pic>
        <p:nvPicPr>
          <p:cNvPr id="6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37588"/>
            <a:ext cx="2895600" cy="23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1" y="228600"/>
            <a:ext cx="4876800" cy="3810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Perhitungan</a:t>
            </a:r>
            <a:r>
              <a:rPr lang="en-US" dirty="0"/>
              <a:t>: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371599" y="1096568"/>
            <a:ext cx="6172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latin typeface="Rockwell Condensed" pitchFamily="18" charset="0"/>
              </a:rPr>
              <a:t>Kecepatan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aliran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udara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dapat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dihitung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dengan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rumus</a:t>
            </a:r>
            <a:r>
              <a:rPr lang="en-US" sz="2000" dirty="0">
                <a:latin typeface="Rockwell Condensed" pitchFamily="18" charset="0"/>
              </a:rPr>
              <a:t>: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914400" y="22098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 err="1">
                <a:latin typeface="Rockwell Condensed" pitchFamily="18" charset="0"/>
              </a:rPr>
              <a:t>dimana</a:t>
            </a:r>
            <a:r>
              <a:rPr lang="en-US" sz="2400" dirty="0">
                <a:latin typeface="Rockwell Condensed" pitchFamily="18" charset="0"/>
              </a:rPr>
              <a:t> X = </a:t>
            </a:r>
            <a:r>
              <a:rPr lang="en-US" sz="2400" dirty="0" err="1">
                <a:latin typeface="Rockwell Condensed" pitchFamily="18" charset="0"/>
              </a:rPr>
              <a:t>jarak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terhadap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suatu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titik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dari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mulut</a:t>
            </a:r>
            <a:r>
              <a:rPr lang="en-US" sz="2400" dirty="0">
                <a:latin typeface="Rockwell Condensed" pitchFamily="18" charset="0"/>
              </a:rPr>
              <a:t> hood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590800" y="1625025"/>
            <a:ext cx="4495800" cy="584775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Agency FB" pitchFamily="34" charset="0"/>
              </a:rPr>
              <a:t>V </a:t>
            </a:r>
            <a:r>
              <a:rPr lang="en-US" sz="3200" dirty="0">
                <a:solidFill>
                  <a:srgbClr val="00B0F0"/>
                </a:solidFill>
                <a:latin typeface="Agency FB" pitchFamily="34" charset="0"/>
              </a:rPr>
              <a:t>= Q/A = Q/4 ∏ X</a:t>
            </a:r>
            <a:r>
              <a:rPr lang="en-US" sz="3200" baseline="30000" dirty="0">
                <a:solidFill>
                  <a:srgbClr val="00B0F0"/>
                </a:solidFill>
                <a:latin typeface="Agency FB" pitchFamily="34" charset="0"/>
              </a:rPr>
              <a:t>2</a:t>
            </a:r>
            <a:endParaRPr lang="en-US" sz="3200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571469" y="4384623"/>
            <a:ext cx="7010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err="1">
                <a:latin typeface="Rockwell Condensed" pitchFamily="18" charset="0"/>
              </a:rPr>
              <a:t>Rumus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pendekatan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untuk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Rockwell Condensed" pitchFamily="18" charset="0"/>
              </a:rPr>
              <a:t>X&lt;1,5</a:t>
            </a:r>
            <a:r>
              <a:rPr lang="en-US" sz="2400" dirty="0">
                <a:latin typeface="Rockwell Condensed" pitchFamily="18" charset="0"/>
              </a:rPr>
              <a:t> diameter Hood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2819399" y="5039583"/>
            <a:ext cx="3821243" cy="523875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v = </a:t>
            </a:r>
            <a:r>
              <a:rPr lang="en-US" sz="2800" dirty="0" err="1">
                <a:solidFill>
                  <a:srgbClr val="00B0F0"/>
                </a:solidFill>
              </a:rPr>
              <a:t>bQ</a:t>
            </a:r>
            <a:r>
              <a:rPr lang="en-US" sz="2800" dirty="0">
                <a:solidFill>
                  <a:srgbClr val="00B0F0"/>
                </a:solidFill>
              </a:rPr>
              <a:t>/(X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+bA)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762000" y="5791200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latin typeface="Rockwell Condensed" pitchFamily="18" charset="0"/>
              </a:rPr>
              <a:t>dimana</a:t>
            </a:r>
            <a:r>
              <a:rPr lang="en-US" sz="2000" dirty="0">
                <a:latin typeface="Rockwell Condensed" pitchFamily="18" charset="0"/>
              </a:rPr>
              <a:t> b = 0,1 </a:t>
            </a:r>
            <a:r>
              <a:rPr lang="en-US" sz="2000" dirty="0" err="1">
                <a:latin typeface="Rockwell Condensed" pitchFamily="18" charset="0"/>
              </a:rPr>
              <a:t>untuk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mulut</a:t>
            </a:r>
            <a:r>
              <a:rPr lang="en-US" sz="2000" dirty="0">
                <a:latin typeface="Rockwell Condensed" pitchFamily="18" charset="0"/>
              </a:rPr>
              <a:t> hoods </a:t>
            </a:r>
            <a:r>
              <a:rPr lang="en-US" sz="2000" dirty="0" err="1">
                <a:latin typeface="Rockwell Condensed" pitchFamily="18" charset="0"/>
              </a:rPr>
              <a:t>berbentuk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lingkaran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atau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bujursangkar</a:t>
            </a:r>
            <a:endParaRPr lang="en-US" sz="2000" dirty="0">
              <a:latin typeface="Rockwell Condensed" pitchFamily="18" charset="0"/>
            </a:endParaRPr>
          </a:p>
        </p:txBody>
      </p:sp>
      <p:sp>
        <p:nvSpPr>
          <p:cNvPr id="77833" name="TextBox 10"/>
          <p:cNvSpPr txBox="1">
            <a:spLocks noChangeArrowheads="1"/>
          </p:cNvSpPr>
          <p:nvPr/>
        </p:nvSpPr>
        <p:spPr bwMode="auto">
          <a:xfrm>
            <a:off x="1600200" y="28956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Rockwell Condensed" pitchFamily="18" charset="0"/>
              </a:rPr>
              <a:t>Q	=  air flow into duct (</a:t>
            </a:r>
            <a:r>
              <a:rPr lang="en-US" dirty="0" err="1">
                <a:solidFill>
                  <a:srgbClr val="C00000"/>
                </a:solidFill>
                <a:latin typeface="Rockwell Condensed" pitchFamily="18" charset="0"/>
              </a:rPr>
              <a:t>cfm</a:t>
            </a:r>
            <a:r>
              <a:rPr lang="en-US" dirty="0">
                <a:solidFill>
                  <a:srgbClr val="C00000"/>
                </a:solidFill>
                <a:latin typeface="Rockwell Condensed" pitchFamily="18" charset="0"/>
              </a:rPr>
              <a:t>)</a:t>
            </a:r>
          </a:p>
          <a:p>
            <a:r>
              <a:rPr lang="en-US" dirty="0">
                <a:solidFill>
                  <a:srgbClr val="C00000"/>
                </a:solidFill>
                <a:latin typeface="Rockwell Condensed" pitchFamily="18" charset="0"/>
              </a:rPr>
              <a:t>X	= distance outward along hood axis (</a:t>
            </a:r>
            <a:r>
              <a:rPr lang="en-US" dirty="0" err="1">
                <a:solidFill>
                  <a:srgbClr val="C00000"/>
                </a:solidFill>
                <a:latin typeface="Rockwell Condensed" pitchFamily="18" charset="0"/>
              </a:rPr>
              <a:t>ft</a:t>
            </a:r>
            <a:r>
              <a:rPr lang="en-US" dirty="0">
                <a:solidFill>
                  <a:srgbClr val="C00000"/>
                </a:solidFill>
                <a:latin typeface="Rockwell Condensed" pitchFamily="18" charset="0"/>
              </a:rPr>
              <a:t>)</a:t>
            </a:r>
          </a:p>
          <a:p>
            <a:r>
              <a:rPr lang="en-US" dirty="0">
                <a:solidFill>
                  <a:srgbClr val="C00000"/>
                </a:solidFill>
                <a:latin typeface="Rockwell Condensed" pitchFamily="18" charset="0"/>
              </a:rPr>
              <a:t>A	= area of hood opening (</a:t>
            </a:r>
            <a:r>
              <a:rPr lang="en-US" dirty="0" err="1">
                <a:solidFill>
                  <a:srgbClr val="C00000"/>
                </a:solidFill>
                <a:latin typeface="Rockwell Condensed" pitchFamily="18" charset="0"/>
              </a:rPr>
              <a:t>sq</a:t>
            </a:r>
            <a:r>
              <a:rPr lang="en-US" dirty="0">
                <a:solidFill>
                  <a:srgbClr val="C00000"/>
                </a:solidFill>
                <a:latin typeface="Rockwell Condensed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Rockwell Condensed" pitchFamily="18" charset="0"/>
              </a:rPr>
              <a:t>ft</a:t>
            </a:r>
            <a:r>
              <a:rPr lang="en-US" dirty="0">
                <a:solidFill>
                  <a:srgbClr val="C00000"/>
                </a:solidFill>
                <a:latin typeface="Rockwell Condensed" pitchFamily="18" charset="0"/>
              </a:rPr>
              <a:t>)</a:t>
            </a:r>
          </a:p>
          <a:p>
            <a:r>
              <a:rPr lang="en-US" dirty="0">
                <a:solidFill>
                  <a:srgbClr val="C00000"/>
                </a:solidFill>
                <a:latin typeface="Rockwell Condensed" pitchFamily="18" charset="0"/>
              </a:rPr>
              <a:t>B	= a constant which depends on the shape of the opening </a:t>
            </a:r>
          </a:p>
        </p:txBody>
      </p:sp>
    </p:spTree>
    <p:extLst>
      <p:ext uri="{BB962C8B-B14F-4D97-AF65-F5344CB8AC3E}">
        <p14:creationId xmlns:p14="http://schemas.microsoft.com/office/powerpoint/2010/main" val="33079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Canopy Hood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000" dirty="0" err="1">
                <a:latin typeface="Rockwell Condensed" pitchFamily="18" charset="0"/>
              </a:rPr>
              <a:t>Perkiraan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jumlah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udara</a:t>
            </a:r>
            <a:r>
              <a:rPr lang="en-US" sz="2000" dirty="0">
                <a:latin typeface="Rockwell Condensed" pitchFamily="18" charset="0"/>
              </a:rPr>
              <a:t> yang </a:t>
            </a:r>
            <a:r>
              <a:rPr lang="en-US" sz="2000" dirty="0" err="1">
                <a:latin typeface="Rockwell Condensed" pitchFamily="18" charset="0"/>
              </a:rPr>
              <a:t>diperlukan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adalah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dapat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dihitung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dengan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rumus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pendekatan</a:t>
            </a:r>
            <a:r>
              <a:rPr lang="en-US" sz="2000" dirty="0" smtClean="0"/>
              <a:t>:</a:t>
            </a:r>
            <a:endParaRPr lang="en-US" sz="2000" dirty="0"/>
          </a:p>
          <a:p>
            <a:pPr>
              <a:buFont typeface="Wingdings" pitchFamily="2" charset="2"/>
              <a:buNone/>
              <a:defRPr/>
            </a:pPr>
            <a:endParaRPr lang="en-US" sz="2000" dirty="0"/>
          </a:p>
          <a:p>
            <a:pPr>
              <a:buFont typeface="Wingdings" pitchFamily="2" charset="2"/>
              <a:buNone/>
              <a:defRPr/>
            </a:pPr>
            <a:endParaRPr lang="en-US" sz="2000" dirty="0"/>
          </a:p>
        </p:txBody>
      </p:sp>
      <p:pic>
        <p:nvPicPr>
          <p:cNvPr id="79876" name="Content Placeholder 5" descr="flanged equa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6807" y="1071562"/>
            <a:ext cx="4425534" cy="5176838"/>
          </a:xfrm>
        </p:spPr>
      </p:pic>
      <p:sp>
        <p:nvSpPr>
          <p:cNvPr id="79877" name="Rectangle 3"/>
          <p:cNvSpPr>
            <a:spLocks noChangeArrowheads="1"/>
          </p:cNvSpPr>
          <p:nvPr/>
        </p:nvSpPr>
        <p:spPr bwMode="auto">
          <a:xfrm>
            <a:off x="838200" y="2588418"/>
            <a:ext cx="3505200" cy="461963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Q = 1,4 x 2 (L+W) H x V</a:t>
            </a:r>
          </a:p>
        </p:txBody>
      </p:sp>
      <p:sp>
        <p:nvSpPr>
          <p:cNvPr id="79878" name="TextBox 6"/>
          <p:cNvSpPr txBox="1">
            <a:spLocks noChangeArrowheads="1"/>
          </p:cNvSpPr>
          <p:nvPr/>
        </p:nvSpPr>
        <p:spPr bwMode="auto">
          <a:xfrm>
            <a:off x="990600" y="3886200"/>
            <a:ext cx="3505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>
                <a:latin typeface="Rockwell Condensed" pitchFamily="18" charset="0"/>
              </a:rPr>
              <a:t>Q = rate of air flow (</a:t>
            </a:r>
            <a:r>
              <a:rPr lang="en-US" dirty="0" err="1">
                <a:latin typeface="Rockwell Condensed" pitchFamily="18" charset="0"/>
              </a:rPr>
              <a:t>cfm</a:t>
            </a:r>
            <a:r>
              <a:rPr lang="en-US" dirty="0">
                <a:latin typeface="Rockwell Condensed" pitchFamily="18" charset="0"/>
              </a:rPr>
              <a:t>)</a:t>
            </a:r>
          </a:p>
          <a:p>
            <a:r>
              <a:rPr lang="en-US" dirty="0">
                <a:latin typeface="Rockwell Condensed" pitchFamily="18" charset="0"/>
              </a:rPr>
              <a:t>L= tank length (</a:t>
            </a:r>
            <a:r>
              <a:rPr lang="en-US" dirty="0" err="1">
                <a:latin typeface="Rockwell Condensed" pitchFamily="18" charset="0"/>
              </a:rPr>
              <a:t>ft</a:t>
            </a:r>
            <a:r>
              <a:rPr lang="en-US" dirty="0">
                <a:latin typeface="Rockwell Condensed" pitchFamily="18" charset="0"/>
              </a:rPr>
              <a:t>)</a:t>
            </a:r>
          </a:p>
          <a:p>
            <a:r>
              <a:rPr lang="en-US" dirty="0">
                <a:latin typeface="Rockwell Condensed" pitchFamily="18" charset="0"/>
              </a:rPr>
              <a:t>W = tank width (</a:t>
            </a:r>
            <a:r>
              <a:rPr lang="en-US" dirty="0" err="1">
                <a:latin typeface="Rockwell Condensed" pitchFamily="18" charset="0"/>
              </a:rPr>
              <a:t>ft</a:t>
            </a:r>
            <a:r>
              <a:rPr lang="en-US" dirty="0">
                <a:latin typeface="Rockwell Condensed" pitchFamily="18" charset="0"/>
              </a:rPr>
              <a:t>)</a:t>
            </a:r>
          </a:p>
          <a:p>
            <a:r>
              <a:rPr lang="en-US" dirty="0">
                <a:latin typeface="Rockwell Condensed" pitchFamily="18" charset="0"/>
              </a:rPr>
              <a:t>H = height of canopy above tank (</a:t>
            </a:r>
            <a:r>
              <a:rPr lang="en-US" dirty="0" err="1">
                <a:latin typeface="Rockwell Condensed" pitchFamily="18" charset="0"/>
              </a:rPr>
              <a:t>ft</a:t>
            </a:r>
            <a:r>
              <a:rPr lang="en-US" dirty="0">
                <a:latin typeface="Rockwell Condensed" pitchFamily="18" charset="0"/>
              </a:rPr>
              <a:t>)</a:t>
            </a:r>
          </a:p>
          <a:p>
            <a:r>
              <a:rPr lang="en-US" dirty="0">
                <a:latin typeface="Rockwell Condensed" pitchFamily="18" charset="0"/>
              </a:rPr>
              <a:t>V = desired control velocity (fpm)</a:t>
            </a:r>
          </a:p>
        </p:txBody>
      </p:sp>
    </p:spTree>
    <p:extLst>
      <p:ext uri="{BB962C8B-B14F-4D97-AF65-F5344CB8AC3E}">
        <p14:creationId xmlns:p14="http://schemas.microsoft.com/office/powerpoint/2010/main" val="28489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cohs.ca/oshanswers/vent04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6388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050"/>
          <p:cNvSpPr>
            <a:spLocks noChangeArrowheads="1"/>
          </p:cNvSpPr>
          <p:nvPr/>
        </p:nvSpPr>
        <p:spPr bwMode="auto">
          <a:xfrm>
            <a:off x="2286000" y="1144488"/>
            <a:ext cx="5943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000099"/>
                </a:solidFill>
                <a:latin typeface="Tahoma" pitchFamily="34" charset="0"/>
              </a:rPr>
              <a:t>Generalized Diagram of </a:t>
            </a:r>
            <a:r>
              <a:rPr lang="en-US" sz="2000" b="1" dirty="0" smtClean="0">
                <a:solidFill>
                  <a:srgbClr val="000099"/>
                </a:solidFill>
                <a:latin typeface="Tahoma" pitchFamily="34" charset="0"/>
              </a:rPr>
              <a:t>Methods </a:t>
            </a:r>
            <a:r>
              <a:rPr lang="en-US" sz="2000" b="1" dirty="0">
                <a:solidFill>
                  <a:srgbClr val="000099"/>
                </a:solidFill>
                <a:latin typeface="Tahoma" pitchFamily="34" charset="0"/>
              </a:rPr>
              <a:t>of Control</a:t>
            </a:r>
          </a:p>
        </p:txBody>
      </p:sp>
    </p:spTree>
    <p:extLst>
      <p:ext uri="{BB962C8B-B14F-4D97-AF65-F5344CB8AC3E}">
        <p14:creationId xmlns:p14="http://schemas.microsoft.com/office/powerpoint/2010/main" val="32528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96465" y="304800"/>
            <a:ext cx="519866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SKEMA :  HIRARKI PENGENDALIAN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BAHAYA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95170"/>
            <a:ext cx="6425837" cy="531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7645037" y="1600200"/>
            <a:ext cx="813163" cy="762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209800" y="4191000"/>
            <a:ext cx="2743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smtClean="0"/>
              <a:t>Principle of Crocodile</a:t>
            </a:r>
            <a:r>
              <a:rPr lang="en-GB" sz="4000" smtClean="0"/>
              <a:t> 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Isolate the risk</a:t>
            </a:r>
            <a:endParaRPr lang="en-GB" dirty="0" smtClean="0"/>
          </a:p>
        </p:txBody>
      </p:sp>
      <p:pic>
        <p:nvPicPr>
          <p:cNvPr id="364548" name="Picture 4" descr="KrokoSchermA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752600"/>
            <a:ext cx="625951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2343"/>
      </p:ext>
    </p:extLst>
  </p:cSld>
  <p:clrMapOvr>
    <a:masterClrMapping/>
  </p:clrMapOvr>
  <p:transition advClick="0" advTm="10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0"/>
            <a:ext cx="6324600" cy="1143000"/>
          </a:xfrm>
        </p:spPr>
        <p:txBody>
          <a:bodyPr/>
          <a:lstStyle/>
          <a:p>
            <a:r>
              <a:rPr lang="en-US" altLang="en-US" dirty="0"/>
              <a:t>OSHA Hierarchy of Control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362200"/>
            <a:ext cx="6019800" cy="2362200"/>
          </a:xfrm>
        </p:spPr>
        <p:txBody>
          <a:bodyPr/>
          <a:lstStyle/>
          <a:p>
            <a:pPr marL="914400" indent="-914400">
              <a:spcAft>
                <a:spcPct val="60000"/>
              </a:spcAft>
              <a:buFont typeface="Monotype Sorts" pitchFamily="2" charset="2"/>
              <a:buChar char="Ê"/>
            </a:pPr>
            <a:r>
              <a:rPr lang="en-US" altLang="en-US" dirty="0">
                <a:solidFill>
                  <a:srgbClr val="002060"/>
                </a:solidFill>
              </a:rPr>
              <a:t>Engineering controls</a:t>
            </a:r>
          </a:p>
          <a:p>
            <a:pPr marL="914400" indent="-914400">
              <a:spcAft>
                <a:spcPct val="60000"/>
              </a:spcAft>
              <a:buFont typeface="Monotype Sorts" pitchFamily="2" charset="2"/>
              <a:buChar char="Ì"/>
            </a:pPr>
            <a:r>
              <a:rPr lang="en-US" altLang="en-US" dirty="0" smtClean="0">
                <a:solidFill>
                  <a:srgbClr val="002060"/>
                </a:solidFill>
              </a:rPr>
              <a:t>Administrative </a:t>
            </a:r>
            <a:r>
              <a:rPr lang="en-US" altLang="en-US" dirty="0">
                <a:solidFill>
                  <a:srgbClr val="002060"/>
                </a:solidFill>
              </a:rPr>
              <a:t>controls</a:t>
            </a:r>
          </a:p>
          <a:p>
            <a:pPr marL="914400" indent="-914400">
              <a:spcAft>
                <a:spcPct val="60000"/>
              </a:spcAft>
              <a:buFont typeface="Monotype Sorts" pitchFamily="2" charset="2"/>
              <a:buChar char="Í"/>
            </a:pPr>
            <a:r>
              <a:rPr lang="en-US" altLang="en-US" dirty="0">
                <a:solidFill>
                  <a:srgbClr val="002060"/>
                </a:solidFill>
              </a:rPr>
              <a:t>Personal protective equipment (PPE)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172200"/>
            <a:ext cx="1905000" cy="457200"/>
          </a:xfrm>
          <a:prstGeom prst="rect">
            <a:avLst/>
          </a:prstGeom>
        </p:spPr>
        <p:txBody>
          <a:bodyPr/>
          <a:lstStyle/>
          <a:p>
            <a:fld id="{24FB59FE-3936-4D2D-B237-C11A424137EE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3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600200" y="159475"/>
            <a:ext cx="43434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Engineering Control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1066800" y="1285792"/>
            <a:ext cx="7080069" cy="576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spcBef>
                <a:spcPct val="20000"/>
              </a:spcBef>
              <a:buClr>
                <a:schemeClr val="tx1"/>
              </a:buClr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</a:rPr>
              <a:t>Planing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</a:rPr>
              <a:t>dan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</a:rPr>
              <a:t>Desain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</a:rPr>
              <a:t> yang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</a:rPr>
              <a:t>sesuai</a:t>
            </a:r>
            <a:endParaRPr lang="en-US" sz="2800" dirty="0" smtClean="0">
              <a:solidFill>
                <a:srgbClr val="000099"/>
              </a:solidFill>
              <a:latin typeface="Tahoma" pitchFamily="34" charset="0"/>
            </a:endParaRPr>
          </a:p>
          <a:p>
            <a:pPr marL="0" indent="0" algn="ctr">
              <a:spcBef>
                <a:spcPct val="20000"/>
              </a:spcBef>
              <a:buClr>
                <a:schemeClr val="tx1"/>
              </a:buClr>
            </a:pP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  <a:p>
            <a:pPr marL="0" indent="0" algn="ctr"/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</a:rPr>
              <a:t>Subtitusi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</a:rPr>
              <a:t> Material/</a:t>
            </a:r>
            <a:r>
              <a:rPr lang="en-US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Menghilangkan</a:t>
            </a:r>
            <a:r>
              <a:rPr lang="en-US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bahaya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atau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mengganti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dg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bahan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lebih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aman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/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indent="0" algn="ctr">
              <a:spcBef>
                <a:spcPct val="20000"/>
              </a:spcBef>
              <a:buClr>
                <a:schemeClr val="tx1"/>
              </a:buClr>
            </a:pPr>
            <a:endParaRPr lang="en-US" sz="2000" dirty="0" smtClean="0">
              <a:solidFill>
                <a:srgbClr val="000099"/>
              </a:solidFill>
              <a:latin typeface="Tahoma" pitchFamily="34" charset="0"/>
            </a:endParaRPr>
          </a:p>
          <a:p>
            <a:pPr marL="0" indent="0" algn="ctr">
              <a:spcBef>
                <a:spcPct val="20000"/>
              </a:spcBef>
              <a:buClr>
                <a:schemeClr val="tx1"/>
              </a:buClr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</a:rPr>
              <a:t>Modifikasi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</a:rPr>
              <a:t> Proses</a:t>
            </a:r>
          </a:p>
          <a:p>
            <a:pPr marL="0" indent="0" algn="ctr">
              <a:spcBef>
                <a:spcPct val="20000"/>
              </a:spcBef>
              <a:buClr>
                <a:schemeClr val="tx1"/>
              </a:buClr>
            </a:pP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  <a:p>
            <a:pPr marL="0" indent="0" algn="ctr">
              <a:spcBef>
                <a:spcPct val="20000"/>
              </a:spcBef>
              <a:buClr>
                <a:schemeClr val="tx1"/>
              </a:buClr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</a:rPr>
              <a:t>Isolasi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</a:rPr>
              <a:t>atau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</a:rPr>
              <a:t> Shielding/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</a:rPr>
              <a:t>varisi</a:t>
            </a:r>
            <a:endParaRPr lang="en-US" sz="2800" dirty="0" smtClean="0">
              <a:solidFill>
                <a:srgbClr val="000099"/>
              </a:solidFill>
              <a:latin typeface="Tahoma" pitchFamily="34" charset="0"/>
            </a:endParaRPr>
          </a:p>
          <a:p>
            <a:pPr marL="0" indent="0" algn="ctr">
              <a:spcBef>
                <a:spcPct val="20000"/>
              </a:spcBef>
              <a:buClr>
                <a:schemeClr val="tx1"/>
              </a:buClr>
            </a:pP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  <a:p>
            <a:pPr marL="0" indent="0" algn="ctr">
              <a:spcBef>
                <a:spcPct val="20000"/>
              </a:spcBef>
              <a:buClr>
                <a:schemeClr val="tx1"/>
              </a:buClr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</a:rPr>
              <a:t>Ventilasi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</a:rPr>
              <a:t>sistem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24580" name="Picture 29" descr="AG0001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84" y="4800600"/>
            <a:ext cx="23241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 bwMode="auto">
          <a:xfrm>
            <a:off x="4267200" y="1905000"/>
            <a:ext cx="609600" cy="3048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4572000" y="3124200"/>
            <a:ext cx="484632" cy="978408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4267200" y="3124200"/>
            <a:ext cx="609600" cy="4892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267200" y="4419600"/>
            <a:ext cx="609600" cy="3048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572000" y="5410199"/>
            <a:ext cx="484632" cy="36591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22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588268" y="2362200"/>
            <a:ext cx="46618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000099"/>
                </a:solidFill>
                <a:latin typeface="Tahoma" pitchFamily="34" charset="0"/>
              </a:rPr>
              <a:t>Faktor</a:t>
            </a:r>
            <a:r>
              <a:rPr lang="en-US" dirty="0" smtClean="0">
                <a:solidFill>
                  <a:srgbClr val="000099"/>
                </a:solidFill>
                <a:latin typeface="Tahoma" pitchFamily="34" charset="0"/>
              </a:rPr>
              <a:t> –</a:t>
            </a:r>
            <a:r>
              <a:rPr lang="en-US" dirty="0" err="1" smtClean="0">
                <a:solidFill>
                  <a:srgbClr val="000099"/>
                </a:solidFill>
                <a:latin typeface="Tahoma" pitchFamily="34" charset="0"/>
              </a:rPr>
              <a:t>faktor</a:t>
            </a:r>
            <a:r>
              <a:rPr lang="en-US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ahoma" pitchFamily="34" charset="0"/>
              </a:rPr>
              <a:t>yg</a:t>
            </a:r>
            <a:r>
              <a:rPr lang="en-US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ahoma" pitchFamily="34" charset="0"/>
              </a:rPr>
              <a:t>dipertimbangkan</a:t>
            </a:r>
            <a:r>
              <a:rPr lang="en-US" dirty="0" smtClean="0">
                <a:solidFill>
                  <a:srgbClr val="000099"/>
                </a:solidFill>
                <a:latin typeface="Tahoma" pitchFamily="34" charset="0"/>
              </a:rPr>
              <a:t>: </a:t>
            </a:r>
            <a:endParaRPr lang="en-US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1860096" y="2895600"/>
            <a:ext cx="516799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7063" indent="-627063" eaLnBrk="0" hangingPunct="0">
              <a:spcBef>
                <a:spcPct val="50000"/>
              </a:spcBef>
              <a:buBlip>
                <a:blip r:embed="rId2"/>
              </a:buBlip>
            </a:pPr>
            <a:r>
              <a:rPr lang="en-US" dirty="0" err="1" smtClean="0">
                <a:solidFill>
                  <a:srgbClr val="000099"/>
                </a:solidFill>
                <a:latin typeface="Tahoma" pitchFamily="34" charset="0"/>
              </a:rPr>
              <a:t>Pemakaian</a:t>
            </a:r>
            <a:r>
              <a:rPr lang="en-US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ahoma" pitchFamily="34" charset="0"/>
              </a:rPr>
              <a:t>Teknologi</a:t>
            </a:r>
            <a:r>
              <a:rPr lang="en-US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ahoma" pitchFamily="34" charset="0"/>
              </a:rPr>
              <a:t>dan</a:t>
            </a:r>
            <a:r>
              <a:rPr lang="en-US" dirty="0" smtClean="0">
                <a:solidFill>
                  <a:srgbClr val="000099"/>
                </a:solidFill>
                <a:latin typeface="Tahoma" pitchFamily="34" charset="0"/>
              </a:rPr>
              <a:t>  </a:t>
            </a:r>
            <a:r>
              <a:rPr lang="en-US" dirty="0" err="1" smtClean="0">
                <a:solidFill>
                  <a:srgbClr val="000099"/>
                </a:solidFill>
                <a:latin typeface="Tahoma" pitchFamily="34" charset="0"/>
              </a:rPr>
              <a:t>faktor</a:t>
            </a:r>
            <a:r>
              <a:rPr lang="en-US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ahoma" pitchFamily="34" charset="0"/>
              </a:rPr>
              <a:t>ekonomi</a:t>
            </a:r>
            <a:endParaRPr lang="en-US" dirty="0">
              <a:solidFill>
                <a:srgbClr val="000099"/>
              </a:solidFill>
              <a:latin typeface="Tahoma" pitchFamily="34" charset="0"/>
            </a:endParaRPr>
          </a:p>
          <a:p>
            <a:pPr marL="627063" indent="-627063" eaLnBrk="0" hangingPunct="0">
              <a:spcBef>
                <a:spcPct val="50000"/>
              </a:spcBef>
              <a:buBlip>
                <a:blip r:embed="rId2"/>
              </a:buBlip>
            </a:pPr>
            <a:r>
              <a:rPr lang="en-US" dirty="0" err="1" smtClean="0">
                <a:solidFill>
                  <a:srgbClr val="000099"/>
                </a:solidFill>
                <a:latin typeface="Tahoma" pitchFamily="34" charset="0"/>
              </a:rPr>
              <a:t>Ketersedian</a:t>
            </a:r>
            <a:r>
              <a:rPr lang="en-US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ahoma" pitchFamily="34" charset="0"/>
              </a:rPr>
              <a:t>bahan</a:t>
            </a:r>
            <a:r>
              <a:rPr lang="en-US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ahoma" pitchFamily="34" charset="0"/>
              </a:rPr>
              <a:t>pengganti</a:t>
            </a:r>
            <a:endParaRPr lang="en-US" dirty="0">
              <a:solidFill>
                <a:srgbClr val="000099"/>
              </a:solidFill>
              <a:latin typeface="Tahoma" pitchFamily="34" charset="0"/>
            </a:endParaRPr>
          </a:p>
          <a:p>
            <a:pPr marL="627063" indent="-627063" eaLnBrk="0" hangingPunct="0">
              <a:spcBef>
                <a:spcPct val="50000"/>
              </a:spcBef>
              <a:buBlip>
                <a:blip r:embed="rId2"/>
              </a:buBlip>
            </a:pPr>
            <a:r>
              <a:rPr lang="en-US" dirty="0" err="1" smtClean="0">
                <a:solidFill>
                  <a:srgbClr val="000099"/>
                </a:solidFill>
                <a:latin typeface="Tahoma" pitchFamily="34" charset="0"/>
              </a:rPr>
              <a:t>Toxicologi</a:t>
            </a:r>
            <a:r>
              <a:rPr lang="en-US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ahoma" pitchFamily="34" charset="0"/>
              </a:rPr>
              <a:t>dan</a:t>
            </a:r>
            <a:r>
              <a:rPr lang="en-US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ahoma" pitchFamily="34" charset="0"/>
              </a:rPr>
              <a:t>aspek</a:t>
            </a:r>
            <a:r>
              <a:rPr lang="en-US" dirty="0" smtClean="0">
                <a:solidFill>
                  <a:srgbClr val="000099"/>
                </a:solidFill>
                <a:latin typeface="Tahoma" pitchFamily="34" charset="0"/>
              </a:rPr>
              <a:t> K3</a:t>
            </a:r>
            <a:endParaRPr lang="en-US" dirty="0">
              <a:solidFill>
                <a:srgbClr val="000099"/>
              </a:solidFill>
              <a:latin typeface="Tahoma" pitchFamily="34" charset="0"/>
            </a:endParaRPr>
          </a:p>
          <a:p>
            <a:pPr marL="627063" indent="-627063" eaLnBrk="0" hangingPunct="0">
              <a:spcBef>
                <a:spcPct val="20000"/>
              </a:spcBef>
              <a:buClr>
                <a:schemeClr val="tx2"/>
              </a:buClr>
              <a:buBlip>
                <a:blip r:embed="rId2"/>
              </a:buBlip>
            </a:pPr>
            <a:endParaRPr lang="en-US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992" y="1219200"/>
            <a:ext cx="6172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99"/>
                </a:solidFill>
                <a:latin typeface="Tahoma" pitchFamily="34" charset="0"/>
              </a:rPr>
              <a:t>Subtitusi</a:t>
            </a:r>
            <a:r>
              <a:rPr lang="en-US" sz="3200" dirty="0">
                <a:solidFill>
                  <a:srgbClr val="000099"/>
                </a:solidFill>
                <a:latin typeface="Tahoma" pitchFamily="34" charset="0"/>
              </a:rPr>
              <a:t> Material</a:t>
            </a:r>
            <a:r>
              <a:rPr lang="en-US" sz="2400" dirty="0">
                <a:solidFill>
                  <a:srgbClr val="000099"/>
                </a:solidFill>
                <a:latin typeface="Tahoma" pitchFamily="34" charset="0"/>
              </a:rPr>
              <a:t>/</a:t>
            </a:r>
            <a:r>
              <a:rPr lang="en-US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Menghilangkan</a:t>
            </a:r>
            <a:r>
              <a:rPr lang="en-US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bahaya</a:t>
            </a:r>
            <a:r>
              <a:rPr lang="en-US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atau</a:t>
            </a:r>
            <a:r>
              <a:rPr lang="en-US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mengganti</a:t>
            </a:r>
            <a:r>
              <a:rPr lang="en-US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dg </a:t>
            </a:r>
            <a:r>
              <a:rPr lang="en-US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bahan</a:t>
            </a:r>
            <a:r>
              <a:rPr lang="en-US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lebih</a:t>
            </a:r>
            <a:r>
              <a:rPr lang="en-US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aman</a:t>
            </a:r>
            <a:endParaRPr lang="en-US" i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88268" y="5486400"/>
            <a:ext cx="7577503" cy="792161"/>
          </a:xfrm>
          <a:prstGeom prst="rect">
            <a:avLst/>
          </a:prstGeom>
        </p:spPr>
        <p:txBody>
          <a:bodyPr/>
          <a:lstStyle>
            <a:lvl1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z="1600" dirty="0" err="1" smtClean="0"/>
              <a:t>Yg</a:t>
            </a:r>
            <a:r>
              <a:rPr lang="en-US" sz="1600" dirty="0" smtClean="0"/>
              <a:t> </a:t>
            </a:r>
            <a:r>
              <a:rPr lang="en-US" sz="1600" dirty="0" err="1" smtClean="0"/>
              <a:t>sdh</a:t>
            </a:r>
            <a:r>
              <a:rPr lang="en-US" sz="1600" dirty="0" smtClean="0"/>
              <a:t> proses, </a:t>
            </a:r>
            <a:r>
              <a:rPr lang="en-US" sz="1600" dirty="0" err="1" smtClean="0"/>
              <a:t>metode</a:t>
            </a:r>
            <a:r>
              <a:rPr lang="en-US" sz="1600" dirty="0" smtClean="0"/>
              <a:t> </a:t>
            </a:r>
            <a:r>
              <a:rPr lang="en-US" sz="1600" dirty="0" err="1" smtClean="0"/>
              <a:t>pengantian</a:t>
            </a:r>
            <a:r>
              <a:rPr lang="en-US" sz="1600" dirty="0" smtClean="0"/>
              <a:t> </a:t>
            </a:r>
            <a:r>
              <a:rPr lang="en-US" sz="1600" dirty="0" err="1" smtClean="0"/>
              <a:t>bahan</a:t>
            </a:r>
            <a:r>
              <a:rPr lang="en-US" sz="1600" dirty="0" smtClean="0"/>
              <a:t>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dilakukan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baik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 </a:t>
            </a:r>
            <a:r>
              <a:rPr lang="en-US" sz="1600" dirty="0" err="1" smtClean="0"/>
              <a:t>bahan</a:t>
            </a:r>
            <a:r>
              <a:rPr lang="en-US" sz="1600" dirty="0" smtClean="0"/>
              <a:t>- </a:t>
            </a:r>
            <a:r>
              <a:rPr lang="en-US" sz="1600" dirty="0" err="1" smtClean="0"/>
              <a:t>bahan</a:t>
            </a:r>
            <a:r>
              <a:rPr lang="en-US" sz="1600" dirty="0" smtClean="0"/>
              <a:t> </a:t>
            </a:r>
            <a:r>
              <a:rPr lang="en-US" sz="1600" dirty="0" err="1" smtClean="0"/>
              <a:t>yg</a:t>
            </a:r>
            <a:r>
              <a:rPr lang="en-US" sz="1600" dirty="0" smtClean="0"/>
              <a:t> </a:t>
            </a:r>
            <a:r>
              <a:rPr lang="en-US" sz="1600" dirty="0" err="1" smtClean="0"/>
              <a:t>berbahaya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proses </a:t>
            </a:r>
            <a:r>
              <a:rPr lang="en-US" sz="1600" dirty="0" err="1" smtClean="0"/>
              <a:t>penggantian</a:t>
            </a:r>
            <a:r>
              <a:rPr lang="en-US" sz="1600" dirty="0" smtClean="0"/>
              <a:t> dg </a:t>
            </a:r>
            <a:r>
              <a:rPr lang="en-US" sz="1600" dirty="0" err="1" smtClean="0"/>
              <a:t>bahan</a:t>
            </a:r>
            <a:r>
              <a:rPr lang="en-US" sz="1600" dirty="0" smtClean="0"/>
              <a:t> </a:t>
            </a:r>
            <a:r>
              <a:rPr lang="en-US" sz="1600" dirty="0" err="1" smtClean="0"/>
              <a:t>kimia</a:t>
            </a:r>
            <a:r>
              <a:rPr lang="en-US" sz="1600" dirty="0" smtClean="0"/>
              <a:t> lain </a:t>
            </a:r>
            <a:r>
              <a:rPr lang="en-US" sz="1600" dirty="0" err="1" smtClean="0"/>
              <a:t>yg</a:t>
            </a:r>
            <a:r>
              <a:rPr lang="en-US" sz="1600" dirty="0" smtClean="0"/>
              <a:t>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aman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37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utoUpdateAnimBg="0"/>
      <p:bldP spid="1167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76800" y="5435374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Rockwell Condensed" pitchFamily="18" charset="0"/>
              </a:rPr>
              <a:t>Sebelum</a:t>
            </a:r>
            <a:r>
              <a:rPr lang="en-US" sz="1400" dirty="0">
                <a:latin typeface="Rockwell Condensed" pitchFamily="18" charset="0"/>
              </a:rPr>
              <a:t> </a:t>
            </a:r>
            <a:r>
              <a:rPr lang="en-US" sz="1400" dirty="0" err="1">
                <a:latin typeface="Rockwell Condensed" pitchFamily="18" charset="0"/>
              </a:rPr>
              <a:t>memutuskan</a:t>
            </a:r>
            <a:r>
              <a:rPr lang="en-US" sz="1400" dirty="0">
                <a:latin typeface="Rockwell Condensed" pitchFamily="18" charset="0"/>
              </a:rPr>
              <a:t> </a:t>
            </a:r>
            <a:r>
              <a:rPr lang="en-US" sz="1400" dirty="0" err="1">
                <a:latin typeface="Rockwell Condensed" pitchFamily="18" charset="0"/>
              </a:rPr>
              <a:t>untuk</a:t>
            </a:r>
            <a:r>
              <a:rPr lang="en-US" sz="1400" dirty="0">
                <a:latin typeface="Rockwell Condensed" pitchFamily="18" charset="0"/>
              </a:rPr>
              <a:t> </a:t>
            </a:r>
            <a:r>
              <a:rPr lang="en-US" sz="1400" dirty="0" err="1">
                <a:latin typeface="Rockwell Condensed" pitchFamily="18" charset="0"/>
              </a:rPr>
              <a:t>mengganti</a:t>
            </a:r>
            <a:r>
              <a:rPr lang="en-US" sz="1400" dirty="0">
                <a:latin typeface="Rockwell Condensed" pitchFamily="18" charset="0"/>
              </a:rPr>
              <a:t> </a:t>
            </a:r>
            <a:r>
              <a:rPr lang="en-US" sz="1400" dirty="0" err="1">
                <a:latin typeface="Rockwell Condensed" pitchFamily="18" charset="0"/>
              </a:rPr>
              <a:t>bahan</a:t>
            </a:r>
            <a:r>
              <a:rPr lang="en-US" sz="1400" dirty="0">
                <a:latin typeface="Rockwell Condensed" pitchFamily="18" charset="0"/>
              </a:rPr>
              <a:t> </a:t>
            </a:r>
            <a:r>
              <a:rPr lang="en-US" sz="1400" dirty="0" err="1">
                <a:latin typeface="Rockwell Condensed" pitchFamily="18" charset="0"/>
              </a:rPr>
              <a:t>kimia</a:t>
            </a:r>
            <a:r>
              <a:rPr lang="en-US" sz="1400" dirty="0">
                <a:latin typeface="Rockwell Condensed" pitchFamily="18" charset="0"/>
              </a:rPr>
              <a:t> / </a:t>
            </a:r>
            <a:r>
              <a:rPr lang="en-US" sz="1400" dirty="0" err="1">
                <a:latin typeface="Rockwell Condensed" pitchFamily="18" charset="0"/>
              </a:rPr>
              <a:t>zat</a:t>
            </a:r>
            <a:r>
              <a:rPr lang="en-US" sz="1400" dirty="0">
                <a:latin typeface="Rockwell Condensed" pitchFamily="18" charset="0"/>
              </a:rPr>
              <a:t> </a:t>
            </a:r>
            <a:r>
              <a:rPr lang="en-US" sz="1400" dirty="0" err="1">
                <a:latin typeface="Rockwell Condensed" pitchFamily="18" charset="0"/>
              </a:rPr>
              <a:t>dengan</a:t>
            </a:r>
            <a:r>
              <a:rPr lang="en-US" sz="1400" dirty="0">
                <a:latin typeface="Rockwell Condensed" pitchFamily="18" charset="0"/>
              </a:rPr>
              <a:t> yang lain, </a:t>
            </a:r>
            <a:r>
              <a:rPr lang="en-US" sz="1400" dirty="0" err="1">
                <a:latin typeface="Rockwell Condensed" pitchFamily="18" charset="0"/>
              </a:rPr>
              <a:t>mempertimbangkan</a:t>
            </a:r>
            <a:r>
              <a:rPr lang="en-US" sz="1400" dirty="0">
                <a:latin typeface="Rockwell Condensed" pitchFamily="18" charset="0"/>
              </a:rPr>
              <a:t> </a:t>
            </a:r>
            <a:r>
              <a:rPr lang="en-US" sz="1400" dirty="0" err="1">
                <a:latin typeface="Rockwell Condensed" pitchFamily="18" charset="0"/>
              </a:rPr>
              <a:t>semua</a:t>
            </a:r>
            <a:r>
              <a:rPr lang="en-US" sz="1400" dirty="0">
                <a:latin typeface="Rockwell Condensed" pitchFamily="18" charset="0"/>
              </a:rPr>
              <a:t> </a:t>
            </a:r>
            <a:r>
              <a:rPr lang="en-US" sz="1400" dirty="0" err="1">
                <a:latin typeface="Rockwell Condensed" pitchFamily="18" charset="0"/>
              </a:rPr>
              <a:t>implikasi</a:t>
            </a:r>
            <a:r>
              <a:rPr lang="en-US" sz="1400" dirty="0">
                <a:latin typeface="Rockwell Condensed" pitchFamily="18" charset="0"/>
              </a:rPr>
              <a:t> </a:t>
            </a:r>
            <a:r>
              <a:rPr lang="en-US" sz="1400" dirty="0" err="1">
                <a:latin typeface="Rockwell Condensed" pitchFamily="18" charset="0"/>
              </a:rPr>
              <a:t>dan</a:t>
            </a:r>
            <a:r>
              <a:rPr lang="en-US" sz="1400" dirty="0">
                <a:latin typeface="Rockwell Condensed" pitchFamily="18" charset="0"/>
              </a:rPr>
              <a:t> </a:t>
            </a:r>
            <a:r>
              <a:rPr lang="en-US" sz="1400" dirty="0" err="1">
                <a:latin typeface="Rockwell Condensed" pitchFamily="18" charset="0"/>
              </a:rPr>
              <a:t>risiko</a:t>
            </a:r>
            <a:r>
              <a:rPr lang="en-US" sz="1400" dirty="0">
                <a:latin typeface="Rockwell Condensed" pitchFamily="18" charset="0"/>
              </a:rPr>
              <a:t> </a:t>
            </a:r>
            <a:r>
              <a:rPr lang="en-US" sz="1400" dirty="0" err="1">
                <a:latin typeface="Rockwell Condensed" pitchFamily="18" charset="0"/>
              </a:rPr>
              <a:t>potensial</a:t>
            </a:r>
            <a:r>
              <a:rPr lang="en-US" sz="1400" dirty="0">
                <a:latin typeface="Rockwell Condensed" pitchFamily="18" charset="0"/>
              </a:rPr>
              <a:t> </a:t>
            </a:r>
            <a:r>
              <a:rPr lang="en-US" sz="1400" dirty="0" err="1">
                <a:latin typeface="Rockwell Condensed" pitchFamily="18" charset="0"/>
              </a:rPr>
              <a:t>dari</a:t>
            </a:r>
            <a:r>
              <a:rPr lang="en-US" sz="1400" dirty="0">
                <a:latin typeface="Rockwell Condensed" pitchFamily="18" charset="0"/>
              </a:rPr>
              <a:t> </a:t>
            </a:r>
            <a:r>
              <a:rPr lang="en-US" sz="1400" dirty="0" err="1">
                <a:latin typeface="Rockwell Condensed" pitchFamily="18" charset="0"/>
              </a:rPr>
              <a:t>bahan</a:t>
            </a:r>
            <a:r>
              <a:rPr lang="en-US" sz="1400" dirty="0">
                <a:latin typeface="Rockwell Condensed" pitchFamily="18" charset="0"/>
              </a:rPr>
              <a:t> </a:t>
            </a:r>
            <a:r>
              <a:rPr lang="en-US" sz="1400" dirty="0" err="1">
                <a:latin typeface="Rockwell Condensed" pitchFamily="18" charset="0"/>
              </a:rPr>
              <a:t>baru</a:t>
            </a:r>
            <a:endParaRPr lang="en-US" sz="1400" dirty="0">
              <a:latin typeface="Rockwell Condensed" pitchFamily="18" charset="0"/>
            </a:endParaRPr>
          </a:p>
        </p:txBody>
      </p:sp>
      <p:graphicFrame>
        <p:nvGraphicFramePr>
          <p:cNvPr id="9" name="Group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488034"/>
              </p:ext>
            </p:extLst>
          </p:nvPr>
        </p:nvGraphicFramePr>
        <p:xfrm>
          <a:off x="990600" y="1146535"/>
          <a:ext cx="7772400" cy="3437443"/>
        </p:xfrm>
        <a:graphic>
          <a:graphicData uri="http://schemas.openxmlformats.org/drawingml/2006/table">
            <a:tbl>
              <a:tblPr/>
              <a:tblGrid>
                <a:gridCol w="4239492"/>
                <a:gridCol w="3532908"/>
              </a:tblGrid>
              <a:tr h="682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Pengantian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bahan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beracun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 Condensed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Pengantian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perubahan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proses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5178">
                <a:tc>
                  <a:txBody>
                    <a:bodyPr/>
                    <a:lstStyle/>
                    <a:p>
                      <a:pPr marL="363538" marR="0" lvl="0" indent="-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o"/>
                        <a:tabLst>
                          <a:tab pos="363538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Menggunakaan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cat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larut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air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atau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perekat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sebagai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penganti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larut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organik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 Condensed" pitchFamily="18" charset="0"/>
                      </a:endParaRPr>
                    </a:p>
                    <a:p>
                      <a:pPr marL="363538" marR="0" lvl="0" indent="-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o"/>
                        <a:tabLst>
                          <a:tab pos="363538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Menggunakaan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larutan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air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dtergen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sebagai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penganti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bahan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pelarut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 Condensed" pitchFamily="18" charset="0"/>
                      </a:endParaRPr>
                    </a:p>
                    <a:p>
                      <a:pPr marL="363538" marR="0" lvl="0" indent="-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o"/>
                        <a:tabLst>
                          <a:tab pos="363538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Menggunakaan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bahan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kimia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yang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memiliki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titik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nyala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yang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lebih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tinggi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dari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pada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 yang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memiliki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titik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nyala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rendah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 Condensed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538" marR="0" lvl="0" indent="-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o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Mengganti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cat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semprot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dengan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elektrostatic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atau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cat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celup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 Condensed" pitchFamily="18" charset="0"/>
                      </a:endParaRPr>
                    </a:p>
                    <a:p>
                      <a:pPr marL="363538" marR="0" lvl="0" indent="-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o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Mengganti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pengisian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secara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manual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dengan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pengisian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secara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mechanical</a:t>
                      </a:r>
                    </a:p>
                    <a:p>
                      <a:pPr marL="363538" marR="0" lvl="0" indent="-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o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Mengganti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abrasive blasting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kering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dengan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 blasting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 Condensed" pitchFamily="18" charset="0"/>
                        </a:rPr>
                        <a:t>basah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 Condensed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20966" y="4354558"/>
            <a:ext cx="889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?</a:t>
            </a:r>
          </a:p>
        </p:txBody>
      </p:sp>
      <p:sp>
        <p:nvSpPr>
          <p:cNvPr id="12" name="Down Arrow 11"/>
          <p:cNvSpPr/>
          <p:nvPr/>
        </p:nvSpPr>
        <p:spPr bwMode="auto">
          <a:xfrm rot="6544525">
            <a:off x="5584019" y="4827028"/>
            <a:ext cx="598632" cy="29587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76200"/>
            <a:ext cx="7467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117475"/>
            <a:r>
              <a:rPr lang="en-US" sz="2400" dirty="0" err="1">
                <a:solidFill>
                  <a:srgbClr val="000099"/>
                </a:solidFill>
                <a:latin typeface="Tahoma" pitchFamily="34" charset="0"/>
              </a:rPr>
              <a:t>Subtitusi</a:t>
            </a:r>
            <a:r>
              <a:rPr lang="en-US" sz="2400" dirty="0">
                <a:solidFill>
                  <a:srgbClr val="000099"/>
                </a:solidFill>
                <a:latin typeface="Tahoma" pitchFamily="34" charset="0"/>
              </a:rPr>
              <a:t> Material/</a:t>
            </a:r>
            <a:r>
              <a:rPr lang="en-US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Menghilangkan</a:t>
            </a:r>
            <a:r>
              <a:rPr lang="en-US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bahaya</a:t>
            </a:r>
            <a:r>
              <a:rPr lang="en-US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atau</a:t>
            </a:r>
            <a:r>
              <a:rPr lang="en-US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mengganti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dg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bahan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lebih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49" y="4079352"/>
            <a:ext cx="2514600" cy="179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or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ord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1031</Words>
  <Application>Microsoft Office PowerPoint</Application>
  <PresentationFormat>On-screen Show (4:3)</PresentationFormat>
  <Paragraphs>155</Paragraphs>
  <Slides>27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border</vt:lpstr>
      <vt:lpstr>Bitmap Image</vt:lpstr>
      <vt:lpstr>HIGIENE  INDUSTRI</vt:lpstr>
      <vt:lpstr>PowerPoint Presentation</vt:lpstr>
      <vt:lpstr>PowerPoint Presentation</vt:lpstr>
      <vt:lpstr>PowerPoint Presentation</vt:lpstr>
      <vt:lpstr>Principle of Crocodile  </vt:lpstr>
      <vt:lpstr>OSHA Hierarchy of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Ventilasi  Industri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Sistim ini hanya dipakai untuk bahan kimia dg kemampuan kerancuanan yg rendah,tidk korosif &amp; dipakai dalam jumlah yg kecil</vt:lpstr>
      <vt:lpstr>PowerPoint Presentation</vt:lpstr>
      <vt:lpstr>PowerPoint Presentation</vt:lpstr>
      <vt:lpstr>PowerPoint Presentation</vt:lpstr>
      <vt:lpstr>PowerPoint Presentation</vt:lpstr>
      <vt:lpstr>Local exhaust system</vt:lpstr>
      <vt:lpstr>PowerPoint Presentation</vt:lpstr>
      <vt:lpstr>PowerPoint Presentation</vt:lpstr>
      <vt:lpstr>Perhitungan:</vt:lpstr>
      <vt:lpstr>Canopy Hood</vt:lpstr>
    </vt:vector>
  </TitlesOfParts>
  <Company>latar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HIGIENE  INDUSTRI</dc:title>
  <dc:creator>Rismal</dc:creator>
  <cp:lastModifiedBy>May</cp:lastModifiedBy>
  <cp:revision>92</cp:revision>
  <dcterms:created xsi:type="dcterms:W3CDTF">2011-11-25T19:09:45Z</dcterms:created>
  <dcterms:modified xsi:type="dcterms:W3CDTF">2015-05-20T09:03:49Z</dcterms:modified>
</cp:coreProperties>
</file>