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4B33-B6E8-4772-8C23-951F9956B2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8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BEDF5-B4CE-44E8-BF4C-6522787BF2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DC57-BCC1-41AE-A2D8-6B62EBB3C7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6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1861-24AA-4CE4-9763-04262A0C80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9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1AFA-19E7-41F1-BD7A-76E5879DD4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6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9D1AE-2A58-45F8-BB28-2FAFFCA687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3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82D5C-5100-4F93-9717-1BC01F2D52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3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7B1C1-8AF0-4A4B-BF36-CD148CC9622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59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A8E5-35B6-413B-8C65-1E2D3D2C39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4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55FB9-5A47-4F5B-8791-EB0DA7B134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0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F06A3-7F85-446F-B8FA-64C086449D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1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33214C-8BFA-4C59-817E-DAECF6099E50}" type="slidenum">
              <a:rPr lang="en-US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97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1182" y="913476"/>
            <a:ext cx="7358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PERBAIKAN </a:t>
            </a:r>
            <a:r>
              <a:rPr lang="en-US" sz="2800" dirty="0">
                <a:latin typeface="Arial Rounded MT Bold" pitchFamily="34" charset="0"/>
              </a:rPr>
              <a:t>SISTEM PENGENDALIAN EMISI DEBU TEPUNG DI AREA </a:t>
            </a:r>
            <a:r>
              <a:rPr lang="en-US" sz="2800" dirty="0" smtClean="0">
                <a:latin typeface="Arial Rounded MT Bold" pitchFamily="34" charset="0"/>
              </a:rPr>
              <a:t> …X </a:t>
            </a:r>
            <a:r>
              <a:rPr lang="en-US" sz="2800" dirty="0">
                <a:latin typeface="Arial Rounded MT Bold" pitchFamily="34" charset="0"/>
              </a:rPr>
              <a:t>PADA INDUSTRI TEPUNG TERIGU </a:t>
            </a:r>
            <a:r>
              <a:rPr lang="en-US" sz="2800" dirty="0" smtClean="0">
                <a:latin typeface="Arial Rounded MT Bold" pitchFamily="34" charset="0"/>
              </a:rPr>
              <a:t>-….Y</a:t>
            </a:r>
            <a:endParaRPr lang="en-US" sz="28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3124200"/>
            <a:ext cx="502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Pencemaran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udara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indoor air pollution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terigu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berbahaya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pencemaran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terpapar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9600" y="4724401"/>
            <a:ext cx="31219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FFFF00"/>
                </a:solidFill>
              </a:rPr>
              <a:t>hood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FFFF00"/>
                </a:solidFill>
              </a:rPr>
              <a:t>duct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b="1" i="1" dirty="0" err="1" smtClean="0">
                <a:solidFill>
                  <a:srgbClr val="FFFF00"/>
                </a:solidFill>
              </a:rPr>
              <a:t>baghouse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sz="2000" b="1" i="1" dirty="0">
                <a:solidFill>
                  <a:srgbClr val="FFFF00"/>
                </a:solidFill>
              </a:rPr>
              <a:t>filter</a:t>
            </a:r>
            <a:r>
              <a:rPr lang="en-US" sz="2000" b="1" dirty="0">
                <a:solidFill>
                  <a:srgbClr val="FFFF00"/>
                </a:solidFill>
              </a:rPr>
              <a:t>, 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i="1" dirty="0">
                <a:solidFill>
                  <a:srgbClr val="FFFF00"/>
                </a:solidFill>
              </a:rPr>
              <a:t>fan</a:t>
            </a:r>
            <a:r>
              <a:rPr lang="en-US" sz="20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96669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Instalasi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pengendalian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debu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tepung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eksisting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r>
              <a:rPr lang="en-US" sz="2000" b="1" dirty="0" smtClean="0"/>
              <a:t> ,  PT –Y   </a:t>
            </a:r>
            <a:r>
              <a:rPr lang="en-US" sz="2000" b="1" dirty="0" err="1" smtClean="0"/>
              <a:t>menerapkan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ventilasi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industri</a:t>
            </a:r>
            <a:r>
              <a:rPr lang="en-US" sz="2000" b="1" dirty="0" smtClean="0"/>
              <a:t> –LEV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42291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3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8096" y="4648200"/>
            <a:ext cx="62825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terpasang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Dari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 </a:t>
            </a:r>
            <a:r>
              <a:rPr lang="en-US" dirty="0" err="1" smtClean="0"/>
              <a:t>tepung</a:t>
            </a:r>
            <a:r>
              <a:rPr lang="en-US" dirty="0" smtClean="0"/>
              <a:t> </a:t>
            </a:r>
            <a:r>
              <a:rPr lang="en-US" dirty="0" err="1" smtClean="0"/>
              <a:t>ynag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Mass Median Diameter</a:t>
            </a:r>
            <a:r>
              <a:rPr lang="en-US" dirty="0" smtClean="0"/>
              <a:t> 6.2165 µm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pengendali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baghouse</a:t>
            </a:r>
            <a:r>
              <a:rPr lang="en-US" i="1" dirty="0" smtClean="0"/>
              <a:t> filter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1295400"/>
            <a:ext cx="72480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i="1" dirty="0" err="1"/>
              <a:t>partikulat</a:t>
            </a:r>
            <a:r>
              <a:rPr lang="en-US" i="1" dirty="0"/>
              <a:t> matte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10 </a:t>
            </a:r>
            <a:r>
              <a:rPr lang="en-US" dirty="0" err="1"/>
              <a:t>mikron</a:t>
            </a:r>
            <a:r>
              <a:rPr lang="en-US" dirty="0"/>
              <a:t> (PM</a:t>
            </a:r>
            <a:r>
              <a:rPr lang="en-US" baseline="-25000" dirty="0"/>
              <a:t>10</a:t>
            </a:r>
            <a:r>
              <a:rPr lang="en-US" dirty="0"/>
              <a:t>) </a:t>
            </a:r>
            <a:r>
              <a:rPr lang="en-US" dirty="0" err="1"/>
              <a:t>sebesar</a:t>
            </a:r>
            <a:r>
              <a:rPr lang="en-US" dirty="0"/>
              <a:t> 36,39 mg/m</a:t>
            </a:r>
            <a:r>
              <a:rPr lang="en-US" baseline="30000" dirty="0"/>
              <a:t>3</a:t>
            </a:r>
            <a:r>
              <a:rPr lang="en-US" dirty="0"/>
              <a:t> - 75.903 mg/m</a:t>
            </a:r>
            <a:r>
              <a:rPr lang="en-US" baseline="30000" dirty="0"/>
              <a:t>3</a:t>
            </a:r>
            <a:r>
              <a:rPr lang="en-US" dirty="0"/>
              <a:t> (8 jam </a:t>
            </a:r>
            <a:r>
              <a:rPr lang="en-US" dirty="0" err="1"/>
              <a:t>pengukuran</a:t>
            </a:r>
            <a:r>
              <a:rPr lang="en-US" dirty="0"/>
              <a:t>) yang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ambang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di </a:t>
            </a:r>
            <a:r>
              <a:rPr lang="en-US" dirty="0" err="1"/>
              <a:t>udara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SK </a:t>
            </a:r>
            <a:r>
              <a:rPr lang="en-US" dirty="0" err="1"/>
              <a:t>Mennaker</a:t>
            </a:r>
            <a:r>
              <a:rPr lang="en-US" dirty="0"/>
              <a:t> No. SE.01/MEN/1997 (NAB = 10 mg/m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8 jam).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0713" y="304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STUDI   KASUS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3026657"/>
            <a:ext cx="63098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FFFF00"/>
                </a:solidFill>
                <a:latin typeface="Tekton Pro Ext" pitchFamily="34" charset="0"/>
              </a:rPr>
              <a:t>Pengertian</a:t>
            </a:r>
            <a:r>
              <a:rPr lang="en-US" dirty="0">
                <a:solidFill>
                  <a:srgbClr val="FFFF00"/>
                </a:solidFill>
                <a:latin typeface="Tekton Pro Ext" pitchFamily="34" charset="0"/>
              </a:rPr>
              <a:t> </a:t>
            </a:r>
            <a:endParaRPr lang="en-US" dirty="0" smtClean="0">
              <a:solidFill>
                <a:srgbClr val="FFFF00"/>
              </a:solidFill>
              <a:latin typeface="Tekton Pro Ex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PM10 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adalah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partikulat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atau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debu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dengan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diameter ≤ 10 </a:t>
            </a:r>
            <a:r>
              <a:rPr lang="en-US" sz="1600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mikron</a:t>
            </a:r>
            <a:r>
              <a:rPr lang="en-US" sz="1600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6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 Rounded MT Bold" pitchFamily="34" charset="0"/>
              </a:rPr>
              <a:t>Berdasarkan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perhitungan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sistem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ventilasi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idnustri</a:t>
            </a:r>
            <a:r>
              <a:rPr lang="en-US" sz="2400" dirty="0" smtClean="0">
                <a:latin typeface="Arial Rounded MT Bold" pitchFamily="34" charset="0"/>
              </a:rPr>
              <a:t> yang </a:t>
            </a:r>
            <a:r>
              <a:rPr lang="en-US" sz="2400" dirty="0" err="1" smtClean="0">
                <a:latin typeface="Arial Rounded MT Bold" pitchFamily="34" charset="0"/>
              </a:rPr>
              <a:t>dirancang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mengalami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beberapa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perubahan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dari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kondisi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awal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438400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buFont typeface="+mj-lt"/>
              <a:buAutoNum type="arabicPeriod"/>
              <a:tabLst>
                <a:tab pos="341313" algn="l"/>
              </a:tabLst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lain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hood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hood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1313" indent="-341313">
              <a:buFont typeface="+mj-lt"/>
              <a:buAutoNum type="arabicPeriod"/>
              <a:tabLst>
                <a:tab pos="341313" algn="l"/>
              </a:tabLst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hood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bukaan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 x 40 cm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30 x 50 cm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hood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45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typer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hood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1313" indent="-341313">
              <a:buFont typeface="+mj-lt"/>
              <a:buAutoNum type="arabicPeriod"/>
              <a:tabLst>
                <a:tab pos="341313" algn="l"/>
              </a:tabLst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duct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ducting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berkisar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87-187,8 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73,4-83,4 m.</a:t>
            </a:r>
          </a:p>
        </p:txBody>
      </p:sp>
    </p:spTree>
    <p:extLst>
      <p:ext uri="{BB962C8B-B14F-4D97-AF65-F5344CB8AC3E}">
        <p14:creationId xmlns:p14="http://schemas.microsoft.com/office/powerpoint/2010/main" val="35302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16814"/>
            <a:ext cx="6438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baghouse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bag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semula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30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42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baghouse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berubah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silinder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persegi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1500 - 2500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RPM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2732 RPM. </a:t>
            </a:r>
          </a:p>
        </p:txBody>
      </p:sp>
    </p:spTree>
    <p:extLst>
      <p:ext uri="{BB962C8B-B14F-4D97-AF65-F5344CB8AC3E}">
        <p14:creationId xmlns:p14="http://schemas.microsoft.com/office/powerpoint/2010/main" val="33028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362201"/>
            <a:ext cx="586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err="1" smtClean="0">
                <a:latin typeface="Copperplate Gothic Light" pitchFamily="34" charset="0"/>
              </a:rPr>
              <a:t>pertimbangan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lahan</a:t>
            </a:r>
            <a:r>
              <a:rPr lang="en-US" sz="2000" dirty="0" smtClean="0">
                <a:latin typeface="Copperplate Gothic Light" pitchFamily="34" charset="0"/>
              </a:rPr>
              <a:t>,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efisiensi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penyisihan</a:t>
            </a:r>
            <a:r>
              <a:rPr lang="en-US" sz="2000" dirty="0" smtClean="0">
                <a:latin typeface="Copperplate Gothic Light" pitchFamily="34" charset="0"/>
              </a:rPr>
              <a:t> yang </a:t>
            </a:r>
            <a:r>
              <a:rPr lang="en-US" sz="2000" dirty="0" err="1" smtClean="0">
                <a:latin typeface="Copperplate Gothic Light" pitchFamily="34" charset="0"/>
              </a:rPr>
              <a:t>tinggi</a:t>
            </a:r>
            <a:r>
              <a:rPr lang="en-US" sz="2000" dirty="0" smtClean="0">
                <a:latin typeface="Copperplate Gothic Light" pitchFamily="34" charset="0"/>
              </a:rPr>
              <a:t>, 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err="1" smtClean="0">
                <a:latin typeface="Copperplate Gothic Light" pitchFamily="34" charset="0"/>
              </a:rPr>
              <a:t>biaya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operasi</a:t>
            </a:r>
            <a:r>
              <a:rPr lang="en-US" sz="2000" dirty="0" smtClean="0">
                <a:latin typeface="Copperplate Gothic Light" pitchFamily="34" charset="0"/>
              </a:rPr>
              <a:t> yang </a:t>
            </a:r>
            <a:r>
              <a:rPr lang="en-US" sz="2000" dirty="0" err="1" smtClean="0">
                <a:latin typeface="Copperplate Gothic Light" pitchFamily="34" charset="0"/>
              </a:rPr>
              <a:t>menguntungkan</a:t>
            </a:r>
            <a:r>
              <a:rPr lang="en-US" sz="2000" dirty="0" smtClean="0">
                <a:latin typeface="Copperplate Gothic Light" pitchFamily="34" charset="0"/>
              </a:rPr>
              <a:t>,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err="1" smtClean="0">
                <a:latin typeface="Copperplate Gothic Light" pitchFamily="34" charset="0"/>
              </a:rPr>
              <a:t>pengoperasian</a:t>
            </a:r>
            <a:r>
              <a:rPr lang="en-US" sz="2000" dirty="0" smtClean="0">
                <a:latin typeface="Copperplate Gothic Light" pitchFamily="34" charset="0"/>
              </a:rPr>
              <a:t> yang </a:t>
            </a:r>
            <a:r>
              <a:rPr lang="en-US" sz="2000" dirty="0" err="1" smtClean="0">
                <a:latin typeface="Copperplate Gothic Light" pitchFamily="34" charset="0"/>
              </a:rPr>
              <a:t>lebih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mudah</a:t>
            </a:r>
            <a:r>
              <a:rPr lang="en-US" sz="2000" dirty="0" smtClean="0">
                <a:latin typeface="Copperplate Gothic Light" pitchFamily="34" charset="0"/>
              </a:rPr>
              <a:t>, 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err="1" smtClean="0">
                <a:latin typeface="Copperplate Gothic Light" pitchFamily="34" charset="0"/>
              </a:rPr>
              <a:t>antisipasi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kemungkinan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pengembangan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produksi</a:t>
            </a:r>
            <a:r>
              <a:rPr lang="en-US" sz="2000" dirty="0" smtClean="0">
                <a:latin typeface="Copperplate Gothic Light" pitchFamily="34" charset="0"/>
              </a:rPr>
              <a:t> di </a:t>
            </a:r>
            <a:r>
              <a:rPr lang="en-US" sz="2000" dirty="0" err="1" smtClean="0">
                <a:latin typeface="Copperplate Gothic Light" pitchFamily="34" charset="0"/>
              </a:rPr>
              <a:t>masa</a:t>
            </a:r>
            <a:r>
              <a:rPr lang="en-US" sz="2000" dirty="0" smtClean="0">
                <a:latin typeface="Copperplate Gothic Light" pitchFamily="34" charset="0"/>
              </a:rPr>
              <a:t> yang </a:t>
            </a:r>
            <a:r>
              <a:rPr lang="en-US" sz="2000" dirty="0" err="1" smtClean="0">
                <a:latin typeface="Copperplate Gothic Light" pitchFamily="34" charset="0"/>
              </a:rPr>
              <a:t>akan</a:t>
            </a:r>
            <a:r>
              <a:rPr lang="en-US" sz="2000" dirty="0" smtClean="0">
                <a:latin typeface="Copperplate Gothic Light" pitchFamily="34" charset="0"/>
              </a:rPr>
              <a:t> </a:t>
            </a:r>
            <a:r>
              <a:rPr lang="en-US" sz="2000" dirty="0" err="1" smtClean="0">
                <a:latin typeface="Copperplate Gothic Light" pitchFamily="34" charset="0"/>
              </a:rPr>
              <a:t>datang</a:t>
            </a:r>
            <a:endParaRPr lang="en-US" sz="2000" dirty="0">
              <a:latin typeface="Copperplate Gothic Ligh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7940" y="914400"/>
            <a:ext cx="519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DASAR  PERTIMBANGAN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499175"/>
            <a:ext cx="441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3785_slide">
  <a:themeElements>
    <a:clrScheme name="ind_3785_slide 2">
      <a:dk1>
        <a:srgbClr val="545454"/>
      </a:dk1>
      <a:lt1>
        <a:srgbClr val="FFFFFF"/>
      </a:lt1>
      <a:dk2>
        <a:srgbClr val="191970"/>
      </a:dk2>
      <a:lt2>
        <a:srgbClr val="FFFFFF"/>
      </a:lt2>
      <a:accent1>
        <a:srgbClr val="9D60DC"/>
      </a:accent1>
      <a:accent2>
        <a:srgbClr val="1A76D4"/>
      </a:accent2>
      <a:accent3>
        <a:srgbClr val="ABABBB"/>
      </a:accent3>
      <a:accent4>
        <a:srgbClr val="DADADA"/>
      </a:accent4>
      <a:accent5>
        <a:srgbClr val="CCB6EB"/>
      </a:accent5>
      <a:accent6>
        <a:srgbClr val="166AC0"/>
      </a:accent6>
      <a:hlink>
        <a:srgbClr val="20AECF"/>
      </a:hlink>
      <a:folHlink>
        <a:srgbClr val="5B5BE1"/>
      </a:folHlink>
    </a:clrScheme>
    <a:fontScheme name="ind_3785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3785_slide 1">
        <a:dk1>
          <a:srgbClr val="545454"/>
        </a:dk1>
        <a:lt1>
          <a:srgbClr val="FFFFFF"/>
        </a:lt1>
        <a:dk2>
          <a:srgbClr val="191970"/>
        </a:dk2>
        <a:lt2>
          <a:srgbClr val="FFFFFF"/>
        </a:lt2>
        <a:accent1>
          <a:srgbClr val="5151EB"/>
        </a:accent1>
        <a:accent2>
          <a:srgbClr val="439BF9"/>
        </a:accent2>
        <a:accent3>
          <a:srgbClr val="ABABBB"/>
        </a:accent3>
        <a:accent4>
          <a:srgbClr val="DADADA"/>
        </a:accent4>
        <a:accent5>
          <a:srgbClr val="B3B3F3"/>
        </a:accent5>
        <a:accent6>
          <a:srgbClr val="3C8CE2"/>
        </a:accent6>
        <a:hlink>
          <a:srgbClr val="9F9FEA"/>
        </a:hlink>
        <a:folHlink>
          <a:srgbClr val="D1B4E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3785_slide 2">
        <a:dk1>
          <a:srgbClr val="545454"/>
        </a:dk1>
        <a:lt1>
          <a:srgbClr val="FFFFFF"/>
        </a:lt1>
        <a:dk2>
          <a:srgbClr val="191970"/>
        </a:dk2>
        <a:lt2>
          <a:srgbClr val="FFFFFF"/>
        </a:lt2>
        <a:accent1>
          <a:srgbClr val="9D60DC"/>
        </a:accent1>
        <a:accent2>
          <a:srgbClr val="1A76D4"/>
        </a:accent2>
        <a:accent3>
          <a:srgbClr val="ABABBB"/>
        </a:accent3>
        <a:accent4>
          <a:srgbClr val="DADADA"/>
        </a:accent4>
        <a:accent5>
          <a:srgbClr val="CCB6EB"/>
        </a:accent5>
        <a:accent6>
          <a:srgbClr val="166AC0"/>
        </a:accent6>
        <a:hlink>
          <a:srgbClr val="20AECF"/>
        </a:hlink>
        <a:folHlink>
          <a:srgbClr val="5B5B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3785_slide 3">
        <a:dk1>
          <a:srgbClr val="545454"/>
        </a:dk1>
        <a:lt1>
          <a:srgbClr val="FFFFFF"/>
        </a:lt1>
        <a:dk2>
          <a:srgbClr val="191970"/>
        </a:dk2>
        <a:lt2>
          <a:srgbClr val="FFFFFF"/>
        </a:lt2>
        <a:accent1>
          <a:srgbClr val="C0DF2A"/>
        </a:accent1>
        <a:accent2>
          <a:srgbClr val="DF942A"/>
        </a:accent2>
        <a:accent3>
          <a:srgbClr val="ABABBB"/>
        </a:accent3>
        <a:accent4>
          <a:srgbClr val="DADADA"/>
        </a:accent4>
        <a:accent5>
          <a:srgbClr val="DCECAC"/>
        </a:accent5>
        <a:accent6>
          <a:srgbClr val="CA8625"/>
        </a:accent6>
        <a:hlink>
          <a:srgbClr val="DFDF2A"/>
        </a:hlink>
        <a:folHlink>
          <a:srgbClr val="6B6C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3785_slide 4">
        <a:dk1>
          <a:srgbClr val="545454"/>
        </a:dk1>
        <a:lt1>
          <a:srgbClr val="FFFFFF"/>
        </a:lt1>
        <a:dk2>
          <a:srgbClr val="191970"/>
        </a:dk2>
        <a:lt2>
          <a:srgbClr val="FFFFFF"/>
        </a:lt2>
        <a:accent1>
          <a:srgbClr val="DF7489"/>
        </a:accent1>
        <a:accent2>
          <a:srgbClr val="71C32C"/>
        </a:accent2>
        <a:accent3>
          <a:srgbClr val="ABABBB"/>
        </a:accent3>
        <a:accent4>
          <a:srgbClr val="DADADA"/>
        </a:accent4>
        <a:accent5>
          <a:srgbClr val="ECBCC4"/>
        </a:accent5>
        <a:accent6>
          <a:srgbClr val="66B027"/>
        </a:accent6>
        <a:hlink>
          <a:srgbClr val="E1B628"/>
        </a:hlink>
        <a:folHlink>
          <a:srgbClr val="8989E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d_3785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151EB"/>
        </a:accent1>
        <a:accent2>
          <a:srgbClr val="439BF9"/>
        </a:accent2>
        <a:accent3>
          <a:srgbClr val="FFFFFF"/>
        </a:accent3>
        <a:accent4>
          <a:srgbClr val="000000"/>
        </a:accent4>
        <a:accent5>
          <a:srgbClr val="B3B3F3"/>
        </a:accent5>
        <a:accent6>
          <a:srgbClr val="3C8CE2"/>
        </a:accent6>
        <a:hlink>
          <a:srgbClr val="9F9FEA"/>
        </a:hlink>
        <a:folHlink>
          <a:srgbClr val="D1B4E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785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D60DC"/>
        </a:accent1>
        <a:accent2>
          <a:srgbClr val="1A76D4"/>
        </a:accent2>
        <a:accent3>
          <a:srgbClr val="FFFFFF"/>
        </a:accent3>
        <a:accent4>
          <a:srgbClr val="000000"/>
        </a:accent4>
        <a:accent5>
          <a:srgbClr val="CCB6EB"/>
        </a:accent5>
        <a:accent6>
          <a:srgbClr val="166AC0"/>
        </a:accent6>
        <a:hlink>
          <a:srgbClr val="20AECF"/>
        </a:hlink>
        <a:folHlink>
          <a:srgbClr val="5B5B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785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DF2A"/>
        </a:accent1>
        <a:accent2>
          <a:srgbClr val="DF942A"/>
        </a:accent2>
        <a:accent3>
          <a:srgbClr val="FFFFFF"/>
        </a:accent3>
        <a:accent4>
          <a:srgbClr val="000000"/>
        </a:accent4>
        <a:accent5>
          <a:srgbClr val="DCECAC"/>
        </a:accent5>
        <a:accent6>
          <a:srgbClr val="CA8625"/>
        </a:accent6>
        <a:hlink>
          <a:srgbClr val="DFDF2A"/>
        </a:hlink>
        <a:folHlink>
          <a:srgbClr val="6B6C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3785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F7489"/>
        </a:accent1>
        <a:accent2>
          <a:srgbClr val="71C32C"/>
        </a:accent2>
        <a:accent3>
          <a:srgbClr val="FFFFFF"/>
        </a:accent3>
        <a:accent4>
          <a:srgbClr val="000000"/>
        </a:accent4>
        <a:accent5>
          <a:srgbClr val="ECBCC4"/>
        </a:accent5>
        <a:accent6>
          <a:srgbClr val="66B027"/>
        </a:accent6>
        <a:hlink>
          <a:srgbClr val="E1B628"/>
        </a:hlink>
        <a:folHlink>
          <a:srgbClr val="8989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327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ind_3785_slide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Rismal</dc:creator>
  <cp:lastModifiedBy>May</cp:lastModifiedBy>
  <cp:revision>8</cp:revision>
  <dcterms:created xsi:type="dcterms:W3CDTF">2012-01-21T03:51:58Z</dcterms:created>
  <dcterms:modified xsi:type="dcterms:W3CDTF">2015-05-20T09:04:09Z</dcterms:modified>
</cp:coreProperties>
</file>