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308" r:id="rId3"/>
    <p:sldId id="392" r:id="rId4"/>
    <p:sldId id="411" r:id="rId5"/>
    <p:sldId id="410" r:id="rId6"/>
    <p:sldId id="401" r:id="rId7"/>
    <p:sldId id="402" r:id="rId8"/>
    <p:sldId id="405" r:id="rId9"/>
    <p:sldId id="403" r:id="rId10"/>
    <p:sldId id="314" r:id="rId11"/>
    <p:sldId id="315" r:id="rId12"/>
    <p:sldId id="415" r:id="rId13"/>
    <p:sldId id="417" r:id="rId14"/>
    <p:sldId id="316" r:id="rId15"/>
    <p:sldId id="407" r:id="rId16"/>
    <p:sldId id="408" r:id="rId17"/>
    <p:sldId id="319" r:id="rId18"/>
    <p:sldId id="414" r:id="rId19"/>
    <p:sldId id="320" r:id="rId20"/>
    <p:sldId id="321" r:id="rId21"/>
    <p:sldId id="323" r:id="rId22"/>
    <p:sldId id="418" r:id="rId23"/>
    <p:sldId id="324" r:id="rId24"/>
    <p:sldId id="406" r:id="rId25"/>
    <p:sldId id="39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28" d="100"/>
          <a:sy n="28" d="100"/>
        </p:scale>
        <p:origin x="-228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4D9AE-A222-4895-B1CD-81AAA62D2B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d-ID"/>
        </a:p>
      </dgm:t>
    </dgm:pt>
    <dgm:pt modelId="{583AB864-216D-4F9C-B4D6-658E64C50A35}">
      <dgm:prSet custT="1"/>
      <dgm:spPr/>
      <dgm:t>
        <a:bodyPr/>
        <a:lstStyle/>
        <a:p>
          <a:pPr rtl="0"/>
          <a:r>
            <a:rPr lang="en-US" sz="3200" dirty="0" smtClean="0"/>
            <a:t>Step 2 - Assess the Risk  </a:t>
          </a:r>
          <a:endParaRPr lang="en-US" sz="3200" dirty="0"/>
        </a:p>
      </dgm:t>
    </dgm:pt>
    <dgm:pt modelId="{61201141-5AC6-45CE-82BA-473CD120A02A}" type="parTrans" cxnId="{C7589114-E82F-40BE-A523-5487E0693626}">
      <dgm:prSet/>
      <dgm:spPr/>
      <dgm:t>
        <a:bodyPr/>
        <a:lstStyle/>
        <a:p>
          <a:endParaRPr lang="id-ID" sz="3200"/>
        </a:p>
      </dgm:t>
    </dgm:pt>
    <dgm:pt modelId="{84BC10E5-08FD-4C17-B202-507A9BF928F9}" type="sibTrans" cxnId="{C7589114-E82F-40BE-A523-5487E0693626}">
      <dgm:prSet/>
      <dgm:spPr/>
      <dgm:t>
        <a:bodyPr/>
        <a:lstStyle/>
        <a:p>
          <a:endParaRPr lang="id-ID" sz="3200"/>
        </a:p>
      </dgm:t>
    </dgm:pt>
    <dgm:pt modelId="{923BE925-3F5B-4CA4-8C79-576AC098BE4A}" type="pres">
      <dgm:prSet presAssocID="{F384D9AE-A222-4895-B1CD-81AAA62D2B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8DA992-AF49-436C-AAF7-D231AC20695B}" type="pres">
      <dgm:prSet presAssocID="{583AB864-216D-4F9C-B4D6-658E64C50A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589114-E82F-40BE-A523-5487E0693626}" srcId="{F384D9AE-A222-4895-B1CD-81AAA62D2BC4}" destId="{583AB864-216D-4F9C-B4D6-658E64C50A35}" srcOrd="0" destOrd="0" parTransId="{61201141-5AC6-45CE-82BA-473CD120A02A}" sibTransId="{84BC10E5-08FD-4C17-B202-507A9BF928F9}"/>
    <dgm:cxn modelId="{CE7305C9-D250-46B8-A6B0-AADF8DA6B802}" type="presOf" srcId="{583AB864-216D-4F9C-B4D6-658E64C50A35}" destId="{6A8DA992-AF49-436C-AAF7-D231AC20695B}" srcOrd="0" destOrd="0" presId="urn:microsoft.com/office/officeart/2005/8/layout/vList2"/>
    <dgm:cxn modelId="{86A11314-DFCA-4F3B-AAE3-4FC64B547BD1}" type="presOf" srcId="{F384D9AE-A222-4895-B1CD-81AAA62D2BC4}" destId="{923BE925-3F5B-4CA4-8C79-576AC098BE4A}" srcOrd="0" destOrd="0" presId="urn:microsoft.com/office/officeart/2005/8/layout/vList2"/>
    <dgm:cxn modelId="{57285AC4-3A19-478F-B5AC-16D0E169BC78}" type="presParOf" srcId="{923BE925-3F5B-4CA4-8C79-576AC098BE4A}" destId="{6A8DA992-AF49-436C-AAF7-D231AC2069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DA992-AF49-436C-AAF7-D231AC20695B}">
      <dsp:nvSpPr>
        <dsp:cNvPr id="0" name=""/>
        <dsp:cNvSpPr/>
      </dsp:nvSpPr>
      <dsp:spPr>
        <a:xfrm>
          <a:off x="0" y="166"/>
          <a:ext cx="5286412" cy="474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Step 2 - Assess the Risk  </a:t>
          </a:r>
          <a:endParaRPr lang="en-US" sz="3200" kern="1200" dirty="0"/>
        </a:p>
      </dsp:txBody>
      <dsp:txXfrm>
        <a:off x="23155" y="23321"/>
        <a:ext cx="5240102" cy="428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0E334C-8710-48AC-8EBB-445BD52B817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73AFEF-8E45-4B34-80FA-DF45B3797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E2F82-D905-419A-BED8-BAB2A9082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51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xfrm>
            <a:off x="3884614" y="8685180"/>
            <a:ext cx="2971800" cy="457200"/>
          </a:xfrm>
          <a:prstGeom prst="rect">
            <a:avLst/>
          </a:prstGeom>
          <a:ln/>
        </p:spPr>
        <p:txBody>
          <a:bodyPr lIns="91428" tIns="45715" rIns="91428" bIns="45715"/>
          <a:lstStyle/>
          <a:p>
            <a:fld id="{D9986C0F-2503-4F79-A694-9260E6B0C718}" type="slidenum">
              <a:rPr lang="en-GB"/>
              <a:pPr/>
              <a:t>19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90625" y="685800"/>
            <a:ext cx="4476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8" tIns="45715" rIns="91428" bIns="45715" anchor="ctr"/>
          <a:lstStyle/>
          <a:p>
            <a:endParaRPr lang="id-ID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1" y="4343401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2127462" y="690034"/>
            <a:ext cx="2601963" cy="3424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029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76" y="4347635"/>
            <a:ext cx="5026823" cy="3848100"/>
          </a:xfrm>
          <a:noFill/>
          <a:ln/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E11C-948C-4A21-87BA-085C9DAE0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5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3AFEF-8E45-4B34-80FA-DF45B37979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xfrm>
            <a:off x="3884614" y="8685180"/>
            <a:ext cx="2971800" cy="457200"/>
          </a:xfrm>
          <a:prstGeom prst="rect">
            <a:avLst/>
          </a:prstGeom>
          <a:ln/>
        </p:spPr>
        <p:txBody>
          <a:bodyPr lIns="92535" tIns="46268" rIns="92535" bIns="46268"/>
          <a:lstStyle/>
          <a:p>
            <a:fld id="{C3759361-342C-4061-BBE4-3BF753207764}" type="slidenum">
              <a:rPr lang="en-GB"/>
              <a:pPr/>
              <a:t>12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863850" y="530159"/>
            <a:ext cx="3416300" cy="26167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535" tIns="46268" rIns="92535" bIns="46268" anchor="ctr"/>
          <a:lstStyle/>
          <a:p>
            <a:endParaRPr lang="id-ID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1"/>
            <a:ext cx="5483225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257800"/>
            <a:ext cx="7772400" cy="54927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867400"/>
            <a:ext cx="6400800" cy="3810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7370A-6887-44DA-8363-A6F1FC8F8405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477D-053C-4A53-905A-B4E821C18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A8E-6FE3-4B1E-BA34-5D976BAB9494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5A5B-BEB9-441E-8410-C59AC1005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1AF9-68E8-42F2-9DD8-CAD05B41DAAA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7968-307D-43CB-8DEF-01BF35692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05" y="836614"/>
            <a:ext cx="6777783" cy="2555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F35E7-A652-448C-AD1B-CB1349473D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4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4EBC-E59F-4A46-8E64-B86D7381E594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02783-DB9A-4BE3-A847-23787154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D16C-4B91-429C-9BCF-7254B6C8C2CF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2939-0325-40A0-98AD-3FD4C4763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5FD7-8F96-4E97-BED9-9E75473AD209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D1D5-669B-43C3-9874-AE21EA63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8D48-9BAE-4ADA-89EC-5B73536B8454}" type="datetime1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5949-2FEA-4C36-A603-ED96C9284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437-5DF4-44D8-85E5-98DCC5CCEA3D}" type="datetime1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1DF9-93FB-4C56-ADDE-8ADB022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F380D-869F-4554-A726-6CCAC110E28A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3158-06DB-47D5-A411-218DA1FC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34212-41EB-4A11-A7B3-29E839C1E6D2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6B25-F5C7-4423-A163-B31087D52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71F0-C8EB-4913-862D-582C4133F0D5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8C0C-BE10-4A84-A044-1E37A6B62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EB8EAD-8018-40D9-BD4F-2EBE5994D271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6C0560-2678-4CD1-8202-3BEFDE3D2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0" y="5850233"/>
            <a:ext cx="5943600" cy="786774"/>
            <a:chOff x="2438400" y="5913005"/>
            <a:chExt cx="468981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Freeform 16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Ir. MUH. ARIF LATAR, MSc</a:t>
              </a:r>
              <a:endParaRPr lang="en-US" sz="24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19" name="Straight Connector 18"/>
          <p:cNvCxnSpPr/>
          <p:nvPr/>
        </p:nvCxnSpPr>
        <p:spPr>
          <a:xfrm>
            <a:off x="304800" y="18288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4800" y="1856508"/>
            <a:ext cx="841511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HIGIENE  INDUSTRI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007154" y="3581400"/>
            <a:ext cx="7205891" cy="57764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o H" pitchFamily="34" charset="-128"/>
                <a:ea typeface="Kozuka Gothic Pro H" pitchFamily="34" charset="-128"/>
              </a:rPr>
              <a:t>FAKULTAS ILMU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o H" pitchFamily="34" charset="-128"/>
                <a:ea typeface="Kozuka Gothic Pro H" pitchFamily="34" charset="-128"/>
              </a:rPr>
              <a:t>ILMU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o H" pitchFamily="34" charset="-128"/>
                <a:ea typeface="Kozuka Gothic Pro H" pitchFamily="34" charset="-128"/>
              </a:rPr>
              <a:t> KESEHATAN – JURUSAHAN  KESMAS, </a:t>
            </a:r>
          </a:p>
          <a:p>
            <a:pPr algn="ctr"/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791200"/>
            <a:ext cx="89154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16030" y="381000"/>
            <a:ext cx="1447800" cy="144780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4" descr="Sale of air knives,air curtians,air moving fans, air transfer blowers. We supply industrial ventilation equipment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2672"/>
            <a:ext cx="1256308" cy="12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23840-4A2F-47D8-A630-65571FC3D966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843214" y="1196976"/>
            <a:ext cx="193505" cy="3737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5785" tIns="47892" rIns="95785" bIns="47892">
            <a:spAutoFit/>
          </a:bodyPr>
          <a:lstStyle/>
          <a:p>
            <a:endParaRPr lang="id-ID" b="0">
              <a:latin typeface="Times New Roman" pitchFamily="18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046880" y="2492896"/>
            <a:ext cx="7127874" cy="25870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4788" tIns="46562" rIns="94788" bIns="46562">
            <a:spAutoFit/>
          </a:bodyPr>
          <a:lstStyle/>
          <a:p>
            <a:pPr indent="36206" algn="just" eaLnBrk="0" hangingPunct="0"/>
            <a:r>
              <a:rPr lang="en-US" sz="2700" dirty="0" err="1">
                <a:latin typeface="Arial Rounded MT Bold" pitchFamily="34" charset="0"/>
              </a:rPr>
              <a:t>Mengidentifikasi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daerah</a:t>
            </a:r>
            <a:r>
              <a:rPr lang="en-US" sz="2700" dirty="0">
                <a:latin typeface="Arial Rounded MT Bold" pitchFamily="34" charset="0"/>
              </a:rPr>
              <a:t> - </a:t>
            </a:r>
            <a:r>
              <a:rPr lang="en-US" sz="2700" dirty="0" err="1">
                <a:latin typeface="Arial Rounded MT Bold" pitchFamily="34" charset="0"/>
              </a:rPr>
              <a:t>daerah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kritis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atau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bagian</a:t>
            </a:r>
            <a:r>
              <a:rPr lang="en-US" sz="2700" dirty="0">
                <a:latin typeface="Arial Rounded MT Bold" pitchFamily="34" charset="0"/>
              </a:rPr>
              <a:t>- </a:t>
            </a:r>
            <a:r>
              <a:rPr lang="en-US" sz="2700" dirty="0" err="1">
                <a:latin typeface="Arial Rounded MT Bold" pitchFamily="34" charset="0"/>
              </a:rPr>
              <a:t>bagian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dalam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rencana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dianggap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lemah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atau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menurut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dugaan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kemungkinan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terjadinya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penyimpangan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adanya</a:t>
            </a:r>
            <a:r>
              <a:rPr lang="en-US" sz="2700" dirty="0">
                <a:latin typeface="Arial Rounded MT Bold" pitchFamily="34" charset="0"/>
              </a:rPr>
              <a:t>  </a:t>
            </a:r>
            <a:r>
              <a:rPr lang="en-US" sz="2700" dirty="0" err="1">
                <a:latin typeface="Arial Rounded MT Bold" pitchFamily="34" charset="0"/>
              </a:rPr>
              <a:t>resiko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bahaya</a:t>
            </a:r>
            <a:r>
              <a:rPr lang="en-US" sz="2700" dirty="0">
                <a:latin typeface="Arial Rounded MT Bold" pitchFamily="34" charset="0"/>
              </a:rPr>
              <a:t> yang </a:t>
            </a:r>
            <a:r>
              <a:rPr lang="en-US" sz="2700" dirty="0" err="1">
                <a:latin typeface="Arial Rounded MT Bold" pitchFamily="34" charset="0"/>
              </a:rPr>
              <a:t>lebih</a:t>
            </a:r>
            <a:r>
              <a:rPr lang="en-US" sz="2700" dirty="0">
                <a:latin typeface="Arial Rounded MT Bold" pitchFamily="34" charset="0"/>
              </a:rPr>
              <a:t> </a:t>
            </a:r>
            <a:r>
              <a:rPr lang="en-US" sz="2700" dirty="0" err="1">
                <a:latin typeface="Arial Rounded MT Bold" pitchFamily="34" charset="0"/>
              </a:rPr>
              <a:t>besar</a:t>
            </a:r>
            <a:r>
              <a:rPr lang="en-US" sz="2700" dirty="0">
                <a:latin typeface="Arial Rounded MT Bold" pitchFamily="34" charset="0"/>
              </a:rPr>
              <a:t> </a:t>
            </a:r>
          </a:p>
          <a:p>
            <a:pPr algn="just"/>
            <a:endParaRPr lang="en-US" sz="2700" dirty="0">
              <a:latin typeface="Arial Rounded MT Bol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6880" y="519744"/>
            <a:ext cx="6725520" cy="1728181"/>
          </a:xfrm>
        </p:spPr>
        <p:txBody>
          <a:bodyPr>
            <a:normAutofit/>
          </a:bodyPr>
          <a:lstStyle/>
          <a:p>
            <a:pPr marL="862013" indent="-862013">
              <a:tabLst>
                <a:tab pos="744538" algn="l"/>
              </a:tabLst>
            </a:pPr>
            <a:r>
              <a:rPr lang="en-US" sz="3800" dirty="0">
                <a:latin typeface="Arial Rounded MT Bold" pitchFamily="34" charset="0"/>
              </a:rPr>
              <a:t>1.	TEKNIK IDENTIFIKASI</a:t>
            </a:r>
            <a:br>
              <a:rPr lang="en-US" sz="3800" dirty="0">
                <a:latin typeface="Arial Rounded MT Bold" pitchFamily="34" charset="0"/>
              </a:rPr>
            </a:br>
            <a:r>
              <a:rPr lang="en-US" sz="3800" dirty="0" smtClean="0">
                <a:latin typeface="Arial Rounded MT Bold" pitchFamily="34" charset="0"/>
              </a:rPr>
              <a:t>BAHAYA</a:t>
            </a:r>
            <a:endParaRPr lang="en-US" sz="3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A5159-D7AA-4BEF-AFA9-D37C20750862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991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655638"/>
            <a:ext cx="5127523" cy="7159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/>
              <a:t>STEP 1 – </a:t>
            </a:r>
            <a:r>
              <a:rPr lang="en-US" sz="3200" dirty="0" err="1"/>
              <a:t>IdentifIkasi</a:t>
            </a:r>
            <a:r>
              <a:rPr lang="en-US" sz="3200" dirty="0"/>
              <a:t> </a:t>
            </a:r>
            <a:r>
              <a:rPr lang="en-US" sz="3200" dirty="0" err="1" smtClean="0"/>
              <a:t>Bahaya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E4EBC-E59F-4A46-8E64-B86D7381E594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137160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sz="2400" dirty="0">
                <a:latin typeface="Arial Rounded MT Bold" pitchFamily="34" charset="0"/>
              </a:rPr>
              <a:t> </a:t>
            </a:r>
            <a:endParaRPr lang="en-US" sz="2400" dirty="0">
              <a:latin typeface="Arial Rounded MT Bold" pitchFamily="34" charset="0"/>
            </a:endParaRPr>
          </a:p>
          <a:p>
            <a:pPr hangingPunct="0"/>
            <a:r>
              <a:rPr lang="en-AU" sz="2400" dirty="0" err="1">
                <a:latin typeface="Arial Rounded MT Bold" pitchFamily="34" charset="0"/>
              </a:rPr>
              <a:t>Dengan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chek</a:t>
            </a:r>
            <a:r>
              <a:rPr lang="en-AU" sz="2400" dirty="0">
                <a:latin typeface="Arial Rounded MT Bold" pitchFamily="34" charset="0"/>
              </a:rPr>
              <a:t> list </a:t>
            </a:r>
            <a:r>
              <a:rPr lang="en-AU" sz="2400" dirty="0" err="1">
                <a:latin typeface="Arial Rounded MT Bold" pitchFamily="34" charset="0"/>
              </a:rPr>
              <a:t>dan</a:t>
            </a:r>
            <a:r>
              <a:rPr lang="en-AU" sz="2400" dirty="0">
                <a:latin typeface="Arial Rounded MT Bold" pitchFamily="34" charset="0"/>
              </a:rPr>
              <a:t> monitoring </a:t>
            </a:r>
            <a:r>
              <a:rPr lang="en-AU" sz="2400" dirty="0" err="1">
                <a:latin typeface="Arial Rounded MT Bold" pitchFamily="34" charset="0"/>
              </a:rPr>
              <a:t>akan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mendapatkan</a:t>
            </a:r>
            <a:r>
              <a:rPr lang="en-AU" sz="2400" dirty="0">
                <a:latin typeface="Arial Rounded MT Bold" pitchFamily="34" charset="0"/>
              </a:rPr>
              <a:t> data </a:t>
            </a:r>
            <a:r>
              <a:rPr lang="en-AU" sz="2400" dirty="0" err="1">
                <a:latin typeface="Arial Rounded MT Bold" pitchFamily="34" charset="0"/>
              </a:rPr>
              <a:t>atau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sumber-sumber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informasi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tersebut</a:t>
            </a:r>
            <a:r>
              <a:rPr lang="en-AU" sz="2400" dirty="0">
                <a:latin typeface="Arial Rounded MT Bold" pitchFamily="34" charset="0"/>
              </a:rPr>
              <a:t>,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bahaya</a:t>
            </a:r>
            <a:r>
              <a:rPr lang="id-ID" sz="2400" dirty="0">
                <a:latin typeface="Arial Rounded MT Bold" pitchFamily="34" charset="0"/>
              </a:rPr>
              <a:t> dapat diramalkan (foreseeable) yang timbul dari semua kegiatan yang berpotensi membahayakan kesehatan dan keselamatan</a:t>
            </a:r>
            <a:r>
              <a:rPr lang="en-US" sz="2400" dirty="0">
                <a:latin typeface="Arial Rounded MT Bold" pitchFamily="34" charset="0"/>
              </a:rPr>
              <a:t>. </a:t>
            </a:r>
            <a:r>
              <a:rPr lang="en-AU" sz="2400" dirty="0" err="1">
                <a:latin typeface="Arial Rounded MT Bold" pitchFamily="34" charset="0"/>
              </a:rPr>
              <a:t>Prosedur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identifikasi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seperti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terlihat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dalam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skema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gambar</a:t>
            </a:r>
            <a:r>
              <a:rPr lang="en-AU" sz="2400" dirty="0">
                <a:latin typeface="Arial Rounded MT Bold" pitchFamily="34" charset="0"/>
              </a:rPr>
              <a:t> </a:t>
            </a:r>
            <a:endParaRPr lang="en-US" sz="2400" dirty="0">
              <a:latin typeface="Arial Rounded MT Bold" pitchFamily="34" charset="0"/>
            </a:endParaRPr>
          </a:p>
          <a:p>
            <a:pPr hangingPunct="0"/>
            <a:r>
              <a:rPr lang="en-US" sz="2400" dirty="0">
                <a:latin typeface="Arial Rounded MT Bold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377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 rot="16200000">
            <a:off x="-937603" y="2852414"/>
            <a:ext cx="3118156" cy="529652"/>
          </a:xfrm>
          <a:prstGeom prst="rect">
            <a:avLst/>
          </a:prstGeom>
        </p:spPr>
        <p:txBody>
          <a:bodyPr wrap="none" lIns="95785" tIns="47892" rIns="95785" bIns="478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8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TIGA  TAHAP  PROSES</a:t>
            </a:r>
          </a:p>
        </p:txBody>
      </p:sp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835274" y="755855"/>
            <a:ext cx="8003925" cy="433388"/>
          </a:xfrm>
          <a:prstGeom prst="parallelogram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276" tIns="49024" rIns="94276" bIns="49024" anchor="ctr"/>
          <a:lstStyle/>
          <a:p>
            <a:pPr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ekton Pro Ext" pitchFamily="34" charset="0"/>
              </a:rPr>
              <a:t>IDENTIFIKASI    BAHAYA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198018" y="1716075"/>
            <a:ext cx="3892404" cy="433388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4276" tIns="49024" rIns="94276" bIns="49024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4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Tahap</a:t>
            </a:r>
            <a:r>
              <a:rPr lang="en-GB" sz="1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1.</a:t>
            </a:r>
            <a:r>
              <a:rPr lang="en-GB" sz="1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n-GB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HAZARD IDENTIFIKASI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488457" y="2491582"/>
            <a:ext cx="3804269" cy="433387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4276" tIns="49024" rIns="94276" bIns="49024" anchor="ctr"/>
          <a:lstStyle/>
          <a:p>
            <a:pPr>
              <a:tabLst>
                <a:tab pos="0" algn="l"/>
                <a:tab pos="58738" algn="l"/>
                <a:tab pos="938213" algn="l"/>
                <a:tab pos="1409700" algn="l"/>
                <a:tab pos="1879600" algn="l"/>
                <a:tab pos="2351088" algn="l"/>
                <a:tab pos="2820988" algn="l"/>
                <a:tab pos="3292475" algn="l"/>
                <a:tab pos="3762375" algn="l"/>
                <a:tab pos="4232275" algn="l"/>
                <a:tab pos="4703763" algn="l"/>
                <a:tab pos="5173663" algn="l"/>
                <a:tab pos="5645150" algn="l"/>
                <a:tab pos="6115050" algn="l"/>
                <a:tab pos="6586538" algn="l"/>
                <a:tab pos="7056438" algn="l"/>
                <a:tab pos="7527925" algn="l"/>
                <a:tab pos="7997825" algn="l"/>
                <a:tab pos="8467725" algn="l"/>
                <a:tab pos="8939213" algn="l"/>
                <a:tab pos="9409113" algn="l"/>
              </a:tabLst>
            </a:pPr>
            <a:r>
              <a:rPr lang="en-GB" sz="1600" b="1" dirty="0" err="1">
                <a:solidFill>
                  <a:schemeClr val="tx1"/>
                </a:solidFill>
              </a:rPr>
              <a:t>Tahap</a:t>
            </a:r>
            <a:r>
              <a:rPr lang="en-GB" sz="1600" b="1" dirty="0">
                <a:solidFill>
                  <a:schemeClr val="tx1"/>
                </a:solidFill>
              </a:rPr>
              <a:t> -2</a:t>
            </a:r>
            <a:r>
              <a:rPr lang="en-GB" b="1" dirty="0">
                <a:solidFill>
                  <a:schemeClr val="tx1"/>
                </a:solidFill>
              </a:rPr>
              <a:t>.   </a:t>
            </a:r>
            <a:r>
              <a:rPr lang="en-GB" sz="2400" b="1" dirty="0">
                <a:solidFill>
                  <a:schemeClr val="tx1"/>
                </a:solidFill>
              </a:rPr>
              <a:t>RISK ASSESMENT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474790" y="3410972"/>
            <a:ext cx="3384550" cy="433388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4276" tIns="49024" rIns="94276" bIns="49024" anchor="ctr"/>
          <a:lstStyle/>
          <a:p>
            <a:pPr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200" b="1" dirty="0" err="1">
                <a:solidFill>
                  <a:schemeClr val="tx1"/>
                </a:solidFill>
              </a:rPr>
              <a:t>Tahap</a:t>
            </a:r>
            <a:r>
              <a:rPr lang="en-GB" sz="1200" b="1" dirty="0">
                <a:solidFill>
                  <a:schemeClr val="tx1"/>
                </a:solidFill>
              </a:rPr>
              <a:t> – 3</a:t>
            </a:r>
            <a:r>
              <a:rPr lang="en-GB" sz="1400" b="1" dirty="0">
                <a:solidFill>
                  <a:schemeClr val="tx1"/>
                </a:solidFill>
              </a:rPr>
              <a:t>. </a:t>
            </a:r>
            <a:r>
              <a:rPr lang="en-GB" sz="2100" b="1" dirty="0">
                <a:solidFill>
                  <a:schemeClr val="tx1"/>
                </a:solidFill>
              </a:rPr>
              <a:t>RISK CONTROL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450907" y="2491582"/>
            <a:ext cx="2534869" cy="1440658"/>
          </a:xfrm>
          <a:prstGeom prst="parallelogram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276" tIns="49024" rIns="94276" bIns="49024" anchor="ctr"/>
          <a:lstStyle/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200" b="1" dirty="0" err="1">
                <a:solidFill>
                  <a:schemeClr val="bg1"/>
                </a:solidFill>
              </a:rPr>
              <a:t>Masalah</a:t>
            </a:r>
            <a:r>
              <a:rPr lang="en-GB" sz="1200" b="1" dirty="0">
                <a:solidFill>
                  <a:schemeClr val="bg1"/>
                </a:solidFill>
              </a:rPr>
              <a:t>  yang </a:t>
            </a:r>
            <a:r>
              <a:rPr lang="en-GB" sz="1200" b="1" dirty="0" err="1">
                <a:solidFill>
                  <a:schemeClr val="bg1"/>
                </a:solidFill>
              </a:rPr>
              <a:t>dialami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</a:p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200" b="1" dirty="0" err="1">
                <a:solidFill>
                  <a:schemeClr val="bg1"/>
                </a:solidFill>
              </a:rPr>
              <a:t>pekerja</a:t>
            </a:r>
            <a:r>
              <a:rPr lang="en-GB" sz="1200" b="1" dirty="0">
                <a:solidFill>
                  <a:schemeClr val="bg1"/>
                </a:solidFill>
              </a:rPr>
              <a:t>/supervisor</a:t>
            </a:r>
          </a:p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200" b="1" dirty="0">
                <a:solidFill>
                  <a:schemeClr val="bg1"/>
                </a:solidFill>
              </a:rPr>
              <a:t>OHS &amp; </a:t>
            </a:r>
            <a:r>
              <a:rPr lang="en-GB" sz="1200" b="1" dirty="0" err="1">
                <a:solidFill>
                  <a:schemeClr val="bg1"/>
                </a:solidFill>
              </a:rPr>
              <a:t>dari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hasil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konsulatasi</a:t>
            </a:r>
            <a:endParaRPr lang="en-GB" sz="1200" b="1" dirty="0">
              <a:solidFill>
                <a:schemeClr val="bg1"/>
              </a:solidFill>
            </a:endParaRPr>
          </a:p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200" b="1" dirty="0" err="1">
                <a:solidFill>
                  <a:schemeClr val="bg1"/>
                </a:solidFill>
              </a:rPr>
              <a:t>Mempunyai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sasaran</a:t>
            </a:r>
            <a:endParaRPr lang="en-GB" sz="1200" b="1" dirty="0">
              <a:solidFill>
                <a:schemeClr val="bg1"/>
              </a:solidFill>
            </a:endParaRPr>
          </a:p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200" b="1" dirty="0" err="1">
                <a:solidFill>
                  <a:schemeClr val="bg1"/>
                </a:solidFill>
              </a:rPr>
              <a:t>perbaikan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5516923" y="1500176"/>
            <a:ext cx="2441214" cy="865187"/>
          </a:xfrm>
          <a:prstGeom prst="flowChartOffpageConnector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4276" tIns="49024" rIns="94276" bIns="49024" anchor="ctr"/>
          <a:lstStyle/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Chek</a:t>
            </a: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data monitoring </a:t>
            </a:r>
          </a:p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lingkungan</a:t>
            </a: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kerja</a:t>
            </a: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en-GB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laporan</a:t>
            </a:r>
            <a:endParaRPr lang="en-GB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kecelakaan</a:t>
            </a: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kerja</a:t>
            </a: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en-GB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bahaya</a:t>
            </a: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4837236" y="4057675"/>
            <a:ext cx="2232026" cy="431800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4276" tIns="49024" rIns="94276" bIns="49024" anchor="ctr"/>
          <a:lstStyle/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SUMBER  INFORMASI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267200" y="5181600"/>
            <a:ext cx="3014460" cy="503238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4276" tIns="49024" rIns="94276" bIns="49024" anchor="ctr"/>
          <a:lstStyle/>
          <a:p>
            <a:pPr algn="ctr"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FAKTOR-FAKTOR LAIN YANG RELEVAN</a:t>
            </a:r>
          </a:p>
        </p:txBody>
      </p:sp>
      <p:cxnSp>
        <p:nvCxnSpPr>
          <p:cNvPr id="20491" name="AutoShape 11"/>
          <p:cNvCxnSpPr>
            <a:cxnSpLocks noChangeShapeType="1"/>
          </p:cNvCxnSpPr>
          <p:nvPr/>
        </p:nvCxnSpPr>
        <p:spPr bwMode="auto">
          <a:xfrm rot="5400000">
            <a:off x="5480269" y="2832344"/>
            <a:ext cx="1646834" cy="803828"/>
          </a:xfrm>
          <a:prstGeom prst="bentConnector3">
            <a:avLst>
              <a:gd name="adj1" fmla="val 20447"/>
            </a:avLst>
          </a:prstGeom>
          <a:ln>
            <a:solidFill>
              <a:srgbClr val="FF0000"/>
            </a:solidFill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492" name="AutoShape 12"/>
          <p:cNvCxnSpPr>
            <a:cxnSpLocks noChangeShapeType="1"/>
          </p:cNvCxnSpPr>
          <p:nvPr/>
        </p:nvCxnSpPr>
        <p:spPr bwMode="auto">
          <a:xfrm rot="5400000">
            <a:off x="5544173" y="4834743"/>
            <a:ext cx="692125" cy="1588"/>
          </a:xfrm>
          <a:prstGeom prst="bentConnector3">
            <a:avLst>
              <a:gd name="adj1" fmla="val 50000"/>
            </a:avLst>
          </a:prstGeom>
          <a:noFill/>
          <a:ln w="5724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5123858" y="1575917"/>
            <a:ext cx="360363" cy="574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FF"/>
          </a:solidFill>
          <a:ln w="126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lIns="95785" tIns="47892" rIns="95785" bIns="47892" anchor="ctr"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1150150">
            <a:off x="6294789" y="2491583"/>
            <a:ext cx="2540693" cy="1440656"/>
          </a:xfrm>
          <a:prstGeom prst="cloudCallout">
            <a:avLst>
              <a:gd name="adj1" fmla="val -30966"/>
              <a:gd name="adj2" fmla="val -111573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id-ID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7065" y="5958019"/>
            <a:ext cx="3469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1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Gambar</a:t>
            </a:r>
            <a:r>
              <a:rPr lang="en-US" sz="1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Proses </a:t>
            </a:r>
            <a:r>
              <a:rPr lang="en-US" sz="1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identifikasi</a:t>
            </a:r>
            <a:r>
              <a:rPr lang="en-US" sz="1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6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bahaya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7365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6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6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6646892" cy="3342329"/>
          </a:xfrm>
          <a:ln/>
        </p:spPr>
        <p:txBody>
          <a:bodyPr>
            <a:normAutofit/>
          </a:bodyPr>
          <a:lstStyle/>
          <a:p>
            <a:pPr marL="890588" indent="-890588">
              <a:lnSpc>
                <a:spcPct val="80000"/>
              </a:lnSpc>
              <a:buClr>
                <a:srgbClr val="FFFF00"/>
              </a:buClr>
              <a:buBlip>
                <a:blip r:embed="rId3"/>
              </a:buBlip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Material safety data sheets (MSDS)</a:t>
            </a:r>
          </a:p>
          <a:p>
            <a:pPr marL="890588" indent="-890588">
              <a:lnSpc>
                <a:spcPct val="80000"/>
              </a:lnSpc>
              <a:buClr>
                <a:srgbClr val="FFFF00"/>
              </a:buClr>
              <a:buBlip>
                <a:blip r:embed="rId3"/>
              </a:buBlip>
            </a:pP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Hazop</a:t>
            </a: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/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Hazan</a:t>
            </a:r>
            <a:endParaRPr lang="en-US" sz="2700" dirty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90588" indent="-890588">
              <a:lnSpc>
                <a:spcPct val="80000"/>
              </a:lnSpc>
              <a:buClr>
                <a:srgbClr val="FFFF00"/>
              </a:buClr>
              <a:buBlip>
                <a:blip r:embed="rId3"/>
              </a:buBlip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Data 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satistik</a:t>
            </a: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kecelakaan</a:t>
            </a: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yang 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bersifat</a:t>
            </a: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 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nasioanal</a:t>
            </a: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atau</a:t>
            </a: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sektoral</a:t>
            </a:r>
            <a:endParaRPr lang="en-US" sz="2700" dirty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90588" indent="-890588">
              <a:lnSpc>
                <a:spcPct val="80000"/>
              </a:lnSpc>
              <a:buClr>
                <a:srgbClr val="FFFF00"/>
              </a:buClr>
              <a:buBlip>
                <a:blip r:embed="rId3"/>
              </a:buBlip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Industrial chemical notification and assessment scheme (ICNAS)</a:t>
            </a:r>
          </a:p>
          <a:p>
            <a:pPr marL="890588" indent="-890588">
              <a:lnSpc>
                <a:spcPct val="80000"/>
              </a:lnSpc>
              <a:buClr>
                <a:srgbClr val="FFFF00"/>
              </a:buClr>
              <a:buBlip>
                <a:blip r:embed="rId3"/>
              </a:buBlip>
            </a:pP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Kode</a:t>
            </a: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dan</a:t>
            </a: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standar</a:t>
            </a:r>
            <a:endParaRPr lang="en-US" sz="2700" dirty="0">
              <a:effectLst>
                <a:outerShdw blurRad="38100" dist="38100" dir="2700000" algn="tl">
                  <a:srgbClr val="000000"/>
                </a:outerShdw>
              </a:effectLst>
              <a:latin typeface="Rockwell" pitchFamily="18" charset="0"/>
            </a:endParaRPr>
          </a:p>
          <a:p>
            <a:pPr marL="890588" indent="-890588">
              <a:lnSpc>
                <a:spcPct val="80000"/>
              </a:lnSpc>
              <a:buClr>
                <a:srgbClr val="FFFF00"/>
              </a:buClr>
              <a:buBlip>
                <a:blip r:embed="rId3"/>
              </a:buBlip>
            </a:pPr>
            <a:r>
              <a:rPr lang="en-US" sz="2700" dirty="0">
                <a:effectLst>
                  <a:outerShdw blurRad="38100" dist="38100" dir="2700000" algn="tl">
                    <a:srgbClr val="000000"/>
                  </a:outerShdw>
                </a:effectLst>
                <a:latin typeface="Rockwell" pitchFamily="18" charset="0"/>
              </a:rPr>
              <a:t>Check list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90600" y="476672"/>
            <a:ext cx="7797720" cy="1201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5785" tIns="47892" rIns="95785" bIns="47892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IDENTIFIKASI  BAHAYA</a:t>
            </a:r>
          </a:p>
          <a:p>
            <a:pPr>
              <a:spcBef>
                <a:spcPct val="20000"/>
              </a:spcBef>
            </a:pPr>
            <a:r>
              <a:rPr lang="en-US" sz="1900" dirty="0" err="1">
                <a:latin typeface="Copperplate Gothic Bold" pitchFamily="34" charset="0"/>
              </a:rPr>
              <a:t>Sedangkan</a:t>
            </a:r>
            <a:r>
              <a:rPr lang="en-US" sz="1900" dirty="0">
                <a:latin typeface="Copperplate Gothic Bold" pitchFamily="34" charset="0"/>
              </a:rPr>
              <a:t> </a:t>
            </a:r>
            <a:r>
              <a:rPr lang="en-US" sz="1900" dirty="0" err="1">
                <a:latin typeface="Copperplate Gothic Bold" pitchFamily="34" charset="0"/>
              </a:rPr>
              <a:t>sumber</a:t>
            </a:r>
            <a:r>
              <a:rPr lang="en-US" sz="1900" dirty="0">
                <a:latin typeface="Copperplate Gothic Bold" pitchFamily="34" charset="0"/>
              </a:rPr>
              <a:t>- </a:t>
            </a:r>
            <a:r>
              <a:rPr lang="en-US" sz="1900" dirty="0" err="1">
                <a:latin typeface="Copperplate Gothic Bold" pitchFamily="34" charset="0"/>
              </a:rPr>
              <a:t>sumber</a:t>
            </a:r>
            <a:r>
              <a:rPr lang="en-US" sz="1900" dirty="0">
                <a:latin typeface="Copperplate Gothic Bold" pitchFamily="34" charset="0"/>
              </a:rPr>
              <a:t> </a:t>
            </a:r>
            <a:r>
              <a:rPr lang="en-US" sz="1900" dirty="0" err="1">
                <a:latin typeface="Copperplate Gothic Bold" pitchFamily="34" charset="0"/>
              </a:rPr>
              <a:t>informasi</a:t>
            </a:r>
            <a:r>
              <a:rPr lang="en-US" sz="1900" dirty="0">
                <a:latin typeface="Copperplate Gothic Bold" pitchFamily="34" charset="0"/>
              </a:rPr>
              <a:t> </a:t>
            </a:r>
            <a:r>
              <a:rPr lang="en-US" sz="1900" dirty="0" err="1">
                <a:latin typeface="Copperplate Gothic Bold" pitchFamily="34" charset="0"/>
              </a:rPr>
              <a:t>untuk</a:t>
            </a:r>
            <a:r>
              <a:rPr lang="en-US" sz="1900" dirty="0">
                <a:latin typeface="Copperplate Gothic Bold" pitchFamily="34" charset="0"/>
              </a:rPr>
              <a:t> </a:t>
            </a:r>
            <a:r>
              <a:rPr lang="en-US" sz="1900" dirty="0" err="1">
                <a:latin typeface="Copperplate Gothic Bold" pitchFamily="34" charset="0"/>
              </a:rPr>
              <a:t>mendapatkan</a:t>
            </a:r>
            <a:r>
              <a:rPr lang="en-US" sz="1900" dirty="0">
                <a:latin typeface="Copperplate Gothic Bold" pitchFamily="34" charset="0"/>
              </a:rPr>
              <a:t> </a:t>
            </a:r>
            <a:r>
              <a:rPr lang="en-US" sz="1900" dirty="0" err="1">
                <a:latin typeface="Copperplate Gothic Bold" pitchFamily="34" charset="0"/>
              </a:rPr>
              <a:t>suatu</a:t>
            </a:r>
            <a:r>
              <a:rPr lang="en-US" sz="1900" dirty="0">
                <a:latin typeface="Copperplate Gothic Bold" pitchFamily="34" charset="0"/>
              </a:rPr>
              <a:t> </a:t>
            </a:r>
            <a:r>
              <a:rPr lang="en-US" sz="1900" dirty="0" err="1">
                <a:latin typeface="Copperplate Gothic Bold" pitchFamily="34" charset="0"/>
              </a:rPr>
              <a:t>identifikasi</a:t>
            </a:r>
            <a:r>
              <a:rPr lang="en-US" sz="1900" dirty="0">
                <a:latin typeface="Copperplate Gothic Bold" pitchFamily="34" charset="0"/>
              </a:rPr>
              <a:t> </a:t>
            </a:r>
            <a:r>
              <a:rPr lang="en-US" sz="1900" dirty="0" err="1">
                <a:latin typeface="Copperplate Gothic Bold" pitchFamily="34" charset="0"/>
              </a:rPr>
              <a:t>bahaya</a:t>
            </a:r>
            <a:r>
              <a:rPr lang="en-US" sz="1900" dirty="0">
                <a:latin typeface="Copperplate Gothic Bold" pitchFamily="34" charset="0"/>
              </a:rPr>
              <a:t>, </a:t>
            </a:r>
            <a:r>
              <a:rPr lang="en-US" sz="1900" dirty="0" err="1">
                <a:latin typeface="Copperplate Gothic Bold" pitchFamily="34" charset="0"/>
              </a:rPr>
              <a:t>yaitu</a:t>
            </a:r>
            <a:r>
              <a:rPr lang="en-US" sz="1900" dirty="0">
                <a:latin typeface="Copperplate Gothic Bold" pitchFamily="34" charset="0"/>
              </a:rPr>
              <a:t>  </a:t>
            </a:r>
            <a:r>
              <a:rPr lang="en-US" sz="1900" dirty="0" err="1">
                <a:latin typeface="Copperplate Gothic Bold" pitchFamily="34" charset="0"/>
              </a:rPr>
              <a:t>melalui</a:t>
            </a:r>
            <a:r>
              <a:rPr lang="en-US" sz="1700" dirty="0">
                <a:latin typeface="Copperplate Gothic Bold" pitchFamily="34" charset="0"/>
              </a:rPr>
              <a:t>  </a:t>
            </a:r>
            <a:r>
              <a:rPr lang="en-US" sz="1700" dirty="0" smtClean="0">
                <a:latin typeface="Copperplate Gothic Bold" pitchFamily="34" charset="0"/>
              </a:rPr>
              <a:t>:</a:t>
            </a:r>
            <a:endParaRPr lang="en-US" sz="1700" dirty="0">
              <a:latin typeface="Copperplate Gothic Bold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5C6BA-D7DC-4286-B205-01EC2413FE02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28577"/>
      </p:ext>
    </p:extLst>
  </p:cSld>
  <p:clrMapOvr>
    <a:masterClrMapping/>
  </p:clrMapOvr>
  <p:transition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F380D-869F-4554-A726-6CCAC110E28A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1138535"/>
            <a:ext cx="5544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2800" b="1" dirty="0">
                <a:latin typeface="Arial Rounded MT Bold" pitchFamily="34" charset="0"/>
              </a:rPr>
              <a:t>1. 	Job Safety Analysis (JSA)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286000"/>
            <a:ext cx="723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000" dirty="0">
                <a:latin typeface="Arial Rounded MT Bold" pitchFamily="34" charset="0"/>
              </a:rPr>
              <a:t>Job Safety Analysis, </a:t>
            </a:r>
            <a:r>
              <a:rPr lang="en-US" sz="2000" dirty="0" err="1">
                <a:latin typeface="Arial Rounded MT Bold" pitchFamily="34" charset="0"/>
              </a:rPr>
              <a:t>adalah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suatu</a:t>
            </a:r>
            <a:r>
              <a:rPr lang="en-US" sz="2000" dirty="0">
                <a:latin typeface="Arial Rounded MT Bold" pitchFamily="34" charset="0"/>
              </a:rPr>
              <a:t> proses </a:t>
            </a:r>
            <a:r>
              <a:rPr lang="en-US" sz="2000" dirty="0" err="1">
                <a:latin typeface="Arial Rounded MT Bold" pitchFamily="34" charset="0"/>
              </a:rPr>
              <a:t>identifikasi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bahaya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resiko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didasarkan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tiap</a:t>
            </a:r>
            <a:r>
              <a:rPr lang="en-US" sz="2000" dirty="0">
                <a:latin typeface="Arial Rounded MT Bold" pitchFamily="34" charset="0"/>
              </a:rPr>
              <a:t>- </a:t>
            </a:r>
            <a:r>
              <a:rPr lang="en-US" sz="2000" dirty="0" err="1">
                <a:latin typeface="Arial Rounded MT Bold" pitchFamily="34" charset="0"/>
              </a:rPr>
              <a:t>tiap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tahap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suatu</a:t>
            </a:r>
            <a:r>
              <a:rPr lang="en-US" sz="2000" dirty="0">
                <a:latin typeface="Arial Rounded MT Bold" pitchFamily="34" charset="0"/>
              </a:rPr>
              <a:t> proses </a:t>
            </a:r>
            <a:r>
              <a:rPr lang="en-US" sz="2000" dirty="0" err="1">
                <a:latin typeface="Arial Rounded MT Bold" pitchFamily="34" charset="0"/>
              </a:rPr>
              <a:t>pekerjaan</a:t>
            </a:r>
            <a:r>
              <a:rPr lang="en-US" sz="2000" dirty="0">
                <a:latin typeface="Arial Rounded MT Bold" pitchFamily="34" charset="0"/>
              </a:rPr>
              <a:t>.  </a:t>
            </a:r>
          </a:p>
          <a:p>
            <a:pPr hangingPunct="0"/>
            <a:r>
              <a:rPr lang="en-US" sz="2000" dirty="0" err="1">
                <a:latin typeface="Arial Rounded MT Bold" pitchFamily="34" charset="0"/>
              </a:rPr>
              <a:t>Metode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digunakan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teknik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 </a:t>
            </a:r>
            <a:r>
              <a:rPr lang="en-US" sz="2000" dirty="0" err="1">
                <a:latin typeface="Arial Rounded MT Bold" pitchFamily="34" charset="0"/>
              </a:rPr>
              <a:t>meliputi</a:t>
            </a:r>
            <a:r>
              <a:rPr lang="en-US" sz="2000" dirty="0">
                <a:latin typeface="Arial Rounded MT Bold" pitchFamily="34" charset="0"/>
              </a:rPr>
              <a:t>  :</a:t>
            </a:r>
          </a:p>
          <a:p>
            <a:pPr marL="914400" lvl="0" indent="-914400" hangingPunct="0">
              <a:buFont typeface="Wingdings" pitchFamily="2" charset="2"/>
              <a:buChar char="v"/>
            </a:pPr>
            <a:r>
              <a:rPr lang="en-US" sz="2000" dirty="0" err="1">
                <a:latin typeface="Arial Rounded MT Bold" pitchFamily="34" charset="0"/>
              </a:rPr>
              <a:t>Metode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observasi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 err="1">
                <a:latin typeface="Arial Rounded MT Bold" pitchFamily="34" charset="0"/>
              </a:rPr>
              <a:t>pengamatan</a:t>
            </a:r>
            <a:r>
              <a:rPr lang="en-US" sz="2000" dirty="0">
                <a:latin typeface="Arial Rounded MT Bold" pitchFamily="34" charset="0"/>
              </a:rPr>
              <a:t>)</a:t>
            </a:r>
          </a:p>
          <a:p>
            <a:pPr marL="914400" lvl="0" indent="-914400" hangingPunct="0">
              <a:buFont typeface="Wingdings" pitchFamily="2" charset="2"/>
              <a:buChar char="v"/>
            </a:pPr>
            <a:r>
              <a:rPr lang="en-US" sz="2000" dirty="0" err="1">
                <a:latin typeface="Arial Rounded MT Bold" pitchFamily="34" charset="0"/>
              </a:rPr>
              <a:t>Metode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diskusi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 err="1">
                <a:latin typeface="Arial Rounded MT Bold" pitchFamily="34" charset="0"/>
              </a:rPr>
              <a:t>konsultasi</a:t>
            </a:r>
            <a:r>
              <a:rPr lang="en-US" sz="2000" dirty="0">
                <a:latin typeface="Arial Rounded MT Bold" pitchFamily="34" charset="0"/>
              </a:rPr>
              <a:t>)</a:t>
            </a:r>
          </a:p>
          <a:p>
            <a:pPr marL="914400" lvl="0" indent="-914400" hangingPunct="0">
              <a:buFont typeface="Wingdings" pitchFamily="2" charset="2"/>
              <a:buChar char="v"/>
            </a:pPr>
            <a:r>
              <a:rPr lang="en-US" sz="2000" dirty="0" err="1">
                <a:latin typeface="Arial Rounded MT Bold" pitchFamily="34" charset="0"/>
              </a:rPr>
              <a:t>Metode</a:t>
            </a:r>
            <a:r>
              <a:rPr lang="en-US" sz="2000" dirty="0">
                <a:latin typeface="Arial Rounded MT Bold" pitchFamily="34" charset="0"/>
              </a:rPr>
              <a:t> review/</a:t>
            </a:r>
            <a:r>
              <a:rPr lang="en-US" sz="2000" dirty="0" err="1">
                <a:latin typeface="Arial Rounded MT Bold" pitchFamily="34" charset="0"/>
              </a:rPr>
              <a:t>meninjau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kembali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prosedur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kerja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sudah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ada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33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F380D-869F-4554-A726-6CCAC110E28A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914400"/>
            <a:ext cx="708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n-US" sz="2000" dirty="0" err="1">
                <a:latin typeface="Arial Rounded MT Bold" pitchFamily="34" charset="0"/>
              </a:rPr>
              <a:t>Pelaksanaan</a:t>
            </a:r>
            <a:r>
              <a:rPr lang="en-US" sz="2000" dirty="0">
                <a:latin typeface="Arial Rounded MT Bold" pitchFamily="34" charset="0"/>
              </a:rPr>
              <a:t> Job Safety Analysis (JSA),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terdiri</a:t>
            </a:r>
            <a:r>
              <a:rPr lang="en-US" sz="2000" dirty="0">
                <a:latin typeface="Arial Rounded MT Bold" pitchFamily="34" charset="0"/>
              </a:rPr>
              <a:t> 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langkah</a:t>
            </a:r>
            <a:r>
              <a:rPr lang="en-US" sz="2000" dirty="0">
                <a:latin typeface="Arial Rounded MT Bold" pitchFamily="34" charset="0"/>
              </a:rPr>
              <a:t>- </a:t>
            </a:r>
            <a:r>
              <a:rPr lang="en-US" sz="2000" dirty="0" err="1">
                <a:latin typeface="Arial Rounded MT Bold" pitchFamily="34" charset="0"/>
              </a:rPr>
              <a:t>langkah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utama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sebagai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berikut</a:t>
            </a:r>
            <a:r>
              <a:rPr lang="en-US" sz="2000" dirty="0">
                <a:latin typeface="Arial Rounded MT Bold" pitchFamily="34" charset="0"/>
              </a:rPr>
              <a:t> :</a:t>
            </a:r>
          </a:p>
          <a:p>
            <a:pPr marL="796925" lvl="0" indent="-796925" algn="just" hangingPunct="0">
              <a:buFont typeface="+mj-lt"/>
              <a:buAutoNum type="arabicPeriod"/>
            </a:pPr>
            <a:r>
              <a:rPr lang="en-US" sz="2000" dirty="0" err="1" smtClean="0">
                <a:latin typeface="Arial Rounded MT Bold" pitchFamily="34" charset="0"/>
              </a:rPr>
              <a:t>memilih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err="1">
                <a:latin typeface="Arial Rounded MT Bold" pitchFamily="34" charset="0"/>
              </a:rPr>
              <a:t>pekerjaan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dianalisa</a:t>
            </a:r>
            <a:endParaRPr lang="en-US" sz="2000" dirty="0">
              <a:latin typeface="Arial Rounded MT Bold" pitchFamily="34" charset="0"/>
            </a:endParaRPr>
          </a:p>
          <a:p>
            <a:pPr marL="796925" lvl="0" indent="-796925" algn="just" hangingPunct="0">
              <a:buFont typeface="+mj-lt"/>
              <a:buAutoNum type="arabicPeriod"/>
            </a:pPr>
            <a:r>
              <a:rPr lang="en-US" sz="2000" dirty="0" err="1">
                <a:latin typeface="Arial Rounded MT Bold" pitchFamily="34" charset="0"/>
              </a:rPr>
              <a:t>menguraikan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urutan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prosedur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kerja</a:t>
            </a:r>
            <a:endParaRPr lang="en-US" sz="2000" dirty="0">
              <a:latin typeface="Arial Rounded MT Bold" pitchFamily="34" charset="0"/>
            </a:endParaRPr>
          </a:p>
          <a:p>
            <a:pPr marL="796925" lvl="0" indent="-796925" algn="just" hangingPunct="0">
              <a:buFont typeface="+mj-lt"/>
              <a:buAutoNum type="arabicPeriod"/>
            </a:pPr>
            <a:r>
              <a:rPr lang="en-US" sz="2000" dirty="0" err="1">
                <a:latin typeface="Arial Rounded MT Bold" pitchFamily="34" charset="0"/>
              </a:rPr>
              <a:t>mengidentifikasi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berbagai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bahaya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yang </a:t>
            </a:r>
            <a:r>
              <a:rPr lang="en-US" sz="2000" dirty="0" err="1">
                <a:latin typeface="Arial Rounded MT Bold" pitchFamily="34" charset="0"/>
              </a:rPr>
              <a:t>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ditiap</a:t>
            </a:r>
            <a:r>
              <a:rPr lang="en-US" sz="2000" dirty="0">
                <a:latin typeface="Arial Rounded MT Bold" pitchFamily="34" charset="0"/>
              </a:rPr>
              <a:t>- </a:t>
            </a:r>
            <a:r>
              <a:rPr lang="en-US" sz="2000" dirty="0" err="1">
                <a:latin typeface="Arial Rounded MT Bold" pitchFamily="34" charset="0"/>
              </a:rPr>
              <a:t>tiap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langkah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pekerjaan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serta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mengidentifikasi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berbagai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kemungkinan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berpotensi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terjadinya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kecelakaan</a:t>
            </a:r>
            <a:endParaRPr lang="en-US" sz="2000" dirty="0">
              <a:latin typeface="Arial Rounded MT Bold" pitchFamily="34" charset="0"/>
            </a:endParaRPr>
          </a:p>
          <a:p>
            <a:pPr marL="796925" lvl="0" indent="-796925" algn="just" hangingPunct="0">
              <a:buFont typeface="+mj-lt"/>
              <a:buAutoNum type="arabicPeriod"/>
            </a:pPr>
            <a:r>
              <a:rPr lang="en-US" sz="2000" dirty="0" err="1">
                <a:latin typeface="Arial Rounded MT Bold" pitchFamily="34" charset="0"/>
              </a:rPr>
              <a:t>memberikan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rekomendasi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pengendalian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menghindarkan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terjadinya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kecelakaan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telah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diidentifikasi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masing</a:t>
            </a:r>
            <a:r>
              <a:rPr lang="en-US" sz="2000" dirty="0">
                <a:latin typeface="Arial Rounded MT Bold" pitchFamily="34" charset="0"/>
              </a:rPr>
              <a:t>- </a:t>
            </a:r>
            <a:r>
              <a:rPr lang="en-US" sz="2000" dirty="0" err="1">
                <a:latin typeface="Arial Rounded MT Bold" pitchFamily="34" charset="0"/>
              </a:rPr>
              <a:t>masing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langkah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08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74ADA-9515-4D47-89AE-59DB9097A754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609600"/>
            <a:ext cx="7190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AU" sz="2800" b="1" dirty="0" smtClean="0">
                <a:latin typeface="Arial Rounded MT Bold" pitchFamily="34" charset="0"/>
              </a:rPr>
              <a:t>2.	Hazard </a:t>
            </a:r>
            <a:r>
              <a:rPr lang="en-AU" sz="2800" b="1" dirty="0">
                <a:latin typeface="Arial Rounded MT Bold" pitchFamily="34" charset="0"/>
              </a:rPr>
              <a:t>Operability  Study (HAZOP)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752600"/>
            <a:ext cx="72670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n-AU" sz="2400" dirty="0">
                <a:solidFill>
                  <a:srgbClr val="7030A0"/>
                </a:solidFill>
                <a:latin typeface="Arial Rounded MT Bold" pitchFamily="34" charset="0"/>
              </a:rPr>
              <a:t>Hazard Operability  Study (HAZOP</a:t>
            </a:r>
            <a:r>
              <a:rPr lang="en-AU" sz="2400" dirty="0">
                <a:latin typeface="Arial Rounded MT Bold" pitchFamily="34" charset="0"/>
              </a:rPr>
              <a:t>), </a:t>
            </a:r>
            <a:r>
              <a:rPr lang="en-AU" sz="2400" dirty="0" err="1">
                <a:latin typeface="Arial Rounded MT Bold" pitchFamily="34" charset="0"/>
              </a:rPr>
              <a:t>adalah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tekinik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identifikasi</a:t>
            </a:r>
            <a:r>
              <a:rPr lang="en-AU" sz="2400" dirty="0">
                <a:latin typeface="Arial Rounded MT Bold" pitchFamily="34" charset="0"/>
              </a:rPr>
              <a:t> yang </a:t>
            </a:r>
            <a:r>
              <a:rPr lang="en-AU" sz="2400" dirty="0" err="1">
                <a:latin typeface="Arial Rounded MT Bold" pitchFamily="34" charset="0"/>
              </a:rPr>
              <a:t>sangat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berguna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untuk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mengidentifikasi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berbagi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jenis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resiko</a:t>
            </a:r>
            <a:r>
              <a:rPr lang="en-AU" sz="2400" dirty="0">
                <a:latin typeface="Arial Rounded MT Bold" pitchFamily="34" charset="0"/>
              </a:rPr>
              <a:t> yang </a:t>
            </a:r>
            <a:r>
              <a:rPr lang="en-AU" sz="2400" dirty="0" err="1">
                <a:latin typeface="Arial Rounded MT Bold" pitchFamily="34" charset="0"/>
              </a:rPr>
              <a:t>terdapat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dalam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suatu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rangkaian</a:t>
            </a:r>
            <a:r>
              <a:rPr lang="en-AU" sz="2400" dirty="0">
                <a:latin typeface="Arial Rounded MT Bold" pitchFamily="34" charset="0"/>
              </a:rPr>
              <a:t> proses </a:t>
            </a:r>
            <a:r>
              <a:rPr lang="en-AU" sz="2400" dirty="0" err="1">
                <a:latin typeface="Arial Rounded MT Bold" pitchFamily="34" charset="0"/>
              </a:rPr>
              <a:t>instalasi</a:t>
            </a:r>
            <a:r>
              <a:rPr lang="en-AU" sz="2400" dirty="0">
                <a:latin typeface="Arial Rounded MT Bold" pitchFamily="34" charset="0"/>
              </a:rPr>
              <a:t> yang </a:t>
            </a:r>
            <a:r>
              <a:rPr lang="en-AU" sz="2400" dirty="0" err="1">
                <a:latin typeface="Arial Rounded MT Bold" pitchFamily="34" charset="0"/>
              </a:rPr>
              <a:t>didalamnya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terdapat</a:t>
            </a:r>
            <a:r>
              <a:rPr lang="en-AU" sz="2400" dirty="0">
                <a:latin typeface="Arial Rounded MT Bold" pitchFamily="34" charset="0"/>
              </a:rPr>
              <a:t> parameter – parameter </a:t>
            </a:r>
            <a:r>
              <a:rPr lang="en-AU" sz="2400" dirty="0" err="1">
                <a:latin typeface="Arial Rounded MT Bold" pitchFamily="34" charset="0"/>
              </a:rPr>
              <a:t>tekan</a:t>
            </a:r>
            <a:r>
              <a:rPr lang="en-AU" sz="2400" dirty="0">
                <a:latin typeface="Arial Rounded MT Bold" pitchFamily="34" charset="0"/>
              </a:rPr>
              <a:t>, </a:t>
            </a:r>
            <a:r>
              <a:rPr lang="en-AU" sz="2400" dirty="0" err="1">
                <a:latin typeface="Arial Rounded MT Bold" pitchFamily="34" charset="0"/>
              </a:rPr>
              <a:t>suhu</a:t>
            </a:r>
            <a:r>
              <a:rPr lang="en-AU" sz="2400" dirty="0">
                <a:latin typeface="Arial Rounded MT Bold" pitchFamily="34" charset="0"/>
              </a:rPr>
              <a:t>, </a:t>
            </a:r>
            <a:r>
              <a:rPr lang="en-AU" sz="2400" dirty="0" err="1">
                <a:latin typeface="Arial Rounded MT Bold" pitchFamily="34" charset="0"/>
              </a:rPr>
              <a:t>kecepatan</a:t>
            </a:r>
            <a:r>
              <a:rPr lang="en-AU" sz="2400" dirty="0">
                <a:latin typeface="Arial Rounded MT Bold" pitchFamily="34" charset="0"/>
              </a:rPr>
              <a:t>, </a:t>
            </a:r>
            <a:r>
              <a:rPr lang="en-AU" sz="2400" dirty="0" err="1">
                <a:latin typeface="Arial Rounded MT Bold" pitchFamily="34" charset="0"/>
              </a:rPr>
              <a:t>percepatan</a:t>
            </a:r>
            <a:r>
              <a:rPr lang="en-AU" sz="2400" dirty="0">
                <a:latin typeface="Arial Rounded MT Bold" pitchFamily="34" charset="0"/>
              </a:rPr>
              <a:t>, </a:t>
            </a:r>
            <a:r>
              <a:rPr lang="en-AU" sz="2400" dirty="0" err="1">
                <a:latin typeface="Arial Rounded MT Bold" pitchFamily="34" charset="0"/>
              </a:rPr>
              <a:t>aliran</a:t>
            </a:r>
            <a:r>
              <a:rPr lang="en-AU" sz="2400" dirty="0">
                <a:latin typeface="Arial Rounded MT Bold" pitchFamily="34" charset="0"/>
              </a:rPr>
              <a:t>, </a:t>
            </a:r>
            <a:r>
              <a:rPr lang="en-AU" sz="2400" dirty="0" err="1">
                <a:latin typeface="Arial Rounded MT Bold" pitchFamily="34" charset="0"/>
              </a:rPr>
              <a:t>perubahan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zat</a:t>
            </a:r>
            <a:r>
              <a:rPr lang="en-AU" sz="2400" dirty="0">
                <a:latin typeface="Arial Rounded MT Bold" pitchFamily="34" charset="0"/>
              </a:rPr>
              <a:t>, </a:t>
            </a:r>
            <a:r>
              <a:rPr lang="en-AU" sz="2400" dirty="0" err="1">
                <a:latin typeface="Arial Rounded MT Bold" pitchFamily="34" charset="0"/>
              </a:rPr>
              <a:t>kekentalan</a:t>
            </a:r>
            <a:r>
              <a:rPr lang="en-AU" sz="2400" dirty="0">
                <a:latin typeface="Arial Rounded MT Bold" pitchFamily="34" charset="0"/>
              </a:rPr>
              <a:t>, </a:t>
            </a:r>
            <a:r>
              <a:rPr lang="en-AU" sz="2400" dirty="0" err="1">
                <a:latin typeface="Arial Rounded MT Bold" pitchFamily="34" charset="0"/>
              </a:rPr>
              <a:t>dan</a:t>
            </a:r>
            <a:r>
              <a:rPr lang="en-AU" sz="2400" dirty="0">
                <a:latin typeface="Arial Rounded MT Bold" pitchFamily="34" charset="0"/>
              </a:rPr>
              <a:t> </a:t>
            </a:r>
            <a:r>
              <a:rPr lang="en-AU" sz="2400" dirty="0" err="1">
                <a:latin typeface="Arial Rounded MT Bold" pitchFamily="34" charset="0"/>
              </a:rPr>
              <a:t>sebagainya</a:t>
            </a:r>
            <a:r>
              <a:rPr lang="en-AU" sz="2400" dirty="0">
                <a:latin typeface="Arial Rounded MT Bold" pitchFamily="34" charset="0"/>
              </a:rPr>
              <a:t>. </a:t>
            </a:r>
            <a:endParaRPr lang="en-US" sz="2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980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28661" y="500043"/>
          <a:ext cx="5286412" cy="47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77AE8-D55C-4F4B-A243-E1CC421D1E23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14478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400" dirty="0" err="1">
                <a:latin typeface="Arial Rounded MT Bold" pitchFamily="34" charset="0"/>
              </a:rPr>
              <a:t>Penilaian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resiko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dimulai</a:t>
            </a:r>
            <a:r>
              <a:rPr lang="en-US" sz="2400" dirty="0">
                <a:latin typeface="Arial Rounded MT Bold" pitchFamily="34" charset="0"/>
              </a:rPr>
              <a:t>  </a:t>
            </a:r>
            <a:r>
              <a:rPr lang="en-US" sz="2400" dirty="0" err="1">
                <a:latin typeface="Arial Rounded MT Bold" pitchFamily="34" charset="0"/>
              </a:rPr>
              <a:t>dari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perkiraaan</a:t>
            </a:r>
            <a:r>
              <a:rPr lang="en-US" sz="2400" dirty="0">
                <a:latin typeface="Arial Rounded MT Bold" pitchFamily="34" charset="0"/>
              </a:rPr>
              <a:t> :</a:t>
            </a:r>
          </a:p>
          <a:p>
            <a:pPr marL="342900" lvl="0" indent="-342900" hangingPunct="0">
              <a:buFont typeface="Wingdings" pitchFamily="2" charset="2"/>
              <a:buChar char="v"/>
            </a:pPr>
            <a:r>
              <a:rPr lang="en-US" sz="2400" dirty="0" err="1">
                <a:latin typeface="Arial Rounded MT Bold" pitchFamily="34" charset="0"/>
              </a:rPr>
              <a:t>Potensiko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resiko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bahaya</a:t>
            </a:r>
            <a:endParaRPr lang="en-US" sz="2400" dirty="0">
              <a:latin typeface="Arial Rounded MT Bold" pitchFamily="34" charset="0"/>
            </a:endParaRPr>
          </a:p>
          <a:p>
            <a:pPr marL="342900" lvl="0" indent="-342900" hangingPunct="0">
              <a:buFont typeface="Wingdings" pitchFamily="2" charset="2"/>
              <a:buChar char="v"/>
            </a:pPr>
            <a:r>
              <a:rPr lang="en-US" sz="2400" dirty="0" err="1">
                <a:latin typeface="Arial Rounded MT Bold" pitchFamily="34" charset="0"/>
              </a:rPr>
              <a:t>Jenis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bahaya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besarnya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resiko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endParaRPr lang="en-US" sz="2400" dirty="0">
              <a:latin typeface="Arial Rounded MT Bold" pitchFamily="34" charset="0"/>
            </a:endParaRPr>
          </a:p>
          <a:p>
            <a:pPr marL="342900" lvl="0" indent="-342900" hangingPunct="0">
              <a:buFont typeface="Wingdings" pitchFamily="2" charset="2"/>
              <a:buChar char="v"/>
            </a:pPr>
            <a:r>
              <a:rPr lang="en-US" sz="2400" dirty="0" err="1">
                <a:latin typeface="Arial Rounded MT Bold" pitchFamily="34" charset="0"/>
              </a:rPr>
              <a:t>Jumlah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karakteristik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tingkat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pemaparan</a:t>
            </a:r>
            <a:endParaRPr lang="en-US" sz="2400" dirty="0">
              <a:latin typeface="Arial Rounded MT Bold" pitchFamily="34" charset="0"/>
            </a:endParaRPr>
          </a:p>
          <a:p>
            <a:pPr marL="342900" lvl="0" indent="-342900" hangingPunct="0">
              <a:buFont typeface="Wingdings" pitchFamily="2" charset="2"/>
              <a:buChar char="v"/>
            </a:pPr>
            <a:r>
              <a:rPr lang="en-US" sz="2400" dirty="0" err="1">
                <a:latin typeface="Arial Rounded MT Bold" pitchFamily="34" charset="0"/>
              </a:rPr>
              <a:t>Dampak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terhadap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lingkungan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seperti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skema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dibawah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ini</a:t>
            </a:r>
            <a:r>
              <a:rPr lang="en-US" sz="2400" dirty="0">
                <a:latin typeface="Arial Rounded MT Bold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2710146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WordArt 2"/>
          <p:cNvSpPr>
            <a:spLocks noChangeArrowheads="1" noChangeShapeType="1" noTextEdit="1"/>
          </p:cNvSpPr>
          <p:nvPr/>
        </p:nvSpPr>
        <p:spPr bwMode="auto">
          <a:xfrm rot="16200000">
            <a:off x="-715962" y="3038472"/>
            <a:ext cx="3529014" cy="420689"/>
          </a:xfrm>
          <a:prstGeom prst="rect">
            <a:avLst/>
          </a:prstGeom>
        </p:spPr>
        <p:txBody>
          <a:bodyPr wrap="none" lIns="95785" tIns="47892" rIns="95785" bIns="478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8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TIGA  TAHAP  PROSES</a:t>
            </a:r>
          </a:p>
        </p:txBody>
      </p:sp>
      <p:sp>
        <p:nvSpPr>
          <p:cNvPr id="95235" name="AutoShape 3"/>
          <p:cNvSpPr>
            <a:spLocks noChangeArrowheads="1"/>
          </p:cNvSpPr>
          <p:nvPr/>
        </p:nvSpPr>
        <p:spPr bwMode="auto">
          <a:xfrm>
            <a:off x="251520" y="549276"/>
            <a:ext cx="8281294" cy="503238"/>
          </a:xfrm>
          <a:prstGeom prst="parallelogram">
            <a:avLst>
              <a:gd name="adj" fmla="val 0"/>
            </a:avLst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lIns="95785" tIns="47892" rIns="95785" bIns="47892" anchor="ctr"/>
          <a:lstStyle/>
          <a:p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kton Pro" pitchFamily="34" charset="0"/>
              </a:rPr>
              <a:t>II. </a:t>
            </a:r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kton Pro" pitchFamily="34" charset="0"/>
              </a:rPr>
              <a:t>PENILAIAN  RESIKO   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kton Pro" pitchFamily="34" charset="0"/>
              </a:rPr>
              <a:t>BAHAYA/</a:t>
            </a:r>
            <a:r>
              <a:rPr lang="en-US" sz="1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kton Pro" pitchFamily="34" charset="0"/>
              </a:rPr>
              <a:t> </a:t>
            </a:r>
            <a:r>
              <a:rPr lang="en-US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ekton Pro" pitchFamily="34" charset="0"/>
              </a:rPr>
              <a:t>RISK ASSMENT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1474789" y="1628775"/>
            <a:ext cx="3384550" cy="433388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785" tIns="47892" rIns="95785" bIns="47892" anchor="ctr"/>
          <a:lstStyle/>
          <a:p>
            <a:pPr algn="ctr"/>
            <a:r>
              <a:rPr lang="en-US" sz="1200" dirty="0" err="1"/>
              <a:t>Tahap</a:t>
            </a:r>
            <a:r>
              <a:rPr lang="en-US" sz="1200" dirty="0"/>
              <a:t> 1.</a:t>
            </a:r>
            <a:r>
              <a:rPr lang="en-US" sz="1400" dirty="0"/>
              <a:t>  </a:t>
            </a:r>
            <a:r>
              <a:rPr lang="en-US" sz="1900" dirty="0"/>
              <a:t>HAZARD IDENTIFIKASI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1547814" y="2420940"/>
            <a:ext cx="3311525" cy="433387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785" tIns="47892" rIns="95785" bIns="47892" anchor="ctr"/>
          <a:lstStyle/>
          <a:p>
            <a:r>
              <a:rPr lang="en-US" sz="1200" dirty="0" err="1"/>
              <a:t>Tahap</a:t>
            </a:r>
            <a:r>
              <a:rPr lang="en-US" sz="1200" dirty="0"/>
              <a:t> -2</a:t>
            </a:r>
            <a:r>
              <a:rPr lang="en-US" sz="1400" dirty="0"/>
              <a:t>.   </a:t>
            </a:r>
            <a:r>
              <a:rPr lang="en-US" sz="1900" dirty="0"/>
              <a:t>RISK ASSESMENT</a:t>
            </a: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1474789" y="3429000"/>
            <a:ext cx="3384550" cy="433388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785" tIns="47892" rIns="95785" bIns="47892" anchor="ctr"/>
          <a:lstStyle/>
          <a:p>
            <a:r>
              <a:rPr lang="en-US" sz="1200" dirty="0" err="1"/>
              <a:t>Tahap</a:t>
            </a:r>
            <a:r>
              <a:rPr lang="en-US" sz="1200" dirty="0"/>
              <a:t> – 3</a:t>
            </a:r>
            <a:r>
              <a:rPr lang="en-US" sz="1400" dirty="0"/>
              <a:t>. </a:t>
            </a:r>
            <a:r>
              <a:rPr lang="en-US" sz="2100" dirty="0"/>
              <a:t>RISK CONTROL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5795964" y="1845469"/>
            <a:ext cx="3043235" cy="1153319"/>
          </a:xfrm>
          <a:prstGeom prst="flowChartOffpageConnector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5785" tIns="47892" rIns="95785" bIns="47892" anchor="ctr"/>
          <a:lstStyle/>
          <a:p>
            <a:pPr algn="ctr"/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Bahaya</a:t>
            </a:r>
            <a:endParaRPr lang="en-US" dirty="0"/>
          </a:p>
          <a:p>
            <a:pPr algn="ctr"/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/Zone </a:t>
            </a: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5183983" y="3644902"/>
            <a:ext cx="2969417" cy="576263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5785" tIns="47892" rIns="95785" bIns="47892" anchor="ctr"/>
          <a:lstStyle/>
          <a:p>
            <a:pPr algn="ctr"/>
            <a:r>
              <a:rPr lang="en-US" sz="2000" dirty="0"/>
              <a:t> </a:t>
            </a:r>
            <a:r>
              <a:rPr lang="en-US" sz="2000" dirty="0" err="1"/>
              <a:t>Perkiraan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Bahaya</a:t>
            </a:r>
            <a:endParaRPr lang="en-US" sz="2000" dirty="0"/>
          </a:p>
          <a:p>
            <a:pPr algn="ctr"/>
            <a:r>
              <a:rPr lang="en-US" sz="2000" dirty="0"/>
              <a:t>&amp; </a:t>
            </a:r>
            <a:r>
              <a:rPr lang="en-US" sz="2000" dirty="0" err="1"/>
              <a:t>Besarnya</a:t>
            </a:r>
            <a:r>
              <a:rPr lang="en-US" sz="2000" dirty="0"/>
              <a:t> </a:t>
            </a:r>
            <a:r>
              <a:rPr lang="en-US" sz="2000" dirty="0" err="1"/>
              <a:t>Resiko</a:t>
            </a:r>
            <a:endParaRPr lang="en-US" sz="2000" dirty="0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3053755" y="5105400"/>
            <a:ext cx="3859014" cy="865188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785" tIns="47892" rIns="95785" bIns="47892" anchor="ctr"/>
          <a:lstStyle/>
          <a:p>
            <a:pPr algn="ctr"/>
            <a:r>
              <a:rPr lang="en-US" dirty="0" err="1"/>
              <a:t>Perkiraan</a:t>
            </a:r>
            <a:r>
              <a:rPr lang="en-US" dirty="0"/>
              <a:t> Tingkat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 &amp;</a:t>
            </a:r>
          </a:p>
          <a:p>
            <a:pPr algn="ctr"/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Penghuni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Asset</a:t>
            </a:r>
          </a:p>
          <a:p>
            <a:pPr algn="ctr"/>
            <a:r>
              <a:rPr lang="en-US" dirty="0"/>
              <a:t>Serta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</p:txBody>
      </p:sp>
      <p:cxnSp>
        <p:nvCxnSpPr>
          <p:cNvPr id="95244" name="AutoShape 12"/>
          <p:cNvCxnSpPr>
            <a:cxnSpLocks noChangeShapeType="1"/>
          </p:cNvCxnSpPr>
          <p:nvPr/>
        </p:nvCxnSpPr>
        <p:spPr bwMode="auto">
          <a:xfrm rot="5400000">
            <a:off x="6588919" y="3212306"/>
            <a:ext cx="647700" cy="2174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95245" name="AutoShape 13"/>
          <p:cNvCxnSpPr>
            <a:cxnSpLocks noChangeShapeType="1"/>
          </p:cNvCxnSpPr>
          <p:nvPr/>
        </p:nvCxnSpPr>
        <p:spPr bwMode="auto">
          <a:xfrm rot="5400000">
            <a:off x="5154487" y="4463923"/>
            <a:ext cx="851157" cy="431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5435602" y="2276477"/>
            <a:ext cx="360363" cy="574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5785" tIns="47892" rIns="95785" bIns="47892" anchor="ctr"/>
          <a:lstStyle/>
          <a:p>
            <a:endParaRPr lang="id-ID"/>
          </a:p>
        </p:txBody>
      </p:sp>
      <p:sp>
        <p:nvSpPr>
          <p:cNvPr id="95248" name="AutoShape 16"/>
          <p:cNvSpPr>
            <a:spLocks noChangeArrowheads="1"/>
          </p:cNvSpPr>
          <p:nvPr/>
        </p:nvSpPr>
        <p:spPr bwMode="auto">
          <a:xfrm>
            <a:off x="5003802" y="2276477"/>
            <a:ext cx="360363" cy="574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5785" tIns="47892" rIns="95785" bIns="47892" anchor="ctr"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90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 animBg="1" autoUpdateAnimBg="0"/>
      <p:bldP spid="95237" grpId="0" animBg="1" autoUpdateAnimBg="0"/>
      <p:bldP spid="95238" grpId="0" animBg="1" autoUpdateAnimBg="0"/>
      <p:bldP spid="95240" grpId="0" animBg="1" autoUpdateAnimBg="0"/>
      <p:bldP spid="95241" grpId="0" animBg="1" autoUpdateAnimBg="0"/>
      <p:bldP spid="9524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7588" y="476672"/>
            <a:ext cx="4907520" cy="760400"/>
          </a:xfrm>
          <a:ln/>
        </p:spPr>
        <p:txBody>
          <a:bodyPr lIns="96539" tIns="48270" rIns="96539" bIns="48270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3800" dirty="0">
                <a:ln w="50800"/>
                <a:solidFill>
                  <a:schemeClr val="bg1">
                    <a:shade val="50000"/>
                  </a:schemeClr>
                </a:solidFill>
              </a:rPr>
              <a:t>PENILAIAN RISIKO</a:t>
            </a:r>
            <a:br>
              <a:rPr lang="en-GB" sz="3800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n-GB" sz="1900" i="1" dirty="0">
                <a:ln w="50800"/>
                <a:solidFill>
                  <a:schemeClr val="bg1">
                    <a:shade val="50000"/>
                  </a:schemeClr>
                </a:solidFill>
              </a:rPr>
              <a:t>RISK ASSESSMENT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828803"/>
            <a:ext cx="4495800" cy="386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81966" y="5936312"/>
            <a:ext cx="5037874" cy="464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276" tIns="49024" rIns="94276" bIns="49024">
            <a:spAutoFit/>
          </a:bodyPr>
          <a:lstStyle/>
          <a:p>
            <a:pPr eaLnBrk="0"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Safety aspect (Electric, Mechanic)</a:t>
            </a:r>
            <a:r>
              <a:rPr lang="ar-SA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‏</a:t>
            </a:r>
            <a:endParaRPr lang="en-GB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89" y="4038600"/>
            <a:ext cx="1843090" cy="946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276" tIns="49024" rIns="94276" bIns="4902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Chemical</a:t>
            </a:r>
          </a:p>
          <a:p>
            <a:pPr eaLnBrk="0"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Hazards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" y="3124202"/>
            <a:ext cx="3207245" cy="522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276" tIns="49024" rIns="94276" bIns="4902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2900" b="1" dirty="0">
                <a:ln w="50800"/>
                <a:solidFill>
                  <a:schemeClr val="bg1">
                    <a:shade val="50000"/>
                  </a:schemeClr>
                </a:solidFill>
              </a:rPr>
              <a:t>Physical hazards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935790" y="2667001"/>
            <a:ext cx="1987360" cy="464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276" tIns="49024" rIns="94276" bIns="4902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2500" b="1" dirty="0">
                <a:ln w="50800"/>
                <a:solidFill>
                  <a:schemeClr val="bg1">
                    <a:shade val="50000"/>
                  </a:schemeClr>
                </a:solidFill>
              </a:rPr>
              <a:t>Psychology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37414" y="3581402"/>
            <a:ext cx="1722864" cy="82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276" tIns="49024" rIns="94276" bIns="4902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2500" b="1" dirty="0">
                <a:ln w="50800"/>
                <a:solidFill>
                  <a:schemeClr val="bg1">
                    <a:shade val="50000"/>
                  </a:schemeClr>
                </a:solidFill>
              </a:rPr>
              <a:t>Biological</a:t>
            </a:r>
          </a:p>
          <a:p>
            <a:pPr eaLnBrk="0"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2500" b="1" dirty="0">
                <a:ln w="50800"/>
                <a:solidFill>
                  <a:schemeClr val="bg1">
                    <a:shade val="50000"/>
                  </a:schemeClr>
                </a:solidFill>
              </a:rPr>
              <a:t>hazards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608889" y="5257801"/>
            <a:ext cx="1921636" cy="464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276" tIns="49024" rIns="94276" bIns="4902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>
              <a:lnSpc>
                <a:spcPct val="95000"/>
              </a:lnSpc>
              <a:tabLst>
                <a:tab pos="0" algn="l"/>
                <a:tab pos="468946" algn="l"/>
                <a:tab pos="939557" algn="l"/>
                <a:tab pos="1410165" algn="l"/>
                <a:tab pos="1880776" algn="l"/>
                <a:tab pos="2351384" algn="l"/>
                <a:tab pos="2821995" algn="l"/>
                <a:tab pos="3292603" algn="l"/>
                <a:tab pos="3763214" algn="l"/>
                <a:tab pos="4233823" algn="l"/>
                <a:tab pos="4704433" algn="l"/>
                <a:tab pos="5175042" algn="l"/>
                <a:tab pos="5645652" algn="l"/>
                <a:tab pos="6116261" algn="l"/>
                <a:tab pos="6586870" algn="l"/>
                <a:tab pos="7057480" algn="l"/>
                <a:tab pos="7528090" algn="l"/>
                <a:tab pos="7998699" algn="l"/>
                <a:tab pos="8469309" algn="l"/>
                <a:tab pos="8939918" algn="l"/>
                <a:tab pos="9410528" algn="l"/>
              </a:tabLst>
            </a:pPr>
            <a:r>
              <a:rPr lang="en-GB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Ergonomic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286000" y="3657600"/>
            <a:ext cx="762000" cy="3810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lIns="95785" tIns="47892" rIns="95785" bIns="47892"/>
          <a:lstStyle/>
          <a:p>
            <a:endParaRPr lang="id-ID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752600" y="4648200"/>
            <a:ext cx="9906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lIns="95785" tIns="47892" rIns="95785" bIns="47892"/>
          <a:lstStyle/>
          <a:p>
            <a:endParaRPr lang="id-ID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2506697" y="5066183"/>
            <a:ext cx="838200" cy="84772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lIns="95785" tIns="47892" rIns="95785" bIns="47892"/>
          <a:lstStyle/>
          <a:p>
            <a:endParaRPr lang="id-ID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6319840" y="4114800"/>
            <a:ext cx="923925" cy="158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 type="triangle" w="med" len="med"/>
          </a:ln>
          <a:effectLst/>
        </p:spPr>
        <p:txBody>
          <a:bodyPr lIns="95785" tIns="47892" rIns="95785" bIns="47892"/>
          <a:lstStyle/>
          <a:p>
            <a:endParaRPr lang="id-ID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6700840" y="5486400"/>
            <a:ext cx="923925" cy="1588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 type="triangle" w="med" len="med"/>
          </a:ln>
          <a:effectLst/>
        </p:spPr>
        <p:txBody>
          <a:bodyPr lIns="95785" tIns="47892" rIns="95785" bIns="47892"/>
          <a:lstStyle/>
          <a:p>
            <a:endParaRPr lang="id-ID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6015040" y="3048000"/>
            <a:ext cx="923925" cy="38100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 type="triangle" w="med" len="med"/>
          </a:ln>
          <a:effectLst/>
        </p:spPr>
        <p:txBody>
          <a:bodyPr lIns="95785" tIns="47892" rIns="95785" bIns="47892"/>
          <a:lstStyle/>
          <a:p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06D21-08CE-4A60-8B70-EF2E87BA18C7}" type="datetime1">
              <a:rPr lang="en-US" smtClean="0"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9440" y="60356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46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434212-41EB-4A11-A7B3-29E839C1E6D2}" type="datetime1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E6B25-F5C7-4423-A163-B31087D523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2" descr="K3-ijo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2636640" y="1700818"/>
            <a:ext cx="3516923" cy="3551238"/>
          </a:xfrm>
          <a:prstGeom prst="rect">
            <a:avLst/>
          </a:prstGeom>
          <a:noFill/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228600" y="13716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9pPr>
          </a:lstStyle>
          <a:p>
            <a:r>
              <a:rPr lang="en-US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KOSEP ANTISIPASI DAN REKOGNISASI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7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WordArt 2"/>
          <p:cNvSpPr>
            <a:spLocks noChangeArrowheads="1" noChangeShapeType="1" noTextEdit="1"/>
          </p:cNvSpPr>
          <p:nvPr/>
        </p:nvSpPr>
        <p:spPr bwMode="auto">
          <a:xfrm rot="16200000">
            <a:off x="-361949" y="2671765"/>
            <a:ext cx="2808287" cy="433387"/>
          </a:xfrm>
          <a:prstGeom prst="rect">
            <a:avLst/>
          </a:prstGeom>
        </p:spPr>
        <p:txBody>
          <a:bodyPr wrap="none" lIns="95785" tIns="47892" rIns="95785" bIns="478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TIGA  TAHAP  PROSES</a:t>
            </a:r>
          </a:p>
        </p:txBody>
      </p:sp>
      <p:sp>
        <p:nvSpPr>
          <p:cNvPr id="160771" name="AutoShape 3"/>
          <p:cNvSpPr>
            <a:spLocks noChangeArrowheads="1"/>
          </p:cNvSpPr>
          <p:nvPr/>
        </p:nvSpPr>
        <p:spPr bwMode="auto">
          <a:xfrm>
            <a:off x="998936" y="569403"/>
            <a:ext cx="7720806" cy="503238"/>
          </a:xfrm>
          <a:prstGeom prst="parallelogram">
            <a:avLst>
              <a:gd name="adj" fmla="val 0"/>
            </a:avLst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lIns="95785" tIns="47892" rIns="95785" bIns="47892"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III. PENGENDALIAN </a:t>
            </a:r>
            <a:r>
              <a:rPr lang="en-US" sz="2400" dirty="0">
                <a:solidFill>
                  <a:srgbClr val="0070C0"/>
                </a:solidFill>
                <a:latin typeface="Arial Rounded MT Bold" pitchFamily="34" charset="0"/>
              </a:rPr>
              <a:t>BAHAYA/ RISK CONTROL</a:t>
            </a: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>
            <a:off x="1474789" y="1628775"/>
            <a:ext cx="3384550" cy="433388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785" tIns="47892" rIns="95785" bIns="47892" anchor="ctr"/>
          <a:lstStyle/>
          <a:p>
            <a:pPr algn="ctr"/>
            <a:r>
              <a:rPr lang="en-US" sz="1200" dirty="0" err="1"/>
              <a:t>Tahap</a:t>
            </a:r>
            <a:r>
              <a:rPr lang="en-US" sz="1200" dirty="0"/>
              <a:t> 1.</a:t>
            </a:r>
            <a:r>
              <a:rPr lang="en-US" sz="1400" dirty="0"/>
              <a:t>  </a:t>
            </a:r>
            <a:r>
              <a:rPr lang="en-US" sz="1900" dirty="0"/>
              <a:t>HAZARD IDENTIFIKASI</a:t>
            </a:r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1547814" y="2420940"/>
            <a:ext cx="3311525" cy="433387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785" tIns="47892" rIns="95785" bIns="47892" anchor="ctr"/>
          <a:lstStyle/>
          <a:p>
            <a:r>
              <a:rPr lang="en-US" sz="1200" dirty="0" err="1"/>
              <a:t>Tahap</a:t>
            </a:r>
            <a:r>
              <a:rPr lang="en-US" sz="1200" dirty="0"/>
              <a:t> -2</a:t>
            </a:r>
            <a:r>
              <a:rPr lang="en-US" sz="1400" dirty="0"/>
              <a:t>.   </a:t>
            </a:r>
            <a:r>
              <a:rPr lang="en-US" sz="1900" dirty="0"/>
              <a:t>RISK ASSESMENT</a:t>
            </a:r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>
            <a:off x="1474789" y="3429000"/>
            <a:ext cx="3384550" cy="433388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5785" tIns="47892" rIns="95785" bIns="47892" anchor="ctr"/>
          <a:lstStyle/>
          <a:p>
            <a:r>
              <a:rPr lang="en-US" sz="1200" dirty="0" err="1"/>
              <a:t>Tahap</a:t>
            </a:r>
            <a:r>
              <a:rPr lang="en-US" sz="1200" dirty="0"/>
              <a:t> – 3</a:t>
            </a:r>
            <a:r>
              <a:rPr lang="en-US" sz="1400" dirty="0"/>
              <a:t>. </a:t>
            </a:r>
            <a:r>
              <a:rPr lang="en-US" sz="2100" dirty="0"/>
              <a:t>RISK CONTROL</a:t>
            </a:r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5364162" y="3357565"/>
            <a:ext cx="360362" cy="574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5785" tIns="47892" rIns="95785" bIns="47892" anchor="ctr"/>
          <a:lstStyle/>
          <a:p>
            <a:endParaRPr lang="id-ID"/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4932364" y="3357565"/>
            <a:ext cx="360362" cy="5746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5785" tIns="47892" rIns="95785" bIns="47892" anchor="ctr"/>
          <a:lstStyle/>
          <a:p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DD7BD-D1DD-4C0D-A569-98434930F7F6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2" grpId="0" animBg="1" autoUpdateAnimBg="0"/>
      <p:bldP spid="160773" grpId="0" animBg="1" autoUpdateAnimBg="0"/>
      <p:bldP spid="16077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E4EBC-E59F-4A46-8E64-B86D7381E594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482" y="0"/>
            <a:ext cx="95076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96466" y="6324600"/>
            <a:ext cx="51986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SKEMA :  HIRARKI PENGENDALIAN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BAHAYA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4" name="AutoShape 14"/>
          <p:cNvSpPr>
            <a:spLocks noChangeArrowheads="1"/>
          </p:cNvSpPr>
          <p:nvPr/>
        </p:nvSpPr>
        <p:spPr bwMode="auto">
          <a:xfrm>
            <a:off x="4140201" y="2997201"/>
            <a:ext cx="2663825" cy="1223963"/>
          </a:xfrm>
          <a:prstGeom prst="irregularSeal2">
            <a:avLst/>
          </a:prstGeom>
          <a:solidFill>
            <a:srgbClr val="93320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5785" tIns="47892" rIns="95785" bIns="47892" anchor="ctr"/>
          <a:lstStyle/>
          <a:p>
            <a:endParaRPr lang="id-ID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7535" name="AutoShape 15"/>
          <p:cNvSpPr>
            <a:spLocks noChangeArrowheads="1"/>
          </p:cNvSpPr>
          <p:nvPr/>
        </p:nvSpPr>
        <p:spPr bwMode="auto">
          <a:xfrm>
            <a:off x="3132139" y="620715"/>
            <a:ext cx="5400675" cy="433387"/>
          </a:xfrm>
          <a:prstGeom prst="parallelogram">
            <a:avLst>
              <a:gd name="adj" fmla="val 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5785" tIns="47892" rIns="95785" bIns="47892" anchor="ctr"/>
          <a:lstStyle/>
          <a:p>
            <a:pPr algn="ctr"/>
            <a:r>
              <a:rPr lang="en-US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HAZARD PREVENTION  PROGRAM</a:t>
            </a:r>
          </a:p>
        </p:txBody>
      </p:sp>
      <p:sp>
        <p:nvSpPr>
          <p:cNvPr id="107536" name="AutoShape 16"/>
          <p:cNvSpPr>
            <a:spLocks noChangeArrowheads="1"/>
          </p:cNvSpPr>
          <p:nvPr/>
        </p:nvSpPr>
        <p:spPr bwMode="auto">
          <a:xfrm rot="10779646" flipV="1">
            <a:off x="2268540" y="1341440"/>
            <a:ext cx="1943100" cy="903287"/>
          </a:xfrm>
          <a:prstGeom prst="flowChartOffpageConnector">
            <a:avLst/>
          </a:prstGeom>
          <a:solidFill>
            <a:srgbClr val="93320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785" tIns="47892" rIns="95785" bIns="47892" anchor="ctr"/>
          <a:lstStyle/>
          <a:p>
            <a:pPr marL="279372" indent="-279372">
              <a:buFontTx/>
              <a:buChar char="o"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Safe Design</a:t>
            </a:r>
          </a:p>
          <a:p>
            <a:pPr marL="279372" indent="-279372">
              <a:buFontTx/>
              <a:buChar char="o"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Hazard</a:t>
            </a:r>
          </a:p>
          <a:p>
            <a:pPr marL="279372" indent="-279372">
              <a:buFontTx/>
              <a:buChar char="o"/>
            </a:pP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Identification </a:t>
            </a:r>
            <a:endParaRPr lang="en-US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auto">
          <a:xfrm rot="10779646" flipV="1">
            <a:off x="2338387" y="2349500"/>
            <a:ext cx="1873250" cy="1225550"/>
          </a:xfrm>
          <a:prstGeom prst="flowChartOffpageConnector">
            <a:avLst/>
          </a:prstGeom>
          <a:solidFill>
            <a:srgbClr val="93320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785" tIns="47892" rIns="95785" bIns="47892" anchor="ctr"/>
          <a:lstStyle/>
          <a:p>
            <a:pPr marL="372497" indent="-372497"/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CONTROL</a:t>
            </a:r>
          </a:p>
          <a:p>
            <a:pPr marL="372497" indent="-372497">
              <a:buFontTx/>
              <a:buChar char="o"/>
            </a:pPr>
            <a:r>
              <a:rPr lang="en-US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Engineering</a:t>
            </a:r>
          </a:p>
          <a:p>
            <a:pPr marL="372497" indent="-372497">
              <a:buFontTx/>
              <a:buChar char="o"/>
            </a:pPr>
            <a:r>
              <a:rPr lang="en-US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Human</a:t>
            </a:r>
          </a:p>
          <a:p>
            <a:pPr marL="372497" indent="-372497">
              <a:buFontTx/>
              <a:buChar char="o"/>
            </a:pPr>
            <a:r>
              <a:rPr lang="en-US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Administratif</a:t>
            </a:r>
            <a:r>
              <a:rPr lang="en-US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1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7539" name="AutoShape 19"/>
          <p:cNvSpPr>
            <a:spLocks noChangeArrowheads="1"/>
          </p:cNvSpPr>
          <p:nvPr/>
        </p:nvSpPr>
        <p:spPr bwMode="auto">
          <a:xfrm rot="10779646" flipV="1">
            <a:off x="2339975" y="3644902"/>
            <a:ext cx="1944688" cy="936625"/>
          </a:xfrm>
          <a:prstGeom prst="flowChartOffpageConnector">
            <a:avLst/>
          </a:prstGeom>
          <a:solidFill>
            <a:srgbClr val="93320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785" tIns="47892" rIns="95785" bIns="47892" anchor="ctr"/>
          <a:lstStyle/>
          <a:p>
            <a:pPr marL="372497" indent="-372497">
              <a:buFontTx/>
              <a:buChar char="o"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Emergency</a:t>
            </a:r>
          </a:p>
          <a:p>
            <a:pPr marL="372497" indent="-372497">
              <a:buFontTx/>
              <a:buChar char="o"/>
            </a:pPr>
            <a:r>
              <a:rPr lang="en-US" sz="1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Respon</a:t>
            </a: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Plan</a:t>
            </a:r>
          </a:p>
          <a:p>
            <a:pPr marL="372497" indent="-372497">
              <a:buFontTx/>
              <a:buChar char="o"/>
            </a:pPr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FEP </a:t>
            </a:r>
            <a:endParaRPr lang="en-U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7540" name="AutoShape 20"/>
          <p:cNvSpPr>
            <a:spLocks noChangeArrowheads="1"/>
          </p:cNvSpPr>
          <p:nvPr/>
        </p:nvSpPr>
        <p:spPr bwMode="auto">
          <a:xfrm rot="10779646" flipV="1">
            <a:off x="2341564" y="4724402"/>
            <a:ext cx="2014537" cy="688975"/>
          </a:xfrm>
          <a:prstGeom prst="flowChartOffpageConnector">
            <a:avLst/>
          </a:prstGeom>
          <a:solidFill>
            <a:srgbClr val="93320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5785" tIns="47892" rIns="95785" bIns="47892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REHABILITATIVE </a:t>
            </a:r>
            <a:endParaRPr lang="en-U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7541" name="AutoShape 21"/>
          <p:cNvCxnSpPr>
            <a:cxnSpLocks noChangeShapeType="1"/>
          </p:cNvCxnSpPr>
          <p:nvPr/>
        </p:nvCxnSpPr>
        <p:spPr bwMode="auto">
          <a:xfrm rot="5400000">
            <a:off x="4318796" y="2167732"/>
            <a:ext cx="1800225" cy="158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00000"/>
            </a:solidFill>
            <a:prstDash val="sysDot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107542" name="AutoShape 22"/>
          <p:cNvSpPr>
            <a:spLocks noChangeArrowheads="1"/>
          </p:cNvSpPr>
          <p:nvPr/>
        </p:nvSpPr>
        <p:spPr bwMode="auto">
          <a:xfrm rot="16200000">
            <a:off x="4609307" y="1880396"/>
            <a:ext cx="2087563" cy="720725"/>
          </a:xfrm>
          <a:prstGeom prst="parallelogram">
            <a:avLst>
              <a:gd name="adj" fmla="val 0"/>
            </a:avLst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lIns="95785" tIns="47892" rIns="95785" bIns="47892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PRE  INCIDENT</a:t>
            </a:r>
          </a:p>
        </p:txBody>
      </p:sp>
      <p:sp>
        <p:nvSpPr>
          <p:cNvPr id="107543" name="AutoShape 23"/>
          <p:cNvSpPr>
            <a:spLocks noChangeArrowheads="1"/>
          </p:cNvSpPr>
          <p:nvPr/>
        </p:nvSpPr>
        <p:spPr bwMode="auto">
          <a:xfrm>
            <a:off x="4140201" y="3429002"/>
            <a:ext cx="2087562" cy="720725"/>
          </a:xfrm>
          <a:prstGeom prst="parallelogram">
            <a:avLst>
              <a:gd name="adj" fmla="val 0"/>
            </a:avLst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lIns="95785" tIns="47892" rIns="95785" bIns="47892" anchor="ctr"/>
          <a:lstStyle/>
          <a:p>
            <a:pPr algn="ctr"/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INCIDENT</a:t>
            </a:r>
          </a:p>
        </p:txBody>
      </p:sp>
      <p:cxnSp>
        <p:nvCxnSpPr>
          <p:cNvPr id="107544" name="AutoShape 24"/>
          <p:cNvCxnSpPr>
            <a:cxnSpLocks noChangeShapeType="1"/>
          </p:cNvCxnSpPr>
          <p:nvPr/>
        </p:nvCxnSpPr>
        <p:spPr bwMode="auto">
          <a:xfrm rot="5400000">
            <a:off x="4464844" y="5193507"/>
            <a:ext cx="1511300" cy="158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00000"/>
            </a:solidFill>
            <a:prstDash val="sysDot"/>
            <a:miter lim="800000"/>
            <a:headEnd type="oval" w="med" len="med"/>
            <a:tailEnd type="triangle" w="med" len="med"/>
          </a:ln>
          <a:effectLst/>
        </p:spPr>
      </p:cxnSp>
      <p:sp>
        <p:nvSpPr>
          <p:cNvPr id="107545" name="AutoShape 25"/>
          <p:cNvSpPr>
            <a:spLocks noChangeArrowheads="1"/>
          </p:cNvSpPr>
          <p:nvPr/>
        </p:nvSpPr>
        <p:spPr bwMode="auto">
          <a:xfrm rot="16200000">
            <a:off x="4680745" y="4833146"/>
            <a:ext cx="2087563" cy="720725"/>
          </a:xfrm>
          <a:prstGeom prst="parallelogram">
            <a:avLst>
              <a:gd name="adj" fmla="val 0"/>
            </a:avLst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 lIns="95785" tIns="47892" rIns="95785" bIns="47892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700" b="1" dirty="0">
                <a:ln w="50800"/>
                <a:solidFill>
                  <a:schemeClr val="bg1">
                    <a:shade val="50000"/>
                  </a:schemeClr>
                </a:solidFill>
              </a:rPr>
              <a:t>POST   INCIDENT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B4D308-33CC-49E1-99E9-DA4CDA71C025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69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5" grpId="0" animBg="1" autoUpdateAnimBg="0"/>
      <p:bldP spid="107536" grpId="0" animBg="1" autoUpdateAnimBg="0"/>
      <p:bldP spid="107537" grpId="0" animBg="1" autoUpdateAnimBg="0"/>
      <p:bldP spid="107539" grpId="0" animBg="1" autoUpdateAnimBg="0"/>
      <p:bldP spid="107540" grpId="0" animBg="1" autoUpdateAnimBg="0"/>
      <p:bldP spid="107542" grpId="0"/>
      <p:bldP spid="107543" grpId="0"/>
      <p:bldP spid="1075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E4EBC-E59F-4A46-8E64-B86D7381E594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762000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AU" sz="1400" b="1" dirty="0" err="1"/>
              <a:t>Referensi</a:t>
            </a:r>
            <a:r>
              <a:rPr lang="en-AU" sz="1400" b="1" dirty="0"/>
              <a:t> :</a:t>
            </a:r>
            <a:endParaRPr lang="en-US" sz="1400" dirty="0"/>
          </a:p>
          <a:p>
            <a:pPr hangingPunct="0"/>
            <a:r>
              <a:rPr lang="en-AU" sz="1400" b="1" dirty="0"/>
              <a:t> </a:t>
            </a:r>
            <a:endParaRPr lang="en-US" sz="1400" dirty="0"/>
          </a:p>
          <a:p>
            <a:pPr hangingPunct="0"/>
            <a:r>
              <a:rPr lang="en-AU" sz="1400" dirty="0"/>
              <a:t> </a:t>
            </a:r>
            <a:endParaRPr lang="en-US" sz="1400" dirty="0"/>
          </a:p>
          <a:p>
            <a:pPr hangingPunct="0"/>
            <a:r>
              <a:rPr lang="en-AU" sz="1400" i="1" dirty="0"/>
              <a:t>Bird, F.E., Jr., (c.1980)</a:t>
            </a:r>
            <a:r>
              <a:rPr lang="en-AU" sz="1400" dirty="0"/>
              <a:t> </a:t>
            </a:r>
            <a:endParaRPr lang="en-US" sz="1400" dirty="0"/>
          </a:p>
          <a:p>
            <a:pPr hangingPunct="0"/>
            <a:r>
              <a:rPr lang="en-AU" sz="1400" dirty="0"/>
              <a:t>	Mine safety and Loss Control . </a:t>
            </a:r>
            <a:r>
              <a:rPr lang="fr-FR" sz="1400" dirty="0" err="1"/>
              <a:t>Loganville</a:t>
            </a:r>
            <a:r>
              <a:rPr lang="fr-FR" sz="1400" dirty="0"/>
              <a:t>, Ga : </a:t>
            </a:r>
            <a:r>
              <a:rPr lang="fr-FR" sz="1400" dirty="0" err="1"/>
              <a:t>Intiute</a:t>
            </a:r>
            <a:r>
              <a:rPr lang="fr-FR" sz="1400" dirty="0"/>
              <a:t> </a:t>
            </a:r>
            <a:r>
              <a:rPr lang="fr-FR" sz="1400" dirty="0" err="1"/>
              <a:t>Press</a:t>
            </a:r>
            <a:r>
              <a:rPr lang="fr-FR" sz="1400" dirty="0"/>
              <a:t>.</a:t>
            </a:r>
            <a:endParaRPr lang="en-US" sz="1400" dirty="0"/>
          </a:p>
          <a:p>
            <a:pPr hangingPunct="0"/>
            <a:r>
              <a:rPr lang="en-AU" sz="1400" i="1" dirty="0"/>
              <a:t>Heinrich, H.W. al </a:t>
            </a:r>
            <a:r>
              <a:rPr lang="en-AU" sz="1400" i="1" dirty="0" err="1"/>
              <a:t>al</a:t>
            </a:r>
            <a:r>
              <a:rPr lang="en-AU" sz="1400" i="1" dirty="0"/>
              <a:t> (1980),</a:t>
            </a:r>
            <a:endParaRPr lang="en-US" sz="1400" dirty="0"/>
          </a:p>
          <a:p>
            <a:pPr hangingPunct="0"/>
            <a:r>
              <a:rPr lang="en-AU" sz="1400" dirty="0"/>
              <a:t>	Principles of Accident Prevention. Industrial Accident Prevention, New York ; McGraw Hill</a:t>
            </a:r>
            <a:endParaRPr lang="en-US" sz="1400" dirty="0"/>
          </a:p>
          <a:p>
            <a:pPr hangingPunct="0"/>
            <a:r>
              <a:rPr lang="en-AU" sz="1400" i="1" dirty="0" err="1"/>
              <a:t>Nedved</a:t>
            </a:r>
            <a:r>
              <a:rPr lang="en-AU" sz="1400" i="1" dirty="0"/>
              <a:t>, M </a:t>
            </a:r>
            <a:r>
              <a:rPr lang="en-AU" sz="1400" i="1" dirty="0" err="1"/>
              <a:t>etall</a:t>
            </a:r>
            <a:r>
              <a:rPr lang="en-AU" sz="1400" i="1" dirty="0"/>
              <a:t>, (1991)</a:t>
            </a:r>
            <a:endParaRPr lang="en-US" sz="1400" dirty="0"/>
          </a:p>
          <a:p>
            <a:pPr hangingPunct="0"/>
            <a:r>
              <a:rPr lang="en-US" sz="1400" dirty="0"/>
              <a:t>Fundamentals of Chemical Safety and Major Hazard Control, ILO Publication, </a:t>
            </a:r>
            <a:r>
              <a:rPr lang="en-US" sz="1400" dirty="0" err="1"/>
              <a:t>genewa</a:t>
            </a:r>
            <a:endParaRPr lang="en-US" sz="1400" dirty="0"/>
          </a:p>
          <a:p>
            <a:pPr hangingPunct="0"/>
            <a:r>
              <a:rPr lang="en-AU" sz="1400" i="1" dirty="0"/>
              <a:t>National  Safety </a:t>
            </a:r>
            <a:r>
              <a:rPr lang="en-AU" sz="1400" i="1" dirty="0" err="1"/>
              <a:t>Counsil</a:t>
            </a:r>
            <a:r>
              <a:rPr lang="en-AU" sz="1400" i="1" dirty="0"/>
              <a:t>   (USA),. (1988), </a:t>
            </a:r>
            <a:endParaRPr lang="en-US" sz="1400" dirty="0"/>
          </a:p>
          <a:p>
            <a:pPr hangingPunct="0"/>
            <a:r>
              <a:rPr lang="en-AU" sz="1400" dirty="0"/>
              <a:t>	Accident Prevention Manual for Industrial Operations, </a:t>
            </a:r>
            <a:endParaRPr lang="en-US" sz="1400" dirty="0"/>
          </a:p>
          <a:p>
            <a:pPr hangingPunct="0"/>
            <a:r>
              <a:rPr lang="en-AU" sz="1400" i="1" dirty="0"/>
              <a:t>Taylor  Easter </a:t>
            </a:r>
            <a:r>
              <a:rPr lang="en-AU" sz="1400" i="1" dirty="0" err="1"/>
              <a:t>Hegney</a:t>
            </a:r>
            <a:r>
              <a:rPr lang="en-AU" sz="1400" i="1" dirty="0"/>
              <a:t>, (1997),</a:t>
            </a:r>
            <a:endParaRPr lang="en-US" sz="1400" dirty="0"/>
          </a:p>
          <a:p>
            <a:pPr hangingPunct="0"/>
            <a:r>
              <a:rPr lang="en-AU" sz="1400" dirty="0"/>
              <a:t>	Enhancing Safety an </a:t>
            </a:r>
            <a:r>
              <a:rPr lang="en-AU" sz="1400" dirty="0" err="1"/>
              <a:t>Auatralian</a:t>
            </a:r>
            <a:r>
              <a:rPr lang="en-AU" sz="1400" dirty="0"/>
              <a:t> Workplace Primer, Joe Riordan - Chairperson </a:t>
            </a:r>
            <a:r>
              <a:rPr lang="en-AU" sz="1400" dirty="0" err="1"/>
              <a:t>worksafe</a:t>
            </a:r>
            <a:r>
              <a:rPr lang="en-AU" sz="1400" dirty="0"/>
              <a:t> </a:t>
            </a:r>
            <a:r>
              <a:rPr lang="en-AU" sz="1400" dirty="0" err="1"/>
              <a:t>Auatralia</a:t>
            </a:r>
            <a:r>
              <a:rPr lang="en-AU" sz="1400" dirty="0"/>
              <a:t>, editor  G.A. Taylor cover design Paul </a:t>
            </a:r>
            <a:r>
              <a:rPr lang="en-AU" sz="1400" dirty="0" err="1"/>
              <a:t>rochford</a:t>
            </a:r>
            <a:r>
              <a:rPr lang="en-AU" sz="1400" dirty="0"/>
              <a:t>, TAFE publication : </a:t>
            </a:r>
            <a:endParaRPr lang="en-US" sz="1400" dirty="0"/>
          </a:p>
          <a:p>
            <a:pPr hangingPunct="0"/>
            <a:r>
              <a:rPr lang="en-US" sz="1400" dirty="0" err="1"/>
              <a:t>Olishifski</a:t>
            </a:r>
            <a:r>
              <a:rPr lang="en-US" sz="1400" dirty="0"/>
              <a:t> Julian, McElroy, Frank E. </a:t>
            </a:r>
            <a:r>
              <a:rPr lang="en-US" sz="1400" dirty="0" err="1"/>
              <a:t>eds</a:t>
            </a:r>
            <a:r>
              <a:rPr lang="en-US" sz="1400" dirty="0"/>
              <a:t>.,</a:t>
            </a:r>
            <a:r>
              <a:rPr lang="en-US" sz="1400" i="1" dirty="0"/>
              <a:t>“Fundamentals of Industrial Hygiene.”</a:t>
            </a:r>
            <a:r>
              <a:rPr lang="en-US" sz="1400" dirty="0"/>
              <a:t>, Chicago L </a:t>
            </a:r>
            <a:r>
              <a:rPr lang="en-US" sz="1400" dirty="0" err="1"/>
              <a:t>Natâ</a:t>
            </a:r>
            <a:r>
              <a:rPr lang="en-US" sz="1400" dirty="0"/>
              <a:t>€™l Safety Council</a:t>
            </a:r>
          </a:p>
          <a:p>
            <a:pPr hangingPunct="0"/>
            <a:r>
              <a:rPr lang="en-AU" sz="1400" i="1" dirty="0" err="1"/>
              <a:t>Velle</a:t>
            </a:r>
            <a:r>
              <a:rPr lang="en-AU" sz="1400" i="1" dirty="0"/>
              <a:t>, R. (1980)</a:t>
            </a:r>
            <a:r>
              <a:rPr lang="en-AU" sz="1400" dirty="0"/>
              <a:t> </a:t>
            </a:r>
            <a:endParaRPr lang="en-US" sz="1400" dirty="0"/>
          </a:p>
          <a:p>
            <a:pPr hangingPunct="0"/>
            <a:r>
              <a:rPr lang="en-AU" sz="1400" dirty="0"/>
              <a:t>	Facts About Safety Training . </a:t>
            </a:r>
            <a:r>
              <a:rPr lang="en-AU" sz="1400" dirty="0" err="1"/>
              <a:t>Safery</a:t>
            </a:r>
            <a:r>
              <a:rPr lang="en-AU" sz="1400" dirty="0"/>
              <a:t> training methods</a:t>
            </a:r>
            <a:r>
              <a:rPr lang="en-AU" sz="1400" b="1" dirty="0"/>
              <a:t>,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662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/>
          </p:nvPr>
        </p:nvSpPr>
        <p:spPr>
          <a:xfrm>
            <a:off x="1259632" y="1196752"/>
            <a:ext cx="5832648" cy="136815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 typeface="Staccato222 BT" pitchFamily="6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8800" b="1" dirty="0" err="1" smtClean="0">
                <a:solidFill>
                  <a:srgbClr val="7030A0"/>
                </a:solidFill>
                <a:latin typeface="Pristina" pitchFamily="66" charset="0"/>
              </a:rPr>
              <a:t>Terima</a:t>
            </a:r>
            <a:r>
              <a:rPr lang="en-GB" sz="8800" b="1" dirty="0" smtClean="0">
                <a:solidFill>
                  <a:srgbClr val="7030A0"/>
                </a:solidFill>
                <a:latin typeface="Pristina" pitchFamily="66" charset="0"/>
              </a:rPr>
              <a:t> </a:t>
            </a:r>
            <a:r>
              <a:rPr lang="en-GB" sz="8800" b="1" dirty="0" err="1" smtClean="0">
                <a:solidFill>
                  <a:srgbClr val="7030A0"/>
                </a:solidFill>
                <a:latin typeface="Pristina" pitchFamily="66" charset="0"/>
              </a:rPr>
              <a:t>Kasih</a:t>
            </a:r>
            <a:endParaRPr lang="en-GB" sz="8800" b="1" dirty="0" smtClean="0">
              <a:solidFill>
                <a:srgbClr val="7030A0"/>
              </a:solidFill>
              <a:latin typeface="Pristina" pitchFamily="66" charset="0"/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819400"/>
            <a:ext cx="3962401" cy="2237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120200"/>
      </p:ext>
    </p:extLst>
  </p:cSld>
  <p:clrMapOvr>
    <a:masterClrMapping/>
  </p:clrMapOvr>
  <p:transition>
    <p:cover dir="rd"/>
    <p:sndAc>
      <p:stSnd>
        <p:snd r:embed="rId3" name="carbrak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0D437-5DF4-44D8-85E5-98DCC5CCEA3D}" type="datetime1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1DF9-93FB-4C56-ADDE-8ADB022703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6934200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55750">
              <a:lnSpc>
                <a:spcPct val="90000"/>
              </a:lnSpc>
              <a:spcAft>
                <a:spcPct val="35000"/>
              </a:spcAft>
              <a:tabLst>
                <a:tab pos="398463" algn="l"/>
              </a:tabLst>
            </a:pP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APAKAH RISIKO</a:t>
            </a:r>
            <a:r>
              <a:rPr lang="en-GB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marL="515938" defTabSz="1555750">
              <a:lnSpc>
                <a:spcPct val="90000"/>
              </a:lnSpc>
              <a:spcAft>
                <a:spcPct val="35000"/>
              </a:spcAft>
              <a:tabLst>
                <a:tab pos="398463" algn="l"/>
              </a:tabLst>
            </a:pPr>
            <a:r>
              <a:rPr lang="en-GB" sz="3200" b="1" dirty="0" err="1" smtClean="0"/>
              <a:t>Kemungkinan</a:t>
            </a:r>
            <a:r>
              <a:rPr lang="en-GB" sz="3200" b="1" dirty="0" smtClean="0"/>
              <a:t> </a:t>
            </a:r>
            <a:r>
              <a:rPr lang="en-GB" sz="3200" b="1" dirty="0"/>
              <a:t>(</a:t>
            </a:r>
            <a:r>
              <a:rPr lang="en-GB" sz="3200" b="1" dirty="0" err="1"/>
              <a:t>probabilitas</a:t>
            </a:r>
            <a:r>
              <a:rPr lang="en-GB" sz="3200" b="1" dirty="0"/>
              <a:t>) </a:t>
            </a:r>
            <a:r>
              <a:rPr lang="en-GB" sz="3200" b="1" dirty="0" err="1"/>
              <a:t>terjadinya</a:t>
            </a:r>
            <a:r>
              <a:rPr lang="en-GB" sz="3200" b="1" dirty="0"/>
              <a:t> </a:t>
            </a:r>
            <a:r>
              <a:rPr lang="en-GB" sz="3200" b="1" dirty="0" err="1"/>
              <a:t>suatu</a:t>
            </a:r>
            <a:r>
              <a:rPr lang="en-GB" sz="3200" b="1" dirty="0"/>
              <a:t> </a:t>
            </a:r>
            <a:r>
              <a:rPr lang="en-GB" sz="3200" b="1" dirty="0" err="1"/>
              <a:t>kerusakan</a:t>
            </a:r>
            <a:r>
              <a:rPr lang="en-GB" sz="3200" b="1" dirty="0"/>
              <a:t> </a:t>
            </a:r>
            <a:r>
              <a:rPr lang="en-GB" sz="3200" b="1" dirty="0" err="1"/>
              <a:t>atau</a:t>
            </a:r>
            <a:r>
              <a:rPr lang="en-GB" sz="3200" b="1" dirty="0"/>
              <a:t> </a:t>
            </a:r>
            <a:r>
              <a:rPr lang="en-GB" sz="3200" b="1" dirty="0" err="1"/>
              <a:t>kecelakaan</a:t>
            </a:r>
            <a:r>
              <a:rPr lang="en-GB" sz="3200" b="1" dirty="0"/>
              <a:t> </a:t>
            </a:r>
            <a:r>
              <a:rPr lang="en-GB" sz="3200" b="1" dirty="0" err="1"/>
              <a:t>dalam</a:t>
            </a:r>
            <a:r>
              <a:rPr lang="en-GB" sz="3200" b="1" dirty="0"/>
              <a:t> </a:t>
            </a:r>
            <a:r>
              <a:rPr lang="en-GB" sz="3200" b="1" dirty="0" err="1"/>
              <a:t>waktu</a:t>
            </a:r>
            <a:r>
              <a:rPr lang="en-GB" sz="3200" b="1" dirty="0"/>
              <a:t> </a:t>
            </a:r>
            <a:r>
              <a:rPr lang="en-GB" sz="3200" b="1" dirty="0" err="1"/>
              <a:t>tertentu</a:t>
            </a:r>
            <a:r>
              <a:rPr lang="en-GB" sz="3200" b="1" dirty="0"/>
              <a:t> yang </a:t>
            </a:r>
            <a:r>
              <a:rPr lang="en-GB" sz="3200" b="1" dirty="0" err="1"/>
              <a:t>dapat</a:t>
            </a:r>
            <a:r>
              <a:rPr lang="en-GB" sz="3200" b="1" dirty="0"/>
              <a:t> </a:t>
            </a:r>
            <a:r>
              <a:rPr lang="en-GB" sz="3200" b="1" dirty="0" err="1"/>
              <a:t>menimbulkan</a:t>
            </a:r>
            <a:r>
              <a:rPr lang="en-GB" sz="3200" b="1" dirty="0"/>
              <a:t> </a:t>
            </a:r>
            <a:r>
              <a:rPr lang="en-GB" sz="3200" b="1" dirty="0" err="1"/>
              <a:t>dampak</a:t>
            </a:r>
            <a:r>
              <a:rPr lang="en-GB" sz="3200" b="1" dirty="0"/>
              <a:t> </a:t>
            </a:r>
            <a:r>
              <a:rPr lang="en-GB" sz="3200" b="1" dirty="0" err="1"/>
              <a:t>kerugian</a:t>
            </a:r>
            <a:r>
              <a:rPr lang="en-GB" sz="3200" b="1" dirty="0"/>
              <a:t/>
            </a:r>
            <a:br>
              <a:rPr lang="en-GB" sz="3200" b="1" dirty="0"/>
            </a:b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07286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AutoShape 2"/>
          <p:cNvSpPr>
            <a:spLocks noChangeArrowheads="1"/>
          </p:cNvSpPr>
          <p:nvPr/>
        </p:nvSpPr>
        <p:spPr bwMode="auto">
          <a:xfrm>
            <a:off x="3352800" y="2806463"/>
            <a:ext cx="2435225" cy="1467326"/>
          </a:xfrm>
          <a:prstGeom prst="flowChartDecision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Residual Risk Acceptable?</a:t>
            </a:r>
          </a:p>
        </p:txBody>
      </p:sp>
      <p:sp>
        <p:nvSpPr>
          <p:cNvPr id="232451" name="AutoShape 3"/>
          <p:cNvSpPr>
            <a:spLocks noChangeArrowheads="1"/>
          </p:cNvSpPr>
          <p:nvPr/>
        </p:nvSpPr>
        <p:spPr bwMode="auto">
          <a:xfrm>
            <a:off x="3832225" y="907534"/>
            <a:ext cx="1474788" cy="578882"/>
          </a:xfrm>
          <a:prstGeom prst="flowChartAlternateProcess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/>
          <a:p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Hazard Identification</a:t>
            </a:r>
          </a:p>
        </p:txBody>
      </p:sp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3913188" y="1898650"/>
            <a:ext cx="1314450" cy="530225"/>
          </a:xfrm>
          <a:prstGeom prst="flowChartProcess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Assessment</a:t>
            </a:r>
          </a:p>
        </p:txBody>
      </p:sp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3817938" y="5815013"/>
            <a:ext cx="1503362" cy="530225"/>
          </a:xfrm>
          <a:prstGeom prst="flowChartProcess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/>
          <a:p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Implement risk mitigation</a:t>
            </a:r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>
            <a:off x="3817938" y="4651375"/>
            <a:ext cx="1503362" cy="742950"/>
          </a:xfrm>
          <a:prstGeom prst="flowChartProcess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/>
          <a:p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Risk Reduction Process</a:t>
            </a:r>
          </a:p>
          <a:p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(mitigate risk)</a:t>
            </a:r>
          </a:p>
        </p:txBody>
      </p:sp>
      <p:sp>
        <p:nvSpPr>
          <p:cNvPr id="232455" name="AutoShape 7"/>
          <p:cNvSpPr>
            <a:spLocks noChangeArrowheads="1"/>
          </p:cNvSpPr>
          <p:nvPr/>
        </p:nvSpPr>
        <p:spPr bwMode="auto">
          <a:xfrm>
            <a:off x="6629400" y="3063875"/>
            <a:ext cx="1295400" cy="955675"/>
          </a:xfrm>
          <a:prstGeom prst="flowChartProcess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/>
          <a:p>
            <a:r>
              <a:rPr lang="en-US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Obtain Decision Authority Sign-off</a:t>
            </a:r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>
            <a:off x="6781800" y="4878814"/>
            <a:ext cx="990600" cy="735747"/>
          </a:xfrm>
          <a:prstGeom prst="flowChartTerminator">
            <a:avLst/>
          </a:prstGeom>
          <a:solidFill>
            <a:schemeClr val="accent2"/>
          </a:solidFill>
          <a:ln w="12700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Close Hazard</a:t>
            </a:r>
          </a:p>
        </p:txBody>
      </p:sp>
      <p:cxnSp>
        <p:nvCxnSpPr>
          <p:cNvPr id="232457" name="AutoShape 9"/>
          <p:cNvCxnSpPr>
            <a:cxnSpLocks noChangeShapeType="1"/>
            <a:stCxn id="232453" idx="1"/>
            <a:endCxn id="232450" idx="1"/>
          </p:cNvCxnSpPr>
          <p:nvPr/>
        </p:nvCxnSpPr>
        <p:spPr bwMode="auto">
          <a:xfrm rot="10800000">
            <a:off x="3352800" y="3540126"/>
            <a:ext cx="465138" cy="2540000"/>
          </a:xfrm>
          <a:prstGeom prst="bentConnector3">
            <a:avLst>
              <a:gd name="adj1" fmla="val 149147"/>
            </a:avLst>
          </a:prstGeom>
          <a:noFill/>
          <a:ln w="25400">
            <a:solidFill>
              <a:srgbClr val="C00000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58" name="AutoShape 10"/>
          <p:cNvCxnSpPr>
            <a:cxnSpLocks noChangeShapeType="1"/>
            <a:stCxn id="232451" idx="2"/>
            <a:endCxn id="232452" idx="0"/>
          </p:cNvCxnSpPr>
          <p:nvPr/>
        </p:nvCxnSpPr>
        <p:spPr bwMode="auto">
          <a:xfrm>
            <a:off x="4569619" y="1486416"/>
            <a:ext cx="794" cy="412234"/>
          </a:xfrm>
          <a:prstGeom prst="straightConnector1">
            <a:avLst/>
          </a:prstGeom>
          <a:noFill/>
          <a:ln w="22225">
            <a:solidFill>
              <a:srgbClr val="C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59" name="AutoShape 11"/>
          <p:cNvCxnSpPr>
            <a:cxnSpLocks noChangeShapeType="1"/>
            <a:stCxn id="232452" idx="2"/>
            <a:endCxn id="232450" idx="0"/>
          </p:cNvCxnSpPr>
          <p:nvPr/>
        </p:nvCxnSpPr>
        <p:spPr bwMode="auto">
          <a:xfrm>
            <a:off x="4570413" y="2428875"/>
            <a:ext cx="0" cy="377588"/>
          </a:xfrm>
          <a:prstGeom prst="straightConnector1">
            <a:avLst/>
          </a:prstGeom>
          <a:noFill/>
          <a:ln w="22225">
            <a:solidFill>
              <a:srgbClr val="C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0" name="AutoShape 12"/>
          <p:cNvCxnSpPr>
            <a:cxnSpLocks noChangeShapeType="1"/>
            <a:stCxn id="232450" idx="2"/>
            <a:endCxn id="232454" idx="0"/>
          </p:cNvCxnSpPr>
          <p:nvPr/>
        </p:nvCxnSpPr>
        <p:spPr bwMode="auto">
          <a:xfrm flipH="1">
            <a:off x="4569619" y="4273789"/>
            <a:ext cx="794" cy="377586"/>
          </a:xfrm>
          <a:prstGeom prst="straightConnector1">
            <a:avLst/>
          </a:prstGeom>
          <a:noFill/>
          <a:ln w="22225">
            <a:solidFill>
              <a:srgbClr val="C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1" name="AutoShape 13"/>
          <p:cNvCxnSpPr>
            <a:cxnSpLocks noChangeShapeType="1"/>
            <a:stCxn id="232454" idx="2"/>
            <a:endCxn id="232453" idx="0"/>
          </p:cNvCxnSpPr>
          <p:nvPr/>
        </p:nvCxnSpPr>
        <p:spPr bwMode="auto">
          <a:xfrm>
            <a:off x="4570413" y="5394325"/>
            <a:ext cx="0" cy="420688"/>
          </a:xfrm>
          <a:prstGeom prst="straightConnector1">
            <a:avLst/>
          </a:prstGeom>
          <a:noFill/>
          <a:ln w="22225">
            <a:solidFill>
              <a:srgbClr val="C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2" name="AutoShape 14"/>
          <p:cNvCxnSpPr>
            <a:cxnSpLocks noChangeShapeType="1"/>
            <a:stCxn id="232450" idx="3"/>
            <a:endCxn id="232455" idx="1"/>
          </p:cNvCxnSpPr>
          <p:nvPr/>
        </p:nvCxnSpPr>
        <p:spPr bwMode="auto">
          <a:xfrm>
            <a:off x="5788025" y="3540126"/>
            <a:ext cx="841375" cy="158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463" name="AutoShape 15"/>
          <p:cNvCxnSpPr>
            <a:cxnSpLocks noChangeShapeType="1"/>
            <a:stCxn id="232455" idx="2"/>
            <a:endCxn id="232456" idx="0"/>
          </p:cNvCxnSpPr>
          <p:nvPr/>
        </p:nvCxnSpPr>
        <p:spPr bwMode="auto">
          <a:xfrm>
            <a:off x="7277100" y="4019550"/>
            <a:ext cx="0" cy="859264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867400" y="329247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 dirty="0"/>
              <a:t>YES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578350" y="4191000"/>
            <a:ext cx="450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NO</a:t>
            </a:r>
          </a:p>
        </p:txBody>
      </p:sp>
      <p:sp>
        <p:nvSpPr>
          <p:cNvPr id="232466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86050" y="124538"/>
            <a:ext cx="4235450" cy="762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i="0" dirty="0">
                <a:ln w="50800"/>
                <a:solidFill>
                  <a:schemeClr val="bg1">
                    <a:shade val="50000"/>
                  </a:schemeClr>
                </a:solidFill>
              </a:rPr>
              <a:t>SYSTEM SAFETY PROCESS</a:t>
            </a:r>
          </a:p>
        </p:txBody>
      </p:sp>
    </p:spTree>
    <p:extLst>
      <p:ext uri="{BB962C8B-B14F-4D97-AF65-F5344CB8AC3E}">
        <p14:creationId xmlns:p14="http://schemas.microsoft.com/office/powerpoint/2010/main" val="5442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57150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7030A0"/>
                </a:solidFill>
                <a:latin typeface="Arial Rounded MT Bold" pitchFamily="34" charset="0"/>
              </a:rPr>
              <a:t>REKOGNISI</a:t>
            </a:r>
            <a:r>
              <a:rPr lang="en-US" sz="4400" b="1" dirty="0" smtClean="0">
                <a:latin typeface="Arial Rounded MT Bold" pitchFamily="34" charset="0"/>
              </a:rPr>
              <a:t> ,</a:t>
            </a:r>
            <a:r>
              <a:rPr lang="en-US" sz="4400" b="1" dirty="0" err="1" smtClean="0">
                <a:latin typeface="Arial Rounded MT Bold" pitchFamily="34" charset="0"/>
              </a:rPr>
              <a:t>adalah</a:t>
            </a:r>
            <a:endParaRPr lang="en-US" sz="4400" b="1" dirty="0">
              <a:latin typeface="Arial Rounded MT Bold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3152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accent2"/>
                </a:solidFill>
                <a:latin typeface="Arial Rounded MT Bold" pitchFamily="34" charset="0"/>
              </a:rPr>
              <a:t>Pengenalan</a:t>
            </a:r>
            <a:r>
              <a:rPr lang="en-US" sz="3200" dirty="0" smtClean="0">
                <a:solidFill>
                  <a:schemeClr val="accent2"/>
                </a:solidFill>
                <a:latin typeface="Arial Rounded MT Bold" pitchFamily="34" charset="0"/>
              </a:rPr>
              <a:t>  </a:t>
            </a:r>
            <a:r>
              <a:rPr lang="en-US" sz="3200" dirty="0" err="1" smtClean="0">
                <a:solidFill>
                  <a:schemeClr val="accent2"/>
                </a:solidFill>
                <a:latin typeface="Arial Rounded MT Bold" pitchFamily="34" charset="0"/>
              </a:rPr>
              <a:t>Kemungkinan</a:t>
            </a:r>
            <a:r>
              <a:rPr lang="en-US" sz="3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Arial Rounded MT Bold" pitchFamily="34" charset="0"/>
              </a:rPr>
              <a:t>Timbulnya</a:t>
            </a:r>
            <a:r>
              <a:rPr lang="en-US" sz="3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Arial Rounded MT Bold" pitchFamily="34" charset="0"/>
              </a:rPr>
              <a:t>Faktor-Faktor</a:t>
            </a:r>
            <a:r>
              <a:rPr lang="en-US" sz="3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 Rounded MT Bold" pitchFamily="34" charset="0"/>
              </a:rPr>
              <a:t>Berbahaya</a:t>
            </a:r>
            <a:r>
              <a:rPr lang="en-US" sz="3200" dirty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 Rounded MT Bold" pitchFamily="34" charset="0"/>
              </a:rPr>
              <a:t>Dalam</a:t>
            </a:r>
            <a:r>
              <a:rPr lang="en-US" sz="3200" dirty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 Rounded MT Bold" pitchFamily="34" charset="0"/>
              </a:rPr>
              <a:t>Lingkungan</a:t>
            </a:r>
            <a:r>
              <a:rPr lang="en-US" sz="3200" dirty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Arial Rounded MT Bold" pitchFamily="34" charset="0"/>
              </a:rPr>
              <a:t>Kerja</a:t>
            </a:r>
            <a:r>
              <a:rPr lang="en-US" sz="3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endParaRPr lang="en-US" sz="3200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4" name="Title 9"/>
          <p:cNvSpPr txBox="1">
            <a:spLocks/>
          </p:cNvSpPr>
          <p:nvPr/>
        </p:nvSpPr>
        <p:spPr bwMode="auto">
          <a:xfrm>
            <a:off x="452284" y="3352800"/>
            <a:ext cx="716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9pPr>
          </a:lstStyle>
          <a:p>
            <a:r>
              <a:rPr lang="en-US" sz="4000" dirty="0" err="1" smtClean="0">
                <a:solidFill>
                  <a:srgbClr val="002060"/>
                </a:solidFill>
                <a:latin typeface="Arial Rounded MT Bold" pitchFamily="34" charset="0"/>
              </a:rPr>
              <a:t>Tujuan</a:t>
            </a:r>
            <a:r>
              <a:rPr lang="en-US" sz="4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 Rounded MT Bold" pitchFamily="34" charset="0"/>
              </a:rPr>
              <a:t>dari</a:t>
            </a:r>
            <a:r>
              <a:rPr lang="en-US" sz="4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 Rounded MT Bold" pitchFamily="34" charset="0"/>
              </a:rPr>
              <a:t>rekoknisasi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adalah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teknik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indenfikasi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bahaya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914400"/>
          </a:xfrm>
        </p:spPr>
        <p:txBody>
          <a:bodyPr/>
          <a:lstStyle/>
          <a:p>
            <a:r>
              <a:rPr lang="en-US" sz="3200" dirty="0" smtClean="0"/>
              <a:t>REKOKNISI; </a:t>
            </a:r>
            <a:r>
              <a:rPr lang="en-US" sz="2400" dirty="0" err="1" smtClean="0"/>
              <a:t>dilaksanakan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mlalui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391400" cy="2971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dirty="0">
                <a:latin typeface="Arial Rounded MT Bold" pitchFamily="34" charset="0"/>
              </a:rPr>
              <a:t>Proses </a:t>
            </a:r>
            <a:r>
              <a:rPr lang="en-US" sz="2400" b="1" dirty="0" err="1">
                <a:latin typeface="Arial Rounded MT Bold" pitchFamily="34" charset="0"/>
              </a:rPr>
              <a:t>Produksi</a:t>
            </a:r>
            <a:r>
              <a:rPr lang="en-US" sz="2400" b="1" dirty="0">
                <a:latin typeface="Arial Rounded MT Bold" pitchFamily="34" charset="0"/>
              </a:rPr>
              <a:t> :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400" b="1" dirty="0" err="1">
                <a:latin typeface="Arial Rounded MT Bold" pitchFamily="34" charset="0"/>
              </a:rPr>
              <a:t>Bahan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baku</a:t>
            </a:r>
            <a:r>
              <a:rPr lang="en-US" sz="2400" b="1" dirty="0">
                <a:latin typeface="Arial Rounded MT Bold" pitchFamily="34" charset="0"/>
              </a:rPr>
              <a:t> yang </a:t>
            </a:r>
            <a:r>
              <a:rPr lang="en-US" sz="2400" b="1" dirty="0" err="1">
                <a:latin typeface="Arial Rounded MT Bold" pitchFamily="34" charset="0"/>
              </a:rPr>
              <a:t>dipakai</a:t>
            </a:r>
            <a:endParaRPr lang="en-US" sz="2400" b="1" dirty="0">
              <a:latin typeface="Arial Rounded MT Bold" pitchFamily="34" charset="0"/>
            </a:endParaRPr>
          </a:p>
          <a:p>
            <a:pPr marL="1371600" lvl="2" indent="-457200">
              <a:lnSpc>
                <a:spcPct val="90000"/>
              </a:lnSpc>
            </a:pPr>
            <a:r>
              <a:rPr lang="en-US" sz="2400" b="1" dirty="0" err="1">
                <a:latin typeface="Arial Rounded MT Bold" pitchFamily="34" charset="0"/>
              </a:rPr>
              <a:t>Hasil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antara</a:t>
            </a:r>
            <a:r>
              <a:rPr lang="en-US" sz="2400" b="1" dirty="0">
                <a:latin typeface="Arial Rounded MT Bold" pitchFamily="34" charset="0"/>
              </a:rPr>
              <a:t> (by product)/</a:t>
            </a:r>
            <a:r>
              <a:rPr lang="en-US" sz="2400" b="1" dirty="0" err="1">
                <a:latin typeface="Arial Rounded MT Bold" pitchFamily="34" charset="0"/>
              </a:rPr>
              <a:t>Produk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akhir</a:t>
            </a:r>
            <a:endParaRPr lang="en-US" sz="2400" b="1" dirty="0">
              <a:latin typeface="Arial Rounded MT Bold" pitchFamily="34" charset="0"/>
            </a:endParaRPr>
          </a:p>
          <a:p>
            <a:pPr marL="1371600" lvl="2" indent="-457200">
              <a:lnSpc>
                <a:spcPct val="90000"/>
              </a:lnSpc>
            </a:pPr>
            <a:r>
              <a:rPr lang="en-US" sz="2400" b="1" dirty="0" err="1">
                <a:latin typeface="Arial Rounded MT Bold" pitchFamily="34" charset="0"/>
              </a:rPr>
              <a:t>Sampah</a:t>
            </a:r>
            <a:r>
              <a:rPr lang="en-US" sz="2400" b="1" dirty="0">
                <a:latin typeface="Arial Rounded MT Bold" pitchFamily="34" charset="0"/>
              </a:rPr>
              <a:t> (</a:t>
            </a:r>
            <a:r>
              <a:rPr lang="en-US" sz="2400" b="1" dirty="0" err="1">
                <a:latin typeface="Arial Rounded MT Bold" pitchFamily="34" charset="0"/>
              </a:rPr>
              <a:t>cair</a:t>
            </a:r>
            <a:r>
              <a:rPr lang="en-US" sz="2400" b="1" dirty="0">
                <a:latin typeface="Arial Rounded MT Bold" pitchFamily="34" charset="0"/>
              </a:rPr>
              <a:t>, </a:t>
            </a:r>
            <a:r>
              <a:rPr lang="en-US" sz="2400" b="1" dirty="0" err="1">
                <a:latin typeface="Arial Rounded MT Bold" pitchFamily="34" charset="0"/>
              </a:rPr>
              <a:t>padat</a:t>
            </a:r>
            <a:r>
              <a:rPr lang="en-US" sz="2400" b="1" dirty="0">
                <a:latin typeface="Arial Rounded MT Bold" pitchFamily="34" charset="0"/>
              </a:rPr>
              <a:t>, </a:t>
            </a:r>
            <a:r>
              <a:rPr lang="en-US" sz="2400" b="1" dirty="0" err="1">
                <a:latin typeface="Arial Rounded MT Bold" pitchFamily="34" charset="0"/>
              </a:rPr>
              <a:t>asap</a:t>
            </a:r>
            <a:r>
              <a:rPr lang="en-US" sz="2400" b="1" dirty="0">
                <a:latin typeface="Arial Rounded MT Bold" pitchFamily="34" charset="0"/>
              </a:rPr>
              <a:t>, </a:t>
            </a:r>
            <a:r>
              <a:rPr lang="en-US" sz="2400" b="1" dirty="0" err="1">
                <a:latin typeface="Arial Rounded MT Bold" pitchFamily="34" charset="0"/>
              </a:rPr>
              <a:t>debu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dsb</a:t>
            </a:r>
            <a:r>
              <a:rPr lang="en-US" sz="2400" b="1" dirty="0">
                <a:latin typeface="Arial Rounded MT Bold" pitchFamily="34" charset="0"/>
              </a:rPr>
              <a:t>)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400" b="1" dirty="0" err="1">
                <a:latin typeface="Arial Rounded MT Bold" pitchFamily="34" charset="0"/>
              </a:rPr>
              <a:t>Peralatan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dan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mesin</a:t>
            </a:r>
            <a:r>
              <a:rPr lang="en-US" sz="2400" b="1" dirty="0">
                <a:latin typeface="Arial Rounded MT Bold" pitchFamily="34" charset="0"/>
              </a:rPr>
              <a:t> yang </a:t>
            </a:r>
            <a:r>
              <a:rPr lang="en-US" sz="2400" b="1" dirty="0" err="1">
                <a:latin typeface="Arial Rounded MT Bold" pitchFamily="34" charset="0"/>
              </a:rPr>
              <a:t>digunakan</a:t>
            </a:r>
            <a:endParaRPr lang="en-US" sz="2400" b="1" dirty="0">
              <a:latin typeface="Arial Rounded MT Bold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b="1" dirty="0">
                <a:latin typeface="Arial Rounded MT Bold" pitchFamily="34" charset="0"/>
              </a:rPr>
              <a:t>Cara </a:t>
            </a:r>
            <a:r>
              <a:rPr lang="en-US" sz="2400" b="1" dirty="0" err="1">
                <a:latin typeface="Arial Rounded MT Bold" pitchFamily="34" charset="0"/>
              </a:rPr>
              <a:t>kerja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 err="1">
                <a:latin typeface="Arial Rounded MT Bold" pitchFamily="34" charset="0"/>
              </a:rPr>
              <a:t>setiap</a:t>
            </a:r>
            <a:r>
              <a:rPr lang="en-US" sz="2400" b="1" dirty="0">
                <a:latin typeface="Arial Rounded MT Bold" pitchFamily="34" charset="0"/>
              </a:rPr>
              <a:t> unit </a:t>
            </a:r>
            <a:r>
              <a:rPr lang="en-US" sz="2400" b="1" dirty="0" err="1">
                <a:latin typeface="Arial Rounded MT Bold" pitchFamily="34" charset="0"/>
              </a:rPr>
              <a:t>produksi</a:t>
            </a:r>
            <a:r>
              <a:rPr lang="en-US" sz="2400" b="1" dirty="0">
                <a:latin typeface="Arial Rounded MT Bold" pitchFamily="34" charset="0"/>
              </a:rPr>
              <a:t> (manual/</a:t>
            </a:r>
            <a:r>
              <a:rPr lang="en-US" sz="2400" b="1" dirty="0" err="1">
                <a:latin typeface="Arial Rounded MT Bold" pitchFamily="34" charset="0"/>
              </a:rPr>
              <a:t>masinal</a:t>
            </a:r>
            <a:r>
              <a:rPr lang="en-US" sz="2400" b="1" dirty="0" smtClean="0">
                <a:latin typeface="Arial Rounded MT Bold" pitchFamily="34" charset="0"/>
              </a:rPr>
              <a:t>)</a:t>
            </a:r>
            <a:endParaRPr lang="en-US" sz="2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7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E4EBC-E59F-4A46-8E64-B86D7381E594}" type="datetime1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02783-DB9A-4BE3-A847-23787154F4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6858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en-US" sz="2400" dirty="0">
                <a:latin typeface="Arial Rounded MT Bold" pitchFamily="34" charset="0"/>
              </a:rPr>
              <a:t> </a:t>
            </a:r>
          </a:p>
          <a:p>
            <a:pPr marL="515938" lvl="0" indent="-515938" hangingPunct="0"/>
            <a:r>
              <a:rPr lang="en-US" sz="2400" dirty="0" smtClean="0">
                <a:latin typeface="Arial Rounded MT Bold" pitchFamily="34" charset="0"/>
              </a:rPr>
              <a:t>3.	Plant </a:t>
            </a:r>
            <a:r>
              <a:rPr lang="en-US" sz="2400" dirty="0">
                <a:latin typeface="Arial Rounded MT Bold" pitchFamily="34" charset="0"/>
              </a:rPr>
              <a:t>Survey (</a:t>
            </a:r>
            <a:r>
              <a:rPr lang="en-US" sz="2400" dirty="0" err="1">
                <a:latin typeface="Arial Rounded MT Bold" pitchFamily="34" charset="0"/>
              </a:rPr>
              <a:t>dengan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daftar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periksa</a:t>
            </a:r>
            <a:r>
              <a:rPr lang="en-US" sz="2400" dirty="0">
                <a:latin typeface="Arial Rounded MT Bold" pitchFamily="34" charset="0"/>
              </a:rPr>
              <a:t>) :</a:t>
            </a:r>
          </a:p>
          <a:p>
            <a:pPr marL="971550" lvl="1" indent="-514350" hangingPunct="0">
              <a:buFont typeface="+mj-lt"/>
              <a:buAutoNum type="alphaLcPeriod"/>
            </a:pPr>
            <a:r>
              <a:rPr lang="en-US" sz="2400" dirty="0" err="1">
                <a:latin typeface="Arial Rounded MT Bold" pitchFamily="34" charset="0"/>
              </a:rPr>
              <a:t>Faktor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bahaya</a:t>
            </a:r>
            <a:r>
              <a:rPr lang="en-US" sz="2400" dirty="0">
                <a:latin typeface="Arial Rounded MT Bold" pitchFamily="34" charset="0"/>
              </a:rPr>
              <a:t> :</a:t>
            </a:r>
          </a:p>
          <a:p>
            <a:pPr marL="1489075" lvl="2" indent="-574675" hangingPunct="0">
              <a:buFont typeface="Courier New" pitchFamily="49" charset="0"/>
              <a:buChar char="o"/>
            </a:pPr>
            <a:r>
              <a:rPr lang="en-US" sz="2400" dirty="0" err="1">
                <a:latin typeface="Arial Rounded MT Bold" pitchFamily="34" charset="0"/>
              </a:rPr>
              <a:t>Listrik</a:t>
            </a:r>
            <a:r>
              <a:rPr lang="en-US" sz="2400" dirty="0">
                <a:latin typeface="Arial Rounded MT Bold" pitchFamily="34" charset="0"/>
              </a:rPr>
              <a:t>/electrical hazard</a:t>
            </a:r>
          </a:p>
          <a:p>
            <a:pPr marL="1489075" lvl="2" indent="-574675" hangingPunct="0">
              <a:buFont typeface="Courier New" pitchFamily="49" charset="0"/>
              <a:buChar char="o"/>
            </a:pPr>
            <a:r>
              <a:rPr lang="en-US" sz="2400" dirty="0" err="1">
                <a:latin typeface="Arial Rounded MT Bold" pitchFamily="34" charset="0"/>
              </a:rPr>
              <a:t>Mekanik</a:t>
            </a:r>
            <a:r>
              <a:rPr lang="en-US" sz="2400" dirty="0">
                <a:latin typeface="Arial Rounded MT Bold" pitchFamily="34" charset="0"/>
              </a:rPr>
              <a:t>/mechanical hazard</a:t>
            </a:r>
          </a:p>
          <a:p>
            <a:pPr marL="1489075" lvl="2" indent="-574675" hangingPunct="0">
              <a:buFont typeface="Courier New" pitchFamily="49" charset="0"/>
              <a:buChar char="o"/>
            </a:pPr>
            <a:r>
              <a:rPr lang="en-US" sz="2400" dirty="0">
                <a:latin typeface="Arial Rounded MT Bold" pitchFamily="34" charset="0"/>
              </a:rPr>
              <a:t>Kimia/chemical hazard</a:t>
            </a:r>
          </a:p>
          <a:p>
            <a:pPr marL="1489075" lvl="2" indent="-574675" hangingPunct="0">
              <a:buFont typeface="Courier New" pitchFamily="49" charset="0"/>
              <a:buChar char="o"/>
            </a:pPr>
            <a:r>
              <a:rPr lang="en-US" sz="2400" dirty="0" err="1">
                <a:latin typeface="Arial Rounded MT Bold" pitchFamily="34" charset="0"/>
              </a:rPr>
              <a:t>Fisik</a:t>
            </a:r>
            <a:r>
              <a:rPr lang="en-US" sz="2400" dirty="0">
                <a:latin typeface="Arial Rounded MT Bold" pitchFamily="34" charset="0"/>
              </a:rPr>
              <a:t>/physical </a:t>
            </a:r>
            <a:r>
              <a:rPr lang="en-US" sz="2400" dirty="0" err="1">
                <a:latin typeface="Arial Rounded MT Bold" pitchFamily="34" charset="0"/>
              </a:rPr>
              <a:t>fazrd</a:t>
            </a:r>
            <a:endParaRPr lang="en-US" sz="2400" dirty="0">
              <a:latin typeface="Arial Rounded MT Bold" pitchFamily="34" charset="0"/>
            </a:endParaRPr>
          </a:p>
          <a:p>
            <a:pPr marL="1489075" lvl="2" indent="-574675" hangingPunct="0">
              <a:buFont typeface="Courier New" pitchFamily="49" charset="0"/>
              <a:buChar char="o"/>
            </a:pPr>
            <a:r>
              <a:rPr lang="en-US" sz="2400" dirty="0" err="1">
                <a:latin typeface="Arial Rounded MT Bold" pitchFamily="34" charset="0"/>
              </a:rPr>
              <a:t>Bahaya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statis</a:t>
            </a:r>
            <a:r>
              <a:rPr lang="en-US" sz="2400" dirty="0">
                <a:latin typeface="Arial Rounded MT Bold" pitchFamily="34" charset="0"/>
              </a:rPr>
              <a:t>/station hazard</a:t>
            </a:r>
          </a:p>
          <a:p>
            <a:pPr marL="914400" lvl="1" indent="-515938" hangingPunct="0">
              <a:buFont typeface="+mj-lt"/>
              <a:buAutoNum type="alphaLcPeriod"/>
            </a:pPr>
            <a:r>
              <a:rPr lang="en-US" sz="2400" dirty="0">
                <a:latin typeface="Arial Rounded MT Bold" pitchFamily="34" charset="0"/>
              </a:rPr>
              <a:t>Engineering system/training program/emergency procedure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533400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lanjutan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18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2362200" cy="381000"/>
          </a:xfrm>
        </p:spPr>
        <p:txBody>
          <a:bodyPr/>
          <a:lstStyle/>
          <a:p>
            <a:r>
              <a:rPr lang="en-US" sz="2000" dirty="0" err="1" smtClean="0"/>
              <a:t>Lanjutan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6324600" cy="3657599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 startAt="4"/>
            </a:pPr>
            <a:r>
              <a:rPr lang="en-US" sz="2400" dirty="0" err="1" smtClean="0">
                <a:latin typeface="Arial Rounded MT Bold" pitchFamily="34" charset="0"/>
              </a:rPr>
              <a:t>Pendidikan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Latihan</a:t>
            </a:r>
            <a:r>
              <a:rPr lang="en-US" sz="2400" dirty="0">
                <a:latin typeface="Arial Rounded MT Bold" pitchFamily="34" charset="0"/>
              </a:rPr>
              <a:t> 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err="1">
                <a:latin typeface="Arial Rounded MT Bold" pitchFamily="34" charset="0"/>
              </a:rPr>
              <a:t>Orientasi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pegawai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baru</a:t>
            </a:r>
            <a:endParaRPr lang="en-US" sz="2400" dirty="0">
              <a:latin typeface="Arial Rounded MT Bold" pitchFamily="34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sz="2400" dirty="0" err="1">
                <a:latin typeface="Arial Rounded MT Bold" pitchFamily="34" charset="0"/>
              </a:rPr>
              <a:t>Pendidikan</a:t>
            </a:r>
            <a:r>
              <a:rPr lang="en-US" sz="2400" dirty="0">
                <a:latin typeface="Arial Rounded MT Bold" pitchFamily="34" charset="0"/>
              </a:rPr>
              <a:t>, </a:t>
            </a:r>
            <a:r>
              <a:rPr lang="en-US" sz="2400" dirty="0" err="1">
                <a:latin typeface="Arial Rounded MT Bold" pitchFamily="34" charset="0"/>
              </a:rPr>
              <a:t>penerangan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penyuluhan</a:t>
            </a:r>
            <a:endParaRPr lang="en-US" sz="2400" dirty="0">
              <a:latin typeface="Arial Rounded MT Bold" pitchFamily="34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sz="2400" dirty="0" err="1">
                <a:latin typeface="Arial Rounded MT Bold" pitchFamily="34" charset="0"/>
              </a:rPr>
              <a:t>Pedoman</a:t>
            </a:r>
            <a:r>
              <a:rPr lang="en-US" sz="2400" dirty="0">
                <a:latin typeface="Arial Rounded MT Bold" pitchFamily="34" charset="0"/>
              </a:rPr>
              <a:t>/Manual/</a:t>
            </a:r>
            <a:r>
              <a:rPr lang="en-US" sz="2400" dirty="0" err="1">
                <a:latin typeface="Arial Rounded MT Bold" pitchFamily="34" charset="0"/>
              </a:rPr>
              <a:t>Prosedur</a:t>
            </a:r>
            <a:r>
              <a:rPr lang="en-US" sz="2400" dirty="0">
                <a:latin typeface="Arial Rounded MT Bold" pitchFamily="34" charset="0"/>
              </a:rPr>
              <a:t> K3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sz="2400" dirty="0" smtClean="0">
                <a:latin typeface="Arial Rounded MT Bold" pitchFamily="34" charset="0"/>
              </a:rPr>
              <a:t>Chemical </a:t>
            </a:r>
            <a:r>
              <a:rPr lang="en-US" sz="2400" dirty="0">
                <a:latin typeface="Arial Rounded MT Bold" pitchFamily="34" charset="0"/>
              </a:rPr>
              <a:t>Inventory (MSDS/Label)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sz="2400" dirty="0" smtClean="0">
                <a:latin typeface="Arial Rounded MT Bold" pitchFamily="34" charset="0"/>
              </a:rPr>
              <a:t>Process </a:t>
            </a:r>
            <a:r>
              <a:rPr lang="en-US" sz="2400" dirty="0">
                <a:latin typeface="Arial Rounded MT Bold" pitchFamily="34" charset="0"/>
              </a:rPr>
              <a:t>&amp; Equipment Review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sz="2400" dirty="0" err="1" smtClean="0">
                <a:latin typeface="Arial Rounded MT Bold" pitchFamily="34" charset="0"/>
              </a:rPr>
              <a:t>Prosedur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Pemeriksaan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Bahaya</a:t>
            </a:r>
            <a:endParaRPr lang="en-US" sz="2400" dirty="0">
              <a:latin typeface="Arial Rounded MT Bold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sz="2400" dirty="0" smtClean="0">
                <a:latin typeface="Arial Rounded MT Bold" pitchFamily="34" charset="0"/>
              </a:rPr>
              <a:t>Process </a:t>
            </a:r>
            <a:r>
              <a:rPr lang="en-US" sz="2400" dirty="0">
                <a:latin typeface="Arial Rounded MT Bold" pitchFamily="34" charset="0"/>
              </a:rPr>
              <a:t>Change Review Procedures</a:t>
            </a:r>
          </a:p>
        </p:txBody>
      </p:sp>
    </p:spTree>
    <p:extLst>
      <p:ext uri="{BB962C8B-B14F-4D97-AF65-F5344CB8AC3E}">
        <p14:creationId xmlns:p14="http://schemas.microsoft.com/office/powerpoint/2010/main" val="25095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K3-ijo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2636640" y="1700818"/>
            <a:ext cx="3516923" cy="3551238"/>
          </a:xfrm>
          <a:prstGeom prst="rect">
            <a:avLst/>
          </a:prstGeom>
          <a:noFill/>
        </p:spPr>
      </p:pic>
      <p:sp>
        <p:nvSpPr>
          <p:cNvPr id="297987" name="WordArt 3"/>
          <p:cNvSpPr>
            <a:spLocks noChangeArrowheads="1" noChangeShapeType="1" noTextEdit="1"/>
          </p:cNvSpPr>
          <p:nvPr/>
        </p:nvSpPr>
        <p:spPr bwMode="auto">
          <a:xfrm>
            <a:off x="492370" y="2806855"/>
            <a:ext cx="8226830" cy="698346"/>
          </a:xfrm>
          <a:prstGeom prst="rect">
            <a:avLst/>
          </a:prstGeom>
        </p:spPr>
        <p:txBody>
          <a:bodyPr wrap="none" lIns="91431" tIns="45716" rIns="91431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68686"/>
                  </a:outerShdw>
                </a:effectLst>
                <a:latin typeface="Bookman Old Style"/>
              </a:rPr>
              <a:t>I</a:t>
            </a:r>
            <a:r>
              <a:rPr lang="en-US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68686"/>
                  </a:outerShdw>
                </a:effectLst>
                <a:latin typeface="Bookman Old Style"/>
              </a:rPr>
              <a:t>I</a:t>
            </a:r>
            <a:r>
              <a:rPr lang="id-ID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68686"/>
                  </a:outerShdw>
                </a:effectLst>
                <a:latin typeface="Bookman Old Style"/>
              </a:rPr>
              <a:t>.  </a:t>
            </a:r>
            <a:r>
              <a:rPr lang="en-US" sz="3600" b="1" i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68686"/>
                  </a:outerShdw>
                </a:effectLst>
                <a:latin typeface="Bookman Old Style"/>
              </a:rPr>
              <a:t>IDENTIFIKASI   </a:t>
            </a:r>
            <a:r>
              <a:rPr lang="en-US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868686"/>
                  </a:outerShdw>
                </a:effectLst>
                <a:latin typeface="Bookman Old Style"/>
              </a:rPr>
              <a:t>BAHAYA </a:t>
            </a:r>
            <a:endParaRPr lang="id-ID" sz="3600" b="1" i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868686"/>
                </a:outerShdw>
              </a:effectLst>
              <a:latin typeface="Bookman Old Style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CE812-3DCE-4B3D-9F18-39A74DAE7865}" type="datetime1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MUH. ARIEF LATAR, Ir,MSc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3158-06DB-47D5-A411-218DA1FC9E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animBg="1"/>
    </p:bldLst>
  </p:timing>
</p:sld>
</file>

<file path=ppt/theme/theme1.xml><?xml version="1.0" encoding="utf-8"?>
<a:theme xmlns:a="http://schemas.openxmlformats.org/drawingml/2006/main" name="TP101967747_template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C19359"/>
      </a:lt2>
      <a:accent1>
        <a:srgbClr val="FFD63C"/>
      </a:accent1>
      <a:accent2>
        <a:srgbClr val="0B437D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FFF9DA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10404D-D336-4EFF-890D-0F1F46865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TP101967747_template</Template>
  <TotalTime>1171</TotalTime>
  <Words>775</Words>
  <Application>Microsoft Office PowerPoint</Application>
  <PresentationFormat>On-screen Show (4:3)</PresentationFormat>
  <Paragraphs>214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TP101967747_template</vt:lpstr>
      <vt:lpstr>PowerPoint Presentation</vt:lpstr>
      <vt:lpstr>PowerPoint Presentation</vt:lpstr>
      <vt:lpstr>PowerPoint Presentation</vt:lpstr>
      <vt:lpstr>SYSTEM SAFETY PROCESS</vt:lpstr>
      <vt:lpstr>REKOGNISI ,adalah</vt:lpstr>
      <vt:lpstr>REKOKNISI; dilaksanakan mlalui:</vt:lpstr>
      <vt:lpstr>PowerPoint Presentation</vt:lpstr>
      <vt:lpstr>Lanjutan,</vt:lpstr>
      <vt:lpstr>PowerPoint Presentation</vt:lpstr>
      <vt:lpstr>1. TEKNIK IDENTIFIKASI BAHAYA</vt:lpstr>
      <vt:lpstr>STEP 1 – IdentifIkasi Bahaya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PENILAIAN RISIKO RISK ASSESSMENT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IMAL EINSTEIN</dc:creator>
  <cp:lastModifiedBy>May</cp:lastModifiedBy>
  <cp:revision>79</cp:revision>
  <dcterms:created xsi:type="dcterms:W3CDTF">2010-09-28T06:53:20Z</dcterms:created>
  <dcterms:modified xsi:type="dcterms:W3CDTF">2015-05-20T08:21:57Z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TC101967748</vt:lpwstr>
  </property>
</Properties>
</file>