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700" r:id="rId7"/>
    <p:sldMasterId id="2147483712" r:id="rId8"/>
    <p:sldMasterId id="2147483728" r:id="rId9"/>
    <p:sldMasterId id="2147483740" r:id="rId10"/>
    <p:sldMasterId id="2147483768" r:id="rId11"/>
    <p:sldMasterId id="2147483792" r:id="rId12"/>
    <p:sldMasterId id="2147483804" r:id="rId13"/>
    <p:sldMasterId id="2147483816" r:id="rId14"/>
    <p:sldMasterId id="2147483828" r:id="rId15"/>
  </p:sldMasterIdLst>
  <p:notesMasterIdLst>
    <p:notesMasterId r:id="rId43"/>
  </p:notesMasterIdLst>
  <p:sldIdLst>
    <p:sldId id="256" r:id="rId16"/>
    <p:sldId id="293" r:id="rId17"/>
    <p:sldId id="289" r:id="rId18"/>
    <p:sldId id="343" r:id="rId19"/>
    <p:sldId id="298" r:id="rId20"/>
    <p:sldId id="345" r:id="rId21"/>
    <p:sldId id="346" r:id="rId22"/>
    <p:sldId id="348" r:id="rId23"/>
    <p:sldId id="294" r:id="rId24"/>
    <p:sldId id="335" r:id="rId25"/>
    <p:sldId id="341" r:id="rId26"/>
    <p:sldId id="336" r:id="rId27"/>
    <p:sldId id="328" r:id="rId28"/>
    <p:sldId id="314" r:id="rId29"/>
    <p:sldId id="315" r:id="rId30"/>
    <p:sldId id="329" r:id="rId31"/>
    <p:sldId id="317" r:id="rId32"/>
    <p:sldId id="331" r:id="rId33"/>
    <p:sldId id="330" r:id="rId34"/>
    <p:sldId id="332" r:id="rId35"/>
    <p:sldId id="320" r:id="rId36"/>
    <p:sldId id="321" r:id="rId37"/>
    <p:sldId id="353" r:id="rId38"/>
    <p:sldId id="323" r:id="rId39"/>
    <p:sldId id="324" r:id="rId40"/>
    <p:sldId id="355" r:id="rId41"/>
    <p:sldId id="35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311E-BA27-4AF8-B2D5-E7502DFB3AA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994BD-2FD5-4C08-896D-34DB0B46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4BD-2FD5-4C08-896D-34DB0B46D3B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26348" y="690034"/>
            <a:ext cx="2604191" cy="34247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endParaRPr lang="id-ID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1060389" y="4349751"/>
            <a:ext cx="4740563" cy="3513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4BD-2FD5-4C08-896D-34DB0B46D3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5227-ADB2-4C90-8EDB-A40B850A1B51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E746-85BC-4E5B-8717-8100CF99A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94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087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5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6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097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AD71FF-D182-4E6F-81BA-E6DAD23C8F5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14E631-3EA5-4FF6-80E0-B7378B7275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6EB0-4217-41ED-8451-0DC2E9395172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5433-0B3E-49D2-A9B5-CEEE5C82C9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266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EFF2-F3D6-47B7-8DCA-0D19822C6E94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6A40-2422-41DE-893C-AB2C7EB6E7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27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1676-5431-4392-B727-4815D09DE12E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CF68-68E8-4A32-B0C6-BC6AD9ABBB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88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B81C4-DC0E-4F05-B40E-1702E483946F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D27A-E741-4156-A552-428BB639A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811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1A95-7E8F-4E4D-BD1F-BC552FAE623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5509-699D-48BF-8B9E-51AD07FC0B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04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B925-C87E-4127-B205-31F5E5D139F4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8026-EC9B-45E5-BD2E-381C14C45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475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982E-39EA-4108-B9DA-FE6B4260C1A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C21F-7CE0-4AC6-97C5-22FCEAA75C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69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95A5-3478-46BF-BFE9-EAA408532CF5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94B4-39FF-4583-B86E-00737FBD8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612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8E4A-2B6A-4940-AE72-51D5E6D37D00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1490-E195-4125-B54C-B82B2B7546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24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E8A6-CFB8-4C23-BB22-71D998702593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7EEC-AA4C-40C9-97FD-AD372D7C5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638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524000"/>
            <a:ext cx="71628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0B6AF-93CA-4335-AE50-719A135BA77B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507D-B36E-4402-804B-567C39AE00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FBBA-A5D0-479B-8C96-8FF1F9410DA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5FDE-C8E0-47DA-8EB4-F85FEED3BB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968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0082-C5C1-4F0F-BAFC-1ABCF62A4678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9BB7-25D0-4248-89FA-883BF0F99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500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E828-24B0-4D06-A7A7-ECD5517288C3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547A-9121-4B89-8A08-64F70E9BF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55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396A-1587-460F-A0E5-4164AFC95A2E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AD92-760E-4711-BF35-94BB7C0F7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892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513C-96F6-45F6-ADBE-4F4B366C8AF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8843-B591-4FF8-9662-45F95CA21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338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3772-3583-474E-BC75-613B25F9E2DC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1EEC-5CD5-405F-A8D8-8776029C5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852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0665-BB3F-4348-9F5C-54DA3C53799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6C46-4AF4-4701-92A4-E3F83243D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011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0B6AF-93CA-4335-AE50-719A135BA77B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507D-B36E-4402-804B-567C39AE0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AECD-60F7-4C9B-A145-3BFC5D24278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D2B7-B773-4968-A37E-F66BC3DE29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744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BEBB-A866-432A-97FF-54F9C6CB83D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E29E-73B8-4899-A835-EB6F94266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45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5227-ADB2-4C90-8EDB-A40B850A1B51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E746-85BC-4E5B-8717-8100CF99A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19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D71FF-D182-4E6F-81BA-E6DAD23C8F5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4E631-3EA5-4FF6-80E0-B7378B7275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21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56EB0-4217-41ED-8451-0DC2E9395172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E5433-0B3E-49D2-A9B5-CEEE5C82C9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36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DEFF2-F3D6-47B7-8DCA-0D19822C6E94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96A40-2422-41DE-893C-AB2C7EB6E7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07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11676-5431-4392-B727-4815D09DE12E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6CF68-68E8-4A32-B0C6-BC6AD9ABBB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26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B81C4-DC0E-4F05-B40E-1702E483946F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9D27A-E741-4156-A552-428BB639A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50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51A95-7E8F-4E4D-BD1F-BC552FAE623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35509-699D-48BF-8B9E-51AD07FC0B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87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8B925-C87E-4127-B205-31F5E5D139F4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F8026-EC9B-45E5-BD2E-381C14C45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83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1FBBA-A5D0-479B-8C96-8FF1F9410DA7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85FDE-C8E0-47DA-8EB4-F85FEED3B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54982E-39EA-4108-B9DA-FE6B4260C1A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8C21F-7CE0-4AC6-97C5-22FCEAA75C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83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295A5-3478-46BF-BFE9-EAA408532CF5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194B4-39FF-4583-B86E-00737FBD8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68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C8E4A-2B6A-4940-AE72-51D5E6D37D00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01490-E195-4125-B54C-B82B2B7546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136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CE8A6-CFB8-4C23-BB22-71D998702593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47EEC-AA4C-40C9-97FD-AD372D7C5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70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0B6AF-93CA-4335-AE50-719A135BA77B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E507D-B36E-4402-804B-567C39AE00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21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1FBBA-A5D0-479B-8C96-8FF1F9410DA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85FDE-C8E0-47DA-8EB4-F85FEED3BB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36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30082-C5C1-4F0F-BAFC-1ABCF62A4678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F9BB7-25D0-4248-89FA-883BF0F99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07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6E828-24B0-4D06-A7A7-ECD5517288C3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B547A-9121-4B89-8A08-64F70E9BF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26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07396A-1587-460F-A0E5-4164AFC95A2E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0AD92-760E-4711-BF35-94BB7C0F7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50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9513C-96F6-45F6-ADBE-4F4B366C8AF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E8843-B591-4FF8-9662-45F95CA21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87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30082-C5C1-4F0F-BAFC-1ABCF62A4678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F9BB7-25D0-4248-89FA-883BF0F99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53772-3583-474E-BC75-613B25F9E2DC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B1EEC-5CD5-405F-A8D8-8776029C5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83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50665-BB3F-4348-9F5C-54DA3C53799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86C46-4AF4-4701-92A4-E3F83243D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83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DAECD-60F7-4C9B-A145-3BFC5D24278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AD2B7-B773-4968-A37E-F66BC3DE29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68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6BBEBB-A866-432A-97FF-54F9C6CB83D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3E29E-73B8-4899-A835-EB6F94266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136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95227-ADB2-4C90-8EDB-A40B850A1B51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7E746-85BC-4E5B-8717-8100CF99A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70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E828-24B0-4D06-A7A7-ECD5517288C3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547A-9121-4B89-8A08-64F70E9B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7396A-1587-460F-A0E5-4164AFC95A2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AD92-760E-4711-BF35-94BB7C0F7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9513C-96F6-45F6-ADBE-4F4B366C8AF9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E8843-B591-4FF8-9662-45F95CA21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3772-3583-474E-BC75-613B25F9E2DC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B1EEC-5CD5-405F-A8D8-8776029C5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50665-BB3F-4348-9F5C-54DA3C537999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86C46-4AF4-4701-92A4-E3F83243D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AECD-60F7-4C9B-A145-3BFC5D242787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AD2B7-B773-4968-A37E-F66BC3DE2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BEBB-A866-432A-97FF-54F9C6CB83D7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E29E-73B8-4899-A835-EB6F942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95227-ADB2-4C90-8EDB-A40B850A1B51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E746-85BC-4E5B-8717-8100CF99A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C482602-0958-4C89-8B11-B5BB15444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C530-3871-49B5-B574-2395C26DC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942F1-6ADA-4762-BB10-C2DCEC335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5D94-C69A-4C0B-9224-FDFD2E1EA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7F9CA-66CA-42EF-A090-2B03139C3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3CF5-4B29-4622-8090-06C02707E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5FC6-F3BF-4AE7-85A4-D9E92753D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C73C-8F54-42F6-A45D-F6F60BA12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B268-74ED-4706-8C41-D72BBCC8E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889E-1BD4-479A-9084-C76F6DB5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5E43-774C-4254-8361-465A8B447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0691-27AB-4DB1-8766-8817C92CA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2A05-5642-4CD9-88E2-67FEFBC6F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B7623-E22E-47CB-B592-C15B384F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D797-AF0E-4B56-AF3A-7EA073501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47D6-5FED-4FD2-BEBF-CAEBE7547D0C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3A698-E370-4628-B0C6-1A5DAF3F0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EA9E0-F0F7-44F0-AFD1-6DC43B697E3A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76A7-E800-4BF4-A9E6-B37C839F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284EF-440F-44B4-8DDE-C93E71A4D26A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FC4A-2AA0-4E3D-A429-9F2962AD0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E944-78D8-458A-A51F-535104A6A64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8796-C1EB-4636-820D-3559F5F01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6634-31F1-491A-98DB-0497F4AA81E9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234A3-8A87-4551-8F1A-F3AC2255F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B211-6148-42B6-8495-88174CB3F84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79E9-D587-48F7-B63E-FB4684AFF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5ED9-E164-4EB4-A1AD-793464E212C8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6240-166C-4DAE-849E-B6BD5FD6B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C54E-4B13-4D2C-B399-E9AB38770E26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FC11-AA4C-4443-9865-855B8D797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8906C-320A-493E-B181-C94E1D93FA05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E313-111E-4622-806A-4E952EF8A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44A7-2B1E-46EC-B3AF-C009731CFF01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45DA-93A6-4336-8095-90D693137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44265-4484-46BB-863F-F8F7C5EB0481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B37E-2527-4E81-8403-5A41847F0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C52363BD-A78B-4A60-B9C3-8DE30D78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BF579-F12C-418B-AA7A-B756BD219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5F94-71D2-46A4-8E8C-B10065FB5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D06A3-73E5-4A0B-9261-6730AB5B9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E7C7-293F-4ED4-9BA9-36EA7BD47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CCEA-CDC9-42B0-BDF8-0E107D608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78ED-7E2E-48CA-B5AE-4255002C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C288-320B-4AE8-BB5F-23ECDEBAF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F046-1B8C-4077-A99D-4A52AC0B3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E3C0-2967-4D7D-9D2A-C1ADAF2B8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5E8E2-B745-4422-8F89-FFB39725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6013-D09F-4589-81B4-83E79530D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DA39-E0CD-46F7-A701-EB397EC4A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3CA-0303-4D87-A436-8DA71BA71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435D-AF98-4016-B946-6717BF835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71FF-D182-4E6F-81BA-E6DAD23C8F57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4E631-3EA5-4FF6-80E0-B7378B727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56EB0-4217-41ED-8451-0DC2E9395172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E5433-0B3E-49D2-A9B5-CEEE5C82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EFF2-F3D6-47B7-8DCA-0D19822C6E94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6A40-2422-41DE-893C-AB2C7EB6E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1676-5431-4392-B727-4815D09DE12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6CF68-68E8-4A32-B0C6-BC6AD9ABB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B81C4-DC0E-4F05-B40E-1702E483946F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9D27A-E741-4156-A552-428BB639A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51A95-7E8F-4E4D-BD1F-BC552FAE6239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5509-699D-48BF-8B9E-51AD07FC0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B925-C87E-4127-B205-31F5E5D139F4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8026-EC9B-45E5-BD2E-381C14C45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4982E-39EA-4108-B9DA-FE6B4260C1A7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8C21F-7CE0-4AC6-97C5-22FCEAA75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95A5-3478-46BF-BFE9-EAA408532CF5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194B4-39FF-4583-B86E-00737FBD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8E4A-2B6A-4940-AE72-51D5E6D37D00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1490-E195-4125-B54C-B82B2B754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E8A6-CFB8-4C23-BB22-71D998702593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7EEC-AA4C-40C9-97FD-AD372D7C5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EB67DEA-1878-41B6-913E-2C00F58C1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13298-17E5-4254-8D3A-6E7ADAF3E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186D-F332-44B7-8AFD-59935AC0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CC76C-6472-4172-B02B-5635505E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5FF44-D0B3-460C-A24C-FB46AF3C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001DE-9BA6-4D9C-BB5C-7E8C9104A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A116B-F97E-4A0D-8972-51BC2EEA6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97BF4-107F-480A-B9F3-DA53E163C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4404A-7880-47C1-A2ED-22934DDDF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60CB2-97C6-4059-A26C-D6915852B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A075-A462-496B-A857-DC7688AA7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9A77-6E89-4B79-9EFD-E707207CE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EA9D-98F6-4CA2-BC5A-110B36748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2DBE2-0627-48BB-906C-A910264DB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9183-B88A-4DCF-B308-4864B6D5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B6AF-93CA-4335-AE50-719A135BA77B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507D-B36E-4402-804B-567C39AE00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FBBA-A5D0-479B-8C96-8FF1F9410DA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5FDE-C8E0-47DA-8EB4-F85FEED3BB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67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0082-C5C1-4F0F-BAFC-1ABCF62A4678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9BB7-25D0-4248-89FA-883BF0F99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636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E828-24B0-4D06-A7A7-ECD5517288C3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547A-9121-4B89-8A08-64F70E9BF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806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396A-1587-460F-A0E5-4164AFC95A2E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AD92-760E-4711-BF35-94BB7C0F7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92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513C-96F6-45F6-ADBE-4F4B366C8AF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8843-B591-4FF8-9662-45F95CA21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38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3772-3583-474E-BC75-613B25F9E2DC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1EEC-5CD5-405F-A8D8-8776029C5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94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0665-BB3F-4348-9F5C-54DA3C53799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6C46-4AF4-4701-92A4-E3F83243D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525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AECD-60F7-4C9B-A145-3BFC5D24278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D2B7-B773-4968-A37E-F66BC3DE29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73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BEBB-A866-432A-97FF-54F9C6CB83D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E29E-73B8-4899-A835-EB6F94266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882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  <p:pic>
        <p:nvPicPr>
          <p:cNvPr id="7175" name="Picture 7" descr="ScientistStudyingGlobe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136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7" name="Rectangle 3"/>
            <p:cNvSpPr>
              <a:spLocks noChangeArrowheads="1"/>
            </p:cNvSpPr>
            <p:nvPr/>
          </p:nvSpPr>
          <p:spPr bwMode="white">
            <a:xfrm>
              <a:off x="576" y="1152"/>
              <a:ext cx="5040" cy="2736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F77666E5-3188-4A3E-8B28-62E0582D697B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82B3A36C-5BB1-4565-AB72-8F2F5C2B0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05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A029223-4884-467F-A833-021D4740F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D17214DE-7060-4786-8982-3EA781A8F82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19688-C78D-432F-8130-B2670E58F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099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ED188A0-72F3-4AB4-8541-F02F70B7F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42A526F9-8B16-4971-9C84-4F82F92DCA4F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2F8F0B8E-2543-4FF1-A11E-9D75A6DD6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6147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3DF3532-3B9E-41B0-9B08-08BA143F5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hem-is-try.org/wp-content/uploads/2009/08/Tabung-dan-peralatan-impinger.jpg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hyperlink" Target="http://www.skcinc.com/prod/225-100.asp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13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8.jpeg"/><Relationship Id="rId11" Type="http://schemas.openxmlformats.org/officeDocument/2006/relationships/hyperlink" Target="http://www.skcinc.com/prod/225-70A.asp" TargetMode="External"/><Relationship Id="rId5" Type="http://schemas.openxmlformats.org/officeDocument/2006/relationships/image" Target="../media/image17.jpeg"/><Relationship Id="rId15" Type="http://schemas.openxmlformats.org/officeDocument/2006/relationships/hyperlink" Target="http://www.skcinc.com/prod/225-90xx.asp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www.skcinc.com/prod/225-9820.asp" TargetMode="External"/><Relationship Id="rId9" Type="http://schemas.openxmlformats.org/officeDocument/2006/relationships/hyperlink" Target="http://www.skcinc.com/prod/225-360.asp" TargetMode="External"/><Relationship Id="rId1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idx="4294967295"/>
          </p:nvPr>
        </p:nvSpPr>
        <p:spPr>
          <a:xfrm>
            <a:off x="1292712" y="990600"/>
            <a:ext cx="7239000" cy="1317625"/>
          </a:xfrm>
        </p:spPr>
        <p:txBody>
          <a:bodyPr/>
          <a:lstStyle/>
          <a:p>
            <a:pPr algn="l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HIGIENE  INDUSTRI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143000" y="2438400"/>
            <a:ext cx="7010400" cy="9906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indent="0" algn="ctr">
              <a:buNone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FAKULTAS ILMU IMU KESEHATAN – JURUSAHAN KESEHATAN MASYARAKAT, </a:t>
            </a:r>
          </a:p>
          <a:p>
            <a:pPr marL="0" indent="0" algn="ctr">
              <a:buNone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PEMINATAN   K3- INDUSTRI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679192"/>
            <a:ext cx="5867400" cy="786774"/>
            <a:chOff x="2438400" y="5913005"/>
            <a:chExt cx="4689811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Freeform 7"/>
            <p:cNvSpPr/>
            <p:nvPr/>
          </p:nvSpPr>
          <p:spPr>
            <a:xfrm>
              <a:off x="3164983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Ir. MUH. ARIF LATAR, MSc</a:t>
              </a:r>
              <a:endPara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38400" y="5913005"/>
              <a:ext cx="726583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7085013" cy="1066800"/>
          </a:xfrm>
        </p:spPr>
        <p:txBody>
          <a:bodyPr/>
          <a:lstStyle/>
          <a:p>
            <a:r>
              <a:rPr lang="en-US" sz="4000" dirty="0"/>
              <a:t>Air Sampling” in the </a:t>
            </a:r>
            <a:r>
              <a:rPr lang="en-US" sz="4000" b="1" dirty="0"/>
              <a:t>Workplace</a:t>
            </a:r>
            <a:r>
              <a:rPr lang="en-US" sz="4000" dirty="0"/>
              <a:t>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733800"/>
            <a:ext cx="5392738" cy="1524000"/>
          </a:xfrm>
        </p:spPr>
        <p:txBody>
          <a:bodyPr/>
          <a:lstStyle/>
          <a:p>
            <a:r>
              <a:rPr lang="en-US" dirty="0"/>
              <a:t>Two General Approaches</a:t>
            </a:r>
          </a:p>
          <a:p>
            <a:pPr lvl="1"/>
            <a:r>
              <a:rPr lang="en-US" dirty="0"/>
              <a:t>Direct Reading Instruments</a:t>
            </a:r>
          </a:p>
          <a:p>
            <a:pPr lvl="1"/>
            <a:r>
              <a:rPr lang="en-US" dirty="0"/>
              <a:t>“Air Sampling” Pumps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334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63118" y="990600"/>
            <a:ext cx="6858000" cy="685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Teknik</a:t>
            </a:r>
            <a:r>
              <a:rPr lang="en-US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Pengukuran</a:t>
            </a:r>
            <a:r>
              <a:rPr lang="en-US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Udara</a:t>
            </a:r>
            <a:endParaRPr lang="en-US" sz="4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438400"/>
            <a:ext cx="716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Teknik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pengukuran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udara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lngkungan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tempat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bertujuan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mengetahui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konsentrasi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zat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pencemar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udara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75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5486400" cy="1089025"/>
          </a:xfrm>
        </p:spPr>
        <p:txBody>
          <a:bodyPr/>
          <a:lstStyle/>
          <a:p>
            <a:r>
              <a:rPr lang="en-US" dirty="0"/>
              <a:t>Air Sampling” in the Workplace…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828800"/>
            <a:ext cx="6172200" cy="4724400"/>
          </a:xfrm>
        </p:spPr>
        <p:txBody>
          <a:bodyPr/>
          <a:lstStyle/>
          <a:p>
            <a:r>
              <a:rPr lang="en-US" dirty="0"/>
              <a:t>“Air Sampling” with pump and sampler</a:t>
            </a:r>
          </a:p>
          <a:p>
            <a:pPr lvl="1"/>
            <a:r>
              <a:rPr lang="en-US" dirty="0"/>
              <a:t>Usually the “standard” for occupational exposure</a:t>
            </a:r>
          </a:p>
          <a:p>
            <a:pPr lvl="1"/>
            <a:r>
              <a:rPr lang="en-US" dirty="0"/>
              <a:t>Integrate sample over a period of time</a:t>
            </a:r>
          </a:p>
          <a:p>
            <a:pPr lvl="1"/>
            <a:r>
              <a:rPr lang="en-US" dirty="0"/>
              <a:t>Options for many more compounds than direct reading instruments</a:t>
            </a:r>
          </a:p>
          <a:p>
            <a:pPr lvl="1"/>
            <a:r>
              <a:rPr lang="en-US" dirty="0"/>
              <a:t>Laboratory analysis</a:t>
            </a:r>
          </a:p>
          <a:p>
            <a:pPr lvl="2"/>
            <a:r>
              <a:rPr lang="en-US" dirty="0"/>
              <a:t>Laboratory Accreditations</a:t>
            </a:r>
          </a:p>
        </p:txBody>
      </p:sp>
    </p:spTree>
    <p:extLst>
      <p:ext uri="{BB962C8B-B14F-4D97-AF65-F5344CB8AC3E}">
        <p14:creationId xmlns:p14="http://schemas.microsoft.com/office/powerpoint/2010/main" val="20084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8199" y="2057400"/>
            <a:ext cx="7848601" cy="3886200"/>
            <a:chOff x="613469" y="2417908"/>
            <a:chExt cx="8077896" cy="3546183"/>
          </a:xfrm>
        </p:grpSpPr>
        <p:sp>
          <p:nvSpPr>
            <p:cNvPr id="12" name="Freeform 11"/>
            <p:cNvSpPr/>
            <p:nvPr/>
          </p:nvSpPr>
          <p:spPr>
            <a:xfrm>
              <a:off x="613469" y="3366306"/>
              <a:ext cx="3298775" cy="1649387"/>
            </a:xfrm>
            <a:custGeom>
              <a:avLst/>
              <a:gdLst>
                <a:gd name="connsiteX0" fmla="*/ 0 w 3298775"/>
                <a:gd name="connsiteY0" fmla="*/ 164939 h 1649387"/>
                <a:gd name="connsiteX1" fmla="*/ 164939 w 3298775"/>
                <a:gd name="connsiteY1" fmla="*/ 0 h 1649387"/>
                <a:gd name="connsiteX2" fmla="*/ 3133836 w 3298775"/>
                <a:gd name="connsiteY2" fmla="*/ 0 h 1649387"/>
                <a:gd name="connsiteX3" fmla="*/ 3298775 w 3298775"/>
                <a:gd name="connsiteY3" fmla="*/ 164939 h 1649387"/>
                <a:gd name="connsiteX4" fmla="*/ 3298775 w 3298775"/>
                <a:gd name="connsiteY4" fmla="*/ 1484448 h 1649387"/>
                <a:gd name="connsiteX5" fmla="*/ 3133836 w 3298775"/>
                <a:gd name="connsiteY5" fmla="*/ 1649387 h 1649387"/>
                <a:gd name="connsiteX6" fmla="*/ 164939 w 3298775"/>
                <a:gd name="connsiteY6" fmla="*/ 1649387 h 1649387"/>
                <a:gd name="connsiteX7" fmla="*/ 0 w 3298775"/>
                <a:gd name="connsiteY7" fmla="*/ 1484448 h 1649387"/>
                <a:gd name="connsiteX8" fmla="*/ 0 w 3298775"/>
                <a:gd name="connsiteY8" fmla="*/ 164939 h 164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8775" h="1649387">
                  <a:moveTo>
                    <a:pt x="0" y="164939"/>
                  </a:moveTo>
                  <a:cubicBezTo>
                    <a:pt x="0" y="73846"/>
                    <a:pt x="73846" y="0"/>
                    <a:pt x="164939" y="0"/>
                  </a:cubicBezTo>
                  <a:lnTo>
                    <a:pt x="3133836" y="0"/>
                  </a:lnTo>
                  <a:cubicBezTo>
                    <a:pt x="3224929" y="0"/>
                    <a:pt x="3298775" y="73846"/>
                    <a:pt x="3298775" y="164939"/>
                  </a:cubicBezTo>
                  <a:lnTo>
                    <a:pt x="3298775" y="1484448"/>
                  </a:lnTo>
                  <a:cubicBezTo>
                    <a:pt x="3298775" y="1575541"/>
                    <a:pt x="3224929" y="1649387"/>
                    <a:pt x="3133836" y="1649387"/>
                  </a:cubicBezTo>
                  <a:lnTo>
                    <a:pt x="164939" y="1649387"/>
                  </a:lnTo>
                  <a:cubicBezTo>
                    <a:pt x="73846" y="1649387"/>
                    <a:pt x="0" y="1575541"/>
                    <a:pt x="0" y="1484448"/>
                  </a:cubicBezTo>
                  <a:lnTo>
                    <a:pt x="0" y="1649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39" tIns="72439" rIns="72439" bIns="72439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+mj-lt"/>
                </a:rPr>
                <a:t>Teknik</a:t>
              </a:r>
              <a:r>
                <a:rPr lang="en-US" sz="3200" kern="1200" dirty="0" smtClean="0">
                  <a:latin typeface="+mj-lt"/>
                </a:rPr>
                <a:t>  Sampling/gas sampler </a:t>
              </a:r>
              <a:endParaRPr lang="en-US" sz="3200" kern="1200" dirty="0">
                <a:latin typeface="+mj-lt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19457599">
              <a:off x="3759509" y="3685380"/>
              <a:ext cx="1624981" cy="62841"/>
            </a:xfrm>
            <a:custGeom>
              <a:avLst/>
              <a:gdLst>
                <a:gd name="connsiteX0" fmla="*/ 0 w 1624981"/>
                <a:gd name="connsiteY0" fmla="*/ 31420 h 62841"/>
                <a:gd name="connsiteX1" fmla="*/ 1624981 w 1624981"/>
                <a:gd name="connsiteY1" fmla="*/ 31420 h 6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4981" h="62841">
                  <a:moveTo>
                    <a:pt x="0" y="31420"/>
                  </a:moveTo>
                  <a:lnTo>
                    <a:pt x="1624981" y="31420"/>
                  </a:ln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spcFirstLastPara="0" vert="horz" wrap="square" lIns="784565" tIns="-9204" rIns="784566" bIns="-9205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+mj-lt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31755" y="2417908"/>
              <a:ext cx="3298775" cy="1649387"/>
            </a:xfrm>
            <a:custGeom>
              <a:avLst/>
              <a:gdLst>
                <a:gd name="connsiteX0" fmla="*/ 0 w 3298775"/>
                <a:gd name="connsiteY0" fmla="*/ 164939 h 1649387"/>
                <a:gd name="connsiteX1" fmla="*/ 164939 w 3298775"/>
                <a:gd name="connsiteY1" fmla="*/ 0 h 1649387"/>
                <a:gd name="connsiteX2" fmla="*/ 3133836 w 3298775"/>
                <a:gd name="connsiteY2" fmla="*/ 0 h 1649387"/>
                <a:gd name="connsiteX3" fmla="*/ 3298775 w 3298775"/>
                <a:gd name="connsiteY3" fmla="*/ 164939 h 1649387"/>
                <a:gd name="connsiteX4" fmla="*/ 3298775 w 3298775"/>
                <a:gd name="connsiteY4" fmla="*/ 1484448 h 1649387"/>
                <a:gd name="connsiteX5" fmla="*/ 3133836 w 3298775"/>
                <a:gd name="connsiteY5" fmla="*/ 1649387 h 1649387"/>
                <a:gd name="connsiteX6" fmla="*/ 164939 w 3298775"/>
                <a:gd name="connsiteY6" fmla="*/ 1649387 h 1649387"/>
                <a:gd name="connsiteX7" fmla="*/ 0 w 3298775"/>
                <a:gd name="connsiteY7" fmla="*/ 1484448 h 1649387"/>
                <a:gd name="connsiteX8" fmla="*/ 0 w 3298775"/>
                <a:gd name="connsiteY8" fmla="*/ 164939 h 164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8775" h="1649387">
                  <a:moveTo>
                    <a:pt x="0" y="164939"/>
                  </a:moveTo>
                  <a:cubicBezTo>
                    <a:pt x="0" y="73846"/>
                    <a:pt x="73846" y="0"/>
                    <a:pt x="164939" y="0"/>
                  </a:cubicBezTo>
                  <a:lnTo>
                    <a:pt x="3133836" y="0"/>
                  </a:lnTo>
                  <a:cubicBezTo>
                    <a:pt x="3224929" y="0"/>
                    <a:pt x="3298775" y="73846"/>
                    <a:pt x="3298775" y="164939"/>
                  </a:cubicBezTo>
                  <a:lnTo>
                    <a:pt x="3298775" y="1484448"/>
                  </a:lnTo>
                  <a:cubicBezTo>
                    <a:pt x="3298775" y="1575541"/>
                    <a:pt x="3224929" y="1649387"/>
                    <a:pt x="3133836" y="1649387"/>
                  </a:cubicBezTo>
                  <a:lnTo>
                    <a:pt x="164939" y="1649387"/>
                  </a:lnTo>
                  <a:cubicBezTo>
                    <a:pt x="73846" y="1649387"/>
                    <a:pt x="0" y="1575541"/>
                    <a:pt x="0" y="1484448"/>
                  </a:cubicBezTo>
                  <a:lnTo>
                    <a:pt x="0" y="1649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39" tIns="72439" rIns="72439" bIns="72439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err="1" smtClean="0">
                  <a:latin typeface="+mj-lt"/>
                </a:rPr>
                <a:t>Teknik</a:t>
              </a:r>
              <a:r>
                <a:rPr lang="en-GB" sz="3200" kern="1200" dirty="0" smtClean="0">
                  <a:latin typeface="+mj-lt"/>
                </a:rPr>
                <a:t> Sampling </a:t>
              </a:r>
              <a:r>
                <a:rPr lang="en-GB" sz="3200" kern="1200" dirty="0" err="1" smtClean="0">
                  <a:latin typeface="+mj-lt"/>
                </a:rPr>
                <a:t>Udara</a:t>
              </a:r>
              <a:r>
                <a:rPr lang="en-GB" sz="3200" kern="1200" dirty="0" smtClean="0">
                  <a:latin typeface="+mj-lt"/>
                </a:rPr>
                <a:t> </a:t>
              </a:r>
              <a:r>
                <a:rPr lang="en-GB" sz="3200" kern="1200" dirty="0" err="1" smtClean="0">
                  <a:latin typeface="+mj-lt"/>
                </a:rPr>
                <a:t>Emisi</a:t>
              </a:r>
              <a:r>
                <a:rPr lang="en-GB" sz="3200" kern="1200" dirty="0" smtClean="0">
                  <a:latin typeface="+mj-lt"/>
                </a:rPr>
                <a:t> </a:t>
              </a:r>
              <a:endParaRPr lang="en-US" sz="3200" kern="1200" dirty="0">
                <a:latin typeface="+mj-lt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2142401">
              <a:off x="3759509" y="4633778"/>
              <a:ext cx="1624981" cy="62841"/>
            </a:xfrm>
            <a:custGeom>
              <a:avLst/>
              <a:gdLst>
                <a:gd name="connsiteX0" fmla="*/ 0 w 1624981"/>
                <a:gd name="connsiteY0" fmla="*/ 31420 h 62841"/>
                <a:gd name="connsiteX1" fmla="*/ 1624981 w 1624981"/>
                <a:gd name="connsiteY1" fmla="*/ 31420 h 6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4981" h="62841">
                  <a:moveTo>
                    <a:pt x="0" y="31420"/>
                  </a:moveTo>
                  <a:lnTo>
                    <a:pt x="1624981" y="31420"/>
                  </a:ln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spcFirstLastPara="0" vert="horz" wrap="square" lIns="784566" tIns="-9205" rIns="784565" bIns="-9204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+mj-lt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1754" y="4314704"/>
              <a:ext cx="3459611" cy="1649387"/>
            </a:xfrm>
            <a:custGeom>
              <a:avLst/>
              <a:gdLst>
                <a:gd name="connsiteX0" fmla="*/ 0 w 3298775"/>
                <a:gd name="connsiteY0" fmla="*/ 164939 h 1649387"/>
                <a:gd name="connsiteX1" fmla="*/ 164939 w 3298775"/>
                <a:gd name="connsiteY1" fmla="*/ 0 h 1649387"/>
                <a:gd name="connsiteX2" fmla="*/ 3133836 w 3298775"/>
                <a:gd name="connsiteY2" fmla="*/ 0 h 1649387"/>
                <a:gd name="connsiteX3" fmla="*/ 3298775 w 3298775"/>
                <a:gd name="connsiteY3" fmla="*/ 164939 h 1649387"/>
                <a:gd name="connsiteX4" fmla="*/ 3298775 w 3298775"/>
                <a:gd name="connsiteY4" fmla="*/ 1484448 h 1649387"/>
                <a:gd name="connsiteX5" fmla="*/ 3133836 w 3298775"/>
                <a:gd name="connsiteY5" fmla="*/ 1649387 h 1649387"/>
                <a:gd name="connsiteX6" fmla="*/ 164939 w 3298775"/>
                <a:gd name="connsiteY6" fmla="*/ 1649387 h 1649387"/>
                <a:gd name="connsiteX7" fmla="*/ 0 w 3298775"/>
                <a:gd name="connsiteY7" fmla="*/ 1484448 h 1649387"/>
                <a:gd name="connsiteX8" fmla="*/ 0 w 3298775"/>
                <a:gd name="connsiteY8" fmla="*/ 164939 h 164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8775" h="1649387">
                  <a:moveTo>
                    <a:pt x="0" y="164939"/>
                  </a:moveTo>
                  <a:cubicBezTo>
                    <a:pt x="0" y="73846"/>
                    <a:pt x="73846" y="0"/>
                    <a:pt x="164939" y="0"/>
                  </a:cubicBezTo>
                  <a:lnTo>
                    <a:pt x="3133836" y="0"/>
                  </a:lnTo>
                  <a:cubicBezTo>
                    <a:pt x="3224929" y="0"/>
                    <a:pt x="3298775" y="73846"/>
                    <a:pt x="3298775" y="164939"/>
                  </a:cubicBezTo>
                  <a:lnTo>
                    <a:pt x="3298775" y="1484448"/>
                  </a:lnTo>
                  <a:cubicBezTo>
                    <a:pt x="3298775" y="1575541"/>
                    <a:pt x="3224929" y="1649387"/>
                    <a:pt x="3133836" y="1649387"/>
                  </a:cubicBezTo>
                  <a:lnTo>
                    <a:pt x="164939" y="1649387"/>
                  </a:lnTo>
                  <a:cubicBezTo>
                    <a:pt x="73846" y="1649387"/>
                    <a:pt x="0" y="1575541"/>
                    <a:pt x="0" y="1484448"/>
                  </a:cubicBezTo>
                  <a:lnTo>
                    <a:pt x="0" y="1649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39" tIns="72439" rIns="72439" bIns="72439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err="1" smtClean="0">
                  <a:latin typeface="+mj-lt"/>
                </a:rPr>
                <a:t>Teknik</a:t>
              </a:r>
              <a:r>
                <a:rPr lang="en-GB" sz="3200" kern="1200" dirty="0" smtClean="0">
                  <a:latin typeface="+mj-lt"/>
                </a:rPr>
                <a:t> Sampling </a:t>
              </a:r>
              <a:r>
                <a:rPr lang="en-GB" sz="3200" kern="1200" dirty="0" err="1" smtClean="0">
                  <a:latin typeface="+mj-lt"/>
                </a:rPr>
                <a:t>Udara</a:t>
              </a:r>
              <a:r>
                <a:rPr lang="en-GB" sz="3200" kern="1200" dirty="0" smtClean="0">
                  <a:latin typeface="+mj-lt"/>
                </a:rPr>
                <a:t> Ambien</a:t>
              </a:r>
              <a:endParaRPr lang="en-US" sz="3200" kern="1200" dirty="0">
                <a:latin typeface="+mj-lt"/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352147" y="381000"/>
            <a:ext cx="8153400" cy="1143000"/>
          </a:xfrm>
        </p:spPr>
        <p:txBody>
          <a:bodyPr/>
          <a:lstStyle/>
          <a:p>
            <a:r>
              <a:rPr lang="en-US" sz="4000" b="1" dirty="0" err="1">
                <a:solidFill>
                  <a:schemeClr val="tx2"/>
                </a:solidFill>
              </a:rPr>
              <a:t>Teknik</a:t>
            </a:r>
            <a:r>
              <a:rPr lang="en-US" sz="4000" b="1" dirty="0">
                <a:solidFill>
                  <a:schemeClr val="tx2"/>
                </a:solidFill>
              </a:rPr>
              <a:t>  </a:t>
            </a:r>
            <a:r>
              <a:rPr lang="en-US" sz="4000" b="1" dirty="0" smtClean="0">
                <a:solidFill>
                  <a:schemeClr val="tx2"/>
                </a:solidFill>
              </a:rPr>
              <a:t>Sampling </a:t>
            </a:r>
            <a:r>
              <a:rPr lang="en-US" sz="4000" b="1" dirty="0" err="1" smtClean="0">
                <a:solidFill>
                  <a:schemeClr val="tx2"/>
                </a:solidFill>
              </a:rPr>
              <a:t>Kulaitas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Udara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85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09600" y="152400"/>
            <a:ext cx="7319347" cy="6669407"/>
            <a:chOff x="1796861" y="1398011"/>
            <a:chExt cx="5550277" cy="4061977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26" name="Freeform 25"/>
            <p:cNvSpPr/>
            <p:nvPr/>
          </p:nvSpPr>
          <p:spPr>
            <a:xfrm>
              <a:off x="4960779" y="2131187"/>
              <a:ext cx="1067950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8837"/>
                  </a:lnTo>
                  <a:lnTo>
                    <a:pt x="1067950" y="228837"/>
                  </a:lnTo>
                  <a:lnTo>
                    <a:pt x="1067950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4843009" y="4269138"/>
              <a:ext cx="1390259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8837"/>
                  </a:lnTo>
                  <a:lnTo>
                    <a:pt x="1390259" y="228837"/>
                  </a:lnTo>
                  <a:lnTo>
                    <a:pt x="1390259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3729140" y="4269138"/>
              <a:ext cx="1113869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13869" y="0"/>
                  </a:moveTo>
                  <a:lnTo>
                    <a:pt x="1113869" y="228837"/>
                  </a:lnTo>
                  <a:lnTo>
                    <a:pt x="0" y="228837"/>
                  </a:lnTo>
                  <a:lnTo>
                    <a:pt x="0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3883297" y="3200162"/>
              <a:ext cx="959711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8837"/>
                  </a:lnTo>
                  <a:lnTo>
                    <a:pt x="959711" y="228837"/>
                  </a:lnTo>
                  <a:lnTo>
                    <a:pt x="959711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2628283" y="3200162"/>
              <a:ext cx="1255014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55014" y="0"/>
                  </a:moveTo>
                  <a:lnTo>
                    <a:pt x="1255014" y="228837"/>
                  </a:lnTo>
                  <a:lnTo>
                    <a:pt x="0" y="228837"/>
                  </a:lnTo>
                  <a:lnTo>
                    <a:pt x="0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3883297" y="2131187"/>
              <a:ext cx="1077482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77482" y="0"/>
                  </a:moveTo>
                  <a:lnTo>
                    <a:pt x="1077482" y="228837"/>
                  </a:lnTo>
                  <a:lnTo>
                    <a:pt x="0" y="228837"/>
                  </a:lnTo>
                  <a:lnTo>
                    <a:pt x="0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31"/>
            <p:cNvSpPr/>
            <p:nvPr/>
          </p:nvSpPr>
          <p:spPr>
            <a:xfrm>
              <a:off x="3649231" y="1398011"/>
              <a:ext cx="2623097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3777520" y="1519886"/>
              <a:ext cx="2623097" cy="733176"/>
            </a:xfrm>
            <a:custGeom>
              <a:avLst/>
              <a:gdLst>
                <a:gd name="connsiteX0" fmla="*/ 0 w 2623097"/>
                <a:gd name="connsiteY0" fmla="*/ 73318 h 733176"/>
                <a:gd name="connsiteX1" fmla="*/ 73318 w 2623097"/>
                <a:gd name="connsiteY1" fmla="*/ 0 h 733176"/>
                <a:gd name="connsiteX2" fmla="*/ 2549779 w 2623097"/>
                <a:gd name="connsiteY2" fmla="*/ 0 h 733176"/>
                <a:gd name="connsiteX3" fmla="*/ 2623097 w 2623097"/>
                <a:gd name="connsiteY3" fmla="*/ 73318 h 733176"/>
                <a:gd name="connsiteX4" fmla="*/ 2623097 w 2623097"/>
                <a:gd name="connsiteY4" fmla="*/ 659858 h 733176"/>
                <a:gd name="connsiteX5" fmla="*/ 2549779 w 2623097"/>
                <a:gd name="connsiteY5" fmla="*/ 733176 h 733176"/>
                <a:gd name="connsiteX6" fmla="*/ 73318 w 2623097"/>
                <a:gd name="connsiteY6" fmla="*/ 733176 h 733176"/>
                <a:gd name="connsiteX7" fmla="*/ 0 w 2623097"/>
                <a:gd name="connsiteY7" fmla="*/ 659858 h 733176"/>
                <a:gd name="connsiteX8" fmla="*/ 0 w 2623097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097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2549779" y="0"/>
                  </a:lnTo>
                  <a:cubicBezTo>
                    <a:pt x="2590271" y="0"/>
                    <a:pt x="2623097" y="32826"/>
                    <a:pt x="2623097" y="73318"/>
                  </a:cubicBezTo>
                  <a:lnTo>
                    <a:pt x="2623097" y="659858"/>
                  </a:lnTo>
                  <a:cubicBezTo>
                    <a:pt x="2623097" y="700350"/>
                    <a:pt x="2590271" y="733176"/>
                    <a:pt x="2549779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 Rounded MT Bold" pitchFamily="34" charset="0"/>
                </a:rPr>
                <a:t>Metode</a:t>
              </a:r>
              <a:r>
                <a:rPr lang="en-US" sz="2800" kern="1200" dirty="0" smtClean="0">
                  <a:latin typeface="Arial Rounded MT Bold" pitchFamily="34" charset="0"/>
                </a:rPr>
                <a:t> Sampling </a:t>
              </a:r>
              <a:r>
                <a:rPr lang="en-US" sz="2800" kern="1200" dirty="0" err="1" smtClean="0">
                  <a:latin typeface="Arial Rounded MT Bold" pitchFamily="34" charset="0"/>
                </a:rPr>
                <a:t>Kualitas</a:t>
              </a:r>
              <a:r>
                <a:rPr lang="en-US" sz="2800" kern="1200" dirty="0" smtClean="0">
                  <a:latin typeface="Arial Rounded MT Bold" pitchFamily="34" charset="0"/>
                </a:rPr>
                <a:t> </a:t>
              </a:r>
              <a:r>
                <a:rPr lang="en-US" sz="2800" kern="1200" dirty="0" err="1" smtClean="0">
                  <a:latin typeface="Arial Rounded MT Bold" pitchFamily="34" charset="0"/>
                </a:rPr>
                <a:t>Udara</a:t>
              </a:r>
              <a:endParaRPr lang="en-US" sz="2800" kern="1200" dirty="0">
                <a:latin typeface="Arial Rounded MT Bold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943636" y="2466986"/>
              <a:ext cx="1879321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3071926" y="2588861"/>
              <a:ext cx="1879321" cy="733176"/>
            </a:xfrm>
            <a:custGeom>
              <a:avLst/>
              <a:gdLst>
                <a:gd name="connsiteX0" fmla="*/ 0 w 1879321"/>
                <a:gd name="connsiteY0" fmla="*/ 73318 h 733176"/>
                <a:gd name="connsiteX1" fmla="*/ 73318 w 1879321"/>
                <a:gd name="connsiteY1" fmla="*/ 0 h 733176"/>
                <a:gd name="connsiteX2" fmla="*/ 1806003 w 1879321"/>
                <a:gd name="connsiteY2" fmla="*/ 0 h 733176"/>
                <a:gd name="connsiteX3" fmla="*/ 1879321 w 1879321"/>
                <a:gd name="connsiteY3" fmla="*/ 73318 h 733176"/>
                <a:gd name="connsiteX4" fmla="*/ 1879321 w 1879321"/>
                <a:gd name="connsiteY4" fmla="*/ 659858 h 733176"/>
                <a:gd name="connsiteX5" fmla="*/ 1806003 w 1879321"/>
                <a:gd name="connsiteY5" fmla="*/ 733176 h 733176"/>
                <a:gd name="connsiteX6" fmla="*/ 73318 w 1879321"/>
                <a:gd name="connsiteY6" fmla="*/ 733176 h 733176"/>
                <a:gd name="connsiteX7" fmla="*/ 0 w 1879321"/>
                <a:gd name="connsiteY7" fmla="*/ 659858 h 733176"/>
                <a:gd name="connsiteX8" fmla="*/ 0 w 1879321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9321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1806003" y="0"/>
                  </a:lnTo>
                  <a:cubicBezTo>
                    <a:pt x="1846495" y="0"/>
                    <a:pt x="1879321" y="32826"/>
                    <a:pt x="1879321" y="73318"/>
                  </a:cubicBezTo>
                  <a:lnTo>
                    <a:pt x="1879321" y="659858"/>
                  </a:lnTo>
                  <a:cubicBezTo>
                    <a:pt x="1879321" y="700350"/>
                    <a:pt x="1846495" y="733176"/>
                    <a:pt x="1806003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 Rounded MT Bold" pitchFamily="34" charset="0"/>
                </a:rPr>
                <a:t>Udara</a:t>
              </a:r>
              <a:r>
                <a:rPr lang="en-US" sz="2800" kern="1200" dirty="0" smtClean="0">
                  <a:latin typeface="Arial Rounded MT Bold" pitchFamily="34" charset="0"/>
                </a:rPr>
                <a:t> Ambien</a:t>
              </a:r>
              <a:endParaRPr lang="en-US" sz="2800" kern="1200" dirty="0">
                <a:latin typeface="Arial Rounded MT Bold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796861" y="3535961"/>
              <a:ext cx="1662844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1925150" y="3657837"/>
              <a:ext cx="1662844" cy="733176"/>
            </a:xfrm>
            <a:custGeom>
              <a:avLst/>
              <a:gdLst>
                <a:gd name="connsiteX0" fmla="*/ 0 w 1662844"/>
                <a:gd name="connsiteY0" fmla="*/ 73318 h 733176"/>
                <a:gd name="connsiteX1" fmla="*/ 73318 w 1662844"/>
                <a:gd name="connsiteY1" fmla="*/ 0 h 733176"/>
                <a:gd name="connsiteX2" fmla="*/ 1589526 w 1662844"/>
                <a:gd name="connsiteY2" fmla="*/ 0 h 733176"/>
                <a:gd name="connsiteX3" fmla="*/ 1662844 w 1662844"/>
                <a:gd name="connsiteY3" fmla="*/ 73318 h 733176"/>
                <a:gd name="connsiteX4" fmla="*/ 1662844 w 1662844"/>
                <a:gd name="connsiteY4" fmla="*/ 659858 h 733176"/>
                <a:gd name="connsiteX5" fmla="*/ 1589526 w 1662844"/>
                <a:gd name="connsiteY5" fmla="*/ 733176 h 733176"/>
                <a:gd name="connsiteX6" fmla="*/ 73318 w 1662844"/>
                <a:gd name="connsiteY6" fmla="*/ 733176 h 733176"/>
                <a:gd name="connsiteX7" fmla="*/ 0 w 1662844"/>
                <a:gd name="connsiteY7" fmla="*/ 659858 h 733176"/>
                <a:gd name="connsiteX8" fmla="*/ 0 w 1662844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844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1589526" y="0"/>
                  </a:lnTo>
                  <a:cubicBezTo>
                    <a:pt x="1630018" y="0"/>
                    <a:pt x="1662844" y="32826"/>
                    <a:pt x="1662844" y="73318"/>
                  </a:cubicBezTo>
                  <a:lnTo>
                    <a:pt x="1662844" y="659858"/>
                  </a:lnTo>
                  <a:cubicBezTo>
                    <a:pt x="1662844" y="700350"/>
                    <a:pt x="1630018" y="733176"/>
                    <a:pt x="1589526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 Rounded MT Bold" pitchFamily="34" charset="0"/>
                </a:rPr>
                <a:t>Motode</a:t>
              </a:r>
              <a:r>
                <a:rPr lang="en-US" sz="2800" kern="1200" dirty="0" smtClean="0">
                  <a:latin typeface="Arial Rounded MT Bold" pitchFamily="34" charset="0"/>
                </a:rPr>
                <a:t> </a:t>
              </a:r>
              <a:r>
                <a:rPr lang="en-US" sz="2800" kern="1200" dirty="0" err="1" smtClean="0">
                  <a:latin typeface="Arial Rounded MT Bold" pitchFamily="34" charset="0"/>
                </a:rPr>
                <a:t>Aktif</a:t>
              </a:r>
              <a:endParaRPr lang="en-US" sz="2800" kern="1200" dirty="0">
                <a:latin typeface="Arial Rounded MT Bold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716284" y="3535961"/>
              <a:ext cx="2253449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3844574" y="3657837"/>
              <a:ext cx="2253449" cy="733176"/>
            </a:xfrm>
            <a:custGeom>
              <a:avLst/>
              <a:gdLst>
                <a:gd name="connsiteX0" fmla="*/ 0 w 2253449"/>
                <a:gd name="connsiteY0" fmla="*/ 73318 h 733176"/>
                <a:gd name="connsiteX1" fmla="*/ 73318 w 2253449"/>
                <a:gd name="connsiteY1" fmla="*/ 0 h 733176"/>
                <a:gd name="connsiteX2" fmla="*/ 2180131 w 2253449"/>
                <a:gd name="connsiteY2" fmla="*/ 0 h 733176"/>
                <a:gd name="connsiteX3" fmla="*/ 2253449 w 2253449"/>
                <a:gd name="connsiteY3" fmla="*/ 73318 h 733176"/>
                <a:gd name="connsiteX4" fmla="*/ 2253449 w 2253449"/>
                <a:gd name="connsiteY4" fmla="*/ 659858 h 733176"/>
                <a:gd name="connsiteX5" fmla="*/ 2180131 w 2253449"/>
                <a:gd name="connsiteY5" fmla="*/ 733176 h 733176"/>
                <a:gd name="connsiteX6" fmla="*/ 73318 w 2253449"/>
                <a:gd name="connsiteY6" fmla="*/ 733176 h 733176"/>
                <a:gd name="connsiteX7" fmla="*/ 0 w 2253449"/>
                <a:gd name="connsiteY7" fmla="*/ 659858 h 733176"/>
                <a:gd name="connsiteX8" fmla="*/ 0 w 2253449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449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2180131" y="0"/>
                  </a:lnTo>
                  <a:cubicBezTo>
                    <a:pt x="2220623" y="0"/>
                    <a:pt x="2253449" y="32826"/>
                    <a:pt x="2253449" y="73318"/>
                  </a:cubicBezTo>
                  <a:lnTo>
                    <a:pt x="2253449" y="659858"/>
                  </a:lnTo>
                  <a:cubicBezTo>
                    <a:pt x="2253449" y="700350"/>
                    <a:pt x="2220623" y="733176"/>
                    <a:pt x="2180131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Arial Rounded MT Bold" pitchFamily="34" charset="0"/>
                </a:rPr>
                <a:t>Metode</a:t>
              </a:r>
              <a:r>
                <a:rPr lang="en-US" sz="3200" kern="1200" dirty="0" smtClean="0">
                  <a:latin typeface="Arial Rounded MT Bold" pitchFamily="34" charset="0"/>
                </a:rPr>
                <a:t> </a:t>
              </a:r>
              <a:r>
                <a:rPr lang="en-US" sz="3200" kern="1200" dirty="0" err="1" smtClean="0">
                  <a:latin typeface="Arial Rounded MT Bold" pitchFamily="34" charset="0"/>
                </a:rPr>
                <a:t>Pasif</a:t>
              </a:r>
              <a:endParaRPr lang="en-US" sz="3200" kern="1200" dirty="0">
                <a:latin typeface="Arial Rounded MT Bold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467170" y="4604936"/>
              <a:ext cx="2523939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2595460" y="4726812"/>
              <a:ext cx="2523939" cy="733176"/>
            </a:xfrm>
            <a:custGeom>
              <a:avLst/>
              <a:gdLst>
                <a:gd name="connsiteX0" fmla="*/ 0 w 2523939"/>
                <a:gd name="connsiteY0" fmla="*/ 73318 h 733176"/>
                <a:gd name="connsiteX1" fmla="*/ 73318 w 2523939"/>
                <a:gd name="connsiteY1" fmla="*/ 0 h 733176"/>
                <a:gd name="connsiteX2" fmla="*/ 2450621 w 2523939"/>
                <a:gd name="connsiteY2" fmla="*/ 0 h 733176"/>
                <a:gd name="connsiteX3" fmla="*/ 2523939 w 2523939"/>
                <a:gd name="connsiteY3" fmla="*/ 73318 h 733176"/>
                <a:gd name="connsiteX4" fmla="*/ 2523939 w 2523939"/>
                <a:gd name="connsiteY4" fmla="*/ 659858 h 733176"/>
                <a:gd name="connsiteX5" fmla="*/ 2450621 w 2523939"/>
                <a:gd name="connsiteY5" fmla="*/ 733176 h 733176"/>
                <a:gd name="connsiteX6" fmla="*/ 73318 w 2523939"/>
                <a:gd name="connsiteY6" fmla="*/ 733176 h 733176"/>
                <a:gd name="connsiteX7" fmla="*/ 0 w 2523939"/>
                <a:gd name="connsiteY7" fmla="*/ 659858 h 733176"/>
                <a:gd name="connsiteX8" fmla="*/ 0 w 2523939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3939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2450621" y="0"/>
                  </a:lnTo>
                  <a:cubicBezTo>
                    <a:pt x="2491113" y="0"/>
                    <a:pt x="2523939" y="32826"/>
                    <a:pt x="2523939" y="73318"/>
                  </a:cubicBezTo>
                  <a:lnTo>
                    <a:pt x="2523939" y="659858"/>
                  </a:lnTo>
                  <a:cubicBezTo>
                    <a:pt x="2523939" y="700350"/>
                    <a:pt x="2491113" y="733176"/>
                    <a:pt x="2450621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Arial Rounded MT Bold" pitchFamily="34" charset="0"/>
                </a:rPr>
                <a:t> Parameter Gas : CO,NO,SO2,dll</a:t>
              </a:r>
              <a:endParaRPr lang="en-US" sz="2800" kern="1200" dirty="0">
                <a:latin typeface="Arial Rounded MT Bold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247689" y="4604936"/>
              <a:ext cx="1971159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Freeform 42"/>
            <p:cNvSpPr/>
            <p:nvPr/>
          </p:nvSpPr>
          <p:spPr>
            <a:xfrm>
              <a:off x="5375979" y="4726812"/>
              <a:ext cx="1971159" cy="733176"/>
            </a:xfrm>
            <a:custGeom>
              <a:avLst/>
              <a:gdLst>
                <a:gd name="connsiteX0" fmla="*/ 0 w 1971159"/>
                <a:gd name="connsiteY0" fmla="*/ 73318 h 733176"/>
                <a:gd name="connsiteX1" fmla="*/ 73318 w 1971159"/>
                <a:gd name="connsiteY1" fmla="*/ 0 h 733176"/>
                <a:gd name="connsiteX2" fmla="*/ 1897841 w 1971159"/>
                <a:gd name="connsiteY2" fmla="*/ 0 h 733176"/>
                <a:gd name="connsiteX3" fmla="*/ 1971159 w 1971159"/>
                <a:gd name="connsiteY3" fmla="*/ 73318 h 733176"/>
                <a:gd name="connsiteX4" fmla="*/ 1971159 w 1971159"/>
                <a:gd name="connsiteY4" fmla="*/ 659858 h 733176"/>
                <a:gd name="connsiteX5" fmla="*/ 1897841 w 1971159"/>
                <a:gd name="connsiteY5" fmla="*/ 733176 h 733176"/>
                <a:gd name="connsiteX6" fmla="*/ 73318 w 1971159"/>
                <a:gd name="connsiteY6" fmla="*/ 733176 h 733176"/>
                <a:gd name="connsiteX7" fmla="*/ 0 w 1971159"/>
                <a:gd name="connsiteY7" fmla="*/ 659858 h 733176"/>
                <a:gd name="connsiteX8" fmla="*/ 0 w 1971159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159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1897841" y="0"/>
                  </a:lnTo>
                  <a:cubicBezTo>
                    <a:pt x="1938333" y="0"/>
                    <a:pt x="1971159" y="32826"/>
                    <a:pt x="1971159" y="73318"/>
                  </a:cubicBezTo>
                  <a:lnTo>
                    <a:pt x="1971159" y="659858"/>
                  </a:lnTo>
                  <a:cubicBezTo>
                    <a:pt x="1971159" y="700350"/>
                    <a:pt x="1938333" y="733176"/>
                    <a:pt x="1897841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 Rounded MT Bold" pitchFamily="34" charset="0"/>
                </a:rPr>
                <a:t>Paramter</a:t>
              </a:r>
              <a:r>
                <a:rPr lang="en-US" sz="2800" kern="1200" dirty="0" smtClean="0">
                  <a:latin typeface="Arial Rounded MT Bold" pitchFamily="34" charset="0"/>
                </a:rPr>
                <a:t> </a:t>
              </a:r>
              <a:r>
                <a:rPr lang="en-US" sz="2800" kern="1200" dirty="0" err="1" smtClean="0">
                  <a:latin typeface="Arial Rounded MT Bold" pitchFamily="34" charset="0"/>
                </a:rPr>
                <a:t>Partikulat</a:t>
              </a:r>
              <a:r>
                <a:rPr lang="en-US" sz="2800" kern="1200" dirty="0" smtClean="0">
                  <a:latin typeface="Arial Rounded MT Bold" pitchFamily="34" charset="0"/>
                </a:rPr>
                <a:t> </a:t>
              </a:r>
              <a:r>
                <a:rPr lang="en-US" sz="1600" kern="1200" dirty="0" smtClean="0"/>
                <a:t>    </a:t>
              </a:r>
              <a:endParaRPr lang="en-US" sz="1600" kern="12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79538" y="2466986"/>
              <a:ext cx="1898384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Freeform 44"/>
            <p:cNvSpPr/>
            <p:nvPr/>
          </p:nvSpPr>
          <p:spPr>
            <a:xfrm>
              <a:off x="5207828" y="2588861"/>
              <a:ext cx="1898384" cy="733176"/>
            </a:xfrm>
            <a:custGeom>
              <a:avLst/>
              <a:gdLst>
                <a:gd name="connsiteX0" fmla="*/ 0 w 1898384"/>
                <a:gd name="connsiteY0" fmla="*/ 73318 h 733176"/>
                <a:gd name="connsiteX1" fmla="*/ 73318 w 1898384"/>
                <a:gd name="connsiteY1" fmla="*/ 0 h 733176"/>
                <a:gd name="connsiteX2" fmla="*/ 1825066 w 1898384"/>
                <a:gd name="connsiteY2" fmla="*/ 0 h 733176"/>
                <a:gd name="connsiteX3" fmla="*/ 1898384 w 1898384"/>
                <a:gd name="connsiteY3" fmla="*/ 73318 h 733176"/>
                <a:gd name="connsiteX4" fmla="*/ 1898384 w 1898384"/>
                <a:gd name="connsiteY4" fmla="*/ 659858 h 733176"/>
                <a:gd name="connsiteX5" fmla="*/ 1825066 w 1898384"/>
                <a:gd name="connsiteY5" fmla="*/ 733176 h 733176"/>
                <a:gd name="connsiteX6" fmla="*/ 73318 w 1898384"/>
                <a:gd name="connsiteY6" fmla="*/ 733176 h 733176"/>
                <a:gd name="connsiteX7" fmla="*/ 0 w 1898384"/>
                <a:gd name="connsiteY7" fmla="*/ 659858 h 733176"/>
                <a:gd name="connsiteX8" fmla="*/ 0 w 1898384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8384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1825066" y="0"/>
                  </a:lnTo>
                  <a:cubicBezTo>
                    <a:pt x="1865558" y="0"/>
                    <a:pt x="1898384" y="32826"/>
                    <a:pt x="1898384" y="73318"/>
                  </a:cubicBezTo>
                  <a:lnTo>
                    <a:pt x="1898384" y="659858"/>
                  </a:lnTo>
                  <a:cubicBezTo>
                    <a:pt x="1898384" y="700350"/>
                    <a:pt x="1865558" y="733176"/>
                    <a:pt x="1825066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 Rounded MT Bold" pitchFamily="34" charset="0"/>
                </a:rPr>
                <a:t>Udara</a:t>
              </a:r>
              <a:r>
                <a:rPr lang="en-US" sz="2800" kern="1200" dirty="0" smtClean="0">
                  <a:latin typeface="Arial Rounded MT Bold" pitchFamily="34" charset="0"/>
                </a:rPr>
                <a:t> </a:t>
              </a:r>
              <a:r>
                <a:rPr lang="en-US" sz="2800" kern="1200" dirty="0" err="1" smtClean="0">
                  <a:latin typeface="Arial Rounded MT Bold" pitchFamily="34" charset="0"/>
                </a:rPr>
                <a:t>Emisi</a:t>
              </a:r>
              <a:endParaRPr lang="en-US" sz="2800" kern="1200" dirty="0">
                <a:latin typeface="Arial Rounded MT Bold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95400" y="405825"/>
            <a:ext cx="6633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Klasifikasi</a:t>
            </a:r>
            <a:r>
              <a:rPr lang="en-US" sz="3200" dirty="0" smtClean="0"/>
              <a:t> Sampling </a:t>
            </a:r>
            <a:r>
              <a:rPr lang="en-US" sz="3200" dirty="0" err="1" smtClean="0"/>
              <a:t>Kualitas</a:t>
            </a:r>
            <a:r>
              <a:rPr lang="en-US" sz="3200" dirty="0" smtClean="0"/>
              <a:t> </a:t>
            </a:r>
            <a:r>
              <a:rPr lang="en-US" sz="3200" dirty="0" err="1" smtClean="0"/>
              <a:t>Udara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97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METODE  ANALISA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136339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Arial Rounded MT Bold" pitchFamily="34" charset="0"/>
              </a:rPr>
              <a:t>1.  </a:t>
            </a:r>
            <a:r>
              <a:rPr lang="en-US" sz="2800" b="1" dirty="0" err="1" smtClean="0">
                <a:latin typeface="Arial Rounded MT Bold" pitchFamily="34" charset="0"/>
              </a:rPr>
              <a:t>Metode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latin typeface="Arial Rounded MT Bold" pitchFamily="34" charset="0"/>
              </a:rPr>
              <a:t>Adsorpsi</a:t>
            </a:r>
            <a:r>
              <a:rPr lang="en-US" sz="2800" b="1" dirty="0" smtClean="0">
                <a:latin typeface="Arial Rounded MT Bold" pitchFamily="34" charset="0"/>
              </a:rPr>
              <a:t>  </a:t>
            </a:r>
            <a:r>
              <a:rPr lang="en-US" sz="2800" b="1" dirty="0" err="1">
                <a:latin typeface="Arial Rounded MT Bold" pitchFamily="34" charset="0"/>
              </a:rPr>
              <a:t>dan</a:t>
            </a:r>
            <a:r>
              <a:rPr lang="en-US" sz="2800" b="1" dirty="0">
                <a:latin typeface="Arial Rounded MT Bold" pitchFamily="34" charset="0"/>
              </a:rPr>
              <a:t> </a:t>
            </a:r>
            <a:r>
              <a:rPr lang="en-US" sz="2800" b="1" dirty="0" err="1">
                <a:latin typeface="Arial Rounded MT Bold" pitchFamily="34" charset="0"/>
              </a:rPr>
              <a:t>Desorbsi</a:t>
            </a:r>
            <a:r>
              <a:rPr lang="en-US" sz="2800" b="1" dirty="0">
                <a:latin typeface="Arial Rounded MT Bold" pitchFamily="34" charset="0"/>
              </a:rPr>
              <a:t> </a:t>
            </a:r>
            <a:endParaRPr lang="en-US" sz="2800" dirty="0">
              <a:latin typeface="Arial Rounded MT Bold" pitchFamily="34" charset="0"/>
            </a:endParaRPr>
          </a:p>
          <a:p>
            <a:pPr algn="just"/>
            <a:r>
              <a:rPr lang="en-US" sz="2800" dirty="0">
                <a:latin typeface="Arial Rounded MT Bold" pitchFamily="34" charset="0"/>
              </a:rPr>
              <a:t> </a:t>
            </a:r>
          </a:p>
          <a:p>
            <a:pPr algn="just"/>
            <a:r>
              <a:rPr lang="en-US" sz="2800" dirty="0" err="1">
                <a:latin typeface="Arial Rounded MT Bold" pitchFamily="34" charset="0"/>
              </a:rPr>
              <a:t>Teknik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pengumpulan</a:t>
            </a:r>
            <a:r>
              <a:rPr lang="en-US" sz="2800" dirty="0">
                <a:latin typeface="Arial Rounded MT Bold" pitchFamily="34" charset="0"/>
              </a:rPr>
              <a:t> gas yang </a:t>
            </a:r>
            <a:r>
              <a:rPr lang="en-US" sz="2800" dirty="0" err="1">
                <a:latin typeface="Arial Rounded MT Bold" pitchFamily="34" charset="0"/>
              </a:rPr>
              <a:t>umum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digunakan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untuk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menangkap</a:t>
            </a:r>
            <a:r>
              <a:rPr lang="en-US" sz="2800" dirty="0">
                <a:latin typeface="Arial Rounded MT Bold" pitchFamily="34" charset="0"/>
              </a:rPr>
              <a:t> gas </a:t>
            </a:r>
            <a:r>
              <a:rPr lang="en-US" sz="2800" dirty="0" err="1">
                <a:latin typeface="Arial Rounded MT Bold" pitchFamily="34" charset="0"/>
              </a:rPr>
              <a:t>pencemar</a:t>
            </a:r>
            <a:r>
              <a:rPr lang="en-US" sz="2800" dirty="0">
                <a:latin typeface="Arial Rounded MT Bold" pitchFamily="34" charset="0"/>
              </a:rPr>
              <a:t> di </a:t>
            </a:r>
            <a:r>
              <a:rPr lang="en-US" sz="2800" dirty="0" err="1">
                <a:latin typeface="Arial Rounded MT Bold" pitchFamily="34" charset="0"/>
              </a:rPr>
              <a:t>udara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adalah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dengan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teknik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adsorpsi</a:t>
            </a:r>
            <a:r>
              <a:rPr lang="en-US" sz="2800" dirty="0">
                <a:latin typeface="Arial Rounded MT Bold" pitchFamily="34" charset="0"/>
              </a:rPr>
              <a:t>, </a:t>
            </a:r>
            <a:r>
              <a:rPr lang="en-US" sz="2800" dirty="0" err="1">
                <a:latin typeface="Arial Rounded MT Bold" pitchFamily="34" charset="0"/>
              </a:rPr>
              <a:t>desorbsi</a:t>
            </a:r>
            <a:r>
              <a:rPr lang="en-US" sz="2800" dirty="0">
                <a:latin typeface="Arial Rounded MT Bold" pitchFamily="34" charset="0"/>
              </a:rPr>
              <a:t>, </a:t>
            </a:r>
            <a:r>
              <a:rPr lang="en-US" sz="2800" dirty="0" err="1">
                <a:latin typeface="Arial Rounded MT Bold" pitchFamily="34" charset="0"/>
              </a:rPr>
              <a:t>pendinginan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pengumpulan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pada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kantong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udara</a:t>
            </a:r>
            <a:r>
              <a:rPr lang="en-US" sz="2800" dirty="0">
                <a:latin typeface="Arial Rounded MT Bold" pitchFamily="34" charset="0"/>
              </a:rPr>
              <a:t> (bag sampler </a:t>
            </a:r>
            <a:r>
              <a:rPr lang="en-US" sz="2800" dirty="0" err="1">
                <a:latin typeface="Arial Rounded MT Bold" pitchFamily="34" charset="0"/>
              </a:rPr>
              <a:t>atau</a:t>
            </a:r>
            <a:r>
              <a:rPr lang="en-US" sz="2800" dirty="0">
                <a:latin typeface="Arial Rounded MT Bold" pitchFamily="34" charset="0"/>
              </a:rPr>
              <a:t> tube sampler).</a:t>
            </a:r>
          </a:p>
          <a:p>
            <a:pPr algn="just"/>
            <a:r>
              <a:rPr lang="en-US" sz="2800" dirty="0">
                <a:latin typeface="Arial Rounded MT Bold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78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762000"/>
            <a:ext cx="5486400" cy="685800"/>
          </a:xfrm>
        </p:spPr>
        <p:txBody>
          <a:bodyPr/>
          <a:lstStyle/>
          <a:p>
            <a:pPr algn="l"/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/>
              <a:t>Adsorpsi</a:t>
            </a:r>
            <a:r>
              <a:rPr lang="en-US" b="1" dirty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950184"/>
            <a:ext cx="739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/>
              <a:t>adsorpsi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/>
              <a:t>pengumpulan</a:t>
            </a:r>
            <a:r>
              <a:rPr lang="en-US" sz="2000" dirty="0"/>
              <a:t> gas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gas </a:t>
            </a:r>
            <a:r>
              <a:rPr lang="en-US" sz="2000" dirty="0" err="1"/>
              <a:t>pencemar</a:t>
            </a:r>
            <a:r>
              <a:rPr lang="en-US" sz="2000" dirty="0"/>
              <a:t> </a:t>
            </a:r>
            <a:r>
              <a:rPr lang="en-US" sz="2000" dirty="0" err="1"/>
              <a:t>terabsorpsi</a:t>
            </a:r>
            <a:r>
              <a:rPr lang="en-US" sz="2000" dirty="0"/>
              <a:t> /</a:t>
            </a:r>
            <a:r>
              <a:rPr lang="en-US" sz="2000" dirty="0" err="1"/>
              <a:t>bereaksi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pereaksi</a:t>
            </a:r>
            <a:r>
              <a:rPr lang="en-US" sz="2000" dirty="0"/>
              <a:t> </a:t>
            </a:r>
            <a:r>
              <a:rPr lang="en-US" sz="2000" dirty="0" err="1"/>
              <a:t>spesifik</a:t>
            </a:r>
            <a:r>
              <a:rPr lang="en-US" sz="2000" dirty="0"/>
              <a:t> (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absorben</a:t>
            </a:r>
            <a:r>
              <a:rPr lang="en-US" sz="2000" dirty="0"/>
              <a:t>). </a:t>
            </a:r>
            <a:r>
              <a:rPr lang="en-US" sz="2000" dirty="0" err="1"/>
              <a:t>Pereaksi</a:t>
            </a:r>
            <a:r>
              <a:rPr lang="en-US" sz="2000" dirty="0"/>
              <a:t> </a:t>
            </a:r>
            <a:r>
              <a:rPr lang="en-US" sz="2000" dirty="0" err="1"/>
              <a:t>kimia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spesifik</a:t>
            </a:r>
            <a:r>
              <a:rPr lang="en-US" sz="2000" dirty="0"/>
              <a:t> </a:t>
            </a: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bereaksi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gas </a:t>
            </a:r>
            <a:r>
              <a:rPr lang="en-US" sz="2000" dirty="0" err="1"/>
              <a:t>pencemar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di </a:t>
            </a:r>
            <a:r>
              <a:rPr lang="en-US" sz="2000" dirty="0" err="1"/>
              <a:t>analisis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71862" y="3886200"/>
            <a:ext cx="716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 Rounded MT Bold" pitchFamily="34" charset="0"/>
              </a:rPr>
              <a:t>Efisiensi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pengumpulan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sangat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dipengaruhi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oleh</a:t>
            </a:r>
            <a:r>
              <a:rPr lang="en-US" sz="2000" dirty="0">
                <a:latin typeface="Arial Rounded MT Bold" pitchFamily="34" charset="0"/>
              </a:rPr>
              <a:t> :</a:t>
            </a:r>
          </a:p>
          <a:p>
            <a:pPr marL="630238" lvl="0" indent="-630238">
              <a:buBlip>
                <a:blip r:embed="rId2"/>
              </a:buBlip>
            </a:pPr>
            <a:r>
              <a:rPr lang="en-US" sz="2000" dirty="0" err="1">
                <a:latin typeface="Arial Rounded MT Bold" pitchFamily="34" charset="0"/>
              </a:rPr>
              <a:t>Karakteristik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dari</a:t>
            </a:r>
            <a:r>
              <a:rPr lang="en-US" sz="2000" dirty="0">
                <a:latin typeface="Arial Rounded MT Bold" pitchFamily="34" charset="0"/>
              </a:rPr>
              <a:t> gas </a:t>
            </a:r>
            <a:r>
              <a:rPr lang="en-US" sz="2000" dirty="0" err="1">
                <a:latin typeface="Arial Rounded MT Bold" pitchFamily="34" charset="0"/>
              </a:rPr>
              <a:t>pencemar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yaitu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kemampuan</a:t>
            </a:r>
            <a:r>
              <a:rPr lang="en-US" sz="2000" dirty="0">
                <a:latin typeface="Arial Rounded MT Bold" pitchFamily="34" charset="0"/>
              </a:rPr>
              <a:t> /</a:t>
            </a:r>
            <a:r>
              <a:rPr lang="en-US" sz="2000" dirty="0" err="1">
                <a:latin typeface="Arial Rounded MT Bold" pitchFamily="34" charset="0"/>
              </a:rPr>
              <a:t>kecepatan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absorpsi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zat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pencemar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larutan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spesifik</a:t>
            </a:r>
            <a:r>
              <a:rPr lang="en-US" sz="2000" dirty="0">
                <a:latin typeface="Arial Rounded MT Bold" pitchFamily="34" charset="0"/>
              </a:rPr>
              <a:t> </a:t>
            </a:r>
          </a:p>
          <a:p>
            <a:pPr marL="630238" lvl="0" indent="-630238">
              <a:buBlip>
                <a:blip r:embed="rId2"/>
              </a:buBlip>
            </a:pPr>
            <a:r>
              <a:rPr lang="en-US" sz="2000" dirty="0" err="1">
                <a:latin typeface="Arial Rounded MT Bold" pitchFamily="34" charset="0"/>
              </a:rPr>
              <a:t>Waktu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kontak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antara</a:t>
            </a:r>
            <a:r>
              <a:rPr lang="en-US" sz="2000" dirty="0">
                <a:latin typeface="Arial Rounded MT Bold" pitchFamily="34" charset="0"/>
              </a:rPr>
              <a:t> gas </a:t>
            </a:r>
            <a:r>
              <a:rPr lang="en-US" sz="2000" dirty="0" err="1">
                <a:latin typeface="Arial Rounded MT Bold" pitchFamily="34" charset="0"/>
              </a:rPr>
              <a:t>pencemar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pereaksi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spesifik</a:t>
            </a:r>
            <a:r>
              <a:rPr lang="en-US" sz="2000" dirty="0">
                <a:latin typeface="Arial Rounded MT Bold" pitchFamily="34" charset="0"/>
              </a:rPr>
              <a:t> </a:t>
            </a:r>
          </a:p>
          <a:p>
            <a:pPr marL="630238" indent="-630238">
              <a:buBlip>
                <a:blip r:embed="rId2"/>
              </a:buBlip>
            </a:pPr>
            <a:r>
              <a:rPr lang="en-US" sz="2000" dirty="0" err="1">
                <a:latin typeface="Arial Rounded MT Bold" pitchFamily="34" charset="0"/>
              </a:rPr>
              <a:t>Luas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permukaan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bidang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kontak</a:t>
            </a:r>
            <a:r>
              <a:rPr lang="en-US" sz="2000" dirty="0">
                <a:latin typeface="Arial Rounded MT Bold" pitchFamily="34" charset="0"/>
              </a:rPr>
              <a:t> / </a:t>
            </a:r>
            <a:r>
              <a:rPr lang="en-US" sz="2000" dirty="0" err="1">
                <a:latin typeface="Arial Rounded MT Bold" pitchFamily="34" charset="0"/>
              </a:rPr>
              <a:t>ukuran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gelembung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152400"/>
            <a:ext cx="234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METODE  ANALISA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876800"/>
            <a:ext cx="2743201" cy="18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70745" y="1455211"/>
            <a:ext cx="4868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en-US" sz="2400" dirty="0" err="1" smtClean="0">
                <a:solidFill>
                  <a:srgbClr val="00B0F0"/>
                </a:solidFill>
              </a:rPr>
              <a:t>Kertas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filter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menangkap</a:t>
            </a:r>
            <a:r>
              <a:rPr lang="en-US" sz="2400" dirty="0"/>
              <a:t> </a:t>
            </a:r>
            <a:r>
              <a:rPr lang="en-US" sz="2400" dirty="0" err="1"/>
              <a:t>debu</a:t>
            </a:r>
            <a:r>
              <a:rPr lang="en-US" sz="2400" dirty="0"/>
              <a:t> </a:t>
            </a:r>
            <a:endParaRPr lang="en-US" sz="2400" dirty="0" smtClean="0"/>
          </a:p>
          <a:p>
            <a:pPr lvl="0"/>
            <a:endParaRPr lang="en-US" sz="2400" dirty="0"/>
          </a:p>
          <a:p>
            <a:pPr marL="285750" lvl="0" indent="-285750">
              <a:buBlip>
                <a:blip r:embed="rId3"/>
              </a:buBlip>
            </a:pPr>
            <a:r>
              <a:rPr lang="en-US" sz="2400" dirty="0" err="1">
                <a:solidFill>
                  <a:srgbClr val="00B0F0"/>
                </a:solidFill>
              </a:rPr>
              <a:t>Tabung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impinger</a:t>
            </a:r>
            <a:r>
              <a:rPr lang="en-US" sz="2400" dirty="0"/>
              <a:t>, fritted bubbler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mengumpulkan</a:t>
            </a:r>
            <a:r>
              <a:rPr lang="en-US" sz="2400" dirty="0"/>
              <a:t> gas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absorpsi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lvl="0" indent="-285750">
              <a:buBlip>
                <a:blip r:embed="rId3"/>
              </a:buBlip>
            </a:pPr>
            <a:endParaRPr lang="en-US" sz="2400" dirty="0"/>
          </a:p>
          <a:p>
            <a:pPr lvl="0"/>
            <a:endParaRPr lang="en-US" sz="2400" dirty="0"/>
          </a:p>
          <a:p>
            <a:pPr marL="285750" lvl="0" indent="-285750">
              <a:buBlip>
                <a:blip r:embed="rId3"/>
              </a:buBlip>
            </a:pPr>
            <a:r>
              <a:rPr lang="en-US" sz="2400" dirty="0">
                <a:solidFill>
                  <a:srgbClr val="00B0F0"/>
                </a:solidFill>
              </a:rPr>
              <a:t>Tube adsorbent </a:t>
            </a:r>
            <a:r>
              <a:rPr lang="en-US" sz="2400" dirty="0" err="1"/>
              <a:t>karbon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mengumpulkan</a:t>
            </a:r>
            <a:r>
              <a:rPr lang="en-US" sz="2400" dirty="0"/>
              <a:t> gas </a:t>
            </a:r>
            <a:r>
              <a:rPr lang="en-US" sz="2400" dirty="0" err="1"/>
              <a:t>hidrokarbon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adsorpsi</a:t>
            </a:r>
            <a:r>
              <a:rPr lang="en-US" sz="2400" dirty="0"/>
              <a:t>.</a:t>
            </a:r>
          </a:p>
          <a:p>
            <a:r>
              <a:rPr lang="en-US" sz="2400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59" y="1295400"/>
            <a:ext cx="137804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6966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Collector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gas /</a:t>
            </a:r>
            <a:r>
              <a:rPr lang="en-US" dirty="0" err="1"/>
              <a:t>debu</a:t>
            </a:r>
            <a:r>
              <a:rPr lang="en-US" dirty="0"/>
              <a:t> yang </a:t>
            </a:r>
            <a:r>
              <a:rPr lang="en-US" dirty="0" err="1"/>
              <a:t>tertangkap</a:t>
            </a:r>
            <a:r>
              <a:rPr lang="en-US" dirty="0"/>
              <a:t> </a:t>
            </a:r>
            <a:r>
              <a:rPr lang="en-US" dirty="0" err="1"/>
              <a:t>contohnya</a:t>
            </a:r>
            <a:r>
              <a:rPr lang="en-US" dirty="0"/>
              <a:t> </a:t>
            </a:r>
          </a:p>
        </p:txBody>
      </p:sp>
      <p:pic>
        <p:nvPicPr>
          <p:cNvPr id="9" name="Picture 8" descr="225-01-01 Cyclone-cassette assembly in filer cassette holder 225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53" y="617062"/>
            <a:ext cx="1484405" cy="166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5410200" y="1905000"/>
            <a:ext cx="533400" cy="3810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636779" y="2920849"/>
            <a:ext cx="1053446" cy="70163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724400" y="5638800"/>
            <a:ext cx="1447800" cy="5334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457700" y="2034915"/>
            <a:ext cx="533400" cy="3810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390838" y="2920849"/>
            <a:ext cx="1053446" cy="70163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6779" y="185003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METODE  ANALISA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01663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, 4.2.-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Tabung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impinger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absorber gas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pencemar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152400"/>
            <a:ext cx="234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METODE  ANALISA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732"/>
            <a:ext cx="8229599" cy="536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ung dan peralatan impinge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4890"/>
            <a:ext cx="708660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600" y="5410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Gambar</a:t>
            </a:r>
            <a:r>
              <a:rPr lang="en-US" i="1" dirty="0"/>
              <a:t> ,4.3 -  </a:t>
            </a:r>
            <a:r>
              <a:rPr lang="en-US" i="1" dirty="0" err="1"/>
              <a:t>Tabung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peralatan</a:t>
            </a:r>
            <a:r>
              <a:rPr lang="en-US" i="1" dirty="0"/>
              <a:t> </a:t>
            </a:r>
            <a:r>
              <a:rPr lang="en-US" i="1" dirty="0" err="1"/>
              <a:t>impinger</a:t>
            </a:r>
            <a:endParaRPr lang="en-US" dirty="0"/>
          </a:p>
          <a:p>
            <a:pPr algn="ctr"/>
            <a:r>
              <a:rPr lang="en-US" i="1" dirty="0" err="1"/>
              <a:t>Peralatan</a:t>
            </a:r>
            <a:r>
              <a:rPr lang="en-US" i="1" dirty="0"/>
              <a:t> yang </a:t>
            </a:r>
            <a:r>
              <a:rPr lang="en-US" i="1" dirty="0" err="1"/>
              <a:t>lazim</a:t>
            </a:r>
            <a:r>
              <a:rPr lang="en-US" i="1" dirty="0"/>
              <a:t> </a:t>
            </a:r>
            <a:r>
              <a:rPr lang="en-US" i="1" dirty="0" err="1"/>
              <a:t>digunakan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sampling </a:t>
            </a:r>
            <a:r>
              <a:rPr lang="en-US" i="1" dirty="0" err="1"/>
              <a:t>kualitas</a:t>
            </a:r>
            <a:r>
              <a:rPr lang="en-US" i="1" dirty="0"/>
              <a:t> </a:t>
            </a:r>
            <a:r>
              <a:rPr lang="en-US" i="1" dirty="0" err="1"/>
              <a:t>udara</a:t>
            </a:r>
            <a:r>
              <a:rPr lang="en-US" i="1" dirty="0"/>
              <a:t>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peralatan</a:t>
            </a:r>
            <a:r>
              <a:rPr lang="en-US" i="1" dirty="0"/>
              <a:t> </a:t>
            </a:r>
            <a:r>
              <a:rPr lang="en-US" i="1" dirty="0" err="1"/>
              <a:t>impinger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sampling gas-gas  </a:t>
            </a:r>
            <a:r>
              <a:rPr lang="en-US" i="1" dirty="0" err="1"/>
              <a:t>diudara</a:t>
            </a:r>
            <a:r>
              <a:rPr lang="en-US" i="1" dirty="0"/>
              <a:t>.</a:t>
            </a:r>
            <a:endParaRPr lang="en-US" dirty="0"/>
          </a:p>
          <a:p>
            <a:pPr algn="ctr"/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9400" y="152400"/>
            <a:ext cx="234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METODE  ANALISA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093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515100" cy="838200"/>
          </a:xfrm>
        </p:spPr>
        <p:txBody>
          <a:bodyPr/>
          <a:lstStyle/>
          <a:p>
            <a:pPr algn="l"/>
            <a:r>
              <a:rPr lang="en-US" sz="3200" dirty="0" smtClean="0"/>
              <a:t>Sample </a:t>
            </a:r>
            <a:r>
              <a:rPr lang="en-US" sz="3200" dirty="0"/>
              <a:t>Media ( Filter )</a:t>
            </a:r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652463" y="1138238"/>
            <a:ext cx="3148012" cy="5222875"/>
            <a:chOff x="411" y="717"/>
            <a:chExt cx="1983" cy="3290"/>
          </a:xfrm>
        </p:grpSpPr>
        <p:pic>
          <p:nvPicPr>
            <p:cNvPr id="9224" name="Picture 8" descr="225-01-01 Cyclone-cassette assembly in filer cassette holder 22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2777"/>
              <a:ext cx="1094" cy="1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5" name="Picture 9" descr="Air Sampling Filte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1177"/>
              <a:ext cx="1140" cy="1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225-982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560"/>
              <a:ext cx="570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7" name="Picture 11" descr="225-326 Casset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717"/>
              <a:ext cx="570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GS-3 Cyclone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" y="1383"/>
              <a:ext cx="570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9" name="Picture 13" descr="SKC Button Sampler for Inhalable Dust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99"/>
              <a:ext cx="570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3981450" y="1382713"/>
            <a:ext cx="4291013" cy="3932238"/>
            <a:chOff x="2508" y="871"/>
            <a:chExt cx="2703" cy="2477"/>
          </a:xfrm>
        </p:grpSpPr>
        <p:pic>
          <p:nvPicPr>
            <p:cNvPr id="9235" name="Picture 19" descr="IOM Inhalable Dust Sampler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" y="2326"/>
              <a:ext cx="822" cy="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6" name="Picture 20" descr="SKC Aluminum Respirable Dust Cyclon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" y="906"/>
              <a:ext cx="1152" cy="1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2508" y="3021"/>
              <a:ext cx="9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umanst521 BT" pitchFamily="34" charset="0"/>
              </a:endParaRPr>
            </a:p>
          </p:txBody>
        </p:sp>
        <p:pic>
          <p:nvPicPr>
            <p:cNvPr id="9238" name="Picture 22" descr="DPM Cassette with Precision-Jeweled Impacto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871"/>
              <a:ext cx="912" cy="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9" name="Picture 23" descr="225-90xx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55"/>
              <a:ext cx="570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338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/>
              <a:t>Teknik</a:t>
            </a:r>
            <a:r>
              <a:rPr lang="en-US" sz="4800" b="1" dirty="0"/>
              <a:t> </a:t>
            </a:r>
            <a:r>
              <a:rPr lang="en-US" sz="4800" b="1" dirty="0" err="1" smtClean="0"/>
              <a:t>Desorbsi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914400" y="20574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 Rounded MT Bold" pitchFamily="34" charset="0"/>
              </a:rPr>
              <a:t>Teknik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desorbsi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berdasarkan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kemampuan</a:t>
            </a:r>
            <a:r>
              <a:rPr lang="en-US" sz="2400" dirty="0">
                <a:latin typeface="Arial Rounded MT Bold" pitchFamily="34" charset="0"/>
              </a:rPr>
              <a:t> gas </a:t>
            </a:r>
            <a:r>
              <a:rPr lang="en-US" sz="2400" dirty="0" err="1">
                <a:latin typeface="Arial Rounded MT Bold" pitchFamily="34" charset="0"/>
              </a:rPr>
              <a:t>pencemar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terdesorbsi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pada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permukaan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padat</a:t>
            </a:r>
            <a:r>
              <a:rPr lang="en-US" sz="2400" dirty="0">
                <a:latin typeface="Arial Rounded MT Bold" pitchFamily="34" charset="0"/>
              </a:rPr>
              <a:t> adsorbent . </a:t>
            </a:r>
            <a:r>
              <a:rPr lang="en-US" sz="2400" dirty="0" err="1">
                <a:latin typeface="Arial Rounded MT Bold" pitchFamily="34" charset="0"/>
              </a:rPr>
              <a:t>Jenis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adsorben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umum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digunakan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adalah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karbon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aktif</a:t>
            </a:r>
            <a:r>
              <a:rPr lang="en-US" sz="2400" dirty="0">
                <a:latin typeface="Arial Rounded MT Bold" pitchFamily="34" charset="0"/>
              </a:rPr>
              <a:t>, TENAX-GC </a:t>
            </a:r>
            <a:r>
              <a:rPr lang="en-US" sz="2400" dirty="0" err="1">
                <a:latin typeface="Arial Rounded MT Bold" pitchFamily="34" charset="0"/>
              </a:rPr>
              <a:t>atau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Amberlite</a:t>
            </a:r>
            <a:r>
              <a:rPr lang="en-US" sz="2400" dirty="0">
                <a:latin typeface="Arial Rounded MT Bold" pitchFamily="34" charset="0"/>
              </a:rPr>
              <a:t> XAD). </a:t>
            </a:r>
            <a:r>
              <a:rPr lang="en-US" sz="2400" dirty="0" err="1">
                <a:latin typeface="Arial Rounded MT Bold" pitchFamily="34" charset="0"/>
              </a:rPr>
              <a:t>Teknik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ini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digunakan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untuk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pengumpulan</a:t>
            </a:r>
            <a:r>
              <a:rPr lang="en-US" sz="2400" dirty="0">
                <a:latin typeface="Arial Rounded MT Bold" pitchFamily="34" charset="0"/>
              </a:rPr>
              <a:t> gas-gas </a:t>
            </a:r>
            <a:r>
              <a:rPr lang="en-US" sz="2400" dirty="0" err="1">
                <a:latin typeface="Arial Rounded MT Bold" pitchFamily="34" charset="0"/>
              </a:rPr>
              <a:t>organik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seperti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senyawa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hidrokarbon</a:t>
            </a:r>
            <a:r>
              <a:rPr lang="en-US" sz="2400" dirty="0">
                <a:latin typeface="Arial Rounded MT Bold" pitchFamily="34" charset="0"/>
              </a:rPr>
              <a:t> , benzene, toluene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berbagai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jenis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senyawa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organik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mampu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terserap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pada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permukaan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adsorben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digunakan</a:t>
            </a:r>
            <a:r>
              <a:rPr lang="en-US" sz="2400" dirty="0">
                <a:latin typeface="Arial Rounded MT Bold" pitchFamily="34" charset="0"/>
              </a:rPr>
              <a:t> (</a:t>
            </a:r>
            <a:r>
              <a:rPr lang="en-US" sz="2400" dirty="0" err="1">
                <a:latin typeface="Arial Rounded MT Bold" pitchFamily="34" charset="0"/>
              </a:rPr>
              <a:t>Gambar</a:t>
            </a:r>
            <a:r>
              <a:rPr lang="en-US" sz="2400" dirty="0">
                <a:latin typeface="Arial Rounded MT Bold" pitchFamily="34" charset="0"/>
              </a:rPr>
              <a:t> , 4.4)</a:t>
            </a:r>
          </a:p>
        </p:txBody>
      </p:sp>
    </p:spTree>
    <p:extLst>
      <p:ext uri="{BB962C8B-B14F-4D97-AF65-F5344CB8AC3E}">
        <p14:creationId xmlns:p14="http://schemas.microsoft.com/office/powerpoint/2010/main" val="22927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citonline.com/mekanikal/show_image.php?id=7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7724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57300" y="58674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Gambar</a:t>
            </a:r>
            <a:r>
              <a:rPr lang="en-US" i="1" dirty="0"/>
              <a:t>,  4.4- </a:t>
            </a:r>
            <a:r>
              <a:rPr lang="en-US" i="1" dirty="0" err="1"/>
              <a:t>Contoh</a:t>
            </a:r>
            <a:r>
              <a:rPr lang="en-US" i="1" dirty="0"/>
              <a:t> </a:t>
            </a:r>
            <a:r>
              <a:rPr lang="en-US" i="1" dirty="0" err="1"/>
              <a:t>tabung</a:t>
            </a:r>
            <a:r>
              <a:rPr lang="en-US" i="1" dirty="0"/>
              <a:t> </a:t>
            </a:r>
            <a:r>
              <a:rPr lang="en-US" i="1" dirty="0" err="1"/>
              <a:t>adsorber</a:t>
            </a:r>
            <a:r>
              <a:rPr lang="en-US" i="1" dirty="0"/>
              <a:t> </a:t>
            </a:r>
            <a:r>
              <a:rPr lang="en-US" i="1" dirty="0" err="1"/>
              <a:t>berisi</a:t>
            </a:r>
            <a:r>
              <a:rPr lang="en-US" i="1" dirty="0"/>
              <a:t> </a:t>
            </a:r>
            <a:r>
              <a:rPr lang="en-US" i="1" dirty="0" err="1"/>
              <a:t>karbon</a:t>
            </a:r>
            <a:r>
              <a:rPr lang="en-US" i="1" dirty="0"/>
              <a:t> </a:t>
            </a:r>
            <a:r>
              <a:rPr lang="en-US" i="1" dirty="0" err="1"/>
              <a:t>aktif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8108" y="762000"/>
            <a:ext cx="7391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 </a:t>
            </a:r>
          </a:p>
          <a:p>
            <a:r>
              <a:rPr lang="en-US" sz="3200" i="1" dirty="0" err="1">
                <a:solidFill>
                  <a:srgbClr val="FFFF00"/>
                </a:solidFill>
                <a:latin typeface="Arial Rounded MT Bold" pitchFamily="34" charset="0"/>
              </a:rPr>
              <a:t>Flowmeter</a:t>
            </a:r>
            <a:r>
              <a:rPr lang="en-US" sz="3200" i="1" dirty="0">
                <a:solidFill>
                  <a:srgbClr val="FFFF00"/>
                </a:solidFill>
                <a:latin typeface="Arial Rounded MT Bold" pitchFamily="34" charset="0"/>
              </a:rPr>
              <a:t> (</a:t>
            </a:r>
            <a:r>
              <a:rPr lang="en-US" sz="3200" i="1" dirty="0" err="1">
                <a:solidFill>
                  <a:srgbClr val="FFFF00"/>
                </a:solidFill>
                <a:latin typeface="Arial Rounded MT Bold" pitchFamily="34" charset="0"/>
              </a:rPr>
              <a:t>rotameter</a:t>
            </a:r>
            <a:r>
              <a:rPr lang="en-US" sz="3200" i="1" dirty="0">
                <a:solidFill>
                  <a:srgbClr val="FFFF00"/>
                </a:solidFill>
                <a:latin typeface="Arial Rounded MT Bold" pitchFamily="34" charset="0"/>
              </a:rPr>
              <a:t> )</a:t>
            </a:r>
            <a:r>
              <a:rPr lang="en-US" dirty="0">
                <a:latin typeface="Arial Rounded MT Bold" pitchFamily="34" charset="0"/>
              </a:rPr>
              <a:t> : </a:t>
            </a:r>
            <a:r>
              <a:rPr lang="en-US" dirty="0" err="1">
                <a:latin typeface="Arial Rounded MT Bold" pitchFamily="34" charset="0"/>
              </a:rPr>
              <a:t>berfungsi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mengetahui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laju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aliran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udara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ambien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terkumpul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sehingga</a:t>
            </a:r>
            <a:r>
              <a:rPr lang="en-US" dirty="0">
                <a:latin typeface="Arial Rounded MT Bold" pitchFamily="34" charset="0"/>
              </a:rPr>
              <a:t> volume gas /</a:t>
            </a:r>
            <a:r>
              <a:rPr lang="en-US" dirty="0" err="1">
                <a:latin typeface="Arial Rounded MT Bold" pitchFamily="34" charset="0"/>
              </a:rPr>
              <a:t>udara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dikumpulkan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dapat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diketahui</a:t>
            </a:r>
            <a:endParaRPr lang="en-US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 </a:t>
            </a:r>
          </a:p>
          <a:p>
            <a:r>
              <a:rPr lang="en-US" sz="3600" i="1" dirty="0" err="1">
                <a:solidFill>
                  <a:srgbClr val="FFFF00"/>
                </a:solidFill>
                <a:latin typeface="Arial Rounded MT Bold" pitchFamily="34" charset="0"/>
              </a:rPr>
              <a:t>Pompa</a:t>
            </a:r>
            <a:r>
              <a:rPr lang="en-US" sz="3600" i="1" dirty="0">
                <a:solidFill>
                  <a:srgbClr val="FFFF00"/>
                </a:solidFill>
                <a:latin typeface="Arial Rounded MT Bold" pitchFamily="34" charset="0"/>
              </a:rPr>
              <a:t> vacuum</a:t>
            </a:r>
            <a:r>
              <a:rPr lang="en-US" sz="360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dirty="0">
                <a:latin typeface="Arial Rounded MT Bold" pitchFamily="34" charset="0"/>
              </a:rPr>
              <a:t>: </a:t>
            </a:r>
            <a:r>
              <a:rPr lang="en-US" dirty="0" err="1">
                <a:latin typeface="Arial Rounded MT Bold" pitchFamily="34" charset="0"/>
              </a:rPr>
              <a:t>berfungsi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menarik</a:t>
            </a:r>
            <a:r>
              <a:rPr lang="en-US" dirty="0">
                <a:latin typeface="Arial Rounded MT Bold" pitchFamily="34" charset="0"/>
              </a:rPr>
              <a:t> gas /</a:t>
            </a:r>
            <a:r>
              <a:rPr lang="en-US" dirty="0" err="1">
                <a:latin typeface="Arial Rounded MT Bold" pitchFamily="34" charset="0"/>
              </a:rPr>
              <a:t>udara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dari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luar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masuk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colletor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flowmeter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Konfigurasi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susunan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peralatan</a:t>
            </a:r>
            <a:r>
              <a:rPr lang="en-US" dirty="0">
                <a:latin typeface="Arial Rounded MT Bold" pitchFamily="34" charset="0"/>
              </a:rPr>
              <a:t> sampling gas yang </a:t>
            </a:r>
            <a:r>
              <a:rPr lang="en-US" dirty="0" err="1">
                <a:latin typeface="Arial Rounded MT Bold" pitchFamily="34" charset="0"/>
              </a:rPr>
              <a:t>umum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adalah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sebagai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berikut</a:t>
            </a:r>
            <a:r>
              <a:rPr lang="en-US" dirty="0">
                <a:latin typeface="Arial Rounded MT Bold" pitchFamily="34" charset="0"/>
              </a:rPr>
              <a:t>: </a:t>
            </a:r>
          </a:p>
          <a:p>
            <a:r>
              <a:rPr lang="en-US" dirty="0">
                <a:latin typeface="Arial Rounded MT Bold" pitchFamily="34" charset="0"/>
              </a:rPr>
              <a:t> </a:t>
            </a:r>
          </a:p>
        </p:txBody>
      </p:sp>
      <p:pic>
        <p:nvPicPr>
          <p:cNvPr id="4" name="Picture 3" descr="http://www.ccitonline.com/mekanikal/show_image.php?id=74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62" y="4419600"/>
            <a:ext cx="67818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6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239000" cy="1143000"/>
          </a:xfrm>
        </p:spPr>
        <p:txBody>
          <a:bodyPr/>
          <a:lstStyle/>
          <a:p>
            <a:pPr algn="l"/>
            <a:r>
              <a:rPr lang="en-US" sz="2000" dirty="0" err="1">
                <a:latin typeface="Copperplate Gothic Bold" pitchFamily="34" charset="0"/>
              </a:rPr>
              <a:t>Efisiensi</a:t>
            </a:r>
            <a:r>
              <a:rPr lang="en-US" sz="2000" dirty="0">
                <a:latin typeface="Copperplate Gothic Bold" pitchFamily="34" charset="0"/>
              </a:rPr>
              <a:t> </a:t>
            </a:r>
            <a:r>
              <a:rPr lang="en-US" sz="2000" dirty="0" err="1">
                <a:latin typeface="Copperplate Gothic Bold" pitchFamily="34" charset="0"/>
              </a:rPr>
              <a:t>pengumpulan</a:t>
            </a:r>
            <a:r>
              <a:rPr lang="en-US" sz="2000" dirty="0">
                <a:latin typeface="Copperplate Gothic Bold" pitchFamily="34" charset="0"/>
              </a:rPr>
              <a:t> gas </a:t>
            </a:r>
            <a:r>
              <a:rPr lang="en-US" sz="2000" dirty="0" err="1">
                <a:latin typeface="Copperplate Gothic Bold" pitchFamily="34" charset="0"/>
              </a:rPr>
              <a:t>analit</a:t>
            </a:r>
            <a:r>
              <a:rPr lang="en-US" sz="2000" dirty="0">
                <a:latin typeface="Copperplate Gothic Bold" pitchFamily="34" charset="0"/>
              </a:rPr>
              <a:t>/gas </a:t>
            </a:r>
            <a:r>
              <a:rPr lang="en-US" sz="2000" dirty="0" err="1">
                <a:latin typeface="Copperplate Gothic Bold" pitchFamily="34" charset="0"/>
              </a:rPr>
              <a:t>pencemar</a:t>
            </a:r>
            <a:r>
              <a:rPr lang="en-US" sz="2000" dirty="0">
                <a:latin typeface="Copperplate Gothic Bold" pitchFamily="34" charset="0"/>
              </a:rPr>
              <a:t> </a:t>
            </a:r>
            <a:r>
              <a:rPr lang="en-US" sz="2000" dirty="0" err="1">
                <a:latin typeface="Copperplate Gothic Bold" pitchFamily="34" charset="0"/>
              </a:rPr>
              <a:t>pada</a:t>
            </a:r>
            <a:r>
              <a:rPr lang="en-US" sz="2000" dirty="0">
                <a:latin typeface="Copperplate Gothic Bold" pitchFamily="34" charset="0"/>
              </a:rPr>
              <a:t> adsorbent </a:t>
            </a:r>
            <a:r>
              <a:rPr lang="en-US" sz="2000" dirty="0" err="1">
                <a:latin typeface="Copperplate Gothic Bold" pitchFamily="34" charset="0"/>
              </a:rPr>
              <a:t>tergantung</a:t>
            </a:r>
            <a:r>
              <a:rPr lang="en-US" sz="2000" dirty="0">
                <a:latin typeface="Copperplate Gothic Bold" pitchFamily="34" charset="0"/>
              </a:rPr>
              <a:t>: </a:t>
            </a:r>
            <a:br>
              <a:rPr lang="en-US" sz="2000" dirty="0">
                <a:latin typeface="Copperplate Gothic Bold" pitchFamily="34" charset="0"/>
              </a:rPr>
            </a:br>
            <a:endParaRPr lang="en-US" sz="2000" dirty="0">
              <a:latin typeface="Copperplate Goth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524000"/>
            <a:ext cx="76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Konsentrasi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pencemar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disekitar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permukaan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adsorben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tinggi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konsentasi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pencemar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tinggi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efisiensi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pengumpulan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</a:t>
            </a:r>
          </a:p>
          <a:p>
            <a:pPr lvl="1"/>
            <a:r>
              <a:rPr lang="en-US" sz="1600" dirty="0" err="1" smtClean="0">
                <a:solidFill>
                  <a:schemeClr val="tx2"/>
                </a:solidFill>
                <a:latin typeface="Copperplate Gothic Bold" pitchFamily="34" charset="0"/>
              </a:rPr>
              <a:t>Luas</a:t>
            </a:r>
            <a:r>
              <a:rPr lang="en-US" sz="16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permukaan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adsorben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kecil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diameter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adsorben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luas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permukaannya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,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banyak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analit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teradsorpsi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Copperplate Gothic Bold" pitchFamily="34" charset="0"/>
              </a:rPr>
              <a:t>Temperatur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</a:t>
            </a:r>
          </a:p>
          <a:p>
            <a:pPr lvl="1"/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tinggi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temperatur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rendah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efisiensi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pengumpulan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analit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oleh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sebab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itu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teknik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ini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jarang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digunakan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untuk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pengumpulan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pencemar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dari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sumber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emisi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(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cerobong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)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dengan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temperatur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tinggi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Copperplate Gothic Bold" pitchFamily="34" charset="0"/>
              </a:rPr>
              <a:t>Kompetisi</a:t>
            </a:r>
            <a:r>
              <a:rPr lang="en-US" sz="16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dari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organik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lain. </a:t>
            </a:r>
          </a:p>
          <a:p>
            <a:pPr lvl="1"/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Senyawa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organik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lain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akan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ikut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terdesorbsi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peda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permukaan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padat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sehingga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efisiensi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pengumpulan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berkurang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Copperplate Gothic Bold" pitchFamily="34" charset="0"/>
              </a:rPr>
              <a:t>Sifat</a:t>
            </a:r>
            <a:r>
              <a:rPr lang="en-US" sz="16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/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karateristik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dari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adsorben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digunakan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</a:p>
          <a:p>
            <a:pPr lvl="1"/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Harus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digunakan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jenis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adsorben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cocok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/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sesuai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dengan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jenis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analit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akan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diukur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karbon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aktif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bersifat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non polar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cocok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untuk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organik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polaritasnya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rendah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seperti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senyawa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hidrokarbon</a:t>
            </a:r>
            <a:endParaRPr lang="en-US" sz="1600" dirty="0">
              <a:solidFill>
                <a:schemeClr val="tx2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7467600" cy="1066800"/>
          </a:xfrm>
        </p:spPr>
        <p:txBody>
          <a:bodyPr/>
          <a:lstStyle/>
          <a:p>
            <a:pPr algn="l" fontAlgn="auto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2</a:t>
            </a:r>
            <a:r>
              <a:rPr lang="en-US" b="1" dirty="0"/>
              <a:t>.	</a:t>
            </a:r>
            <a:r>
              <a:rPr lang="en-US" b="1" dirty="0" err="1"/>
              <a:t>Teknik</a:t>
            </a:r>
            <a:r>
              <a:rPr lang="en-US" b="1" dirty="0"/>
              <a:t>  Direct Reading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9050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Copperplate Gothic Bold" pitchFamily="34" charset="0"/>
              </a:rPr>
              <a:t>Alat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ini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dapat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digunakan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untuk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mengetahui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secara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lansung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kosntrasi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kontaminan</a:t>
            </a:r>
            <a:r>
              <a:rPr lang="en-US" sz="2800" dirty="0">
                <a:latin typeface="Copperplate Gothic Bold" pitchFamily="34" charset="0"/>
              </a:rPr>
              <a:t> di </a:t>
            </a:r>
            <a:r>
              <a:rPr lang="en-US" sz="2800" dirty="0" err="1">
                <a:latin typeface="Copperplate Gothic Bold" pitchFamily="34" charset="0"/>
              </a:rPr>
              <a:t>udara</a:t>
            </a:r>
            <a:r>
              <a:rPr lang="en-US" sz="2800" dirty="0">
                <a:latin typeface="Copperplate Gothic Bold" pitchFamily="34" charset="0"/>
              </a:rPr>
              <a:t>. </a:t>
            </a:r>
            <a:r>
              <a:rPr lang="en-US" sz="2800" dirty="0" err="1">
                <a:latin typeface="Copperplate Gothic Bold" pitchFamily="34" charset="0"/>
              </a:rPr>
              <a:t>Alat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ini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menggunkan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sistem</a:t>
            </a:r>
            <a:r>
              <a:rPr lang="en-US" sz="2800" dirty="0">
                <a:latin typeface="Copperplate Gothic Bold" pitchFamily="34" charset="0"/>
              </a:rPr>
              <a:t> sensor </a:t>
            </a:r>
            <a:r>
              <a:rPr lang="en-US" sz="2800" dirty="0" err="1">
                <a:latin typeface="Copperplate Gothic Bold" pitchFamily="34" charset="0"/>
              </a:rPr>
              <a:t>berdasarkan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dari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sifat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kimia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dan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fisik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dari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kontaminan</a:t>
            </a:r>
            <a:endParaRPr lang="en-US" sz="2800" dirty="0">
              <a:latin typeface="Copperplate Gothic Bold" pitchFamily="34" charset="0"/>
            </a:endParaRPr>
          </a:p>
        </p:txBody>
      </p:sp>
      <p:pic>
        <p:nvPicPr>
          <p:cNvPr id="4" name="Picture 3" descr="sound-level-meter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1728">
            <a:off x="5535432" y="3966408"/>
            <a:ext cx="1760220" cy="3471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3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 Rounded MT Bold" pitchFamily="34" charset="0"/>
              </a:rPr>
              <a:t>Tabel</a:t>
            </a:r>
            <a:r>
              <a:rPr lang="en-US" sz="2800" dirty="0">
                <a:latin typeface="Arial Rounded MT Bold" pitchFamily="34" charset="0"/>
              </a:rPr>
              <a:t>- 4.1. </a:t>
            </a:r>
            <a:r>
              <a:rPr lang="en-US" sz="2800" dirty="0" err="1">
                <a:latin typeface="Arial Rounded MT Bold" pitchFamily="34" charset="0"/>
              </a:rPr>
              <a:t>Alat</a:t>
            </a:r>
            <a:r>
              <a:rPr lang="en-US" sz="2800" dirty="0">
                <a:latin typeface="Arial Rounded MT Bold" pitchFamily="34" charset="0"/>
              </a:rPr>
              <a:t> Sensor Direct Reading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76463" y="3094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6169"/>
            <a:ext cx="8506059" cy="484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hand to 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5486400" cy="3596640"/>
          </a:xfrm>
          <a:prstGeom prst="rect">
            <a:avLst/>
          </a:prstGeom>
          <a:noFill/>
        </p:spPr>
      </p:pic>
      <p:sp>
        <p:nvSpPr>
          <p:cNvPr id="611331" name="WordArt 3"/>
          <p:cNvSpPr>
            <a:spLocks noChangeArrowheads="1" noChangeShapeType="1" noTextEdit="1"/>
          </p:cNvSpPr>
          <p:nvPr/>
        </p:nvSpPr>
        <p:spPr bwMode="auto">
          <a:xfrm>
            <a:off x="1371600" y="4761762"/>
            <a:ext cx="5486400" cy="7398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Wassalamu'alaikum Wr.Wb.</a:t>
            </a:r>
          </a:p>
        </p:txBody>
      </p:sp>
      <p:pic>
        <p:nvPicPr>
          <p:cNvPr id="611332" name="Picture 4" descr="TRIMAK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52" y="4130040"/>
            <a:ext cx="66294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0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9464" y="936302"/>
            <a:ext cx="529927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PROGRAM MONITORING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9050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Monitoring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didefenisikan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sebagai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aktivitas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yang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terkait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dengan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kesehatan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pekerja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, yang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dilakukan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secara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sistematis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atau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berulang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-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ulang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yang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dirancang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untuk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kemudian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dapat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dilakukan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tindakan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perbaikan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atau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koreksi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batasan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ini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dipakai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4191000"/>
            <a:ext cx="67818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 hangingPunct="1"/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(NIOSH = National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Instiatute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of Occupational Safety and Health</a:t>
            </a:r>
            <a:r>
              <a:rPr lang="en-US" sz="1400" dirty="0" smtClean="0">
                <a:solidFill>
                  <a:schemeClr val="tx2"/>
                </a:solidFill>
                <a:latin typeface="Arial Rounded MT Bold" pitchFamily="34" charset="0"/>
              </a:rPr>
              <a:t>)</a:t>
            </a:r>
          </a:p>
          <a:p>
            <a:pPr fontAlgn="auto" hangingPunct="1"/>
            <a:r>
              <a:rPr lang="en-US" sz="1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(OSHA = Occupational  Safety and Health Administration), </a:t>
            </a:r>
            <a:r>
              <a:rPr lang="en-US" sz="1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pPr fontAlgn="auto" hangingPunct="1"/>
            <a:r>
              <a:rPr lang="en-US" sz="1400" dirty="0" smtClean="0">
                <a:solidFill>
                  <a:schemeClr val="tx2"/>
                </a:solidFill>
                <a:latin typeface="Arial Rounded MT Bold" pitchFamily="34" charset="0"/>
              </a:rPr>
              <a:t>(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EEC = European Economic Community ). </a:t>
            </a:r>
          </a:p>
        </p:txBody>
      </p:sp>
    </p:spTree>
    <p:extLst>
      <p:ext uri="{BB962C8B-B14F-4D97-AF65-F5344CB8AC3E}">
        <p14:creationId xmlns:p14="http://schemas.microsoft.com/office/powerpoint/2010/main" val="101392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57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sampling </a:t>
            </a:r>
            <a:r>
              <a:rPr lang="en-US" sz="2400" dirty="0" err="1"/>
              <a:t>udara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membagi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monitoring (</a:t>
            </a:r>
            <a:r>
              <a:rPr lang="en-US" sz="2400" dirty="0" err="1"/>
              <a:t>pemantauan</a:t>
            </a:r>
            <a:r>
              <a:rPr lang="en-US" sz="2400" dirty="0"/>
              <a:t>)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272" y="1298190"/>
            <a:ext cx="8077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3200" b="1" dirty="0" smtClean="0"/>
              <a:t>Daerah </a:t>
            </a:r>
            <a:r>
              <a:rPr lang="en-US" sz="3200" b="1" dirty="0"/>
              <a:t>A</a:t>
            </a:r>
            <a:r>
              <a:rPr lang="en-US" sz="3200" b="1" dirty="0" smtClean="0"/>
              <a:t>mbient</a:t>
            </a:r>
            <a:endParaRPr lang="en-US" sz="3200" dirty="0"/>
          </a:p>
          <a:p>
            <a:r>
              <a:rPr lang="en-US" dirty="0"/>
              <a:t>Daerah ambient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(</a:t>
            </a:r>
            <a:r>
              <a:rPr lang="en-US" dirty="0" err="1"/>
              <a:t>pemukiman</a:t>
            </a:r>
            <a:r>
              <a:rPr lang="en-US" dirty="0"/>
              <a:t>)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keterpaan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24 jam. </a:t>
            </a:r>
            <a:r>
              <a:rPr lang="en-US" dirty="0" err="1"/>
              <a:t>Sehingga</a:t>
            </a:r>
            <a:r>
              <a:rPr lang="en-US" dirty="0"/>
              <a:t>,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sekecil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dipersyaratkan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sz="3200" b="1" dirty="0" smtClean="0"/>
              <a:t>Daerah </a:t>
            </a:r>
            <a:r>
              <a:rPr lang="en-US" sz="3200" b="1" dirty="0" err="1"/>
              <a:t>T</a:t>
            </a:r>
            <a:r>
              <a:rPr lang="en-US" sz="3200" b="1" dirty="0" err="1" smtClean="0"/>
              <a:t>empat</a:t>
            </a:r>
            <a:r>
              <a:rPr lang="en-US" sz="3200" b="1" dirty="0" smtClean="0"/>
              <a:t> </a:t>
            </a:r>
            <a:r>
              <a:rPr lang="en-US" sz="3200" b="1" dirty="0" err="1"/>
              <a:t>K</a:t>
            </a:r>
            <a:r>
              <a:rPr lang="en-US" sz="3200" b="1" dirty="0" err="1" smtClean="0"/>
              <a:t>erja</a:t>
            </a:r>
            <a:r>
              <a:rPr lang="en-US" sz="3200" b="1" dirty="0" smtClean="0"/>
              <a:t> (Work Place</a:t>
            </a:r>
            <a:r>
              <a:rPr lang="en-US" sz="3200" b="1" dirty="0"/>
              <a:t>)</a:t>
            </a:r>
            <a:endParaRPr lang="en-US" sz="3200" dirty="0"/>
          </a:p>
          <a:p>
            <a:r>
              <a:rPr lang="en-US" dirty="0"/>
              <a:t>Daerah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(work place)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industri</a:t>
            </a:r>
            <a:r>
              <a:rPr lang="en-US" dirty="0"/>
              <a:t>/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8 jam per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keterpaan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kesehatannya</a:t>
            </a:r>
            <a:r>
              <a:rPr lang="en-US" dirty="0"/>
              <a:t>.</a:t>
            </a:r>
          </a:p>
          <a:p>
            <a:r>
              <a:rPr lang="en-US" sz="3200" b="1" dirty="0" smtClean="0"/>
              <a:t>Daerah/</a:t>
            </a:r>
            <a:r>
              <a:rPr lang="en-US" sz="3200" b="1" dirty="0" err="1" smtClean="0"/>
              <a:t>Sumber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Pencemar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Udara</a:t>
            </a:r>
            <a:endParaRPr lang="en-US" sz="3200" dirty="0"/>
          </a:p>
          <a:p>
            <a:r>
              <a:rPr lang="en-US" dirty="0"/>
              <a:t>Daerah/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cerobong</a:t>
            </a:r>
            <a:r>
              <a:rPr lang="en-US" dirty="0"/>
              <a:t> </a:t>
            </a:r>
            <a:r>
              <a:rPr lang="en-US" dirty="0" err="1"/>
              <a:t>asap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monitoring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, minimal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penggantian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467600" cy="1143000"/>
          </a:xfrm>
        </p:spPr>
        <p:txBody>
          <a:bodyPr lIns="90360" tIns="44280" rIns="90360" bIns="44280">
            <a:normAutofit fontScale="90000"/>
          </a:bodyPr>
          <a:lstStyle/>
          <a:p>
            <a:pPr algn="l" fontAlgn="auto">
              <a:spcAft>
                <a:spcPts val="0"/>
              </a:spcAft>
              <a:buSzPct val="100000"/>
              <a:buFont typeface="Copperplate Gothic Bold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2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Program-program monitoring </a:t>
            </a:r>
            <a:r>
              <a:rPr lang="en-GB" sz="2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ini</a:t>
            </a:r>
            <a:r>
              <a:rPr lang="en-GB" sz="2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GB" sz="2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bertujuan</a:t>
            </a:r>
            <a:r>
              <a:rPr lang="en-GB" sz="2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 </a:t>
            </a:r>
            <a:r>
              <a:rPr lang="en-GB" sz="13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;  </a:t>
            </a:r>
            <a:br>
              <a:rPr lang="en-GB" sz="13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untuk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mengidentifikasi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kelompok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pekerja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beresiko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tinggi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yaitu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pekerja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berkontak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langsung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dengan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produk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dalam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suatu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line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produksi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2457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838200" y="1828800"/>
            <a:ext cx="7620000" cy="4419600"/>
          </a:xfrm>
        </p:spPr>
        <p:txBody>
          <a:bodyPr lIns="90360" tIns="44280" rIns="90360" bIns="44280" rtlCol="0">
            <a:noAutofit/>
          </a:bodyPr>
          <a:lstStyle/>
          <a:p>
            <a:pPr algn="just" fontAlgn="auto">
              <a:lnSpc>
                <a:spcPct val="100000"/>
              </a:lnSpc>
              <a:spcAft>
                <a:spcPts val="0"/>
              </a:spcAft>
              <a:buSzPct val="10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Ambient monitoring,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yaitu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pengukuran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terhadap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bahan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ada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diluar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atau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disekitar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kita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,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misalnya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di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udara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/atmospheric </a:t>
            </a:r>
          </a:p>
          <a:p>
            <a:pPr marL="0" indent="0" algn="just" fontAlgn="auto">
              <a:lnSpc>
                <a:spcPct val="100000"/>
              </a:lnSpc>
              <a:spcAft>
                <a:spcPts val="0"/>
              </a:spcAft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SzPct val="10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Biological monitoring of exposure,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yaitu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pengukuran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pengkajian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bahan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kimia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atau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metabolitnya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dalam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jaringan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tubuh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, 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untuk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menilai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pemaparan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resikonya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terhadap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kesehatan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,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apakah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tingkat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pemaparan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sedang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berjalan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masih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dibawah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dari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nilai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batas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pemaparan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diperbolehkan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oleh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perundang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-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undangan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atau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membandingkan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dengan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rujukan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sesuai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.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SzPct val="10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SzPct val="10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1800" dirty="0" smtClean="0">
                <a:latin typeface="Arial Rounded MT Bold" pitchFamily="34" charset="0"/>
              </a:rPr>
              <a:t>Health surveillance, </a:t>
            </a:r>
            <a:r>
              <a:rPr lang="en-GB" sz="1800" dirty="0" err="1" smtClean="0">
                <a:latin typeface="Arial Rounded MT Bold" pitchFamily="34" charset="0"/>
              </a:rPr>
              <a:t>yaitu</a:t>
            </a:r>
            <a:r>
              <a:rPr lang="en-GB" sz="1800" dirty="0" smtClean="0">
                <a:latin typeface="Arial Rounded MT Bold" pitchFamily="34" charset="0"/>
              </a:rPr>
              <a:t> program- program </a:t>
            </a:r>
            <a:r>
              <a:rPr lang="en-GB" sz="1800" dirty="0" err="1" smtClean="0">
                <a:latin typeface="Arial Rounded MT Bold" pitchFamily="34" charset="0"/>
              </a:rPr>
              <a:t>pemeriksaan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kesehatan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secara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berkala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pada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tenaga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kerja</a:t>
            </a:r>
            <a:r>
              <a:rPr lang="en-GB" sz="1800" dirty="0" smtClean="0">
                <a:latin typeface="Arial Rounded MT Bold" pitchFamily="34" charset="0"/>
              </a:rPr>
              <a:t> yang </a:t>
            </a:r>
            <a:r>
              <a:rPr lang="en-GB" sz="1800" dirty="0" err="1" smtClean="0">
                <a:latin typeface="Arial Rounded MT Bold" pitchFamily="34" charset="0"/>
              </a:rPr>
              <a:t>terpapar</a:t>
            </a:r>
            <a:r>
              <a:rPr lang="en-GB" sz="1800" dirty="0" smtClean="0">
                <a:latin typeface="Arial Rounded MT Bold" pitchFamily="34" charset="0"/>
              </a:rPr>
              <a:t> (exposed)</a:t>
            </a:r>
            <a:r>
              <a:rPr lang="ar-SA" sz="1800" dirty="0" smtClean="0">
                <a:latin typeface="Arial Rounded MT Bold" pitchFamily="34" charset="0"/>
              </a:rPr>
              <a:t>‏</a:t>
            </a:r>
            <a:endParaRPr lang="en-GB" sz="1800" dirty="0" smtClean="0">
              <a:latin typeface="Arial Rounded MT Bold" pitchFamily="34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SzPct val="10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800" dirty="0" smtClean="0">
              <a:latin typeface="Arial Rounded MT Bold" pitchFamily="34" charset="0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8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1200" y="1371600"/>
            <a:ext cx="6781800" cy="3352800"/>
            <a:chOff x="1528571" y="2326133"/>
            <a:chExt cx="6086856" cy="2205732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10" name="Freeform 9"/>
            <p:cNvSpPr/>
            <p:nvPr/>
          </p:nvSpPr>
          <p:spPr>
            <a:xfrm>
              <a:off x="1528571" y="2916039"/>
              <a:ext cx="2051843" cy="1025921"/>
            </a:xfrm>
            <a:custGeom>
              <a:avLst/>
              <a:gdLst>
                <a:gd name="connsiteX0" fmla="*/ 0 w 2051843"/>
                <a:gd name="connsiteY0" fmla="*/ 102592 h 1025921"/>
                <a:gd name="connsiteX1" fmla="*/ 102592 w 2051843"/>
                <a:gd name="connsiteY1" fmla="*/ 0 h 1025921"/>
                <a:gd name="connsiteX2" fmla="*/ 1949251 w 2051843"/>
                <a:gd name="connsiteY2" fmla="*/ 0 h 1025921"/>
                <a:gd name="connsiteX3" fmla="*/ 2051843 w 2051843"/>
                <a:gd name="connsiteY3" fmla="*/ 102592 h 1025921"/>
                <a:gd name="connsiteX4" fmla="*/ 2051843 w 2051843"/>
                <a:gd name="connsiteY4" fmla="*/ 923329 h 1025921"/>
                <a:gd name="connsiteX5" fmla="*/ 1949251 w 2051843"/>
                <a:gd name="connsiteY5" fmla="*/ 1025921 h 1025921"/>
                <a:gd name="connsiteX6" fmla="*/ 102592 w 2051843"/>
                <a:gd name="connsiteY6" fmla="*/ 1025921 h 1025921"/>
                <a:gd name="connsiteX7" fmla="*/ 0 w 2051843"/>
                <a:gd name="connsiteY7" fmla="*/ 923329 h 1025921"/>
                <a:gd name="connsiteX8" fmla="*/ 0 w 2051843"/>
                <a:gd name="connsiteY8" fmla="*/ 102592 h 102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843" h="1025921">
                  <a:moveTo>
                    <a:pt x="0" y="102592"/>
                  </a:moveTo>
                  <a:cubicBezTo>
                    <a:pt x="0" y="45932"/>
                    <a:pt x="45932" y="0"/>
                    <a:pt x="102592" y="0"/>
                  </a:cubicBezTo>
                  <a:lnTo>
                    <a:pt x="1949251" y="0"/>
                  </a:lnTo>
                  <a:cubicBezTo>
                    <a:pt x="2005911" y="0"/>
                    <a:pt x="2051843" y="45932"/>
                    <a:pt x="2051843" y="102592"/>
                  </a:cubicBezTo>
                  <a:lnTo>
                    <a:pt x="2051843" y="923329"/>
                  </a:lnTo>
                  <a:cubicBezTo>
                    <a:pt x="2051843" y="979989"/>
                    <a:pt x="2005911" y="1025921"/>
                    <a:pt x="1949251" y="1025921"/>
                  </a:cubicBezTo>
                  <a:lnTo>
                    <a:pt x="102592" y="1025921"/>
                  </a:lnTo>
                  <a:cubicBezTo>
                    <a:pt x="45932" y="1025921"/>
                    <a:pt x="0" y="979989"/>
                    <a:pt x="0" y="923329"/>
                  </a:cubicBezTo>
                  <a:lnTo>
                    <a:pt x="0" y="102592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463" tIns="48463" rIns="48463" bIns="48463" numCol="1" spcCol="1270" anchor="ctr" anchorCtr="0">
              <a:noAutofit/>
              <a:sp3d extrusionH="28000" prstMaterial="matte"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SAMPLING</a:t>
              </a:r>
              <a:endParaRPr lang="en-US" sz="2900" kern="1200" dirty="0"/>
            </a:p>
          </p:txBody>
        </p:sp>
        <p:sp>
          <p:nvSpPr>
            <p:cNvPr id="11" name="Freeform 10"/>
            <p:cNvSpPr/>
            <p:nvPr/>
          </p:nvSpPr>
          <p:spPr>
            <a:xfrm rot="19457599">
              <a:off x="3485413" y="3111327"/>
              <a:ext cx="1010741" cy="45439"/>
            </a:xfrm>
            <a:custGeom>
              <a:avLst/>
              <a:gdLst>
                <a:gd name="connsiteX0" fmla="*/ 0 w 1010741"/>
                <a:gd name="connsiteY0" fmla="*/ 22719 h 45439"/>
                <a:gd name="connsiteX1" fmla="*/ 1010741 w 1010741"/>
                <a:gd name="connsiteY1" fmla="*/ 22719 h 4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741" h="45439">
                  <a:moveTo>
                    <a:pt x="0" y="22719"/>
                  </a:moveTo>
                  <a:lnTo>
                    <a:pt x="1010741" y="22719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2801" tIns="-2549" rIns="492802" bIns="-25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01153" y="2326133"/>
              <a:ext cx="2847179" cy="1025921"/>
            </a:xfrm>
            <a:custGeom>
              <a:avLst/>
              <a:gdLst>
                <a:gd name="connsiteX0" fmla="*/ 0 w 2847179"/>
                <a:gd name="connsiteY0" fmla="*/ 102592 h 1025921"/>
                <a:gd name="connsiteX1" fmla="*/ 102592 w 2847179"/>
                <a:gd name="connsiteY1" fmla="*/ 0 h 1025921"/>
                <a:gd name="connsiteX2" fmla="*/ 2744587 w 2847179"/>
                <a:gd name="connsiteY2" fmla="*/ 0 h 1025921"/>
                <a:gd name="connsiteX3" fmla="*/ 2847179 w 2847179"/>
                <a:gd name="connsiteY3" fmla="*/ 102592 h 1025921"/>
                <a:gd name="connsiteX4" fmla="*/ 2847179 w 2847179"/>
                <a:gd name="connsiteY4" fmla="*/ 923329 h 1025921"/>
                <a:gd name="connsiteX5" fmla="*/ 2744587 w 2847179"/>
                <a:gd name="connsiteY5" fmla="*/ 1025921 h 1025921"/>
                <a:gd name="connsiteX6" fmla="*/ 102592 w 2847179"/>
                <a:gd name="connsiteY6" fmla="*/ 1025921 h 1025921"/>
                <a:gd name="connsiteX7" fmla="*/ 0 w 2847179"/>
                <a:gd name="connsiteY7" fmla="*/ 923329 h 1025921"/>
                <a:gd name="connsiteX8" fmla="*/ 0 w 2847179"/>
                <a:gd name="connsiteY8" fmla="*/ 102592 h 102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7179" h="1025921">
                  <a:moveTo>
                    <a:pt x="0" y="102592"/>
                  </a:moveTo>
                  <a:cubicBezTo>
                    <a:pt x="0" y="45932"/>
                    <a:pt x="45932" y="0"/>
                    <a:pt x="102592" y="0"/>
                  </a:cubicBezTo>
                  <a:lnTo>
                    <a:pt x="2744587" y="0"/>
                  </a:lnTo>
                  <a:cubicBezTo>
                    <a:pt x="2801247" y="0"/>
                    <a:pt x="2847179" y="45932"/>
                    <a:pt x="2847179" y="102592"/>
                  </a:cubicBezTo>
                  <a:lnTo>
                    <a:pt x="2847179" y="923329"/>
                  </a:lnTo>
                  <a:cubicBezTo>
                    <a:pt x="2847179" y="979989"/>
                    <a:pt x="2801247" y="1025921"/>
                    <a:pt x="2744587" y="1025921"/>
                  </a:cubicBezTo>
                  <a:lnTo>
                    <a:pt x="102592" y="1025921"/>
                  </a:lnTo>
                  <a:cubicBezTo>
                    <a:pt x="45932" y="1025921"/>
                    <a:pt x="0" y="979989"/>
                    <a:pt x="0" y="923329"/>
                  </a:cubicBezTo>
                  <a:lnTo>
                    <a:pt x="0" y="102592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463" tIns="48463" rIns="48463" bIns="48463" numCol="1" spcCol="1270" anchor="ctr" anchorCtr="0">
              <a:noAutofit/>
              <a:sp3d extrusionH="28000" prstMaterial="matte"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PERSONOL AIR SAMPLING</a:t>
              </a:r>
              <a:endParaRPr lang="en-US" sz="2900" kern="1200" dirty="0"/>
            </a:p>
          </p:txBody>
        </p:sp>
        <p:sp>
          <p:nvSpPr>
            <p:cNvPr id="13" name="Freeform 12"/>
            <p:cNvSpPr/>
            <p:nvPr/>
          </p:nvSpPr>
          <p:spPr>
            <a:xfrm rot="2142401">
              <a:off x="3485413" y="3701232"/>
              <a:ext cx="1010741" cy="45439"/>
            </a:xfrm>
            <a:custGeom>
              <a:avLst/>
              <a:gdLst>
                <a:gd name="connsiteX0" fmla="*/ 0 w 1010741"/>
                <a:gd name="connsiteY0" fmla="*/ 22719 h 45439"/>
                <a:gd name="connsiteX1" fmla="*/ 1010741 w 1010741"/>
                <a:gd name="connsiteY1" fmla="*/ 22719 h 4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741" h="45439">
                  <a:moveTo>
                    <a:pt x="0" y="22719"/>
                  </a:moveTo>
                  <a:lnTo>
                    <a:pt x="1010741" y="22719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2802" tIns="-2549" rIns="492801" bIns="-25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01153" y="3505944"/>
              <a:ext cx="3214274" cy="1025921"/>
            </a:xfrm>
            <a:custGeom>
              <a:avLst/>
              <a:gdLst>
                <a:gd name="connsiteX0" fmla="*/ 0 w 3214274"/>
                <a:gd name="connsiteY0" fmla="*/ 102592 h 1025921"/>
                <a:gd name="connsiteX1" fmla="*/ 102592 w 3214274"/>
                <a:gd name="connsiteY1" fmla="*/ 0 h 1025921"/>
                <a:gd name="connsiteX2" fmla="*/ 3111682 w 3214274"/>
                <a:gd name="connsiteY2" fmla="*/ 0 h 1025921"/>
                <a:gd name="connsiteX3" fmla="*/ 3214274 w 3214274"/>
                <a:gd name="connsiteY3" fmla="*/ 102592 h 1025921"/>
                <a:gd name="connsiteX4" fmla="*/ 3214274 w 3214274"/>
                <a:gd name="connsiteY4" fmla="*/ 923329 h 1025921"/>
                <a:gd name="connsiteX5" fmla="*/ 3111682 w 3214274"/>
                <a:gd name="connsiteY5" fmla="*/ 1025921 h 1025921"/>
                <a:gd name="connsiteX6" fmla="*/ 102592 w 3214274"/>
                <a:gd name="connsiteY6" fmla="*/ 1025921 h 1025921"/>
                <a:gd name="connsiteX7" fmla="*/ 0 w 3214274"/>
                <a:gd name="connsiteY7" fmla="*/ 923329 h 1025921"/>
                <a:gd name="connsiteX8" fmla="*/ 0 w 3214274"/>
                <a:gd name="connsiteY8" fmla="*/ 102592 h 102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4274" h="1025921">
                  <a:moveTo>
                    <a:pt x="0" y="102592"/>
                  </a:moveTo>
                  <a:cubicBezTo>
                    <a:pt x="0" y="45932"/>
                    <a:pt x="45932" y="0"/>
                    <a:pt x="102592" y="0"/>
                  </a:cubicBezTo>
                  <a:lnTo>
                    <a:pt x="3111682" y="0"/>
                  </a:lnTo>
                  <a:cubicBezTo>
                    <a:pt x="3168342" y="0"/>
                    <a:pt x="3214274" y="45932"/>
                    <a:pt x="3214274" y="102592"/>
                  </a:cubicBezTo>
                  <a:lnTo>
                    <a:pt x="3214274" y="923329"/>
                  </a:lnTo>
                  <a:cubicBezTo>
                    <a:pt x="3214274" y="979989"/>
                    <a:pt x="3168342" y="1025921"/>
                    <a:pt x="3111682" y="1025921"/>
                  </a:cubicBezTo>
                  <a:lnTo>
                    <a:pt x="102592" y="1025921"/>
                  </a:lnTo>
                  <a:cubicBezTo>
                    <a:pt x="45932" y="1025921"/>
                    <a:pt x="0" y="979989"/>
                    <a:pt x="0" y="923329"/>
                  </a:cubicBezTo>
                  <a:lnTo>
                    <a:pt x="0" y="102592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463" tIns="48463" rIns="48463" bIns="48463" numCol="1" spcCol="1270" anchor="ctr" anchorCtr="0">
              <a:noAutofit/>
              <a:sp3d extrusionH="28000" prstMaterial="matte"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GAS SAMPLER</a:t>
              </a:r>
              <a:endParaRPr lang="en-US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0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0" y="228600"/>
            <a:ext cx="5834471" cy="6096000"/>
            <a:chOff x="1175929" y="0"/>
            <a:chExt cx="6477425" cy="628654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4" name="Freeform 3"/>
            <p:cNvSpPr/>
            <p:nvPr/>
          </p:nvSpPr>
          <p:spPr>
            <a:xfrm>
              <a:off x="3230386" y="0"/>
              <a:ext cx="4422968" cy="6286544"/>
            </a:xfrm>
            <a:custGeom>
              <a:avLst/>
              <a:gdLst>
                <a:gd name="connsiteX0" fmla="*/ 0 w 4422968"/>
                <a:gd name="connsiteY0" fmla="*/ 442297 h 6286544"/>
                <a:gd name="connsiteX1" fmla="*/ 442297 w 4422968"/>
                <a:gd name="connsiteY1" fmla="*/ 0 h 6286544"/>
                <a:gd name="connsiteX2" fmla="*/ 3980671 w 4422968"/>
                <a:gd name="connsiteY2" fmla="*/ 0 h 6286544"/>
                <a:gd name="connsiteX3" fmla="*/ 4422968 w 4422968"/>
                <a:gd name="connsiteY3" fmla="*/ 442297 h 6286544"/>
                <a:gd name="connsiteX4" fmla="*/ 4422968 w 4422968"/>
                <a:gd name="connsiteY4" fmla="*/ 5844247 h 6286544"/>
                <a:gd name="connsiteX5" fmla="*/ 3980671 w 4422968"/>
                <a:gd name="connsiteY5" fmla="*/ 6286544 h 6286544"/>
                <a:gd name="connsiteX6" fmla="*/ 442297 w 4422968"/>
                <a:gd name="connsiteY6" fmla="*/ 6286544 h 6286544"/>
                <a:gd name="connsiteX7" fmla="*/ 0 w 4422968"/>
                <a:gd name="connsiteY7" fmla="*/ 5844247 h 6286544"/>
                <a:gd name="connsiteX8" fmla="*/ 0 w 4422968"/>
                <a:gd name="connsiteY8" fmla="*/ 442297 h 628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2968" h="6286544">
                  <a:moveTo>
                    <a:pt x="0" y="442297"/>
                  </a:moveTo>
                  <a:cubicBezTo>
                    <a:pt x="0" y="198023"/>
                    <a:pt x="198023" y="0"/>
                    <a:pt x="442297" y="0"/>
                  </a:cubicBezTo>
                  <a:lnTo>
                    <a:pt x="3980671" y="0"/>
                  </a:lnTo>
                  <a:cubicBezTo>
                    <a:pt x="4224945" y="0"/>
                    <a:pt x="4422968" y="198023"/>
                    <a:pt x="4422968" y="442297"/>
                  </a:cubicBezTo>
                  <a:lnTo>
                    <a:pt x="4422968" y="5844247"/>
                  </a:lnTo>
                  <a:cubicBezTo>
                    <a:pt x="4422968" y="6088521"/>
                    <a:pt x="4224945" y="6286544"/>
                    <a:pt x="3980671" y="6286544"/>
                  </a:cubicBezTo>
                  <a:lnTo>
                    <a:pt x="442297" y="6286544"/>
                  </a:lnTo>
                  <a:cubicBezTo>
                    <a:pt x="198023" y="6286544"/>
                    <a:pt x="0" y="6088521"/>
                    <a:pt x="0" y="5844247"/>
                  </a:cubicBezTo>
                  <a:lnTo>
                    <a:pt x="0" y="442297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1319" tIns="106680" rIns="106680" bIns="106680" numCol="1" spcCol="1270" anchor="ctr" anchorCtr="0">
              <a:noAutofit/>
              <a:sp3d extrusionH="28000" prstMaterial="matte"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FF0000"/>
                  </a:solidFill>
                </a:rPr>
                <a:t>PERSONAL AIR SAMPLING</a:t>
              </a:r>
              <a:br>
                <a:rPr lang="en-US" sz="2800" kern="1200" dirty="0" smtClean="0">
                  <a:solidFill>
                    <a:srgbClr val="FF0000"/>
                  </a:solidFill>
                </a:rPr>
              </a:br>
              <a:r>
                <a:rPr lang="en-US" sz="2800" kern="1200" dirty="0" smtClean="0">
                  <a:solidFill>
                    <a:srgbClr val="FF0000"/>
                  </a:solidFill>
                </a:rPr>
                <a:t>AND</a:t>
              </a:r>
              <a:br>
                <a:rPr lang="en-US" sz="2800" kern="1200" dirty="0" smtClean="0">
                  <a:solidFill>
                    <a:srgbClr val="FF0000"/>
                  </a:solidFill>
                </a:rPr>
              </a:br>
              <a:r>
                <a:rPr lang="en-US" sz="2800" kern="1200" dirty="0" smtClean="0">
                  <a:solidFill>
                    <a:srgbClr val="FF0000"/>
                  </a:solidFill>
                </a:rPr>
                <a:t>GAS SAMPLER</a:t>
              </a:r>
              <a:endParaRPr lang="id-ID" sz="28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175929" y="661746"/>
              <a:ext cx="3333232" cy="5029235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8557541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7467600" cy="11922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Personal Sampling</a:t>
            </a:r>
          </a:p>
        </p:txBody>
      </p:sp>
      <p:pic>
        <p:nvPicPr>
          <p:cNvPr id="5124" name="Picture 4" descr="Per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48" y="1334144"/>
            <a:ext cx="362561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809750" y="2032000"/>
            <a:ext cx="1954213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284788" y="1676400"/>
            <a:ext cx="3111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Exposure limits are based 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3200" b="1" u="sng" dirty="0">
                <a:solidFill>
                  <a:srgbClr val="FF0000"/>
                </a:solidFill>
              </a:rPr>
              <a:t>Personal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Samples</a:t>
            </a:r>
            <a:r>
              <a:rPr lang="en-US" sz="3200" b="1" dirty="0"/>
              <a:t> </a:t>
            </a:r>
            <a:endParaRPr lang="en-US" sz="1600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06182" y="4472092"/>
            <a:ext cx="3668712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u="sng" dirty="0">
                <a:latin typeface="Humanst521 BT" pitchFamily="34" charset="0"/>
              </a:rPr>
              <a:t>And MUST be taken in the Breathing Zone</a:t>
            </a:r>
            <a:endParaRPr lang="en-GB" dirty="0"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build="p" autoUpdateAnimBg="0" advAuto="1000"/>
      <p:bldP spid="512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1362075"/>
          </a:xfrm>
        </p:spPr>
        <p:txBody>
          <a:bodyPr/>
          <a:lstStyle/>
          <a:p>
            <a:r>
              <a:rPr lang="en-US" dirty="0"/>
              <a:t>METODE SAMPLING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5943600" cy="3644900"/>
          </a:xfrm>
        </p:spPr>
        <p:txBody>
          <a:bodyPr/>
          <a:lstStyle/>
          <a:p>
            <a:pPr fontAlgn="auto"/>
            <a:r>
              <a:rPr lang="en-US" sz="2400" dirty="0" err="1" smtClean="0">
                <a:latin typeface="Arial Rounded MT Bold" pitchFamily="34" charset="0"/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endekatan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ara 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sampling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dua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yaitu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;</a:t>
            </a:r>
          </a:p>
          <a:p>
            <a:pPr marL="854075" lvl="0" indent="-854075" fontAlgn="auto">
              <a:buBlip>
                <a:blip r:embed="rId2"/>
              </a:buBlip>
            </a:pP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Direct </a:t>
            </a:r>
            <a:r>
              <a:rPr lang="fr-FR" sz="2800" dirty="0" err="1">
                <a:solidFill>
                  <a:schemeClr val="tx1"/>
                </a:solidFill>
                <a:latin typeface="Arial Rounded MT Bold" pitchFamily="34" charset="0"/>
              </a:rPr>
              <a:t>reading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  (real time </a:t>
            </a:r>
            <a:r>
              <a:rPr lang="fr-FR" sz="2800" dirty="0" err="1">
                <a:solidFill>
                  <a:schemeClr val="tx1"/>
                </a:solidFill>
                <a:latin typeface="Arial Rounded MT Bold" pitchFamily="34" charset="0"/>
              </a:rPr>
              <a:t>sampling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marL="854075" lvl="0" indent="-854075" fontAlgn="auto">
              <a:buBlip>
                <a:blip r:embed="rId2"/>
              </a:buBlip>
            </a:pPr>
            <a:r>
              <a:rPr lang="fr-FR" sz="2800" dirty="0" err="1">
                <a:solidFill>
                  <a:schemeClr val="tx1"/>
                </a:solidFill>
                <a:latin typeface="Arial Rounded MT Bold" pitchFamily="34" charset="0"/>
              </a:rPr>
              <a:t>Sampling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 Rounded MT Bold" pitchFamily="34" charset="0"/>
              </a:rPr>
              <a:t>inegerated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latin typeface="Arial Rounded MT Bold" pitchFamily="34" charset="0"/>
              </a:rPr>
              <a:t>(air </a:t>
            </a:r>
            <a:r>
              <a:rPr lang="fr-FR" sz="2800" dirty="0" err="1" smtClean="0">
                <a:solidFill>
                  <a:schemeClr val="tx1"/>
                </a:solidFill>
                <a:latin typeface="Arial Rounded MT Bold" pitchFamily="34" charset="0"/>
              </a:rPr>
              <a:t>sampling</a:t>
            </a:r>
            <a:r>
              <a:rPr lang="fr-FR" sz="2800" dirty="0" smtClean="0">
                <a:solidFill>
                  <a:schemeClr val="tx1"/>
                </a:solidFill>
                <a:latin typeface="Arial Rounded MT Bold" pitchFamily="34" charset="0"/>
              </a:rPr>
              <a:t>  </a:t>
            </a:r>
            <a:r>
              <a:rPr lang="fr-FR" sz="2800" dirty="0" err="1" smtClean="0">
                <a:solidFill>
                  <a:schemeClr val="tx1"/>
                </a:solidFill>
                <a:latin typeface="Arial Rounded MT Bold" pitchFamily="34" charset="0"/>
              </a:rPr>
              <a:t>pump</a:t>
            </a:r>
            <a:r>
              <a:rPr lang="fr-FR" sz="3200" dirty="0" smtClean="0">
                <a:solidFill>
                  <a:schemeClr val="tx1"/>
                </a:solidFill>
                <a:latin typeface="Arial Rounded MT Bold" pitchFamily="34" charset="0"/>
              </a:rPr>
              <a:t>). 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en-US" sz="32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600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armacy design template">
  <a:themeElements>
    <a:clrScheme name="Office Theme 1">
      <a:dk1>
        <a:srgbClr val="404075"/>
      </a:dk1>
      <a:lt1>
        <a:srgbClr val="CCECFF"/>
      </a:lt1>
      <a:dk2>
        <a:srgbClr val="99CCFF"/>
      </a:dk2>
      <a:lt2>
        <a:srgbClr val="EAEAEA"/>
      </a:lt2>
      <a:accent1>
        <a:srgbClr val="6600FF"/>
      </a:accent1>
      <a:accent2>
        <a:srgbClr val="CCCC00"/>
      </a:accent2>
      <a:accent3>
        <a:srgbClr val="CAE2FF"/>
      </a:accent3>
      <a:accent4>
        <a:srgbClr val="AEC9DA"/>
      </a:accent4>
      <a:accent5>
        <a:srgbClr val="B8AAFF"/>
      </a:accent5>
      <a:accent6>
        <a:srgbClr val="B9B900"/>
      </a:accent6>
      <a:hlink>
        <a:srgbClr val="996633"/>
      </a:hlink>
      <a:folHlink>
        <a:srgbClr val="0099CC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404075"/>
        </a:dk1>
        <a:lt1>
          <a:srgbClr val="CCECFF"/>
        </a:lt1>
        <a:dk2>
          <a:srgbClr val="99CCFF"/>
        </a:dk2>
        <a:lt2>
          <a:srgbClr val="EAEAEA"/>
        </a:lt2>
        <a:accent1>
          <a:srgbClr val="6600FF"/>
        </a:accent1>
        <a:accent2>
          <a:srgbClr val="CCCC00"/>
        </a:accent2>
        <a:accent3>
          <a:srgbClr val="CAE2FF"/>
        </a:accent3>
        <a:accent4>
          <a:srgbClr val="AEC9DA"/>
        </a:accent4>
        <a:accent5>
          <a:srgbClr val="B8AAFF"/>
        </a:accent5>
        <a:accent6>
          <a:srgbClr val="B9B900"/>
        </a:accent6>
        <a:hlink>
          <a:srgbClr val="996633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66"/>
        </a:dk2>
        <a:lt2>
          <a:srgbClr val="FFFFFF"/>
        </a:lt2>
        <a:accent1>
          <a:srgbClr val="CCCCFF"/>
        </a:accent1>
        <a:accent2>
          <a:srgbClr val="FFFFCC"/>
        </a:accent2>
        <a:accent3>
          <a:srgbClr val="CAE2FF"/>
        </a:accent3>
        <a:accent4>
          <a:srgbClr val="000000"/>
        </a:accent4>
        <a:accent5>
          <a:srgbClr val="E2E2FF"/>
        </a:accent5>
        <a:accent6>
          <a:srgbClr val="E7E7B9"/>
        </a:accent6>
        <a:hlink>
          <a:srgbClr val="FF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0003309">
  <a:themeElements>
    <a:clrScheme name="Introduction to Genetics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NA THEATRE">
  <a:themeElements>
    <a:clrScheme name="Introduction to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NA THEATRE">
  <a:themeElements>
    <a:clrScheme name="Introduction to Genetics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ontemporary design template">
  <a:themeElements>
    <a:clrScheme name="Office Theme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4" ma:contentTypeDescription="Create a new document." ma:contentTypeScope="" ma:versionID="e4b7918f6d70a6bbd3ae09fdaae93119"/>
</file>

<file path=customXml/itemProps1.xml><?xml version="1.0" encoding="utf-8"?>
<ds:datastoreItem xmlns:ds="http://schemas.openxmlformats.org/officeDocument/2006/customXml" ds:itemID="{AD2083B6-F545-41C7-8171-04275F84D4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312CF5-638A-4BC0-BCB3-D781FFCDFD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0CCBD5-1C7E-426C-BE66-F05DBFC65958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TP030006005</Template>
  <TotalTime>1276</TotalTime>
  <Words>781</Words>
  <Application>Microsoft Office PowerPoint</Application>
  <PresentationFormat>On-screen Show (4:3)</PresentationFormat>
  <Paragraphs>113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TP030006005</vt:lpstr>
      <vt:lpstr>30003309</vt:lpstr>
      <vt:lpstr>THEATER</vt:lpstr>
      <vt:lpstr>1_DNA THEATRE</vt:lpstr>
      <vt:lpstr>1_THEATER</vt:lpstr>
      <vt:lpstr>2_DNA THEATRE</vt:lpstr>
      <vt:lpstr>2_THEATER</vt:lpstr>
      <vt:lpstr>Stack of books design template</vt:lpstr>
      <vt:lpstr>Contemporary design template</vt:lpstr>
      <vt:lpstr>Pharmacy design template</vt:lpstr>
      <vt:lpstr>Office Theme</vt:lpstr>
      <vt:lpstr>1_Office Theme</vt:lpstr>
      <vt:lpstr>HIGIENE  INDUSTRI</vt:lpstr>
      <vt:lpstr>PowerPoint Presentation</vt:lpstr>
      <vt:lpstr>PowerPoint Presentation</vt:lpstr>
      <vt:lpstr>PowerPoint Presentation</vt:lpstr>
      <vt:lpstr>Program-program monitoring ini bertujuan  ;   untuk mengidentifikasi kelompok pekerja yang beresiko tinggi, yaitu pekerja yang berkontak langsung dengan produk dalam suatu line produksi </vt:lpstr>
      <vt:lpstr>PowerPoint Presentation</vt:lpstr>
      <vt:lpstr>PowerPoint Presentation</vt:lpstr>
      <vt:lpstr>Personal Sampling</vt:lpstr>
      <vt:lpstr>METODE SAMPLING</vt:lpstr>
      <vt:lpstr>Air Sampling” in the Workplace…</vt:lpstr>
      <vt:lpstr>Teknik Pengukuran Udara</vt:lpstr>
      <vt:lpstr>Air Sampling” in the Workplace…</vt:lpstr>
      <vt:lpstr>Teknik  Sampling Kulaitas Udara</vt:lpstr>
      <vt:lpstr>PowerPoint Presentation</vt:lpstr>
      <vt:lpstr>METODE  ANALISA</vt:lpstr>
      <vt:lpstr>Teknik Adsorpsi  </vt:lpstr>
      <vt:lpstr>PowerPoint Presentation</vt:lpstr>
      <vt:lpstr>PowerPoint Presentation</vt:lpstr>
      <vt:lpstr>PowerPoint Presentation</vt:lpstr>
      <vt:lpstr>Sample Media ( Filter )</vt:lpstr>
      <vt:lpstr>Teknik Desorbsi</vt:lpstr>
      <vt:lpstr>PowerPoint Presentation</vt:lpstr>
      <vt:lpstr>PowerPoint Presentation</vt:lpstr>
      <vt:lpstr>Efisiensi pengumpulan gas analit/gas pencemar pada adsorbent tergantung:  </vt:lpstr>
      <vt:lpstr>  2. Teknik  Direct Reading  </vt:lpstr>
      <vt:lpstr>PowerPoint Presentation</vt:lpstr>
      <vt:lpstr>PowerPoint Presentation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IMAL EINSTEIN</dc:creator>
  <cp:lastModifiedBy>May</cp:lastModifiedBy>
  <cp:revision>60</cp:revision>
  <dcterms:created xsi:type="dcterms:W3CDTF">2010-09-29T16:18:48Z</dcterms:created>
  <dcterms:modified xsi:type="dcterms:W3CDTF">2015-05-20T08:56:38Z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TC300060059990</vt:lpwstr>
  </property>
</Properties>
</file>