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2"/>
    <p:sldMasterId id="2147483697" r:id="rId3"/>
    <p:sldMasterId id="2147483709" r:id="rId4"/>
    <p:sldMasterId id="2147483733" r:id="rId5"/>
  </p:sldMasterIdLst>
  <p:notesMasterIdLst>
    <p:notesMasterId r:id="rId52"/>
  </p:notesMasterIdLst>
  <p:sldIdLst>
    <p:sldId id="437" r:id="rId6"/>
    <p:sldId id="438" r:id="rId7"/>
    <p:sldId id="401" r:id="rId8"/>
    <p:sldId id="439" r:id="rId9"/>
    <p:sldId id="440" r:id="rId10"/>
    <p:sldId id="442" r:id="rId11"/>
    <p:sldId id="450" r:id="rId12"/>
    <p:sldId id="447" r:id="rId13"/>
    <p:sldId id="448" r:id="rId14"/>
    <p:sldId id="407" r:id="rId15"/>
    <p:sldId id="408" r:id="rId16"/>
    <p:sldId id="409" r:id="rId17"/>
    <p:sldId id="410" r:id="rId18"/>
    <p:sldId id="453" r:id="rId19"/>
    <p:sldId id="411" r:id="rId20"/>
    <p:sldId id="463" r:id="rId21"/>
    <p:sldId id="461" r:id="rId22"/>
    <p:sldId id="464" r:id="rId23"/>
    <p:sldId id="466" r:id="rId24"/>
    <p:sldId id="482" r:id="rId25"/>
    <p:sldId id="468" r:id="rId26"/>
    <p:sldId id="469" r:id="rId27"/>
    <p:sldId id="470" r:id="rId28"/>
    <p:sldId id="471" r:id="rId29"/>
    <p:sldId id="472" r:id="rId30"/>
    <p:sldId id="473" r:id="rId31"/>
    <p:sldId id="474" r:id="rId32"/>
    <p:sldId id="475" r:id="rId33"/>
    <p:sldId id="476" r:id="rId34"/>
    <p:sldId id="484" r:id="rId35"/>
    <p:sldId id="485" r:id="rId36"/>
    <p:sldId id="486" r:id="rId37"/>
    <p:sldId id="487" r:id="rId38"/>
    <p:sldId id="488" r:id="rId39"/>
    <p:sldId id="489" r:id="rId40"/>
    <p:sldId id="490" r:id="rId41"/>
    <p:sldId id="491" r:id="rId42"/>
    <p:sldId id="492" r:id="rId43"/>
    <p:sldId id="493" r:id="rId44"/>
    <p:sldId id="494" r:id="rId45"/>
    <p:sldId id="495" r:id="rId46"/>
    <p:sldId id="496" r:id="rId47"/>
    <p:sldId id="497" r:id="rId48"/>
    <p:sldId id="498" r:id="rId49"/>
    <p:sldId id="499" r:id="rId50"/>
    <p:sldId id="500" r:id="rId5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636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5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50" Type="http://schemas.openxmlformats.org/officeDocument/2006/relationships/slide" Target="slides/slide45.xml"/><Relationship Id="rId55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slide" Target="slides/slide36.xml"/><Relationship Id="rId54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openxmlformats.org/officeDocument/2006/relationships/presProps" Target="presProps.xml"/><Relationship Id="rId5" Type="http://schemas.openxmlformats.org/officeDocument/2006/relationships/slideMaster" Target="slideMasters/slideMaster4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slide" Target="slides/slide44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notesMaster" Target="notesMasters/notesMaster1.xml"/><Relationship Id="rId4" Type="http://schemas.openxmlformats.org/officeDocument/2006/relationships/slideMaster" Target="slideMasters/slideMaster3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56" Type="http://schemas.openxmlformats.org/officeDocument/2006/relationships/tableStyles" Target="tableStyles.xml"/><Relationship Id="rId8" Type="http://schemas.openxmlformats.org/officeDocument/2006/relationships/slide" Target="slides/slide3.xml"/><Relationship Id="rId51" Type="http://schemas.openxmlformats.org/officeDocument/2006/relationships/slide" Target="slides/slide46.xml"/><Relationship Id="rId3" Type="http://schemas.openxmlformats.org/officeDocument/2006/relationships/slideMaster" Target="slideMasters/slideMaster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A2B99A-234F-4475-BF83-56AFCCBC3EC6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5953FDFC-4577-4DF4-8D71-69128A975CA5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 smtClean="0"/>
            <a:t>SCRENING</a:t>
          </a:r>
          <a:endParaRPr lang="en-US" dirty="0"/>
        </a:p>
      </dgm:t>
    </dgm:pt>
    <dgm:pt modelId="{1A90095D-FBDD-46CE-AC2A-65E4D0C07C74}" type="parTrans" cxnId="{F04B384F-F6DB-47FE-A763-1CA1E396EAA6}">
      <dgm:prSet/>
      <dgm:spPr/>
      <dgm:t>
        <a:bodyPr/>
        <a:lstStyle/>
        <a:p>
          <a:endParaRPr lang="en-US"/>
        </a:p>
      </dgm:t>
    </dgm:pt>
    <dgm:pt modelId="{B0809967-F572-45BD-850E-9FBB332AF9F9}" type="sibTrans" cxnId="{F04B384F-F6DB-47FE-A763-1CA1E396EAA6}">
      <dgm:prSet/>
      <dgm:spPr>
        <a:solidFill>
          <a:schemeClr val="accent2"/>
        </a:solidFill>
      </dgm:spPr>
      <dgm:t>
        <a:bodyPr/>
        <a:lstStyle/>
        <a:p>
          <a:endParaRPr lang="en-US"/>
        </a:p>
      </dgm:t>
    </dgm:pt>
    <dgm:pt modelId="{4B32C677-AC4A-457F-BAC6-57DCFC4EE997}">
      <dgm:prSet phldrT="[Text]"/>
      <dgm:spPr/>
      <dgm:t>
        <a:bodyPr/>
        <a:lstStyle/>
        <a:p>
          <a:r>
            <a:rPr lang="en-US" dirty="0" smtClean="0"/>
            <a:t>DETAIL ANALISIS</a:t>
          </a:r>
          <a:endParaRPr lang="en-US" dirty="0"/>
        </a:p>
      </dgm:t>
    </dgm:pt>
    <dgm:pt modelId="{196B4EB8-3B2D-44A9-8BF3-CB4C5DAB66B8}" type="parTrans" cxnId="{201F00BA-3A05-4A40-BDDC-740E4DD5A476}">
      <dgm:prSet/>
      <dgm:spPr/>
      <dgm:t>
        <a:bodyPr/>
        <a:lstStyle/>
        <a:p>
          <a:endParaRPr lang="en-US"/>
        </a:p>
      </dgm:t>
    </dgm:pt>
    <dgm:pt modelId="{EE177215-3E22-4E54-AFB3-17F8EB8EFF14}" type="sibTrans" cxnId="{201F00BA-3A05-4A40-BDDC-740E4DD5A476}">
      <dgm:prSet/>
      <dgm:spPr>
        <a:solidFill>
          <a:schemeClr val="accent2"/>
        </a:solidFill>
      </dgm:spPr>
      <dgm:t>
        <a:bodyPr/>
        <a:lstStyle/>
        <a:p>
          <a:endParaRPr lang="en-US"/>
        </a:p>
      </dgm:t>
    </dgm:pt>
    <dgm:pt modelId="{76A529FB-A0D5-4F98-A860-22F81116065F}">
      <dgm:prSet phldrT="[Text]"/>
      <dgm:spPr/>
      <dgm:t>
        <a:bodyPr/>
        <a:lstStyle/>
        <a:p>
          <a:r>
            <a:rPr lang="en-US" dirty="0" smtClean="0"/>
            <a:t>MONITORING</a:t>
          </a:r>
          <a:endParaRPr lang="en-US" dirty="0"/>
        </a:p>
      </dgm:t>
    </dgm:pt>
    <dgm:pt modelId="{E47878B5-DFDF-49E0-92A1-8B9418281FEB}" type="parTrans" cxnId="{7CE75953-5F70-4087-8606-7A110A0A036A}">
      <dgm:prSet/>
      <dgm:spPr/>
      <dgm:t>
        <a:bodyPr/>
        <a:lstStyle/>
        <a:p>
          <a:endParaRPr lang="en-US"/>
        </a:p>
      </dgm:t>
    </dgm:pt>
    <dgm:pt modelId="{D7B3FDA3-1771-401A-8521-983F051E1FA5}" type="sibTrans" cxnId="{7CE75953-5F70-4087-8606-7A110A0A036A}">
      <dgm:prSet/>
      <dgm:spPr/>
      <dgm:t>
        <a:bodyPr/>
        <a:lstStyle/>
        <a:p>
          <a:endParaRPr lang="en-US"/>
        </a:p>
      </dgm:t>
    </dgm:pt>
    <dgm:pt modelId="{46CE47B5-C764-4F73-9C87-BED6A1356F18}" type="pres">
      <dgm:prSet presAssocID="{43A2B99A-234F-4475-BF83-56AFCCBC3EC6}" presName="Name0" presStyleCnt="0">
        <dgm:presLayoutVars>
          <dgm:dir/>
          <dgm:resizeHandles val="exact"/>
        </dgm:presLayoutVars>
      </dgm:prSet>
      <dgm:spPr/>
    </dgm:pt>
    <dgm:pt modelId="{E9BD7417-2659-486A-9573-767D49189534}" type="pres">
      <dgm:prSet presAssocID="{5953FDFC-4577-4DF4-8D71-69128A975CA5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560709-ADCC-4A7D-B43B-E82B81F04CE1}" type="pres">
      <dgm:prSet presAssocID="{B0809967-F572-45BD-850E-9FBB332AF9F9}" presName="sibTrans" presStyleLbl="sibTrans2D1" presStyleIdx="0" presStyleCnt="2"/>
      <dgm:spPr/>
      <dgm:t>
        <a:bodyPr/>
        <a:lstStyle/>
        <a:p>
          <a:endParaRPr lang="en-US"/>
        </a:p>
      </dgm:t>
    </dgm:pt>
    <dgm:pt modelId="{D06BFD19-9746-4EFB-B1B0-2A5C7D0E01FC}" type="pres">
      <dgm:prSet presAssocID="{B0809967-F572-45BD-850E-9FBB332AF9F9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53AC366E-3D38-43C1-BE43-D219F6D20EC2}" type="pres">
      <dgm:prSet presAssocID="{4B32C677-AC4A-457F-BAC6-57DCFC4EE997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678007-79B4-4E42-A7D4-89BFA137C390}" type="pres">
      <dgm:prSet presAssocID="{EE177215-3E22-4E54-AFB3-17F8EB8EFF14}" presName="sibTrans" presStyleLbl="sibTrans2D1" presStyleIdx="1" presStyleCnt="2"/>
      <dgm:spPr/>
      <dgm:t>
        <a:bodyPr/>
        <a:lstStyle/>
        <a:p>
          <a:endParaRPr lang="en-US"/>
        </a:p>
      </dgm:t>
    </dgm:pt>
    <dgm:pt modelId="{65C36755-0651-4AD3-8369-FDBA3946300F}" type="pres">
      <dgm:prSet presAssocID="{EE177215-3E22-4E54-AFB3-17F8EB8EFF14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9D674FA9-9F48-4765-ACC3-0F3EBA2A77FA}" type="pres">
      <dgm:prSet presAssocID="{76A529FB-A0D5-4F98-A860-22F81116065F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AC185D6-D828-4EB4-80D3-8AA7DADEABA0}" type="presOf" srcId="{43A2B99A-234F-4475-BF83-56AFCCBC3EC6}" destId="{46CE47B5-C764-4F73-9C87-BED6A1356F18}" srcOrd="0" destOrd="0" presId="urn:microsoft.com/office/officeart/2005/8/layout/process1"/>
    <dgm:cxn modelId="{7CE75953-5F70-4087-8606-7A110A0A036A}" srcId="{43A2B99A-234F-4475-BF83-56AFCCBC3EC6}" destId="{76A529FB-A0D5-4F98-A860-22F81116065F}" srcOrd="2" destOrd="0" parTransId="{E47878B5-DFDF-49E0-92A1-8B9418281FEB}" sibTransId="{D7B3FDA3-1771-401A-8521-983F051E1FA5}"/>
    <dgm:cxn modelId="{82D1AE44-6F27-4F56-9221-7D5D79A3F245}" type="presOf" srcId="{76A529FB-A0D5-4F98-A860-22F81116065F}" destId="{9D674FA9-9F48-4765-ACC3-0F3EBA2A77FA}" srcOrd="0" destOrd="0" presId="urn:microsoft.com/office/officeart/2005/8/layout/process1"/>
    <dgm:cxn modelId="{201F00BA-3A05-4A40-BDDC-740E4DD5A476}" srcId="{43A2B99A-234F-4475-BF83-56AFCCBC3EC6}" destId="{4B32C677-AC4A-457F-BAC6-57DCFC4EE997}" srcOrd="1" destOrd="0" parTransId="{196B4EB8-3B2D-44A9-8BF3-CB4C5DAB66B8}" sibTransId="{EE177215-3E22-4E54-AFB3-17F8EB8EFF14}"/>
    <dgm:cxn modelId="{59249290-E1D3-4AA8-A86D-6D19166EEF62}" type="presOf" srcId="{B0809967-F572-45BD-850E-9FBB332AF9F9}" destId="{8B560709-ADCC-4A7D-B43B-E82B81F04CE1}" srcOrd="0" destOrd="0" presId="urn:microsoft.com/office/officeart/2005/8/layout/process1"/>
    <dgm:cxn modelId="{F04B384F-F6DB-47FE-A763-1CA1E396EAA6}" srcId="{43A2B99A-234F-4475-BF83-56AFCCBC3EC6}" destId="{5953FDFC-4577-4DF4-8D71-69128A975CA5}" srcOrd="0" destOrd="0" parTransId="{1A90095D-FBDD-46CE-AC2A-65E4D0C07C74}" sibTransId="{B0809967-F572-45BD-850E-9FBB332AF9F9}"/>
    <dgm:cxn modelId="{E12C300C-E71E-48D2-B046-2D0D25B19885}" type="presOf" srcId="{5953FDFC-4577-4DF4-8D71-69128A975CA5}" destId="{E9BD7417-2659-486A-9573-767D49189534}" srcOrd="0" destOrd="0" presId="urn:microsoft.com/office/officeart/2005/8/layout/process1"/>
    <dgm:cxn modelId="{F74E3AE9-D0F9-41C5-8696-8650D13C5190}" type="presOf" srcId="{EE177215-3E22-4E54-AFB3-17F8EB8EFF14}" destId="{65C36755-0651-4AD3-8369-FDBA3946300F}" srcOrd="1" destOrd="0" presId="urn:microsoft.com/office/officeart/2005/8/layout/process1"/>
    <dgm:cxn modelId="{941247F6-6E81-4034-9FB1-6D2278555388}" type="presOf" srcId="{4B32C677-AC4A-457F-BAC6-57DCFC4EE997}" destId="{53AC366E-3D38-43C1-BE43-D219F6D20EC2}" srcOrd="0" destOrd="0" presId="urn:microsoft.com/office/officeart/2005/8/layout/process1"/>
    <dgm:cxn modelId="{C8E0CDD2-E25F-411A-81E5-0F9BED0A521B}" type="presOf" srcId="{EE177215-3E22-4E54-AFB3-17F8EB8EFF14}" destId="{9F678007-79B4-4E42-A7D4-89BFA137C390}" srcOrd="0" destOrd="0" presId="urn:microsoft.com/office/officeart/2005/8/layout/process1"/>
    <dgm:cxn modelId="{02AF9CFA-FC5D-4078-A9CE-3D64A4A3F459}" type="presOf" srcId="{B0809967-F572-45BD-850E-9FBB332AF9F9}" destId="{D06BFD19-9746-4EFB-B1B0-2A5C7D0E01FC}" srcOrd="1" destOrd="0" presId="urn:microsoft.com/office/officeart/2005/8/layout/process1"/>
    <dgm:cxn modelId="{0F7DB2D2-1C60-4C40-AADA-541B8B08FE68}" type="presParOf" srcId="{46CE47B5-C764-4F73-9C87-BED6A1356F18}" destId="{E9BD7417-2659-486A-9573-767D49189534}" srcOrd="0" destOrd="0" presId="urn:microsoft.com/office/officeart/2005/8/layout/process1"/>
    <dgm:cxn modelId="{D818CDCA-0858-42E5-A9DF-25394514A72C}" type="presParOf" srcId="{46CE47B5-C764-4F73-9C87-BED6A1356F18}" destId="{8B560709-ADCC-4A7D-B43B-E82B81F04CE1}" srcOrd="1" destOrd="0" presId="urn:microsoft.com/office/officeart/2005/8/layout/process1"/>
    <dgm:cxn modelId="{EEB56B6E-F914-4282-9449-B47A1E619CD0}" type="presParOf" srcId="{8B560709-ADCC-4A7D-B43B-E82B81F04CE1}" destId="{D06BFD19-9746-4EFB-B1B0-2A5C7D0E01FC}" srcOrd="0" destOrd="0" presId="urn:microsoft.com/office/officeart/2005/8/layout/process1"/>
    <dgm:cxn modelId="{09D133B2-8EB7-4A62-AE64-2D33FF32E350}" type="presParOf" srcId="{46CE47B5-C764-4F73-9C87-BED6A1356F18}" destId="{53AC366E-3D38-43C1-BE43-D219F6D20EC2}" srcOrd="2" destOrd="0" presId="urn:microsoft.com/office/officeart/2005/8/layout/process1"/>
    <dgm:cxn modelId="{451CE10B-D3FE-4E8A-824F-E9D9893B3991}" type="presParOf" srcId="{46CE47B5-C764-4F73-9C87-BED6A1356F18}" destId="{9F678007-79B4-4E42-A7D4-89BFA137C390}" srcOrd="3" destOrd="0" presId="urn:microsoft.com/office/officeart/2005/8/layout/process1"/>
    <dgm:cxn modelId="{AA01B675-D740-4D9C-8124-A12AD5316E06}" type="presParOf" srcId="{9F678007-79B4-4E42-A7D4-89BFA137C390}" destId="{65C36755-0651-4AD3-8369-FDBA3946300F}" srcOrd="0" destOrd="0" presId="urn:microsoft.com/office/officeart/2005/8/layout/process1"/>
    <dgm:cxn modelId="{8CC3DD19-FB87-4EBD-A16A-E3F81D3222DA}" type="presParOf" srcId="{46CE47B5-C764-4F73-9C87-BED6A1356F18}" destId="{9D674FA9-9F48-4765-ACC3-0F3EBA2A77FA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30C5A0A-F30F-405A-9146-A014D5D0C95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8462D27-230E-491C-8105-3C01E409CE00}">
      <dgm:prSet phldrT="[Text]"/>
      <dgm:spPr/>
      <dgm:t>
        <a:bodyPr/>
        <a:lstStyle/>
        <a:p>
          <a:pPr algn="ctr"/>
          <a:r>
            <a:rPr lang="en-US" dirty="0" smtClean="0">
              <a:latin typeface="Bell Gothic Std Black" pitchFamily="34" charset="0"/>
            </a:rPr>
            <a:t>INFORMASI, INSTRUMENT, TRAINING</a:t>
          </a:r>
          <a:endParaRPr lang="en-US" dirty="0">
            <a:latin typeface="Bell Gothic Std Black" pitchFamily="34" charset="0"/>
          </a:endParaRPr>
        </a:p>
      </dgm:t>
    </dgm:pt>
    <dgm:pt modelId="{43AB8D0D-4F53-449A-810D-5FC93ECD40D7}" type="parTrans" cxnId="{BD409281-2A44-4761-8A07-EC35223A1779}">
      <dgm:prSet/>
      <dgm:spPr/>
      <dgm:t>
        <a:bodyPr/>
        <a:lstStyle/>
        <a:p>
          <a:endParaRPr lang="en-US"/>
        </a:p>
      </dgm:t>
    </dgm:pt>
    <dgm:pt modelId="{287AA70D-3EDC-4412-944D-57E3F9280413}" type="sibTrans" cxnId="{BD409281-2A44-4761-8A07-EC35223A1779}">
      <dgm:prSet/>
      <dgm:spPr/>
      <dgm:t>
        <a:bodyPr/>
        <a:lstStyle/>
        <a:p>
          <a:endParaRPr lang="en-US"/>
        </a:p>
      </dgm:t>
    </dgm:pt>
    <dgm:pt modelId="{82AC81EE-BD68-4FB0-8889-221DA94E4FD8}">
      <dgm:prSet phldrT="[Text]"/>
      <dgm:spPr/>
      <dgm:t>
        <a:bodyPr/>
        <a:lstStyle/>
        <a:p>
          <a:pPr algn="ctr"/>
          <a:r>
            <a:rPr lang="en-US" dirty="0" smtClean="0">
              <a:latin typeface="Bell Gothic Std Black" pitchFamily="34" charset="0"/>
            </a:rPr>
            <a:t>PMERIKSAAN KESEHATA, &amp; MEMBUAT LAPORAN</a:t>
          </a:r>
          <a:endParaRPr lang="en-US" dirty="0">
            <a:latin typeface="Bell Gothic Std Black" pitchFamily="34" charset="0"/>
          </a:endParaRPr>
        </a:p>
      </dgm:t>
    </dgm:pt>
    <dgm:pt modelId="{0188B0B7-DD99-4B32-84EF-48A2DAEE2DFC}" type="parTrans" cxnId="{1DF60084-85EA-4FEF-9E6E-471443E50BCE}">
      <dgm:prSet/>
      <dgm:spPr/>
      <dgm:t>
        <a:bodyPr/>
        <a:lstStyle/>
        <a:p>
          <a:endParaRPr lang="en-US"/>
        </a:p>
      </dgm:t>
    </dgm:pt>
    <dgm:pt modelId="{FB8285AF-F912-4186-865E-568DF784D8A8}" type="sibTrans" cxnId="{1DF60084-85EA-4FEF-9E6E-471443E50BCE}">
      <dgm:prSet/>
      <dgm:spPr/>
      <dgm:t>
        <a:bodyPr/>
        <a:lstStyle/>
        <a:p>
          <a:endParaRPr lang="en-US"/>
        </a:p>
      </dgm:t>
    </dgm:pt>
    <dgm:pt modelId="{5CA89D53-CA7D-4BCF-AE94-1B0A9B85B957}">
      <dgm:prSet phldrT="[Text]"/>
      <dgm:spPr/>
      <dgm:t>
        <a:bodyPr/>
        <a:lstStyle/>
        <a:p>
          <a:pPr algn="ctr"/>
          <a:r>
            <a:rPr lang="en-US" dirty="0" smtClean="0">
              <a:latin typeface="Bell Gothic Std Black" pitchFamily="34" charset="0"/>
            </a:rPr>
            <a:t>MONITORING</a:t>
          </a:r>
          <a:endParaRPr lang="en-US" dirty="0">
            <a:latin typeface="Bell Gothic Std Black" pitchFamily="34" charset="0"/>
          </a:endParaRPr>
        </a:p>
      </dgm:t>
    </dgm:pt>
    <dgm:pt modelId="{526AF801-1EF3-45AB-B28D-D307B74243F4}" type="parTrans" cxnId="{EACAC4A7-13F1-4526-93BF-2EFA82FFEDBB}">
      <dgm:prSet/>
      <dgm:spPr/>
      <dgm:t>
        <a:bodyPr/>
        <a:lstStyle/>
        <a:p>
          <a:endParaRPr lang="en-US"/>
        </a:p>
      </dgm:t>
    </dgm:pt>
    <dgm:pt modelId="{881A7266-D222-49BD-85B4-2B8E327D5DA4}" type="sibTrans" cxnId="{EACAC4A7-13F1-4526-93BF-2EFA82FFEDBB}">
      <dgm:prSet/>
      <dgm:spPr/>
      <dgm:t>
        <a:bodyPr/>
        <a:lstStyle/>
        <a:p>
          <a:endParaRPr lang="en-US"/>
        </a:p>
      </dgm:t>
    </dgm:pt>
    <dgm:pt modelId="{00DE67A0-0672-4586-87C0-93634DC76ABC}">
      <dgm:prSet phldrT="[Text]"/>
      <dgm:spPr/>
      <dgm:t>
        <a:bodyPr/>
        <a:lstStyle/>
        <a:p>
          <a:pPr algn="ctr"/>
          <a:r>
            <a:rPr lang="en-US" dirty="0" smtClean="0">
              <a:latin typeface="Bell Gothic Std Black" pitchFamily="34" charset="0"/>
            </a:rPr>
            <a:t>PEMBERIAN AIR MINUM SECARA RUTIN</a:t>
          </a:r>
          <a:endParaRPr lang="en-US" dirty="0">
            <a:latin typeface="Bell Gothic Std Black" pitchFamily="34" charset="0"/>
          </a:endParaRPr>
        </a:p>
      </dgm:t>
    </dgm:pt>
    <dgm:pt modelId="{F78778F0-2EBF-4C5D-A39B-628EACB3CE59}" type="parTrans" cxnId="{B9F6B92A-735D-4407-9466-337D1C156FC4}">
      <dgm:prSet/>
      <dgm:spPr/>
      <dgm:t>
        <a:bodyPr/>
        <a:lstStyle/>
        <a:p>
          <a:endParaRPr lang="en-US"/>
        </a:p>
      </dgm:t>
    </dgm:pt>
    <dgm:pt modelId="{FF5A835D-58AA-435F-B316-08F1E731C44F}" type="sibTrans" cxnId="{B9F6B92A-735D-4407-9466-337D1C156FC4}">
      <dgm:prSet/>
      <dgm:spPr/>
      <dgm:t>
        <a:bodyPr/>
        <a:lstStyle/>
        <a:p>
          <a:endParaRPr lang="en-US"/>
        </a:p>
      </dgm:t>
    </dgm:pt>
    <dgm:pt modelId="{89AA19C1-FAB8-4816-B0F0-DC84E4EC736C}">
      <dgm:prSet phldrT="[Text]"/>
      <dgm:spPr/>
      <dgm:t>
        <a:bodyPr/>
        <a:lstStyle/>
        <a:p>
          <a:pPr algn="ctr"/>
          <a:r>
            <a:rPr lang="en-US" dirty="0" smtClean="0">
              <a:latin typeface="Bell Gothic Std Black" pitchFamily="34" charset="0"/>
            </a:rPr>
            <a:t>REGULASI, ATURAN,  STANDARD</a:t>
          </a:r>
          <a:endParaRPr lang="en-US" dirty="0">
            <a:latin typeface="Bell Gothic Std Black" pitchFamily="34" charset="0"/>
          </a:endParaRPr>
        </a:p>
      </dgm:t>
    </dgm:pt>
    <dgm:pt modelId="{6B986026-F410-482D-82B4-74126B852760}" type="parTrans" cxnId="{754C55FD-2BA9-4EE0-9FF0-02E822644178}">
      <dgm:prSet/>
      <dgm:spPr/>
      <dgm:t>
        <a:bodyPr/>
        <a:lstStyle/>
        <a:p>
          <a:endParaRPr lang="en-US"/>
        </a:p>
      </dgm:t>
    </dgm:pt>
    <dgm:pt modelId="{E0761764-C493-4A12-BB2B-5B2BC2E88F34}" type="sibTrans" cxnId="{754C55FD-2BA9-4EE0-9FF0-02E822644178}">
      <dgm:prSet/>
      <dgm:spPr/>
      <dgm:t>
        <a:bodyPr/>
        <a:lstStyle/>
        <a:p>
          <a:endParaRPr lang="en-US"/>
        </a:p>
      </dgm:t>
    </dgm:pt>
    <dgm:pt modelId="{896C6001-BBC9-4CA7-A868-C1BC15E53657}">
      <dgm:prSet phldrT="[Text]"/>
      <dgm:spPr/>
      <dgm:t>
        <a:bodyPr/>
        <a:lstStyle/>
        <a:p>
          <a:pPr algn="ctr"/>
          <a:r>
            <a:rPr lang="en-US" dirty="0" smtClean="0">
              <a:latin typeface="Bell Gothic Std Black" pitchFamily="34" charset="0"/>
            </a:rPr>
            <a:t>MENDORONG GAYA HIDUP SEHAT</a:t>
          </a:r>
          <a:endParaRPr lang="en-US" dirty="0">
            <a:latin typeface="Bell Gothic Std Black" pitchFamily="34" charset="0"/>
          </a:endParaRPr>
        </a:p>
      </dgm:t>
    </dgm:pt>
    <dgm:pt modelId="{20388560-7FAA-4EDB-B866-7CCB4E60D523}" type="parTrans" cxnId="{E5BA6655-9605-4161-9764-9BC04B9A9640}">
      <dgm:prSet/>
      <dgm:spPr/>
      <dgm:t>
        <a:bodyPr/>
        <a:lstStyle/>
        <a:p>
          <a:endParaRPr lang="en-US"/>
        </a:p>
      </dgm:t>
    </dgm:pt>
    <dgm:pt modelId="{23291F2A-60D8-4D9B-AB59-B36CEDF77AC0}" type="sibTrans" cxnId="{E5BA6655-9605-4161-9764-9BC04B9A9640}">
      <dgm:prSet/>
      <dgm:spPr/>
      <dgm:t>
        <a:bodyPr/>
        <a:lstStyle/>
        <a:p>
          <a:endParaRPr lang="en-US"/>
        </a:p>
      </dgm:t>
    </dgm:pt>
    <dgm:pt modelId="{15F11F46-FFCA-4B9B-931B-D1FDEBD3DCEF}" type="pres">
      <dgm:prSet presAssocID="{130C5A0A-F30F-405A-9146-A014D5D0C95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2777017-6714-4FC3-9B20-395C72EAEF72}" type="pres">
      <dgm:prSet presAssocID="{38462D27-230E-491C-8105-3C01E409CE00}" presName="parentText" presStyleLbl="node1" presStyleIdx="0" presStyleCnt="6" custScaleX="97500" custLinFactY="-70424" custLinFactNeighborX="125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0FE0C1-EC06-4DF5-859A-18B7D9AF80C4}" type="pres">
      <dgm:prSet presAssocID="{287AA70D-3EDC-4412-944D-57E3F9280413}" presName="spacer" presStyleCnt="0"/>
      <dgm:spPr/>
    </dgm:pt>
    <dgm:pt modelId="{F367B9C7-B458-4CD5-9F2B-BFC71D3E884E}" type="pres">
      <dgm:prSet presAssocID="{00DE67A0-0672-4586-87C0-93634DC76ABC}" presName="parentText" presStyleLbl="node1" presStyleIdx="1" presStyleCnt="6" custLinFactY="-31943" custLinFactNeighborX="125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807241-52D0-470D-94EF-EA9D444F4C77}" type="pres">
      <dgm:prSet presAssocID="{FF5A835D-58AA-435F-B316-08F1E731C44F}" presName="spacer" presStyleCnt="0"/>
      <dgm:spPr/>
    </dgm:pt>
    <dgm:pt modelId="{80943BAE-8252-4220-BFC8-80DD9BB25740}" type="pres">
      <dgm:prSet presAssocID="{89AA19C1-FAB8-4816-B0F0-DC84E4EC736C}" presName="parentText" presStyleLbl="node1" presStyleIdx="2" presStyleCnt="6" custLinFactY="-10183" custLinFactNeighborX="125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6CA699-B876-4CC2-9742-6249E927E091}" type="pres">
      <dgm:prSet presAssocID="{E0761764-C493-4A12-BB2B-5B2BC2E88F34}" presName="spacer" presStyleCnt="0"/>
      <dgm:spPr/>
    </dgm:pt>
    <dgm:pt modelId="{B31C6098-954F-4D74-B1A8-1C7AAEAF580B}" type="pres">
      <dgm:prSet presAssocID="{82AC81EE-BD68-4FB0-8889-221DA94E4FD8}" presName="parentText" presStyleLbl="node1" presStyleIdx="3" presStyleCnt="6" custLinFactNeighborY="-358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C0128F-AD18-405D-83B3-DCF9629DF5BF}" type="pres">
      <dgm:prSet presAssocID="{FB8285AF-F912-4186-865E-568DF784D8A8}" presName="spacer" presStyleCnt="0"/>
      <dgm:spPr/>
    </dgm:pt>
    <dgm:pt modelId="{D6F9E109-33BB-4FDC-AB65-2762D34C31A0}" type="pres">
      <dgm:prSet presAssocID="{896C6001-BBC9-4CA7-A868-C1BC15E53657}" presName="parentText" presStyleLbl="node1" presStyleIdx="4" presStyleCnt="6" custLinFactY="42765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8A2A3B-91FC-497B-B275-358BF5EAD2EE}" type="pres">
      <dgm:prSet presAssocID="{23291F2A-60D8-4D9B-AB59-B36CEDF77AC0}" presName="spacer" presStyleCnt="0"/>
      <dgm:spPr/>
    </dgm:pt>
    <dgm:pt modelId="{9F40D6AD-DC7D-48B4-AD98-6600433DEA54}" type="pres">
      <dgm:prSet presAssocID="{5CA89D53-CA7D-4BCF-AE94-1B0A9B85B957}" presName="parentText" presStyleLbl="node1" presStyleIdx="5" presStyleCnt="6" custLinFactY="152843" custLinFactNeighborY="2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D409281-2A44-4761-8A07-EC35223A1779}" srcId="{130C5A0A-F30F-405A-9146-A014D5D0C95C}" destId="{38462D27-230E-491C-8105-3C01E409CE00}" srcOrd="0" destOrd="0" parTransId="{43AB8D0D-4F53-449A-810D-5FC93ECD40D7}" sibTransId="{287AA70D-3EDC-4412-944D-57E3F9280413}"/>
    <dgm:cxn modelId="{EACAC4A7-13F1-4526-93BF-2EFA82FFEDBB}" srcId="{130C5A0A-F30F-405A-9146-A014D5D0C95C}" destId="{5CA89D53-CA7D-4BCF-AE94-1B0A9B85B957}" srcOrd="5" destOrd="0" parTransId="{526AF801-1EF3-45AB-B28D-D307B74243F4}" sibTransId="{881A7266-D222-49BD-85B4-2B8E327D5DA4}"/>
    <dgm:cxn modelId="{125D4F3F-429C-4912-9EE3-F34744EEA207}" type="presOf" srcId="{896C6001-BBC9-4CA7-A868-C1BC15E53657}" destId="{D6F9E109-33BB-4FDC-AB65-2762D34C31A0}" srcOrd="0" destOrd="0" presId="urn:microsoft.com/office/officeart/2005/8/layout/vList2"/>
    <dgm:cxn modelId="{754C55FD-2BA9-4EE0-9FF0-02E822644178}" srcId="{130C5A0A-F30F-405A-9146-A014D5D0C95C}" destId="{89AA19C1-FAB8-4816-B0F0-DC84E4EC736C}" srcOrd="2" destOrd="0" parTransId="{6B986026-F410-482D-82B4-74126B852760}" sibTransId="{E0761764-C493-4A12-BB2B-5B2BC2E88F34}"/>
    <dgm:cxn modelId="{983C6A27-15A6-4683-9BC7-4A23B45E6FE2}" type="presOf" srcId="{130C5A0A-F30F-405A-9146-A014D5D0C95C}" destId="{15F11F46-FFCA-4B9B-931B-D1FDEBD3DCEF}" srcOrd="0" destOrd="0" presId="urn:microsoft.com/office/officeart/2005/8/layout/vList2"/>
    <dgm:cxn modelId="{628AB8C1-2DD1-44DE-B676-2359851C3A82}" type="presOf" srcId="{38462D27-230E-491C-8105-3C01E409CE00}" destId="{F2777017-6714-4FC3-9B20-395C72EAEF72}" srcOrd="0" destOrd="0" presId="urn:microsoft.com/office/officeart/2005/8/layout/vList2"/>
    <dgm:cxn modelId="{1DF60084-85EA-4FEF-9E6E-471443E50BCE}" srcId="{130C5A0A-F30F-405A-9146-A014D5D0C95C}" destId="{82AC81EE-BD68-4FB0-8889-221DA94E4FD8}" srcOrd="3" destOrd="0" parTransId="{0188B0B7-DD99-4B32-84EF-48A2DAEE2DFC}" sibTransId="{FB8285AF-F912-4186-865E-568DF784D8A8}"/>
    <dgm:cxn modelId="{96861989-C9E9-469F-8275-8386350E6694}" type="presOf" srcId="{00DE67A0-0672-4586-87C0-93634DC76ABC}" destId="{F367B9C7-B458-4CD5-9F2B-BFC71D3E884E}" srcOrd="0" destOrd="0" presId="urn:microsoft.com/office/officeart/2005/8/layout/vList2"/>
    <dgm:cxn modelId="{089E1FA6-63F9-40CA-8EF6-3D4BCFC4D322}" type="presOf" srcId="{89AA19C1-FAB8-4816-B0F0-DC84E4EC736C}" destId="{80943BAE-8252-4220-BFC8-80DD9BB25740}" srcOrd="0" destOrd="0" presId="urn:microsoft.com/office/officeart/2005/8/layout/vList2"/>
    <dgm:cxn modelId="{74DEC982-FECA-4DC2-811C-BDBF2716D23A}" type="presOf" srcId="{82AC81EE-BD68-4FB0-8889-221DA94E4FD8}" destId="{B31C6098-954F-4D74-B1A8-1C7AAEAF580B}" srcOrd="0" destOrd="0" presId="urn:microsoft.com/office/officeart/2005/8/layout/vList2"/>
    <dgm:cxn modelId="{B7370120-F57D-4254-83EB-58F4F3D14828}" type="presOf" srcId="{5CA89D53-CA7D-4BCF-AE94-1B0A9B85B957}" destId="{9F40D6AD-DC7D-48B4-AD98-6600433DEA54}" srcOrd="0" destOrd="0" presId="urn:microsoft.com/office/officeart/2005/8/layout/vList2"/>
    <dgm:cxn modelId="{B9F6B92A-735D-4407-9466-337D1C156FC4}" srcId="{130C5A0A-F30F-405A-9146-A014D5D0C95C}" destId="{00DE67A0-0672-4586-87C0-93634DC76ABC}" srcOrd="1" destOrd="0" parTransId="{F78778F0-2EBF-4C5D-A39B-628EACB3CE59}" sibTransId="{FF5A835D-58AA-435F-B316-08F1E731C44F}"/>
    <dgm:cxn modelId="{E5BA6655-9605-4161-9764-9BC04B9A9640}" srcId="{130C5A0A-F30F-405A-9146-A014D5D0C95C}" destId="{896C6001-BBC9-4CA7-A868-C1BC15E53657}" srcOrd="4" destOrd="0" parTransId="{20388560-7FAA-4EDB-B866-7CCB4E60D523}" sibTransId="{23291F2A-60D8-4D9B-AB59-B36CEDF77AC0}"/>
    <dgm:cxn modelId="{E90C3A7D-FE1D-4F77-B4B4-11204F90CE7A}" type="presParOf" srcId="{15F11F46-FFCA-4B9B-931B-D1FDEBD3DCEF}" destId="{F2777017-6714-4FC3-9B20-395C72EAEF72}" srcOrd="0" destOrd="0" presId="urn:microsoft.com/office/officeart/2005/8/layout/vList2"/>
    <dgm:cxn modelId="{8B76B8F0-8FAE-4372-987B-F955B9C9AEE4}" type="presParOf" srcId="{15F11F46-FFCA-4B9B-931B-D1FDEBD3DCEF}" destId="{D90FE0C1-EC06-4DF5-859A-18B7D9AF80C4}" srcOrd="1" destOrd="0" presId="urn:microsoft.com/office/officeart/2005/8/layout/vList2"/>
    <dgm:cxn modelId="{73C93D2E-CDA5-4928-9263-B4CB4C406C9E}" type="presParOf" srcId="{15F11F46-FFCA-4B9B-931B-D1FDEBD3DCEF}" destId="{F367B9C7-B458-4CD5-9F2B-BFC71D3E884E}" srcOrd="2" destOrd="0" presId="urn:microsoft.com/office/officeart/2005/8/layout/vList2"/>
    <dgm:cxn modelId="{78993E1A-B3D7-4CC6-9EED-85885C7371CF}" type="presParOf" srcId="{15F11F46-FFCA-4B9B-931B-D1FDEBD3DCEF}" destId="{71807241-52D0-470D-94EF-EA9D444F4C77}" srcOrd="3" destOrd="0" presId="urn:microsoft.com/office/officeart/2005/8/layout/vList2"/>
    <dgm:cxn modelId="{B8832439-A95C-4EAA-922C-6ED0C62297FD}" type="presParOf" srcId="{15F11F46-FFCA-4B9B-931B-D1FDEBD3DCEF}" destId="{80943BAE-8252-4220-BFC8-80DD9BB25740}" srcOrd="4" destOrd="0" presId="urn:microsoft.com/office/officeart/2005/8/layout/vList2"/>
    <dgm:cxn modelId="{83E22D89-4B54-400D-89E3-D8DECE922643}" type="presParOf" srcId="{15F11F46-FFCA-4B9B-931B-D1FDEBD3DCEF}" destId="{7F6CA699-B876-4CC2-9742-6249E927E091}" srcOrd="5" destOrd="0" presId="urn:microsoft.com/office/officeart/2005/8/layout/vList2"/>
    <dgm:cxn modelId="{1F6838A1-B331-463B-A683-5358C61A523A}" type="presParOf" srcId="{15F11F46-FFCA-4B9B-931B-D1FDEBD3DCEF}" destId="{B31C6098-954F-4D74-B1A8-1C7AAEAF580B}" srcOrd="6" destOrd="0" presId="urn:microsoft.com/office/officeart/2005/8/layout/vList2"/>
    <dgm:cxn modelId="{535C0631-D523-45B8-B0EE-9BFB1EC4E9DF}" type="presParOf" srcId="{15F11F46-FFCA-4B9B-931B-D1FDEBD3DCEF}" destId="{8BC0128F-AD18-405D-83B3-DCF9629DF5BF}" srcOrd="7" destOrd="0" presId="urn:microsoft.com/office/officeart/2005/8/layout/vList2"/>
    <dgm:cxn modelId="{FB4E39E7-7083-4E87-96A9-62D63F89FB8A}" type="presParOf" srcId="{15F11F46-FFCA-4B9B-931B-D1FDEBD3DCEF}" destId="{D6F9E109-33BB-4FDC-AB65-2762D34C31A0}" srcOrd="8" destOrd="0" presId="urn:microsoft.com/office/officeart/2005/8/layout/vList2"/>
    <dgm:cxn modelId="{C37581A7-15F4-45F6-A78F-CF9CF8ACA44D}" type="presParOf" srcId="{15F11F46-FFCA-4B9B-931B-D1FDEBD3DCEF}" destId="{318A2A3B-91FC-497B-B275-358BF5EAD2EE}" srcOrd="9" destOrd="0" presId="urn:microsoft.com/office/officeart/2005/8/layout/vList2"/>
    <dgm:cxn modelId="{F2CAAA4A-CF52-4C1C-AAAE-CED80D3022C9}" type="presParOf" srcId="{15F11F46-FFCA-4B9B-931B-D1FDEBD3DCEF}" destId="{9F40D6AD-DC7D-48B4-AD98-6600433DEA54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3A2B99A-234F-4475-BF83-56AFCCBC3EC6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5953FDFC-4577-4DF4-8D71-69128A975CA5}">
      <dgm:prSet phldrT="[Text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SCRENING</a:t>
          </a:r>
          <a:endParaRPr lang="en-US" dirty="0"/>
        </a:p>
      </dgm:t>
    </dgm:pt>
    <dgm:pt modelId="{1A90095D-FBDD-46CE-AC2A-65E4D0C07C74}" type="parTrans" cxnId="{F04B384F-F6DB-47FE-A763-1CA1E396EAA6}">
      <dgm:prSet/>
      <dgm:spPr/>
      <dgm:t>
        <a:bodyPr/>
        <a:lstStyle/>
        <a:p>
          <a:endParaRPr lang="en-US"/>
        </a:p>
      </dgm:t>
    </dgm:pt>
    <dgm:pt modelId="{B0809967-F572-45BD-850E-9FBB332AF9F9}" type="sibTrans" cxnId="{F04B384F-F6DB-47FE-A763-1CA1E396EAA6}">
      <dgm:prSet/>
      <dgm:spPr>
        <a:solidFill>
          <a:schemeClr val="accent2"/>
        </a:solidFill>
      </dgm:spPr>
      <dgm:t>
        <a:bodyPr/>
        <a:lstStyle/>
        <a:p>
          <a:endParaRPr lang="en-US"/>
        </a:p>
      </dgm:t>
    </dgm:pt>
    <dgm:pt modelId="{4B32C677-AC4A-457F-BAC6-57DCFC4EE997}">
      <dgm:prSet phldrT="[Tex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DETAIL ANALISIS</a:t>
          </a:r>
          <a:endParaRPr lang="en-US" dirty="0"/>
        </a:p>
      </dgm:t>
    </dgm:pt>
    <dgm:pt modelId="{196B4EB8-3B2D-44A9-8BF3-CB4C5DAB66B8}" type="parTrans" cxnId="{201F00BA-3A05-4A40-BDDC-740E4DD5A476}">
      <dgm:prSet/>
      <dgm:spPr/>
      <dgm:t>
        <a:bodyPr/>
        <a:lstStyle/>
        <a:p>
          <a:endParaRPr lang="en-US"/>
        </a:p>
      </dgm:t>
    </dgm:pt>
    <dgm:pt modelId="{EE177215-3E22-4E54-AFB3-17F8EB8EFF14}" type="sibTrans" cxnId="{201F00BA-3A05-4A40-BDDC-740E4DD5A476}">
      <dgm:prSet/>
      <dgm:spPr>
        <a:solidFill>
          <a:schemeClr val="accent2"/>
        </a:solidFill>
      </dgm:spPr>
      <dgm:t>
        <a:bodyPr/>
        <a:lstStyle/>
        <a:p>
          <a:endParaRPr lang="en-US"/>
        </a:p>
      </dgm:t>
    </dgm:pt>
    <dgm:pt modelId="{76A529FB-A0D5-4F98-A860-22F81116065F}">
      <dgm:prSet phldrT="[Text]"/>
      <dgm:spPr/>
      <dgm:t>
        <a:bodyPr/>
        <a:lstStyle/>
        <a:p>
          <a:r>
            <a:rPr lang="en-US" dirty="0" smtClean="0"/>
            <a:t>MONITORING</a:t>
          </a:r>
          <a:endParaRPr lang="en-US" dirty="0"/>
        </a:p>
      </dgm:t>
    </dgm:pt>
    <dgm:pt modelId="{E47878B5-DFDF-49E0-92A1-8B9418281FEB}" type="parTrans" cxnId="{7CE75953-5F70-4087-8606-7A110A0A036A}">
      <dgm:prSet/>
      <dgm:spPr/>
      <dgm:t>
        <a:bodyPr/>
        <a:lstStyle/>
        <a:p>
          <a:endParaRPr lang="en-US"/>
        </a:p>
      </dgm:t>
    </dgm:pt>
    <dgm:pt modelId="{D7B3FDA3-1771-401A-8521-983F051E1FA5}" type="sibTrans" cxnId="{7CE75953-5F70-4087-8606-7A110A0A036A}">
      <dgm:prSet/>
      <dgm:spPr/>
      <dgm:t>
        <a:bodyPr/>
        <a:lstStyle/>
        <a:p>
          <a:endParaRPr lang="en-US"/>
        </a:p>
      </dgm:t>
    </dgm:pt>
    <dgm:pt modelId="{46CE47B5-C764-4F73-9C87-BED6A1356F18}" type="pres">
      <dgm:prSet presAssocID="{43A2B99A-234F-4475-BF83-56AFCCBC3EC6}" presName="Name0" presStyleCnt="0">
        <dgm:presLayoutVars>
          <dgm:dir/>
          <dgm:resizeHandles val="exact"/>
        </dgm:presLayoutVars>
      </dgm:prSet>
      <dgm:spPr/>
    </dgm:pt>
    <dgm:pt modelId="{E9BD7417-2659-486A-9573-767D49189534}" type="pres">
      <dgm:prSet presAssocID="{5953FDFC-4577-4DF4-8D71-69128A975CA5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560709-ADCC-4A7D-B43B-E82B81F04CE1}" type="pres">
      <dgm:prSet presAssocID="{B0809967-F572-45BD-850E-9FBB332AF9F9}" presName="sibTrans" presStyleLbl="sibTrans2D1" presStyleIdx="0" presStyleCnt="2"/>
      <dgm:spPr/>
      <dgm:t>
        <a:bodyPr/>
        <a:lstStyle/>
        <a:p>
          <a:endParaRPr lang="en-US"/>
        </a:p>
      </dgm:t>
    </dgm:pt>
    <dgm:pt modelId="{D06BFD19-9746-4EFB-B1B0-2A5C7D0E01FC}" type="pres">
      <dgm:prSet presAssocID="{B0809967-F572-45BD-850E-9FBB332AF9F9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53AC366E-3D38-43C1-BE43-D219F6D20EC2}" type="pres">
      <dgm:prSet presAssocID="{4B32C677-AC4A-457F-BAC6-57DCFC4EE997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678007-79B4-4E42-A7D4-89BFA137C390}" type="pres">
      <dgm:prSet presAssocID="{EE177215-3E22-4E54-AFB3-17F8EB8EFF14}" presName="sibTrans" presStyleLbl="sibTrans2D1" presStyleIdx="1" presStyleCnt="2"/>
      <dgm:spPr/>
      <dgm:t>
        <a:bodyPr/>
        <a:lstStyle/>
        <a:p>
          <a:endParaRPr lang="en-US"/>
        </a:p>
      </dgm:t>
    </dgm:pt>
    <dgm:pt modelId="{65C36755-0651-4AD3-8369-FDBA3946300F}" type="pres">
      <dgm:prSet presAssocID="{EE177215-3E22-4E54-AFB3-17F8EB8EFF14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9D674FA9-9F48-4765-ACC3-0F3EBA2A77FA}" type="pres">
      <dgm:prSet presAssocID="{76A529FB-A0D5-4F98-A860-22F81116065F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56A01EA-862D-48E4-8558-3253E0A2F1A3}" type="presOf" srcId="{B0809967-F572-45BD-850E-9FBB332AF9F9}" destId="{D06BFD19-9746-4EFB-B1B0-2A5C7D0E01FC}" srcOrd="1" destOrd="0" presId="urn:microsoft.com/office/officeart/2005/8/layout/process1"/>
    <dgm:cxn modelId="{7CE75953-5F70-4087-8606-7A110A0A036A}" srcId="{43A2B99A-234F-4475-BF83-56AFCCBC3EC6}" destId="{76A529FB-A0D5-4F98-A860-22F81116065F}" srcOrd="2" destOrd="0" parTransId="{E47878B5-DFDF-49E0-92A1-8B9418281FEB}" sibTransId="{D7B3FDA3-1771-401A-8521-983F051E1FA5}"/>
    <dgm:cxn modelId="{201F00BA-3A05-4A40-BDDC-740E4DD5A476}" srcId="{43A2B99A-234F-4475-BF83-56AFCCBC3EC6}" destId="{4B32C677-AC4A-457F-BAC6-57DCFC4EE997}" srcOrd="1" destOrd="0" parTransId="{196B4EB8-3B2D-44A9-8BF3-CB4C5DAB66B8}" sibTransId="{EE177215-3E22-4E54-AFB3-17F8EB8EFF14}"/>
    <dgm:cxn modelId="{F04B384F-F6DB-47FE-A763-1CA1E396EAA6}" srcId="{43A2B99A-234F-4475-BF83-56AFCCBC3EC6}" destId="{5953FDFC-4577-4DF4-8D71-69128A975CA5}" srcOrd="0" destOrd="0" parTransId="{1A90095D-FBDD-46CE-AC2A-65E4D0C07C74}" sibTransId="{B0809967-F572-45BD-850E-9FBB332AF9F9}"/>
    <dgm:cxn modelId="{0E2049A5-844E-4670-B448-EF9FC33D84EC}" type="presOf" srcId="{4B32C677-AC4A-457F-BAC6-57DCFC4EE997}" destId="{53AC366E-3D38-43C1-BE43-D219F6D20EC2}" srcOrd="0" destOrd="0" presId="urn:microsoft.com/office/officeart/2005/8/layout/process1"/>
    <dgm:cxn modelId="{0298C6D3-B288-4F7A-8643-0A9824A293EB}" type="presOf" srcId="{43A2B99A-234F-4475-BF83-56AFCCBC3EC6}" destId="{46CE47B5-C764-4F73-9C87-BED6A1356F18}" srcOrd="0" destOrd="0" presId="urn:microsoft.com/office/officeart/2005/8/layout/process1"/>
    <dgm:cxn modelId="{3704DF6B-377E-4598-B09A-7A7546526179}" type="presOf" srcId="{B0809967-F572-45BD-850E-9FBB332AF9F9}" destId="{8B560709-ADCC-4A7D-B43B-E82B81F04CE1}" srcOrd="0" destOrd="0" presId="urn:microsoft.com/office/officeart/2005/8/layout/process1"/>
    <dgm:cxn modelId="{6E2C3746-BC89-40ED-861F-5C8844E7688A}" type="presOf" srcId="{5953FDFC-4577-4DF4-8D71-69128A975CA5}" destId="{E9BD7417-2659-486A-9573-767D49189534}" srcOrd="0" destOrd="0" presId="urn:microsoft.com/office/officeart/2005/8/layout/process1"/>
    <dgm:cxn modelId="{1E2BBFE9-E0F5-45B7-807F-EEA89D7EB8A2}" type="presOf" srcId="{EE177215-3E22-4E54-AFB3-17F8EB8EFF14}" destId="{9F678007-79B4-4E42-A7D4-89BFA137C390}" srcOrd="0" destOrd="0" presId="urn:microsoft.com/office/officeart/2005/8/layout/process1"/>
    <dgm:cxn modelId="{C9CF7C7B-7A21-4484-B4FF-66E6101D6661}" type="presOf" srcId="{76A529FB-A0D5-4F98-A860-22F81116065F}" destId="{9D674FA9-9F48-4765-ACC3-0F3EBA2A77FA}" srcOrd="0" destOrd="0" presId="urn:microsoft.com/office/officeart/2005/8/layout/process1"/>
    <dgm:cxn modelId="{0D7D48C1-CFE9-4B3C-B294-C92CAB3B3A4A}" type="presOf" srcId="{EE177215-3E22-4E54-AFB3-17F8EB8EFF14}" destId="{65C36755-0651-4AD3-8369-FDBA3946300F}" srcOrd="1" destOrd="0" presId="urn:microsoft.com/office/officeart/2005/8/layout/process1"/>
    <dgm:cxn modelId="{22A5B90D-1DF7-43BA-81FF-FCF5ACFC591D}" type="presParOf" srcId="{46CE47B5-C764-4F73-9C87-BED6A1356F18}" destId="{E9BD7417-2659-486A-9573-767D49189534}" srcOrd="0" destOrd="0" presId="urn:microsoft.com/office/officeart/2005/8/layout/process1"/>
    <dgm:cxn modelId="{4D69F0BC-F422-4E6F-BCD9-6FA59E6E40E1}" type="presParOf" srcId="{46CE47B5-C764-4F73-9C87-BED6A1356F18}" destId="{8B560709-ADCC-4A7D-B43B-E82B81F04CE1}" srcOrd="1" destOrd="0" presId="urn:microsoft.com/office/officeart/2005/8/layout/process1"/>
    <dgm:cxn modelId="{68AF8116-DCF6-4FAE-BACE-EDBCC99539C3}" type="presParOf" srcId="{8B560709-ADCC-4A7D-B43B-E82B81F04CE1}" destId="{D06BFD19-9746-4EFB-B1B0-2A5C7D0E01FC}" srcOrd="0" destOrd="0" presId="urn:microsoft.com/office/officeart/2005/8/layout/process1"/>
    <dgm:cxn modelId="{D6D49739-3B8D-4036-BB98-5DBF4E1E92AA}" type="presParOf" srcId="{46CE47B5-C764-4F73-9C87-BED6A1356F18}" destId="{53AC366E-3D38-43C1-BE43-D219F6D20EC2}" srcOrd="2" destOrd="0" presId="urn:microsoft.com/office/officeart/2005/8/layout/process1"/>
    <dgm:cxn modelId="{C0F1965F-ED20-4DE6-A1FF-968A2B5E4077}" type="presParOf" srcId="{46CE47B5-C764-4F73-9C87-BED6A1356F18}" destId="{9F678007-79B4-4E42-A7D4-89BFA137C390}" srcOrd="3" destOrd="0" presId="urn:microsoft.com/office/officeart/2005/8/layout/process1"/>
    <dgm:cxn modelId="{EE481170-96AC-4D1E-A1FA-178A245A7B53}" type="presParOf" srcId="{9F678007-79B4-4E42-A7D4-89BFA137C390}" destId="{65C36755-0651-4AD3-8369-FDBA3946300F}" srcOrd="0" destOrd="0" presId="urn:microsoft.com/office/officeart/2005/8/layout/process1"/>
    <dgm:cxn modelId="{84C52717-6EFD-4FB4-8605-56D06AF43124}" type="presParOf" srcId="{46CE47B5-C764-4F73-9C87-BED6A1356F18}" destId="{9D674FA9-9F48-4765-ACC3-0F3EBA2A77FA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3A2B99A-234F-4475-BF83-56AFCCBC3EC6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5953FDFC-4577-4DF4-8D71-69128A975CA5}">
      <dgm:prSet phldrT="[Text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SCRENING</a:t>
          </a:r>
          <a:endParaRPr lang="en-US" dirty="0"/>
        </a:p>
      </dgm:t>
    </dgm:pt>
    <dgm:pt modelId="{1A90095D-FBDD-46CE-AC2A-65E4D0C07C74}" type="parTrans" cxnId="{F04B384F-F6DB-47FE-A763-1CA1E396EAA6}">
      <dgm:prSet/>
      <dgm:spPr/>
      <dgm:t>
        <a:bodyPr/>
        <a:lstStyle/>
        <a:p>
          <a:endParaRPr lang="en-US"/>
        </a:p>
      </dgm:t>
    </dgm:pt>
    <dgm:pt modelId="{B0809967-F572-45BD-850E-9FBB332AF9F9}" type="sibTrans" cxnId="{F04B384F-F6DB-47FE-A763-1CA1E396EAA6}">
      <dgm:prSet/>
      <dgm:spPr>
        <a:solidFill>
          <a:schemeClr val="accent2"/>
        </a:solidFill>
      </dgm:spPr>
      <dgm:t>
        <a:bodyPr/>
        <a:lstStyle/>
        <a:p>
          <a:endParaRPr lang="en-US"/>
        </a:p>
      </dgm:t>
    </dgm:pt>
    <dgm:pt modelId="{4B32C677-AC4A-457F-BAC6-57DCFC4EE997}">
      <dgm:prSet phldrT="[Text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DETAIL ANALISIS</a:t>
          </a:r>
          <a:endParaRPr lang="en-US" dirty="0"/>
        </a:p>
      </dgm:t>
    </dgm:pt>
    <dgm:pt modelId="{196B4EB8-3B2D-44A9-8BF3-CB4C5DAB66B8}" type="parTrans" cxnId="{201F00BA-3A05-4A40-BDDC-740E4DD5A476}">
      <dgm:prSet/>
      <dgm:spPr/>
      <dgm:t>
        <a:bodyPr/>
        <a:lstStyle/>
        <a:p>
          <a:endParaRPr lang="en-US"/>
        </a:p>
      </dgm:t>
    </dgm:pt>
    <dgm:pt modelId="{EE177215-3E22-4E54-AFB3-17F8EB8EFF14}" type="sibTrans" cxnId="{201F00BA-3A05-4A40-BDDC-740E4DD5A476}">
      <dgm:prSet/>
      <dgm:spPr>
        <a:solidFill>
          <a:schemeClr val="accent2"/>
        </a:solidFill>
      </dgm:spPr>
      <dgm:t>
        <a:bodyPr/>
        <a:lstStyle/>
        <a:p>
          <a:endParaRPr lang="en-US"/>
        </a:p>
      </dgm:t>
    </dgm:pt>
    <dgm:pt modelId="{76A529FB-A0D5-4F98-A860-22F81116065F}">
      <dgm:prSet phldrT="[Tex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solidFill>
          <a:srgbClr val="C00000"/>
        </a:solidFill>
      </dgm:spPr>
      <dgm:t>
        <a:bodyPr/>
        <a:lstStyle/>
        <a:p>
          <a:r>
            <a:rPr lang="en-US" dirty="0" smtClean="0"/>
            <a:t>MONITORING</a:t>
          </a:r>
          <a:endParaRPr lang="en-US" dirty="0"/>
        </a:p>
      </dgm:t>
    </dgm:pt>
    <dgm:pt modelId="{E47878B5-DFDF-49E0-92A1-8B9418281FEB}" type="parTrans" cxnId="{7CE75953-5F70-4087-8606-7A110A0A036A}">
      <dgm:prSet/>
      <dgm:spPr/>
      <dgm:t>
        <a:bodyPr/>
        <a:lstStyle/>
        <a:p>
          <a:endParaRPr lang="en-US"/>
        </a:p>
      </dgm:t>
    </dgm:pt>
    <dgm:pt modelId="{D7B3FDA3-1771-401A-8521-983F051E1FA5}" type="sibTrans" cxnId="{7CE75953-5F70-4087-8606-7A110A0A036A}">
      <dgm:prSet/>
      <dgm:spPr/>
      <dgm:t>
        <a:bodyPr/>
        <a:lstStyle/>
        <a:p>
          <a:endParaRPr lang="en-US"/>
        </a:p>
      </dgm:t>
    </dgm:pt>
    <dgm:pt modelId="{46CE47B5-C764-4F73-9C87-BED6A1356F18}" type="pres">
      <dgm:prSet presAssocID="{43A2B99A-234F-4475-BF83-56AFCCBC3EC6}" presName="Name0" presStyleCnt="0">
        <dgm:presLayoutVars>
          <dgm:dir/>
          <dgm:resizeHandles val="exact"/>
        </dgm:presLayoutVars>
      </dgm:prSet>
      <dgm:spPr/>
    </dgm:pt>
    <dgm:pt modelId="{E9BD7417-2659-486A-9573-767D49189534}" type="pres">
      <dgm:prSet presAssocID="{5953FDFC-4577-4DF4-8D71-69128A975CA5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560709-ADCC-4A7D-B43B-E82B81F04CE1}" type="pres">
      <dgm:prSet presAssocID="{B0809967-F572-45BD-850E-9FBB332AF9F9}" presName="sibTrans" presStyleLbl="sibTrans2D1" presStyleIdx="0" presStyleCnt="2"/>
      <dgm:spPr/>
      <dgm:t>
        <a:bodyPr/>
        <a:lstStyle/>
        <a:p>
          <a:endParaRPr lang="en-US"/>
        </a:p>
      </dgm:t>
    </dgm:pt>
    <dgm:pt modelId="{D06BFD19-9746-4EFB-B1B0-2A5C7D0E01FC}" type="pres">
      <dgm:prSet presAssocID="{B0809967-F572-45BD-850E-9FBB332AF9F9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53AC366E-3D38-43C1-BE43-D219F6D20EC2}" type="pres">
      <dgm:prSet presAssocID="{4B32C677-AC4A-457F-BAC6-57DCFC4EE997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678007-79B4-4E42-A7D4-89BFA137C390}" type="pres">
      <dgm:prSet presAssocID="{EE177215-3E22-4E54-AFB3-17F8EB8EFF14}" presName="sibTrans" presStyleLbl="sibTrans2D1" presStyleIdx="1" presStyleCnt="2"/>
      <dgm:spPr/>
      <dgm:t>
        <a:bodyPr/>
        <a:lstStyle/>
        <a:p>
          <a:endParaRPr lang="en-US"/>
        </a:p>
      </dgm:t>
    </dgm:pt>
    <dgm:pt modelId="{65C36755-0651-4AD3-8369-FDBA3946300F}" type="pres">
      <dgm:prSet presAssocID="{EE177215-3E22-4E54-AFB3-17F8EB8EFF14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9D674FA9-9F48-4765-ACC3-0F3EBA2A77FA}" type="pres">
      <dgm:prSet presAssocID="{76A529FB-A0D5-4F98-A860-22F81116065F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81107DD-112E-41F8-B5CF-8CFF64576E33}" type="presOf" srcId="{EE177215-3E22-4E54-AFB3-17F8EB8EFF14}" destId="{65C36755-0651-4AD3-8369-FDBA3946300F}" srcOrd="1" destOrd="0" presId="urn:microsoft.com/office/officeart/2005/8/layout/process1"/>
    <dgm:cxn modelId="{6A8270D5-07CC-4F86-9BBB-DC95D5487B95}" type="presOf" srcId="{76A529FB-A0D5-4F98-A860-22F81116065F}" destId="{9D674FA9-9F48-4765-ACC3-0F3EBA2A77FA}" srcOrd="0" destOrd="0" presId="urn:microsoft.com/office/officeart/2005/8/layout/process1"/>
    <dgm:cxn modelId="{AB64F585-97BF-4317-9517-35E10718E398}" type="presOf" srcId="{4B32C677-AC4A-457F-BAC6-57DCFC4EE997}" destId="{53AC366E-3D38-43C1-BE43-D219F6D20EC2}" srcOrd="0" destOrd="0" presId="urn:microsoft.com/office/officeart/2005/8/layout/process1"/>
    <dgm:cxn modelId="{FAB9C878-9A18-4CE5-9C66-021C1988452E}" type="presOf" srcId="{43A2B99A-234F-4475-BF83-56AFCCBC3EC6}" destId="{46CE47B5-C764-4F73-9C87-BED6A1356F18}" srcOrd="0" destOrd="0" presId="urn:microsoft.com/office/officeart/2005/8/layout/process1"/>
    <dgm:cxn modelId="{7CE75953-5F70-4087-8606-7A110A0A036A}" srcId="{43A2B99A-234F-4475-BF83-56AFCCBC3EC6}" destId="{76A529FB-A0D5-4F98-A860-22F81116065F}" srcOrd="2" destOrd="0" parTransId="{E47878B5-DFDF-49E0-92A1-8B9418281FEB}" sibTransId="{D7B3FDA3-1771-401A-8521-983F051E1FA5}"/>
    <dgm:cxn modelId="{201F00BA-3A05-4A40-BDDC-740E4DD5A476}" srcId="{43A2B99A-234F-4475-BF83-56AFCCBC3EC6}" destId="{4B32C677-AC4A-457F-BAC6-57DCFC4EE997}" srcOrd="1" destOrd="0" parTransId="{196B4EB8-3B2D-44A9-8BF3-CB4C5DAB66B8}" sibTransId="{EE177215-3E22-4E54-AFB3-17F8EB8EFF14}"/>
    <dgm:cxn modelId="{1981BF7E-5856-47DD-850B-614C89E5E8A9}" type="presOf" srcId="{5953FDFC-4577-4DF4-8D71-69128A975CA5}" destId="{E9BD7417-2659-486A-9573-767D49189534}" srcOrd="0" destOrd="0" presId="urn:microsoft.com/office/officeart/2005/8/layout/process1"/>
    <dgm:cxn modelId="{F04B384F-F6DB-47FE-A763-1CA1E396EAA6}" srcId="{43A2B99A-234F-4475-BF83-56AFCCBC3EC6}" destId="{5953FDFC-4577-4DF4-8D71-69128A975CA5}" srcOrd="0" destOrd="0" parTransId="{1A90095D-FBDD-46CE-AC2A-65E4D0C07C74}" sibTransId="{B0809967-F572-45BD-850E-9FBB332AF9F9}"/>
    <dgm:cxn modelId="{0E637842-2A4A-40A4-A4C4-AFF078D1D5B4}" type="presOf" srcId="{B0809967-F572-45BD-850E-9FBB332AF9F9}" destId="{D06BFD19-9746-4EFB-B1B0-2A5C7D0E01FC}" srcOrd="1" destOrd="0" presId="urn:microsoft.com/office/officeart/2005/8/layout/process1"/>
    <dgm:cxn modelId="{411E09BF-1407-4B39-9406-DEFC96E35741}" type="presOf" srcId="{B0809967-F572-45BD-850E-9FBB332AF9F9}" destId="{8B560709-ADCC-4A7D-B43B-E82B81F04CE1}" srcOrd="0" destOrd="0" presId="urn:microsoft.com/office/officeart/2005/8/layout/process1"/>
    <dgm:cxn modelId="{2844FA1C-602F-4595-8B44-9DE5456F7158}" type="presOf" srcId="{EE177215-3E22-4E54-AFB3-17F8EB8EFF14}" destId="{9F678007-79B4-4E42-A7D4-89BFA137C390}" srcOrd="0" destOrd="0" presId="urn:microsoft.com/office/officeart/2005/8/layout/process1"/>
    <dgm:cxn modelId="{2491B7F6-AE3C-44EF-A0DD-371B15674C7E}" type="presParOf" srcId="{46CE47B5-C764-4F73-9C87-BED6A1356F18}" destId="{E9BD7417-2659-486A-9573-767D49189534}" srcOrd="0" destOrd="0" presId="urn:microsoft.com/office/officeart/2005/8/layout/process1"/>
    <dgm:cxn modelId="{681C8B20-59F4-452F-AFB2-A73952A5FB32}" type="presParOf" srcId="{46CE47B5-C764-4F73-9C87-BED6A1356F18}" destId="{8B560709-ADCC-4A7D-B43B-E82B81F04CE1}" srcOrd="1" destOrd="0" presId="urn:microsoft.com/office/officeart/2005/8/layout/process1"/>
    <dgm:cxn modelId="{95F5CC03-E521-4FCE-BC96-85E7D95E9F8E}" type="presParOf" srcId="{8B560709-ADCC-4A7D-B43B-E82B81F04CE1}" destId="{D06BFD19-9746-4EFB-B1B0-2A5C7D0E01FC}" srcOrd="0" destOrd="0" presId="urn:microsoft.com/office/officeart/2005/8/layout/process1"/>
    <dgm:cxn modelId="{801A9C8F-2580-40BE-9C50-23BE191BFC5D}" type="presParOf" srcId="{46CE47B5-C764-4F73-9C87-BED6A1356F18}" destId="{53AC366E-3D38-43C1-BE43-D219F6D20EC2}" srcOrd="2" destOrd="0" presId="urn:microsoft.com/office/officeart/2005/8/layout/process1"/>
    <dgm:cxn modelId="{D3F1044E-D8EE-4058-9B43-1C7C6E855A36}" type="presParOf" srcId="{46CE47B5-C764-4F73-9C87-BED6A1356F18}" destId="{9F678007-79B4-4E42-A7D4-89BFA137C390}" srcOrd="3" destOrd="0" presId="urn:microsoft.com/office/officeart/2005/8/layout/process1"/>
    <dgm:cxn modelId="{DC082003-BC98-4D38-A965-59AD71A0A731}" type="presParOf" srcId="{9F678007-79B4-4E42-A7D4-89BFA137C390}" destId="{65C36755-0651-4AD3-8369-FDBA3946300F}" srcOrd="0" destOrd="0" presId="urn:microsoft.com/office/officeart/2005/8/layout/process1"/>
    <dgm:cxn modelId="{20941825-9D12-459D-9720-04DAF4A5B09C}" type="presParOf" srcId="{46CE47B5-C764-4F73-9C87-BED6A1356F18}" destId="{9D674FA9-9F48-4765-ACC3-0F3EBA2A77FA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C0E334C-8710-48AC-8EBB-445BD52B817B}" type="datetimeFigureOut">
              <a:rPr lang="en-US"/>
              <a:pPr>
                <a:defRPr/>
              </a:pPr>
              <a:t>5/20/2015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C73AFEF-8E45-4B34-80FA-DF45B37979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0340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73AFEF-8E45-4B34-80FA-DF45B37979C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3332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E9EA1-D919-437C-82DC-52ECCC4E7258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350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43200" y="1752600"/>
            <a:ext cx="5486400" cy="838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43200" y="2743200"/>
            <a:ext cx="5486400" cy="457200"/>
          </a:xfrm>
        </p:spPr>
        <p:txBody>
          <a:bodyPr/>
          <a:lstStyle>
            <a:lvl1pPr marL="0" indent="0">
              <a:buFontTx/>
              <a:buNone/>
              <a:defRPr sz="20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7370A-6887-44DA-8363-A6F1FC8F8405}" type="datetime1">
              <a:rPr lang="en-US" smtClean="0"/>
              <a:t>5/20/2015</a:t>
            </a:fld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MUH. ARIEF LATAR, Ir,MSc</a:t>
            </a:r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9477D-053C-4A53-905A-B4E821C188C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F0EA8E-6FE3-4B1E-BA34-5D976BAB9494}" type="datetime1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MUH. ARIEF LATAR, Ir,MSc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D5A5B-BEB9-441E-8410-C59AC1005DA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778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762000"/>
            <a:ext cx="1370012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41613" y="762000"/>
            <a:ext cx="396240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31AF9-68E8-42F2-9DD8-CAD05B41DAAA}" type="datetime1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MUH. ARIEF LATAR, Ir,MSc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E7968-307D-43CB-8DEF-01BF35692DA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6535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9525" y="1600200"/>
            <a:ext cx="7085013" cy="1066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9525" y="2819400"/>
            <a:ext cx="5256213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189DB69-CD41-43D4-B536-4193E53961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A8AD24-0E00-4B21-A168-C1155A2B8D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8610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5D6C74-16DF-4E76-BCDF-4D9CC736F6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1025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95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846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1EF668-2BBD-4B4C-9F24-839BF06198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7866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256093-300A-46FB-A432-3983962830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7713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8CFAFD-E9C0-44C3-91DE-25B93654ED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376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DD4404-E396-4537-930A-198EE2DBE6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7622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4A91DC-9E1A-4A9D-BC4A-C2D73747F6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304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E4EBC-E59F-4A46-8E64-B86D7381E594}" type="datetime1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MUH. ARIEF LATAR, Ir,MSc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A02783-DB9A-4BE3-A847-23787154F4E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7559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0950BA-7055-48D4-A4DD-F28AF9154A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9263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392E05-04CF-419C-8F72-3FFCE300DD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9063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4475" y="685800"/>
            <a:ext cx="1771650" cy="5440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9525" y="685800"/>
            <a:ext cx="5162550" cy="5440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8208B9-F063-4DCF-8CF1-B2F8333444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8404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E7370A-6887-44DA-8363-A6F1FC8F8405}" type="datetime1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MUH. ARIEF LATAR, Ir,MSc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99477D-053C-4A53-905A-B4E821C188C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A6E4EBC-E59F-4A46-8E64-B86D7381E594}" type="datetime1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MUH. ARIEF LATAR, Ir,MSc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A02783-DB9A-4BE3-A847-23787154F4E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6CD16C-4B91-429C-9BCF-7254B6C8C2CF}" type="datetime1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MUH. ARIEF LATAR, Ir,MSc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D62939-0325-40A0-98AD-3FD4C47634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5C5FD7-8F96-4E97-BED9-9E75473AD209}" type="datetime1">
              <a:rPr lang="en-US" smtClean="0"/>
              <a:t>5/20/2015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MUH. ARIEF LATAR, Ir,MSc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3ED1D5-669B-43C3-9874-AE21EA633C7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2D8D48-9BAE-4ADA-89EC-5B73536B8454}" type="datetime1">
              <a:rPr lang="en-US" smtClean="0"/>
              <a:t>5/20/2015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MUH. ARIEF LATAR, Ir,MSc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F55949-2FEA-4C36-A603-ED96C92840F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A0D437-5DF4-44D8-85E5-98DCC5CCEA3D}" type="datetime1">
              <a:rPr lang="en-US" smtClean="0"/>
              <a:t>5/20/2015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MUH. ARIEF LATAR, Ir,MSc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101DF9-93FB-4C56-ADDE-8ADB0227038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7F380D-869F-4554-A726-6CCAC110E28A}" type="datetime1">
              <a:rPr lang="en-US" smtClean="0"/>
              <a:t>5/20/2015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MUH. ARIEF LATAR, Ir,MSc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BC3158-06DB-47D5-A411-218DA1FC9E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6CD16C-4B91-429C-9BCF-7254B6C8C2CF}" type="datetime1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MUH. ARIEF LATAR, Ir,MSc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62939-0325-40A0-98AD-3FD4C47634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37691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434212-41EB-4A11-A7B3-29E839C1E6D2}" type="datetime1">
              <a:rPr lang="en-US" smtClean="0"/>
              <a:t>5/20/2015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MUH. ARIEF LATAR, Ir,MSc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DE6B25-F5C7-4423-A163-B31087D523C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8171F0-C8EB-4913-862D-582C4133F0D5}" type="datetime1">
              <a:rPr lang="en-US" smtClean="0"/>
              <a:t>5/20/2015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08D8C0C-BE10-4A84-A044-1E37A6B6289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MUH. ARIEF LATAR, Ir,MSc</a:t>
            </a:r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F0EA8E-6FE3-4B1E-BA34-5D976BAB9494}" type="datetime1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MUH. ARIEF LATAR, Ir,MSc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FD5A5B-BEB9-441E-8410-C59AC1005DA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131AF9-68E8-42F2-9DD8-CAD05B41DAAA}" type="datetime1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MUH. ARIEF LATAR, Ir,MSc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1E7968-307D-43CB-8DEF-01BF35692DA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E7370A-6887-44DA-8363-A6F1FC8F8405}" type="datetime1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MUH. ARIEF LATAR, Ir,MSc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99477D-053C-4A53-905A-B4E821C188C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A6E4EBC-E59F-4A46-8E64-B86D7381E594}" type="datetime1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MUH. ARIEF LATAR, Ir,MSc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A02783-DB9A-4BE3-A847-23787154F4E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6CD16C-4B91-429C-9BCF-7254B6C8C2CF}" type="datetime1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MUH. ARIEF LATAR, Ir,MSc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D62939-0325-40A0-98AD-3FD4C47634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5C5FD7-8F96-4E97-BED9-9E75473AD209}" type="datetime1">
              <a:rPr lang="en-US" smtClean="0"/>
              <a:t>5/20/2015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MUH. ARIEF LATAR, Ir,MSc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3ED1D5-669B-43C3-9874-AE21EA633C7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2D8D48-9BAE-4ADA-89EC-5B73536B8454}" type="datetime1">
              <a:rPr lang="en-US" smtClean="0"/>
              <a:t>5/20/2015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MUH. ARIEF LATAR, Ir,MSc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F55949-2FEA-4C36-A603-ED96C92840F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A0D437-5DF4-44D8-85E5-98DCC5CCEA3D}" type="datetime1">
              <a:rPr lang="en-US" smtClean="0"/>
              <a:t>5/20/2015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MUH. ARIEF LATAR, Ir,MSc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101DF9-93FB-4C56-ADDE-8ADB0227038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41613" y="1828800"/>
            <a:ext cx="2665412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59425" y="1828800"/>
            <a:ext cx="2667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C5FD7-8F96-4E97-BED9-9E75473AD209}" type="datetime1">
              <a:rPr lang="en-US" smtClean="0"/>
              <a:t>5/20/2015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MUH. ARIEF LATAR, Ir,MSc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3ED1D5-669B-43C3-9874-AE21EA633C7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58053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7F380D-869F-4554-A726-6CCAC110E28A}" type="datetime1">
              <a:rPr lang="en-US" smtClean="0"/>
              <a:t>5/20/2015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MUH. ARIEF LATAR, Ir,MSc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BC3158-06DB-47D5-A411-218DA1FC9E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434212-41EB-4A11-A7B3-29E839C1E6D2}" type="datetime1">
              <a:rPr lang="en-US" smtClean="0"/>
              <a:t>5/20/2015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MUH. ARIEF LATAR, Ir,MSc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DE6B25-F5C7-4423-A163-B31087D523C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8171F0-C8EB-4913-862D-582C4133F0D5}" type="datetime1">
              <a:rPr lang="en-US" smtClean="0"/>
              <a:t>5/20/2015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08D8C0C-BE10-4A84-A044-1E37A6B6289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MUH. ARIEF LATAR, Ir,MSc</a:t>
            </a:r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F0EA8E-6FE3-4B1E-BA34-5D976BAB9494}" type="datetime1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MUH. ARIEF LATAR, Ir,MSc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FD5A5B-BEB9-441E-8410-C59AC1005DA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131AF9-68E8-42F2-9DD8-CAD05B41DAAA}" type="datetime1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MUH. ARIEF LATAR, Ir,MSc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1E7968-307D-43CB-8DEF-01BF35692DA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D8D48-9BAE-4ADA-89EC-5B73536B8454}" type="datetime1">
              <a:rPr lang="en-US" smtClean="0"/>
              <a:t>5/20/2015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MUH. ARIEF LATAR, Ir,MSc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F55949-2FEA-4C36-A603-ED96C92840F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540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A0D437-5DF4-44D8-85E5-98DCC5CCEA3D}" type="datetime1">
              <a:rPr lang="en-US" smtClean="0"/>
              <a:t>5/20/2015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MUH. ARIEF LATAR, Ir,MSc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01DF9-93FB-4C56-ADDE-8ADB0227038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554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F380D-869F-4554-A726-6CCAC110E28A}" type="datetime1">
              <a:rPr lang="en-US" smtClean="0"/>
              <a:t>5/20/2015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MUH. ARIEF LATAR, Ir,MSc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C3158-06DB-47D5-A411-218DA1FC9E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673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434212-41EB-4A11-A7B3-29E839C1E6D2}" type="datetime1">
              <a:rPr lang="en-US" smtClean="0"/>
              <a:t>5/20/2015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MUH. ARIEF LATAR, Ir,MSc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E6B25-F5C7-4423-A163-B31087D523C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290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171F0-C8EB-4913-862D-582C4133F0D5}" type="datetime1">
              <a:rPr lang="en-US" smtClean="0"/>
              <a:t>5/20/2015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MUH. ARIEF LATAR, Ir,MSc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D8C0C-BE10-4A84-A044-1E37A6B6289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34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41613" y="762000"/>
            <a:ext cx="5484812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41613" y="1828800"/>
            <a:ext cx="5484812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5886450"/>
            <a:ext cx="1752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79551B"/>
                </a:solidFill>
                <a:latin typeface="+mn-lt"/>
              </a:defRPr>
            </a:lvl1pPr>
          </a:lstStyle>
          <a:p>
            <a:pPr>
              <a:defRPr/>
            </a:pPr>
            <a:fld id="{C1EB8EAD-8018-40D9-BD4F-2EBE5994D271}" type="datetime1">
              <a:rPr lang="en-US" smtClean="0"/>
              <a:t>5/20/2015</a:t>
            </a:fld>
            <a:endParaRPr lang="en-U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886450"/>
            <a:ext cx="2895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79551B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MUH. ARIEF LATAR, Ir,MSc</a:t>
            </a:r>
            <a:endParaRPr lang="en-US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77000" y="5886450"/>
            <a:ext cx="1752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79551B"/>
                </a:solidFill>
                <a:latin typeface="+mn-lt"/>
              </a:defRPr>
            </a:lvl1pPr>
          </a:lstStyle>
          <a:p>
            <a:pPr>
              <a:defRPr/>
            </a:pPr>
            <a:fld id="{B56C0560-2678-4CD1-8202-3BEFDE3D2D2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rgbClr val="79551B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rgbClr val="79551B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79551B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rgbClr val="79551B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9525" y="685800"/>
            <a:ext cx="708660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9525" y="1600200"/>
            <a:ext cx="5257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9375"/>
            <a:ext cx="21336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fld id="{C1EB8EAD-8018-40D9-BD4F-2EBE5994D271}" type="datetime1">
              <a:rPr lang="en-US" smtClean="0"/>
              <a:t>5/20/2015</a:t>
            </a:fld>
            <a:endParaRPr lang="en-US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9375"/>
            <a:ext cx="28956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MUH. ARIEF LATAR, Ir,MSc</a:t>
            </a:r>
            <a:endParaRPr lang="en-U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9375"/>
            <a:ext cx="21336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pPr>
              <a:defRPr/>
            </a:pPr>
            <a:fld id="{B56C0560-2678-4CD1-8202-3BEFDE3D2D2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56C0560-2678-4CD1-8202-3BEFDE3D2D2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MUH. ARIEF LATAR, Ir,MSc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C1EB8EAD-8018-40D9-BD4F-2EBE5994D271}" type="datetime1">
              <a:rPr lang="en-US" smtClean="0"/>
              <a:t>5/20/2015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56C0560-2678-4CD1-8202-3BEFDE3D2D2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MUH. ARIEF LATAR, Ir,MSc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C1EB8EAD-8018-40D9-BD4F-2EBE5994D271}" type="datetime1">
              <a:rPr lang="en-US" smtClean="0"/>
              <a:t>5/20/2015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4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4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4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40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0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0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4.bp.blogspot.com/_X5yT3Rbt6fg/TOfasorvQcI/AAAAAAAAAA8/HBFQg32rpbg/s1600/Tekanan+Panas.jpg" TargetMode="External"/><Relationship Id="rId1" Type="http://schemas.openxmlformats.org/officeDocument/2006/relationships/slideLayout" Target="../slideLayouts/slideLayout40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4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40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0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0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0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0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0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9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7F380D-869F-4554-A726-6CCAC110E28A}" type="datetime1">
              <a:rPr lang="en-US" smtClean="0"/>
              <a:t>5/20/2015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MUH. ARIEF LATAR, Ir,MSc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BC3158-06DB-47D5-A411-218DA1FC9E5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1500235"/>
            <a:ext cx="75438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5400" b="1" dirty="0">
                <a:solidFill>
                  <a:srgbClr val="C00000"/>
                </a:solidFill>
                <a:latin typeface="Franklin Gothic Medium Cond" pitchFamily="34" charset="0"/>
              </a:rPr>
              <a:t>LINGKUNGAN KERJA TEKANAN PANAS/HEAT STRESS</a:t>
            </a:r>
            <a:endParaRPr lang="en-US" sz="5400" dirty="0">
              <a:solidFill>
                <a:srgbClr val="C00000"/>
              </a:solidFill>
              <a:latin typeface="Franklin Gothic Medium Cond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047454" y="4999097"/>
            <a:ext cx="5412888" cy="786774"/>
            <a:chOff x="2801691" y="5806989"/>
            <a:chExt cx="4326520" cy="786774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8" name="Freeform 7"/>
            <p:cNvSpPr/>
            <p:nvPr/>
          </p:nvSpPr>
          <p:spPr>
            <a:xfrm>
              <a:off x="3164983" y="5913005"/>
              <a:ext cx="3963228" cy="644472"/>
            </a:xfrm>
            <a:custGeom>
              <a:avLst/>
              <a:gdLst>
                <a:gd name="connsiteX0" fmla="*/ 0 w 4524194"/>
                <a:gd name="connsiteY0" fmla="*/ 0 h 644470"/>
                <a:gd name="connsiteX1" fmla="*/ 4201959 w 4524194"/>
                <a:gd name="connsiteY1" fmla="*/ 0 h 644470"/>
                <a:gd name="connsiteX2" fmla="*/ 4524194 w 4524194"/>
                <a:gd name="connsiteY2" fmla="*/ 322235 h 644470"/>
                <a:gd name="connsiteX3" fmla="*/ 4201959 w 4524194"/>
                <a:gd name="connsiteY3" fmla="*/ 644470 h 644470"/>
                <a:gd name="connsiteX4" fmla="*/ 0 w 4524194"/>
                <a:gd name="connsiteY4" fmla="*/ 644470 h 644470"/>
                <a:gd name="connsiteX5" fmla="*/ 0 w 4524194"/>
                <a:gd name="connsiteY5" fmla="*/ 0 h 644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24194" h="644470">
                  <a:moveTo>
                    <a:pt x="4524194" y="644469"/>
                  </a:moveTo>
                  <a:lnTo>
                    <a:pt x="322235" y="644469"/>
                  </a:lnTo>
                  <a:lnTo>
                    <a:pt x="0" y="322235"/>
                  </a:lnTo>
                  <a:lnTo>
                    <a:pt x="322235" y="1"/>
                  </a:lnTo>
                  <a:lnTo>
                    <a:pt x="4524194" y="1"/>
                  </a:lnTo>
                  <a:lnTo>
                    <a:pt x="4524194" y="644469"/>
                  </a:lnTo>
                  <a:close/>
                </a:path>
              </a:pathLst>
            </a:cu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922764" tIns="91441" rIns="170688" bIns="91441" numCol="1" spcCol="1270" anchor="ctr" anchorCtr="0">
              <a:noAutofit/>
            </a:bodyPr>
            <a:lstStyle/>
            <a:p>
              <a:pPr algn="ctr" defTabSz="1066800">
                <a:lnSpc>
                  <a:spcPct val="90000"/>
                </a:lnSpc>
                <a:spcAft>
                  <a:spcPct val="35000"/>
                </a:spcAft>
              </a:pPr>
              <a:r>
                <a:rPr lang="en-US" sz="24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Ir. MUH. ARIF LATAR, MSc</a:t>
              </a:r>
              <a:endPara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2801691" y="5806989"/>
              <a:ext cx="726583" cy="786774"/>
            </a:xfrm>
            <a:prstGeom prst="ellipse">
              <a:avLst/>
            </a:prstGeom>
            <a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t="-14000" b="-14000"/>
              </a:stretch>
            </a:blip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</p:spTree>
    <p:extLst>
      <p:ext uri="{BB962C8B-B14F-4D97-AF65-F5344CB8AC3E}">
        <p14:creationId xmlns:p14="http://schemas.microsoft.com/office/powerpoint/2010/main" val="366776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7F380D-869F-4554-A726-6CCAC110E28A}" type="datetime1">
              <a:rPr lang="en-US" smtClean="0"/>
              <a:t>5/20/2015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MUH. ARIEF LATAR, Ir,MSc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BC3158-06DB-47D5-A411-218DA1FC9E5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97992" y="942944"/>
            <a:ext cx="7310848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AU" sz="2400" dirty="0" smtClean="0">
                <a:solidFill>
                  <a:srgbClr val="C00000"/>
                </a:solidFill>
                <a:latin typeface="Arial Rounded MT Bold" pitchFamily="34" charset="0"/>
              </a:rPr>
              <a:t>FAKTOR  YANG MEMPENGARUHI SUHU TUBUH</a:t>
            </a:r>
            <a:endParaRPr lang="en-US" sz="2400" dirty="0">
              <a:solidFill>
                <a:srgbClr val="C00000"/>
              </a:solidFill>
              <a:latin typeface="Arial Rounded MT Bold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07136" y="2514599"/>
            <a:ext cx="6934200" cy="3108543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738188" marR="0" indent="-738188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dirty="0" err="1">
                <a:solidFill>
                  <a:srgbClr val="C00000"/>
                </a:solidFill>
                <a:latin typeface="Arial Rounded MT Bold" pitchFamily="34" charset="0"/>
                <a:ea typeface="Times New Roman"/>
              </a:rPr>
              <a:t>Kecepatan</a:t>
            </a:r>
            <a:r>
              <a:rPr lang="en-US" sz="2800" dirty="0">
                <a:solidFill>
                  <a:srgbClr val="C00000"/>
                </a:solidFill>
                <a:latin typeface="Arial Rounded MT Bold" pitchFamily="34" charset="0"/>
                <a:ea typeface="Times New Roman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Arial Rounded MT Bold" pitchFamily="34" charset="0"/>
                <a:ea typeface="Times New Roman"/>
              </a:rPr>
              <a:t>metabolisme</a:t>
            </a:r>
            <a:r>
              <a:rPr lang="en-US" sz="2800" dirty="0">
                <a:solidFill>
                  <a:srgbClr val="C00000"/>
                </a:solidFill>
                <a:latin typeface="Arial Rounded MT Bold" pitchFamily="34" charset="0"/>
                <a:ea typeface="Times New Roman"/>
              </a:rPr>
              <a:t> </a:t>
            </a:r>
            <a:r>
              <a:rPr lang="en-US" sz="2800" dirty="0" smtClean="0">
                <a:solidFill>
                  <a:srgbClr val="C00000"/>
                </a:solidFill>
                <a:latin typeface="Arial Rounded MT Bold" pitchFamily="34" charset="0"/>
                <a:ea typeface="Times New Roman"/>
              </a:rPr>
              <a:t>basal</a:t>
            </a:r>
          </a:p>
          <a:p>
            <a:pPr marL="738188" indent="-738188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dirty="0" err="1">
                <a:solidFill>
                  <a:srgbClr val="C00000"/>
                </a:solidFill>
                <a:latin typeface="Arial Rounded MT Bold" pitchFamily="34" charset="0"/>
              </a:rPr>
              <a:t>Kecepatan</a:t>
            </a:r>
            <a:r>
              <a:rPr lang="en-US" sz="2800" dirty="0">
                <a:solidFill>
                  <a:srgbClr val="C00000"/>
                </a:solidFill>
                <a:latin typeface="Arial Rounded MT Bold" pitchFamily="34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Arial Rounded MT Bold" pitchFamily="34" charset="0"/>
              </a:rPr>
              <a:t>metabolisme</a:t>
            </a:r>
            <a:r>
              <a:rPr lang="en-US" sz="2800" dirty="0">
                <a:solidFill>
                  <a:srgbClr val="C00000"/>
                </a:solidFill>
                <a:latin typeface="Arial Rounded MT Bold" pitchFamily="34" charset="0"/>
              </a:rPr>
              <a:t> </a:t>
            </a:r>
            <a:r>
              <a:rPr lang="en-US" sz="2800" dirty="0" smtClean="0">
                <a:solidFill>
                  <a:srgbClr val="C00000"/>
                </a:solidFill>
                <a:latin typeface="Arial Rounded MT Bold" pitchFamily="34" charset="0"/>
              </a:rPr>
              <a:t>basal</a:t>
            </a:r>
          </a:p>
          <a:p>
            <a:pPr marL="738188" indent="-738188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dirty="0">
                <a:solidFill>
                  <a:srgbClr val="C00000"/>
                </a:solidFill>
                <a:latin typeface="Arial Rounded MT Bold" pitchFamily="34" charset="0"/>
              </a:rPr>
              <a:t>Hormone </a:t>
            </a:r>
            <a:r>
              <a:rPr lang="en-US" sz="2800" dirty="0" err="1" smtClean="0">
                <a:solidFill>
                  <a:srgbClr val="C00000"/>
                </a:solidFill>
                <a:latin typeface="Arial Rounded MT Bold" pitchFamily="34" charset="0"/>
              </a:rPr>
              <a:t>pertumbuhan</a:t>
            </a:r>
            <a:endParaRPr lang="en-US" sz="2800" dirty="0" smtClean="0">
              <a:solidFill>
                <a:srgbClr val="C00000"/>
              </a:solidFill>
              <a:latin typeface="Arial Rounded MT Bold" pitchFamily="34" charset="0"/>
            </a:endParaRPr>
          </a:p>
          <a:p>
            <a:pPr marL="738188" indent="-738188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AU" sz="2800" dirty="0">
                <a:solidFill>
                  <a:srgbClr val="C00000"/>
                </a:solidFill>
                <a:latin typeface="Arial Rounded MT Bold" pitchFamily="34" charset="0"/>
              </a:rPr>
              <a:t>Hormone </a:t>
            </a:r>
            <a:r>
              <a:rPr lang="en-AU" sz="2800" dirty="0" err="1" smtClean="0">
                <a:solidFill>
                  <a:srgbClr val="C00000"/>
                </a:solidFill>
                <a:latin typeface="Arial Rounded MT Bold" pitchFamily="34" charset="0"/>
              </a:rPr>
              <a:t>tiroid</a:t>
            </a:r>
            <a:endParaRPr lang="en-AU" sz="2800" dirty="0" smtClean="0">
              <a:solidFill>
                <a:srgbClr val="C00000"/>
              </a:solidFill>
              <a:latin typeface="Arial Rounded MT Bold" pitchFamily="34" charset="0"/>
            </a:endParaRPr>
          </a:p>
          <a:p>
            <a:pPr marL="738188" indent="-738188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dirty="0">
                <a:solidFill>
                  <a:srgbClr val="C00000"/>
                </a:solidFill>
                <a:latin typeface="Arial Rounded MT Bold" pitchFamily="34" charset="0"/>
              </a:rPr>
              <a:t>Hormone </a:t>
            </a:r>
            <a:r>
              <a:rPr lang="en-US" sz="2800" dirty="0" err="1">
                <a:solidFill>
                  <a:srgbClr val="C00000"/>
                </a:solidFill>
                <a:latin typeface="Arial Rounded MT Bold" pitchFamily="34" charset="0"/>
              </a:rPr>
              <a:t>kelamin</a:t>
            </a:r>
            <a:endParaRPr lang="en-US" sz="2800" dirty="0">
              <a:solidFill>
                <a:srgbClr val="C00000"/>
              </a:solidFill>
              <a:latin typeface="Arial Rounded MT Bold" pitchFamily="34" charset="0"/>
            </a:endParaRPr>
          </a:p>
          <a:p>
            <a:pPr marL="738188" indent="-738188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dirty="0" err="1">
                <a:solidFill>
                  <a:srgbClr val="C00000"/>
                </a:solidFill>
                <a:latin typeface="Arial Rounded MT Bold" pitchFamily="34" charset="0"/>
              </a:rPr>
              <a:t>Gangguan</a:t>
            </a:r>
            <a:r>
              <a:rPr lang="en-US" sz="2800" dirty="0">
                <a:solidFill>
                  <a:srgbClr val="C00000"/>
                </a:solidFill>
                <a:latin typeface="Arial Rounded MT Bold" pitchFamily="34" charset="0"/>
              </a:rPr>
              <a:t> </a:t>
            </a:r>
            <a:r>
              <a:rPr lang="en-US" sz="2800" dirty="0" smtClean="0">
                <a:solidFill>
                  <a:srgbClr val="C00000"/>
                </a:solidFill>
                <a:latin typeface="Arial Rounded MT Bold" pitchFamily="34" charset="0"/>
              </a:rPr>
              <a:t>organ</a:t>
            </a:r>
          </a:p>
          <a:p>
            <a:pPr marL="738188" indent="-738188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dirty="0" err="1" smtClean="0">
                <a:solidFill>
                  <a:srgbClr val="C00000"/>
                </a:solidFill>
                <a:latin typeface="Arial Rounded MT Bold" pitchFamily="34" charset="0"/>
              </a:rPr>
              <a:t>Lingkungan</a:t>
            </a:r>
            <a:endParaRPr lang="en-US" sz="2800" dirty="0">
              <a:solidFill>
                <a:srgbClr val="C00000"/>
              </a:solidFill>
              <a:latin typeface="Arial Rounded MT Bold" pitchFamily="34" charset="0"/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3962400" y="1752600"/>
            <a:ext cx="759824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394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7F380D-869F-4554-A726-6CCAC110E28A}" type="datetime1">
              <a:rPr lang="en-US" smtClean="0"/>
              <a:t>5/20/2015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MUH. ARIEF LATAR, Ir,MSc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BC3158-06DB-47D5-A411-218DA1FC9E5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71500" y="557438"/>
            <a:ext cx="777240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>
                <a:solidFill>
                  <a:srgbClr val="C00000"/>
                </a:solidFill>
              </a:rPr>
              <a:t>Kecepatan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M</a:t>
            </a:r>
            <a:r>
              <a:rPr lang="en-US" sz="2400" b="1" dirty="0" err="1" smtClean="0">
                <a:solidFill>
                  <a:srgbClr val="C00000"/>
                </a:solidFill>
              </a:rPr>
              <a:t>etabolisme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>
                <a:solidFill>
                  <a:srgbClr val="C00000"/>
                </a:solidFill>
              </a:rPr>
              <a:t>B</a:t>
            </a:r>
            <a:r>
              <a:rPr lang="en-US" sz="2400" b="1" dirty="0" smtClean="0">
                <a:solidFill>
                  <a:srgbClr val="C00000"/>
                </a:solidFill>
              </a:rPr>
              <a:t>asal</a:t>
            </a:r>
            <a:endParaRPr lang="en-US" sz="2400" b="1" dirty="0">
              <a:solidFill>
                <a:srgbClr val="C00000"/>
              </a:solidFill>
            </a:endParaRPr>
          </a:p>
          <a:p>
            <a:r>
              <a:rPr lang="en-US" dirty="0"/>
              <a:t> </a:t>
            </a:r>
          </a:p>
          <a:p>
            <a:r>
              <a:rPr lang="en-US" dirty="0" err="1"/>
              <a:t>Kecepatan</a:t>
            </a:r>
            <a:r>
              <a:rPr lang="en-US" dirty="0"/>
              <a:t> </a:t>
            </a:r>
            <a:r>
              <a:rPr lang="en-US" dirty="0" err="1"/>
              <a:t>metabolisme</a:t>
            </a:r>
            <a:r>
              <a:rPr lang="en-US" dirty="0"/>
              <a:t> basal </a:t>
            </a:r>
            <a:r>
              <a:rPr lang="en-US" dirty="0" err="1"/>
              <a:t>tiap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berbeda-beda</a:t>
            </a:r>
            <a:r>
              <a:rPr lang="en-US" dirty="0"/>
              <a:t>. 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memberi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panas</a:t>
            </a:r>
            <a:r>
              <a:rPr lang="en-US" dirty="0"/>
              <a:t> yang </a:t>
            </a:r>
            <a:r>
              <a:rPr lang="en-US" dirty="0" err="1"/>
              <a:t>diproduksi</a:t>
            </a:r>
            <a:r>
              <a:rPr lang="en-US" dirty="0"/>
              <a:t> </a:t>
            </a:r>
            <a:r>
              <a:rPr lang="en-US" dirty="0" err="1"/>
              <a:t>tubuh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berbeda</a:t>
            </a:r>
            <a:r>
              <a:rPr lang="en-US" dirty="0"/>
              <a:t> pula. </a:t>
            </a:r>
            <a:r>
              <a:rPr lang="en-US" dirty="0" err="1"/>
              <a:t>Sebagaimana</a:t>
            </a:r>
            <a:r>
              <a:rPr lang="en-US" dirty="0"/>
              <a:t> </a:t>
            </a:r>
            <a:r>
              <a:rPr lang="en-US" dirty="0" err="1"/>
              <a:t>disebutkan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uraian</a:t>
            </a:r>
            <a:r>
              <a:rPr lang="en-US" dirty="0"/>
              <a:t> </a:t>
            </a:r>
            <a:r>
              <a:rPr lang="en-US" dirty="0" err="1"/>
              <a:t>sebelumnya</a:t>
            </a:r>
            <a:r>
              <a:rPr lang="en-US" dirty="0"/>
              <a:t>,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laju</a:t>
            </a:r>
            <a:r>
              <a:rPr lang="en-US" dirty="0"/>
              <a:t> </a:t>
            </a:r>
            <a:r>
              <a:rPr lang="en-US" dirty="0" err="1"/>
              <a:t>metabolisme</a:t>
            </a:r>
            <a:r>
              <a:rPr lang="en-US" dirty="0"/>
              <a:t>.</a:t>
            </a:r>
          </a:p>
        </p:txBody>
      </p:sp>
      <p:sp>
        <p:nvSpPr>
          <p:cNvPr id="9" name="Rectangle 8"/>
          <p:cNvSpPr/>
          <p:nvPr/>
        </p:nvSpPr>
        <p:spPr>
          <a:xfrm>
            <a:off x="623119" y="2672477"/>
            <a:ext cx="7225481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 err="1" smtClean="0">
                <a:solidFill>
                  <a:srgbClr val="C00000"/>
                </a:solidFill>
              </a:rPr>
              <a:t>Rangsangan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Saraf</a:t>
            </a:r>
            <a:r>
              <a:rPr lang="en-US" sz="2400" b="1" dirty="0" smtClean="0">
                <a:solidFill>
                  <a:srgbClr val="C00000"/>
                </a:solidFill>
              </a:rPr>
              <a:t>  </a:t>
            </a:r>
            <a:r>
              <a:rPr lang="en-US" sz="2400" b="1" dirty="0" err="1" smtClean="0">
                <a:solidFill>
                  <a:srgbClr val="C00000"/>
                </a:solidFill>
              </a:rPr>
              <a:t>Simpatis</a:t>
            </a:r>
            <a:endParaRPr lang="en-US" sz="2400" b="1" dirty="0">
              <a:solidFill>
                <a:srgbClr val="C00000"/>
              </a:solidFill>
            </a:endParaRPr>
          </a:p>
          <a:p>
            <a:pPr algn="just"/>
            <a:r>
              <a:rPr lang="en-US" dirty="0">
                <a:solidFill>
                  <a:srgbClr val="C00000"/>
                </a:solidFill>
              </a:rPr>
              <a:t> </a:t>
            </a:r>
          </a:p>
          <a:p>
            <a:pPr algn="just"/>
            <a:r>
              <a:rPr lang="en-US" dirty="0" err="1"/>
              <a:t>Rangsangan</a:t>
            </a:r>
            <a:r>
              <a:rPr lang="en-US" dirty="0"/>
              <a:t> </a:t>
            </a:r>
            <a:r>
              <a:rPr lang="en-US" dirty="0" err="1"/>
              <a:t>saraf</a:t>
            </a:r>
            <a:r>
              <a:rPr lang="en-US" dirty="0"/>
              <a:t> </a:t>
            </a:r>
            <a:r>
              <a:rPr lang="en-US" dirty="0" err="1"/>
              <a:t>simpatis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kecepatan</a:t>
            </a:r>
            <a:r>
              <a:rPr lang="en-US" dirty="0"/>
              <a:t> </a:t>
            </a:r>
            <a:r>
              <a:rPr lang="en-US" dirty="0" err="1"/>
              <a:t>metabolisme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100%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cepat</a:t>
            </a:r>
            <a:r>
              <a:rPr lang="en-US" dirty="0"/>
              <a:t>. </a:t>
            </a:r>
            <a:r>
              <a:rPr lang="en-US" dirty="0" err="1"/>
              <a:t>Disamping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rangsangan</a:t>
            </a:r>
            <a:r>
              <a:rPr lang="en-US" dirty="0"/>
              <a:t> </a:t>
            </a:r>
            <a:r>
              <a:rPr lang="en-US" dirty="0" err="1"/>
              <a:t>saraf</a:t>
            </a:r>
            <a:r>
              <a:rPr lang="en-US" dirty="0"/>
              <a:t> </a:t>
            </a:r>
            <a:r>
              <a:rPr lang="en-US" dirty="0" err="1"/>
              <a:t>simpatis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mencegah</a:t>
            </a:r>
            <a:r>
              <a:rPr lang="en-US" dirty="0"/>
              <a:t> </a:t>
            </a:r>
            <a:r>
              <a:rPr lang="en-US" dirty="0" err="1"/>
              <a:t>lemak</a:t>
            </a:r>
            <a:r>
              <a:rPr lang="en-US" dirty="0"/>
              <a:t> </a:t>
            </a:r>
            <a:r>
              <a:rPr lang="en-US" dirty="0" err="1"/>
              <a:t>coklat</a:t>
            </a:r>
            <a:r>
              <a:rPr lang="en-US" dirty="0"/>
              <a:t> yang </a:t>
            </a:r>
            <a:r>
              <a:rPr lang="en-US" dirty="0" err="1"/>
              <a:t>tertimbun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dimetabolisme</a:t>
            </a:r>
            <a:r>
              <a:rPr lang="en-US" dirty="0"/>
              <a:t>. Hamper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metabolisme</a:t>
            </a:r>
            <a:r>
              <a:rPr lang="en-US" dirty="0"/>
              <a:t> </a:t>
            </a:r>
            <a:r>
              <a:rPr lang="en-US" dirty="0" err="1"/>
              <a:t>lemak</a:t>
            </a:r>
            <a:r>
              <a:rPr lang="en-US" dirty="0"/>
              <a:t> </a:t>
            </a:r>
            <a:r>
              <a:rPr lang="en-US" dirty="0" err="1"/>
              <a:t>coklat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panas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err="1" smtClean="0"/>
              <a:t>Umumnya</a:t>
            </a:r>
            <a:r>
              <a:rPr lang="en-US" dirty="0"/>
              <a:t>, </a:t>
            </a:r>
            <a:r>
              <a:rPr lang="en-US" dirty="0" err="1"/>
              <a:t>rangsangan</a:t>
            </a:r>
            <a:r>
              <a:rPr lang="en-US" dirty="0"/>
              <a:t> </a:t>
            </a:r>
            <a:r>
              <a:rPr lang="en-US" dirty="0" err="1"/>
              <a:t>saraf</a:t>
            </a:r>
            <a:r>
              <a:rPr lang="en-US" dirty="0"/>
              <a:t> </a:t>
            </a:r>
            <a:r>
              <a:rPr lang="en-US" dirty="0" err="1"/>
              <a:t>simpatis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dipengaruhi</a:t>
            </a:r>
            <a:r>
              <a:rPr lang="en-US" dirty="0"/>
              <a:t> stress </a:t>
            </a:r>
            <a:r>
              <a:rPr lang="en-US" dirty="0" err="1"/>
              <a:t>individu</a:t>
            </a:r>
            <a:r>
              <a:rPr lang="en-US" dirty="0"/>
              <a:t> yang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epineprin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norepineprin</a:t>
            </a:r>
            <a:r>
              <a:rPr lang="en-US" dirty="0"/>
              <a:t> yang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metabolisme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20536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7F380D-869F-4554-A726-6CCAC110E28A}" type="datetime1">
              <a:rPr lang="en-US" smtClean="0"/>
              <a:t>5/20/2015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MUH. ARIEF LATAR, Ir,MSc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BC3158-06DB-47D5-A411-218DA1FC9E5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68708" y="762000"/>
            <a:ext cx="747989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>
                <a:solidFill>
                  <a:srgbClr val="C00000"/>
                </a:solidFill>
              </a:rPr>
              <a:t>Hormone 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Pertumbuh</a:t>
            </a:r>
            <a:r>
              <a:rPr lang="en-US" sz="2800" dirty="0" err="1" smtClean="0">
                <a:solidFill>
                  <a:schemeClr val="tx2"/>
                </a:solidFill>
              </a:rPr>
              <a:t>an</a:t>
            </a:r>
            <a:endParaRPr lang="en-US" sz="2800" dirty="0" smtClean="0">
              <a:solidFill>
                <a:schemeClr val="tx2"/>
              </a:solidFill>
            </a:endParaRPr>
          </a:p>
          <a:p>
            <a:pPr algn="just"/>
            <a:endParaRPr lang="en-US" dirty="0"/>
          </a:p>
          <a:p>
            <a:pPr algn="just"/>
            <a:r>
              <a:rPr lang="en-US" dirty="0"/>
              <a:t>Hormone </a:t>
            </a:r>
            <a:r>
              <a:rPr lang="en-US" dirty="0" err="1"/>
              <a:t>pertumbuhan</a:t>
            </a:r>
            <a:r>
              <a:rPr lang="en-US" dirty="0"/>
              <a:t> ( </a:t>
            </a:r>
            <a:r>
              <a:rPr lang="en-US" i="1" dirty="0"/>
              <a:t>growth hormone </a:t>
            </a:r>
            <a:r>
              <a:rPr lang="en-US" dirty="0"/>
              <a:t>)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kecepatan</a:t>
            </a:r>
            <a:r>
              <a:rPr lang="en-US" dirty="0"/>
              <a:t> </a:t>
            </a:r>
            <a:r>
              <a:rPr lang="en-US" dirty="0" err="1"/>
              <a:t>metabolisme</a:t>
            </a:r>
            <a:r>
              <a:rPr lang="en-US" dirty="0"/>
              <a:t> </a:t>
            </a:r>
            <a:r>
              <a:rPr lang="en-US" dirty="0" err="1"/>
              <a:t>sebesar</a:t>
            </a:r>
            <a:r>
              <a:rPr lang="en-US" dirty="0"/>
              <a:t> 15-20%. </a:t>
            </a:r>
            <a:r>
              <a:rPr lang="en-US" dirty="0" err="1"/>
              <a:t>Akibatnya</a:t>
            </a:r>
            <a:r>
              <a:rPr lang="en-US" dirty="0"/>
              <a:t>,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panas</a:t>
            </a:r>
            <a:r>
              <a:rPr lang="en-US" dirty="0"/>
              <a:t> </a:t>
            </a:r>
            <a:r>
              <a:rPr lang="en-US" dirty="0" err="1"/>
              <a:t>tubuh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meningkat</a:t>
            </a:r>
            <a:r>
              <a:rPr lang="en-US" dirty="0"/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368708" y="3200400"/>
            <a:ext cx="763229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>
                <a:solidFill>
                  <a:schemeClr val="tx2"/>
                </a:solidFill>
              </a:rPr>
              <a:t>Hormone </a:t>
            </a:r>
            <a:r>
              <a:rPr lang="en-US" sz="2400" b="1" dirty="0" err="1">
                <a:solidFill>
                  <a:schemeClr val="tx2"/>
                </a:solidFill>
              </a:rPr>
              <a:t>T</a:t>
            </a:r>
            <a:r>
              <a:rPr lang="en-US" sz="2400" b="1" dirty="0" err="1" smtClean="0">
                <a:solidFill>
                  <a:schemeClr val="tx2"/>
                </a:solidFill>
              </a:rPr>
              <a:t>iroid</a:t>
            </a:r>
            <a:endParaRPr lang="en-US" sz="2400" b="1" dirty="0">
              <a:solidFill>
                <a:schemeClr val="tx2"/>
              </a:solidFill>
            </a:endParaRPr>
          </a:p>
          <a:p>
            <a:pPr algn="just"/>
            <a:r>
              <a:rPr lang="en-US" dirty="0"/>
              <a:t> </a:t>
            </a:r>
            <a:endParaRPr lang="en-US" dirty="0" smtClean="0"/>
          </a:p>
          <a:p>
            <a:pPr algn="just"/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/>
              <a:t>tiroksin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hamper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reaksi</a:t>
            </a:r>
            <a:r>
              <a:rPr lang="en-US" dirty="0"/>
              <a:t> </a:t>
            </a:r>
            <a:r>
              <a:rPr lang="en-US" dirty="0" err="1"/>
              <a:t>kimia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tubuh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kadar</a:t>
            </a:r>
            <a:r>
              <a:rPr lang="en-US" dirty="0"/>
              <a:t> </a:t>
            </a:r>
            <a:r>
              <a:rPr lang="en-US" dirty="0" err="1"/>
              <a:t>tiroksin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laju</a:t>
            </a:r>
            <a:r>
              <a:rPr lang="en-US" dirty="0"/>
              <a:t> </a:t>
            </a:r>
            <a:r>
              <a:rPr lang="en-US" dirty="0" err="1"/>
              <a:t>metabolisme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50-100% </a:t>
            </a:r>
            <a:r>
              <a:rPr lang="en-US" dirty="0" err="1"/>
              <a:t>diatas</a:t>
            </a:r>
            <a:r>
              <a:rPr lang="en-US" dirty="0"/>
              <a:t> normal.</a:t>
            </a:r>
          </a:p>
        </p:txBody>
      </p:sp>
    </p:spTree>
    <p:extLst>
      <p:ext uri="{BB962C8B-B14F-4D97-AF65-F5344CB8AC3E}">
        <p14:creationId xmlns:p14="http://schemas.microsoft.com/office/powerpoint/2010/main" val="2924201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7F380D-869F-4554-A726-6CCAC110E28A}" type="datetime1">
              <a:rPr lang="en-US" smtClean="0"/>
              <a:t>5/20/2015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MUH. ARIEF LATAR, Ir,MSc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BC3158-06DB-47D5-A411-218DA1FC9E5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9600" y="609600"/>
            <a:ext cx="739140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>
                <a:solidFill>
                  <a:srgbClr val="0070C0"/>
                </a:solidFill>
              </a:rPr>
              <a:t>Hormone  </a:t>
            </a:r>
            <a:r>
              <a:rPr lang="en-US" sz="2800" b="1" dirty="0" err="1" smtClean="0">
                <a:solidFill>
                  <a:srgbClr val="0070C0"/>
                </a:solidFill>
              </a:rPr>
              <a:t>Kelamin</a:t>
            </a:r>
            <a:endParaRPr lang="en-US" sz="2800" b="1" dirty="0">
              <a:solidFill>
                <a:srgbClr val="0070C0"/>
              </a:solidFill>
            </a:endParaRPr>
          </a:p>
          <a:p>
            <a:pPr algn="just"/>
            <a:r>
              <a:rPr lang="en-US" dirty="0"/>
              <a:t> </a:t>
            </a:r>
          </a:p>
          <a:p>
            <a:pPr algn="just"/>
            <a:r>
              <a:rPr lang="en-US" dirty="0"/>
              <a:t>Hormone </a:t>
            </a:r>
            <a:r>
              <a:rPr lang="en-US" dirty="0" err="1"/>
              <a:t>kelamin</a:t>
            </a:r>
            <a:r>
              <a:rPr lang="en-US" dirty="0"/>
              <a:t> </a:t>
            </a:r>
            <a:r>
              <a:rPr lang="en-US" dirty="0" err="1"/>
              <a:t>pria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kecepatan</a:t>
            </a:r>
            <a:r>
              <a:rPr lang="en-US" dirty="0"/>
              <a:t> </a:t>
            </a:r>
            <a:r>
              <a:rPr lang="en-US" dirty="0" err="1"/>
              <a:t>metabolisme</a:t>
            </a:r>
            <a:r>
              <a:rPr lang="en-US" dirty="0"/>
              <a:t> basal </a:t>
            </a:r>
            <a:r>
              <a:rPr lang="en-US" dirty="0" err="1"/>
              <a:t>kira-kira</a:t>
            </a:r>
            <a:r>
              <a:rPr lang="en-US" dirty="0"/>
              <a:t> 10-15% </a:t>
            </a:r>
            <a:r>
              <a:rPr lang="en-US" dirty="0" err="1"/>
              <a:t>kecepatan</a:t>
            </a:r>
            <a:r>
              <a:rPr lang="en-US" dirty="0"/>
              <a:t> normal,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panas</a:t>
            </a:r>
            <a:r>
              <a:rPr lang="en-US" dirty="0"/>
              <a:t>.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perempuan</a:t>
            </a:r>
            <a:r>
              <a:rPr lang="en-US" dirty="0"/>
              <a:t>, </a:t>
            </a:r>
            <a:r>
              <a:rPr lang="en-US" dirty="0" err="1"/>
              <a:t>fluktuasi</a:t>
            </a:r>
            <a:r>
              <a:rPr lang="en-US" dirty="0"/>
              <a:t> </a:t>
            </a:r>
            <a:r>
              <a:rPr lang="en-US" dirty="0" err="1"/>
              <a:t>suhu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bervariasi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laki-laki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pengeluaran</a:t>
            </a:r>
            <a:r>
              <a:rPr lang="en-US" dirty="0"/>
              <a:t> hormone progesterone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ovulasi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suhu</a:t>
            </a:r>
            <a:r>
              <a:rPr lang="en-US" dirty="0"/>
              <a:t> </a:t>
            </a:r>
            <a:r>
              <a:rPr lang="en-US" dirty="0" err="1"/>
              <a:t>tubuh</a:t>
            </a:r>
            <a:r>
              <a:rPr lang="en-US" dirty="0"/>
              <a:t> </a:t>
            </a:r>
            <a:r>
              <a:rPr lang="en-US" dirty="0" err="1"/>
              <a:t>sekitar</a:t>
            </a:r>
            <a:r>
              <a:rPr lang="en-US" dirty="0"/>
              <a:t> 0,3 – 0,6°C di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suhu</a:t>
            </a:r>
            <a:r>
              <a:rPr lang="en-US" dirty="0"/>
              <a:t> basal.</a:t>
            </a:r>
          </a:p>
        </p:txBody>
      </p:sp>
      <p:sp>
        <p:nvSpPr>
          <p:cNvPr id="6" name="Rectangle 5"/>
          <p:cNvSpPr/>
          <p:nvPr/>
        </p:nvSpPr>
        <p:spPr>
          <a:xfrm>
            <a:off x="685800" y="3276600"/>
            <a:ext cx="73152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/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Gangguan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smtClean="0">
                <a:solidFill>
                  <a:srgbClr val="0070C0"/>
                </a:solidFill>
              </a:rPr>
              <a:t> Organ</a:t>
            </a:r>
            <a:endParaRPr lang="en-US" sz="3200" b="1" dirty="0">
              <a:solidFill>
                <a:srgbClr val="0070C0"/>
              </a:solidFill>
            </a:endParaRPr>
          </a:p>
          <a:p>
            <a:pPr algn="just"/>
            <a:r>
              <a:rPr lang="en-US" dirty="0"/>
              <a:t> </a:t>
            </a:r>
          </a:p>
          <a:p>
            <a:pPr algn="just"/>
            <a:r>
              <a:rPr lang="en-US" dirty="0" err="1"/>
              <a:t>Kerusakan</a:t>
            </a:r>
            <a:r>
              <a:rPr lang="en-US" dirty="0"/>
              <a:t> organ </a:t>
            </a:r>
            <a:r>
              <a:rPr lang="en-US" dirty="0" err="1"/>
              <a:t>seperti</a:t>
            </a:r>
            <a:r>
              <a:rPr lang="en-US" dirty="0"/>
              <a:t> trauma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keganasan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hipotalamus</a:t>
            </a:r>
            <a:r>
              <a:rPr lang="en-US" dirty="0"/>
              <a:t>,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mekanisme</a:t>
            </a:r>
            <a:r>
              <a:rPr lang="en-US" dirty="0"/>
              <a:t> </a:t>
            </a:r>
            <a:r>
              <a:rPr lang="en-US" dirty="0" err="1"/>
              <a:t>regulasi</a:t>
            </a:r>
            <a:r>
              <a:rPr lang="en-US" dirty="0"/>
              <a:t> </a:t>
            </a:r>
            <a:r>
              <a:rPr lang="en-US" dirty="0" err="1"/>
              <a:t>suhu</a:t>
            </a:r>
            <a:r>
              <a:rPr lang="en-US" dirty="0"/>
              <a:t> </a:t>
            </a:r>
            <a:r>
              <a:rPr lang="en-US" dirty="0" err="1"/>
              <a:t>tubuh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gangguan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/>
              <a:t>zat</a:t>
            </a:r>
            <a:r>
              <a:rPr lang="en-US" dirty="0"/>
              <a:t> </a:t>
            </a:r>
            <a:r>
              <a:rPr lang="en-US" dirty="0" err="1"/>
              <a:t>pirogen</a:t>
            </a:r>
            <a:r>
              <a:rPr lang="en-US" dirty="0"/>
              <a:t> yang </a:t>
            </a:r>
            <a:r>
              <a:rPr lang="en-US" dirty="0" err="1"/>
              <a:t>dikeluarkan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saai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infeksi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merangsang</a:t>
            </a:r>
            <a:r>
              <a:rPr lang="en-US" dirty="0"/>
              <a:t> </a:t>
            </a:r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suhu</a:t>
            </a:r>
            <a:r>
              <a:rPr lang="en-US" dirty="0"/>
              <a:t> </a:t>
            </a:r>
            <a:r>
              <a:rPr lang="en-US" dirty="0" err="1"/>
              <a:t>tubuh</a:t>
            </a:r>
            <a:r>
              <a:rPr lang="en-US" dirty="0"/>
              <a:t>. </a:t>
            </a:r>
            <a:r>
              <a:rPr lang="en-US" dirty="0" err="1"/>
              <a:t>Kelainan</a:t>
            </a:r>
            <a:r>
              <a:rPr lang="en-US" dirty="0"/>
              <a:t> </a:t>
            </a:r>
            <a:r>
              <a:rPr lang="en-US" dirty="0" err="1"/>
              <a:t>kulit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kelenjar</a:t>
            </a:r>
            <a:r>
              <a:rPr lang="en-US" dirty="0"/>
              <a:t> </a:t>
            </a:r>
            <a:r>
              <a:rPr lang="en-US" dirty="0" err="1"/>
              <a:t>keringat</a:t>
            </a:r>
            <a:r>
              <a:rPr lang="en-US" dirty="0"/>
              <a:t> yang </a:t>
            </a:r>
            <a:r>
              <a:rPr lang="en-US" dirty="0" err="1"/>
              <a:t>sedikit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mekanisme</a:t>
            </a:r>
            <a:r>
              <a:rPr lang="en-US" dirty="0"/>
              <a:t> </a:t>
            </a:r>
            <a:r>
              <a:rPr lang="en-US" dirty="0" err="1"/>
              <a:t>pengaturan</a:t>
            </a:r>
            <a:r>
              <a:rPr lang="en-US" dirty="0"/>
              <a:t> </a:t>
            </a:r>
            <a:r>
              <a:rPr lang="en-US" dirty="0" err="1"/>
              <a:t>suhu</a:t>
            </a:r>
            <a:r>
              <a:rPr lang="en-US" dirty="0"/>
              <a:t> </a:t>
            </a:r>
            <a:r>
              <a:rPr lang="en-US" dirty="0" err="1"/>
              <a:t>tubuh</a:t>
            </a:r>
            <a:r>
              <a:rPr lang="en-US" dirty="0"/>
              <a:t> </a:t>
            </a:r>
            <a:r>
              <a:rPr lang="en-US" dirty="0" err="1"/>
              <a:t>terganggu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8780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7F380D-869F-4554-A726-6CCAC110E28A}" type="datetime1">
              <a:rPr lang="en-US" smtClean="0"/>
              <a:t>5/20/2015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MUH. ARIEF LATAR, Ir,MSc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BC3158-06DB-47D5-A411-218DA1FC9E5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143000" y="1091357"/>
            <a:ext cx="5715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800" dirty="0" err="1">
                <a:solidFill>
                  <a:srgbClr val="C00000"/>
                </a:solidFill>
                <a:latin typeface="Haettenschweiler" pitchFamily="34" charset="0"/>
              </a:rPr>
              <a:t>Paparan</a:t>
            </a:r>
            <a:r>
              <a:rPr lang="en-AU" sz="2800" dirty="0">
                <a:solidFill>
                  <a:srgbClr val="C00000"/>
                </a:solidFill>
                <a:latin typeface="Haettenschweiler" pitchFamily="34" charset="0"/>
              </a:rPr>
              <a:t>  </a:t>
            </a:r>
            <a:r>
              <a:rPr lang="en-AU" sz="2800" dirty="0" err="1">
                <a:solidFill>
                  <a:srgbClr val="C00000"/>
                </a:solidFill>
                <a:latin typeface="Haettenschweiler" pitchFamily="34" charset="0"/>
              </a:rPr>
              <a:t>Tekanan</a:t>
            </a:r>
            <a:r>
              <a:rPr lang="en-AU" sz="2800" dirty="0">
                <a:solidFill>
                  <a:srgbClr val="C00000"/>
                </a:solidFill>
                <a:latin typeface="Haettenschweiler" pitchFamily="34" charset="0"/>
              </a:rPr>
              <a:t> </a:t>
            </a:r>
            <a:r>
              <a:rPr lang="en-AU" sz="2800" dirty="0" err="1">
                <a:solidFill>
                  <a:srgbClr val="C00000"/>
                </a:solidFill>
                <a:latin typeface="Haettenschweiler" pitchFamily="34" charset="0"/>
              </a:rPr>
              <a:t>Panas</a:t>
            </a:r>
            <a:r>
              <a:rPr lang="en-AU" sz="2800" dirty="0">
                <a:solidFill>
                  <a:srgbClr val="C00000"/>
                </a:solidFill>
                <a:latin typeface="Haettenschweiler" pitchFamily="34" charset="0"/>
              </a:rPr>
              <a:t> </a:t>
            </a:r>
            <a:r>
              <a:rPr lang="en-AU" sz="2800" dirty="0" err="1">
                <a:solidFill>
                  <a:srgbClr val="C00000"/>
                </a:solidFill>
                <a:latin typeface="Haettenschweiler" pitchFamily="34" charset="0"/>
              </a:rPr>
              <a:t>Terhadap</a:t>
            </a:r>
            <a:r>
              <a:rPr lang="en-AU" sz="2800" dirty="0">
                <a:solidFill>
                  <a:srgbClr val="C00000"/>
                </a:solidFill>
                <a:latin typeface="Haettenschweiler" pitchFamily="34" charset="0"/>
              </a:rPr>
              <a:t> </a:t>
            </a:r>
            <a:r>
              <a:rPr lang="en-AU" sz="2800" dirty="0" err="1">
                <a:solidFill>
                  <a:srgbClr val="C00000"/>
                </a:solidFill>
                <a:latin typeface="Haettenschweiler" pitchFamily="34" charset="0"/>
              </a:rPr>
              <a:t>Efek</a:t>
            </a:r>
            <a:r>
              <a:rPr lang="en-AU" sz="2800" dirty="0">
                <a:solidFill>
                  <a:srgbClr val="C00000"/>
                </a:solidFill>
                <a:latin typeface="Haettenschweiler" pitchFamily="34" charset="0"/>
              </a:rPr>
              <a:t> </a:t>
            </a:r>
            <a:r>
              <a:rPr lang="en-AU" sz="2800" dirty="0" err="1">
                <a:solidFill>
                  <a:srgbClr val="C00000"/>
                </a:solidFill>
                <a:latin typeface="Haettenschweiler" pitchFamily="34" charset="0"/>
              </a:rPr>
              <a:t>Kesehatan</a:t>
            </a:r>
            <a:r>
              <a:rPr lang="en-AU" sz="2800" dirty="0">
                <a:solidFill>
                  <a:srgbClr val="C00000"/>
                </a:solidFill>
                <a:latin typeface="Haettenschweiler" pitchFamily="34" charset="0"/>
              </a:rPr>
              <a:t> (</a:t>
            </a:r>
            <a:r>
              <a:rPr lang="en-AU" sz="2800" dirty="0">
                <a:solidFill>
                  <a:srgbClr val="C00000"/>
                </a:solidFill>
                <a:latin typeface="Agency FB" pitchFamily="34" charset="0"/>
              </a:rPr>
              <a:t>heat </a:t>
            </a:r>
            <a:r>
              <a:rPr lang="en-AU" sz="2800" dirty="0" smtClean="0">
                <a:solidFill>
                  <a:srgbClr val="C00000"/>
                </a:solidFill>
                <a:latin typeface="Agency FB" pitchFamily="34" charset="0"/>
              </a:rPr>
              <a:t>strain</a:t>
            </a:r>
            <a:r>
              <a:rPr lang="en-AU" sz="2800" dirty="0" smtClean="0">
                <a:solidFill>
                  <a:srgbClr val="C00000"/>
                </a:solidFill>
                <a:latin typeface="Haettenschweiler" pitchFamily="34" charset="0"/>
              </a:rPr>
              <a:t>)</a:t>
            </a:r>
            <a:endParaRPr lang="en-US" sz="2800" dirty="0">
              <a:solidFill>
                <a:srgbClr val="C00000"/>
              </a:solidFill>
              <a:latin typeface="Haettenschweiler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56443" y="3696449"/>
            <a:ext cx="5029200" cy="147732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 hangingPunct="0">
              <a:buFont typeface="Wingdings" pitchFamily="2" charset="2"/>
              <a:buChar char="v"/>
            </a:pPr>
            <a:r>
              <a:rPr lang="en-AU" dirty="0" smtClean="0">
                <a:solidFill>
                  <a:srgbClr val="002060"/>
                </a:solidFill>
              </a:rPr>
              <a:t>heat </a:t>
            </a:r>
            <a:r>
              <a:rPr lang="en-AU" dirty="0">
                <a:solidFill>
                  <a:srgbClr val="002060"/>
                </a:solidFill>
              </a:rPr>
              <a:t>rash, </a:t>
            </a:r>
            <a:endParaRPr lang="en-AU" dirty="0" smtClean="0">
              <a:solidFill>
                <a:srgbClr val="002060"/>
              </a:solidFill>
            </a:endParaRPr>
          </a:p>
          <a:p>
            <a:pPr marL="342900" indent="-342900" hangingPunct="0">
              <a:buFont typeface="Wingdings" pitchFamily="2" charset="2"/>
              <a:buChar char="v"/>
            </a:pPr>
            <a:r>
              <a:rPr lang="en-AU" dirty="0" smtClean="0">
                <a:solidFill>
                  <a:srgbClr val="002060"/>
                </a:solidFill>
              </a:rPr>
              <a:t>heat </a:t>
            </a:r>
            <a:r>
              <a:rPr lang="en-AU" dirty="0">
                <a:solidFill>
                  <a:srgbClr val="002060"/>
                </a:solidFill>
              </a:rPr>
              <a:t>syncope, </a:t>
            </a:r>
            <a:endParaRPr lang="en-AU" dirty="0" smtClean="0">
              <a:solidFill>
                <a:srgbClr val="002060"/>
              </a:solidFill>
            </a:endParaRPr>
          </a:p>
          <a:p>
            <a:pPr marL="342900" indent="-342900" hangingPunct="0">
              <a:buFont typeface="Wingdings" pitchFamily="2" charset="2"/>
              <a:buChar char="v"/>
            </a:pPr>
            <a:r>
              <a:rPr lang="en-AU" dirty="0" smtClean="0">
                <a:solidFill>
                  <a:srgbClr val="002060"/>
                </a:solidFill>
              </a:rPr>
              <a:t>heat </a:t>
            </a:r>
            <a:r>
              <a:rPr lang="en-AU" dirty="0">
                <a:solidFill>
                  <a:srgbClr val="002060"/>
                </a:solidFill>
              </a:rPr>
              <a:t>cramps, </a:t>
            </a:r>
            <a:endParaRPr lang="en-AU" dirty="0" smtClean="0">
              <a:solidFill>
                <a:srgbClr val="002060"/>
              </a:solidFill>
            </a:endParaRPr>
          </a:p>
          <a:p>
            <a:pPr marL="342900" indent="-342900" hangingPunct="0">
              <a:buFont typeface="Wingdings" pitchFamily="2" charset="2"/>
              <a:buChar char="v"/>
            </a:pPr>
            <a:r>
              <a:rPr lang="en-AU" dirty="0" smtClean="0">
                <a:solidFill>
                  <a:srgbClr val="002060"/>
                </a:solidFill>
              </a:rPr>
              <a:t>heat </a:t>
            </a:r>
            <a:r>
              <a:rPr lang="en-AU" dirty="0">
                <a:solidFill>
                  <a:srgbClr val="002060"/>
                </a:solidFill>
              </a:rPr>
              <a:t>exhaustion </a:t>
            </a:r>
            <a:r>
              <a:rPr lang="en-AU" dirty="0" err="1">
                <a:solidFill>
                  <a:srgbClr val="002060"/>
                </a:solidFill>
              </a:rPr>
              <a:t>hingga</a:t>
            </a:r>
            <a:r>
              <a:rPr lang="en-AU" dirty="0">
                <a:solidFill>
                  <a:srgbClr val="002060"/>
                </a:solidFill>
              </a:rPr>
              <a:t> yang </a:t>
            </a:r>
            <a:r>
              <a:rPr lang="en-AU" dirty="0" err="1">
                <a:solidFill>
                  <a:srgbClr val="002060"/>
                </a:solidFill>
              </a:rPr>
              <a:t>serius</a:t>
            </a:r>
            <a:r>
              <a:rPr lang="en-AU" dirty="0">
                <a:solidFill>
                  <a:srgbClr val="002060"/>
                </a:solidFill>
              </a:rPr>
              <a:t> </a:t>
            </a:r>
            <a:r>
              <a:rPr lang="en-AU" dirty="0" err="1">
                <a:solidFill>
                  <a:srgbClr val="002060"/>
                </a:solidFill>
              </a:rPr>
              <a:t>yaitu</a:t>
            </a:r>
            <a:r>
              <a:rPr lang="en-AU" dirty="0">
                <a:solidFill>
                  <a:srgbClr val="002060"/>
                </a:solidFill>
              </a:rPr>
              <a:t> </a:t>
            </a:r>
            <a:endParaRPr lang="en-AU" dirty="0" smtClean="0">
              <a:solidFill>
                <a:srgbClr val="002060"/>
              </a:solidFill>
            </a:endParaRPr>
          </a:p>
          <a:p>
            <a:pPr marL="342900" indent="-342900" hangingPunct="0">
              <a:buFont typeface="Wingdings" pitchFamily="2" charset="2"/>
              <a:buChar char="v"/>
            </a:pPr>
            <a:r>
              <a:rPr lang="en-AU" dirty="0" smtClean="0">
                <a:solidFill>
                  <a:srgbClr val="002060"/>
                </a:solidFill>
              </a:rPr>
              <a:t>heat </a:t>
            </a:r>
            <a:r>
              <a:rPr lang="en-AU" dirty="0">
                <a:solidFill>
                  <a:srgbClr val="002060"/>
                </a:solidFill>
              </a:rPr>
              <a:t>stroke. 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94229" y="2219256"/>
            <a:ext cx="64008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1400" dirty="0" err="1"/>
              <a:t>Tekanan</a:t>
            </a:r>
            <a:r>
              <a:rPr lang="en-AU" sz="1400" dirty="0"/>
              <a:t> </a:t>
            </a:r>
            <a:r>
              <a:rPr lang="en-AU" sz="1400" dirty="0" err="1"/>
              <a:t>panas</a:t>
            </a:r>
            <a:r>
              <a:rPr lang="en-AU" sz="1400" dirty="0"/>
              <a:t> </a:t>
            </a:r>
            <a:r>
              <a:rPr lang="en-AU" sz="1400" dirty="0" err="1"/>
              <a:t>berlebih</a:t>
            </a:r>
            <a:r>
              <a:rPr lang="en-AU" sz="1400" dirty="0"/>
              <a:t> di </a:t>
            </a:r>
            <a:r>
              <a:rPr lang="en-AU" sz="1400" dirty="0" err="1"/>
              <a:t>tubuh</a:t>
            </a:r>
            <a:r>
              <a:rPr lang="en-AU" sz="1400" dirty="0"/>
              <a:t> </a:t>
            </a:r>
            <a:r>
              <a:rPr lang="en-AU" sz="1400" dirty="0" err="1"/>
              <a:t>baik</a:t>
            </a:r>
            <a:r>
              <a:rPr lang="en-AU" sz="1400" dirty="0"/>
              <a:t> </a:t>
            </a:r>
            <a:r>
              <a:rPr lang="en-AU" sz="1400" dirty="0" err="1"/>
              <a:t>akibat</a:t>
            </a:r>
            <a:r>
              <a:rPr lang="en-AU" sz="1400" dirty="0"/>
              <a:t> proses </a:t>
            </a:r>
            <a:r>
              <a:rPr lang="en-AU" sz="1400" dirty="0" err="1"/>
              <a:t>metabolisme</a:t>
            </a:r>
            <a:r>
              <a:rPr lang="en-AU" sz="1400" dirty="0"/>
              <a:t> </a:t>
            </a:r>
            <a:r>
              <a:rPr lang="en-AU" sz="1400" dirty="0" err="1"/>
              <a:t>tubuh</a:t>
            </a:r>
            <a:r>
              <a:rPr lang="en-AU" sz="1400" dirty="0"/>
              <a:t> </a:t>
            </a:r>
            <a:r>
              <a:rPr lang="en-AU" sz="1400" dirty="0" err="1"/>
              <a:t>maupun</a:t>
            </a:r>
            <a:r>
              <a:rPr lang="en-AU" sz="1400" dirty="0"/>
              <a:t> </a:t>
            </a:r>
            <a:r>
              <a:rPr lang="en-AU" sz="1400" dirty="0" err="1"/>
              <a:t>paparan</a:t>
            </a:r>
            <a:r>
              <a:rPr lang="en-AU" sz="1400" dirty="0"/>
              <a:t> </a:t>
            </a:r>
            <a:r>
              <a:rPr lang="en-AU" sz="1400" dirty="0" err="1"/>
              <a:t>panas</a:t>
            </a:r>
            <a:r>
              <a:rPr lang="en-AU" sz="1400" dirty="0"/>
              <a:t> </a:t>
            </a:r>
            <a:r>
              <a:rPr lang="en-AU" sz="1400" dirty="0" err="1"/>
              <a:t>dari</a:t>
            </a:r>
            <a:r>
              <a:rPr lang="en-AU" sz="1400" dirty="0"/>
              <a:t> </a:t>
            </a:r>
            <a:r>
              <a:rPr lang="en-AU" sz="1400" dirty="0" err="1"/>
              <a:t>lingkungan</a:t>
            </a:r>
            <a:r>
              <a:rPr lang="en-AU" sz="1400" dirty="0"/>
              <a:t> </a:t>
            </a:r>
            <a:r>
              <a:rPr lang="en-AU" sz="1400" dirty="0" err="1"/>
              <a:t>kerja</a:t>
            </a:r>
            <a:r>
              <a:rPr lang="en-AU" sz="1400" dirty="0"/>
              <a:t> </a:t>
            </a:r>
            <a:r>
              <a:rPr lang="en-AU" sz="1400" dirty="0" err="1"/>
              <a:t>dapat</a:t>
            </a:r>
            <a:r>
              <a:rPr lang="en-AU" sz="1400" dirty="0"/>
              <a:t> </a:t>
            </a:r>
            <a:r>
              <a:rPr lang="en-AU" sz="1400" dirty="0" err="1"/>
              <a:t>menimbulkan</a:t>
            </a:r>
            <a:r>
              <a:rPr lang="en-AU" sz="1400" dirty="0"/>
              <a:t> </a:t>
            </a:r>
            <a:r>
              <a:rPr lang="en-AU" sz="1400" dirty="0" err="1"/>
              <a:t>masalah</a:t>
            </a:r>
            <a:r>
              <a:rPr lang="en-AU" sz="1400" dirty="0"/>
              <a:t> </a:t>
            </a:r>
            <a:r>
              <a:rPr lang="en-AU" sz="1400" dirty="0" err="1"/>
              <a:t>kesehatan</a:t>
            </a:r>
            <a:r>
              <a:rPr lang="en-AU" sz="1400" dirty="0"/>
              <a:t> (heat </a:t>
            </a:r>
            <a:r>
              <a:rPr lang="en-AU" sz="1400" dirty="0" smtClean="0"/>
              <a:t>strain) </a:t>
            </a:r>
            <a:r>
              <a:rPr lang="en-AU" sz="1400" dirty="0" err="1" smtClean="0"/>
              <a:t>seperti</a:t>
            </a:r>
            <a:endParaRPr lang="en-US" sz="1400" dirty="0"/>
          </a:p>
        </p:txBody>
      </p:sp>
      <p:sp>
        <p:nvSpPr>
          <p:cNvPr id="8" name="Down Arrow 7"/>
          <p:cNvSpPr/>
          <p:nvPr/>
        </p:nvSpPr>
        <p:spPr>
          <a:xfrm>
            <a:off x="3200400" y="3048000"/>
            <a:ext cx="5715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8998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7F380D-869F-4554-A726-6CCAC110E28A}" type="datetime1">
              <a:rPr lang="en-US" smtClean="0"/>
              <a:t>5/20/2015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MUH. ARIEF LATAR, Ir,MSc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BC3158-06DB-47D5-A411-218DA1FC9E5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09600" y="1219200"/>
            <a:ext cx="7315200" cy="2555875"/>
          </a:xfrm>
          <a:ln>
            <a:noFill/>
          </a:ln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AU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aettenschweiler" pitchFamily="34" charset="0"/>
              </a:rPr>
              <a:t>MEKANISME KEHILANGAN PANAS MELALUI KULIT</a:t>
            </a:r>
            <a:endParaRPr lang="en-US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aettenschweiler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769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7F380D-869F-4554-A726-6CCAC110E28A}" type="datetime1">
              <a:rPr lang="en-US" smtClean="0"/>
              <a:t>5/20/2015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MUH. ARIEF LATAR, Ir,MSc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BC3158-06DB-47D5-A411-218DA1FC9E59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5" name="Text Placeholder 3"/>
          <p:cNvSpPr txBox="1">
            <a:spLocks/>
          </p:cNvSpPr>
          <p:nvPr/>
        </p:nvSpPr>
        <p:spPr>
          <a:xfrm>
            <a:off x="3505201" y="1301750"/>
            <a:ext cx="4419600" cy="303530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55663" indent="-855663">
              <a:buBlip>
                <a:blip r:embed="rId2"/>
              </a:buBlip>
            </a:pPr>
            <a:r>
              <a:rPr lang="en-US" sz="4000" dirty="0" smtClean="0">
                <a:latin typeface="Haettenschweiler" pitchFamily="34" charset="0"/>
              </a:rPr>
              <a:t>RADIASI (R)</a:t>
            </a:r>
          </a:p>
          <a:p>
            <a:pPr marL="855663" indent="-855663">
              <a:buBlip>
                <a:blip r:embed="rId2"/>
              </a:buBlip>
            </a:pPr>
            <a:r>
              <a:rPr lang="en-US" sz="4000" dirty="0" smtClean="0">
                <a:latin typeface="Haettenschweiler" pitchFamily="34" charset="0"/>
              </a:rPr>
              <a:t>KONDUKSI</a:t>
            </a:r>
          </a:p>
          <a:p>
            <a:pPr marL="855663" indent="-855663">
              <a:buBlip>
                <a:blip r:embed="rId2"/>
              </a:buBlip>
            </a:pPr>
            <a:r>
              <a:rPr lang="en-US" sz="4000" dirty="0" smtClean="0">
                <a:latin typeface="Haettenschweiler" pitchFamily="34" charset="0"/>
              </a:rPr>
              <a:t>KONVEKSI</a:t>
            </a:r>
          </a:p>
          <a:p>
            <a:pPr marL="855663" indent="-855663">
              <a:buBlip>
                <a:blip r:embed="rId2"/>
              </a:buBlip>
            </a:pPr>
            <a:r>
              <a:rPr lang="en-US" sz="4000" dirty="0" smtClean="0">
                <a:latin typeface="Haettenschweiler" pitchFamily="34" charset="0"/>
              </a:rPr>
              <a:t>EVAPORASI </a:t>
            </a:r>
            <a:r>
              <a:rPr lang="en-US" sz="3600" dirty="0" smtClean="0">
                <a:latin typeface="Haettenschweiler" pitchFamily="34" charset="0"/>
              </a:rPr>
              <a:t>(PENGUAPAN)</a:t>
            </a:r>
          </a:p>
          <a:p>
            <a:pPr marL="855663" indent="-855663">
              <a:buBlip>
                <a:blip r:embed="rId2"/>
              </a:buBlip>
            </a:pPr>
            <a:r>
              <a:rPr lang="en-US" sz="4000" dirty="0" smtClean="0">
                <a:latin typeface="Haettenschweiler" pitchFamily="34" charset="0"/>
              </a:rPr>
              <a:t>STORAGE</a:t>
            </a:r>
            <a:endParaRPr lang="en-US" sz="4000" dirty="0">
              <a:latin typeface="Haettenschweiler" pitchFamily="34" charset="0"/>
            </a:endParaRPr>
          </a:p>
        </p:txBody>
      </p:sp>
      <p:sp>
        <p:nvSpPr>
          <p:cNvPr id="6" name="Title 5"/>
          <p:cNvSpPr txBox="1">
            <a:spLocks/>
          </p:cNvSpPr>
          <p:nvPr/>
        </p:nvSpPr>
        <p:spPr>
          <a:xfrm>
            <a:off x="304800" y="2051051"/>
            <a:ext cx="2971800" cy="1142999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AU" sz="18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aettenschweiler" pitchFamily="34" charset="0"/>
              </a:rPr>
              <a:t>MEKANISME KEHILANGAN PANAS MELALUI KULIT</a:t>
            </a:r>
            <a:endParaRPr lang="en-US" sz="18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aettenschweiler" pitchFamily="34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2514600" y="2819400"/>
            <a:ext cx="609600" cy="3746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4522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16200000">
            <a:off x="7498081" y="1493519"/>
            <a:ext cx="2438399" cy="365760"/>
          </a:xfrm>
        </p:spPr>
        <p:txBody>
          <a:bodyPr/>
          <a:lstStyle/>
          <a:p>
            <a:pPr>
              <a:defRPr/>
            </a:pPr>
            <a:fld id="{217F380D-869F-4554-A726-6CCAC110E28A}" type="datetime1">
              <a:rPr lang="en-US" smtClean="0"/>
              <a:t>5/20/2015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MUH. ARIEF LATAR, Ir,MSc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BC3158-06DB-47D5-A411-218DA1FC9E59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85800" y="457200"/>
            <a:ext cx="746760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>
                <a:solidFill>
                  <a:srgbClr val="C00000"/>
                </a:solidFill>
                <a:latin typeface="Copperplate Gothic Bold" pitchFamily="34" charset="0"/>
              </a:rPr>
              <a:t>Radiasi</a:t>
            </a:r>
            <a:r>
              <a:rPr lang="en-US" sz="3200" dirty="0">
                <a:solidFill>
                  <a:srgbClr val="C00000"/>
                </a:solidFill>
                <a:latin typeface="Copperplate Gothic Bold" pitchFamily="34" charset="0"/>
              </a:rPr>
              <a:t> (R)</a:t>
            </a:r>
          </a:p>
          <a:p>
            <a:r>
              <a:rPr lang="en-US" sz="1600" dirty="0"/>
              <a:t> </a:t>
            </a:r>
          </a:p>
          <a:p>
            <a:pPr algn="just"/>
            <a:r>
              <a:rPr lang="en-US" sz="1400" dirty="0" err="1"/>
              <a:t>Radiasi</a:t>
            </a:r>
            <a:r>
              <a:rPr lang="en-US" sz="1400" dirty="0"/>
              <a:t> </a:t>
            </a:r>
            <a:r>
              <a:rPr lang="en-US" sz="1400" dirty="0" err="1"/>
              <a:t>adalah</a:t>
            </a:r>
            <a:r>
              <a:rPr lang="en-US" sz="1400" dirty="0"/>
              <a:t> </a:t>
            </a:r>
            <a:r>
              <a:rPr lang="en-US" sz="1400" dirty="0" err="1"/>
              <a:t>mekanisme</a:t>
            </a:r>
            <a:r>
              <a:rPr lang="en-US" sz="1400" dirty="0"/>
              <a:t> </a:t>
            </a:r>
            <a:r>
              <a:rPr lang="en-US" sz="1400" dirty="0" err="1"/>
              <a:t>kehilangan</a:t>
            </a:r>
            <a:r>
              <a:rPr lang="en-US" sz="1400" dirty="0"/>
              <a:t> </a:t>
            </a:r>
            <a:r>
              <a:rPr lang="en-US" sz="1400" dirty="0" err="1"/>
              <a:t>panas</a:t>
            </a:r>
            <a:r>
              <a:rPr lang="en-US" sz="1400" dirty="0"/>
              <a:t> </a:t>
            </a:r>
            <a:r>
              <a:rPr lang="en-US" sz="1400" dirty="0" err="1"/>
              <a:t>tubuh</a:t>
            </a:r>
            <a:r>
              <a:rPr lang="en-US" sz="1400" dirty="0"/>
              <a:t> </a:t>
            </a:r>
            <a:r>
              <a:rPr lang="en-US" sz="1400" dirty="0" err="1"/>
              <a:t>dalam</a:t>
            </a:r>
            <a:r>
              <a:rPr lang="en-US" sz="1400" dirty="0"/>
              <a:t> </a:t>
            </a:r>
            <a:r>
              <a:rPr lang="en-US" sz="1400" dirty="0" err="1"/>
              <a:t>bentuk</a:t>
            </a:r>
            <a:r>
              <a:rPr lang="en-US" sz="1400" dirty="0"/>
              <a:t> </a:t>
            </a:r>
            <a:r>
              <a:rPr lang="en-US" sz="1400" dirty="0" err="1"/>
              <a:t>gelombang</a:t>
            </a:r>
            <a:r>
              <a:rPr lang="en-US" sz="1400" dirty="0"/>
              <a:t> </a:t>
            </a:r>
            <a:r>
              <a:rPr lang="en-US" sz="1400" dirty="0" err="1"/>
              <a:t>panas</a:t>
            </a:r>
            <a:r>
              <a:rPr lang="en-US" sz="1400" dirty="0"/>
              <a:t> </a:t>
            </a:r>
            <a:r>
              <a:rPr lang="en-US" sz="1400" dirty="0" err="1" smtClean="0"/>
              <a:t>inframerahyang</a:t>
            </a:r>
            <a:r>
              <a:rPr lang="en-US" sz="1400" dirty="0" smtClean="0"/>
              <a:t> </a:t>
            </a:r>
            <a:r>
              <a:rPr lang="en-US" sz="1400" dirty="0" err="1"/>
              <a:t>dipancarkan</a:t>
            </a:r>
            <a:r>
              <a:rPr lang="en-US" sz="1400" dirty="0"/>
              <a:t> </a:t>
            </a:r>
            <a:r>
              <a:rPr lang="en-US" sz="1400" dirty="0" err="1"/>
              <a:t>dari</a:t>
            </a:r>
            <a:r>
              <a:rPr lang="en-US" sz="1400" dirty="0"/>
              <a:t> </a:t>
            </a:r>
            <a:r>
              <a:rPr lang="en-US" sz="1400" dirty="0" err="1"/>
              <a:t>tubuh</a:t>
            </a:r>
            <a:r>
              <a:rPr lang="en-US" sz="1400" dirty="0"/>
              <a:t> </a:t>
            </a:r>
            <a:r>
              <a:rPr lang="en-US" sz="1400" dirty="0" err="1"/>
              <a:t>memiliki</a:t>
            </a:r>
            <a:r>
              <a:rPr lang="en-US" sz="1400" dirty="0"/>
              <a:t> </a:t>
            </a:r>
            <a:r>
              <a:rPr lang="en-US" sz="1400" dirty="0" err="1"/>
              <a:t>panjang</a:t>
            </a:r>
            <a:r>
              <a:rPr lang="en-US" sz="1400" dirty="0"/>
              <a:t> </a:t>
            </a:r>
            <a:r>
              <a:rPr lang="en-US" sz="1400" dirty="0" err="1"/>
              <a:t>gelombang</a:t>
            </a:r>
            <a:r>
              <a:rPr lang="en-US" sz="1400" dirty="0"/>
              <a:t> </a:t>
            </a:r>
            <a:r>
              <a:rPr lang="en-US" sz="1400" dirty="0" smtClean="0"/>
              <a:t>5– </a:t>
            </a:r>
            <a:r>
              <a:rPr lang="en-US" sz="1400" dirty="0"/>
              <a:t>20 </a:t>
            </a:r>
            <a:r>
              <a:rPr lang="en-US" sz="1400" dirty="0" err="1"/>
              <a:t>mikrometer</a:t>
            </a:r>
            <a:r>
              <a:rPr lang="en-US" sz="1400" dirty="0"/>
              <a:t>. </a:t>
            </a:r>
            <a:endParaRPr lang="en-US" sz="1400" dirty="0" smtClean="0"/>
          </a:p>
          <a:p>
            <a:pPr algn="just"/>
            <a:r>
              <a:rPr lang="en-US" sz="1400" dirty="0" err="1" smtClean="0"/>
              <a:t>kehilangan</a:t>
            </a:r>
            <a:r>
              <a:rPr lang="en-US" sz="1400" dirty="0" smtClean="0"/>
              <a:t> </a:t>
            </a:r>
            <a:r>
              <a:rPr lang="en-US" sz="1400" dirty="0" err="1"/>
              <a:t>panas</a:t>
            </a:r>
            <a:r>
              <a:rPr lang="en-US" sz="1400" dirty="0"/>
              <a:t> paling </a:t>
            </a:r>
            <a:r>
              <a:rPr lang="en-US" sz="1400" dirty="0" err="1"/>
              <a:t>besar</a:t>
            </a:r>
            <a:r>
              <a:rPr lang="en-US" sz="1400" dirty="0"/>
              <a:t> </a:t>
            </a:r>
            <a:r>
              <a:rPr lang="en-US" sz="1400" dirty="0" err="1"/>
              <a:t>pada</a:t>
            </a:r>
            <a:r>
              <a:rPr lang="en-US" sz="1400" dirty="0"/>
              <a:t> </a:t>
            </a:r>
            <a:r>
              <a:rPr lang="en-US" sz="1400" dirty="0" err="1"/>
              <a:t>kulit</a:t>
            </a:r>
            <a:r>
              <a:rPr lang="en-US" sz="1400" dirty="0"/>
              <a:t> (60%) </a:t>
            </a:r>
            <a:r>
              <a:rPr lang="en-US" sz="1400" dirty="0" err="1"/>
              <a:t>atau</a:t>
            </a:r>
            <a:r>
              <a:rPr lang="en-US" sz="1400" dirty="0"/>
              <a:t> 15% </a:t>
            </a:r>
            <a:r>
              <a:rPr lang="en-US" sz="1400" dirty="0" err="1"/>
              <a:t>seluruh</a:t>
            </a:r>
            <a:r>
              <a:rPr lang="en-US" sz="1400" dirty="0"/>
              <a:t> </a:t>
            </a:r>
            <a:r>
              <a:rPr lang="en-US" sz="1400" dirty="0" err="1"/>
              <a:t>mekanisme</a:t>
            </a:r>
            <a:r>
              <a:rPr lang="en-US" sz="1400" dirty="0"/>
              <a:t> </a:t>
            </a:r>
            <a:r>
              <a:rPr lang="en-US" sz="1400" dirty="0" err="1"/>
              <a:t>kehilangan</a:t>
            </a:r>
            <a:r>
              <a:rPr lang="en-US" sz="1400" dirty="0"/>
              <a:t> </a:t>
            </a:r>
            <a:r>
              <a:rPr lang="en-US" sz="1400" dirty="0" err="1"/>
              <a:t>panas</a:t>
            </a:r>
            <a:r>
              <a:rPr lang="en-US" sz="1400" dirty="0" smtClean="0"/>
              <a:t>.</a:t>
            </a:r>
            <a:endParaRPr lang="en-US" sz="1400" dirty="0"/>
          </a:p>
        </p:txBody>
      </p:sp>
      <p:sp>
        <p:nvSpPr>
          <p:cNvPr id="6" name="Rectangle 5"/>
          <p:cNvSpPr/>
          <p:nvPr/>
        </p:nvSpPr>
        <p:spPr>
          <a:xfrm>
            <a:off x="650838" y="2667000"/>
            <a:ext cx="731520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>
                <a:solidFill>
                  <a:srgbClr val="FFC000"/>
                </a:solidFill>
                <a:latin typeface="Haettenschweiler" pitchFamily="34" charset="0"/>
              </a:rPr>
              <a:t>Konduksi</a:t>
            </a:r>
            <a:r>
              <a:rPr lang="en-US" sz="4000" dirty="0">
                <a:solidFill>
                  <a:srgbClr val="FFC000"/>
                </a:solidFill>
                <a:latin typeface="Haettenschweiler" pitchFamily="34" charset="0"/>
              </a:rPr>
              <a:t> (KOND</a:t>
            </a:r>
            <a:r>
              <a:rPr lang="en-US" sz="4000" dirty="0" smtClean="0">
                <a:solidFill>
                  <a:srgbClr val="FFC000"/>
                </a:solidFill>
                <a:latin typeface="Haettenschweiler" pitchFamily="34" charset="0"/>
              </a:rPr>
              <a:t>)</a:t>
            </a:r>
            <a:endParaRPr lang="en-US" sz="4000" dirty="0">
              <a:solidFill>
                <a:srgbClr val="FFC000"/>
              </a:solidFill>
              <a:latin typeface="Haettenschweiler" pitchFamily="34" charset="0"/>
            </a:endParaRPr>
          </a:p>
          <a:p>
            <a:endParaRPr lang="en-AU" sz="1600" dirty="0" smtClean="0"/>
          </a:p>
          <a:p>
            <a:r>
              <a:rPr lang="en-AU" sz="1600" dirty="0" err="1" smtClean="0"/>
              <a:t>Konduksi</a:t>
            </a:r>
            <a:r>
              <a:rPr lang="en-AU" sz="1600" dirty="0" smtClean="0"/>
              <a:t> </a:t>
            </a:r>
            <a:r>
              <a:rPr lang="en-AU" sz="1600" dirty="0" err="1"/>
              <a:t>adalah</a:t>
            </a:r>
            <a:r>
              <a:rPr lang="en-AU" sz="1600" dirty="0"/>
              <a:t> </a:t>
            </a:r>
            <a:r>
              <a:rPr lang="en-AU" sz="1600" dirty="0" err="1"/>
              <a:t>perpindahan</a:t>
            </a:r>
            <a:r>
              <a:rPr lang="en-AU" sz="1600" dirty="0"/>
              <a:t> </a:t>
            </a:r>
            <a:r>
              <a:rPr lang="en-AU" sz="1600" dirty="0" err="1"/>
              <a:t>panas</a:t>
            </a:r>
            <a:r>
              <a:rPr lang="en-AU" sz="1600" dirty="0"/>
              <a:t> </a:t>
            </a:r>
            <a:r>
              <a:rPr lang="en-AU" sz="1600" dirty="0" err="1"/>
              <a:t>akibat</a:t>
            </a:r>
            <a:r>
              <a:rPr lang="en-AU" sz="1600" dirty="0"/>
              <a:t> </a:t>
            </a:r>
            <a:r>
              <a:rPr lang="en-AU" sz="1600" dirty="0" err="1"/>
              <a:t>paparan</a:t>
            </a:r>
            <a:r>
              <a:rPr lang="en-AU" sz="1600" dirty="0"/>
              <a:t> </a:t>
            </a:r>
            <a:r>
              <a:rPr lang="en-AU" sz="1600" dirty="0" err="1"/>
              <a:t>langsung</a:t>
            </a:r>
            <a:r>
              <a:rPr lang="en-AU" sz="1600" dirty="0"/>
              <a:t> </a:t>
            </a:r>
            <a:r>
              <a:rPr lang="en-AU" sz="1600" dirty="0" err="1"/>
              <a:t>kulit</a:t>
            </a:r>
            <a:r>
              <a:rPr lang="en-AU" sz="1600" dirty="0"/>
              <a:t> </a:t>
            </a:r>
            <a:r>
              <a:rPr lang="en-AU" sz="1600" dirty="0" err="1"/>
              <a:t>dengan</a:t>
            </a:r>
            <a:r>
              <a:rPr lang="en-AU" sz="1600" dirty="0"/>
              <a:t> </a:t>
            </a:r>
            <a:r>
              <a:rPr lang="en-AU" sz="1600" dirty="0" err="1"/>
              <a:t>benda-benda</a:t>
            </a:r>
            <a:r>
              <a:rPr lang="en-AU" sz="1600" dirty="0"/>
              <a:t> yang </a:t>
            </a:r>
            <a:r>
              <a:rPr lang="en-AU" sz="1600" dirty="0" err="1"/>
              <a:t>ada</a:t>
            </a:r>
            <a:r>
              <a:rPr lang="en-AU" sz="1600" dirty="0"/>
              <a:t> di </a:t>
            </a:r>
            <a:r>
              <a:rPr lang="en-AU" sz="1600" dirty="0" err="1"/>
              <a:t>sekitar</a:t>
            </a:r>
            <a:r>
              <a:rPr lang="en-AU" sz="1600" dirty="0"/>
              <a:t> </a:t>
            </a:r>
            <a:r>
              <a:rPr lang="en-AU" sz="1600" dirty="0" err="1"/>
              <a:t>tubuh</a:t>
            </a:r>
            <a:r>
              <a:rPr lang="en-AU" sz="1600" dirty="0"/>
              <a:t>. </a:t>
            </a:r>
            <a:endParaRPr lang="en-AU" sz="1600" dirty="0" smtClean="0"/>
          </a:p>
          <a:p>
            <a:r>
              <a:rPr lang="en-AU" sz="1600" dirty="0" err="1" smtClean="0"/>
              <a:t>kehilangan</a:t>
            </a:r>
            <a:r>
              <a:rPr lang="en-AU" sz="1600" dirty="0" smtClean="0"/>
              <a:t> </a:t>
            </a:r>
            <a:r>
              <a:rPr lang="en-AU" sz="1600" dirty="0" err="1"/>
              <a:t>panas</a:t>
            </a:r>
            <a:r>
              <a:rPr lang="en-AU" sz="1600" dirty="0"/>
              <a:t> </a:t>
            </a:r>
            <a:r>
              <a:rPr lang="en-AU" sz="1600" dirty="0" err="1"/>
              <a:t>dengan</a:t>
            </a:r>
            <a:r>
              <a:rPr lang="en-AU" sz="1600" dirty="0"/>
              <a:t> </a:t>
            </a:r>
            <a:r>
              <a:rPr lang="en-AU" sz="1600" dirty="0" err="1"/>
              <a:t>mekanisme</a:t>
            </a:r>
            <a:r>
              <a:rPr lang="en-AU" sz="1600" dirty="0"/>
              <a:t> </a:t>
            </a:r>
            <a:r>
              <a:rPr lang="en-AU" sz="1600" dirty="0" err="1"/>
              <a:t>konduksi</a:t>
            </a:r>
            <a:r>
              <a:rPr lang="en-AU" sz="1600" dirty="0"/>
              <a:t> </a:t>
            </a:r>
            <a:r>
              <a:rPr lang="en-AU" sz="1600" dirty="0" err="1"/>
              <a:t>sangat</a:t>
            </a:r>
            <a:r>
              <a:rPr lang="en-AU" sz="1600" dirty="0"/>
              <a:t> </a:t>
            </a:r>
            <a:r>
              <a:rPr lang="en-AU" sz="1600" dirty="0" err="1"/>
              <a:t>kecil</a:t>
            </a:r>
            <a:r>
              <a:rPr lang="en-AU" sz="1600" dirty="0"/>
              <a:t>. </a:t>
            </a:r>
            <a:endParaRPr lang="en-AU" sz="1600" dirty="0" smtClean="0"/>
          </a:p>
        </p:txBody>
      </p:sp>
    </p:spTree>
    <p:extLst>
      <p:ext uri="{BB962C8B-B14F-4D97-AF65-F5344CB8AC3E}">
        <p14:creationId xmlns:p14="http://schemas.microsoft.com/office/powerpoint/2010/main" val="24078734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7F380D-869F-4554-A726-6CCAC110E28A}" type="datetime1">
              <a:rPr lang="en-US" smtClean="0"/>
              <a:t>5/20/2015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MUH. ARIEF LATAR, Ir,MSc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BC3158-06DB-47D5-A411-218DA1FC9E59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62000" y="1561237"/>
            <a:ext cx="7086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solidFill>
                  <a:srgbClr val="0070C0"/>
                </a:solidFill>
                <a:latin typeface="Copperplate Gothic Bold" pitchFamily="34" charset="0"/>
              </a:rPr>
              <a:t>Evaporasi</a:t>
            </a:r>
            <a:r>
              <a:rPr lang="en-US" sz="2400" dirty="0">
                <a:solidFill>
                  <a:srgbClr val="0070C0"/>
                </a:solidFill>
                <a:latin typeface="Copperplate Gothic Bold" pitchFamily="34" charset="0"/>
              </a:rPr>
              <a:t> (E)</a:t>
            </a:r>
          </a:p>
          <a:p>
            <a:r>
              <a:rPr lang="en-US" sz="1200" dirty="0"/>
              <a:t> </a:t>
            </a:r>
          </a:p>
          <a:p>
            <a:r>
              <a:rPr lang="en-US" sz="1200" dirty="0" err="1"/>
              <a:t>Evaporasi</a:t>
            </a:r>
            <a:r>
              <a:rPr lang="en-US" sz="1200" dirty="0"/>
              <a:t> ( </a:t>
            </a:r>
            <a:r>
              <a:rPr lang="en-US" sz="1200" dirty="0" err="1"/>
              <a:t>penguapan</a:t>
            </a:r>
            <a:r>
              <a:rPr lang="en-US" sz="1200" dirty="0"/>
              <a:t> air </a:t>
            </a:r>
            <a:r>
              <a:rPr lang="en-US" sz="1200" dirty="0" err="1"/>
              <a:t>dari</a:t>
            </a:r>
            <a:r>
              <a:rPr lang="en-US" sz="1200" dirty="0"/>
              <a:t> </a:t>
            </a:r>
            <a:r>
              <a:rPr lang="en-US" sz="1200" dirty="0" err="1"/>
              <a:t>kulit</a:t>
            </a:r>
            <a:r>
              <a:rPr lang="en-US" sz="1200" dirty="0"/>
              <a:t> ) </a:t>
            </a:r>
            <a:r>
              <a:rPr lang="en-US" sz="1200" dirty="0" err="1"/>
              <a:t>dapat</a:t>
            </a:r>
            <a:r>
              <a:rPr lang="en-US" sz="1200" dirty="0"/>
              <a:t> </a:t>
            </a:r>
            <a:r>
              <a:rPr lang="en-US" sz="1200" dirty="0" err="1"/>
              <a:t>memfasilitasi</a:t>
            </a:r>
            <a:r>
              <a:rPr lang="en-US" sz="1200" dirty="0"/>
              <a:t> </a:t>
            </a:r>
            <a:r>
              <a:rPr lang="en-US" sz="1200" dirty="0" err="1"/>
              <a:t>perpindahan</a:t>
            </a:r>
            <a:r>
              <a:rPr lang="en-US" sz="1200" dirty="0"/>
              <a:t> </a:t>
            </a:r>
            <a:r>
              <a:rPr lang="en-US" sz="1200" dirty="0" err="1"/>
              <a:t>panas</a:t>
            </a:r>
            <a:r>
              <a:rPr lang="en-US" sz="1200" dirty="0"/>
              <a:t> </a:t>
            </a:r>
            <a:r>
              <a:rPr lang="en-US" sz="1200" dirty="0" err="1"/>
              <a:t>tubuh</a:t>
            </a:r>
            <a:r>
              <a:rPr lang="en-US" sz="1200" dirty="0"/>
              <a:t>. </a:t>
            </a:r>
            <a:r>
              <a:rPr lang="en-US" sz="1200" dirty="0" err="1"/>
              <a:t>Setiap</a:t>
            </a:r>
            <a:r>
              <a:rPr lang="en-US" sz="1200" dirty="0"/>
              <a:t> </a:t>
            </a:r>
            <a:r>
              <a:rPr lang="en-US" sz="1200" dirty="0" err="1"/>
              <a:t>satu</a:t>
            </a:r>
            <a:r>
              <a:rPr lang="en-US" sz="1200" dirty="0"/>
              <a:t> gram air yang </a:t>
            </a:r>
            <a:r>
              <a:rPr lang="en-US" sz="1200" dirty="0" err="1"/>
              <a:t>mengalami</a:t>
            </a:r>
            <a:r>
              <a:rPr lang="en-US" sz="1200" dirty="0"/>
              <a:t> </a:t>
            </a:r>
            <a:r>
              <a:rPr lang="en-US" sz="1200" dirty="0" err="1"/>
              <a:t>evaporasi</a:t>
            </a:r>
            <a:r>
              <a:rPr lang="en-US" sz="1200" dirty="0"/>
              <a:t> </a:t>
            </a:r>
            <a:r>
              <a:rPr lang="en-US" sz="1200" dirty="0" err="1"/>
              <a:t>akan</a:t>
            </a:r>
            <a:r>
              <a:rPr lang="en-US" sz="1200" dirty="0"/>
              <a:t> </a:t>
            </a:r>
            <a:r>
              <a:rPr lang="en-US" sz="1200" dirty="0" err="1"/>
              <a:t>menyebabkan</a:t>
            </a:r>
            <a:r>
              <a:rPr lang="en-US" sz="1200" dirty="0"/>
              <a:t> </a:t>
            </a:r>
            <a:r>
              <a:rPr lang="en-US" sz="1200" dirty="0" err="1"/>
              <a:t>kehilangan</a:t>
            </a:r>
            <a:r>
              <a:rPr lang="en-US" sz="1200" dirty="0"/>
              <a:t> </a:t>
            </a:r>
            <a:r>
              <a:rPr lang="en-US" sz="1200" dirty="0" err="1"/>
              <a:t>panas</a:t>
            </a:r>
            <a:r>
              <a:rPr lang="en-US" sz="1200" dirty="0"/>
              <a:t> </a:t>
            </a:r>
            <a:r>
              <a:rPr lang="en-US" sz="1200" dirty="0" err="1"/>
              <a:t>tubuh</a:t>
            </a:r>
            <a:r>
              <a:rPr lang="en-US" sz="1200" dirty="0"/>
              <a:t> </a:t>
            </a:r>
            <a:r>
              <a:rPr lang="en-US" sz="1200" dirty="0" err="1"/>
              <a:t>sebesar</a:t>
            </a:r>
            <a:r>
              <a:rPr lang="en-US" sz="1200" dirty="0"/>
              <a:t> 0,58 </a:t>
            </a:r>
            <a:r>
              <a:rPr lang="en-US" sz="1200" dirty="0" err="1"/>
              <a:t>kilokalori</a:t>
            </a:r>
            <a:r>
              <a:rPr lang="en-US" sz="1200" dirty="0"/>
              <a:t>. </a:t>
            </a:r>
            <a:r>
              <a:rPr lang="en-US" sz="1200" dirty="0" err="1"/>
              <a:t>Pada</a:t>
            </a:r>
            <a:r>
              <a:rPr lang="en-US" sz="1200" dirty="0"/>
              <a:t> </a:t>
            </a:r>
            <a:r>
              <a:rPr lang="en-US" sz="1200" dirty="0" err="1"/>
              <a:t>kondisi</a:t>
            </a:r>
            <a:r>
              <a:rPr lang="en-US" sz="1200" dirty="0"/>
              <a:t> </a:t>
            </a:r>
            <a:r>
              <a:rPr lang="en-US" sz="1200" dirty="0" err="1"/>
              <a:t>individu</a:t>
            </a:r>
            <a:r>
              <a:rPr lang="en-US" sz="1200" dirty="0"/>
              <a:t> </a:t>
            </a:r>
            <a:r>
              <a:rPr lang="en-US" sz="1200" dirty="0" err="1"/>
              <a:t>tidak</a:t>
            </a:r>
            <a:r>
              <a:rPr lang="en-US" sz="1200" dirty="0"/>
              <a:t> </a:t>
            </a:r>
            <a:r>
              <a:rPr lang="en-US" sz="1200" dirty="0" err="1"/>
              <a:t>berkeringat</a:t>
            </a:r>
            <a:r>
              <a:rPr lang="en-US" sz="1200" dirty="0"/>
              <a:t>, </a:t>
            </a:r>
            <a:r>
              <a:rPr lang="en-US" sz="1200" dirty="0" err="1"/>
              <a:t>mekanisme</a:t>
            </a:r>
            <a:r>
              <a:rPr lang="en-US" sz="1200" dirty="0"/>
              <a:t> </a:t>
            </a:r>
            <a:r>
              <a:rPr lang="en-US" sz="1200" dirty="0" err="1"/>
              <a:t>evaporasi</a:t>
            </a:r>
            <a:r>
              <a:rPr lang="en-US" sz="1200" dirty="0"/>
              <a:t> </a:t>
            </a:r>
            <a:r>
              <a:rPr lang="en-US" sz="1200" dirty="0" err="1"/>
              <a:t>berlangsung</a:t>
            </a:r>
            <a:r>
              <a:rPr lang="en-US" sz="1200" dirty="0"/>
              <a:t> </a:t>
            </a:r>
            <a:r>
              <a:rPr lang="en-US" sz="1200" dirty="0" err="1"/>
              <a:t>sekitar</a:t>
            </a:r>
            <a:r>
              <a:rPr lang="en-US" sz="1200" dirty="0"/>
              <a:t> 450 – 600 ml/</a:t>
            </a:r>
            <a:r>
              <a:rPr lang="en-US" sz="1200" dirty="0" err="1"/>
              <a:t>hari</a:t>
            </a:r>
            <a:r>
              <a:rPr lang="en-US" sz="1200" dirty="0"/>
              <a:t>.</a:t>
            </a:r>
          </a:p>
          <a:p>
            <a:endParaRPr lang="en-US" sz="1200" dirty="0" smtClean="0"/>
          </a:p>
          <a:p>
            <a:r>
              <a:rPr lang="en-US" sz="1200" dirty="0" smtClean="0"/>
              <a:t>Hal </a:t>
            </a:r>
            <a:r>
              <a:rPr lang="en-US" sz="1200" dirty="0" err="1"/>
              <a:t>ini</a:t>
            </a:r>
            <a:r>
              <a:rPr lang="en-US" sz="1200" dirty="0"/>
              <a:t> </a:t>
            </a:r>
            <a:r>
              <a:rPr lang="en-US" sz="1200" dirty="0" err="1"/>
              <a:t>menyebabkan</a:t>
            </a:r>
            <a:r>
              <a:rPr lang="en-US" sz="1200" dirty="0"/>
              <a:t> </a:t>
            </a:r>
            <a:r>
              <a:rPr lang="en-US" sz="1200" dirty="0" err="1"/>
              <a:t>kehilangan</a:t>
            </a:r>
            <a:r>
              <a:rPr lang="en-US" sz="1200" dirty="0"/>
              <a:t> </a:t>
            </a:r>
            <a:r>
              <a:rPr lang="en-US" sz="1200" dirty="0" err="1"/>
              <a:t>panas</a:t>
            </a:r>
            <a:r>
              <a:rPr lang="en-US" sz="1200" dirty="0"/>
              <a:t> </a:t>
            </a:r>
            <a:r>
              <a:rPr lang="en-US" sz="1200" dirty="0" err="1"/>
              <a:t>terus</a:t>
            </a:r>
            <a:r>
              <a:rPr lang="en-US" sz="1200" dirty="0"/>
              <a:t> </a:t>
            </a:r>
            <a:r>
              <a:rPr lang="en-US" sz="1200" dirty="0" err="1"/>
              <a:t>menerus</a:t>
            </a:r>
            <a:r>
              <a:rPr lang="en-US" sz="1200" dirty="0"/>
              <a:t> </a:t>
            </a:r>
            <a:r>
              <a:rPr lang="en-US" sz="1200" dirty="0" err="1"/>
              <a:t>dengan</a:t>
            </a:r>
            <a:r>
              <a:rPr lang="en-US" sz="1200" dirty="0"/>
              <a:t> </a:t>
            </a:r>
            <a:r>
              <a:rPr lang="en-US" sz="1200" dirty="0" err="1"/>
              <a:t>kecepatan</a:t>
            </a:r>
            <a:r>
              <a:rPr lang="en-US" sz="1200" dirty="0"/>
              <a:t> 12 – 16 </a:t>
            </a:r>
            <a:r>
              <a:rPr lang="en-US" sz="1200" dirty="0" err="1"/>
              <a:t>kalori</a:t>
            </a:r>
            <a:r>
              <a:rPr lang="en-US" sz="1200" dirty="0"/>
              <a:t> per </a:t>
            </a:r>
            <a:r>
              <a:rPr lang="en-US" sz="1200" dirty="0" smtClean="0"/>
              <a:t>jam</a:t>
            </a:r>
            <a:endParaRPr lang="en-US" sz="1200" dirty="0"/>
          </a:p>
        </p:txBody>
      </p:sp>
      <p:sp>
        <p:nvSpPr>
          <p:cNvPr id="6" name="Rectangle 5"/>
          <p:cNvSpPr/>
          <p:nvPr/>
        </p:nvSpPr>
        <p:spPr>
          <a:xfrm>
            <a:off x="609600" y="3962400"/>
            <a:ext cx="63246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en-AU" sz="1600" dirty="0" err="1">
                <a:solidFill>
                  <a:srgbClr val="0070C0"/>
                </a:solidFill>
                <a:latin typeface="Copperplate Gothic Bold" pitchFamily="34" charset="0"/>
              </a:rPr>
              <a:t>Konveksi</a:t>
            </a:r>
            <a:r>
              <a:rPr lang="en-AU" sz="1600" dirty="0">
                <a:solidFill>
                  <a:srgbClr val="0070C0"/>
                </a:solidFill>
                <a:latin typeface="Copperplate Gothic Bold" pitchFamily="34" charset="0"/>
              </a:rPr>
              <a:t> (KONV)</a:t>
            </a:r>
            <a:endParaRPr lang="en-US" sz="1600" dirty="0">
              <a:solidFill>
                <a:srgbClr val="0070C0"/>
              </a:solidFill>
              <a:latin typeface="Copperplate Gothic Bold" pitchFamily="34" charset="0"/>
            </a:endParaRPr>
          </a:p>
          <a:p>
            <a:pPr hangingPunct="0"/>
            <a:r>
              <a:rPr lang="en-AU" sz="1200" dirty="0"/>
              <a:t> </a:t>
            </a:r>
            <a:endParaRPr lang="en-US" sz="1200" dirty="0"/>
          </a:p>
          <a:p>
            <a:pPr hangingPunct="0"/>
            <a:r>
              <a:rPr lang="en-AU" sz="1200" dirty="0" err="1"/>
              <a:t>Perpindahan</a:t>
            </a:r>
            <a:r>
              <a:rPr lang="en-AU" sz="1200" dirty="0"/>
              <a:t> </a:t>
            </a:r>
            <a:r>
              <a:rPr lang="en-AU" sz="1200" dirty="0" err="1"/>
              <a:t>panas</a:t>
            </a:r>
            <a:r>
              <a:rPr lang="en-AU" sz="1200" dirty="0"/>
              <a:t> </a:t>
            </a:r>
            <a:r>
              <a:rPr lang="en-AU" sz="1200" dirty="0" err="1"/>
              <a:t>dengan</a:t>
            </a:r>
            <a:r>
              <a:rPr lang="en-AU" sz="1200" dirty="0"/>
              <a:t> </a:t>
            </a:r>
            <a:r>
              <a:rPr lang="en-AU" sz="1200" dirty="0" err="1"/>
              <a:t>perantaraan</a:t>
            </a:r>
            <a:r>
              <a:rPr lang="en-AU" sz="1200" dirty="0"/>
              <a:t> </a:t>
            </a:r>
            <a:r>
              <a:rPr lang="en-AU" sz="1200" dirty="0" err="1"/>
              <a:t>gerakan</a:t>
            </a:r>
            <a:r>
              <a:rPr lang="en-AU" sz="1200" dirty="0"/>
              <a:t> </a:t>
            </a:r>
            <a:r>
              <a:rPr lang="en-AU" sz="1200" dirty="0" err="1"/>
              <a:t>molekul</a:t>
            </a:r>
            <a:r>
              <a:rPr lang="en-AU" sz="1200" dirty="0"/>
              <a:t>, gas </a:t>
            </a:r>
            <a:r>
              <a:rPr lang="en-AU" sz="1200" dirty="0" err="1"/>
              <a:t>atau</a:t>
            </a:r>
            <a:r>
              <a:rPr lang="en-AU" sz="1200" dirty="0"/>
              <a:t> </a:t>
            </a:r>
            <a:r>
              <a:rPr lang="en-AU" sz="1200" dirty="0" err="1"/>
              <a:t>cairan</a:t>
            </a:r>
            <a:r>
              <a:rPr lang="en-AU" sz="1200" dirty="0"/>
              <a:t>. </a:t>
            </a:r>
            <a:r>
              <a:rPr lang="en-AU" sz="1200" dirty="0" err="1"/>
              <a:t>Misalnya</a:t>
            </a:r>
            <a:r>
              <a:rPr lang="en-AU" sz="1200" dirty="0"/>
              <a:t> </a:t>
            </a:r>
            <a:r>
              <a:rPr lang="en-AU" sz="1200" dirty="0" err="1"/>
              <a:t>pada</a:t>
            </a:r>
            <a:r>
              <a:rPr lang="en-AU" sz="1200" dirty="0"/>
              <a:t> </a:t>
            </a:r>
            <a:r>
              <a:rPr lang="en-AU" sz="1200" dirty="0" err="1"/>
              <a:t>waktu</a:t>
            </a:r>
            <a:r>
              <a:rPr lang="en-AU" sz="1200" dirty="0"/>
              <a:t> </a:t>
            </a:r>
            <a:r>
              <a:rPr lang="en-AU" sz="1200" dirty="0" err="1"/>
              <a:t>dingin</a:t>
            </a:r>
            <a:r>
              <a:rPr lang="en-AU" sz="1200" dirty="0"/>
              <a:t> </a:t>
            </a:r>
            <a:r>
              <a:rPr lang="en-AU" sz="1200" dirty="0" err="1"/>
              <a:t>udara</a:t>
            </a:r>
            <a:r>
              <a:rPr lang="en-AU" sz="1200" dirty="0"/>
              <a:t> yang </a:t>
            </a:r>
            <a:r>
              <a:rPr lang="en-AU" sz="1200" dirty="0" err="1"/>
              <a:t>diikat</a:t>
            </a:r>
            <a:r>
              <a:rPr lang="en-AU" sz="1200" dirty="0"/>
              <a:t>/</a:t>
            </a:r>
            <a:r>
              <a:rPr lang="en-AU" sz="1200" dirty="0" err="1"/>
              <a:t>dilekat</a:t>
            </a:r>
            <a:r>
              <a:rPr lang="en-AU" sz="1200" dirty="0"/>
              <a:t> </a:t>
            </a:r>
            <a:r>
              <a:rPr lang="en-AU" sz="1200" dirty="0" err="1"/>
              <a:t>pada</a:t>
            </a:r>
            <a:r>
              <a:rPr lang="en-AU" sz="1200" dirty="0"/>
              <a:t> </a:t>
            </a:r>
            <a:r>
              <a:rPr lang="en-AU" sz="1200" dirty="0" err="1"/>
              <a:t>tubuh</a:t>
            </a:r>
            <a:r>
              <a:rPr lang="en-AU" sz="1200" dirty="0"/>
              <a:t> </a:t>
            </a:r>
            <a:r>
              <a:rPr lang="en-AU" sz="1200" dirty="0" err="1"/>
              <a:t>akan</a:t>
            </a:r>
            <a:r>
              <a:rPr lang="en-AU" sz="1200" dirty="0"/>
              <a:t> </a:t>
            </a:r>
            <a:r>
              <a:rPr lang="en-AU" sz="1200" dirty="0" err="1"/>
              <a:t>dipanaskan</a:t>
            </a:r>
            <a:r>
              <a:rPr lang="en-AU" sz="1200" dirty="0"/>
              <a:t> (</a:t>
            </a:r>
            <a:r>
              <a:rPr lang="en-AU" sz="1200" dirty="0" err="1"/>
              <a:t>dengan</a:t>
            </a:r>
            <a:r>
              <a:rPr lang="en-AU" sz="1200" dirty="0"/>
              <a:t> </a:t>
            </a:r>
            <a:r>
              <a:rPr lang="en-AU" sz="1200" dirty="0" err="1"/>
              <a:t>melalui</a:t>
            </a:r>
            <a:r>
              <a:rPr lang="en-AU" sz="1200" dirty="0"/>
              <a:t> </a:t>
            </a:r>
            <a:r>
              <a:rPr lang="en-AU" sz="1200" dirty="0" err="1"/>
              <a:t>konduksi</a:t>
            </a:r>
            <a:r>
              <a:rPr lang="en-AU" sz="1200" dirty="0"/>
              <a:t> </a:t>
            </a:r>
            <a:r>
              <a:rPr lang="en-AU" sz="1200" dirty="0" err="1"/>
              <a:t>dan</a:t>
            </a:r>
            <a:r>
              <a:rPr lang="en-AU" sz="1200" dirty="0"/>
              <a:t> </a:t>
            </a:r>
            <a:r>
              <a:rPr lang="en-AU" sz="1200" dirty="0" err="1"/>
              <a:t>radiasi</a:t>
            </a:r>
            <a:r>
              <a:rPr lang="en-AU" sz="1200" dirty="0"/>
              <a:t>) </a:t>
            </a:r>
            <a:r>
              <a:rPr lang="en-AU" sz="1200" dirty="0" err="1"/>
              <a:t>menjadi</a:t>
            </a:r>
            <a:r>
              <a:rPr lang="en-AU" sz="1200" dirty="0"/>
              <a:t> </a:t>
            </a:r>
            <a:r>
              <a:rPr lang="en-AU" sz="1200" dirty="0" err="1"/>
              <a:t>kurang</a:t>
            </a:r>
            <a:r>
              <a:rPr lang="en-AU" sz="1200" dirty="0"/>
              <a:t> </a:t>
            </a:r>
            <a:r>
              <a:rPr lang="en-AU" sz="1200" dirty="0" err="1"/>
              <a:t>padat</a:t>
            </a:r>
            <a:r>
              <a:rPr lang="en-AU" sz="1200" dirty="0"/>
              <a:t>, </a:t>
            </a:r>
            <a:r>
              <a:rPr lang="en-AU" sz="1200" dirty="0" err="1"/>
              <a:t>naik</a:t>
            </a:r>
            <a:r>
              <a:rPr lang="en-AU" sz="1200" dirty="0"/>
              <a:t> </a:t>
            </a:r>
            <a:r>
              <a:rPr lang="en-AU" sz="1200" dirty="0" err="1"/>
              <a:t>dan</a:t>
            </a:r>
            <a:r>
              <a:rPr lang="en-AU" sz="1200" dirty="0"/>
              <a:t> </a:t>
            </a:r>
            <a:r>
              <a:rPr lang="en-AU" sz="1200" dirty="0" err="1"/>
              <a:t>diganti</a:t>
            </a:r>
            <a:r>
              <a:rPr lang="en-AU" sz="1200" dirty="0"/>
              <a:t> </a:t>
            </a:r>
            <a:r>
              <a:rPr lang="en-AU" sz="1200" dirty="0" err="1"/>
              <a:t>udara</a:t>
            </a:r>
            <a:r>
              <a:rPr lang="en-AU" sz="1200" dirty="0"/>
              <a:t> yang </a:t>
            </a:r>
            <a:r>
              <a:rPr lang="en-AU" sz="1200" dirty="0" err="1"/>
              <a:t>lebih</a:t>
            </a:r>
            <a:r>
              <a:rPr lang="en-AU" sz="1200" dirty="0"/>
              <a:t> </a:t>
            </a:r>
            <a:r>
              <a:rPr lang="en-AU" sz="1200" dirty="0" err="1"/>
              <a:t>dingin</a:t>
            </a:r>
            <a:r>
              <a:rPr lang="en-AU" sz="1200" dirty="0"/>
              <a:t>. </a:t>
            </a:r>
            <a:r>
              <a:rPr lang="en-AU" sz="1200" dirty="0" err="1"/>
              <a:t>Biasanya</a:t>
            </a:r>
            <a:r>
              <a:rPr lang="en-AU" sz="1200" dirty="0"/>
              <a:t> </a:t>
            </a:r>
            <a:r>
              <a:rPr lang="en-AU" sz="1200" dirty="0" err="1"/>
              <a:t>ini</a:t>
            </a:r>
            <a:r>
              <a:rPr lang="en-AU" sz="1200" dirty="0"/>
              <a:t> </a:t>
            </a:r>
            <a:r>
              <a:rPr lang="en-AU" sz="1200" dirty="0" err="1"/>
              <a:t>kurang</a:t>
            </a:r>
            <a:r>
              <a:rPr lang="en-AU" sz="1200" dirty="0"/>
              <a:t> </a:t>
            </a:r>
            <a:r>
              <a:rPr lang="en-AU" sz="1200" dirty="0" err="1"/>
              <a:t>berperan</a:t>
            </a:r>
            <a:r>
              <a:rPr lang="en-AU" sz="1200" dirty="0"/>
              <a:t> </a:t>
            </a:r>
            <a:r>
              <a:rPr lang="en-AU" sz="1200" dirty="0" err="1"/>
              <a:t>dalam</a:t>
            </a:r>
            <a:r>
              <a:rPr lang="en-AU" sz="1200" dirty="0"/>
              <a:t> </a:t>
            </a:r>
            <a:r>
              <a:rPr lang="en-AU" sz="1200" dirty="0" err="1"/>
              <a:t>pertukaran</a:t>
            </a:r>
            <a:r>
              <a:rPr lang="en-AU" sz="1200" dirty="0"/>
              <a:t> </a:t>
            </a:r>
            <a:r>
              <a:rPr lang="en-AU" sz="1200" dirty="0" err="1"/>
              <a:t>panas</a:t>
            </a:r>
            <a:r>
              <a:rPr lang="en-AU" sz="1200" dirty="0"/>
              <a:t>.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3607417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7F380D-869F-4554-A726-6CCAC110E28A}" type="datetime1">
              <a:rPr lang="en-US" smtClean="0"/>
              <a:t>5/20/2015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MUH. ARIEF LATAR, Ir,MSc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BC3158-06DB-47D5-A411-218DA1FC9E59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16280" y="2209800"/>
            <a:ext cx="6858000" cy="6463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hangingPunct="0"/>
            <a:r>
              <a:rPr lang="fr-FR" sz="3600" b="1" dirty="0"/>
              <a:t>M </a:t>
            </a:r>
            <a:r>
              <a:rPr lang="en-AU" sz="3600" b="1" dirty="0" smtClean="0"/>
              <a:t>=</a:t>
            </a:r>
            <a:r>
              <a:rPr lang="fr-FR" sz="3600" b="1" dirty="0" smtClean="0"/>
              <a:t>  </a:t>
            </a:r>
            <a:r>
              <a:rPr lang="fr-FR" sz="3600" b="1" dirty="0" err="1"/>
              <a:t>K</a:t>
            </a:r>
            <a:r>
              <a:rPr lang="fr-FR" sz="3600" b="1" baseline="-25000" dirty="0" err="1"/>
              <a:t>ond</a:t>
            </a:r>
            <a:r>
              <a:rPr lang="fr-FR" sz="3600" b="1" baseline="-25000" dirty="0"/>
              <a:t> </a:t>
            </a:r>
            <a:r>
              <a:rPr lang="fr-FR" sz="3600" b="1" dirty="0" smtClean="0"/>
              <a:t> </a:t>
            </a:r>
            <a:r>
              <a:rPr lang="fr-FR" sz="3600" b="1" dirty="0"/>
              <a:t>±   </a:t>
            </a:r>
            <a:r>
              <a:rPr lang="fr-FR" sz="3600" b="1" dirty="0" err="1"/>
              <a:t>K</a:t>
            </a:r>
            <a:r>
              <a:rPr lang="fr-FR" sz="3600" b="1" baseline="-25000" dirty="0" err="1"/>
              <a:t>onv</a:t>
            </a:r>
            <a:r>
              <a:rPr lang="fr-FR" sz="3600" b="1" dirty="0"/>
              <a:t> </a:t>
            </a:r>
            <a:r>
              <a:rPr lang="fr-FR" sz="3600" b="1" dirty="0" smtClean="0"/>
              <a:t> </a:t>
            </a:r>
            <a:r>
              <a:rPr lang="fr-FR" sz="3600" b="1" dirty="0"/>
              <a:t>±   R - </a:t>
            </a:r>
            <a:r>
              <a:rPr lang="fr-FR" sz="3600" b="1" dirty="0" smtClean="0"/>
              <a:t>E=0 </a:t>
            </a:r>
            <a:r>
              <a:rPr lang="fr-FR" b="1" dirty="0"/>
              <a:t>(</a:t>
            </a:r>
            <a:r>
              <a:rPr lang="fr-FR" b="1" dirty="0" err="1"/>
              <a:t>seimbang</a:t>
            </a:r>
            <a:r>
              <a:rPr lang="fr-FR" b="1" dirty="0"/>
              <a:t>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38200" y="3369586"/>
            <a:ext cx="59436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fr-FR" sz="2000" dirty="0"/>
              <a:t>M        = panas dari </a:t>
            </a:r>
            <a:r>
              <a:rPr lang="fr-FR" sz="2000" dirty="0" err="1"/>
              <a:t>metabolisme</a:t>
            </a:r>
            <a:endParaRPr lang="en-US" sz="2000" dirty="0"/>
          </a:p>
          <a:p>
            <a:pPr hangingPunct="0"/>
            <a:r>
              <a:rPr lang="fr-FR" sz="2000" dirty="0" err="1"/>
              <a:t>K</a:t>
            </a:r>
            <a:r>
              <a:rPr lang="fr-FR" sz="2000" baseline="-25000" dirty="0" err="1"/>
              <a:t>ond</a:t>
            </a:r>
            <a:r>
              <a:rPr lang="fr-FR" sz="2000" dirty="0"/>
              <a:t>     = </a:t>
            </a:r>
            <a:r>
              <a:rPr lang="fr-FR" sz="2000" dirty="0" err="1"/>
              <a:t>pertukaran</a:t>
            </a:r>
            <a:r>
              <a:rPr lang="fr-FR" sz="2000" dirty="0"/>
              <a:t> panas </a:t>
            </a:r>
            <a:r>
              <a:rPr lang="fr-FR" sz="2000" dirty="0" err="1"/>
              <a:t>secara</a:t>
            </a:r>
            <a:r>
              <a:rPr lang="fr-FR" sz="2000" dirty="0"/>
              <a:t> </a:t>
            </a:r>
            <a:r>
              <a:rPr lang="fr-FR" sz="2000" dirty="0" err="1"/>
              <a:t>konduksi</a:t>
            </a:r>
            <a:endParaRPr lang="en-US" sz="2000" dirty="0"/>
          </a:p>
          <a:p>
            <a:pPr hangingPunct="0"/>
            <a:r>
              <a:rPr lang="fr-FR" sz="2000" dirty="0" err="1"/>
              <a:t>K</a:t>
            </a:r>
            <a:r>
              <a:rPr lang="fr-FR" sz="2000" baseline="-25000" dirty="0" err="1"/>
              <a:t>onv</a:t>
            </a:r>
            <a:r>
              <a:rPr lang="fr-FR" sz="2000" dirty="0"/>
              <a:t>     =  </a:t>
            </a:r>
            <a:r>
              <a:rPr lang="fr-FR" sz="2000" dirty="0" err="1"/>
              <a:t>pertukaran</a:t>
            </a:r>
            <a:r>
              <a:rPr lang="fr-FR" sz="2000" dirty="0"/>
              <a:t> panas </a:t>
            </a:r>
            <a:r>
              <a:rPr lang="fr-FR" sz="2000" dirty="0" err="1"/>
              <a:t>secara</a:t>
            </a:r>
            <a:r>
              <a:rPr lang="fr-FR" sz="2000" dirty="0"/>
              <a:t> </a:t>
            </a:r>
            <a:r>
              <a:rPr lang="fr-FR" sz="2000" dirty="0" err="1"/>
              <a:t>konveksi</a:t>
            </a:r>
            <a:endParaRPr lang="en-US" sz="2000" dirty="0"/>
          </a:p>
          <a:p>
            <a:pPr hangingPunct="0"/>
            <a:r>
              <a:rPr lang="fr-FR" sz="2000" dirty="0"/>
              <a:t>R         =  </a:t>
            </a:r>
            <a:r>
              <a:rPr lang="fr-FR" sz="2000" dirty="0" err="1"/>
              <a:t>pertukaran</a:t>
            </a:r>
            <a:r>
              <a:rPr lang="fr-FR" sz="2000" dirty="0"/>
              <a:t> panas </a:t>
            </a:r>
            <a:r>
              <a:rPr lang="fr-FR" sz="2000" dirty="0" err="1"/>
              <a:t>secara</a:t>
            </a:r>
            <a:r>
              <a:rPr lang="fr-FR" sz="2000" dirty="0"/>
              <a:t> </a:t>
            </a:r>
            <a:r>
              <a:rPr lang="fr-FR" sz="2000" dirty="0" err="1"/>
              <a:t>radiasi</a:t>
            </a:r>
            <a:endParaRPr lang="en-US" sz="2000" dirty="0"/>
          </a:p>
          <a:p>
            <a:pPr hangingPunct="0"/>
            <a:r>
              <a:rPr lang="en-AU" sz="2000" dirty="0"/>
              <a:t>E          =  </a:t>
            </a:r>
            <a:r>
              <a:rPr lang="en-AU" sz="2000" dirty="0" err="1"/>
              <a:t>panas</a:t>
            </a:r>
            <a:r>
              <a:rPr lang="en-AU" sz="2000" dirty="0"/>
              <a:t> </a:t>
            </a:r>
            <a:r>
              <a:rPr lang="en-AU" sz="2000" dirty="0" err="1"/>
              <a:t>oleh</a:t>
            </a:r>
            <a:r>
              <a:rPr lang="en-AU" sz="2000" dirty="0"/>
              <a:t> </a:t>
            </a:r>
            <a:r>
              <a:rPr lang="en-AU" sz="2000" dirty="0" err="1"/>
              <a:t>evaporasi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6631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7F380D-869F-4554-A726-6CCAC110E28A}" type="datetime1">
              <a:rPr lang="en-US" smtClean="0"/>
              <a:t>5/20/2015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MUH. ARIEF LATAR, Ir,MSc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BC3158-06DB-47D5-A411-218DA1FC9E5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33400" y="228600"/>
            <a:ext cx="4419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en-AU" sz="4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Introduction </a:t>
            </a:r>
            <a:endParaRPr lang="en-US" sz="4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1208" y="1004958"/>
            <a:ext cx="414446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 hangingPunct="1"/>
            <a:r>
              <a:rPr lang="en-US" sz="3200" dirty="0" err="1">
                <a:latin typeface="Franklin Gothic Medium Cond" pitchFamily="34" charset="0"/>
              </a:rPr>
              <a:t>Tekanan</a:t>
            </a:r>
            <a:r>
              <a:rPr lang="en-US" sz="3200" dirty="0">
                <a:latin typeface="Franklin Gothic Medium Cond" pitchFamily="34" charset="0"/>
              </a:rPr>
              <a:t> </a:t>
            </a:r>
            <a:r>
              <a:rPr lang="en-US" sz="3200" dirty="0" err="1">
                <a:latin typeface="Franklin Gothic Medium Cond" pitchFamily="34" charset="0"/>
              </a:rPr>
              <a:t>Panas</a:t>
            </a:r>
            <a:r>
              <a:rPr lang="en-US" sz="3200" dirty="0">
                <a:latin typeface="Franklin Gothic Medium Cond" pitchFamily="34" charset="0"/>
              </a:rPr>
              <a:t> </a:t>
            </a:r>
            <a:r>
              <a:rPr lang="en-US" sz="3200" dirty="0" err="1">
                <a:latin typeface="Franklin Gothic Medium Cond" pitchFamily="34" charset="0"/>
              </a:rPr>
              <a:t>dan</a:t>
            </a:r>
            <a:r>
              <a:rPr lang="en-US" sz="3200" dirty="0">
                <a:latin typeface="Franklin Gothic Medium Cond" pitchFamily="34" charset="0"/>
              </a:rPr>
              <a:t> </a:t>
            </a:r>
            <a:r>
              <a:rPr lang="en-US" sz="3200" dirty="0" err="1" smtClean="0">
                <a:latin typeface="Franklin Gothic Medium Cond" pitchFamily="34" charset="0"/>
              </a:rPr>
              <a:t>Dingin</a:t>
            </a:r>
            <a:endParaRPr lang="en-US" sz="3200" dirty="0">
              <a:latin typeface="Franklin Gothic Medium Cond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21208" y="1828800"/>
            <a:ext cx="808939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4000" dirty="0" err="1">
                <a:solidFill>
                  <a:srgbClr val="FF0000"/>
                </a:solidFill>
                <a:latin typeface="Haettenschweiler" pitchFamily="34" charset="0"/>
              </a:rPr>
              <a:t>Tekanan</a:t>
            </a:r>
            <a:r>
              <a:rPr lang="en-AU" sz="4000" dirty="0">
                <a:solidFill>
                  <a:srgbClr val="FF0000"/>
                </a:solidFill>
                <a:latin typeface="Haettenschweiler" pitchFamily="34" charset="0"/>
              </a:rPr>
              <a:t> </a:t>
            </a:r>
            <a:r>
              <a:rPr lang="en-AU" sz="4000" dirty="0" err="1">
                <a:solidFill>
                  <a:srgbClr val="FF0000"/>
                </a:solidFill>
                <a:latin typeface="Haettenschweiler" pitchFamily="34" charset="0"/>
              </a:rPr>
              <a:t>panas</a:t>
            </a:r>
            <a:r>
              <a:rPr lang="en-AU" sz="4000" dirty="0">
                <a:solidFill>
                  <a:srgbClr val="FF0000"/>
                </a:solidFill>
                <a:latin typeface="Haettenschweiler" pitchFamily="34" charset="0"/>
              </a:rPr>
              <a:t> (heat stress) </a:t>
            </a:r>
            <a:r>
              <a:rPr lang="en-AU" sz="2000" dirty="0" err="1"/>
              <a:t>adalah</a:t>
            </a:r>
            <a:r>
              <a:rPr lang="en-AU" sz="2000" dirty="0"/>
              <a:t> </a:t>
            </a:r>
            <a:r>
              <a:rPr lang="en-AU" sz="2000" dirty="0" err="1"/>
              <a:t>beban</a:t>
            </a:r>
            <a:r>
              <a:rPr lang="en-AU" sz="2000" dirty="0"/>
              <a:t> </a:t>
            </a:r>
            <a:r>
              <a:rPr lang="en-AU" sz="2000" dirty="0" err="1"/>
              <a:t>iklim</a:t>
            </a:r>
            <a:r>
              <a:rPr lang="en-AU" sz="2000" dirty="0"/>
              <a:t> </a:t>
            </a:r>
            <a:r>
              <a:rPr lang="en-AU" sz="2000" dirty="0" err="1"/>
              <a:t>kerja</a:t>
            </a:r>
            <a:r>
              <a:rPr lang="en-AU" sz="2000" dirty="0"/>
              <a:t> yang </a:t>
            </a:r>
            <a:r>
              <a:rPr lang="en-AU" sz="2000" dirty="0" err="1"/>
              <a:t>diterima</a:t>
            </a:r>
            <a:r>
              <a:rPr lang="en-AU" sz="2000" dirty="0"/>
              <a:t> </a:t>
            </a:r>
            <a:r>
              <a:rPr lang="en-AU" sz="2000" dirty="0" err="1"/>
              <a:t>oleh</a:t>
            </a:r>
            <a:r>
              <a:rPr lang="en-AU" sz="2000" dirty="0"/>
              <a:t> </a:t>
            </a:r>
            <a:r>
              <a:rPr lang="en-AU" sz="2000" dirty="0" err="1"/>
              <a:t>tubuh</a:t>
            </a:r>
            <a:r>
              <a:rPr lang="en-AU" sz="2000" dirty="0"/>
              <a:t> </a:t>
            </a:r>
            <a:r>
              <a:rPr lang="en-AU" sz="2000" dirty="0" err="1"/>
              <a:t>manusia</a:t>
            </a:r>
            <a:r>
              <a:rPr lang="en-AU" sz="2000" dirty="0"/>
              <a:t> </a:t>
            </a:r>
            <a:r>
              <a:rPr lang="en-AU" sz="2000" dirty="0" err="1"/>
              <a:t>dan</a:t>
            </a:r>
            <a:r>
              <a:rPr lang="en-AU" sz="2000" dirty="0"/>
              <a:t> </a:t>
            </a:r>
            <a:r>
              <a:rPr lang="en-AU" sz="2000" dirty="0" err="1"/>
              <a:t>faktor</a:t>
            </a:r>
            <a:r>
              <a:rPr lang="en-AU" sz="2000" dirty="0"/>
              <a:t> non-</a:t>
            </a:r>
            <a:r>
              <a:rPr lang="en-AU" sz="2000" dirty="0" err="1"/>
              <a:t>iklim</a:t>
            </a:r>
            <a:r>
              <a:rPr lang="en-AU" sz="2000" dirty="0"/>
              <a:t> </a:t>
            </a:r>
            <a:r>
              <a:rPr lang="en-AU" sz="2000" dirty="0" err="1"/>
              <a:t>yaitu</a:t>
            </a:r>
            <a:r>
              <a:rPr lang="en-AU" sz="2000" dirty="0"/>
              <a:t> </a:t>
            </a:r>
            <a:r>
              <a:rPr lang="en-AU" sz="2000" dirty="0" err="1"/>
              <a:t>dari</a:t>
            </a:r>
            <a:r>
              <a:rPr lang="en-AU" sz="2000" dirty="0"/>
              <a:t> </a:t>
            </a:r>
            <a:r>
              <a:rPr lang="en-AU" sz="2000" dirty="0" err="1"/>
              <a:t>panas</a:t>
            </a:r>
            <a:r>
              <a:rPr lang="en-AU" sz="2000" dirty="0"/>
              <a:t> </a:t>
            </a:r>
            <a:r>
              <a:rPr lang="en-AU" sz="2000" dirty="0" err="1"/>
              <a:t>metabolisme</a:t>
            </a:r>
            <a:r>
              <a:rPr lang="en-AU" sz="2000" dirty="0"/>
              <a:t> </a:t>
            </a:r>
            <a:r>
              <a:rPr lang="en-AU" sz="2000" dirty="0" err="1"/>
              <a:t>tubuh</a:t>
            </a:r>
            <a:r>
              <a:rPr lang="en-AU" sz="2000" dirty="0"/>
              <a:t>, </a:t>
            </a:r>
            <a:r>
              <a:rPr lang="en-AU" sz="2000" dirty="0" err="1"/>
              <a:t>pakaian</a:t>
            </a:r>
            <a:r>
              <a:rPr lang="en-AU" sz="2000" dirty="0"/>
              <a:t> </a:t>
            </a:r>
            <a:r>
              <a:rPr lang="en-AU" sz="2000" dirty="0" err="1"/>
              <a:t>kerja</a:t>
            </a:r>
            <a:r>
              <a:rPr lang="en-AU" sz="2000" dirty="0"/>
              <a:t> </a:t>
            </a:r>
            <a:r>
              <a:rPr lang="en-AU" sz="2000" dirty="0" err="1"/>
              <a:t>dan</a:t>
            </a:r>
            <a:r>
              <a:rPr lang="en-AU" sz="2000" dirty="0"/>
              <a:t> </a:t>
            </a:r>
            <a:r>
              <a:rPr lang="en-AU" sz="2000" dirty="0" err="1"/>
              <a:t>tingkat</a:t>
            </a:r>
            <a:r>
              <a:rPr lang="en-AU" sz="2000" dirty="0"/>
              <a:t> </a:t>
            </a:r>
            <a:r>
              <a:rPr lang="en-AU" sz="2000" dirty="0" err="1"/>
              <a:t>aklimatisasi</a:t>
            </a:r>
            <a:r>
              <a:rPr lang="en-AU" sz="2000" dirty="0"/>
              <a:t>. </a:t>
            </a:r>
            <a:endParaRPr lang="en-AU" sz="2000" dirty="0" smtClean="0"/>
          </a:p>
          <a:p>
            <a:r>
              <a:rPr lang="en-AU" sz="4000" dirty="0" err="1" smtClean="0">
                <a:solidFill>
                  <a:srgbClr val="FF0000"/>
                </a:solidFill>
                <a:latin typeface="Haettenschweiler" pitchFamily="34" charset="0"/>
              </a:rPr>
              <a:t>Regangan</a:t>
            </a:r>
            <a:r>
              <a:rPr lang="en-AU" sz="4000" dirty="0" smtClean="0">
                <a:solidFill>
                  <a:srgbClr val="FF0000"/>
                </a:solidFill>
                <a:latin typeface="Haettenschweiler" pitchFamily="34" charset="0"/>
              </a:rPr>
              <a:t> </a:t>
            </a:r>
            <a:r>
              <a:rPr lang="en-AU" sz="4000" dirty="0" err="1">
                <a:solidFill>
                  <a:srgbClr val="FF0000"/>
                </a:solidFill>
                <a:latin typeface="Haettenschweiler" pitchFamily="34" charset="0"/>
              </a:rPr>
              <a:t>panas</a:t>
            </a:r>
            <a:r>
              <a:rPr lang="en-AU" sz="4000" dirty="0">
                <a:solidFill>
                  <a:srgbClr val="FF0000"/>
                </a:solidFill>
                <a:latin typeface="Haettenschweiler" pitchFamily="34" charset="0"/>
              </a:rPr>
              <a:t> (heat strain) </a:t>
            </a:r>
            <a:r>
              <a:rPr lang="en-AU" sz="2000" dirty="0" err="1"/>
              <a:t>merupakan</a:t>
            </a:r>
            <a:r>
              <a:rPr lang="en-AU" sz="2000" dirty="0"/>
              <a:t> </a:t>
            </a:r>
            <a:r>
              <a:rPr lang="en-AU" sz="2000" dirty="0" err="1"/>
              <a:t>efek</a:t>
            </a:r>
            <a:r>
              <a:rPr lang="en-AU" sz="2000" dirty="0"/>
              <a:t> yang </a:t>
            </a:r>
            <a:r>
              <a:rPr lang="en-AU" sz="2000" dirty="0" err="1"/>
              <a:t>diterima</a:t>
            </a:r>
            <a:r>
              <a:rPr lang="en-AU" sz="2000" dirty="0"/>
              <a:t> </a:t>
            </a:r>
            <a:r>
              <a:rPr lang="en-AU" sz="2000" dirty="0" err="1"/>
              <a:t>tubuh</a:t>
            </a:r>
            <a:r>
              <a:rPr lang="en-AU" sz="2000" dirty="0"/>
              <a:t> </a:t>
            </a:r>
            <a:r>
              <a:rPr lang="en-AU" sz="2000" dirty="0" err="1"/>
              <a:t>manusia</a:t>
            </a:r>
            <a:r>
              <a:rPr lang="en-AU" sz="2000" dirty="0"/>
              <a:t> </a:t>
            </a:r>
            <a:r>
              <a:rPr lang="en-AU" sz="2000" dirty="0" err="1"/>
              <a:t>atas</a:t>
            </a:r>
            <a:r>
              <a:rPr lang="en-AU" sz="2000" dirty="0"/>
              <a:t> </a:t>
            </a:r>
            <a:r>
              <a:rPr lang="en-AU" sz="2000" dirty="0" err="1"/>
              <a:t>beban</a:t>
            </a:r>
            <a:r>
              <a:rPr lang="en-AU" sz="2000" dirty="0"/>
              <a:t> </a:t>
            </a:r>
            <a:r>
              <a:rPr lang="en-AU" sz="2000" dirty="0" err="1"/>
              <a:t>tekanan</a:t>
            </a:r>
            <a:r>
              <a:rPr lang="en-AU" sz="2000" dirty="0"/>
              <a:t> </a:t>
            </a:r>
            <a:r>
              <a:rPr lang="en-AU" sz="2000" dirty="0" err="1"/>
              <a:t>panas</a:t>
            </a:r>
            <a:r>
              <a:rPr lang="en-AU" sz="2000" dirty="0"/>
              <a:t> </a:t>
            </a:r>
            <a:r>
              <a:rPr lang="en-AU" sz="2000" dirty="0" err="1"/>
              <a:t>tersebut</a:t>
            </a:r>
            <a:endParaRPr lang="en-US" sz="2000" dirty="0"/>
          </a:p>
        </p:txBody>
      </p:sp>
      <p:sp>
        <p:nvSpPr>
          <p:cNvPr id="8" name="Rectangle 7"/>
          <p:cNvSpPr/>
          <p:nvPr/>
        </p:nvSpPr>
        <p:spPr>
          <a:xfrm>
            <a:off x="403860" y="4724400"/>
            <a:ext cx="7391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en-AU" dirty="0" err="1"/>
              <a:t>Suhu</a:t>
            </a:r>
            <a:r>
              <a:rPr lang="en-AU" dirty="0"/>
              <a:t> </a:t>
            </a:r>
            <a:r>
              <a:rPr lang="en-AU" dirty="0" err="1"/>
              <a:t>Tinggi</a:t>
            </a:r>
            <a:r>
              <a:rPr lang="en-AU" dirty="0"/>
              <a:t> + </a:t>
            </a:r>
            <a:r>
              <a:rPr lang="en-AU" dirty="0" err="1"/>
              <a:t>Kelembaban</a:t>
            </a:r>
            <a:r>
              <a:rPr lang="en-AU" dirty="0"/>
              <a:t> </a:t>
            </a:r>
            <a:r>
              <a:rPr lang="en-AU" dirty="0" err="1"/>
              <a:t>tinggi</a:t>
            </a:r>
            <a:r>
              <a:rPr lang="en-AU" dirty="0"/>
              <a:t> + </a:t>
            </a:r>
            <a:r>
              <a:rPr lang="en-AU" dirty="0" err="1"/>
              <a:t>Kerja</a:t>
            </a:r>
            <a:r>
              <a:rPr lang="en-AU" dirty="0"/>
              <a:t> </a:t>
            </a:r>
            <a:r>
              <a:rPr lang="en-AU" dirty="0" err="1"/>
              <a:t>Fisik</a:t>
            </a:r>
            <a:r>
              <a:rPr lang="en-AU" dirty="0"/>
              <a:t> = </a:t>
            </a:r>
            <a:r>
              <a:rPr lang="en-AU" dirty="0" err="1"/>
              <a:t>Tekanan</a:t>
            </a:r>
            <a:r>
              <a:rPr lang="en-AU" dirty="0"/>
              <a:t> </a:t>
            </a:r>
            <a:r>
              <a:rPr lang="en-AU" dirty="0" err="1"/>
              <a:t>Panas</a:t>
            </a:r>
            <a:r>
              <a:rPr lang="en-AU" dirty="0"/>
              <a:t>.</a:t>
            </a:r>
            <a:endParaRPr lang="en-US" dirty="0"/>
          </a:p>
          <a:p>
            <a:pPr hangingPunct="0"/>
            <a:r>
              <a:rPr lang="en-AU" dirty="0"/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622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7F380D-869F-4554-A726-6CCAC110E28A}" type="datetime1">
              <a:rPr lang="en-US" smtClean="0"/>
              <a:t>5/20/2015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MUH. ARIEF LATAR, Ir,MSc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BC3158-06DB-47D5-A411-218DA1FC9E59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9600" y="2779931"/>
            <a:ext cx="7619999" cy="64633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MONITORING  LINGKUNGAN KERJA </a:t>
            </a:r>
            <a:endParaRPr 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705085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7F380D-869F-4554-A726-6CCAC110E28A}" type="datetime1">
              <a:rPr lang="en-US" smtClean="0"/>
              <a:t>5/20/2015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MUH. ARIEF LATAR, Ir,MSc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BC3158-06DB-47D5-A411-218DA1FC9E59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9600" y="533400"/>
            <a:ext cx="7010400" cy="120032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 hangingPunct="0"/>
            <a:r>
              <a:rPr lang="en-AU" dirty="0"/>
              <a:t>Monitoring </a:t>
            </a:r>
            <a:r>
              <a:rPr lang="en-AU" dirty="0" err="1"/>
              <a:t>lingkungan</a:t>
            </a:r>
            <a:r>
              <a:rPr lang="en-AU" dirty="0"/>
              <a:t> </a:t>
            </a:r>
            <a:r>
              <a:rPr lang="en-AU" dirty="0" err="1"/>
              <a:t>kerja</a:t>
            </a:r>
            <a:r>
              <a:rPr lang="en-AU" dirty="0"/>
              <a:t> </a:t>
            </a:r>
            <a:r>
              <a:rPr lang="en-AU" dirty="0" err="1"/>
              <a:t>panas</a:t>
            </a:r>
            <a:r>
              <a:rPr lang="en-AU" dirty="0"/>
              <a:t> </a:t>
            </a:r>
            <a:r>
              <a:rPr lang="en-AU" dirty="0" err="1"/>
              <a:t>dilakukan</a:t>
            </a:r>
            <a:r>
              <a:rPr lang="en-AU" dirty="0"/>
              <a:t> </a:t>
            </a:r>
            <a:r>
              <a:rPr lang="en-AU" dirty="0" err="1"/>
              <a:t>dengan</a:t>
            </a:r>
            <a:r>
              <a:rPr lang="en-AU" dirty="0"/>
              <a:t> </a:t>
            </a:r>
            <a:r>
              <a:rPr lang="en-AU" dirty="0" err="1"/>
              <a:t>metode</a:t>
            </a:r>
            <a:r>
              <a:rPr lang="en-AU" dirty="0"/>
              <a:t> </a:t>
            </a:r>
            <a:r>
              <a:rPr lang="en-AU" dirty="0" err="1"/>
              <a:t>penilaian</a:t>
            </a:r>
            <a:r>
              <a:rPr lang="en-AU" dirty="0"/>
              <a:t> parameter ISBB (</a:t>
            </a:r>
            <a:r>
              <a:rPr lang="en-AU" dirty="0" err="1"/>
              <a:t>Indeks</a:t>
            </a:r>
            <a:r>
              <a:rPr lang="en-AU" dirty="0"/>
              <a:t> </a:t>
            </a:r>
            <a:r>
              <a:rPr lang="en-AU" dirty="0" err="1"/>
              <a:t>Suhu</a:t>
            </a:r>
            <a:r>
              <a:rPr lang="en-AU" dirty="0"/>
              <a:t> </a:t>
            </a:r>
            <a:r>
              <a:rPr lang="en-AU" dirty="0" err="1"/>
              <a:t>Basa</a:t>
            </a:r>
            <a:r>
              <a:rPr lang="en-AU" dirty="0"/>
              <a:t> </a:t>
            </a:r>
            <a:r>
              <a:rPr lang="en-AU" dirty="0" err="1"/>
              <a:t>dan</a:t>
            </a:r>
            <a:r>
              <a:rPr lang="en-AU" dirty="0"/>
              <a:t> Bola), </a:t>
            </a:r>
            <a:r>
              <a:rPr lang="en-AU" dirty="0" err="1"/>
              <a:t>dan</a:t>
            </a:r>
            <a:r>
              <a:rPr lang="en-AU" dirty="0"/>
              <a:t> </a:t>
            </a:r>
            <a:r>
              <a:rPr lang="en-AU" dirty="0" err="1"/>
              <a:t>memperhatikan</a:t>
            </a:r>
            <a:r>
              <a:rPr lang="en-AU" dirty="0"/>
              <a:t> : </a:t>
            </a:r>
            <a:endParaRPr lang="en-US" dirty="0"/>
          </a:p>
          <a:p>
            <a:pPr algn="ctr" hangingPunct="0"/>
            <a:r>
              <a:rPr lang="en-AU" dirty="0"/>
              <a:t> 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62000" y="2819400"/>
            <a:ext cx="70104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7063" lvl="0" indent="-627063" hangingPunct="0">
              <a:buBlip>
                <a:blip r:embed="rId2"/>
              </a:buBlip>
            </a:pP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Menteri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Transmigrasi</a:t>
            </a:r>
            <a:r>
              <a:rPr lang="en-AU" dirty="0"/>
              <a:t> </a:t>
            </a:r>
            <a:r>
              <a:rPr lang="en-AU" dirty="0" err="1"/>
              <a:t>No.PER</a:t>
            </a:r>
            <a:r>
              <a:rPr lang="en-AU" dirty="0"/>
              <a:t>. 13/MEN/X/2011, </a:t>
            </a:r>
            <a:r>
              <a:rPr lang="en-AU" dirty="0" err="1"/>
              <a:t>tentang</a:t>
            </a:r>
            <a:r>
              <a:rPr lang="en-AU" dirty="0"/>
              <a:t> NAB (</a:t>
            </a:r>
            <a:r>
              <a:rPr lang="en-AU" dirty="0" err="1"/>
              <a:t>Nilai</a:t>
            </a:r>
            <a:r>
              <a:rPr lang="en-AU" dirty="0"/>
              <a:t> </a:t>
            </a:r>
            <a:r>
              <a:rPr lang="en-AU" dirty="0" err="1"/>
              <a:t>Ambang</a:t>
            </a:r>
            <a:r>
              <a:rPr lang="en-AU" dirty="0"/>
              <a:t> Batas) </a:t>
            </a:r>
            <a:r>
              <a:rPr lang="en-AU" dirty="0" err="1"/>
              <a:t>Faktor</a:t>
            </a:r>
            <a:r>
              <a:rPr lang="en-AU" dirty="0"/>
              <a:t> </a:t>
            </a:r>
            <a:r>
              <a:rPr lang="en-AU" dirty="0" err="1"/>
              <a:t>Fisika</a:t>
            </a:r>
            <a:r>
              <a:rPr lang="en-AU" dirty="0"/>
              <a:t> </a:t>
            </a:r>
            <a:r>
              <a:rPr lang="en-AU" dirty="0" err="1"/>
              <a:t>dan</a:t>
            </a:r>
            <a:r>
              <a:rPr lang="en-AU" dirty="0"/>
              <a:t> Kimia di </a:t>
            </a:r>
            <a:r>
              <a:rPr lang="en-AU" dirty="0" err="1"/>
              <a:t>Tempat</a:t>
            </a:r>
            <a:r>
              <a:rPr lang="en-AU" dirty="0"/>
              <a:t> </a:t>
            </a:r>
            <a:r>
              <a:rPr lang="en-AU" dirty="0" err="1"/>
              <a:t>Kerja</a:t>
            </a:r>
            <a:r>
              <a:rPr lang="en-AU" dirty="0"/>
              <a:t> </a:t>
            </a:r>
            <a:r>
              <a:rPr lang="en-US" dirty="0"/>
              <a:t>, </a:t>
            </a:r>
            <a:r>
              <a:rPr lang="en-AU" dirty="0" err="1"/>
              <a:t>Lampiran</a:t>
            </a:r>
            <a:r>
              <a:rPr lang="en-AU" dirty="0"/>
              <a:t> -1, </a:t>
            </a:r>
            <a:r>
              <a:rPr lang="en-AU" dirty="0" err="1"/>
              <a:t>Nomor</a:t>
            </a:r>
            <a:r>
              <a:rPr lang="en-AU" dirty="0"/>
              <a:t> 1. </a:t>
            </a:r>
            <a:r>
              <a:rPr lang="en-AU" dirty="0" err="1"/>
              <a:t>Nilai</a:t>
            </a:r>
            <a:r>
              <a:rPr lang="en-AU" dirty="0"/>
              <a:t> </a:t>
            </a:r>
            <a:r>
              <a:rPr lang="en-AU" dirty="0" err="1"/>
              <a:t>Ambang</a:t>
            </a:r>
            <a:r>
              <a:rPr lang="en-AU" dirty="0"/>
              <a:t> Batas </a:t>
            </a:r>
            <a:r>
              <a:rPr lang="en-AU" dirty="0" err="1"/>
              <a:t>Iklim</a:t>
            </a:r>
            <a:r>
              <a:rPr lang="en-AU" dirty="0"/>
              <a:t> </a:t>
            </a:r>
            <a:r>
              <a:rPr lang="en-AU" dirty="0" err="1"/>
              <a:t>Kerja</a:t>
            </a:r>
            <a:r>
              <a:rPr lang="en-AU" dirty="0"/>
              <a:t> </a:t>
            </a:r>
            <a:r>
              <a:rPr lang="en-AU" dirty="0" err="1"/>
              <a:t>Indeks</a:t>
            </a:r>
            <a:r>
              <a:rPr lang="en-AU" dirty="0"/>
              <a:t> </a:t>
            </a:r>
            <a:r>
              <a:rPr lang="en-AU" dirty="0" err="1"/>
              <a:t>Suhu</a:t>
            </a:r>
            <a:r>
              <a:rPr lang="en-AU" dirty="0"/>
              <a:t> </a:t>
            </a:r>
            <a:r>
              <a:rPr lang="en-AU" dirty="0" err="1"/>
              <a:t>Basa</a:t>
            </a:r>
            <a:r>
              <a:rPr lang="en-AU" dirty="0"/>
              <a:t> </a:t>
            </a:r>
            <a:r>
              <a:rPr lang="en-AU" dirty="0" err="1"/>
              <a:t>dan</a:t>
            </a:r>
            <a:r>
              <a:rPr lang="en-AU" dirty="0"/>
              <a:t> Bola  (ISBB </a:t>
            </a:r>
            <a:r>
              <a:rPr lang="en-AU" baseline="30000" dirty="0"/>
              <a:t>0</a:t>
            </a:r>
            <a:r>
              <a:rPr lang="en-AU" dirty="0"/>
              <a:t>C)</a:t>
            </a:r>
            <a:endParaRPr lang="en-US" dirty="0"/>
          </a:p>
          <a:p>
            <a:pPr marL="627063" lvl="0" indent="-627063" hangingPunct="0">
              <a:buBlip>
                <a:blip r:embed="rId2"/>
              </a:buBlip>
            </a:pPr>
            <a:r>
              <a:rPr lang="en-US" dirty="0"/>
              <a:t>Threshold Limit Value (TLV) American Conference of </a:t>
            </a:r>
            <a:r>
              <a:rPr lang="en-US" dirty="0" err="1"/>
              <a:t>Govermental</a:t>
            </a:r>
            <a:r>
              <a:rPr lang="en-US" dirty="0"/>
              <a:t> Industrial Hygienists   (ACGIH  </a:t>
            </a:r>
            <a:r>
              <a:rPr lang="en-US" dirty="0" smtClean="0"/>
              <a:t>2010)</a:t>
            </a:r>
            <a:endParaRPr lang="en-US" dirty="0"/>
          </a:p>
        </p:txBody>
      </p:sp>
      <p:sp>
        <p:nvSpPr>
          <p:cNvPr id="7" name="Down Arrow 6"/>
          <p:cNvSpPr/>
          <p:nvPr/>
        </p:nvSpPr>
        <p:spPr>
          <a:xfrm>
            <a:off x="3429000" y="2286000"/>
            <a:ext cx="9144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9204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A6E4EBC-E59F-4A46-8E64-B86D7381E594}" type="datetime1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MUH. ARIEF LATAR, Ir,MSc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A02783-DB9A-4BE3-A847-23787154F4E3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09600" y="2613630"/>
            <a:ext cx="7467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400" dirty="0" err="1">
                <a:solidFill>
                  <a:srgbClr val="00B050"/>
                </a:solidFill>
                <a:latin typeface="Arial Narrow" pitchFamily="34" charset="0"/>
              </a:rPr>
              <a:t>Tujuan</a:t>
            </a:r>
            <a:r>
              <a:rPr lang="en-AU" sz="2400" dirty="0">
                <a:solidFill>
                  <a:srgbClr val="00B050"/>
                </a:solidFill>
                <a:latin typeface="Arial Narrow" pitchFamily="34" charset="0"/>
              </a:rPr>
              <a:t> </a:t>
            </a:r>
            <a:r>
              <a:rPr lang="en-AU" sz="2400" dirty="0" err="1">
                <a:solidFill>
                  <a:srgbClr val="00B050"/>
                </a:solidFill>
                <a:latin typeface="Arial Narrow" pitchFamily="34" charset="0"/>
              </a:rPr>
              <a:t>pengujian</a:t>
            </a:r>
            <a:r>
              <a:rPr lang="en-AU" sz="2400" dirty="0">
                <a:solidFill>
                  <a:srgbClr val="00B050"/>
                </a:solidFill>
                <a:latin typeface="Arial Narrow" pitchFamily="34" charset="0"/>
              </a:rPr>
              <a:t> </a:t>
            </a:r>
            <a:r>
              <a:rPr lang="en-AU" sz="2400" dirty="0" err="1">
                <a:solidFill>
                  <a:srgbClr val="00B050"/>
                </a:solidFill>
                <a:latin typeface="Arial Narrow" pitchFamily="34" charset="0"/>
              </a:rPr>
              <a:t>iklim</a:t>
            </a:r>
            <a:r>
              <a:rPr lang="en-AU" sz="2400" dirty="0">
                <a:solidFill>
                  <a:srgbClr val="00B050"/>
                </a:solidFill>
                <a:latin typeface="Arial Narrow" pitchFamily="34" charset="0"/>
              </a:rPr>
              <a:t> </a:t>
            </a:r>
            <a:r>
              <a:rPr lang="en-AU" sz="2400" dirty="0" err="1">
                <a:solidFill>
                  <a:srgbClr val="00B050"/>
                </a:solidFill>
                <a:latin typeface="Arial Narrow" pitchFamily="34" charset="0"/>
              </a:rPr>
              <a:t>kerja</a:t>
            </a:r>
            <a:r>
              <a:rPr lang="en-AU" sz="2400" dirty="0">
                <a:solidFill>
                  <a:srgbClr val="00B050"/>
                </a:solidFill>
                <a:latin typeface="Arial Narrow" pitchFamily="34" charset="0"/>
              </a:rPr>
              <a:t> </a:t>
            </a:r>
            <a:r>
              <a:rPr lang="en-AU" sz="2400" dirty="0" err="1">
                <a:solidFill>
                  <a:srgbClr val="00B050"/>
                </a:solidFill>
                <a:latin typeface="Arial Narrow" pitchFamily="34" charset="0"/>
              </a:rPr>
              <a:t>dimaksud</a:t>
            </a:r>
            <a:r>
              <a:rPr lang="en-AU" sz="2400" dirty="0">
                <a:solidFill>
                  <a:srgbClr val="00B050"/>
                </a:solidFill>
                <a:latin typeface="Arial Narrow" pitchFamily="34" charset="0"/>
              </a:rPr>
              <a:t> </a:t>
            </a:r>
            <a:r>
              <a:rPr lang="en-AU" sz="2400" dirty="0" err="1" smtClean="0">
                <a:solidFill>
                  <a:srgbClr val="00B050"/>
                </a:solidFill>
                <a:latin typeface="Arial Narrow" pitchFamily="34" charset="0"/>
              </a:rPr>
              <a:t>untuk</a:t>
            </a:r>
            <a:r>
              <a:rPr lang="en-AU" sz="2400" dirty="0" smtClean="0">
                <a:solidFill>
                  <a:srgbClr val="00B050"/>
                </a:solidFill>
                <a:latin typeface="Arial Narrow" pitchFamily="34" charset="0"/>
              </a:rPr>
              <a:t> </a:t>
            </a:r>
            <a:r>
              <a:rPr lang="en-AU" sz="2400" dirty="0" err="1" smtClean="0">
                <a:solidFill>
                  <a:srgbClr val="00B050"/>
                </a:solidFill>
                <a:latin typeface="Arial Narrow" pitchFamily="34" charset="0"/>
              </a:rPr>
              <a:t>mengetahui</a:t>
            </a:r>
            <a:r>
              <a:rPr lang="en-AU" sz="2400" dirty="0" smtClean="0">
                <a:solidFill>
                  <a:srgbClr val="00B050"/>
                </a:solidFill>
                <a:latin typeface="Arial Narrow" pitchFamily="34" charset="0"/>
              </a:rPr>
              <a:t> </a:t>
            </a:r>
            <a:r>
              <a:rPr lang="en-AU" sz="2400" dirty="0" err="1">
                <a:solidFill>
                  <a:srgbClr val="00B050"/>
                </a:solidFill>
                <a:latin typeface="Arial Narrow" pitchFamily="34" charset="0"/>
              </a:rPr>
              <a:t>tingkat</a:t>
            </a:r>
            <a:r>
              <a:rPr lang="en-AU" sz="2400" dirty="0">
                <a:solidFill>
                  <a:srgbClr val="00B050"/>
                </a:solidFill>
                <a:latin typeface="Arial Narrow" pitchFamily="34" charset="0"/>
              </a:rPr>
              <a:t> </a:t>
            </a:r>
            <a:r>
              <a:rPr lang="en-AU" sz="2400" dirty="0" err="1">
                <a:solidFill>
                  <a:srgbClr val="00B050"/>
                </a:solidFill>
                <a:latin typeface="Arial Narrow" pitchFamily="34" charset="0"/>
              </a:rPr>
              <a:t>tekanan</a:t>
            </a:r>
            <a:r>
              <a:rPr lang="en-AU" sz="2400" dirty="0">
                <a:solidFill>
                  <a:srgbClr val="00B050"/>
                </a:solidFill>
                <a:latin typeface="Arial Narrow" pitchFamily="34" charset="0"/>
              </a:rPr>
              <a:t> </a:t>
            </a:r>
            <a:r>
              <a:rPr lang="en-AU" sz="2400" dirty="0" err="1">
                <a:solidFill>
                  <a:srgbClr val="00B050"/>
                </a:solidFill>
                <a:latin typeface="Arial Narrow" pitchFamily="34" charset="0"/>
              </a:rPr>
              <a:t>panas</a:t>
            </a:r>
            <a:r>
              <a:rPr lang="en-AU" sz="2400" dirty="0">
                <a:solidFill>
                  <a:srgbClr val="00B050"/>
                </a:solidFill>
                <a:latin typeface="Arial Narrow" pitchFamily="34" charset="0"/>
              </a:rPr>
              <a:t> yang </a:t>
            </a:r>
            <a:r>
              <a:rPr lang="en-AU" sz="2400" dirty="0" err="1">
                <a:solidFill>
                  <a:srgbClr val="00B050"/>
                </a:solidFill>
                <a:latin typeface="Arial Narrow" pitchFamily="34" charset="0"/>
              </a:rPr>
              <a:t>diterima</a:t>
            </a:r>
            <a:r>
              <a:rPr lang="en-AU" sz="2400" dirty="0">
                <a:solidFill>
                  <a:srgbClr val="00B050"/>
                </a:solidFill>
                <a:latin typeface="Arial Narrow" pitchFamily="34" charset="0"/>
              </a:rPr>
              <a:t> </a:t>
            </a:r>
            <a:r>
              <a:rPr lang="en-AU" sz="2400" dirty="0" err="1">
                <a:solidFill>
                  <a:srgbClr val="00B050"/>
                </a:solidFill>
                <a:latin typeface="Arial Narrow" pitchFamily="34" charset="0"/>
              </a:rPr>
              <a:t>tenaga</a:t>
            </a:r>
            <a:r>
              <a:rPr lang="en-AU" sz="2400" dirty="0">
                <a:solidFill>
                  <a:srgbClr val="00B050"/>
                </a:solidFill>
                <a:latin typeface="Arial Narrow" pitchFamily="34" charset="0"/>
              </a:rPr>
              <a:t> </a:t>
            </a:r>
            <a:r>
              <a:rPr lang="en-AU" sz="2400" dirty="0" err="1">
                <a:solidFill>
                  <a:srgbClr val="00B050"/>
                </a:solidFill>
                <a:latin typeface="Arial Narrow" pitchFamily="34" charset="0"/>
              </a:rPr>
              <a:t>kerja</a:t>
            </a:r>
            <a:r>
              <a:rPr lang="en-AU" sz="2400" dirty="0">
                <a:solidFill>
                  <a:srgbClr val="00B050"/>
                </a:solidFill>
                <a:latin typeface="Arial Narrow" pitchFamily="34" charset="0"/>
              </a:rPr>
              <a:t> yang </a:t>
            </a:r>
            <a:r>
              <a:rPr lang="en-AU" sz="2400" dirty="0" err="1">
                <a:solidFill>
                  <a:srgbClr val="00B050"/>
                </a:solidFill>
                <a:latin typeface="Arial Narrow" pitchFamily="34" charset="0"/>
              </a:rPr>
              <a:t>terpapar</a:t>
            </a:r>
            <a:r>
              <a:rPr lang="en-AU" sz="2400" dirty="0">
                <a:solidFill>
                  <a:srgbClr val="00B050"/>
                </a:solidFill>
                <a:latin typeface="Arial Narrow" pitchFamily="34" charset="0"/>
              </a:rPr>
              <a:t>, agar </a:t>
            </a:r>
            <a:r>
              <a:rPr lang="en-AU" sz="2400" dirty="0" err="1">
                <a:solidFill>
                  <a:srgbClr val="00B050"/>
                </a:solidFill>
                <a:latin typeface="Arial Narrow" pitchFamily="34" charset="0"/>
              </a:rPr>
              <a:t>segera</a:t>
            </a:r>
            <a:r>
              <a:rPr lang="en-AU" sz="2400" dirty="0">
                <a:solidFill>
                  <a:srgbClr val="00B050"/>
                </a:solidFill>
                <a:latin typeface="Arial Narrow" pitchFamily="34" charset="0"/>
              </a:rPr>
              <a:t> </a:t>
            </a:r>
            <a:r>
              <a:rPr lang="en-AU" sz="2400" dirty="0" err="1">
                <a:solidFill>
                  <a:srgbClr val="00B050"/>
                </a:solidFill>
                <a:latin typeface="Arial Narrow" pitchFamily="34" charset="0"/>
              </a:rPr>
              <a:t>dapat</a:t>
            </a:r>
            <a:r>
              <a:rPr lang="en-AU" sz="2400" dirty="0">
                <a:solidFill>
                  <a:srgbClr val="00B050"/>
                </a:solidFill>
                <a:latin typeface="Arial Narrow" pitchFamily="34" charset="0"/>
              </a:rPr>
              <a:t> </a:t>
            </a:r>
            <a:r>
              <a:rPr lang="en-AU" sz="2400" dirty="0" err="1">
                <a:solidFill>
                  <a:srgbClr val="00B050"/>
                </a:solidFill>
                <a:latin typeface="Arial Narrow" pitchFamily="34" charset="0"/>
              </a:rPr>
              <a:t>dilakukn</a:t>
            </a:r>
            <a:r>
              <a:rPr lang="en-AU" sz="2400" dirty="0">
                <a:solidFill>
                  <a:srgbClr val="00B050"/>
                </a:solidFill>
                <a:latin typeface="Arial Narrow" pitchFamily="34" charset="0"/>
              </a:rPr>
              <a:t> </a:t>
            </a:r>
            <a:r>
              <a:rPr lang="en-AU" sz="2400" dirty="0" err="1">
                <a:solidFill>
                  <a:srgbClr val="00B050"/>
                </a:solidFill>
                <a:latin typeface="Arial Narrow" pitchFamily="34" charset="0"/>
              </a:rPr>
              <a:t>langkah-langkah</a:t>
            </a:r>
            <a:r>
              <a:rPr lang="en-AU" sz="2400" dirty="0">
                <a:solidFill>
                  <a:srgbClr val="00B050"/>
                </a:solidFill>
                <a:latin typeface="Arial Narrow" pitchFamily="34" charset="0"/>
              </a:rPr>
              <a:t> </a:t>
            </a:r>
            <a:r>
              <a:rPr lang="en-AU" sz="2400" dirty="0" err="1">
                <a:solidFill>
                  <a:srgbClr val="00B050"/>
                </a:solidFill>
                <a:latin typeface="Arial Narrow" pitchFamily="34" charset="0"/>
              </a:rPr>
              <a:t>pengendalian</a:t>
            </a:r>
            <a:r>
              <a:rPr lang="en-AU" sz="2400" dirty="0">
                <a:solidFill>
                  <a:srgbClr val="00B050"/>
                </a:solidFill>
                <a:latin typeface="Arial Narrow" pitchFamily="34" charset="0"/>
              </a:rPr>
              <a:t>, </a:t>
            </a:r>
            <a:r>
              <a:rPr lang="en-AU" sz="2400" dirty="0" err="1">
                <a:solidFill>
                  <a:srgbClr val="00B050"/>
                </a:solidFill>
                <a:latin typeface="Arial Narrow" pitchFamily="34" charset="0"/>
              </a:rPr>
              <a:t>dengan</a:t>
            </a:r>
            <a:r>
              <a:rPr lang="en-AU" sz="2400" dirty="0">
                <a:solidFill>
                  <a:srgbClr val="00B050"/>
                </a:solidFill>
                <a:latin typeface="Arial Narrow" pitchFamily="34" charset="0"/>
              </a:rPr>
              <a:t> </a:t>
            </a:r>
            <a:r>
              <a:rPr lang="en-AU" sz="2400" dirty="0" err="1">
                <a:solidFill>
                  <a:srgbClr val="00B050"/>
                </a:solidFill>
                <a:latin typeface="Arial Narrow" pitchFamily="34" charset="0"/>
              </a:rPr>
              <a:t>teknologi</a:t>
            </a:r>
            <a:r>
              <a:rPr lang="en-AU" sz="2400" dirty="0">
                <a:solidFill>
                  <a:srgbClr val="00B050"/>
                </a:solidFill>
                <a:latin typeface="Arial Narrow" pitchFamily="34" charset="0"/>
              </a:rPr>
              <a:t> </a:t>
            </a:r>
            <a:r>
              <a:rPr lang="en-AU" sz="2400" dirty="0" err="1">
                <a:solidFill>
                  <a:srgbClr val="00B050"/>
                </a:solidFill>
                <a:latin typeface="Arial Narrow" pitchFamily="34" charset="0"/>
              </a:rPr>
              <a:t>pengendalian</a:t>
            </a:r>
            <a:r>
              <a:rPr lang="en-AU" sz="2400" dirty="0">
                <a:solidFill>
                  <a:srgbClr val="00B050"/>
                </a:solidFill>
                <a:latin typeface="Arial Narrow" pitchFamily="34" charset="0"/>
              </a:rPr>
              <a:t> </a:t>
            </a:r>
            <a:endParaRPr lang="en-US" sz="2400" dirty="0">
              <a:solidFill>
                <a:srgbClr val="00B050"/>
              </a:solidFill>
              <a:latin typeface="Arial Narrow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66800" y="990600"/>
            <a:ext cx="365035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5400" dirty="0" err="1">
                <a:solidFill>
                  <a:srgbClr val="0070C0"/>
                </a:solidFill>
                <a:latin typeface="Haettenschweiler" pitchFamily="34" charset="0"/>
              </a:rPr>
              <a:t>Tujuan</a:t>
            </a:r>
            <a:r>
              <a:rPr lang="en-AU" sz="5400" dirty="0">
                <a:solidFill>
                  <a:srgbClr val="0070C0"/>
                </a:solidFill>
                <a:latin typeface="Haettenschweiler" pitchFamily="34" charset="0"/>
              </a:rPr>
              <a:t> </a:t>
            </a:r>
            <a:r>
              <a:rPr lang="en-AU" sz="5400" dirty="0" err="1">
                <a:solidFill>
                  <a:srgbClr val="0070C0"/>
                </a:solidFill>
                <a:latin typeface="Haettenschweiler" pitchFamily="34" charset="0"/>
              </a:rPr>
              <a:t>Pengujian</a:t>
            </a:r>
            <a:endParaRPr lang="en-US" sz="5400" dirty="0">
              <a:solidFill>
                <a:srgbClr val="0070C0"/>
              </a:solidFill>
              <a:latin typeface="Haettenschweiler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57686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16200000">
            <a:off x="7498081" y="1569719"/>
            <a:ext cx="2438399" cy="365760"/>
          </a:xfrm>
        </p:spPr>
        <p:txBody>
          <a:bodyPr/>
          <a:lstStyle/>
          <a:p>
            <a:pPr>
              <a:defRPr/>
            </a:pPr>
            <a:fld id="{217F380D-869F-4554-A726-6CCAC110E28A}" type="datetime1">
              <a:rPr lang="en-US" smtClean="0"/>
              <a:t>5/20/2015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MUH. ARIEF LATAR, Ir,MSc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BC3158-06DB-47D5-A411-218DA1FC9E59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66800" y="838200"/>
            <a:ext cx="36888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3200" b="1" dirty="0" err="1">
                <a:solidFill>
                  <a:srgbClr val="0070C0"/>
                </a:solidFill>
              </a:rPr>
              <a:t>Metode</a:t>
            </a:r>
            <a:r>
              <a:rPr lang="en-AU" sz="3200" b="1" dirty="0">
                <a:solidFill>
                  <a:srgbClr val="0070C0"/>
                </a:solidFill>
              </a:rPr>
              <a:t> </a:t>
            </a:r>
            <a:r>
              <a:rPr lang="en-AU" sz="3200" b="1" dirty="0" err="1">
                <a:solidFill>
                  <a:srgbClr val="0070C0"/>
                </a:solidFill>
              </a:rPr>
              <a:t>Pengujian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92316" y="1752600"/>
            <a:ext cx="334059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en-AU" sz="2000" b="1" dirty="0">
                <a:solidFill>
                  <a:srgbClr val="0070C0"/>
                </a:solidFill>
              </a:rPr>
              <a:t> </a:t>
            </a:r>
            <a:r>
              <a:rPr lang="en-AU" sz="2000" b="1" dirty="0" smtClean="0">
                <a:solidFill>
                  <a:srgbClr val="0070C0"/>
                </a:solidFill>
              </a:rPr>
              <a:t>1</a:t>
            </a:r>
            <a:r>
              <a:rPr lang="en-AU" sz="2000" b="1" dirty="0">
                <a:solidFill>
                  <a:srgbClr val="0070C0"/>
                </a:solidFill>
              </a:rPr>
              <a:t>.	Parameter 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92316" y="2362200"/>
            <a:ext cx="700388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/>
            <a:r>
              <a:rPr lang="en-AU" sz="1600" dirty="0" err="1">
                <a:solidFill>
                  <a:schemeClr val="bg2">
                    <a:lumMod val="50000"/>
                  </a:schemeClr>
                </a:solidFill>
              </a:rPr>
              <a:t>Dengan</a:t>
            </a:r>
            <a:r>
              <a:rPr lang="en-AU" sz="16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AU" sz="1600" dirty="0" err="1">
                <a:solidFill>
                  <a:schemeClr val="bg2">
                    <a:lumMod val="50000"/>
                  </a:schemeClr>
                </a:solidFill>
              </a:rPr>
              <a:t>pertimbangan</a:t>
            </a:r>
            <a:r>
              <a:rPr lang="en-AU" sz="16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AU" sz="1600" dirty="0" err="1">
                <a:solidFill>
                  <a:schemeClr val="bg2">
                    <a:lumMod val="50000"/>
                  </a:schemeClr>
                </a:solidFill>
              </a:rPr>
              <a:t>dari</a:t>
            </a:r>
            <a:r>
              <a:rPr lang="en-AU" sz="16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AU" sz="1600" dirty="0" err="1">
                <a:solidFill>
                  <a:schemeClr val="bg2">
                    <a:lumMod val="50000"/>
                  </a:schemeClr>
                </a:solidFill>
              </a:rPr>
              <a:t>beberapa</a:t>
            </a:r>
            <a:r>
              <a:rPr lang="en-AU" sz="1600" dirty="0">
                <a:solidFill>
                  <a:schemeClr val="bg2">
                    <a:lumMod val="50000"/>
                  </a:schemeClr>
                </a:solidFill>
              </a:rPr>
              <a:t> parameter yang </a:t>
            </a:r>
            <a:r>
              <a:rPr lang="en-AU" sz="1600" dirty="0" err="1">
                <a:solidFill>
                  <a:schemeClr val="bg2">
                    <a:lumMod val="50000"/>
                  </a:schemeClr>
                </a:solidFill>
              </a:rPr>
              <a:t>ada</a:t>
            </a:r>
            <a:r>
              <a:rPr lang="en-AU" sz="1600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en-AU" sz="1600" dirty="0" err="1">
                <a:solidFill>
                  <a:schemeClr val="bg2">
                    <a:lumMod val="50000"/>
                  </a:schemeClr>
                </a:solidFill>
              </a:rPr>
              <a:t>maka</a:t>
            </a:r>
            <a:r>
              <a:rPr lang="en-AU" sz="16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AU" sz="1600" dirty="0" err="1">
                <a:solidFill>
                  <a:schemeClr val="bg2">
                    <a:lumMod val="50000"/>
                  </a:schemeClr>
                </a:solidFill>
              </a:rPr>
              <a:t>dipilih</a:t>
            </a:r>
            <a:r>
              <a:rPr lang="en-AU" sz="16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AU" sz="1600" dirty="0" err="1">
                <a:solidFill>
                  <a:schemeClr val="bg2">
                    <a:lumMod val="50000"/>
                  </a:schemeClr>
                </a:solidFill>
              </a:rPr>
              <a:t>Indeks</a:t>
            </a:r>
            <a:r>
              <a:rPr lang="en-AU" sz="16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AU" sz="1600" dirty="0" err="1">
                <a:solidFill>
                  <a:schemeClr val="bg2">
                    <a:lumMod val="50000"/>
                  </a:schemeClr>
                </a:solidFill>
              </a:rPr>
              <a:t>Suhu</a:t>
            </a:r>
            <a:r>
              <a:rPr lang="en-AU" sz="16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AU" sz="1600" dirty="0" err="1">
                <a:solidFill>
                  <a:schemeClr val="bg2">
                    <a:lumMod val="50000"/>
                  </a:schemeClr>
                </a:solidFill>
              </a:rPr>
              <a:t>Basa</a:t>
            </a:r>
            <a:r>
              <a:rPr lang="en-AU" sz="16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AU" sz="1600" dirty="0" err="1">
                <a:solidFill>
                  <a:schemeClr val="bg2">
                    <a:lumMod val="50000"/>
                  </a:schemeClr>
                </a:solidFill>
              </a:rPr>
              <a:t>atau</a:t>
            </a:r>
            <a:r>
              <a:rPr lang="en-AU" sz="1600" dirty="0">
                <a:solidFill>
                  <a:schemeClr val="bg2">
                    <a:lumMod val="50000"/>
                  </a:schemeClr>
                </a:solidFill>
              </a:rPr>
              <a:t> Wet Bulb Globe </a:t>
            </a:r>
            <a:r>
              <a:rPr lang="en-AU" sz="1600" dirty="0" err="1">
                <a:solidFill>
                  <a:schemeClr val="bg2">
                    <a:lumMod val="50000"/>
                  </a:schemeClr>
                </a:solidFill>
              </a:rPr>
              <a:t>Temprature</a:t>
            </a:r>
            <a:r>
              <a:rPr lang="en-AU" sz="1600" dirty="0">
                <a:solidFill>
                  <a:schemeClr val="bg2">
                    <a:lumMod val="50000"/>
                  </a:schemeClr>
                </a:solidFill>
              </a:rPr>
              <a:t> (WBGT) </a:t>
            </a:r>
            <a:r>
              <a:rPr lang="en-AU" sz="1600" dirty="0" err="1">
                <a:solidFill>
                  <a:schemeClr val="bg2">
                    <a:lumMod val="50000"/>
                  </a:schemeClr>
                </a:solidFill>
              </a:rPr>
              <a:t>dan</a:t>
            </a:r>
            <a:r>
              <a:rPr lang="en-AU" sz="1600" dirty="0">
                <a:solidFill>
                  <a:schemeClr val="bg2">
                    <a:lumMod val="50000"/>
                  </a:schemeClr>
                </a:solidFill>
              </a:rPr>
              <a:t> Bola (ISBB), </a:t>
            </a:r>
            <a:r>
              <a:rPr lang="en-AU" sz="1600" dirty="0" err="1">
                <a:solidFill>
                  <a:schemeClr val="bg2">
                    <a:lumMod val="50000"/>
                  </a:schemeClr>
                </a:solidFill>
              </a:rPr>
              <a:t>adapaun</a:t>
            </a:r>
            <a:r>
              <a:rPr lang="en-AU" sz="16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AU" sz="1600" dirty="0" err="1">
                <a:solidFill>
                  <a:schemeClr val="bg2">
                    <a:lumMod val="50000"/>
                  </a:schemeClr>
                </a:solidFill>
              </a:rPr>
              <a:t>pertimbangan</a:t>
            </a:r>
            <a:r>
              <a:rPr lang="en-AU" sz="16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AU" sz="1600" dirty="0" err="1">
                <a:solidFill>
                  <a:schemeClr val="bg2">
                    <a:lumMod val="50000"/>
                  </a:schemeClr>
                </a:solidFill>
              </a:rPr>
              <a:t>tersebut</a:t>
            </a:r>
            <a:r>
              <a:rPr lang="en-AU" sz="16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AU" sz="1600" dirty="0" err="1">
                <a:solidFill>
                  <a:schemeClr val="bg2">
                    <a:lumMod val="50000"/>
                  </a:schemeClr>
                </a:solidFill>
              </a:rPr>
              <a:t>adalah</a:t>
            </a:r>
            <a:r>
              <a:rPr lang="en-AU" sz="16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AU" sz="1600" dirty="0" err="1">
                <a:solidFill>
                  <a:schemeClr val="bg2">
                    <a:lumMod val="50000"/>
                  </a:schemeClr>
                </a:solidFill>
              </a:rPr>
              <a:t>sebagai</a:t>
            </a:r>
            <a:r>
              <a:rPr lang="en-AU" sz="16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AU" sz="1600" dirty="0" err="1">
                <a:solidFill>
                  <a:schemeClr val="bg2">
                    <a:lumMod val="50000"/>
                  </a:schemeClr>
                </a:solidFill>
              </a:rPr>
              <a:t>berikut</a:t>
            </a:r>
            <a:r>
              <a:rPr lang="en-AU" sz="1600" dirty="0">
                <a:solidFill>
                  <a:schemeClr val="bg2">
                    <a:lumMod val="50000"/>
                  </a:schemeClr>
                </a:solidFill>
              </a:rPr>
              <a:t> :</a:t>
            </a:r>
            <a:endParaRPr lang="en-US" sz="1600" dirty="0">
              <a:solidFill>
                <a:schemeClr val="bg2">
                  <a:lumMod val="50000"/>
                </a:schemeClr>
              </a:solidFill>
            </a:endParaRPr>
          </a:p>
          <a:p>
            <a:pPr marL="285750" lvl="0" indent="-285750" algn="just" hangingPunct="0">
              <a:buBlip>
                <a:blip r:embed="rId2"/>
              </a:buBlip>
            </a:pPr>
            <a:r>
              <a:rPr lang="en-US" sz="1600" dirty="0" err="1">
                <a:solidFill>
                  <a:schemeClr val="bg2">
                    <a:lumMod val="50000"/>
                  </a:schemeClr>
                </a:solidFill>
              </a:rPr>
              <a:t>Peraturan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bg2">
                    <a:lumMod val="50000"/>
                  </a:schemeClr>
                </a:solidFill>
              </a:rPr>
              <a:t>Menteri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bg2">
                    <a:lumMod val="50000"/>
                  </a:schemeClr>
                </a:solidFill>
              </a:rPr>
              <a:t>Tenaga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bg2">
                    <a:lumMod val="50000"/>
                  </a:schemeClr>
                </a:solidFill>
              </a:rPr>
              <a:t>Kerja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bg2">
                    <a:lumMod val="50000"/>
                  </a:schemeClr>
                </a:solidFill>
              </a:rPr>
              <a:t>dan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bg2">
                    <a:lumMod val="50000"/>
                  </a:schemeClr>
                </a:solidFill>
              </a:rPr>
              <a:t>Transmigrasi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AU" sz="1600" dirty="0" err="1">
                <a:solidFill>
                  <a:schemeClr val="bg2">
                    <a:lumMod val="50000"/>
                  </a:schemeClr>
                </a:solidFill>
              </a:rPr>
              <a:t>No.PER</a:t>
            </a:r>
            <a:r>
              <a:rPr lang="en-AU" sz="1600" dirty="0">
                <a:solidFill>
                  <a:schemeClr val="bg2">
                    <a:lumMod val="50000"/>
                  </a:schemeClr>
                </a:solidFill>
              </a:rPr>
              <a:t>. 13/MEN/X/2011, </a:t>
            </a:r>
            <a:r>
              <a:rPr lang="en-AU" sz="1600" dirty="0" err="1">
                <a:solidFill>
                  <a:schemeClr val="bg2">
                    <a:lumMod val="50000"/>
                  </a:schemeClr>
                </a:solidFill>
              </a:rPr>
              <a:t>tentang</a:t>
            </a:r>
            <a:r>
              <a:rPr lang="en-AU" sz="1600" dirty="0">
                <a:solidFill>
                  <a:schemeClr val="bg2">
                    <a:lumMod val="50000"/>
                  </a:schemeClr>
                </a:solidFill>
              </a:rPr>
              <a:t> NAB (</a:t>
            </a:r>
            <a:r>
              <a:rPr lang="en-AU" sz="1600" dirty="0" err="1">
                <a:solidFill>
                  <a:schemeClr val="bg2">
                    <a:lumMod val="50000"/>
                  </a:schemeClr>
                </a:solidFill>
              </a:rPr>
              <a:t>Nilai</a:t>
            </a:r>
            <a:r>
              <a:rPr lang="en-AU" sz="16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AU" sz="1600" dirty="0" err="1">
                <a:solidFill>
                  <a:schemeClr val="bg2">
                    <a:lumMod val="50000"/>
                  </a:schemeClr>
                </a:solidFill>
              </a:rPr>
              <a:t>Ambang</a:t>
            </a:r>
            <a:r>
              <a:rPr lang="en-AU" sz="1600" dirty="0">
                <a:solidFill>
                  <a:schemeClr val="bg2">
                    <a:lumMod val="50000"/>
                  </a:schemeClr>
                </a:solidFill>
              </a:rPr>
              <a:t> Batas) </a:t>
            </a:r>
            <a:r>
              <a:rPr lang="en-AU" sz="1600" dirty="0" err="1">
                <a:solidFill>
                  <a:schemeClr val="bg2">
                    <a:lumMod val="50000"/>
                  </a:schemeClr>
                </a:solidFill>
              </a:rPr>
              <a:t>Faktor</a:t>
            </a:r>
            <a:r>
              <a:rPr lang="en-AU" sz="16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AU" sz="1600" dirty="0" err="1">
                <a:solidFill>
                  <a:schemeClr val="bg2">
                    <a:lumMod val="50000"/>
                  </a:schemeClr>
                </a:solidFill>
              </a:rPr>
              <a:t>Fisika</a:t>
            </a:r>
            <a:r>
              <a:rPr lang="en-AU" sz="16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AU" sz="1600" dirty="0" err="1">
                <a:solidFill>
                  <a:schemeClr val="bg2">
                    <a:lumMod val="50000"/>
                  </a:schemeClr>
                </a:solidFill>
              </a:rPr>
              <a:t>dan</a:t>
            </a:r>
            <a:r>
              <a:rPr lang="en-AU" sz="1600" dirty="0">
                <a:solidFill>
                  <a:schemeClr val="bg2">
                    <a:lumMod val="50000"/>
                  </a:schemeClr>
                </a:solidFill>
              </a:rPr>
              <a:t> Kimia di </a:t>
            </a:r>
            <a:r>
              <a:rPr lang="en-AU" sz="1600" dirty="0" err="1">
                <a:solidFill>
                  <a:schemeClr val="bg2">
                    <a:lumMod val="50000"/>
                  </a:schemeClr>
                </a:solidFill>
              </a:rPr>
              <a:t>Tempat</a:t>
            </a:r>
            <a:r>
              <a:rPr lang="en-AU" sz="16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AU" sz="1600" dirty="0" err="1">
                <a:solidFill>
                  <a:schemeClr val="bg2">
                    <a:lumMod val="50000"/>
                  </a:schemeClr>
                </a:solidFill>
              </a:rPr>
              <a:t>Kerja</a:t>
            </a:r>
            <a:r>
              <a:rPr lang="en-AU" sz="1600" dirty="0">
                <a:solidFill>
                  <a:schemeClr val="bg2">
                    <a:lumMod val="50000"/>
                  </a:schemeClr>
                </a:solidFill>
              </a:rPr>
              <a:t> , yang mana  NAB </a:t>
            </a:r>
            <a:r>
              <a:rPr lang="en-AU" sz="1600" dirty="0" err="1">
                <a:solidFill>
                  <a:schemeClr val="bg2">
                    <a:lumMod val="50000"/>
                  </a:schemeClr>
                </a:solidFill>
              </a:rPr>
              <a:t>ini</a:t>
            </a:r>
            <a:r>
              <a:rPr lang="en-AU" sz="16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AU" sz="1600" dirty="0" err="1">
                <a:solidFill>
                  <a:schemeClr val="bg2">
                    <a:lumMod val="50000"/>
                  </a:schemeClr>
                </a:solidFill>
              </a:rPr>
              <a:t>membatasi</a:t>
            </a:r>
            <a:r>
              <a:rPr lang="en-AU" sz="16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AU" sz="1600" dirty="0" err="1">
                <a:solidFill>
                  <a:schemeClr val="bg2">
                    <a:lumMod val="50000"/>
                  </a:schemeClr>
                </a:solidFill>
              </a:rPr>
              <a:t>pemaparan</a:t>
            </a:r>
            <a:r>
              <a:rPr lang="en-AU" sz="16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AU" sz="1600" dirty="0" err="1">
                <a:solidFill>
                  <a:schemeClr val="bg2">
                    <a:lumMod val="50000"/>
                  </a:schemeClr>
                </a:solidFill>
              </a:rPr>
              <a:t>panas</a:t>
            </a:r>
            <a:r>
              <a:rPr lang="en-AU" sz="16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AU" sz="1600" dirty="0" err="1">
                <a:solidFill>
                  <a:schemeClr val="bg2">
                    <a:lumMod val="50000"/>
                  </a:schemeClr>
                </a:solidFill>
              </a:rPr>
              <a:t>lingkungan</a:t>
            </a:r>
            <a:r>
              <a:rPr lang="en-AU" sz="16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AU" sz="1600" dirty="0" err="1">
                <a:solidFill>
                  <a:schemeClr val="bg2">
                    <a:lumMod val="50000"/>
                  </a:schemeClr>
                </a:solidFill>
              </a:rPr>
              <a:t>kerja</a:t>
            </a:r>
            <a:r>
              <a:rPr lang="en-AU" sz="1600" dirty="0">
                <a:solidFill>
                  <a:schemeClr val="bg2">
                    <a:lumMod val="50000"/>
                  </a:schemeClr>
                </a:solidFill>
              </a:rPr>
              <a:t> 8 jam per-</a:t>
            </a:r>
            <a:r>
              <a:rPr lang="en-AU" sz="1600" dirty="0" err="1">
                <a:solidFill>
                  <a:schemeClr val="bg2">
                    <a:lumMod val="50000"/>
                  </a:schemeClr>
                </a:solidFill>
              </a:rPr>
              <a:t>hari</a:t>
            </a:r>
            <a:r>
              <a:rPr lang="en-AU" sz="16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AU" sz="1600" dirty="0" err="1">
                <a:solidFill>
                  <a:schemeClr val="bg2">
                    <a:lumMod val="50000"/>
                  </a:schemeClr>
                </a:solidFill>
              </a:rPr>
              <a:t>terhadap</a:t>
            </a:r>
            <a:r>
              <a:rPr lang="en-AU" sz="16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AU" sz="1600" dirty="0" err="1">
                <a:solidFill>
                  <a:schemeClr val="bg2">
                    <a:lumMod val="50000"/>
                  </a:schemeClr>
                </a:solidFill>
              </a:rPr>
              <a:t>tenaga</a:t>
            </a:r>
            <a:r>
              <a:rPr lang="en-AU" sz="16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AU" sz="1600" dirty="0" err="1">
                <a:solidFill>
                  <a:schemeClr val="bg2">
                    <a:lumMod val="50000"/>
                  </a:schemeClr>
                </a:solidFill>
              </a:rPr>
              <a:t>kerja</a:t>
            </a:r>
            <a:r>
              <a:rPr lang="en-AU" sz="16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AU" sz="1600" dirty="0" err="1">
                <a:solidFill>
                  <a:schemeClr val="bg2">
                    <a:lumMod val="50000"/>
                  </a:schemeClr>
                </a:solidFill>
              </a:rPr>
              <a:t>dengan</a:t>
            </a:r>
            <a:r>
              <a:rPr lang="en-AU" sz="16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AU" sz="1600" dirty="0" err="1">
                <a:solidFill>
                  <a:schemeClr val="bg2">
                    <a:lumMod val="50000"/>
                  </a:schemeClr>
                </a:solidFill>
              </a:rPr>
              <a:t>mempertimbangkan</a:t>
            </a:r>
            <a:r>
              <a:rPr lang="en-AU" sz="16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AU" sz="1600" dirty="0" err="1">
                <a:solidFill>
                  <a:schemeClr val="bg2">
                    <a:lumMod val="50000"/>
                  </a:schemeClr>
                </a:solidFill>
              </a:rPr>
              <a:t>katagori</a:t>
            </a:r>
            <a:r>
              <a:rPr lang="en-AU" sz="16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AU" sz="1600" dirty="0" err="1">
                <a:solidFill>
                  <a:schemeClr val="bg2">
                    <a:lumMod val="50000"/>
                  </a:schemeClr>
                </a:solidFill>
              </a:rPr>
              <a:t>beban</a:t>
            </a:r>
            <a:r>
              <a:rPr lang="en-AU" sz="16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AU" sz="1600" dirty="0" err="1">
                <a:solidFill>
                  <a:schemeClr val="bg2">
                    <a:lumMod val="50000"/>
                  </a:schemeClr>
                </a:solidFill>
              </a:rPr>
              <a:t>kerja</a:t>
            </a:r>
            <a:r>
              <a:rPr lang="en-AU" sz="16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AU" sz="1600" dirty="0" err="1">
                <a:solidFill>
                  <a:schemeClr val="bg2">
                    <a:lumMod val="50000"/>
                  </a:schemeClr>
                </a:solidFill>
              </a:rPr>
              <a:t>dan</a:t>
            </a:r>
            <a:r>
              <a:rPr lang="en-AU" sz="16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AU" sz="1600" dirty="0" err="1">
                <a:solidFill>
                  <a:schemeClr val="bg2">
                    <a:lumMod val="50000"/>
                  </a:schemeClr>
                </a:solidFill>
              </a:rPr>
              <a:t>pembagian</a:t>
            </a:r>
            <a:r>
              <a:rPr lang="en-AU" sz="16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AU" sz="1600" dirty="0" err="1">
                <a:solidFill>
                  <a:schemeClr val="bg2">
                    <a:lumMod val="50000"/>
                  </a:schemeClr>
                </a:solidFill>
              </a:rPr>
              <a:t>waktu</a:t>
            </a:r>
            <a:r>
              <a:rPr lang="en-AU" sz="16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AU" sz="1600" dirty="0" err="1">
                <a:solidFill>
                  <a:schemeClr val="bg2">
                    <a:lumMod val="50000"/>
                  </a:schemeClr>
                </a:solidFill>
              </a:rPr>
              <a:t>kerja</a:t>
            </a:r>
            <a:r>
              <a:rPr lang="en-AU" sz="1600" dirty="0">
                <a:solidFill>
                  <a:schemeClr val="bg2">
                    <a:lumMod val="50000"/>
                  </a:schemeClr>
                </a:solidFill>
              </a:rPr>
              <a:t> –</a:t>
            </a:r>
            <a:r>
              <a:rPr lang="en-AU" sz="1600" dirty="0" err="1">
                <a:solidFill>
                  <a:schemeClr val="bg2">
                    <a:lumMod val="50000"/>
                  </a:schemeClr>
                </a:solidFill>
              </a:rPr>
              <a:t>istirahat</a:t>
            </a:r>
            <a:r>
              <a:rPr lang="en-AU" sz="1600" dirty="0">
                <a:solidFill>
                  <a:schemeClr val="bg2">
                    <a:lumMod val="50000"/>
                  </a:schemeClr>
                </a:solidFill>
              </a:rPr>
              <a:t> .</a:t>
            </a:r>
            <a:endParaRPr lang="en-US" sz="1600" dirty="0">
              <a:solidFill>
                <a:schemeClr val="bg2">
                  <a:lumMod val="50000"/>
                </a:schemeClr>
              </a:solidFill>
            </a:endParaRPr>
          </a:p>
          <a:p>
            <a:pPr marL="285750" lvl="0" indent="-285750" hangingPunct="0">
              <a:buBlip>
                <a:blip r:embed="rId2"/>
              </a:buBlip>
            </a:pPr>
            <a:r>
              <a:rPr lang="en-AU" sz="1600" dirty="0" err="1">
                <a:solidFill>
                  <a:schemeClr val="bg2">
                    <a:lumMod val="50000"/>
                  </a:schemeClr>
                </a:solidFill>
              </a:rPr>
              <a:t>Semua</a:t>
            </a:r>
            <a:r>
              <a:rPr lang="en-AU" sz="1600" dirty="0">
                <a:solidFill>
                  <a:schemeClr val="bg2">
                    <a:lumMod val="50000"/>
                  </a:schemeClr>
                </a:solidFill>
              </a:rPr>
              <a:t> factor yang </a:t>
            </a:r>
            <a:r>
              <a:rPr lang="en-AU" sz="1600" dirty="0" err="1">
                <a:solidFill>
                  <a:schemeClr val="bg2">
                    <a:lumMod val="50000"/>
                  </a:schemeClr>
                </a:solidFill>
              </a:rPr>
              <a:t>mempengaruhi</a:t>
            </a:r>
            <a:r>
              <a:rPr lang="en-AU" sz="16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AU" sz="1600" dirty="0" err="1">
                <a:solidFill>
                  <a:schemeClr val="bg2">
                    <a:lumMod val="50000"/>
                  </a:schemeClr>
                </a:solidFill>
              </a:rPr>
              <a:t>sudah</a:t>
            </a:r>
            <a:r>
              <a:rPr lang="en-AU" sz="16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AU" sz="1600" dirty="0" err="1">
                <a:solidFill>
                  <a:schemeClr val="bg2">
                    <a:lumMod val="50000"/>
                  </a:schemeClr>
                </a:solidFill>
              </a:rPr>
              <a:t>diperhitungkan</a:t>
            </a:r>
            <a:r>
              <a:rPr lang="en-AU" sz="16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AU" sz="1600" dirty="0" err="1">
                <a:solidFill>
                  <a:schemeClr val="bg2">
                    <a:lumMod val="50000"/>
                  </a:schemeClr>
                </a:solidFill>
              </a:rPr>
              <a:t>didalamnya</a:t>
            </a:r>
            <a:r>
              <a:rPr lang="en-AU" sz="16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AU" sz="1600" dirty="0" err="1">
                <a:solidFill>
                  <a:schemeClr val="bg2">
                    <a:lumMod val="50000"/>
                  </a:schemeClr>
                </a:solidFill>
              </a:rPr>
              <a:t>termasuk</a:t>
            </a:r>
            <a:r>
              <a:rPr lang="en-AU" sz="1600" dirty="0">
                <a:solidFill>
                  <a:schemeClr val="bg2">
                    <a:lumMod val="50000"/>
                  </a:schemeClr>
                </a:solidFill>
              </a:rPr>
              <a:t> (</a:t>
            </a:r>
            <a:r>
              <a:rPr lang="en-AU" sz="1600" dirty="0" err="1">
                <a:solidFill>
                  <a:schemeClr val="bg2">
                    <a:lumMod val="50000"/>
                  </a:schemeClr>
                </a:solidFill>
              </a:rPr>
              <a:t>suhu</a:t>
            </a:r>
            <a:r>
              <a:rPr lang="en-AU" sz="16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AU" sz="1600" dirty="0" err="1">
                <a:solidFill>
                  <a:schemeClr val="bg2">
                    <a:lumMod val="50000"/>
                  </a:schemeClr>
                </a:solidFill>
              </a:rPr>
              <a:t>udara</a:t>
            </a:r>
            <a:r>
              <a:rPr lang="en-AU" sz="1600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en-AU" sz="1600" dirty="0" err="1">
                <a:solidFill>
                  <a:schemeClr val="bg2">
                    <a:lumMod val="50000"/>
                  </a:schemeClr>
                </a:solidFill>
              </a:rPr>
              <a:t>kelembaban</a:t>
            </a:r>
            <a:r>
              <a:rPr lang="en-AU" sz="1600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en-AU" sz="1600" dirty="0" err="1">
                <a:solidFill>
                  <a:schemeClr val="bg2">
                    <a:lumMod val="50000"/>
                  </a:schemeClr>
                </a:solidFill>
              </a:rPr>
              <a:t>kecepatan</a:t>
            </a:r>
            <a:r>
              <a:rPr lang="en-AU" sz="16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AU" sz="1600" dirty="0" err="1">
                <a:solidFill>
                  <a:schemeClr val="bg2">
                    <a:lumMod val="50000"/>
                  </a:schemeClr>
                </a:solidFill>
              </a:rPr>
              <a:t>gerakan</a:t>
            </a:r>
            <a:r>
              <a:rPr lang="en-AU" sz="16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AU" sz="1600" dirty="0" err="1">
                <a:solidFill>
                  <a:schemeClr val="bg2">
                    <a:lumMod val="50000"/>
                  </a:schemeClr>
                </a:solidFill>
              </a:rPr>
              <a:t>udara</a:t>
            </a:r>
            <a:r>
              <a:rPr lang="en-AU" sz="1600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en-AU" sz="1600" dirty="0" err="1">
                <a:solidFill>
                  <a:schemeClr val="bg2">
                    <a:lumMod val="50000"/>
                  </a:schemeClr>
                </a:solidFill>
              </a:rPr>
              <a:t>radiasi</a:t>
            </a:r>
            <a:r>
              <a:rPr lang="en-AU" sz="16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AU" sz="1600" dirty="0" err="1">
                <a:solidFill>
                  <a:schemeClr val="bg2">
                    <a:lumMod val="50000"/>
                  </a:schemeClr>
                </a:solidFill>
              </a:rPr>
              <a:t>dan</a:t>
            </a:r>
            <a:r>
              <a:rPr lang="en-AU" sz="16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AU" sz="1600" dirty="0" err="1">
                <a:solidFill>
                  <a:schemeClr val="bg2">
                    <a:lumMod val="50000"/>
                  </a:schemeClr>
                </a:solidFill>
              </a:rPr>
              <a:t>tingkat</a:t>
            </a:r>
            <a:r>
              <a:rPr lang="en-AU" sz="16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AU" sz="1600" dirty="0" err="1">
                <a:solidFill>
                  <a:schemeClr val="bg2">
                    <a:lumMod val="50000"/>
                  </a:schemeClr>
                </a:solidFill>
              </a:rPr>
              <a:t>metabolisme</a:t>
            </a:r>
            <a:r>
              <a:rPr lang="en-AU" sz="1600" dirty="0">
                <a:solidFill>
                  <a:schemeClr val="bg2">
                    <a:lumMod val="50000"/>
                  </a:schemeClr>
                </a:solidFill>
              </a:rPr>
              <a:t>)</a:t>
            </a:r>
            <a:endParaRPr lang="en-US" sz="16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3039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BC3158-06DB-47D5-A411-218DA1FC9E59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12562" y="380999"/>
            <a:ext cx="17656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hangingPunct="0"/>
            <a:r>
              <a:rPr lang="en-AU" sz="2400" dirty="0" err="1">
                <a:latin typeface="Tekton Pro Ext" pitchFamily="34" charset="0"/>
              </a:rPr>
              <a:t>Peralatan</a:t>
            </a:r>
            <a:endParaRPr lang="en-US" sz="2400" dirty="0">
              <a:latin typeface="Tekton Pro Ext" pitchFamily="34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80999"/>
            <a:ext cx="4969814" cy="4713357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/>
          <p:cNvSpPr/>
          <p:nvPr/>
        </p:nvSpPr>
        <p:spPr>
          <a:xfrm>
            <a:off x="228600" y="5505041"/>
            <a:ext cx="7772400" cy="1015663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hangingPunct="0"/>
            <a:r>
              <a:rPr lang="en-AU" sz="2000" dirty="0" err="1"/>
              <a:t>Sesuai</a:t>
            </a:r>
            <a:r>
              <a:rPr lang="en-AU" sz="2000" dirty="0"/>
              <a:t> </a:t>
            </a:r>
            <a:r>
              <a:rPr lang="en-AU" sz="2000" dirty="0" err="1"/>
              <a:t>dengan</a:t>
            </a:r>
            <a:r>
              <a:rPr lang="en-AU" sz="2000" dirty="0"/>
              <a:t> factor-</a:t>
            </a:r>
            <a:r>
              <a:rPr lang="en-AU" sz="2000" dirty="0" err="1"/>
              <a:t>faktor</a:t>
            </a:r>
            <a:r>
              <a:rPr lang="en-AU" sz="2000" dirty="0"/>
              <a:t> yang </a:t>
            </a:r>
            <a:r>
              <a:rPr lang="en-AU" sz="2000" dirty="0" err="1"/>
              <a:t>memepengaruhi</a:t>
            </a:r>
            <a:r>
              <a:rPr lang="en-AU" sz="2000" dirty="0"/>
              <a:t> </a:t>
            </a:r>
            <a:r>
              <a:rPr lang="en-AU" sz="2000" dirty="0" err="1"/>
              <a:t>maka</a:t>
            </a:r>
            <a:r>
              <a:rPr lang="en-AU" sz="2000" dirty="0"/>
              <a:t> </a:t>
            </a:r>
            <a:r>
              <a:rPr lang="en-AU" sz="2000" dirty="0" err="1"/>
              <a:t>diperlukan</a:t>
            </a:r>
            <a:r>
              <a:rPr lang="en-AU" sz="2000" dirty="0"/>
              <a:t> </a:t>
            </a:r>
            <a:r>
              <a:rPr lang="en-AU" sz="2000" dirty="0" err="1"/>
              <a:t>suatu</a:t>
            </a:r>
            <a:r>
              <a:rPr lang="en-AU" sz="2000" dirty="0"/>
              <a:t> unit </a:t>
            </a:r>
            <a:r>
              <a:rPr lang="en-AU" sz="2000" dirty="0" err="1"/>
              <a:t>peralatan</a:t>
            </a:r>
            <a:r>
              <a:rPr lang="en-AU" sz="2000" dirty="0"/>
              <a:t> </a:t>
            </a:r>
            <a:r>
              <a:rPr lang="en-AU" sz="2000" dirty="0" err="1"/>
              <a:t>secara</a:t>
            </a:r>
            <a:r>
              <a:rPr lang="en-AU" sz="2000" dirty="0"/>
              <a:t> manual, </a:t>
            </a:r>
            <a:r>
              <a:rPr lang="en-AU" sz="2000" dirty="0" err="1"/>
              <a:t>seperti</a:t>
            </a:r>
            <a:r>
              <a:rPr lang="en-AU" sz="2000" dirty="0"/>
              <a:t> </a:t>
            </a:r>
            <a:r>
              <a:rPr lang="en-AU" sz="2000" dirty="0" err="1"/>
              <a:t>pada</a:t>
            </a:r>
            <a:r>
              <a:rPr lang="en-AU" sz="2000" dirty="0"/>
              <a:t> </a:t>
            </a:r>
            <a:r>
              <a:rPr lang="en-AU" sz="2000" dirty="0" err="1"/>
              <a:t>gambar</a:t>
            </a:r>
            <a:r>
              <a:rPr lang="en-AU" sz="2000" dirty="0"/>
              <a:t>- 5.1, yang </a:t>
            </a:r>
            <a:r>
              <a:rPr lang="en-AU" sz="2000" dirty="0" err="1"/>
              <a:t>terdiri</a:t>
            </a:r>
            <a:r>
              <a:rPr lang="en-AU" sz="2000" dirty="0"/>
              <a:t> </a:t>
            </a:r>
            <a:r>
              <a:rPr lang="en-AU" sz="2000" dirty="0" err="1"/>
              <a:t>dari</a:t>
            </a:r>
            <a:r>
              <a:rPr lang="en-AU" sz="2000" dirty="0"/>
              <a:t> :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335187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81000"/>
            <a:ext cx="44958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AU" dirty="0" err="1" smtClean="0"/>
              <a:t>Psikometer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7F380D-869F-4554-A726-6CCAC110E28A}" type="datetime1">
              <a:rPr lang="en-US" smtClean="0"/>
              <a:t>5/20/2015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MUH. ARIEF LATAR, Ir,MSc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BC3158-06DB-47D5-A411-218DA1FC9E59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9600" y="1066800"/>
            <a:ext cx="7620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en-AU" dirty="0" err="1" smtClean="0"/>
              <a:t>Psikometer</a:t>
            </a:r>
            <a:r>
              <a:rPr lang="en-AU" dirty="0" smtClean="0"/>
              <a:t> </a:t>
            </a:r>
            <a:r>
              <a:rPr lang="en-AU" dirty="0" err="1"/>
              <a:t>adalah</a:t>
            </a:r>
            <a:r>
              <a:rPr lang="en-AU" dirty="0"/>
              <a:t> </a:t>
            </a:r>
            <a:r>
              <a:rPr lang="en-AU" dirty="0" err="1"/>
              <a:t>alat</a:t>
            </a:r>
            <a:r>
              <a:rPr lang="en-AU" dirty="0"/>
              <a:t> </a:t>
            </a:r>
            <a:r>
              <a:rPr lang="en-AU" dirty="0" err="1"/>
              <a:t>pengukuran</a:t>
            </a:r>
            <a:r>
              <a:rPr lang="en-AU" dirty="0"/>
              <a:t> </a:t>
            </a:r>
            <a:r>
              <a:rPr lang="en-AU" dirty="0" err="1"/>
              <a:t>kelembaban</a:t>
            </a:r>
            <a:r>
              <a:rPr lang="en-AU" dirty="0"/>
              <a:t> yang </a:t>
            </a:r>
            <a:r>
              <a:rPr lang="en-AU" dirty="0" err="1"/>
              <a:t>terdiri</a:t>
            </a:r>
            <a:r>
              <a:rPr lang="en-AU" dirty="0"/>
              <a:t> </a:t>
            </a:r>
            <a:r>
              <a:rPr lang="en-AU" dirty="0" err="1"/>
              <a:t>dari</a:t>
            </a:r>
            <a:r>
              <a:rPr lang="en-AU" dirty="0"/>
              <a:t> </a:t>
            </a:r>
            <a:r>
              <a:rPr lang="en-AU" dirty="0" err="1"/>
              <a:t>sebuah</a:t>
            </a:r>
            <a:r>
              <a:rPr lang="en-AU" dirty="0"/>
              <a:t> </a:t>
            </a:r>
            <a:r>
              <a:rPr lang="en-AU" dirty="0" err="1"/>
              <a:t>termometer</a:t>
            </a:r>
            <a:r>
              <a:rPr lang="en-AU" dirty="0"/>
              <a:t>, </a:t>
            </a:r>
            <a:r>
              <a:rPr lang="en-AU" dirty="0" err="1"/>
              <a:t>kering</a:t>
            </a:r>
            <a:r>
              <a:rPr lang="en-AU" dirty="0"/>
              <a:t> </a:t>
            </a:r>
            <a:r>
              <a:rPr lang="en-AU" dirty="0" err="1"/>
              <a:t>dan</a:t>
            </a:r>
            <a:r>
              <a:rPr lang="en-AU" dirty="0"/>
              <a:t>  </a:t>
            </a:r>
            <a:r>
              <a:rPr lang="en-AU" dirty="0" err="1"/>
              <a:t>termometer</a:t>
            </a:r>
            <a:r>
              <a:rPr lang="en-AU" dirty="0"/>
              <a:t> </a:t>
            </a:r>
            <a:r>
              <a:rPr lang="en-AU" dirty="0" err="1"/>
              <a:t>basah</a:t>
            </a:r>
            <a:r>
              <a:rPr lang="en-AU" dirty="0"/>
              <a:t> yang </a:t>
            </a:r>
            <a:r>
              <a:rPr lang="en-AU" dirty="0" err="1"/>
              <a:t>terangkai</a:t>
            </a:r>
            <a:r>
              <a:rPr lang="en-AU" dirty="0"/>
              <a:t> </a:t>
            </a:r>
            <a:r>
              <a:rPr lang="en-AU" dirty="0" err="1"/>
              <a:t>dengan</a:t>
            </a:r>
            <a:r>
              <a:rPr lang="en-AU" dirty="0"/>
              <a:t> </a:t>
            </a:r>
            <a:r>
              <a:rPr lang="en-AU" dirty="0" err="1"/>
              <a:t>suatu</a:t>
            </a:r>
            <a:r>
              <a:rPr lang="en-AU" dirty="0"/>
              <a:t> </a:t>
            </a:r>
            <a:r>
              <a:rPr lang="en-AU" dirty="0" err="1"/>
              <a:t>kipas</a:t>
            </a:r>
            <a:r>
              <a:rPr lang="en-AU" dirty="0"/>
              <a:t> yang </a:t>
            </a:r>
            <a:r>
              <a:rPr lang="en-AU" dirty="0" err="1"/>
              <a:t>dapat</a:t>
            </a:r>
            <a:r>
              <a:rPr lang="en-AU" dirty="0"/>
              <a:t> </a:t>
            </a:r>
            <a:r>
              <a:rPr lang="en-AU" dirty="0" err="1"/>
              <a:t>diatur</a:t>
            </a:r>
            <a:r>
              <a:rPr lang="en-AU" dirty="0"/>
              <a:t> </a:t>
            </a:r>
            <a:r>
              <a:rPr lang="en-AU" dirty="0" err="1"/>
              <a:t>secara</a:t>
            </a:r>
            <a:r>
              <a:rPr lang="en-AU" dirty="0"/>
              <a:t> manual </a:t>
            </a:r>
            <a:r>
              <a:rPr lang="en-AU" dirty="0" err="1"/>
              <a:t>atau</a:t>
            </a:r>
            <a:r>
              <a:rPr lang="en-AU" dirty="0"/>
              <a:t> </a:t>
            </a:r>
            <a:r>
              <a:rPr lang="en-AU" dirty="0" err="1"/>
              <a:t>diputar</a:t>
            </a:r>
            <a:r>
              <a:rPr lang="en-AU" dirty="0"/>
              <a:t> </a:t>
            </a:r>
            <a:r>
              <a:rPr lang="en-AU" dirty="0" err="1"/>
              <a:t>dan</a:t>
            </a:r>
            <a:r>
              <a:rPr lang="en-AU" dirty="0"/>
              <a:t> </a:t>
            </a:r>
            <a:r>
              <a:rPr lang="en-AU" dirty="0" err="1"/>
              <a:t>digrakan</a:t>
            </a:r>
            <a:r>
              <a:rPr lang="en-AU" dirty="0"/>
              <a:t> </a:t>
            </a:r>
            <a:r>
              <a:rPr lang="en-AU" dirty="0" err="1"/>
              <a:t>oleh</a:t>
            </a:r>
            <a:r>
              <a:rPr lang="en-AU" dirty="0"/>
              <a:t> </a:t>
            </a:r>
            <a:r>
              <a:rPr lang="en-AU" dirty="0" err="1"/>
              <a:t>baterai</a:t>
            </a:r>
            <a:r>
              <a:rPr lang="en-AU" dirty="0"/>
              <a:t> (motor driven </a:t>
            </a:r>
            <a:r>
              <a:rPr lang="en-AU" dirty="0" err="1"/>
              <a:t>psychometer</a:t>
            </a:r>
            <a:r>
              <a:rPr lang="en-AU" dirty="0"/>
              <a:t>)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49826" y="2590800"/>
            <a:ext cx="7620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/>
            <a:r>
              <a:rPr lang="en-AU" sz="1600" dirty="0"/>
              <a:t>Cara </a:t>
            </a:r>
            <a:r>
              <a:rPr lang="en-AU" sz="1600" dirty="0" err="1"/>
              <a:t>penggunaan</a:t>
            </a:r>
            <a:r>
              <a:rPr lang="en-AU" sz="1600" dirty="0"/>
              <a:t> ;</a:t>
            </a:r>
            <a:endParaRPr lang="en-US" sz="1600" dirty="0"/>
          </a:p>
          <a:p>
            <a:pPr algn="just" hangingPunct="0"/>
            <a:r>
              <a:rPr lang="en-AU" sz="1600" dirty="0" err="1"/>
              <a:t>Termometer</a:t>
            </a:r>
            <a:r>
              <a:rPr lang="en-AU" sz="1600" dirty="0"/>
              <a:t> </a:t>
            </a:r>
            <a:r>
              <a:rPr lang="en-AU" sz="1600" dirty="0" err="1"/>
              <a:t>basah</a:t>
            </a:r>
            <a:r>
              <a:rPr lang="en-AU" sz="1600" dirty="0"/>
              <a:t> yang </a:t>
            </a:r>
            <a:r>
              <a:rPr lang="en-AU" sz="1600" dirty="0" err="1"/>
              <a:t>dibalut</a:t>
            </a:r>
            <a:r>
              <a:rPr lang="en-AU" sz="1600" dirty="0"/>
              <a:t> </a:t>
            </a:r>
            <a:r>
              <a:rPr lang="en-AU" sz="1600" dirty="0" err="1"/>
              <a:t>katun</a:t>
            </a:r>
            <a:r>
              <a:rPr lang="en-AU" sz="1600" dirty="0"/>
              <a:t> </a:t>
            </a:r>
            <a:r>
              <a:rPr lang="en-AU" sz="1600" dirty="0" err="1"/>
              <a:t>pada</a:t>
            </a:r>
            <a:r>
              <a:rPr lang="en-AU" sz="1600" dirty="0"/>
              <a:t> </a:t>
            </a:r>
            <a:r>
              <a:rPr lang="en-AU" sz="1600" dirty="0" err="1"/>
              <a:t>lambungnya</a:t>
            </a:r>
            <a:r>
              <a:rPr lang="en-AU" sz="1600" dirty="0"/>
              <a:t> </a:t>
            </a:r>
            <a:r>
              <a:rPr lang="en-AU" sz="1600" dirty="0" err="1"/>
              <a:t>dibasahi</a:t>
            </a:r>
            <a:r>
              <a:rPr lang="en-AU" sz="1600" dirty="0"/>
              <a:t> </a:t>
            </a:r>
            <a:r>
              <a:rPr lang="en-AU" sz="1600" dirty="0" err="1"/>
              <a:t>dengan</a:t>
            </a:r>
            <a:r>
              <a:rPr lang="en-AU" sz="1600" dirty="0"/>
              <a:t> air </a:t>
            </a:r>
            <a:r>
              <a:rPr lang="en-AU" sz="1600" dirty="0" err="1"/>
              <a:t>suling</a:t>
            </a:r>
            <a:r>
              <a:rPr lang="en-AU" sz="1600" dirty="0"/>
              <a:t> (</a:t>
            </a:r>
            <a:r>
              <a:rPr lang="en-AU" sz="1600" dirty="0" err="1"/>
              <a:t>aquades</a:t>
            </a:r>
            <a:r>
              <a:rPr lang="en-AU" sz="1600" dirty="0"/>
              <a:t>) </a:t>
            </a:r>
            <a:r>
              <a:rPr lang="en-AU" sz="1600" dirty="0" err="1"/>
              <a:t>kemudian</a:t>
            </a:r>
            <a:r>
              <a:rPr lang="en-AU" sz="1600" dirty="0"/>
              <a:t> </a:t>
            </a:r>
            <a:r>
              <a:rPr lang="en-AU" sz="1600" dirty="0" err="1"/>
              <a:t>kipas</a:t>
            </a:r>
            <a:r>
              <a:rPr lang="en-AU" sz="1600" dirty="0"/>
              <a:t> </a:t>
            </a:r>
            <a:r>
              <a:rPr lang="en-AU" sz="1600" dirty="0" err="1"/>
              <a:t>diputar</a:t>
            </a:r>
            <a:r>
              <a:rPr lang="en-AU" sz="1600" dirty="0"/>
              <a:t>, air </a:t>
            </a:r>
            <a:r>
              <a:rPr lang="en-AU" sz="1600" dirty="0" err="1"/>
              <a:t>raksa</a:t>
            </a:r>
            <a:r>
              <a:rPr lang="en-AU" sz="1600" dirty="0"/>
              <a:t> </a:t>
            </a:r>
            <a:r>
              <a:rPr lang="en-AU" sz="1600" dirty="0" err="1"/>
              <a:t>pada</a:t>
            </a:r>
            <a:r>
              <a:rPr lang="en-AU" sz="1600" dirty="0"/>
              <a:t> </a:t>
            </a:r>
            <a:r>
              <a:rPr lang="en-AU" sz="1600" dirty="0" err="1"/>
              <a:t>kolom</a:t>
            </a:r>
            <a:r>
              <a:rPr lang="en-AU" sz="1600" dirty="0"/>
              <a:t> </a:t>
            </a:r>
            <a:r>
              <a:rPr lang="en-AU" sz="1600" dirty="0" err="1"/>
              <a:t>termometer</a:t>
            </a:r>
            <a:r>
              <a:rPr lang="en-AU" sz="1600" dirty="0"/>
              <a:t> </a:t>
            </a:r>
            <a:r>
              <a:rPr lang="en-AU" sz="1600" dirty="0" err="1"/>
              <a:t>basah</a:t>
            </a:r>
            <a:r>
              <a:rPr lang="en-AU" sz="1600" dirty="0"/>
              <a:t> </a:t>
            </a:r>
            <a:r>
              <a:rPr lang="en-AU" sz="1600" dirty="0" err="1"/>
              <a:t>akan</a:t>
            </a:r>
            <a:r>
              <a:rPr lang="en-AU" sz="1600" dirty="0"/>
              <a:t> </a:t>
            </a:r>
            <a:r>
              <a:rPr lang="en-AU" sz="1600" dirty="0" err="1"/>
              <a:t>turun</a:t>
            </a:r>
            <a:r>
              <a:rPr lang="en-AU" sz="1600" dirty="0"/>
              <a:t>. </a:t>
            </a:r>
            <a:r>
              <a:rPr lang="en-AU" sz="1600" dirty="0" err="1"/>
              <a:t>Pada</a:t>
            </a:r>
            <a:r>
              <a:rPr lang="en-AU" sz="1600" dirty="0"/>
              <a:t> </a:t>
            </a:r>
            <a:r>
              <a:rPr lang="en-AU" sz="1600" dirty="0" err="1"/>
              <a:t>saat</a:t>
            </a:r>
            <a:r>
              <a:rPr lang="en-AU" sz="1600" dirty="0"/>
              <a:t> </a:t>
            </a:r>
            <a:r>
              <a:rPr lang="en-AU" sz="1600" dirty="0" err="1"/>
              <a:t>penurunan</a:t>
            </a:r>
            <a:r>
              <a:rPr lang="en-AU" sz="1600" dirty="0"/>
              <a:t> air </a:t>
            </a:r>
            <a:r>
              <a:rPr lang="en-AU" sz="1600" dirty="0" err="1"/>
              <a:t>raksa</a:t>
            </a:r>
            <a:r>
              <a:rPr lang="en-AU" sz="1600" dirty="0"/>
              <a:t> </a:t>
            </a:r>
            <a:r>
              <a:rPr lang="en-AU" sz="1600" dirty="0" err="1"/>
              <a:t>mencapai</a:t>
            </a:r>
            <a:r>
              <a:rPr lang="en-AU" sz="1600" dirty="0"/>
              <a:t> </a:t>
            </a:r>
            <a:r>
              <a:rPr lang="en-AU" sz="1600" dirty="0" err="1"/>
              <a:t>posisi</a:t>
            </a:r>
            <a:r>
              <a:rPr lang="en-AU" sz="1600" dirty="0"/>
              <a:t> </a:t>
            </a:r>
            <a:r>
              <a:rPr lang="en-AU" sz="1600" dirty="0" err="1"/>
              <a:t>terendah</a:t>
            </a:r>
            <a:r>
              <a:rPr lang="en-AU" sz="1600" dirty="0"/>
              <a:t> yang </a:t>
            </a:r>
            <a:r>
              <a:rPr lang="en-AU" sz="1600" dirty="0" err="1"/>
              <a:t>menandahkan</a:t>
            </a:r>
            <a:r>
              <a:rPr lang="en-AU" sz="1600" dirty="0"/>
              <a:t> </a:t>
            </a:r>
            <a:r>
              <a:rPr lang="en-AU" sz="1600" dirty="0" err="1"/>
              <a:t>terjadinya</a:t>
            </a:r>
            <a:r>
              <a:rPr lang="en-AU" sz="1600" dirty="0"/>
              <a:t> </a:t>
            </a:r>
            <a:r>
              <a:rPr lang="en-AU" sz="1600" dirty="0" err="1"/>
              <a:t>keseimbangan</a:t>
            </a:r>
            <a:r>
              <a:rPr lang="en-AU" sz="1600" dirty="0"/>
              <a:t> </a:t>
            </a:r>
            <a:r>
              <a:rPr lang="en-AU" sz="1600" dirty="0" err="1"/>
              <a:t>antara</a:t>
            </a:r>
            <a:r>
              <a:rPr lang="en-AU" sz="1600" dirty="0"/>
              <a:t> </a:t>
            </a:r>
            <a:r>
              <a:rPr lang="en-AU" sz="1600" dirty="0" err="1"/>
              <a:t>tekanan</a:t>
            </a:r>
            <a:r>
              <a:rPr lang="en-AU" sz="1600" dirty="0"/>
              <a:t> </a:t>
            </a:r>
            <a:r>
              <a:rPr lang="en-AU" sz="1600" dirty="0" err="1"/>
              <a:t>parsial</a:t>
            </a:r>
            <a:r>
              <a:rPr lang="en-AU" sz="1600" dirty="0"/>
              <a:t> </a:t>
            </a:r>
            <a:r>
              <a:rPr lang="en-AU" sz="1600" dirty="0" err="1"/>
              <a:t>uap</a:t>
            </a:r>
            <a:r>
              <a:rPr lang="en-AU" sz="1600" dirty="0"/>
              <a:t> air </a:t>
            </a:r>
            <a:r>
              <a:rPr lang="en-AU" sz="1600" dirty="0" err="1"/>
              <a:t>pada</a:t>
            </a:r>
            <a:r>
              <a:rPr lang="en-AU" sz="1600" dirty="0"/>
              <a:t> </a:t>
            </a:r>
            <a:r>
              <a:rPr lang="en-AU" sz="1600" dirty="0" err="1"/>
              <a:t>permukaan</a:t>
            </a:r>
            <a:r>
              <a:rPr lang="en-AU" sz="1600" dirty="0"/>
              <a:t> </a:t>
            </a:r>
            <a:r>
              <a:rPr lang="en-AU" sz="1600" dirty="0" err="1"/>
              <a:t>katun</a:t>
            </a:r>
            <a:r>
              <a:rPr lang="en-AU" sz="1600" dirty="0"/>
              <a:t> </a:t>
            </a:r>
            <a:r>
              <a:rPr lang="en-AU" sz="1600" dirty="0" err="1"/>
              <a:t>dan</a:t>
            </a:r>
            <a:r>
              <a:rPr lang="en-AU" sz="1600" dirty="0"/>
              <a:t> </a:t>
            </a:r>
            <a:r>
              <a:rPr lang="en-AU" sz="1600" dirty="0" err="1"/>
              <a:t>tekanan</a:t>
            </a:r>
            <a:r>
              <a:rPr lang="en-AU" sz="1600" dirty="0"/>
              <a:t> </a:t>
            </a:r>
            <a:r>
              <a:rPr lang="en-AU" sz="1600" dirty="0" err="1"/>
              <a:t>uap</a:t>
            </a:r>
            <a:r>
              <a:rPr lang="en-AU" sz="1600" dirty="0"/>
              <a:t> air </a:t>
            </a:r>
            <a:r>
              <a:rPr lang="en-AU" sz="1600" dirty="0" err="1"/>
              <a:t>lingkungan</a:t>
            </a:r>
            <a:r>
              <a:rPr lang="en-AU" sz="1600" dirty="0"/>
              <a:t>, </a:t>
            </a:r>
            <a:r>
              <a:rPr lang="en-AU" sz="1600" dirty="0" err="1"/>
              <a:t>suhu</a:t>
            </a:r>
            <a:r>
              <a:rPr lang="en-AU" sz="1600" dirty="0"/>
              <a:t> </a:t>
            </a:r>
            <a:r>
              <a:rPr lang="en-AU" sz="1600" dirty="0" err="1"/>
              <a:t>basa</a:t>
            </a:r>
            <a:r>
              <a:rPr lang="en-AU" sz="1600" dirty="0"/>
              <a:t> </a:t>
            </a:r>
            <a:r>
              <a:rPr lang="en-AU" sz="1600" dirty="0" err="1"/>
              <a:t>dibaca</a:t>
            </a:r>
            <a:r>
              <a:rPr lang="en-AU" sz="1600" dirty="0"/>
              <a:t>, </a:t>
            </a:r>
            <a:r>
              <a:rPr lang="en-AU" sz="1600" dirty="0" err="1"/>
              <a:t>kemudian</a:t>
            </a:r>
            <a:r>
              <a:rPr lang="en-AU" sz="1600" dirty="0"/>
              <a:t> </a:t>
            </a:r>
            <a:r>
              <a:rPr lang="en-AU" sz="1600" dirty="0" err="1"/>
              <a:t>diikuti</a:t>
            </a:r>
            <a:r>
              <a:rPr lang="en-AU" sz="1600" dirty="0"/>
              <a:t> </a:t>
            </a:r>
            <a:r>
              <a:rPr lang="en-AU" sz="1600" dirty="0" err="1"/>
              <a:t>dengan</a:t>
            </a:r>
            <a:r>
              <a:rPr lang="en-AU" sz="1600" dirty="0"/>
              <a:t> </a:t>
            </a:r>
            <a:r>
              <a:rPr lang="en-AU" sz="1600" dirty="0" err="1"/>
              <a:t>pembacaan</a:t>
            </a:r>
            <a:r>
              <a:rPr lang="en-AU" sz="1600" dirty="0"/>
              <a:t> </a:t>
            </a:r>
            <a:r>
              <a:rPr lang="en-AU" sz="1600" dirty="0" err="1"/>
              <a:t>suhu</a:t>
            </a:r>
            <a:r>
              <a:rPr lang="en-AU" sz="1600" dirty="0"/>
              <a:t> </a:t>
            </a:r>
            <a:r>
              <a:rPr lang="en-AU" sz="1600" dirty="0" err="1"/>
              <a:t>kering</a:t>
            </a:r>
            <a:r>
              <a:rPr lang="en-AU" sz="1600" dirty="0"/>
              <a:t> </a:t>
            </a:r>
            <a:r>
              <a:rPr lang="en-AU" sz="1600" dirty="0" err="1"/>
              <a:t>pada</a:t>
            </a:r>
            <a:r>
              <a:rPr lang="en-AU" sz="1600" dirty="0"/>
              <a:t> thermometer </a:t>
            </a:r>
            <a:r>
              <a:rPr lang="en-AU" sz="1600" dirty="0" err="1"/>
              <a:t>kering</a:t>
            </a:r>
            <a:r>
              <a:rPr lang="en-AU" sz="1600" dirty="0"/>
              <a:t> .</a:t>
            </a:r>
            <a:endParaRPr lang="en-US" sz="1600" dirty="0"/>
          </a:p>
          <a:p>
            <a:pPr algn="just" hangingPunct="0"/>
            <a:r>
              <a:rPr lang="en-AU" sz="1600" dirty="0" err="1"/>
              <a:t>Pengukuran</a:t>
            </a:r>
            <a:r>
              <a:rPr lang="en-AU" sz="1600" dirty="0"/>
              <a:t> </a:t>
            </a:r>
            <a:r>
              <a:rPr lang="en-AU" sz="1600" dirty="0" err="1"/>
              <a:t>tersebut</a:t>
            </a:r>
            <a:r>
              <a:rPr lang="en-AU" sz="1600" dirty="0"/>
              <a:t> </a:t>
            </a:r>
            <a:r>
              <a:rPr lang="en-AU" sz="1600" dirty="0" err="1"/>
              <a:t>diulang</a:t>
            </a:r>
            <a:r>
              <a:rPr lang="en-AU" sz="1600" dirty="0"/>
              <a:t> 3 – 5 kali, </a:t>
            </a:r>
            <a:r>
              <a:rPr lang="en-AU" sz="1600" dirty="0" err="1"/>
              <a:t>nilai</a:t>
            </a:r>
            <a:r>
              <a:rPr lang="en-AU" sz="1600" dirty="0"/>
              <a:t> </a:t>
            </a:r>
            <a:r>
              <a:rPr lang="en-AU" sz="1600" dirty="0" err="1"/>
              <a:t>suhu</a:t>
            </a:r>
            <a:r>
              <a:rPr lang="en-AU" sz="1600" dirty="0"/>
              <a:t> </a:t>
            </a:r>
            <a:r>
              <a:rPr lang="en-AU" sz="1600" dirty="0" err="1"/>
              <a:t>basah</a:t>
            </a:r>
            <a:r>
              <a:rPr lang="en-AU" sz="1600" dirty="0"/>
              <a:t> (S</a:t>
            </a:r>
            <a:r>
              <a:rPr lang="en-AU" sz="1600" baseline="-25000" dirty="0"/>
              <a:t>B</a:t>
            </a:r>
            <a:r>
              <a:rPr lang="en-AU" sz="1600" dirty="0"/>
              <a:t>) </a:t>
            </a:r>
            <a:r>
              <a:rPr lang="en-AU" sz="1600" dirty="0" err="1"/>
              <a:t>dan</a:t>
            </a:r>
            <a:r>
              <a:rPr lang="en-AU" sz="1600" dirty="0"/>
              <a:t> </a:t>
            </a:r>
            <a:r>
              <a:rPr lang="en-AU" sz="1600" dirty="0" err="1"/>
              <a:t>suhu</a:t>
            </a:r>
            <a:r>
              <a:rPr lang="en-AU" sz="1600" dirty="0"/>
              <a:t> </a:t>
            </a:r>
            <a:r>
              <a:rPr lang="en-AU" sz="1600" dirty="0" err="1"/>
              <a:t>kering</a:t>
            </a:r>
            <a:r>
              <a:rPr lang="en-AU" sz="1600" dirty="0"/>
              <a:t> (S</a:t>
            </a:r>
            <a:r>
              <a:rPr lang="en-AU" sz="1600" baseline="-25000" dirty="0"/>
              <a:t>K</a:t>
            </a:r>
            <a:r>
              <a:rPr lang="en-AU" sz="1600" dirty="0"/>
              <a:t>) </a:t>
            </a:r>
            <a:r>
              <a:rPr lang="en-AU" sz="1600" dirty="0" err="1"/>
              <a:t>masing-masing</a:t>
            </a:r>
            <a:r>
              <a:rPr lang="en-AU" sz="1600" dirty="0"/>
              <a:t> </a:t>
            </a:r>
            <a:r>
              <a:rPr lang="en-AU" sz="1600" dirty="0" err="1"/>
              <a:t>adalah</a:t>
            </a:r>
            <a:r>
              <a:rPr lang="en-AU" sz="1600" dirty="0"/>
              <a:t> </a:t>
            </a:r>
            <a:r>
              <a:rPr lang="en-AU" sz="1600" dirty="0" err="1"/>
              <a:t>nilai</a:t>
            </a:r>
            <a:r>
              <a:rPr lang="en-AU" sz="1600" dirty="0"/>
              <a:t> rata-rata.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9834399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A0D437-5DF4-44D8-85E5-98DCC5CCEA3D}" type="datetime1">
              <a:rPr lang="en-US" smtClean="0"/>
              <a:t>5/20/2015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MUH. ARIEF LATAR, Ir,MSc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101DF9-93FB-4C56-ADDE-8ADB02270387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33399" y="381000"/>
            <a:ext cx="79247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/>
            <a:r>
              <a:rPr lang="en-AU" sz="1600" dirty="0" err="1"/>
              <a:t>Selanjutnya</a:t>
            </a:r>
            <a:r>
              <a:rPr lang="en-AU" sz="1600" dirty="0"/>
              <a:t> </a:t>
            </a:r>
            <a:r>
              <a:rPr lang="en-AU" sz="1600" dirty="0" err="1"/>
              <a:t>kelembaban</a:t>
            </a:r>
            <a:r>
              <a:rPr lang="en-AU" sz="1600" dirty="0"/>
              <a:t> relative (R</a:t>
            </a:r>
            <a:r>
              <a:rPr lang="en-AU" sz="1600" baseline="-25000" dirty="0"/>
              <a:t>H</a:t>
            </a:r>
            <a:r>
              <a:rPr lang="en-AU" sz="1600" dirty="0"/>
              <a:t>) </a:t>
            </a:r>
            <a:r>
              <a:rPr lang="en-AU" sz="1600" dirty="0" err="1"/>
              <a:t>dpat</a:t>
            </a:r>
            <a:r>
              <a:rPr lang="en-AU" sz="1600" dirty="0"/>
              <a:t> </a:t>
            </a:r>
            <a:r>
              <a:rPr lang="en-AU" sz="1600" dirty="0" err="1"/>
              <a:t>diperoleg</a:t>
            </a:r>
            <a:r>
              <a:rPr lang="en-AU" sz="1600" dirty="0"/>
              <a:t> </a:t>
            </a:r>
            <a:r>
              <a:rPr lang="en-AU" sz="1600" dirty="0" err="1"/>
              <a:t>dengan</a:t>
            </a:r>
            <a:r>
              <a:rPr lang="en-AU" sz="1600" dirty="0"/>
              <a:t> </a:t>
            </a:r>
            <a:r>
              <a:rPr lang="en-AU" sz="1600" dirty="0" err="1"/>
              <a:t>bantuan</a:t>
            </a:r>
            <a:r>
              <a:rPr lang="en-AU" sz="1600" dirty="0"/>
              <a:t> monogram, </a:t>
            </a:r>
            <a:r>
              <a:rPr lang="en-AU" sz="1600" dirty="0" err="1"/>
              <a:t>atau</a:t>
            </a:r>
            <a:r>
              <a:rPr lang="en-AU" sz="1600" dirty="0"/>
              <a:t> </a:t>
            </a:r>
            <a:r>
              <a:rPr lang="en-AU" sz="1600" dirty="0" err="1"/>
              <a:t>dengan</a:t>
            </a:r>
            <a:r>
              <a:rPr lang="en-AU" sz="1600" dirty="0"/>
              <a:t> </a:t>
            </a:r>
            <a:r>
              <a:rPr lang="en-AU" sz="1600" dirty="0" err="1"/>
              <a:t>menggunakan</a:t>
            </a:r>
            <a:r>
              <a:rPr lang="en-AU" sz="1600" dirty="0"/>
              <a:t> </a:t>
            </a:r>
            <a:r>
              <a:rPr lang="en-AU" sz="1600" dirty="0" err="1"/>
              <a:t>psychorometric</a:t>
            </a:r>
            <a:r>
              <a:rPr lang="en-AU" sz="1600" dirty="0"/>
              <a:t> chart </a:t>
            </a:r>
            <a:r>
              <a:rPr lang="en-AU" sz="1600" dirty="0" err="1"/>
              <a:t>berdasarkan</a:t>
            </a:r>
            <a:r>
              <a:rPr lang="en-AU" sz="1600" dirty="0"/>
              <a:t> </a:t>
            </a:r>
            <a:r>
              <a:rPr lang="en-AU" sz="1600" dirty="0" err="1"/>
              <a:t>suhu</a:t>
            </a:r>
            <a:r>
              <a:rPr lang="en-AU" sz="1600" dirty="0"/>
              <a:t> </a:t>
            </a:r>
            <a:r>
              <a:rPr lang="en-AU" sz="1600" dirty="0" err="1"/>
              <a:t>basa</a:t>
            </a:r>
            <a:r>
              <a:rPr lang="en-AU" sz="1600" dirty="0"/>
              <a:t> </a:t>
            </a:r>
            <a:r>
              <a:rPr lang="en-AU" sz="1600" dirty="0" err="1"/>
              <a:t>dan</a:t>
            </a:r>
            <a:r>
              <a:rPr lang="en-AU" sz="1600" dirty="0"/>
              <a:t> </a:t>
            </a:r>
            <a:r>
              <a:rPr lang="en-AU" sz="1600" dirty="0" err="1"/>
              <a:t>suhu</a:t>
            </a:r>
            <a:r>
              <a:rPr lang="en-AU" sz="1600" dirty="0"/>
              <a:t> </a:t>
            </a:r>
            <a:r>
              <a:rPr lang="en-AU" sz="1600" dirty="0" err="1"/>
              <a:t>kering</a:t>
            </a:r>
            <a:r>
              <a:rPr lang="en-AU" sz="1600" dirty="0"/>
              <a:t> ( </a:t>
            </a:r>
            <a:r>
              <a:rPr lang="en-AU" sz="1600" dirty="0" err="1"/>
              <a:t>grafik</a:t>
            </a:r>
            <a:r>
              <a:rPr lang="en-AU" sz="1600" dirty="0"/>
              <a:t> </a:t>
            </a:r>
            <a:r>
              <a:rPr lang="en-AU" sz="1600" dirty="0" err="1"/>
              <a:t>gambar</a:t>
            </a:r>
            <a:r>
              <a:rPr lang="en-AU" sz="1600" dirty="0"/>
              <a:t> </a:t>
            </a:r>
            <a:r>
              <a:rPr lang="en-AU" sz="1600" dirty="0" smtClean="0"/>
              <a:t>)</a:t>
            </a:r>
            <a:endParaRPr lang="en-US" sz="1600" dirty="0"/>
          </a:p>
        </p:txBody>
      </p:sp>
      <p:pic>
        <p:nvPicPr>
          <p:cNvPr id="7" name="Picture 6" descr="Fig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295400"/>
            <a:ext cx="7162800" cy="42672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/>
          <p:cNvSpPr/>
          <p:nvPr/>
        </p:nvSpPr>
        <p:spPr>
          <a:xfrm>
            <a:off x="2633007" y="5791200"/>
            <a:ext cx="34291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hangingPunct="0"/>
            <a:r>
              <a:rPr lang="en-AU" i="1" dirty="0" err="1"/>
              <a:t>Gambar</a:t>
            </a:r>
            <a:r>
              <a:rPr lang="en-AU" i="1" dirty="0"/>
              <a:t> </a:t>
            </a:r>
            <a:r>
              <a:rPr lang="en-AU" i="1" dirty="0" smtClean="0"/>
              <a:t>, </a:t>
            </a:r>
            <a:r>
              <a:rPr lang="en-AU" i="1" dirty="0" err="1"/>
              <a:t>Psychorometric</a:t>
            </a:r>
            <a:r>
              <a:rPr lang="en-AU" i="1" dirty="0"/>
              <a:t> Chart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8092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7F380D-869F-4554-A726-6CCAC110E28A}" type="datetime1">
              <a:rPr lang="en-US" smtClean="0"/>
              <a:t>5/20/2015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MUH. ARIEF LATAR, Ir,MSc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BC3158-06DB-47D5-A411-218DA1FC9E59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33400" y="381000"/>
            <a:ext cx="7620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/>
            <a:r>
              <a:rPr lang="en-AU" sz="3600" dirty="0">
                <a:latin typeface="Haettenschweiler" pitchFamily="34" charset="0"/>
              </a:rPr>
              <a:t>Thermometer </a:t>
            </a:r>
            <a:r>
              <a:rPr lang="en-AU" sz="3600" dirty="0" err="1">
                <a:latin typeface="Haettenschweiler" pitchFamily="34" charset="0"/>
              </a:rPr>
              <a:t>Basah</a:t>
            </a:r>
            <a:r>
              <a:rPr lang="en-AU" sz="3600" dirty="0">
                <a:latin typeface="Haettenschweiler" pitchFamily="34" charset="0"/>
              </a:rPr>
              <a:t> </a:t>
            </a:r>
            <a:r>
              <a:rPr lang="en-AU" sz="3600" dirty="0" err="1">
                <a:latin typeface="Haettenschweiler" pitchFamily="34" charset="0"/>
              </a:rPr>
              <a:t>Alami</a:t>
            </a:r>
            <a:endParaRPr lang="en-US" sz="3600" dirty="0">
              <a:latin typeface="Haettenschweiler" pitchFamily="34" charset="0"/>
            </a:endParaRPr>
          </a:p>
          <a:p>
            <a:pPr algn="just" hangingPunct="0"/>
            <a:r>
              <a:rPr lang="en-AU" dirty="0" err="1" smtClean="0"/>
              <a:t>adalah</a:t>
            </a:r>
            <a:r>
              <a:rPr lang="en-AU" dirty="0" smtClean="0"/>
              <a:t> </a:t>
            </a:r>
            <a:r>
              <a:rPr lang="en-AU" dirty="0" err="1"/>
              <a:t>alat</a:t>
            </a:r>
            <a:r>
              <a:rPr lang="en-AU" dirty="0"/>
              <a:t> </a:t>
            </a:r>
            <a:r>
              <a:rPr lang="en-AU" dirty="0" err="1"/>
              <a:t>pengukur</a:t>
            </a:r>
            <a:r>
              <a:rPr lang="en-AU" dirty="0"/>
              <a:t> </a:t>
            </a:r>
            <a:r>
              <a:rPr lang="en-AU" dirty="0" err="1"/>
              <a:t>suhu</a:t>
            </a:r>
            <a:r>
              <a:rPr lang="en-AU" dirty="0"/>
              <a:t> </a:t>
            </a:r>
            <a:r>
              <a:rPr lang="en-AU" dirty="0" err="1"/>
              <a:t>basa</a:t>
            </a:r>
            <a:r>
              <a:rPr lang="en-AU" dirty="0"/>
              <a:t> </a:t>
            </a:r>
            <a:r>
              <a:rPr lang="en-AU" dirty="0" err="1"/>
              <a:t>alami</a:t>
            </a:r>
            <a:r>
              <a:rPr lang="en-AU" dirty="0"/>
              <a:t> yang </a:t>
            </a:r>
            <a:r>
              <a:rPr lang="en-AU" dirty="0" err="1"/>
              <a:t>terdiri</a:t>
            </a:r>
            <a:r>
              <a:rPr lang="en-AU" dirty="0"/>
              <a:t> </a:t>
            </a:r>
            <a:r>
              <a:rPr lang="en-AU" dirty="0" err="1"/>
              <a:t>dari</a:t>
            </a:r>
            <a:r>
              <a:rPr lang="en-AU" dirty="0"/>
              <a:t> thermometer </a:t>
            </a:r>
            <a:r>
              <a:rPr lang="en-AU" dirty="0" err="1"/>
              <a:t>gelas</a:t>
            </a:r>
            <a:r>
              <a:rPr lang="en-AU" dirty="0"/>
              <a:t> yang </a:t>
            </a:r>
            <a:r>
              <a:rPr lang="en-AU" dirty="0" err="1"/>
              <a:t>lambungnya</a:t>
            </a:r>
            <a:r>
              <a:rPr lang="en-AU" dirty="0"/>
              <a:t> </a:t>
            </a:r>
            <a:r>
              <a:rPr lang="en-AU" dirty="0" err="1"/>
              <a:t>dibalut</a:t>
            </a:r>
            <a:r>
              <a:rPr lang="en-AU" dirty="0"/>
              <a:t> </a:t>
            </a:r>
            <a:r>
              <a:rPr lang="en-AU" dirty="0" err="1"/>
              <a:t>dengan</a:t>
            </a:r>
            <a:r>
              <a:rPr lang="en-AU" dirty="0"/>
              <a:t> </a:t>
            </a:r>
            <a:r>
              <a:rPr lang="en-AU" dirty="0" err="1"/>
              <a:t>kantun</a:t>
            </a:r>
            <a:r>
              <a:rPr lang="en-AU" dirty="0"/>
              <a:t> yang </a:t>
            </a:r>
            <a:r>
              <a:rPr lang="en-AU" dirty="0" err="1"/>
              <a:t>bagian</a:t>
            </a:r>
            <a:r>
              <a:rPr lang="en-AU" dirty="0"/>
              <a:t> </a:t>
            </a:r>
            <a:r>
              <a:rPr lang="en-AU" dirty="0" err="1"/>
              <a:t>bawahnya</a:t>
            </a:r>
            <a:r>
              <a:rPr lang="en-AU" dirty="0"/>
              <a:t> </a:t>
            </a:r>
            <a:r>
              <a:rPr lang="en-AU" dirty="0" err="1"/>
              <a:t>selalu</a:t>
            </a:r>
            <a:r>
              <a:rPr lang="en-AU" dirty="0"/>
              <a:t> </a:t>
            </a:r>
            <a:r>
              <a:rPr lang="en-AU" dirty="0" err="1"/>
              <a:t>terendam</a:t>
            </a:r>
            <a:r>
              <a:rPr lang="en-AU" dirty="0"/>
              <a:t> air </a:t>
            </a:r>
            <a:r>
              <a:rPr lang="en-AU" dirty="0" err="1"/>
              <a:t>suling</a:t>
            </a:r>
            <a:r>
              <a:rPr lang="en-AU" dirty="0"/>
              <a:t> yang </a:t>
            </a:r>
            <a:r>
              <a:rPr lang="en-AU" dirty="0" err="1"/>
              <a:t>ditempatkan</a:t>
            </a:r>
            <a:r>
              <a:rPr lang="en-AU" dirty="0"/>
              <a:t> </a:t>
            </a:r>
            <a:r>
              <a:rPr lang="en-AU" dirty="0" err="1"/>
              <a:t>didalam</a:t>
            </a:r>
            <a:r>
              <a:rPr lang="en-AU" dirty="0"/>
              <a:t> </a:t>
            </a:r>
            <a:r>
              <a:rPr lang="en-AU" dirty="0" err="1"/>
              <a:t>tabung</a:t>
            </a:r>
            <a:r>
              <a:rPr lang="en-AU" dirty="0"/>
              <a:t> yang </a:t>
            </a:r>
            <a:r>
              <a:rPr lang="en-AU" dirty="0" err="1"/>
              <a:t>mempunyai</a:t>
            </a:r>
            <a:r>
              <a:rPr lang="en-AU" dirty="0"/>
              <a:t> </a:t>
            </a:r>
            <a:r>
              <a:rPr lang="en-AU" dirty="0" err="1"/>
              <a:t>isi</a:t>
            </a:r>
            <a:r>
              <a:rPr lang="en-AU" dirty="0"/>
              <a:t> 125 ml (</a:t>
            </a:r>
            <a:r>
              <a:rPr lang="en-AU" dirty="0" err="1"/>
              <a:t>seperti</a:t>
            </a:r>
            <a:r>
              <a:rPr lang="en-AU" dirty="0"/>
              <a:t> </a:t>
            </a:r>
            <a:r>
              <a:rPr lang="en-AU" dirty="0" err="1"/>
              <a:t>gambar</a:t>
            </a:r>
            <a:r>
              <a:rPr lang="en-AU" dirty="0"/>
              <a:t> </a:t>
            </a:r>
            <a:r>
              <a:rPr lang="en-AU" dirty="0" smtClean="0"/>
              <a:t>)</a:t>
            </a:r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286000"/>
            <a:ext cx="6324600" cy="28956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/>
          <p:cNvSpPr/>
          <p:nvPr/>
        </p:nvSpPr>
        <p:spPr>
          <a:xfrm>
            <a:off x="457200" y="5486400"/>
            <a:ext cx="7848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en-AU" dirty="0" smtClean="0"/>
              <a:t>Cara </a:t>
            </a:r>
            <a:r>
              <a:rPr lang="en-AU" dirty="0" err="1"/>
              <a:t>penggunannya</a:t>
            </a:r>
            <a:r>
              <a:rPr lang="en-AU" dirty="0"/>
              <a:t> ;</a:t>
            </a:r>
            <a:endParaRPr lang="en-US" dirty="0"/>
          </a:p>
          <a:p>
            <a:pPr hangingPunct="0"/>
            <a:r>
              <a:rPr lang="en-AU" dirty="0" err="1"/>
              <a:t>Peralatan</a:t>
            </a:r>
            <a:r>
              <a:rPr lang="en-AU" dirty="0"/>
              <a:t> yang </a:t>
            </a:r>
            <a:r>
              <a:rPr lang="en-AU" dirty="0" err="1"/>
              <a:t>sudah</a:t>
            </a:r>
            <a:r>
              <a:rPr lang="en-AU" dirty="0"/>
              <a:t> </a:t>
            </a:r>
            <a:r>
              <a:rPr lang="en-AU" dirty="0" err="1"/>
              <a:t>dirangkai</a:t>
            </a:r>
            <a:r>
              <a:rPr lang="en-AU" dirty="0"/>
              <a:t> </a:t>
            </a:r>
            <a:r>
              <a:rPr lang="en-AU" dirty="0" err="1"/>
              <a:t>dipaparkan</a:t>
            </a:r>
            <a:r>
              <a:rPr lang="en-AU" dirty="0"/>
              <a:t> </a:t>
            </a:r>
            <a:r>
              <a:rPr lang="en-AU" dirty="0" err="1"/>
              <a:t>pada</a:t>
            </a:r>
            <a:r>
              <a:rPr lang="en-AU" dirty="0"/>
              <a:t> </a:t>
            </a:r>
            <a:r>
              <a:rPr lang="en-AU" dirty="0" err="1"/>
              <a:t>lingkungab</a:t>
            </a:r>
            <a:r>
              <a:rPr lang="en-AU" dirty="0"/>
              <a:t> yang </a:t>
            </a:r>
            <a:r>
              <a:rPr lang="en-AU" dirty="0" err="1"/>
              <a:t>akan</a:t>
            </a:r>
            <a:r>
              <a:rPr lang="en-AU" dirty="0"/>
              <a:t> </a:t>
            </a:r>
            <a:r>
              <a:rPr lang="en-AU" dirty="0" err="1"/>
              <a:t>diukur</a:t>
            </a:r>
            <a:r>
              <a:rPr lang="en-AU" dirty="0"/>
              <a:t> </a:t>
            </a:r>
            <a:r>
              <a:rPr lang="en-AU" dirty="0" err="1"/>
              <a:t>selama</a:t>
            </a:r>
            <a:r>
              <a:rPr lang="en-AU" dirty="0"/>
              <a:t> 30 -60 </a:t>
            </a:r>
            <a:r>
              <a:rPr lang="en-AU" dirty="0" err="1"/>
              <a:t>menit</a:t>
            </a:r>
            <a:r>
              <a:rPr lang="en-AU" dirty="0"/>
              <a:t>, </a:t>
            </a:r>
            <a:r>
              <a:rPr lang="en-AU" dirty="0" err="1"/>
              <a:t>kemudian</a:t>
            </a:r>
            <a:r>
              <a:rPr lang="en-AU" dirty="0"/>
              <a:t> air </a:t>
            </a:r>
            <a:r>
              <a:rPr lang="en-AU" dirty="0" err="1"/>
              <a:t>raksa</a:t>
            </a:r>
            <a:r>
              <a:rPr lang="en-AU" dirty="0"/>
              <a:t> </a:t>
            </a:r>
            <a:r>
              <a:rPr lang="en-AU" dirty="0" err="1"/>
              <a:t>pada</a:t>
            </a:r>
            <a:r>
              <a:rPr lang="en-AU" dirty="0"/>
              <a:t> </a:t>
            </a:r>
            <a:r>
              <a:rPr lang="en-AU" dirty="0" err="1"/>
              <a:t>kolom</a:t>
            </a:r>
            <a:r>
              <a:rPr lang="en-AU" dirty="0"/>
              <a:t> </a:t>
            </a:r>
            <a:r>
              <a:rPr lang="en-AU" dirty="0" err="1"/>
              <a:t>dibaca</a:t>
            </a:r>
            <a:r>
              <a:rPr lang="en-AU" dirty="0"/>
              <a:t> </a:t>
            </a:r>
            <a:r>
              <a:rPr lang="en-AU" dirty="0" err="1"/>
              <a:t>sebagai</a:t>
            </a:r>
            <a:r>
              <a:rPr lang="en-AU" dirty="0"/>
              <a:t> </a:t>
            </a:r>
            <a:r>
              <a:rPr lang="en-AU" dirty="0" err="1"/>
              <a:t>suhu</a:t>
            </a:r>
            <a:r>
              <a:rPr lang="en-AU" dirty="0"/>
              <a:t> </a:t>
            </a:r>
            <a:r>
              <a:rPr lang="en-AU" dirty="0" err="1"/>
              <a:t>basah</a:t>
            </a:r>
            <a:r>
              <a:rPr lang="en-AU" dirty="0"/>
              <a:t> </a:t>
            </a:r>
            <a:r>
              <a:rPr lang="en-AU" dirty="0" err="1"/>
              <a:t>alami</a:t>
            </a:r>
            <a:r>
              <a:rPr lang="en-AU" dirty="0"/>
              <a:t> (S</a:t>
            </a:r>
            <a:r>
              <a:rPr lang="en-AU" baseline="-25000" dirty="0"/>
              <a:t>BA</a:t>
            </a:r>
            <a:r>
              <a:rPr lang="en-AU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1249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7F380D-869F-4554-A726-6CCAC110E28A}" type="datetime1">
              <a:rPr lang="en-US" smtClean="0"/>
              <a:t>5/20/2015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MUH. ARIEF LATAR, Ir,MSc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BC3158-06DB-47D5-A411-218DA1FC9E59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66800" y="381000"/>
            <a:ext cx="36763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3600" dirty="0" err="1">
                <a:latin typeface="Rockwell Condensed" pitchFamily="18" charset="0"/>
              </a:rPr>
              <a:t>Termometer</a:t>
            </a:r>
            <a:r>
              <a:rPr lang="en-AU" sz="3600" dirty="0">
                <a:latin typeface="Rockwell Condensed" pitchFamily="18" charset="0"/>
              </a:rPr>
              <a:t> Globe/Bola</a:t>
            </a:r>
            <a:endParaRPr lang="en-US" sz="3600" dirty="0">
              <a:latin typeface="Rockwell Condensed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" y="1027331"/>
            <a:ext cx="76962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/>
            <a:r>
              <a:rPr lang="en-AU" dirty="0" err="1"/>
              <a:t>Termometer</a:t>
            </a:r>
            <a:r>
              <a:rPr lang="en-AU" dirty="0"/>
              <a:t> Globe/Bola, </a:t>
            </a:r>
            <a:r>
              <a:rPr lang="en-AU" dirty="0" err="1"/>
              <a:t>adalah</a:t>
            </a:r>
            <a:r>
              <a:rPr lang="en-AU" dirty="0"/>
              <a:t> </a:t>
            </a:r>
            <a:r>
              <a:rPr lang="en-AU" dirty="0" err="1"/>
              <a:t>alat</a:t>
            </a:r>
            <a:r>
              <a:rPr lang="en-AU" dirty="0"/>
              <a:t> yang </a:t>
            </a:r>
            <a:r>
              <a:rPr lang="en-AU" dirty="0" err="1"/>
              <a:t>digunakan</a:t>
            </a:r>
            <a:r>
              <a:rPr lang="en-AU" dirty="0"/>
              <a:t> </a:t>
            </a:r>
            <a:r>
              <a:rPr lang="en-AU" dirty="0" err="1"/>
              <a:t>untuk</a:t>
            </a:r>
            <a:r>
              <a:rPr lang="en-AU" dirty="0"/>
              <a:t> </a:t>
            </a:r>
            <a:r>
              <a:rPr lang="en-AU" dirty="0" err="1"/>
              <a:t>mengukur</a:t>
            </a:r>
            <a:r>
              <a:rPr lang="en-AU" dirty="0"/>
              <a:t> </a:t>
            </a:r>
            <a:r>
              <a:rPr lang="en-AU" dirty="0" err="1"/>
              <a:t>suhu</a:t>
            </a:r>
            <a:r>
              <a:rPr lang="en-AU" dirty="0"/>
              <a:t> bola/globe, </a:t>
            </a:r>
            <a:r>
              <a:rPr lang="en-AU" dirty="0" err="1"/>
              <a:t>alat</a:t>
            </a:r>
            <a:r>
              <a:rPr lang="en-AU" dirty="0"/>
              <a:t> </a:t>
            </a:r>
            <a:r>
              <a:rPr lang="en-AU" dirty="0" err="1"/>
              <a:t>ini</a:t>
            </a:r>
            <a:r>
              <a:rPr lang="en-AU" dirty="0"/>
              <a:t> </a:t>
            </a:r>
            <a:r>
              <a:rPr lang="en-AU" dirty="0" err="1"/>
              <a:t>terdiri</a:t>
            </a:r>
            <a:r>
              <a:rPr lang="en-AU" dirty="0"/>
              <a:t> </a:t>
            </a:r>
            <a:r>
              <a:rPr lang="en-AU" dirty="0" err="1"/>
              <a:t>dari</a:t>
            </a:r>
            <a:r>
              <a:rPr lang="en-AU" dirty="0"/>
              <a:t> bola </a:t>
            </a:r>
            <a:r>
              <a:rPr lang="en-AU" dirty="0" err="1"/>
              <a:t>berongga</a:t>
            </a:r>
            <a:r>
              <a:rPr lang="en-AU" dirty="0"/>
              <a:t> </a:t>
            </a:r>
            <a:r>
              <a:rPr lang="en-AU" dirty="0" err="1"/>
              <a:t>dengan</a:t>
            </a:r>
            <a:r>
              <a:rPr lang="en-AU" dirty="0"/>
              <a:t> diameter 15 cm </a:t>
            </a:r>
            <a:r>
              <a:rPr lang="en-AU" dirty="0" err="1"/>
              <a:t>dibuat</a:t>
            </a:r>
            <a:r>
              <a:rPr lang="en-AU" dirty="0"/>
              <a:t> </a:t>
            </a:r>
            <a:r>
              <a:rPr lang="en-AU" dirty="0" err="1"/>
              <a:t>dari</a:t>
            </a:r>
            <a:r>
              <a:rPr lang="en-AU" dirty="0"/>
              <a:t> </a:t>
            </a:r>
            <a:r>
              <a:rPr lang="en-AU" dirty="0" err="1"/>
              <a:t>tembaga</a:t>
            </a:r>
            <a:r>
              <a:rPr lang="en-AU" dirty="0"/>
              <a:t> </a:t>
            </a:r>
            <a:r>
              <a:rPr lang="en-AU" dirty="0" err="1"/>
              <a:t>serta</a:t>
            </a:r>
            <a:r>
              <a:rPr lang="en-AU" dirty="0"/>
              <a:t> </a:t>
            </a:r>
            <a:r>
              <a:rPr lang="en-AU" dirty="0" err="1"/>
              <a:t>termometer</a:t>
            </a:r>
            <a:r>
              <a:rPr lang="en-AU" dirty="0"/>
              <a:t>  </a:t>
            </a:r>
            <a:r>
              <a:rPr lang="en-AU" dirty="0" err="1"/>
              <a:t>gelas</a:t>
            </a:r>
            <a:r>
              <a:rPr lang="en-AU" dirty="0"/>
              <a:t> yang </a:t>
            </a:r>
            <a:r>
              <a:rPr lang="en-AU" dirty="0" err="1"/>
              <a:t>dalam</a:t>
            </a:r>
            <a:r>
              <a:rPr lang="en-AU" dirty="0"/>
              <a:t> </a:t>
            </a:r>
            <a:r>
              <a:rPr lang="en-AU" dirty="0" err="1"/>
              <a:t>rangkaiannya</a:t>
            </a:r>
            <a:r>
              <a:rPr lang="en-AU" dirty="0"/>
              <a:t> </a:t>
            </a:r>
            <a:r>
              <a:rPr lang="en-AU" dirty="0" err="1"/>
              <a:t>menempatkan</a:t>
            </a:r>
            <a:r>
              <a:rPr lang="en-AU" dirty="0"/>
              <a:t> </a:t>
            </a:r>
            <a:r>
              <a:rPr lang="en-AU" dirty="0" err="1"/>
              <a:t>lambung</a:t>
            </a:r>
            <a:r>
              <a:rPr lang="en-AU" dirty="0"/>
              <a:t> </a:t>
            </a:r>
            <a:r>
              <a:rPr lang="en-AU" dirty="0" err="1"/>
              <a:t>pada</a:t>
            </a:r>
            <a:r>
              <a:rPr lang="en-AU" dirty="0"/>
              <a:t> </a:t>
            </a:r>
            <a:r>
              <a:rPr lang="en-AU" dirty="0" err="1"/>
              <a:t>titik</a:t>
            </a:r>
            <a:r>
              <a:rPr lang="en-AU" dirty="0"/>
              <a:t> </a:t>
            </a:r>
            <a:r>
              <a:rPr lang="en-AU" dirty="0" err="1"/>
              <a:t>pusat</a:t>
            </a:r>
            <a:r>
              <a:rPr lang="en-AU" dirty="0"/>
              <a:t> bola </a:t>
            </a:r>
            <a:r>
              <a:rPr lang="en-AU" dirty="0" err="1"/>
              <a:t>tersebut</a:t>
            </a:r>
            <a:r>
              <a:rPr lang="en-AU" dirty="0"/>
              <a:t> .</a:t>
            </a:r>
            <a:endParaRPr lang="en-US" dirty="0"/>
          </a:p>
          <a:p>
            <a:pPr algn="just" hangingPunct="0"/>
            <a:r>
              <a:rPr lang="en-AU" dirty="0"/>
              <a:t> </a:t>
            </a:r>
            <a:endParaRPr lang="en-US" dirty="0"/>
          </a:p>
        </p:txBody>
      </p:sp>
      <p:pic>
        <p:nvPicPr>
          <p:cNvPr id="7" name="Pictur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9155" y="2570328"/>
            <a:ext cx="1524000" cy="3525672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/>
          <p:cNvSpPr/>
          <p:nvPr/>
        </p:nvSpPr>
        <p:spPr>
          <a:xfrm>
            <a:off x="265588" y="2411849"/>
            <a:ext cx="44958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en-AU" sz="1400" dirty="0"/>
              <a:t>Cara </a:t>
            </a:r>
            <a:r>
              <a:rPr lang="en-AU" sz="1400" dirty="0" err="1"/>
              <a:t>penggunannya</a:t>
            </a:r>
            <a:r>
              <a:rPr lang="en-AU" sz="1400" dirty="0"/>
              <a:t> ;</a:t>
            </a:r>
            <a:endParaRPr lang="en-US" sz="1400" dirty="0"/>
          </a:p>
          <a:p>
            <a:r>
              <a:rPr lang="en-AU" sz="1400" dirty="0" err="1"/>
              <a:t>Alat</a:t>
            </a:r>
            <a:r>
              <a:rPr lang="en-AU" sz="1400" dirty="0"/>
              <a:t> yang </a:t>
            </a:r>
            <a:r>
              <a:rPr lang="en-AU" sz="1400" dirty="0" err="1"/>
              <a:t>telah</a:t>
            </a:r>
            <a:r>
              <a:rPr lang="en-AU" sz="1400" dirty="0"/>
              <a:t> </a:t>
            </a:r>
            <a:r>
              <a:rPr lang="en-AU" sz="1400" dirty="0" err="1"/>
              <a:t>dirangkai</a:t>
            </a:r>
            <a:r>
              <a:rPr lang="en-AU" sz="1400" dirty="0"/>
              <a:t>, </a:t>
            </a:r>
            <a:r>
              <a:rPr lang="en-AU" sz="1400" dirty="0" err="1"/>
              <a:t>kemudian</a:t>
            </a:r>
            <a:r>
              <a:rPr lang="en-AU" sz="1400" dirty="0"/>
              <a:t> </a:t>
            </a:r>
            <a:r>
              <a:rPr lang="en-AU" sz="1400" dirty="0" err="1"/>
              <a:t>dipaparkan</a:t>
            </a:r>
            <a:r>
              <a:rPr lang="en-AU" sz="1400" dirty="0"/>
              <a:t> </a:t>
            </a:r>
            <a:r>
              <a:rPr lang="en-AU" sz="1400" dirty="0" err="1"/>
              <a:t>pada</a:t>
            </a:r>
            <a:r>
              <a:rPr lang="en-AU" sz="1400" dirty="0"/>
              <a:t> </a:t>
            </a:r>
            <a:r>
              <a:rPr lang="en-AU" sz="1400" dirty="0" err="1"/>
              <a:t>tempat</a:t>
            </a:r>
            <a:r>
              <a:rPr lang="en-AU" sz="1400" dirty="0"/>
              <a:t> </a:t>
            </a:r>
            <a:r>
              <a:rPr lang="en-AU" sz="1400" dirty="0" err="1"/>
              <a:t>kerja</a:t>
            </a:r>
            <a:r>
              <a:rPr lang="en-AU" sz="1400" dirty="0"/>
              <a:t> yang </a:t>
            </a:r>
            <a:r>
              <a:rPr lang="en-AU" sz="1400" dirty="0" err="1"/>
              <a:t>akan</a:t>
            </a:r>
            <a:r>
              <a:rPr lang="en-AU" sz="1400" dirty="0"/>
              <a:t> </a:t>
            </a:r>
            <a:r>
              <a:rPr lang="en-AU" sz="1400" dirty="0" err="1"/>
              <a:t>diukur</a:t>
            </a:r>
            <a:r>
              <a:rPr lang="en-AU" sz="1400" dirty="0"/>
              <a:t> </a:t>
            </a:r>
            <a:r>
              <a:rPr lang="en-AU" sz="1400" dirty="0" err="1"/>
              <a:t>pemaparan</a:t>
            </a:r>
            <a:r>
              <a:rPr lang="en-AU" sz="1400" dirty="0"/>
              <a:t> </a:t>
            </a:r>
            <a:r>
              <a:rPr lang="en-AU" sz="1400" dirty="0" err="1"/>
              <a:t>selama</a:t>
            </a:r>
            <a:r>
              <a:rPr lang="en-AU" sz="1400" dirty="0"/>
              <a:t> 20-30menit, </a:t>
            </a:r>
            <a:r>
              <a:rPr lang="en-AU" sz="1400" dirty="0" err="1"/>
              <a:t>kemudian</a:t>
            </a:r>
            <a:r>
              <a:rPr lang="en-AU" sz="1400" dirty="0"/>
              <a:t> air </a:t>
            </a:r>
            <a:r>
              <a:rPr lang="en-AU" sz="1400" dirty="0" err="1"/>
              <a:t>raksa</a:t>
            </a:r>
            <a:r>
              <a:rPr lang="en-AU" sz="1400" dirty="0"/>
              <a:t> </a:t>
            </a:r>
            <a:r>
              <a:rPr lang="en-AU" sz="1400" dirty="0" err="1"/>
              <a:t>pada</a:t>
            </a:r>
            <a:r>
              <a:rPr lang="en-AU" sz="1400" dirty="0"/>
              <a:t> </a:t>
            </a:r>
            <a:r>
              <a:rPr lang="en-AU" sz="1400" dirty="0" err="1"/>
              <a:t>kolom</a:t>
            </a:r>
            <a:r>
              <a:rPr lang="en-AU" sz="1400" dirty="0"/>
              <a:t> thermometer </a:t>
            </a:r>
            <a:r>
              <a:rPr lang="en-AU" sz="1400" dirty="0" err="1"/>
              <a:t>dibaca</a:t>
            </a:r>
            <a:r>
              <a:rPr lang="en-AU" sz="1400" dirty="0"/>
              <a:t> </a:t>
            </a:r>
            <a:r>
              <a:rPr lang="en-AU" sz="1400" dirty="0" err="1"/>
              <a:t>selama</a:t>
            </a:r>
            <a:r>
              <a:rPr lang="en-AU" sz="1400" dirty="0"/>
              <a:t> </a:t>
            </a:r>
            <a:r>
              <a:rPr lang="en-AU" sz="1400" dirty="0" err="1"/>
              <a:t>suhu</a:t>
            </a:r>
            <a:r>
              <a:rPr lang="en-AU" sz="1400" dirty="0"/>
              <a:t> globe/bola</a:t>
            </a:r>
            <a:endParaRPr lang="en-US" sz="1400" dirty="0"/>
          </a:p>
        </p:txBody>
      </p:sp>
      <p:pic>
        <p:nvPicPr>
          <p:cNvPr id="9" name="Picture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0697" y="1988024"/>
            <a:ext cx="1378903" cy="41079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760739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7F380D-869F-4554-A726-6CCAC110E28A}" type="datetime1">
              <a:rPr lang="en-US" smtClean="0"/>
              <a:t>5/20/2015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MUH. ARIEF LATAR, Ir,MSc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BC3158-06DB-47D5-A411-218DA1FC9E59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0875" y="381000"/>
            <a:ext cx="25382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hangingPunct="0"/>
            <a:r>
              <a:rPr lang="en-AU" sz="3200" dirty="0">
                <a:latin typeface="Rockwell Condensed" pitchFamily="18" charset="0"/>
              </a:rPr>
              <a:t>Kata thermometer</a:t>
            </a:r>
            <a:endParaRPr lang="en-US" sz="3200" dirty="0">
              <a:latin typeface="Rockwell Condensed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1050" y="993126"/>
            <a:ext cx="8229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/>
            <a:r>
              <a:rPr lang="en-AU" sz="1600" dirty="0" err="1"/>
              <a:t>Untuk</a:t>
            </a:r>
            <a:r>
              <a:rPr lang="en-AU" sz="1600" dirty="0"/>
              <a:t> </a:t>
            </a:r>
            <a:r>
              <a:rPr lang="en-AU" sz="1600" dirty="0" err="1"/>
              <a:t>mengukur</a:t>
            </a:r>
            <a:r>
              <a:rPr lang="en-AU" sz="1600" dirty="0"/>
              <a:t> </a:t>
            </a:r>
            <a:r>
              <a:rPr lang="en-AU" sz="1600" dirty="0" err="1"/>
              <a:t>kecepatan</a:t>
            </a:r>
            <a:r>
              <a:rPr lang="en-AU" sz="1600" dirty="0"/>
              <a:t> </a:t>
            </a:r>
            <a:r>
              <a:rPr lang="en-AU" sz="1600" dirty="0" err="1"/>
              <a:t>udara</a:t>
            </a:r>
            <a:r>
              <a:rPr lang="en-AU" sz="1600" dirty="0"/>
              <a:t> di </a:t>
            </a:r>
            <a:r>
              <a:rPr lang="en-AU" sz="1600" dirty="0" err="1"/>
              <a:t>lingkungan</a:t>
            </a:r>
            <a:r>
              <a:rPr lang="en-AU" sz="1600" dirty="0"/>
              <a:t> </a:t>
            </a:r>
            <a:r>
              <a:rPr lang="en-AU" sz="1600" dirty="0" err="1"/>
              <a:t>kerja</a:t>
            </a:r>
            <a:r>
              <a:rPr lang="en-AU" sz="1600" dirty="0"/>
              <a:t> </a:t>
            </a:r>
            <a:r>
              <a:rPr lang="en-AU" sz="1600" dirty="0" err="1"/>
              <a:t>digunakan</a:t>
            </a:r>
            <a:r>
              <a:rPr lang="en-AU" sz="1600" dirty="0"/>
              <a:t> </a:t>
            </a:r>
            <a:r>
              <a:rPr lang="en-AU" sz="1600" dirty="0" err="1"/>
              <a:t>grafik</a:t>
            </a:r>
            <a:r>
              <a:rPr lang="en-AU" sz="1600" dirty="0"/>
              <a:t> kata thermometer chart, standard BSI (</a:t>
            </a:r>
            <a:r>
              <a:rPr lang="en-AU" sz="1600" dirty="0" err="1"/>
              <a:t>Britis</a:t>
            </a:r>
            <a:r>
              <a:rPr lang="en-AU" sz="1600" dirty="0"/>
              <a:t> Standard, BS 3276, 1960, </a:t>
            </a:r>
            <a:r>
              <a:rPr lang="en-AU" sz="1600" dirty="0" err="1"/>
              <a:t>seperti</a:t>
            </a:r>
            <a:r>
              <a:rPr lang="en-AU" sz="1600" dirty="0"/>
              <a:t> </a:t>
            </a:r>
            <a:r>
              <a:rPr lang="en-AU" sz="1600" dirty="0" err="1"/>
              <a:t>terlihat</a:t>
            </a:r>
            <a:r>
              <a:rPr lang="en-AU" sz="1600" dirty="0"/>
              <a:t> </a:t>
            </a:r>
            <a:r>
              <a:rPr lang="en-AU" sz="1600" dirty="0" err="1"/>
              <a:t>pada</a:t>
            </a:r>
            <a:r>
              <a:rPr lang="en-AU" sz="1600" dirty="0"/>
              <a:t> </a:t>
            </a:r>
            <a:r>
              <a:rPr lang="en-AU" sz="1600" dirty="0" err="1"/>
              <a:t>grafik</a:t>
            </a:r>
            <a:r>
              <a:rPr lang="en-AU" sz="1600" dirty="0"/>
              <a:t> (</a:t>
            </a:r>
            <a:r>
              <a:rPr lang="en-AU" sz="1600" dirty="0" err="1" smtClean="0"/>
              <a:t>Gambar</a:t>
            </a:r>
            <a:r>
              <a:rPr lang="en-AU" sz="1600" dirty="0" smtClean="0"/>
              <a:t>)</a:t>
            </a:r>
            <a:endParaRPr lang="en-US" sz="1600" dirty="0"/>
          </a:p>
        </p:txBody>
      </p:sp>
      <p:pic>
        <p:nvPicPr>
          <p:cNvPr id="7" name="Picture 6" descr="Chart of effective temperatur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9726" y="1577901"/>
            <a:ext cx="4800600" cy="41148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/>
          <p:cNvSpPr/>
          <p:nvPr/>
        </p:nvSpPr>
        <p:spPr>
          <a:xfrm>
            <a:off x="1752600" y="5943600"/>
            <a:ext cx="5791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en-AU" sz="1200" i="1" dirty="0" err="1" smtClean="0">
                <a:latin typeface="Times New Roman" pitchFamily="18" charset="0"/>
                <a:cs typeface="Times New Roman" pitchFamily="18" charset="0"/>
              </a:rPr>
              <a:t>Gambar</a:t>
            </a:r>
            <a:r>
              <a:rPr lang="en-AU" sz="1200" i="1" dirty="0" smtClean="0">
                <a:latin typeface="Times New Roman" pitchFamily="18" charset="0"/>
                <a:cs typeface="Times New Roman" pitchFamily="18" charset="0"/>
              </a:rPr>
              <a:t>..  </a:t>
            </a:r>
            <a:r>
              <a:rPr lang="en-AU" sz="1200" i="1" dirty="0">
                <a:latin typeface="Times New Roman" pitchFamily="18" charset="0"/>
                <a:cs typeface="Times New Roman" pitchFamily="18" charset="0"/>
              </a:rPr>
              <a:t>Effective temperature chart showing normal scale of effective temperature, applicable to inhabitants of the United States under the following conditions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4960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A6E4EBC-E59F-4A46-8E64-B86D7381E594}" type="datetime1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MUH. ARIEF LATAR, Ir,MSc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A02783-DB9A-4BE3-A847-23787154F4E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04800" y="4343400"/>
            <a:ext cx="7391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err="1">
                <a:latin typeface="Arial Rounded MT Bold" pitchFamily="34" charset="0"/>
              </a:rPr>
              <a:t>Panas</a:t>
            </a:r>
            <a:r>
              <a:rPr lang="en-US" sz="2000" dirty="0">
                <a:latin typeface="Arial Rounded MT Bold" pitchFamily="34" charset="0"/>
              </a:rPr>
              <a:t> </a:t>
            </a:r>
            <a:r>
              <a:rPr lang="en-US" sz="2000" dirty="0" err="1">
                <a:latin typeface="Arial Rounded MT Bold" pitchFamily="34" charset="0"/>
              </a:rPr>
              <a:t>dapat</a:t>
            </a:r>
            <a:r>
              <a:rPr lang="en-US" sz="2000" dirty="0">
                <a:latin typeface="Arial Rounded MT Bold" pitchFamily="34" charset="0"/>
              </a:rPr>
              <a:t> </a:t>
            </a:r>
            <a:r>
              <a:rPr lang="en-US" sz="2000" dirty="0" err="1">
                <a:latin typeface="Arial Rounded MT Bold" pitchFamily="34" charset="0"/>
              </a:rPr>
              <a:t>didefinisikan</a:t>
            </a:r>
            <a:r>
              <a:rPr lang="en-US" sz="2000" dirty="0">
                <a:latin typeface="Arial Rounded MT Bold" pitchFamily="34" charset="0"/>
              </a:rPr>
              <a:t> </a:t>
            </a:r>
            <a:r>
              <a:rPr lang="en-US" sz="2000" dirty="0" err="1">
                <a:latin typeface="Arial Rounded MT Bold" pitchFamily="34" charset="0"/>
              </a:rPr>
              <a:t>sebagai</a:t>
            </a:r>
            <a:r>
              <a:rPr lang="en-US" sz="2000" dirty="0">
                <a:latin typeface="Arial Rounded MT Bold" pitchFamily="34" charset="0"/>
              </a:rPr>
              <a:t> </a:t>
            </a:r>
            <a:r>
              <a:rPr lang="en-US" sz="2000" dirty="0" err="1">
                <a:latin typeface="Arial Rounded MT Bold" pitchFamily="34" charset="0"/>
              </a:rPr>
              <a:t>energi</a:t>
            </a:r>
            <a:r>
              <a:rPr lang="en-US" sz="2000" dirty="0">
                <a:latin typeface="Arial Rounded MT Bold" pitchFamily="34" charset="0"/>
              </a:rPr>
              <a:t> </a:t>
            </a:r>
            <a:r>
              <a:rPr lang="en-US" sz="2000" dirty="0" err="1">
                <a:latin typeface="Arial Rounded MT Bold" pitchFamily="34" charset="0"/>
              </a:rPr>
              <a:t>dalam</a:t>
            </a:r>
            <a:r>
              <a:rPr lang="en-US" sz="2000" dirty="0">
                <a:latin typeface="Arial Rounded MT Bold" pitchFamily="34" charset="0"/>
              </a:rPr>
              <a:t> </a:t>
            </a:r>
            <a:r>
              <a:rPr lang="en-US" sz="2000" dirty="0" err="1">
                <a:latin typeface="Arial Rounded MT Bold" pitchFamily="34" charset="0"/>
              </a:rPr>
              <a:t>perjalanan</a:t>
            </a:r>
            <a:r>
              <a:rPr lang="en-US" sz="2000" dirty="0">
                <a:latin typeface="Arial Rounded MT Bold" pitchFamily="34" charset="0"/>
              </a:rPr>
              <a:t> </a:t>
            </a:r>
            <a:r>
              <a:rPr lang="en-US" sz="2000" dirty="0" err="1">
                <a:latin typeface="Arial Rounded MT Bold" pitchFamily="34" charset="0"/>
              </a:rPr>
              <a:t>dari</a:t>
            </a:r>
            <a:r>
              <a:rPr lang="en-US" sz="2000" dirty="0">
                <a:latin typeface="Arial Rounded MT Bold" pitchFamily="34" charset="0"/>
              </a:rPr>
              <a:t> </a:t>
            </a:r>
            <a:r>
              <a:rPr lang="en-US" sz="2000" dirty="0" err="1">
                <a:latin typeface="Arial Rounded MT Bold" pitchFamily="34" charset="0"/>
              </a:rPr>
              <a:t>objek</a:t>
            </a:r>
            <a:r>
              <a:rPr lang="en-US" sz="2000" dirty="0">
                <a:latin typeface="Arial Rounded MT Bold" pitchFamily="34" charset="0"/>
              </a:rPr>
              <a:t>  </a:t>
            </a:r>
            <a:r>
              <a:rPr lang="en-US" sz="2000" dirty="0" err="1">
                <a:latin typeface="Arial Rounded MT Bold" pitchFamily="34" charset="0"/>
              </a:rPr>
              <a:t>suhu</a:t>
            </a:r>
            <a:r>
              <a:rPr lang="en-US" sz="2000" dirty="0">
                <a:latin typeface="Arial Rounded MT Bold" pitchFamily="34" charset="0"/>
              </a:rPr>
              <a:t> yang </a:t>
            </a:r>
            <a:r>
              <a:rPr lang="en-US" sz="2000" dirty="0" err="1">
                <a:latin typeface="Arial Rounded MT Bold" pitchFamily="34" charset="0"/>
              </a:rPr>
              <a:t>tingii</a:t>
            </a:r>
            <a:r>
              <a:rPr lang="en-US" sz="2000" dirty="0">
                <a:latin typeface="Arial Rounded MT Bold" pitchFamily="34" charset="0"/>
              </a:rPr>
              <a:t> </a:t>
            </a:r>
            <a:r>
              <a:rPr lang="en-US" sz="2000" dirty="0" err="1">
                <a:latin typeface="Arial Rounded MT Bold" pitchFamily="34" charset="0"/>
              </a:rPr>
              <a:t>ke</a:t>
            </a:r>
            <a:r>
              <a:rPr lang="en-US" sz="2000" dirty="0">
                <a:latin typeface="Arial Rounded MT Bold" pitchFamily="34" charset="0"/>
              </a:rPr>
              <a:t> </a:t>
            </a:r>
            <a:r>
              <a:rPr lang="en-US" sz="2000" dirty="0" err="1">
                <a:latin typeface="Arial Rounded MT Bold" pitchFamily="34" charset="0"/>
              </a:rPr>
              <a:t>objek</a:t>
            </a:r>
            <a:r>
              <a:rPr lang="en-US" sz="2000" dirty="0">
                <a:latin typeface="Arial Rounded MT Bold" pitchFamily="34" charset="0"/>
              </a:rPr>
              <a:t> </a:t>
            </a:r>
            <a:r>
              <a:rPr lang="en-US" sz="2000" dirty="0" err="1">
                <a:latin typeface="Arial Rounded MT Bold" pitchFamily="34" charset="0"/>
              </a:rPr>
              <a:t>suhu</a:t>
            </a:r>
            <a:r>
              <a:rPr lang="en-US" sz="2000" dirty="0">
                <a:latin typeface="Arial Rounded MT Bold" pitchFamily="34" charset="0"/>
              </a:rPr>
              <a:t> yang </a:t>
            </a:r>
            <a:r>
              <a:rPr lang="en-US" sz="2000" dirty="0" err="1">
                <a:latin typeface="Arial Rounded MT Bold" pitchFamily="34" charset="0"/>
              </a:rPr>
              <a:t>lebih</a:t>
            </a:r>
            <a:r>
              <a:rPr lang="en-US" sz="2000" dirty="0">
                <a:latin typeface="Arial Rounded MT Bold" pitchFamily="34" charset="0"/>
              </a:rPr>
              <a:t> </a:t>
            </a:r>
            <a:r>
              <a:rPr lang="en-US" sz="2000" dirty="0" err="1">
                <a:latin typeface="Arial Rounded MT Bold" pitchFamily="34" charset="0"/>
              </a:rPr>
              <a:t>rendah</a:t>
            </a:r>
            <a:endParaRPr lang="en-US" sz="2000" dirty="0">
              <a:latin typeface="Arial Rounded MT Bold" pitchFamily="34" charset="0"/>
            </a:endParaRPr>
          </a:p>
        </p:txBody>
      </p:sp>
      <p:pic>
        <p:nvPicPr>
          <p:cNvPr id="8" name="Picture 7" descr="http://4.bp.blogspot.com/_X5yT3Rbt6fg/TOfasorvQcI/AAAAAAAAAA8/HBFQg32rpbg/s1600/Tekanan+Panas.jp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685800"/>
            <a:ext cx="6019800" cy="3657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08107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143000"/>
            <a:ext cx="5867400" cy="1143000"/>
          </a:xfrm>
        </p:spPr>
        <p:txBody>
          <a:bodyPr/>
          <a:lstStyle/>
          <a:p>
            <a:r>
              <a:rPr lang="en-US" sz="6000" dirty="0" smtClean="0"/>
              <a:t>General </a:t>
            </a:r>
            <a:r>
              <a:rPr lang="en-US" sz="6000" dirty="0" err="1" smtClean="0"/>
              <a:t>aproct</a:t>
            </a:r>
            <a:endParaRPr lang="en-US" sz="6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8239519"/>
              </p:ext>
            </p:extLst>
          </p:nvPr>
        </p:nvGraphicFramePr>
        <p:xfrm>
          <a:off x="457200" y="2438400"/>
          <a:ext cx="7620000" cy="304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</p:spPr>
        <p:txBody>
          <a:bodyPr/>
          <a:lstStyle/>
          <a:p>
            <a:pPr>
              <a:defRPr/>
            </a:pPr>
            <a:r>
              <a:rPr lang="en-US" smtClean="0"/>
              <a:t>MUH. ARIEF LATAR, Ir,MSc</a:t>
            </a:r>
            <a:endParaRPr lang="en-US"/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>
          <a:xfrm rot="16200000">
            <a:off x="8199051" y="998220"/>
            <a:ext cx="1142999" cy="365760"/>
          </a:xfrm>
        </p:spPr>
        <p:txBody>
          <a:bodyPr/>
          <a:lstStyle/>
          <a:p>
            <a:pPr>
              <a:defRPr/>
            </a:pPr>
            <a:fld id="{217F380D-869F-4554-A726-6CCAC110E28A}" type="datetime1">
              <a:rPr lang="en-US" smtClean="0"/>
              <a:t>5/20/2015</a:t>
            </a:fld>
            <a:endParaRPr lang="en-US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</p:spPr>
        <p:txBody>
          <a:bodyPr/>
          <a:lstStyle/>
          <a:p>
            <a:pPr>
              <a:defRPr/>
            </a:pPr>
            <a:fld id="{DBBC3158-06DB-47D5-A411-218DA1FC9E59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13823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Decision 3"/>
          <p:cNvSpPr/>
          <p:nvPr/>
        </p:nvSpPr>
        <p:spPr>
          <a:xfrm>
            <a:off x="1295400" y="1489364"/>
            <a:ext cx="2667000" cy="12954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TEKANAN PANAS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5410200" y="1797627"/>
            <a:ext cx="16764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STOP</a:t>
            </a:r>
            <a:endParaRPr lang="en-US" dirty="0"/>
          </a:p>
        </p:txBody>
      </p:sp>
      <p:cxnSp>
        <p:nvCxnSpPr>
          <p:cNvPr id="7" name="Straight Arrow Connector 6"/>
          <p:cNvCxnSpPr>
            <a:stCxn id="4" idx="3"/>
          </p:cNvCxnSpPr>
          <p:nvPr/>
        </p:nvCxnSpPr>
        <p:spPr>
          <a:xfrm>
            <a:off x="3962400" y="2137064"/>
            <a:ext cx="1447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4" idx="2"/>
          </p:cNvCxnSpPr>
          <p:nvPr/>
        </p:nvCxnSpPr>
        <p:spPr>
          <a:xfrm>
            <a:off x="2628900" y="2784764"/>
            <a:ext cx="0" cy="14062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882736" y="1606033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tidak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1447800" y="4191000"/>
            <a:ext cx="2434936" cy="1201042"/>
            <a:chOff x="-426501" y="923478"/>
            <a:chExt cx="2434936" cy="1201042"/>
          </a:xfrm>
        </p:grpSpPr>
        <p:sp>
          <p:nvSpPr>
            <p:cNvPr id="12" name="Rounded Rectangle 11"/>
            <p:cNvSpPr/>
            <p:nvPr/>
          </p:nvSpPr>
          <p:spPr>
            <a:xfrm>
              <a:off x="6697" y="923478"/>
              <a:ext cx="2001738" cy="1201042"/>
            </a:xfrm>
            <a:prstGeom prst="roundRect">
              <a:avLst>
                <a:gd name="adj" fmla="val 10000"/>
              </a:avLst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13" name="Rounded Rectangle 4"/>
            <p:cNvSpPr/>
            <p:nvPr/>
          </p:nvSpPr>
          <p:spPr>
            <a:xfrm>
              <a:off x="-426501" y="923478"/>
              <a:ext cx="1931384" cy="113068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 smtClean="0"/>
                <a:t>SCRENING</a:t>
              </a:r>
              <a:endParaRPr lang="en-US" sz="2400" kern="1200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2888794" y="3246704"/>
            <a:ext cx="540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Ya</a:t>
            </a:r>
            <a:endParaRPr lang="en-US" dirty="0"/>
          </a:p>
        </p:txBody>
      </p:sp>
      <p:sp>
        <p:nvSpPr>
          <p:cNvPr id="15" name="Footer Placeholder 2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</p:spPr>
        <p:txBody>
          <a:bodyPr/>
          <a:lstStyle/>
          <a:p>
            <a:pPr>
              <a:defRPr/>
            </a:pPr>
            <a:r>
              <a:rPr lang="en-US" smtClean="0"/>
              <a:t>MUH. ARIEF LATAR, Ir,MSc</a:t>
            </a:r>
            <a:endParaRPr lang="en-US"/>
          </a:p>
        </p:txBody>
      </p:sp>
      <p:sp>
        <p:nvSpPr>
          <p:cNvPr id="16" name="Date Placeholder 1"/>
          <p:cNvSpPr>
            <a:spLocks noGrp="1"/>
          </p:cNvSpPr>
          <p:nvPr>
            <p:ph type="dt" sz="half" idx="10"/>
          </p:nvPr>
        </p:nvSpPr>
        <p:spPr>
          <a:xfrm rot="16200000">
            <a:off x="8087669" y="1109603"/>
            <a:ext cx="1365764" cy="365760"/>
          </a:xfrm>
        </p:spPr>
        <p:txBody>
          <a:bodyPr/>
          <a:lstStyle/>
          <a:p>
            <a:pPr>
              <a:defRPr/>
            </a:pPr>
            <a:fld id="{217F380D-869F-4554-A726-6CCAC110E28A}" type="datetime1">
              <a:rPr lang="en-US" smtClean="0"/>
              <a:t>5/20/2015</a:t>
            </a:fld>
            <a:endParaRPr lang="en-US" dirty="0"/>
          </a:p>
        </p:txBody>
      </p:sp>
      <p:sp>
        <p:nvSpPr>
          <p:cNvPr id="1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</p:spPr>
        <p:txBody>
          <a:bodyPr/>
          <a:lstStyle/>
          <a:p>
            <a:pPr>
              <a:defRPr/>
            </a:pPr>
            <a:fld id="{DBBC3158-06DB-47D5-A411-218DA1FC9E59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43284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7F380D-869F-4554-A726-6CCAC110E28A}" type="datetime1">
              <a:rPr lang="en-US" smtClean="0"/>
              <a:t>5/20/2015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MUH. ARIEF LATAR, Ir,MSc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BC3158-06DB-47D5-A411-218DA1FC9E59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" y="762000"/>
            <a:ext cx="7010400" cy="101566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 hangingPunct="0"/>
            <a:r>
              <a:rPr lang="en-AU" sz="2000" dirty="0">
                <a:latin typeface="Bell Gothic Std Black" pitchFamily="34" charset="0"/>
              </a:rPr>
              <a:t>Monitoring </a:t>
            </a:r>
            <a:r>
              <a:rPr lang="en-AU" sz="2000" dirty="0" err="1">
                <a:latin typeface="Bell Gothic Std Black" pitchFamily="34" charset="0"/>
              </a:rPr>
              <a:t>lingkungan</a:t>
            </a:r>
            <a:r>
              <a:rPr lang="en-AU" sz="2000" dirty="0">
                <a:latin typeface="Bell Gothic Std Black" pitchFamily="34" charset="0"/>
              </a:rPr>
              <a:t> </a:t>
            </a:r>
            <a:r>
              <a:rPr lang="en-AU" sz="2000" dirty="0" err="1">
                <a:latin typeface="Bell Gothic Std Black" pitchFamily="34" charset="0"/>
              </a:rPr>
              <a:t>kerja</a:t>
            </a:r>
            <a:r>
              <a:rPr lang="en-AU" sz="2000" dirty="0">
                <a:latin typeface="Bell Gothic Std Black" pitchFamily="34" charset="0"/>
              </a:rPr>
              <a:t> </a:t>
            </a:r>
            <a:r>
              <a:rPr lang="en-AU" sz="2000" dirty="0" err="1">
                <a:latin typeface="Bell Gothic Std Black" pitchFamily="34" charset="0"/>
              </a:rPr>
              <a:t>panas</a:t>
            </a:r>
            <a:r>
              <a:rPr lang="en-AU" sz="2000" dirty="0">
                <a:latin typeface="Bell Gothic Std Black" pitchFamily="34" charset="0"/>
              </a:rPr>
              <a:t> </a:t>
            </a:r>
            <a:r>
              <a:rPr lang="en-AU" sz="2000" dirty="0" err="1">
                <a:latin typeface="Bell Gothic Std Black" pitchFamily="34" charset="0"/>
              </a:rPr>
              <a:t>dilakukan</a:t>
            </a:r>
            <a:r>
              <a:rPr lang="en-AU" sz="2000" dirty="0">
                <a:latin typeface="Bell Gothic Std Black" pitchFamily="34" charset="0"/>
              </a:rPr>
              <a:t> </a:t>
            </a:r>
            <a:r>
              <a:rPr lang="en-AU" sz="2000" dirty="0" err="1">
                <a:latin typeface="Bell Gothic Std Black" pitchFamily="34" charset="0"/>
              </a:rPr>
              <a:t>dengan</a:t>
            </a:r>
            <a:r>
              <a:rPr lang="en-AU" sz="2000" dirty="0">
                <a:latin typeface="Bell Gothic Std Black" pitchFamily="34" charset="0"/>
              </a:rPr>
              <a:t> </a:t>
            </a:r>
            <a:r>
              <a:rPr lang="en-AU" sz="2000" dirty="0" err="1">
                <a:latin typeface="Bell Gothic Std Black" pitchFamily="34" charset="0"/>
              </a:rPr>
              <a:t>metode</a:t>
            </a:r>
            <a:r>
              <a:rPr lang="en-AU" sz="2000" dirty="0">
                <a:latin typeface="Bell Gothic Std Black" pitchFamily="34" charset="0"/>
              </a:rPr>
              <a:t> </a:t>
            </a:r>
            <a:r>
              <a:rPr lang="en-AU" sz="2000" dirty="0" err="1">
                <a:latin typeface="Bell Gothic Std Black" pitchFamily="34" charset="0"/>
              </a:rPr>
              <a:t>penilaian</a:t>
            </a:r>
            <a:r>
              <a:rPr lang="en-AU" sz="2000" dirty="0">
                <a:latin typeface="Bell Gothic Std Black" pitchFamily="34" charset="0"/>
              </a:rPr>
              <a:t> parameter ISBB (</a:t>
            </a:r>
            <a:r>
              <a:rPr lang="en-AU" sz="2000" dirty="0" err="1">
                <a:latin typeface="Bell Gothic Std Black" pitchFamily="34" charset="0"/>
              </a:rPr>
              <a:t>Indeks</a:t>
            </a:r>
            <a:r>
              <a:rPr lang="en-AU" sz="2000" dirty="0">
                <a:latin typeface="Bell Gothic Std Black" pitchFamily="34" charset="0"/>
              </a:rPr>
              <a:t> </a:t>
            </a:r>
            <a:r>
              <a:rPr lang="en-AU" sz="2000" dirty="0" err="1">
                <a:latin typeface="Bell Gothic Std Black" pitchFamily="34" charset="0"/>
              </a:rPr>
              <a:t>Suhu</a:t>
            </a:r>
            <a:r>
              <a:rPr lang="en-AU" sz="2000" dirty="0">
                <a:latin typeface="Bell Gothic Std Black" pitchFamily="34" charset="0"/>
              </a:rPr>
              <a:t> </a:t>
            </a:r>
            <a:r>
              <a:rPr lang="en-AU" sz="2000" dirty="0" err="1">
                <a:latin typeface="Bell Gothic Std Black" pitchFamily="34" charset="0"/>
              </a:rPr>
              <a:t>Basa</a:t>
            </a:r>
            <a:r>
              <a:rPr lang="en-AU" sz="2000" dirty="0">
                <a:latin typeface="Bell Gothic Std Black" pitchFamily="34" charset="0"/>
              </a:rPr>
              <a:t> </a:t>
            </a:r>
            <a:r>
              <a:rPr lang="en-AU" sz="2000" dirty="0" err="1">
                <a:latin typeface="Bell Gothic Std Black" pitchFamily="34" charset="0"/>
              </a:rPr>
              <a:t>dan</a:t>
            </a:r>
            <a:r>
              <a:rPr lang="en-AU" sz="2000" dirty="0">
                <a:latin typeface="Bell Gothic Std Black" pitchFamily="34" charset="0"/>
              </a:rPr>
              <a:t> Bola), </a:t>
            </a:r>
            <a:r>
              <a:rPr lang="en-AU" sz="2000" dirty="0" err="1">
                <a:latin typeface="Bell Gothic Std Black" pitchFamily="34" charset="0"/>
              </a:rPr>
              <a:t>dan</a:t>
            </a:r>
            <a:r>
              <a:rPr lang="en-AU" sz="2000" dirty="0">
                <a:latin typeface="Bell Gothic Std Black" pitchFamily="34" charset="0"/>
              </a:rPr>
              <a:t> </a:t>
            </a:r>
            <a:r>
              <a:rPr lang="en-AU" sz="2000" dirty="0" err="1">
                <a:latin typeface="Bell Gothic Std Black" pitchFamily="34" charset="0"/>
              </a:rPr>
              <a:t>memperhatikan</a:t>
            </a:r>
            <a:r>
              <a:rPr lang="en-AU" sz="2000" dirty="0">
                <a:latin typeface="Bell Gothic Std Black" pitchFamily="34" charset="0"/>
              </a:rPr>
              <a:t> :  </a:t>
            </a:r>
            <a:endParaRPr lang="en-US" sz="2000" dirty="0">
              <a:latin typeface="Bell Gothic Std Black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8200" y="3429000"/>
            <a:ext cx="7010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7063" lvl="0" indent="-627063" algn="just" hangingPunct="0">
              <a:buBlip>
                <a:blip r:embed="rId2"/>
              </a:buBlip>
            </a:pPr>
            <a:r>
              <a:rPr lang="en-US" sz="2000" dirty="0" err="1">
                <a:latin typeface="Franklin Gothic Medium Cond" pitchFamily="34" charset="0"/>
              </a:rPr>
              <a:t>Peraturan</a:t>
            </a:r>
            <a:r>
              <a:rPr lang="en-US" sz="2000" dirty="0">
                <a:latin typeface="Franklin Gothic Medium Cond" pitchFamily="34" charset="0"/>
              </a:rPr>
              <a:t> </a:t>
            </a:r>
            <a:r>
              <a:rPr lang="en-US" sz="2000" dirty="0" err="1">
                <a:latin typeface="Franklin Gothic Medium Cond" pitchFamily="34" charset="0"/>
              </a:rPr>
              <a:t>Menteri</a:t>
            </a:r>
            <a:r>
              <a:rPr lang="en-US" sz="2000" dirty="0">
                <a:latin typeface="Franklin Gothic Medium Cond" pitchFamily="34" charset="0"/>
              </a:rPr>
              <a:t> </a:t>
            </a:r>
            <a:r>
              <a:rPr lang="en-US" sz="2000" dirty="0" err="1">
                <a:latin typeface="Franklin Gothic Medium Cond" pitchFamily="34" charset="0"/>
              </a:rPr>
              <a:t>Tenaga</a:t>
            </a:r>
            <a:r>
              <a:rPr lang="en-US" sz="2000" dirty="0">
                <a:latin typeface="Franklin Gothic Medium Cond" pitchFamily="34" charset="0"/>
              </a:rPr>
              <a:t> </a:t>
            </a:r>
            <a:r>
              <a:rPr lang="en-US" sz="2000" dirty="0" err="1">
                <a:latin typeface="Franklin Gothic Medium Cond" pitchFamily="34" charset="0"/>
              </a:rPr>
              <a:t>Kerja</a:t>
            </a:r>
            <a:r>
              <a:rPr lang="en-US" sz="2000" dirty="0">
                <a:latin typeface="Franklin Gothic Medium Cond" pitchFamily="34" charset="0"/>
              </a:rPr>
              <a:t> </a:t>
            </a:r>
            <a:r>
              <a:rPr lang="en-US" sz="2000" dirty="0" err="1">
                <a:latin typeface="Franklin Gothic Medium Cond" pitchFamily="34" charset="0"/>
              </a:rPr>
              <a:t>dan</a:t>
            </a:r>
            <a:r>
              <a:rPr lang="en-US" sz="2000" dirty="0">
                <a:latin typeface="Franklin Gothic Medium Cond" pitchFamily="34" charset="0"/>
              </a:rPr>
              <a:t> </a:t>
            </a:r>
            <a:r>
              <a:rPr lang="en-US" sz="2000" dirty="0" err="1">
                <a:latin typeface="Franklin Gothic Medium Cond" pitchFamily="34" charset="0"/>
              </a:rPr>
              <a:t>Transmigrasi</a:t>
            </a:r>
            <a:r>
              <a:rPr lang="en-AU" sz="2000" dirty="0">
                <a:latin typeface="Franklin Gothic Medium Cond" pitchFamily="34" charset="0"/>
              </a:rPr>
              <a:t> </a:t>
            </a:r>
            <a:r>
              <a:rPr lang="en-AU" sz="2000" dirty="0" err="1">
                <a:latin typeface="Franklin Gothic Medium Cond" pitchFamily="34" charset="0"/>
              </a:rPr>
              <a:t>No.PER</a:t>
            </a:r>
            <a:r>
              <a:rPr lang="en-AU" sz="2000" dirty="0">
                <a:latin typeface="Franklin Gothic Medium Cond" pitchFamily="34" charset="0"/>
              </a:rPr>
              <a:t>. 13/MEN/X/2011, </a:t>
            </a:r>
            <a:r>
              <a:rPr lang="en-AU" sz="2000" dirty="0" err="1">
                <a:latin typeface="Franklin Gothic Medium Cond" pitchFamily="34" charset="0"/>
              </a:rPr>
              <a:t>tentang</a:t>
            </a:r>
            <a:r>
              <a:rPr lang="en-AU" sz="2000" dirty="0">
                <a:latin typeface="Franklin Gothic Medium Cond" pitchFamily="34" charset="0"/>
              </a:rPr>
              <a:t> NAB (</a:t>
            </a:r>
            <a:r>
              <a:rPr lang="en-AU" sz="2000" dirty="0" err="1">
                <a:latin typeface="Franklin Gothic Medium Cond" pitchFamily="34" charset="0"/>
              </a:rPr>
              <a:t>Nilai</a:t>
            </a:r>
            <a:r>
              <a:rPr lang="en-AU" sz="2000" dirty="0">
                <a:latin typeface="Franklin Gothic Medium Cond" pitchFamily="34" charset="0"/>
              </a:rPr>
              <a:t> </a:t>
            </a:r>
            <a:r>
              <a:rPr lang="en-AU" sz="2000" dirty="0" err="1">
                <a:latin typeface="Franklin Gothic Medium Cond" pitchFamily="34" charset="0"/>
              </a:rPr>
              <a:t>Ambang</a:t>
            </a:r>
            <a:r>
              <a:rPr lang="en-AU" sz="2000" dirty="0">
                <a:latin typeface="Franklin Gothic Medium Cond" pitchFamily="34" charset="0"/>
              </a:rPr>
              <a:t> Batas) </a:t>
            </a:r>
            <a:r>
              <a:rPr lang="en-AU" sz="2000" dirty="0" err="1">
                <a:latin typeface="Franklin Gothic Medium Cond" pitchFamily="34" charset="0"/>
              </a:rPr>
              <a:t>Faktor</a:t>
            </a:r>
            <a:r>
              <a:rPr lang="en-AU" sz="2000" dirty="0">
                <a:latin typeface="Franklin Gothic Medium Cond" pitchFamily="34" charset="0"/>
              </a:rPr>
              <a:t> </a:t>
            </a:r>
            <a:r>
              <a:rPr lang="en-AU" sz="2000" dirty="0" err="1">
                <a:latin typeface="Franklin Gothic Medium Cond" pitchFamily="34" charset="0"/>
              </a:rPr>
              <a:t>Fisika</a:t>
            </a:r>
            <a:r>
              <a:rPr lang="en-AU" sz="2000" dirty="0">
                <a:latin typeface="Franklin Gothic Medium Cond" pitchFamily="34" charset="0"/>
              </a:rPr>
              <a:t> </a:t>
            </a:r>
            <a:r>
              <a:rPr lang="en-AU" sz="2000" dirty="0" err="1">
                <a:latin typeface="Franklin Gothic Medium Cond" pitchFamily="34" charset="0"/>
              </a:rPr>
              <a:t>dan</a:t>
            </a:r>
            <a:r>
              <a:rPr lang="en-AU" sz="2000" dirty="0">
                <a:latin typeface="Franklin Gothic Medium Cond" pitchFamily="34" charset="0"/>
              </a:rPr>
              <a:t> Kimia di </a:t>
            </a:r>
            <a:r>
              <a:rPr lang="en-AU" sz="2000" dirty="0" err="1">
                <a:latin typeface="Franklin Gothic Medium Cond" pitchFamily="34" charset="0"/>
              </a:rPr>
              <a:t>Tempat</a:t>
            </a:r>
            <a:r>
              <a:rPr lang="en-AU" sz="2000" dirty="0">
                <a:latin typeface="Franklin Gothic Medium Cond" pitchFamily="34" charset="0"/>
              </a:rPr>
              <a:t> </a:t>
            </a:r>
            <a:r>
              <a:rPr lang="en-AU" sz="2000" dirty="0" err="1">
                <a:latin typeface="Franklin Gothic Medium Cond" pitchFamily="34" charset="0"/>
              </a:rPr>
              <a:t>Kerja</a:t>
            </a:r>
            <a:r>
              <a:rPr lang="en-AU" sz="2000" dirty="0">
                <a:latin typeface="Franklin Gothic Medium Cond" pitchFamily="34" charset="0"/>
              </a:rPr>
              <a:t> </a:t>
            </a:r>
            <a:r>
              <a:rPr lang="en-US" sz="2000" dirty="0">
                <a:latin typeface="Franklin Gothic Medium Cond" pitchFamily="34" charset="0"/>
              </a:rPr>
              <a:t>, </a:t>
            </a:r>
            <a:r>
              <a:rPr lang="en-AU" sz="2000" dirty="0" err="1">
                <a:latin typeface="Franklin Gothic Medium Cond" pitchFamily="34" charset="0"/>
              </a:rPr>
              <a:t>Lampiran</a:t>
            </a:r>
            <a:r>
              <a:rPr lang="en-AU" sz="2000" dirty="0">
                <a:latin typeface="Franklin Gothic Medium Cond" pitchFamily="34" charset="0"/>
              </a:rPr>
              <a:t> -1, </a:t>
            </a:r>
            <a:r>
              <a:rPr lang="en-AU" sz="2000" dirty="0" err="1">
                <a:latin typeface="Franklin Gothic Medium Cond" pitchFamily="34" charset="0"/>
              </a:rPr>
              <a:t>Nomor</a:t>
            </a:r>
            <a:r>
              <a:rPr lang="en-AU" sz="2000" dirty="0">
                <a:latin typeface="Franklin Gothic Medium Cond" pitchFamily="34" charset="0"/>
              </a:rPr>
              <a:t> 1. </a:t>
            </a:r>
            <a:r>
              <a:rPr lang="en-AU" sz="2000" dirty="0" err="1">
                <a:latin typeface="Franklin Gothic Medium Cond" pitchFamily="34" charset="0"/>
              </a:rPr>
              <a:t>Nilai</a:t>
            </a:r>
            <a:r>
              <a:rPr lang="en-AU" sz="2000" dirty="0">
                <a:latin typeface="Franklin Gothic Medium Cond" pitchFamily="34" charset="0"/>
              </a:rPr>
              <a:t> </a:t>
            </a:r>
            <a:r>
              <a:rPr lang="en-AU" sz="2000" dirty="0" err="1">
                <a:latin typeface="Franklin Gothic Medium Cond" pitchFamily="34" charset="0"/>
              </a:rPr>
              <a:t>Ambang</a:t>
            </a:r>
            <a:r>
              <a:rPr lang="en-AU" sz="2000" dirty="0">
                <a:latin typeface="Franklin Gothic Medium Cond" pitchFamily="34" charset="0"/>
              </a:rPr>
              <a:t> Batas </a:t>
            </a:r>
            <a:r>
              <a:rPr lang="en-AU" sz="2000" dirty="0" err="1">
                <a:latin typeface="Franklin Gothic Medium Cond" pitchFamily="34" charset="0"/>
              </a:rPr>
              <a:t>Iklim</a:t>
            </a:r>
            <a:r>
              <a:rPr lang="en-AU" sz="2000" dirty="0">
                <a:latin typeface="Franklin Gothic Medium Cond" pitchFamily="34" charset="0"/>
              </a:rPr>
              <a:t> </a:t>
            </a:r>
            <a:r>
              <a:rPr lang="en-AU" sz="2000" dirty="0" err="1">
                <a:latin typeface="Franklin Gothic Medium Cond" pitchFamily="34" charset="0"/>
              </a:rPr>
              <a:t>Kerja</a:t>
            </a:r>
            <a:r>
              <a:rPr lang="en-AU" sz="2000" dirty="0">
                <a:latin typeface="Franklin Gothic Medium Cond" pitchFamily="34" charset="0"/>
              </a:rPr>
              <a:t> </a:t>
            </a:r>
            <a:r>
              <a:rPr lang="en-AU" sz="2000" dirty="0" err="1">
                <a:latin typeface="Franklin Gothic Medium Cond" pitchFamily="34" charset="0"/>
              </a:rPr>
              <a:t>Indeks</a:t>
            </a:r>
            <a:r>
              <a:rPr lang="en-AU" sz="2000" dirty="0">
                <a:latin typeface="Franklin Gothic Medium Cond" pitchFamily="34" charset="0"/>
              </a:rPr>
              <a:t> </a:t>
            </a:r>
            <a:r>
              <a:rPr lang="en-AU" sz="2000" dirty="0" err="1">
                <a:latin typeface="Franklin Gothic Medium Cond" pitchFamily="34" charset="0"/>
              </a:rPr>
              <a:t>Suhu</a:t>
            </a:r>
            <a:r>
              <a:rPr lang="en-AU" sz="2000" dirty="0">
                <a:latin typeface="Franklin Gothic Medium Cond" pitchFamily="34" charset="0"/>
              </a:rPr>
              <a:t> </a:t>
            </a:r>
            <a:r>
              <a:rPr lang="en-AU" sz="2000" dirty="0" err="1">
                <a:latin typeface="Franklin Gothic Medium Cond" pitchFamily="34" charset="0"/>
              </a:rPr>
              <a:t>Basa</a:t>
            </a:r>
            <a:r>
              <a:rPr lang="en-AU" sz="2000" dirty="0">
                <a:latin typeface="Franklin Gothic Medium Cond" pitchFamily="34" charset="0"/>
              </a:rPr>
              <a:t> </a:t>
            </a:r>
            <a:r>
              <a:rPr lang="en-AU" sz="2000" dirty="0" err="1">
                <a:latin typeface="Franklin Gothic Medium Cond" pitchFamily="34" charset="0"/>
              </a:rPr>
              <a:t>dan</a:t>
            </a:r>
            <a:r>
              <a:rPr lang="en-AU" sz="2000" dirty="0">
                <a:latin typeface="Franklin Gothic Medium Cond" pitchFamily="34" charset="0"/>
              </a:rPr>
              <a:t> Bola  (ISBB </a:t>
            </a:r>
            <a:r>
              <a:rPr lang="en-AU" sz="2000" baseline="30000" dirty="0">
                <a:latin typeface="Franklin Gothic Medium Cond" pitchFamily="34" charset="0"/>
              </a:rPr>
              <a:t>0</a:t>
            </a:r>
            <a:r>
              <a:rPr lang="en-AU" sz="2000" dirty="0">
                <a:latin typeface="Franklin Gothic Medium Cond" pitchFamily="34" charset="0"/>
              </a:rPr>
              <a:t>C)</a:t>
            </a:r>
            <a:endParaRPr lang="en-US" sz="2000" dirty="0">
              <a:latin typeface="Franklin Gothic Medium Cond" pitchFamily="34" charset="0"/>
            </a:endParaRPr>
          </a:p>
          <a:p>
            <a:pPr marL="627063" lvl="0" indent="-627063" hangingPunct="0">
              <a:buBlip>
                <a:blip r:embed="rId2"/>
              </a:buBlip>
            </a:pPr>
            <a:r>
              <a:rPr lang="en-US" sz="2000" dirty="0">
                <a:latin typeface="Franklin Gothic Medium Cond" pitchFamily="34" charset="0"/>
              </a:rPr>
              <a:t>Threshold Limit Value (TLV) American Conference of </a:t>
            </a:r>
            <a:r>
              <a:rPr lang="en-US" sz="2000" dirty="0" err="1">
                <a:latin typeface="Franklin Gothic Medium Cond" pitchFamily="34" charset="0"/>
              </a:rPr>
              <a:t>Govermental</a:t>
            </a:r>
            <a:r>
              <a:rPr lang="en-US" sz="2000" dirty="0">
                <a:latin typeface="Franklin Gothic Medium Cond" pitchFamily="34" charset="0"/>
              </a:rPr>
              <a:t> Industrial Hygienists   (ACGIH  </a:t>
            </a:r>
            <a:r>
              <a:rPr lang="en-US" sz="2000" dirty="0" smtClean="0">
                <a:latin typeface="Franklin Gothic Medium Cond" pitchFamily="34" charset="0"/>
              </a:rPr>
              <a:t>2010)</a:t>
            </a:r>
            <a:endParaRPr lang="en-US" sz="2000" dirty="0">
              <a:latin typeface="Franklin Gothic Medium Cond" pitchFamily="34" charset="0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3429000" y="2286000"/>
            <a:ext cx="15240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93214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A6E4EBC-E59F-4A46-8E64-B86D7381E594}" type="datetime1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MUH. ARIEF LATAR, Ir,MSc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A02783-DB9A-4BE3-A847-23787154F4E3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09600" y="2613630"/>
            <a:ext cx="7467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400" dirty="0" err="1">
                <a:solidFill>
                  <a:srgbClr val="00B050"/>
                </a:solidFill>
                <a:latin typeface="Arial Narrow" pitchFamily="34" charset="0"/>
              </a:rPr>
              <a:t>Tujuan</a:t>
            </a:r>
            <a:r>
              <a:rPr lang="en-AU" sz="2400" dirty="0">
                <a:solidFill>
                  <a:srgbClr val="00B050"/>
                </a:solidFill>
                <a:latin typeface="Arial Narrow" pitchFamily="34" charset="0"/>
              </a:rPr>
              <a:t> </a:t>
            </a:r>
            <a:r>
              <a:rPr lang="en-AU" sz="2400" dirty="0" err="1">
                <a:solidFill>
                  <a:srgbClr val="00B050"/>
                </a:solidFill>
                <a:latin typeface="Arial Narrow" pitchFamily="34" charset="0"/>
              </a:rPr>
              <a:t>pengujian</a:t>
            </a:r>
            <a:r>
              <a:rPr lang="en-AU" sz="2400" dirty="0">
                <a:solidFill>
                  <a:srgbClr val="00B050"/>
                </a:solidFill>
                <a:latin typeface="Arial Narrow" pitchFamily="34" charset="0"/>
              </a:rPr>
              <a:t> </a:t>
            </a:r>
            <a:r>
              <a:rPr lang="en-AU" sz="2400" dirty="0" err="1">
                <a:solidFill>
                  <a:srgbClr val="00B050"/>
                </a:solidFill>
                <a:latin typeface="Arial Narrow" pitchFamily="34" charset="0"/>
              </a:rPr>
              <a:t>iklim</a:t>
            </a:r>
            <a:r>
              <a:rPr lang="en-AU" sz="2400" dirty="0">
                <a:solidFill>
                  <a:srgbClr val="00B050"/>
                </a:solidFill>
                <a:latin typeface="Arial Narrow" pitchFamily="34" charset="0"/>
              </a:rPr>
              <a:t> </a:t>
            </a:r>
            <a:r>
              <a:rPr lang="en-AU" sz="2400" dirty="0" err="1">
                <a:solidFill>
                  <a:srgbClr val="00B050"/>
                </a:solidFill>
                <a:latin typeface="Arial Narrow" pitchFamily="34" charset="0"/>
              </a:rPr>
              <a:t>kerja</a:t>
            </a:r>
            <a:r>
              <a:rPr lang="en-AU" sz="2400" dirty="0">
                <a:solidFill>
                  <a:srgbClr val="00B050"/>
                </a:solidFill>
                <a:latin typeface="Arial Narrow" pitchFamily="34" charset="0"/>
              </a:rPr>
              <a:t> </a:t>
            </a:r>
            <a:r>
              <a:rPr lang="en-AU" sz="2400" dirty="0" err="1">
                <a:solidFill>
                  <a:srgbClr val="00B050"/>
                </a:solidFill>
                <a:latin typeface="Arial Narrow" pitchFamily="34" charset="0"/>
              </a:rPr>
              <a:t>dimaksud</a:t>
            </a:r>
            <a:r>
              <a:rPr lang="en-AU" sz="2400" dirty="0">
                <a:solidFill>
                  <a:srgbClr val="00B050"/>
                </a:solidFill>
                <a:latin typeface="Arial Narrow" pitchFamily="34" charset="0"/>
              </a:rPr>
              <a:t> </a:t>
            </a:r>
            <a:r>
              <a:rPr lang="en-AU" sz="2400" dirty="0" err="1" smtClean="0">
                <a:solidFill>
                  <a:srgbClr val="00B050"/>
                </a:solidFill>
                <a:latin typeface="Arial Narrow" pitchFamily="34" charset="0"/>
              </a:rPr>
              <a:t>untuk</a:t>
            </a:r>
            <a:r>
              <a:rPr lang="en-AU" sz="2400" dirty="0" smtClean="0">
                <a:solidFill>
                  <a:srgbClr val="00B050"/>
                </a:solidFill>
                <a:latin typeface="Arial Narrow" pitchFamily="34" charset="0"/>
              </a:rPr>
              <a:t> </a:t>
            </a:r>
            <a:r>
              <a:rPr lang="en-AU" sz="2400" dirty="0" err="1" smtClean="0">
                <a:solidFill>
                  <a:srgbClr val="00B050"/>
                </a:solidFill>
                <a:latin typeface="Arial Narrow" pitchFamily="34" charset="0"/>
              </a:rPr>
              <a:t>mengetahui</a:t>
            </a:r>
            <a:r>
              <a:rPr lang="en-AU" sz="2400" dirty="0" smtClean="0">
                <a:solidFill>
                  <a:srgbClr val="00B050"/>
                </a:solidFill>
                <a:latin typeface="Arial Narrow" pitchFamily="34" charset="0"/>
              </a:rPr>
              <a:t> </a:t>
            </a:r>
            <a:r>
              <a:rPr lang="en-AU" sz="2400" dirty="0" err="1">
                <a:solidFill>
                  <a:srgbClr val="00B050"/>
                </a:solidFill>
                <a:latin typeface="Arial Narrow" pitchFamily="34" charset="0"/>
              </a:rPr>
              <a:t>tingkat</a:t>
            </a:r>
            <a:r>
              <a:rPr lang="en-AU" sz="2400" dirty="0">
                <a:solidFill>
                  <a:srgbClr val="00B050"/>
                </a:solidFill>
                <a:latin typeface="Arial Narrow" pitchFamily="34" charset="0"/>
              </a:rPr>
              <a:t> </a:t>
            </a:r>
            <a:r>
              <a:rPr lang="en-AU" sz="2400" dirty="0" err="1">
                <a:solidFill>
                  <a:srgbClr val="00B050"/>
                </a:solidFill>
                <a:latin typeface="Arial Narrow" pitchFamily="34" charset="0"/>
              </a:rPr>
              <a:t>tekanan</a:t>
            </a:r>
            <a:r>
              <a:rPr lang="en-AU" sz="2400" dirty="0">
                <a:solidFill>
                  <a:srgbClr val="00B050"/>
                </a:solidFill>
                <a:latin typeface="Arial Narrow" pitchFamily="34" charset="0"/>
              </a:rPr>
              <a:t> </a:t>
            </a:r>
            <a:r>
              <a:rPr lang="en-AU" sz="2400" dirty="0" err="1">
                <a:solidFill>
                  <a:srgbClr val="00B050"/>
                </a:solidFill>
                <a:latin typeface="Arial Narrow" pitchFamily="34" charset="0"/>
              </a:rPr>
              <a:t>panas</a:t>
            </a:r>
            <a:r>
              <a:rPr lang="en-AU" sz="2400" dirty="0">
                <a:solidFill>
                  <a:srgbClr val="00B050"/>
                </a:solidFill>
                <a:latin typeface="Arial Narrow" pitchFamily="34" charset="0"/>
              </a:rPr>
              <a:t> yang </a:t>
            </a:r>
            <a:r>
              <a:rPr lang="en-AU" sz="2400" dirty="0" err="1">
                <a:solidFill>
                  <a:srgbClr val="00B050"/>
                </a:solidFill>
                <a:latin typeface="Arial Narrow" pitchFamily="34" charset="0"/>
              </a:rPr>
              <a:t>diterima</a:t>
            </a:r>
            <a:r>
              <a:rPr lang="en-AU" sz="2400" dirty="0">
                <a:solidFill>
                  <a:srgbClr val="00B050"/>
                </a:solidFill>
                <a:latin typeface="Arial Narrow" pitchFamily="34" charset="0"/>
              </a:rPr>
              <a:t> </a:t>
            </a:r>
            <a:r>
              <a:rPr lang="en-AU" sz="2400" dirty="0" err="1">
                <a:solidFill>
                  <a:srgbClr val="00B050"/>
                </a:solidFill>
                <a:latin typeface="Arial Narrow" pitchFamily="34" charset="0"/>
              </a:rPr>
              <a:t>tenaga</a:t>
            </a:r>
            <a:r>
              <a:rPr lang="en-AU" sz="2400" dirty="0">
                <a:solidFill>
                  <a:srgbClr val="00B050"/>
                </a:solidFill>
                <a:latin typeface="Arial Narrow" pitchFamily="34" charset="0"/>
              </a:rPr>
              <a:t> </a:t>
            </a:r>
            <a:r>
              <a:rPr lang="en-AU" sz="2400" dirty="0" err="1">
                <a:solidFill>
                  <a:srgbClr val="00B050"/>
                </a:solidFill>
                <a:latin typeface="Arial Narrow" pitchFamily="34" charset="0"/>
              </a:rPr>
              <a:t>kerja</a:t>
            </a:r>
            <a:r>
              <a:rPr lang="en-AU" sz="2400" dirty="0">
                <a:solidFill>
                  <a:srgbClr val="00B050"/>
                </a:solidFill>
                <a:latin typeface="Arial Narrow" pitchFamily="34" charset="0"/>
              </a:rPr>
              <a:t> yang </a:t>
            </a:r>
            <a:r>
              <a:rPr lang="en-AU" sz="2400" dirty="0" err="1">
                <a:solidFill>
                  <a:srgbClr val="00B050"/>
                </a:solidFill>
                <a:latin typeface="Arial Narrow" pitchFamily="34" charset="0"/>
              </a:rPr>
              <a:t>terpapar</a:t>
            </a:r>
            <a:r>
              <a:rPr lang="en-AU" sz="2400" dirty="0">
                <a:solidFill>
                  <a:srgbClr val="00B050"/>
                </a:solidFill>
                <a:latin typeface="Arial Narrow" pitchFamily="34" charset="0"/>
              </a:rPr>
              <a:t>, agar </a:t>
            </a:r>
            <a:r>
              <a:rPr lang="en-AU" sz="2400" dirty="0" err="1">
                <a:solidFill>
                  <a:srgbClr val="00B050"/>
                </a:solidFill>
                <a:latin typeface="Arial Narrow" pitchFamily="34" charset="0"/>
              </a:rPr>
              <a:t>segera</a:t>
            </a:r>
            <a:r>
              <a:rPr lang="en-AU" sz="2400" dirty="0">
                <a:solidFill>
                  <a:srgbClr val="00B050"/>
                </a:solidFill>
                <a:latin typeface="Arial Narrow" pitchFamily="34" charset="0"/>
              </a:rPr>
              <a:t> </a:t>
            </a:r>
            <a:r>
              <a:rPr lang="en-AU" sz="2400" dirty="0" err="1">
                <a:solidFill>
                  <a:srgbClr val="00B050"/>
                </a:solidFill>
                <a:latin typeface="Arial Narrow" pitchFamily="34" charset="0"/>
              </a:rPr>
              <a:t>dapat</a:t>
            </a:r>
            <a:r>
              <a:rPr lang="en-AU" sz="2400" dirty="0">
                <a:solidFill>
                  <a:srgbClr val="00B050"/>
                </a:solidFill>
                <a:latin typeface="Arial Narrow" pitchFamily="34" charset="0"/>
              </a:rPr>
              <a:t> </a:t>
            </a:r>
            <a:r>
              <a:rPr lang="en-AU" sz="2400" dirty="0" err="1">
                <a:solidFill>
                  <a:srgbClr val="00B050"/>
                </a:solidFill>
                <a:latin typeface="Arial Narrow" pitchFamily="34" charset="0"/>
              </a:rPr>
              <a:t>dilakukn</a:t>
            </a:r>
            <a:r>
              <a:rPr lang="en-AU" sz="2400" dirty="0">
                <a:solidFill>
                  <a:srgbClr val="00B050"/>
                </a:solidFill>
                <a:latin typeface="Arial Narrow" pitchFamily="34" charset="0"/>
              </a:rPr>
              <a:t> </a:t>
            </a:r>
            <a:r>
              <a:rPr lang="en-AU" sz="2400" dirty="0" err="1">
                <a:solidFill>
                  <a:srgbClr val="00B050"/>
                </a:solidFill>
                <a:latin typeface="Arial Narrow" pitchFamily="34" charset="0"/>
              </a:rPr>
              <a:t>langkah-langkah</a:t>
            </a:r>
            <a:r>
              <a:rPr lang="en-AU" sz="2400" dirty="0">
                <a:solidFill>
                  <a:srgbClr val="00B050"/>
                </a:solidFill>
                <a:latin typeface="Arial Narrow" pitchFamily="34" charset="0"/>
              </a:rPr>
              <a:t> </a:t>
            </a:r>
            <a:r>
              <a:rPr lang="en-AU" sz="2400" dirty="0" err="1">
                <a:solidFill>
                  <a:srgbClr val="00B050"/>
                </a:solidFill>
                <a:latin typeface="Arial Narrow" pitchFamily="34" charset="0"/>
              </a:rPr>
              <a:t>pengendalian</a:t>
            </a:r>
            <a:r>
              <a:rPr lang="en-AU" sz="2400" dirty="0">
                <a:solidFill>
                  <a:srgbClr val="00B050"/>
                </a:solidFill>
                <a:latin typeface="Arial Narrow" pitchFamily="34" charset="0"/>
              </a:rPr>
              <a:t>, </a:t>
            </a:r>
            <a:r>
              <a:rPr lang="en-AU" sz="2400" dirty="0" err="1">
                <a:solidFill>
                  <a:srgbClr val="00B050"/>
                </a:solidFill>
                <a:latin typeface="Arial Narrow" pitchFamily="34" charset="0"/>
              </a:rPr>
              <a:t>dengan</a:t>
            </a:r>
            <a:r>
              <a:rPr lang="en-AU" sz="2400" dirty="0">
                <a:solidFill>
                  <a:srgbClr val="00B050"/>
                </a:solidFill>
                <a:latin typeface="Arial Narrow" pitchFamily="34" charset="0"/>
              </a:rPr>
              <a:t> </a:t>
            </a:r>
            <a:r>
              <a:rPr lang="en-AU" sz="2400" dirty="0" err="1">
                <a:solidFill>
                  <a:srgbClr val="00B050"/>
                </a:solidFill>
                <a:latin typeface="Arial Narrow" pitchFamily="34" charset="0"/>
              </a:rPr>
              <a:t>teknologi</a:t>
            </a:r>
            <a:r>
              <a:rPr lang="en-AU" sz="2400" dirty="0">
                <a:solidFill>
                  <a:srgbClr val="00B050"/>
                </a:solidFill>
                <a:latin typeface="Arial Narrow" pitchFamily="34" charset="0"/>
              </a:rPr>
              <a:t> </a:t>
            </a:r>
            <a:r>
              <a:rPr lang="en-AU" sz="2400" dirty="0" err="1">
                <a:solidFill>
                  <a:srgbClr val="00B050"/>
                </a:solidFill>
                <a:latin typeface="Arial Narrow" pitchFamily="34" charset="0"/>
              </a:rPr>
              <a:t>pengendalian</a:t>
            </a:r>
            <a:r>
              <a:rPr lang="en-AU" sz="2400" dirty="0">
                <a:solidFill>
                  <a:srgbClr val="00B050"/>
                </a:solidFill>
                <a:latin typeface="Arial Narrow" pitchFamily="34" charset="0"/>
              </a:rPr>
              <a:t> </a:t>
            </a:r>
            <a:endParaRPr lang="en-US" sz="2400" dirty="0">
              <a:solidFill>
                <a:srgbClr val="00B050"/>
              </a:solidFill>
              <a:latin typeface="Arial Narrow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66800" y="990600"/>
            <a:ext cx="365035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5400" dirty="0" err="1">
                <a:solidFill>
                  <a:srgbClr val="0070C0"/>
                </a:solidFill>
                <a:latin typeface="Haettenschweiler" pitchFamily="34" charset="0"/>
              </a:rPr>
              <a:t>Tujuan</a:t>
            </a:r>
            <a:r>
              <a:rPr lang="en-AU" sz="5400" dirty="0">
                <a:solidFill>
                  <a:srgbClr val="0070C0"/>
                </a:solidFill>
                <a:latin typeface="Haettenschweiler" pitchFamily="34" charset="0"/>
              </a:rPr>
              <a:t> </a:t>
            </a:r>
            <a:r>
              <a:rPr lang="en-AU" sz="5400" dirty="0" err="1">
                <a:solidFill>
                  <a:srgbClr val="0070C0"/>
                </a:solidFill>
                <a:latin typeface="Haettenschweiler" pitchFamily="34" charset="0"/>
              </a:rPr>
              <a:t>Pengujian</a:t>
            </a:r>
            <a:endParaRPr lang="en-US" sz="5400" dirty="0">
              <a:solidFill>
                <a:srgbClr val="0070C0"/>
              </a:solidFill>
              <a:latin typeface="Haettenschweiler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27938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16200000">
            <a:off x="7498081" y="1569719"/>
            <a:ext cx="2438399" cy="365760"/>
          </a:xfrm>
        </p:spPr>
        <p:txBody>
          <a:bodyPr/>
          <a:lstStyle/>
          <a:p>
            <a:pPr>
              <a:defRPr/>
            </a:pPr>
            <a:fld id="{217F380D-869F-4554-A726-6CCAC110E28A}" type="datetime1">
              <a:rPr lang="en-US" smtClean="0"/>
              <a:t>5/20/2015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MUH. ARIEF LATAR, Ir,MSc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BC3158-06DB-47D5-A411-218DA1FC9E59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188498" y="381000"/>
            <a:ext cx="36888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3200" b="1" dirty="0" err="1">
                <a:solidFill>
                  <a:srgbClr val="0070C0"/>
                </a:solidFill>
              </a:rPr>
              <a:t>Metode</a:t>
            </a:r>
            <a:r>
              <a:rPr lang="en-AU" sz="3200" b="1" dirty="0">
                <a:solidFill>
                  <a:srgbClr val="0070C0"/>
                </a:solidFill>
              </a:rPr>
              <a:t> </a:t>
            </a:r>
            <a:r>
              <a:rPr lang="en-AU" sz="3200" b="1" dirty="0" err="1">
                <a:solidFill>
                  <a:srgbClr val="0070C0"/>
                </a:solidFill>
              </a:rPr>
              <a:t>Pengujian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92316" y="1752600"/>
            <a:ext cx="33405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en-AU" sz="2800" b="1" dirty="0">
                <a:solidFill>
                  <a:srgbClr val="0070C0"/>
                </a:solidFill>
              </a:rPr>
              <a:t> </a:t>
            </a:r>
            <a:r>
              <a:rPr lang="en-AU" sz="2800" b="1" dirty="0" smtClean="0">
                <a:solidFill>
                  <a:srgbClr val="0070C0"/>
                </a:solidFill>
              </a:rPr>
              <a:t>1</a:t>
            </a:r>
            <a:r>
              <a:rPr lang="en-AU" sz="2800" b="1" dirty="0">
                <a:solidFill>
                  <a:srgbClr val="0070C0"/>
                </a:solidFill>
              </a:rPr>
              <a:t>.	Parameter 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92316" y="2362200"/>
            <a:ext cx="700388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/>
            <a:r>
              <a:rPr lang="en-AU" sz="1600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AU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AU" sz="1600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pertimbangan</a:t>
            </a:r>
            <a:r>
              <a:rPr lang="en-AU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AU" sz="1600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dari</a:t>
            </a:r>
            <a:r>
              <a:rPr lang="en-AU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AU" sz="1600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beberapa</a:t>
            </a:r>
            <a:r>
              <a:rPr lang="en-AU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parameter yang </a:t>
            </a:r>
            <a:r>
              <a:rPr lang="en-AU" sz="1600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ada</a:t>
            </a:r>
            <a:r>
              <a:rPr lang="en-AU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AU" sz="1600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maka</a:t>
            </a:r>
            <a:r>
              <a:rPr lang="en-AU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AU" sz="1600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dipilih</a:t>
            </a:r>
            <a:r>
              <a:rPr lang="en-AU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AU" sz="1600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Indeks</a:t>
            </a:r>
            <a:r>
              <a:rPr lang="en-AU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AU" sz="1600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Suhu</a:t>
            </a:r>
            <a:r>
              <a:rPr lang="en-AU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AU" sz="1600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Basa</a:t>
            </a:r>
            <a:r>
              <a:rPr lang="en-AU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AU" sz="1600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atau</a:t>
            </a:r>
            <a:r>
              <a:rPr lang="en-AU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Wet Bulb Globe </a:t>
            </a:r>
            <a:r>
              <a:rPr lang="en-AU" sz="1600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Temprature</a:t>
            </a:r>
            <a:r>
              <a:rPr lang="en-AU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(WBGT) </a:t>
            </a:r>
            <a:r>
              <a:rPr lang="en-AU" sz="1600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AU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Bola (ISBB), </a:t>
            </a:r>
            <a:r>
              <a:rPr lang="en-AU" sz="1600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adapaun</a:t>
            </a:r>
            <a:r>
              <a:rPr lang="en-AU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AU" sz="1600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pertimbangan</a:t>
            </a:r>
            <a:r>
              <a:rPr lang="en-AU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AU" sz="1600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tersebut</a:t>
            </a:r>
            <a:r>
              <a:rPr lang="en-AU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AU" sz="1600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adalah</a:t>
            </a:r>
            <a:r>
              <a:rPr lang="en-AU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AU" sz="1600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sebagai</a:t>
            </a:r>
            <a:r>
              <a:rPr lang="en-AU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AU" sz="1600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berikut</a:t>
            </a:r>
            <a:r>
              <a:rPr lang="en-AU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:</a:t>
            </a:r>
            <a:endParaRPr lang="en-US" sz="16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lvl="0" indent="-285750" algn="just" hangingPunct="0">
              <a:buBlip>
                <a:blip r:embed="rId2"/>
              </a:buBlip>
            </a:pPr>
            <a:r>
              <a:rPr lang="en-US" sz="1600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Peraturan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Menteri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Tenaga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Kerja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Transmigrasi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AU" sz="1600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No.PER</a:t>
            </a:r>
            <a:r>
              <a:rPr lang="en-AU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13/MEN/X/2011, </a:t>
            </a:r>
            <a:r>
              <a:rPr lang="en-AU" sz="1600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tentang</a:t>
            </a:r>
            <a:r>
              <a:rPr lang="en-AU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NAB (</a:t>
            </a:r>
            <a:r>
              <a:rPr lang="en-AU" sz="1600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Nilai</a:t>
            </a:r>
            <a:r>
              <a:rPr lang="en-AU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AU" sz="1600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Ambang</a:t>
            </a:r>
            <a:r>
              <a:rPr lang="en-AU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Batas) </a:t>
            </a:r>
            <a:r>
              <a:rPr lang="en-AU" sz="1600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Faktor</a:t>
            </a:r>
            <a:r>
              <a:rPr lang="en-AU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AU" sz="1600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Fisika</a:t>
            </a:r>
            <a:r>
              <a:rPr lang="en-AU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AU" sz="1600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AU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Kimia di </a:t>
            </a:r>
            <a:r>
              <a:rPr lang="en-AU" sz="1600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Tempat</a:t>
            </a:r>
            <a:r>
              <a:rPr lang="en-AU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AU" sz="1600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Kerja</a:t>
            </a:r>
            <a:r>
              <a:rPr lang="en-AU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, yang mana  NAB </a:t>
            </a:r>
            <a:r>
              <a:rPr lang="en-AU" sz="1600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ini</a:t>
            </a:r>
            <a:r>
              <a:rPr lang="en-AU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AU" sz="1600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membatasi</a:t>
            </a:r>
            <a:r>
              <a:rPr lang="en-AU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AU" sz="1600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pemaparan</a:t>
            </a:r>
            <a:r>
              <a:rPr lang="en-AU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AU" sz="1600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panas</a:t>
            </a:r>
            <a:r>
              <a:rPr lang="en-AU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AU" sz="1600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lingkungan</a:t>
            </a:r>
            <a:r>
              <a:rPr lang="en-AU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AU" sz="1600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kerja</a:t>
            </a:r>
            <a:r>
              <a:rPr lang="en-AU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8 jam per-</a:t>
            </a:r>
            <a:r>
              <a:rPr lang="en-AU" sz="1600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hari</a:t>
            </a:r>
            <a:r>
              <a:rPr lang="en-AU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AU" sz="1600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terhadap</a:t>
            </a:r>
            <a:r>
              <a:rPr lang="en-AU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AU" sz="1600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tenaga</a:t>
            </a:r>
            <a:r>
              <a:rPr lang="en-AU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AU" sz="1600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kerja</a:t>
            </a:r>
            <a:r>
              <a:rPr lang="en-AU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AU" sz="1600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AU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AU" sz="1600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mempertimbangkan</a:t>
            </a:r>
            <a:r>
              <a:rPr lang="en-AU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AU" sz="1600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katagori</a:t>
            </a:r>
            <a:r>
              <a:rPr lang="en-AU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AU" sz="1600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beban</a:t>
            </a:r>
            <a:r>
              <a:rPr lang="en-AU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AU" sz="1600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kerja</a:t>
            </a:r>
            <a:r>
              <a:rPr lang="en-AU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AU" sz="1600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AU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AU" sz="1600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pembagian</a:t>
            </a:r>
            <a:r>
              <a:rPr lang="en-AU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AU" sz="1600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waktu</a:t>
            </a:r>
            <a:r>
              <a:rPr lang="en-AU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AU" sz="1600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kerja</a:t>
            </a:r>
            <a:r>
              <a:rPr lang="en-AU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–</a:t>
            </a:r>
            <a:r>
              <a:rPr lang="en-AU" sz="1600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istirahat</a:t>
            </a:r>
            <a:r>
              <a:rPr lang="en-AU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.</a:t>
            </a:r>
            <a:endParaRPr lang="en-US" sz="16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lvl="0" indent="-285750" hangingPunct="0">
              <a:buBlip>
                <a:blip r:embed="rId2"/>
              </a:buBlip>
            </a:pPr>
            <a:r>
              <a:rPr lang="en-AU" sz="1600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Semua</a:t>
            </a:r>
            <a:r>
              <a:rPr lang="en-AU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factor yang </a:t>
            </a:r>
            <a:r>
              <a:rPr lang="en-AU" sz="1600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mempengaruhi</a:t>
            </a:r>
            <a:r>
              <a:rPr lang="en-AU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AU" sz="1600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sudah</a:t>
            </a:r>
            <a:r>
              <a:rPr lang="en-AU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AU" sz="1600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diperhitungkan</a:t>
            </a:r>
            <a:r>
              <a:rPr lang="en-AU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AU" sz="1600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didalamnya</a:t>
            </a:r>
            <a:r>
              <a:rPr lang="en-AU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AU" sz="1600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termasuk</a:t>
            </a:r>
            <a:r>
              <a:rPr lang="en-AU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AU" sz="1600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suhu</a:t>
            </a:r>
            <a:r>
              <a:rPr lang="en-AU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AU" sz="1600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udara</a:t>
            </a:r>
            <a:r>
              <a:rPr lang="en-AU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AU" sz="1600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kelembaban</a:t>
            </a:r>
            <a:r>
              <a:rPr lang="en-AU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AU" sz="1600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kecepatan</a:t>
            </a:r>
            <a:r>
              <a:rPr lang="en-AU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AU" sz="1600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gerakan</a:t>
            </a:r>
            <a:r>
              <a:rPr lang="en-AU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AU" sz="1600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udara</a:t>
            </a:r>
            <a:r>
              <a:rPr lang="en-AU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AU" sz="1600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radiasi</a:t>
            </a:r>
            <a:r>
              <a:rPr lang="en-AU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AU" sz="1600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AU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AU" sz="1600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tingkat</a:t>
            </a:r>
            <a:r>
              <a:rPr lang="en-AU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AU" sz="1600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metabolisme</a:t>
            </a:r>
            <a:r>
              <a:rPr lang="en-AU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US" sz="16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873570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7F380D-869F-4554-A726-6CCAC110E28A}" type="datetime1">
              <a:rPr lang="en-US" smtClean="0"/>
              <a:t>5/20/2015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MUH. ARIEF LATAR, Ir,MSc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BC3158-06DB-47D5-A411-218DA1FC9E59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85800" y="448171"/>
            <a:ext cx="7696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1400" dirty="0" err="1"/>
              <a:t>Pada</a:t>
            </a:r>
            <a:r>
              <a:rPr lang="en-AU" sz="1400" dirty="0"/>
              <a:t> </a:t>
            </a:r>
            <a:r>
              <a:rPr lang="en-AU" sz="1400" dirty="0" err="1"/>
              <a:t>saat</a:t>
            </a:r>
            <a:r>
              <a:rPr lang="en-AU" sz="1400" dirty="0"/>
              <a:t> </a:t>
            </a:r>
            <a:r>
              <a:rPr lang="en-AU" sz="1400" dirty="0" err="1"/>
              <a:t>ini</a:t>
            </a:r>
            <a:r>
              <a:rPr lang="en-AU" sz="1400" dirty="0"/>
              <a:t> </a:t>
            </a:r>
            <a:r>
              <a:rPr lang="en-AU" sz="1400" dirty="0" err="1"/>
              <a:t>peralatan</a:t>
            </a:r>
            <a:r>
              <a:rPr lang="en-AU" sz="1400" dirty="0"/>
              <a:t> </a:t>
            </a:r>
            <a:r>
              <a:rPr lang="en-AU" sz="1400" dirty="0" err="1"/>
              <a:t>untuk</a:t>
            </a:r>
            <a:r>
              <a:rPr lang="en-AU" sz="1400" dirty="0"/>
              <a:t> </a:t>
            </a:r>
            <a:r>
              <a:rPr lang="en-AU" sz="1400" dirty="0" err="1"/>
              <a:t>mengukur</a:t>
            </a:r>
            <a:r>
              <a:rPr lang="en-AU" sz="1400" dirty="0"/>
              <a:t> </a:t>
            </a:r>
            <a:r>
              <a:rPr lang="en-AU" sz="1400" dirty="0" err="1" smtClean="0"/>
              <a:t>temperatur</a:t>
            </a:r>
            <a:r>
              <a:rPr lang="en-AU" sz="1400" dirty="0" smtClean="0"/>
              <a:t> </a:t>
            </a:r>
            <a:r>
              <a:rPr lang="en-AU" sz="1400" dirty="0" err="1"/>
              <a:t>pada</a:t>
            </a:r>
            <a:r>
              <a:rPr lang="en-AU" sz="1400" dirty="0"/>
              <a:t> </a:t>
            </a:r>
            <a:r>
              <a:rPr lang="en-AU" sz="1400" dirty="0" err="1"/>
              <a:t>lingkungan</a:t>
            </a:r>
            <a:r>
              <a:rPr lang="en-AU" sz="1400" dirty="0"/>
              <a:t> </a:t>
            </a:r>
            <a:r>
              <a:rPr lang="en-AU" sz="1400" dirty="0" err="1"/>
              <a:t>kerja</a:t>
            </a:r>
            <a:r>
              <a:rPr lang="en-AU" sz="1400" dirty="0"/>
              <a:t> </a:t>
            </a:r>
            <a:r>
              <a:rPr lang="en-AU" sz="1400" dirty="0" err="1"/>
              <a:t>sudah</a:t>
            </a:r>
            <a:r>
              <a:rPr lang="en-AU" sz="1400" dirty="0"/>
              <a:t> </a:t>
            </a:r>
            <a:r>
              <a:rPr lang="en-AU" sz="1400" dirty="0" err="1" smtClean="0"/>
              <a:t>berkembang</a:t>
            </a:r>
            <a:r>
              <a:rPr lang="en-AU" sz="1400" dirty="0" smtClean="0"/>
              <a:t> </a:t>
            </a:r>
            <a:r>
              <a:rPr lang="en-AU" sz="1400" dirty="0" err="1"/>
              <a:t>sesuai</a:t>
            </a:r>
            <a:r>
              <a:rPr lang="en-AU" sz="1400" dirty="0"/>
              <a:t> </a:t>
            </a:r>
            <a:r>
              <a:rPr lang="en-AU" sz="1400" dirty="0" err="1"/>
              <a:t>tuntutan</a:t>
            </a:r>
            <a:r>
              <a:rPr lang="en-AU" sz="1400" dirty="0"/>
              <a:t> </a:t>
            </a:r>
            <a:r>
              <a:rPr lang="en-AU" sz="1400" dirty="0" err="1"/>
              <a:t>kebutuhan</a:t>
            </a:r>
            <a:r>
              <a:rPr lang="en-AU" sz="1400" dirty="0"/>
              <a:t> </a:t>
            </a:r>
            <a:r>
              <a:rPr lang="en-AU" sz="1400" dirty="0" err="1"/>
              <a:t>teknologi</a:t>
            </a:r>
            <a:r>
              <a:rPr lang="en-AU" sz="1400" dirty="0"/>
              <a:t> </a:t>
            </a:r>
            <a:r>
              <a:rPr lang="en-AU" sz="1400" dirty="0" err="1"/>
              <a:t>dan</a:t>
            </a:r>
            <a:r>
              <a:rPr lang="en-AU" sz="1400" dirty="0"/>
              <a:t> </a:t>
            </a:r>
            <a:r>
              <a:rPr lang="en-AU" sz="1400" dirty="0" err="1" smtClean="0"/>
              <a:t>mampu</a:t>
            </a:r>
            <a:r>
              <a:rPr lang="en-AU" sz="1400" dirty="0" smtClean="0"/>
              <a:t> </a:t>
            </a:r>
            <a:r>
              <a:rPr lang="en-AU" sz="1400" dirty="0" err="1" smtClean="0"/>
              <a:t>mengukur</a:t>
            </a:r>
            <a:r>
              <a:rPr lang="en-AU" sz="1400" dirty="0" smtClean="0"/>
              <a:t> </a:t>
            </a:r>
            <a:r>
              <a:rPr lang="en-AU" sz="1400" dirty="0" err="1"/>
              <a:t>berbagai</a:t>
            </a:r>
            <a:r>
              <a:rPr lang="en-AU" sz="1400" dirty="0"/>
              <a:t> indicator  (</a:t>
            </a:r>
            <a:r>
              <a:rPr lang="en-AU" sz="1400" dirty="0" err="1" smtClean="0"/>
              <a:t>misalnya</a:t>
            </a:r>
            <a:r>
              <a:rPr lang="en-AU" sz="1400" dirty="0"/>
              <a:t>, </a:t>
            </a:r>
            <a:r>
              <a:rPr lang="en-AU" sz="1400" dirty="0" err="1"/>
              <a:t>suhu</a:t>
            </a:r>
            <a:r>
              <a:rPr lang="en-AU" sz="1400" dirty="0"/>
              <a:t> </a:t>
            </a:r>
            <a:r>
              <a:rPr lang="en-AU" sz="1400" dirty="0" err="1"/>
              <a:t>kering</a:t>
            </a:r>
            <a:r>
              <a:rPr lang="en-AU" sz="1400" dirty="0"/>
              <a:t>, </a:t>
            </a:r>
            <a:r>
              <a:rPr lang="en-AU" sz="1400" dirty="0" err="1"/>
              <a:t>suhu</a:t>
            </a:r>
            <a:r>
              <a:rPr lang="en-AU" sz="1400" dirty="0"/>
              <a:t> </a:t>
            </a:r>
            <a:r>
              <a:rPr lang="en-AU" sz="1400" dirty="0" err="1"/>
              <a:t>basah</a:t>
            </a:r>
            <a:r>
              <a:rPr lang="en-AU" sz="1400" dirty="0"/>
              <a:t> </a:t>
            </a:r>
            <a:r>
              <a:rPr lang="en-AU" sz="1400" dirty="0" err="1"/>
              <a:t>alami</a:t>
            </a:r>
            <a:r>
              <a:rPr lang="en-AU" sz="1400" dirty="0"/>
              <a:t>, </a:t>
            </a:r>
            <a:r>
              <a:rPr lang="en-AU" sz="1400" dirty="0" err="1"/>
              <a:t>suhu</a:t>
            </a:r>
            <a:r>
              <a:rPr lang="en-AU" sz="1400" dirty="0"/>
              <a:t> bola, </a:t>
            </a:r>
            <a:r>
              <a:rPr lang="en-AU" sz="1400" dirty="0" err="1"/>
              <a:t>indeks</a:t>
            </a:r>
            <a:r>
              <a:rPr lang="en-AU" sz="1400" dirty="0"/>
              <a:t> </a:t>
            </a:r>
            <a:r>
              <a:rPr lang="en-AU" sz="1400" dirty="0" err="1" smtClean="0"/>
              <a:t>suhu</a:t>
            </a:r>
            <a:r>
              <a:rPr lang="en-AU" sz="1400" dirty="0" smtClean="0"/>
              <a:t> </a:t>
            </a:r>
            <a:r>
              <a:rPr lang="en-AU" sz="1400" dirty="0" err="1" smtClean="0"/>
              <a:t>basa</a:t>
            </a:r>
            <a:r>
              <a:rPr lang="en-AU" sz="1400" dirty="0" smtClean="0"/>
              <a:t> </a:t>
            </a:r>
            <a:r>
              <a:rPr lang="en-AU" sz="1400" dirty="0" err="1"/>
              <a:t>dan</a:t>
            </a:r>
            <a:r>
              <a:rPr lang="en-AU" sz="1400" dirty="0"/>
              <a:t> bola, </a:t>
            </a:r>
            <a:r>
              <a:rPr lang="en-AU" sz="1400" dirty="0" err="1"/>
              <a:t>suhu</a:t>
            </a:r>
            <a:r>
              <a:rPr lang="en-AU" sz="1400" dirty="0"/>
              <a:t> </a:t>
            </a:r>
            <a:r>
              <a:rPr lang="en-AU" sz="1400" dirty="0" err="1"/>
              <a:t>radiasi</a:t>
            </a:r>
            <a:r>
              <a:rPr lang="en-AU" sz="1400" dirty="0"/>
              <a:t>, </a:t>
            </a:r>
            <a:r>
              <a:rPr lang="en-AU" sz="1400" dirty="0" err="1"/>
              <a:t>dan</a:t>
            </a:r>
            <a:r>
              <a:rPr lang="en-AU" sz="1400" dirty="0"/>
              <a:t> </a:t>
            </a:r>
            <a:r>
              <a:rPr lang="en-AU" sz="1400" dirty="0" err="1"/>
              <a:t>kelembaban</a:t>
            </a:r>
            <a:r>
              <a:rPr lang="en-AU" sz="1400" dirty="0"/>
              <a:t>) </a:t>
            </a:r>
            <a:r>
              <a:rPr lang="en-AU" sz="1400" dirty="0" err="1"/>
              <a:t>secara</a:t>
            </a:r>
            <a:r>
              <a:rPr lang="en-AU" sz="1400" dirty="0"/>
              <a:t> </a:t>
            </a:r>
            <a:r>
              <a:rPr lang="en-AU" sz="1400" dirty="0" err="1"/>
              <a:t>terintegrasi</a:t>
            </a:r>
            <a:r>
              <a:rPr lang="en-AU" sz="1400" dirty="0"/>
              <a:t> </a:t>
            </a:r>
            <a:r>
              <a:rPr lang="en-AU" sz="1400" dirty="0" err="1"/>
              <a:t>dalam</a:t>
            </a:r>
            <a:r>
              <a:rPr lang="en-AU" sz="1400" dirty="0"/>
              <a:t> </a:t>
            </a:r>
            <a:r>
              <a:rPr lang="en-AU" sz="1400" dirty="0" err="1"/>
              <a:t>satu</a:t>
            </a:r>
            <a:r>
              <a:rPr lang="en-AU" sz="1400" dirty="0"/>
              <a:t> </a:t>
            </a:r>
            <a:r>
              <a:rPr lang="en-AU" sz="1400" dirty="0" err="1"/>
              <a:t>alat</a:t>
            </a:r>
            <a:r>
              <a:rPr lang="en-AU" sz="1400" dirty="0"/>
              <a:t> </a:t>
            </a:r>
            <a:r>
              <a:rPr lang="en-AU" sz="1400" dirty="0" err="1"/>
              <a:t>atu</a:t>
            </a:r>
            <a:r>
              <a:rPr lang="en-AU" sz="1400" dirty="0"/>
              <a:t> instrument, </a:t>
            </a:r>
            <a:r>
              <a:rPr lang="en-AU" sz="1400" dirty="0" err="1"/>
              <a:t>seperti</a:t>
            </a:r>
            <a:r>
              <a:rPr lang="en-AU" sz="1400" dirty="0"/>
              <a:t> </a:t>
            </a:r>
            <a:r>
              <a:rPr lang="en-AU" sz="1400" dirty="0" err="1" smtClean="0"/>
              <a:t>terlihat</a:t>
            </a:r>
            <a:r>
              <a:rPr lang="en-AU" sz="1400" dirty="0" smtClean="0"/>
              <a:t> </a:t>
            </a:r>
            <a:r>
              <a:rPr lang="en-AU" sz="1400" dirty="0" err="1" smtClean="0"/>
              <a:t>pada</a:t>
            </a:r>
            <a:r>
              <a:rPr lang="en-AU" sz="1400" dirty="0" smtClean="0"/>
              <a:t> </a:t>
            </a:r>
            <a:r>
              <a:rPr lang="en-AU" sz="1400" dirty="0" err="1" smtClean="0"/>
              <a:t>gambar</a:t>
            </a:r>
            <a:r>
              <a:rPr lang="en-AU" sz="1400" dirty="0" smtClean="0"/>
              <a:t>.</a:t>
            </a:r>
            <a:endParaRPr lang="en-US" sz="1400" dirty="0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945" y="1905000"/>
            <a:ext cx="3560360" cy="41910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533900" y="2872261"/>
            <a:ext cx="3733800" cy="1727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79551B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rgbClr val="79551B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79551B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rgbClr val="79551B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79551B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79551B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79551B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79551B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79551B"/>
                </a:solidFill>
                <a:latin typeface="+mn-lt"/>
              </a:defRPr>
            </a:lvl9pPr>
          </a:lstStyle>
          <a:p>
            <a:pPr>
              <a:buFontTx/>
              <a:buNone/>
            </a:pPr>
            <a:r>
              <a:rPr lang="en-AU" sz="2400" b="1" dirty="0" smtClean="0">
                <a:solidFill>
                  <a:schemeClr val="tx2">
                    <a:lumMod val="75000"/>
                  </a:schemeClr>
                </a:solidFill>
              </a:rPr>
              <a:t>Indices of heat strain</a:t>
            </a:r>
          </a:p>
          <a:p>
            <a:r>
              <a:rPr lang="en-AU" sz="2200" dirty="0" smtClean="0">
                <a:solidFill>
                  <a:schemeClr val="tx2">
                    <a:lumMod val="75000"/>
                  </a:schemeClr>
                </a:solidFill>
              </a:rPr>
              <a:t>Wet Bulb Globe Temperature Index</a:t>
            </a:r>
          </a:p>
          <a:p>
            <a:r>
              <a:rPr lang="en-AU" sz="2200" dirty="0" smtClean="0">
                <a:solidFill>
                  <a:schemeClr val="tx2">
                    <a:lumMod val="75000"/>
                  </a:schemeClr>
                </a:solidFill>
              </a:rPr>
              <a:t>Thermal Work Limit</a:t>
            </a:r>
            <a:endParaRPr lang="en-AU" sz="22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7660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7F380D-869F-4554-A726-6CCAC110E28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MUH. ARIEF LATAR, Ir,MSc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BC3158-06DB-47D5-A411-218DA1FC9E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71945" y="551765"/>
            <a:ext cx="6934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dirty="0" err="1">
                <a:solidFill>
                  <a:prstClr val="black"/>
                </a:solidFill>
                <a:latin typeface="Arial" charset="0"/>
              </a:rPr>
              <a:t>Rumus</a:t>
            </a:r>
            <a:r>
              <a:rPr lang="en-AU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en-AU" dirty="0" err="1">
                <a:solidFill>
                  <a:prstClr val="black"/>
                </a:solidFill>
                <a:latin typeface="Arial" charset="0"/>
              </a:rPr>
              <a:t>dasar</a:t>
            </a:r>
            <a:r>
              <a:rPr lang="en-AU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en-AU" dirty="0" err="1">
                <a:solidFill>
                  <a:prstClr val="black"/>
                </a:solidFill>
                <a:latin typeface="Arial" charset="0"/>
              </a:rPr>
              <a:t>Indeks</a:t>
            </a:r>
            <a:r>
              <a:rPr lang="en-AU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en-AU" dirty="0" err="1">
                <a:solidFill>
                  <a:prstClr val="black"/>
                </a:solidFill>
                <a:latin typeface="Arial" charset="0"/>
              </a:rPr>
              <a:t>Suhu</a:t>
            </a:r>
            <a:r>
              <a:rPr lang="en-AU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en-AU" dirty="0" err="1">
                <a:solidFill>
                  <a:prstClr val="black"/>
                </a:solidFill>
                <a:latin typeface="Arial" charset="0"/>
              </a:rPr>
              <a:t>Basa</a:t>
            </a:r>
            <a:r>
              <a:rPr lang="en-AU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en-AU" dirty="0" err="1">
                <a:solidFill>
                  <a:prstClr val="black"/>
                </a:solidFill>
                <a:latin typeface="Arial" charset="0"/>
              </a:rPr>
              <a:t>dan</a:t>
            </a:r>
            <a:r>
              <a:rPr lang="en-AU" dirty="0">
                <a:solidFill>
                  <a:prstClr val="black"/>
                </a:solidFill>
                <a:latin typeface="Arial" charset="0"/>
              </a:rPr>
              <a:t> Bola (ISBB) </a:t>
            </a:r>
            <a:r>
              <a:rPr lang="en-AU" dirty="0" err="1">
                <a:solidFill>
                  <a:prstClr val="black"/>
                </a:solidFill>
                <a:latin typeface="Arial" charset="0"/>
              </a:rPr>
              <a:t>atau</a:t>
            </a:r>
            <a:r>
              <a:rPr lang="en-AU" dirty="0">
                <a:solidFill>
                  <a:prstClr val="black"/>
                </a:solidFill>
                <a:latin typeface="Arial" charset="0"/>
              </a:rPr>
              <a:t> Wet Bulb Globe </a:t>
            </a:r>
            <a:r>
              <a:rPr lang="en-AU" dirty="0" err="1">
                <a:solidFill>
                  <a:prstClr val="black"/>
                </a:solidFill>
                <a:latin typeface="Arial" charset="0"/>
              </a:rPr>
              <a:t>Temprature</a:t>
            </a:r>
            <a:r>
              <a:rPr lang="en-AU" dirty="0">
                <a:solidFill>
                  <a:prstClr val="black"/>
                </a:solidFill>
                <a:latin typeface="Arial" charset="0"/>
              </a:rPr>
              <a:t> (WBGT)</a:t>
            </a: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24839" y="1600200"/>
            <a:ext cx="52929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AU" dirty="0">
                <a:solidFill>
                  <a:prstClr val="black"/>
                </a:solidFill>
                <a:latin typeface="Arial" charset="0"/>
              </a:rPr>
              <a:t>1.	</a:t>
            </a:r>
            <a:r>
              <a:rPr lang="en-AU" dirty="0" err="1">
                <a:solidFill>
                  <a:prstClr val="black"/>
                </a:solidFill>
                <a:latin typeface="Arial" charset="0"/>
              </a:rPr>
              <a:t>Rumus</a:t>
            </a:r>
            <a:r>
              <a:rPr lang="en-AU" dirty="0">
                <a:solidFill>
                  <a:prstClr val="black"/>
                </a:solidFill>
                <a:latin typeface="Arial" charset="0"/>
              </a:rPr>
              <a:t> Yang di </a:t>
            </a:r>
            <a:r>
              <a:rPr lang="en-AU" dirty="0" err="1">
                <a:solidFill>
                  <a:prstClr val="black"/>
                </a:solidFill>
                <a:latin typeface="Arial" charset="0"/>
              </a:rPr>
              <a:t>Gunakan</a:t>
            </a:r>
            <a:r>
              <a:rPr lang="en-AU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en-AU" dirty="0" err="1">
                <a:solidFill>
                  <a:prstClr val="black"/>
                </a:solidFill>
                <a:latin typeface="Arial" charset="0"/>
              </a:rPr>
              <a:t>Dalam</a:t>
            </a:r>
            <a:r>
              <a:rPr lang="en-AU" dirty="0">
                <a:solidFill>
                  <a:prstClr val="black"/>
                </a:solidFill>
                <a:latin typeface="Arial" charset="0"/>
              </a:rPr>
              <a:t> Outdoor</a:t>
            </a: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74791" y="2362200"/>
            <a:ext cx="4670766" cy="52322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ISBB = 0,7 S</a:t>
            </a:r>
            <a:r>
              <a:rPr lang="en-AU" sz="2800" baseline="-25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BA</a:t>
            </a:r>
            <a:r>
              <a:rPr lang="en-A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+ 0,2 S</a:t>
            </a:r>
            <a:r>
              <a:rPr lang="en-AU" sz="2800" baseline="-25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</a:t>
            </a:r>
            <a:r>
              <a:rPr lang="en-A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+  0,1 S</a:t>
            </a:r>
            <a:r>
              <a:rPr lang="en-AU" sz="2800" baseline="-25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</a:t>
            </a:r>
            <a:endParaRPr 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38200" y="3276600"/>
            <a:ext cx="6172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AU" dirty="0">
                <a:solidFill>
                  <a:prstClr val="black"/>
                </a:solidFill>
                <a:latin typeface="Arial" charset="0"/>
              </a:rPr>
              <a:t>2.	</a:t>
            </a:r>
            <a:r>
              <a:rPr lang="en-AU" dirty="0" err="1">
                <a:solidFill>
                  <a:prstClr val="black"/>
                </a:solidFill>
                <a:latin typeface="Arial" charset="0"/>
              </a:rPr>
              <a:t>Rumus</a:t>
            </a:r>
            <a:r>
              <a:rPr lang="en-AU" dirty="0">
                <a:solidFill>
                  <a:prstClr val="black"/>
                </a:solidFill>
                <a:latin typeface="Arial" charset="0"/>
              </a:rPr>
              <a:t> Yang di </a:t>
            </a:r>
            <a:r>
              <a:rPr lang="en-AU" dirty="0" err="1">
                <a:solidFill>
                  <a:prstClr val="black"/>
                </a:solidFill>
                <a:latin typeface="Arial" charset="0"/>
              </a:rPr>
              <a:t>Gunakan</a:t>
            </a:r>
            <a:r>
              <a:rPr lang="en-AU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en-AU" dirty="0" err="1">
                <a:solidFill>
                  <a:prstClr val="black"/>
                </a:solidFill>
                <a:latin typeface="Arial" charset="0"/>
              </a:rPr>
              <a:t>Dalam</a:t>
            </a:r>
            <a:r>
              <a:rPr lang="en-AU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en-AU" dirty="0" err="1">
                <a:solidFill>
                  <a:prstClr val="black"/>
                </a:solidFill>
                <a:latin typeface="Arial" charset="0"/>
              </a:rPr>
              <a:t>Gedung</a:t>
            </a:r>
            <a:r>
              <a:rPr lang="en-AU" dirty="0">
                <a:solidFill>
                  <a:prstClr val="black"/>
                </a:solidFill>
                <a:latin typeface="Arial" charset="0"/>
              </a:rPr>
              <a:t> (indoor)</a:t>
            </a: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103366" y="3886200"/>
            <a:ext cx="3337067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ISBB = 0,7 S</a:t>
            </a:r>
            <a:r>
              <a:rPr lang="en-AU" sz="2800" baseline="-25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BA</a:t>
            </a:r>
            <a:r>
              <a:rPr lang="en-A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+ 0,3 S</a:t>
            </a:r>
            <a:r>
              <a:rPr lang="en-AU" sz="2800" baseline="-25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</a:t>
            </a:r>
            <a:endParaRPr 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85800" y="4724400"/>
            <a:ext cx="7696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dirty="0">
                <a:solidFill>
                  <a:prstClr val="black"/>
                </a:solidFill>
                <a:latin typeface="Arial" charset="0"/>
              </a:rPr>
              <a:t>ISBB	=	</a:t>
            </a:r>
            <a:r>
              <a:rPr lang="en-AU" dirty="0" err="1">
                <a:solidFill>
                  <a:prstClr val="black"/>
                </a:solidFill>
                <a:latin typeface="Arial" charset="0"/>
              </a:rPr>
              <a:t>Indeks</a:t>
            </a:r>
            <a:r>
              <a:rPr lang="en-AU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en-AU" dirty="0" err="1">
                <a:solidFill>
                  <a:prstClr val="black"/>
                </a:solidFill>
                <a:latin typeface="Arial" charset="0"/>
              </a:rPr>
              <a:t>Suhu</a:t>
            </a:r>
            <a:r>
              <a:rPr lang="en-AU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en-AU" dirty="0" err="1">
                <a:solidFill>
                  <a:prstClr val="black"/>
                </a:solidFill>
                <a:latin typeface="Arial" charset="0"/>
              </a:rPr>
              <a:t>Basa</a:t>
            </a:r>
            <a:r>
              <a:rPr lang="en-AU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en-AU" dirty="0" err="1">
                <a:solidFill>
                  <a:prstClr val="black"/>
                </a:solidFill>
                <a:latin typeface="Arial" charset="0"/>
              </a:rPr>
              <a:t>dan</a:t>
            </a:r>
            <a:r>
              <a:rPr lang="en-AU" dirty="0">
                <a:solidFill>
                  <a:prstClr val="black"/>
                </a:solidFill>
                <a:latin typeface="Arial" charset="0"/>
              </a:rPr>
              <a:t> Bola, </a:t>
            </a:r>
            <a:r>
              <a:rPr lang="en-AU" dirty="0" err="1">
                <a:solidFill>
                  <a:prstClr val="black"/>
                </a:solidFill>
                <a:latin typeface="Arial" charset="0"/>
              </a:rPr>
              <a:t>dalam</a:t>
            </a:r>
            <a:r>
              <a:rPr lang="en-AU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en-AU" baseline="30000" dirty="0">
                <a:solidFill>
                  <a:prstClr val="black"/>
                </a:solidFill>
                <a:latin typeface="Arial" charset="0"/>
              </a:rPr>
              <a:t>0</a:t>
            </a:r>
            <a:r>
              <a:rPr lang="en-AU" dirty="0">
                <a:solidFill>
                  <a:prstClr val="black"/>
                </a:solidFill>
                <a:latin typeface="Arial" charset="0"/>
              </a:rPr>
              <a:t>C (</a:t>
            </a:r>
            <a:r>
              <a:rPr lang="en-AU" dirty="0" err="1">
                <a:solidFill>
                  <a:prstClr val="black"/>
                </a:solidFill>
                <a:latin typeface="Arial" charset="0"/>
              </a:rPr>
              <a:t>derajat</a:t>
            </a:r>
            <a:r>
              <a:rPr lang="en-AU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en-AU" dirty="0" err="1">
                <a:solidFill>
                  <a:prstClr val="black"/>
                </a:solidFill>
                <a:latin typeface="Arial" charset="0"/>
              </a:rPr>
              <a:t>celcius</a:t>
            </a:r>
            <a:r>
              <a:rPr lang="en-AU" dirty="0">
                <a:solidFill>
                  <a:prstClr val="black"/>
                </a:solidFill>
                <a:latin typeface="Arial" charset="0"/>
              </a:rPr>
              <a:t>)</a:t>
            </a:r>
            <a:endParaRPr lang="en-US" dirty="0">
              <a:solidFill>
                <a:prstClr val="black"/>
              </a:solidFill>
              <a:latin typeface="Arial" charset="0"/>
            </a:endParaRPr>
          </a:p>
          <a:p>
            <a:pPr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dirty="0">
                <a:solidFill>
                  <a:prstClr val="black"/>
                </a:solidFill>
                <a:latin typeface="Arial" charset="0"/>
              </a:rPr>
              <a:t>S</a:t>
            </a:r>
            <a:r>
              <a:rPr lang="en-AU" baseline="-25000" dirty="0">
                <a:solidFill>
                  <a:prstClr val="black"/>
                </a:solidFill>
                <a:latin typeface="Arial" charset="0"/>
              </a:rPr>
              <a:t>BA</a:t>
            </a:r>
            <a:r>
              <a:rPr lang="en-AU" dirty="0">
                <a:solidFill>
                  <a:prstClr val="black"/>
                </a:solidFill>
                <a:latin typeface="Arial" charset="0"/>
              </a:rPr>
              <a:t>	=	</a:t>
            </a:r>
            <a:r>
              <a:rPr lang="en-AU" dirty="0" err="1">
                <a:solidFill>
                  <a:prstClr val="black"/>
                </a:solidFill>
                <a:latin typeface="Arial" charset="0"/>
              </a:rPr>
              <a:t>Suhu</a:t>
            </a:r>
            <a:r>
              <a:rPr lang="en-AU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en-AU" dirty="0" err="1">
                <a:solidFill>
                  <a:prstClr val="black"/>
                </a:solidFill>
                <a:latin typeface="Arial" charset="0"/>
              </a:rPr>
              <a:t>Basa</a:t>
            </a:r>
            <a:r>
              <a:rPr lang="en-AU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en-AU" dirty="0" err="1">
                <a:solidFill>
                  <a:prstClr val="black"/>
                </a:solidFill>
                <a:latin typeface="Arial" charset="0"/>
              </a:rPr>
              <a:t>Alami</a:t>
            </a:r>
            <a:r>
              <a:rPr lang="en-AU" dirty="0">
                <a:solidFill>
                  <a:prstClr val="black"/>
                </a:solidFill>
                <a:latin typeface="Arial" charset="0"/>
              </a:rPr>
              <a:t>, </a:t>
            </a:r>
            <a:r>
              <a:rPr lang="en-AU" dirty="0" err="1">
                <a:solidFill>
                  <a:prstClr val="black"/>
                </a:solidFill>
                <a:latin typeface="Arial" charset="0"/>
              </a:rPr>
              <a:t>dalam</a:t>
            </a:r>
            <a:r>
              <a:rPr lang="en-AU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en-AU" baseline="30000" dirty="0">
                <a:solidFill>
                  <a:prstClr val="black"/>
                </a:solidFill>
                <a:latin typeface="Arial" charset="0"/>
              </a:rPr>
              <a:t>0</a:t>
            </a:r>
            <a:r>
              <a:rPr lang="en-AU" dirty="0">
                <a:solidFill>
                  <a:prstClr val="black"/>
                </a:solidFill>
                <a:latin typeface="Arial" charset="0"/>
              </a:rPr>
              <a:t>C (</a:t>
            </a:r>
            <a:r>
              <a:rPr lang="en-AU" dirty="0" err="1">
                <a:solidFill>
                  <a:prstClr val="black"/>
                </a:solidFill>
                <a:latin typeface="Arial" charset="0"/>
              </a:rPr>
              <a:t>derajat</a:t>
            </a:r>
            <a:r>
              <a:rPr lang="en-AU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en-AU" dirty="0" err="1">
                <a:solidFill>
                  <a:prstClr val="black"/>
                </a:solidFill>
                <a:latin typeface="Arial" charset="0"/>
              </a:rPr>
              <a:t>celcius</a:t>
            </a:r>
            <a:r>
              <a:rPr lang="en-AU" dirty="0">
                <a:solidFill>
                  <a:prstClr val="black"/>
                </a:solidFill>
                <a:latin typeface="Arial" charset="0"/>
              </a:rPr>
              <a:t>)</a:t>
            </a:r>
            <a:endParaRPr lang="en-US" dirty="0">
              <a:solidFill>
                <a:prstClr val="black"/>
              </a:solidFill>
              <a:latin typeface="Arial" charset="0"/>
            </a:endParaRPr>
          </a:p>
          <a:p>
            <a:pPr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dirty="0">
                <a:solidFill>
                  <a:prstClr val="black"/>
                </a:solidFill>
                <a:latin typeface="Arial" charset="0"/>
              </a:rPr>
              <a:t>S</a:t>
            </a:r>
            <a:r>
              <a:rPr lang="en-AU" baseline="-25000" dirty="0">
                <a:solidFill>
                  <a:prstClr val="black"/>
                </a:solidFill>
                <a:latin typeface="Arial" charset="0"/>
              </a:rPr>
              <a:t>G</a:t>
            </a:r>
            <a:r>
              <a:rPr lang="en-AU" dirty="0">
                <a:solidFill>
                  <a:prstClr val="black"/>
                </a:solidFill>
                <a:latin typeface="Arial" charset="0"/>
              </a:rPr>
              <a:t>	=	</a:t>
            </a:r>
            <a:r>
              <a:rPr lang="en-AU" dirty="0" err="1">
                <a:solidFill>
                  <a:prstClr val="black"/>
                </a:solidFill>
                <a:latin typeface="Arial" charset="0"/>
              </a:rPr>
              <a:t>Suhu</a:t>
            </a:r>
            <a:r>
              <a:rPr lang="en-AU" dirty="0">
                <a:solidFill>
                  <a:prstClr val="black"/>
                </a:solidFill>
                <a:latin typeface="Arial" charset="0"/>
              </a:rPr>
              <a:t> Globe/Bola, </a:t>
            </a:r>
            <a:r>
              <a:rPr lang="en-AU" dirty="0" err="1">
                <a:solidFill>
                  <a:prstClr val="black"/>
                </a:solidFill>
                <a:latin typeface="Arial" charset="0"/>
              </a:rPr>
              <a:t>dalam</a:t>
            </a:r>
            <a:r>
              <a:rPr lang="en-AU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en-AU" baseline="30000" dirty="0">
                <a:solidFill>
                  <a:prstClr val="black"/>
                </a:solidFill>
                <a:latin typeface="Arial" charset="0"/>
              </a:rPr>
              <a:t>0</a:t>
            </a:r>
            <a:r>
              <a:rPr lang="en-AU" dirty="0">
                <a:solidFill>
                  <a:prstClr val="black"/>
                </a:solidFill>
                <a:latin typeface="Arial" charset="0"/>
              </a:rPr>
              <a:t>C (</a:t>
            </a:r>
            <a:r>
              <a:rPr lang="en-AU" dirty="0" err="1">
                <a:solidFill>
                  <a:prstClr val="black"/>
                </a:solidFill>
                <a:latin typeface="Arial" charset="0"/>
              </a:rPr>
              <a:t>derajat</a:t>
            </a:r>
            <a:r>
              <a:rPr lang="en-AU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en-AU" dirty="0" err="1">
                <a:solidFill>
                  <a:prstClr val="black"/>
                </a:solidFill>
                <a:latin typeface="Arial" charset="0"/>
              </a:rPr>
              <a:t>celcius</a:t>
            </a:r>
            <a:r>
              <a:rPr lang="en-AU" dirty="0">
                <a:solidFill>
                  <a:prstClr val="black"/>
                </a:solidFill>
                <a:latin typeface="Arial" charset="0"/>
              </a:rPr>
              <a:t>)</a:t>
            </a:r>
            <a:endParaRPr lang="en-US" dirty="0">
              <a:solidFill>
                <a:prstClr val="black"/>
              </a:solidFill>
              <a:latin typeface="Arial" charset="0"/>
            </a:endParaRPr>
          </a:p>
          <a:p>
            <a:pPr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dirty="0">
                <a:solidFill>
                  <a:prstClr val="black"/>
                </a:solidFill>
                <a:latin typeface="Arial" charset="0"/>
              </a:rPr>
              <a:t>S</a:t>
            </a:r>
            <a:r>
              <a:rPr lang="en-AU" baseline="-25000" dirty="0">
                <a:solidFill>
                  <a:prstClr val="black"/>
                </a:solidFill>
                <a:latin typeface="Arial" charset="0"/>
              </a:rPr>
              <a:t>K</a:t>
            </a:r>
            <a:r>
              <a:rPr lang="en-AU" dirty="0">
                <a:solidFill>
                  <a:prstClr val="black"/>
                </a:solidFill>
                <a:latin typeface="Arial" charset="0"/>
              </a:rPr>
              <a:t>	=	</a:t>
            </a:r>
            <a:r>
              <a:rPr lang="en-AU" dirty="0" err="1">
                <a:solidFill>
                  <a:prstClr val="black"/>
                </a:solidFill>
                <a:latin typeface="Arial" charset="0"/>
              </a:rPr>
              <a:t>Suhu</a:t>
            </a:r>
            <a:r>
              <a:rPr lang="en-AU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en-AU" dirty="0" err="1">
                <a:solidFill>
                  <a:prstClr val="black"/>
                </a:solidFill>
                <a:latin typeface="Arial" charset="0"/>
              </a:rPr>
              <a:t>Kering</a:t>
            </a:r>
            <a:r>
              <a:rPr lang="en-AU" dirty="0">
                <a:solidFill>
                  <a:prstClr val="black"/>
                </a:solidFill>
                <a:latin typeface="Arial" charset="0"/>
              </a:rPr>
              <a:t>, </a:t>
            </a:r>
            <a:r>
              <a:rPr lang="en-AU" dirty="0" err="1">
                <a:solidFill>
                  <a:prstClr val="black"/>
                </a:solidFill>
                <a:latin typeface="Arial" charset="0"/>
              </a:rPr>
              <a:t>dalam</a:t>
            </a:r>
            <a:r>
              <a:rPr lang="en-AU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en-AU" baseline="30000" dirty="0">
                <a:solidFill>
                  <a:prstClr val="black"/>
                </a:solidFill>
                <a:latin typeface="Arial" charset="0"/>
              </a:rPr>
              <a:t>0</a:t>
            </a:r>
            <a:r>
              <a:rPr lang="en-AU" dirty="0">
                <a:solidFill>
                  <a:prstClr val="black"/>
                </a:solidFill>
                <a:latin typeface="Arial" charset="0"/>
              </a:rPr>
              <a:t>C (</a:t>
            </a:r>
            <a:r>
              <a:rPr lang="en-AU" dirty="0" err="1">
                <a:solidFill>
                  <a:prstClr val="black"/>
                </a:solidFill>
                <a:latin typeface="Arial" charset="0"/>
              </a:rPr>
              <a:t>derajat</a:t>
            </a:r>
            <a:r>
              <a:rPr lang="en-AU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en-AU" dirty="0" err="1">
                <a:solidFill>
                  <a:prstClr val="black"/>
                </a:solidFill>
                <a:latin typeface="Arial" charset="0"/>
              </a:rPr>
              <a:t>celcius</a:t>
            </a:r>
            <a:r>
              <a:rPr lang="en-AU" dirty="0">
                <a:solidFill>
                  <a:prstClr val="black"/>
                </a:solidFill>
                <a:latin typeface="Arial" charset="0"/>
              </a:rPr>
              <a:t>)</a:t>
            </a: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730945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7F380D-869F-4554-A726-6CCAC110E28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MUH. ARIEF LATAR, Ir,MSc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BC3158-06DB-47D5-A411-218DA1FC9E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14350" y="1088886"/>
            <a:ext cx="7467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5663" indent="-855663" fontAlgn="base">
              <a:spcBef>
                <a:spcPct val="0"/>
              </a:spcBef>
              <a:spcAft>
                <a:spcPct val="0"/>
              </a:spcAft>
            </a:pPr>
            <a:r>
              <a:rPr lang="en-AU" sz="2000" dirty="0">
                <a:solidFill>
                  <a:prstClr val="black"/>
                </a:solidFill>
                <a:latin typeface="Arial" charset="0"/>
              </a:rPr>
              <a:t>3.	</a:t>
            </a:r>
            <a:r>
              <a:rPr lang="en-AU" sz="2000" dirty="0" err="1">
                <a:solidFill>
                  <a:prstClr val="black"/>
                </a:solidFill>
                <a:latin typeface="Arial" charset="0"/>
              </a:rPr>
              <a:t>Rumus</a:t>
            </a:r>
            <a:r>
              <a:rPr lang="en-AU" sz="2000" dirty="0">
                <a:solidFill>
                  <a:prstClr val="black"/>
                </a:solidFill>
                <a:latin typeface="Arial" charset="0"/>
              </a:rPr>
              <a:t> Yang di </a:t>
            </a:r>
            <a:r>
              <a:rPr lang="en-AU" sz="2000" dirty="0" err="1">
                <a:solidFill>
                  <a:prstClr val="black"/>
                </a:solidFill>
                <a:latin typeface="Arial" charset="0"/>
              </a:rPr>
              <a:t>Kembangan</a:t>
            </a:r>
            <a:r>
              <a:rPr lang="en-AU" sz="2000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en-AU" sz="2000" dirty="0" err="1">
                <a:solidFill>
                  <a:prstClr val="black"/>
                </a:solidFill>
                <a:latin typeface="Arial" charset="0"/>
              </a:rPr>
              <a:t>Berdasarkan</a:t>
            </a:r>
            <a:r>
              <a:rPr lang="en-AU" sz="2000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en-AU" sz="2000" dirty="0" err="1">
                <a:solidFill>
                  <a:prstClr val="black"/>
                </a:solidFill>
                <a:latin typeface="Arial" charset="0"/>
              </a:rPr>
              <a:t>Perpindahan</a:t>
            </a:r>
            <a:r>
              <a:rPr lang="en-AU" sz="2000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en-AU" sz="2000" dirty="0" err="1">
                <a:solidFill>
                  <a:prstClr val="black"/>
                </a:solidFill>
                <a:latin typeface="Arial" charset="0"/>
              </a:rPr>
              <a:t>Lokasi</a:t>
            </a:r>
            <a:r>
              <a:rPr lang="en-AU" sz="2000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en-AU" sz="2000" dirty="0" err="1">
                <a:solidFill>
                  <a:prstClr val="black"/>
                </a:solidFill>
                <a:latin typeface="Arial" charset="0"/>
              </a:rPr>
              <a:t>Kerja</a:t>
            </a:r>
            <a:endParaRPr lang="en-US" sz="20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2286000"/>
            <a:ext cx="7391400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ISBB rata-rata=  </a:t>
            </a:r>
            <a:r>
              <a:rPr lang="en-AU" sz="2400" u="sng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(ISBB</a:t>
            </a:r>
            <a:r>
              <a:rPr lang="en-AU" sz="2400" u="sng" baseline="-25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</a:t>
            </a:r>
            <a:r>
              <a:rPr lang="en-AU" sz="2400" u="sng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)(t</a:t>
            </a:r>
            <a:r>
              <a:rPr lang="en-AU" sz="2400" u="sng" baseline="-25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</a:t>
            </a:r>
            <a:r>
              <a:rPr lang="en-AU" sz="2400" u="sng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) + (ISBB</a:t>
            </a:r>
            <a:r>
              <a:rPr lang="en-AU" sz="2400" u="sng" baseline="-25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</a:t>
            </a:r>
            <a:r>
              <a:rPr lang="en-AU" sz="2400" u="sng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)(t</a:t>
            </a:r>
            <a:r>
              <a:rPr lang="en-AU" sz="2400" u="sng" baseline="-25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</a:t>
            </a:r>
            <a:r>
              <a:rPr lang="en-AU" sz="2400" u="sng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)…………+  (</a:t>
            </a:r>
            <a:r>
              <a:rPr lang="en-AU" sz="2400" u="sng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ISBB</a:t>
            </a:r>
            <a:r>
              <a:rPr lang="en-AU" sz="2400" u="sng" baseline="-25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</a:t>
            </a:r>
            <a:r>
              <a:rPr lang="en-AU" sz="2400" u="sng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)(</a:t>
            </a:r>
            <a:r>
              <a:rPr lang="en-AU" sz="2400" u="sng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</a:t>
            </a:r>
            <a:r>
              <a:rPr lang="en-AU" sz="2400" u="sng" baseline="-25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</a:t>
            </a:r>
            <a:r>
              <a:rPr lang="en-AU" sz="2400" u="sng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)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                                         t</a:t>
            </a:r>
            <a:r>
              <a:rPr lang="en-AU" sz="2400" baseline="-25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</a:t>
            </a:r>
            <a:r>
              <a:rPr lang="en-A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+  t</a:t>
            </a:r>
            <a:r>
              <a:rPr lang="en-AU" sz="2400" baseline="-25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</a:t>
            </a:r>
            <a:r>
              <a:rPr lang="en-A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………+ </a:t>
            </a:r>
            <a:r>
              <a:rPr lang="en-A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</a:t>
            </a:r>
            <a:r>
              <a:rPr lang="en-AU" sz="2400" baseline="-25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" y="3657600"/>
            <a:ext cx="77343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dirty="0">
                <a:solidFill>
                  <a:prstClr val="black"/>
                </a:solidFill>
                <a:latin typeface="Arial" charset="0"/>
              </a:rPr>
              <a:t>ISBB rata-rata	=	</a:t>
            </a:r>
            <a:r>
              <a:rPr lang="en-AU" dirty="0" err="1">
                <a:solidFill>
                  <a:prstClr val="black"/>
                </a:solidFill>
                <a:latin typeface="Arial" charset="0"/>
              </a:rPr>
              <a:t>tingkat</a:t>
            </a:r>
            <a:r>
              <a:rPr lang="en-AU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en-AU" dirty="0" err="1">
                <a:solidFill>
                  <a:prstClr val="black"/>
                </a:solidFill>
                <a:latin typeface="Arial" charset="0"/>
              </a:rPr>
              <a:t>tekanan</a:t>
            </a:r>
            <a:r>
              <a:rPr lang="en-AU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en-AU" dirty="0" err="1">
                <a:solidFill>
                  <a:prstClr val="black"/>
                </a:solidFill>
                <a:latin typeface="Arial" charset="0"/>
              </a:rPr>
              <a:t>panas</a:t>
            </a:r>
            <a:r>
              <a:rPr lang="en-AU" dirty="0">
                <a:solidFill>
                  <a:prstClr val="black"/>
                </a:solidFill>
                <a:latin typeface="Arial" charset="0"/>
              </a:rPr>
              <a:t> yang </a:t>
            </a:r>
            <a:r>
              <a:rPr lang="en-AU" dirty="0" err="1">
                <a:solidFill>
                  <a:prstClr val="black"/>
                </a:solidFill>
                <a:latin typeface="Arial" charset="0"/>
              </a:rPr>
              <a:t>diterima</a:t>
            </a:r>
            <a:r>
              <a:rPr lang="en-AU" dirty="0">
                <a:solidFill>
                  <a:prstClr val="black"/>
                </a:solidFill>
                <a:latin typeface="Arial" charset="0"/>
              </a:rPr>
              <a:t> rata-rata</a:t>
            </a:r>
          </a:p>
          <a:p>
            <a:pPr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dirty="0">
                <a:solidFill>
                  <a:prstClr val="black"/>
                </a:solidFill>
                <a:latin typeface="Arial" charset="0"/>
              </a:rPr>
              <a:t>                                           </a:t>
            </a:r>
            <a:r>
              <a:rPr lang="en-AU" dirty="0" err="1">
                <a:solidFill>
                  <a:prstClr val="black"/>
                </a:solidFill>
                <a:latin typeface="Arial" charset="0"/>
              </a:rPr>
              <a:t>selama</a:t>
            </a:r>
            <a:r>
              <a:rPr lang="en-AU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en-AU" dirty="0" err="1">
                <a:solidFill>
                  <a:prstClr val="black"/>
                </a:solidFill>
                <a:latin typeface="Arial" charset="0"/>
              </a:rPr>
              <a:t>waktu</a:t>
            </a:r>
            <a:r>
              <a:rPr lang="en-AU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en-AU" dirty="0" err="1">
                <a:solidFill>
                  <a:prstClr val="black"/>
                </a:solidFill>
                <a:latin typeface="Arial" charset="0"/>
              </a:rPr>
              <a:t>tertentu</a:t>
            </a:r>
            <a:r>
              <a:rPr lang="en-AU" dirty="0">
                <a:solidFill>
                  <a:prstClr val="black"/>
                </a:solidFill>
                <a:latin typeface="Arial" charset="0"/>
              </a:rPr>
              <a:t> .</a:t>
            </a:r>
            <a:endParaRPr lang="en-US" dirty="0">
              <a:solidFill>
                <a:prstClr val="black"/>
              </a:solidFill>
              <a:latin typeface="Arial" charset="0"/>
            </a:endParaRPr>
          </a:p>
          <a:p>
            <a:pPr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dirty="0">
                <a:solidFill>
                  <a:prstClr val="black"/>
                </a:solidFill>
                <a:latin typeface="Arial" charset="0"/>
              </a:rPr>
              <a:t>ISBB</a:t>
            </a:r>
            <a:r>
              <a:rPr lang="en-AU" baseline="-25000" dirty="0">
                <a:solidFill>
                  <a:prstClr val="black"/>
                </a:solidFill>
                <a:latin typeface="Arial" charset="0"/>
              </a:rPr>
              <a:t>1</a:t>
            </a:r>
            <a:r>
              <a:rPr lang="en-AU" dirty="0">
                <a:solidFill>
                  <a:prstClr val="black"/>
                </a:solidFill>
                <a:latin typeface="Arial" charset="0"/>
              </a:rPr>
              <a:t>		=	</a:t>
            </a:r>
            <a:r>
              <a:rPr lang="en-AU" dirty="0" err="1">
                <a:solidFill>
                  <a:prstClr val="black"/>
                </a:solidFill>
                <a:latin typeface="Arial" charset="0"/>
              </a:rPr>
              <a:t>tingkat</a:t>
            </a:r>
            <a:r>
              <a:rPr lang="en-AU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en-AU" dirty="0" err="1">
                <a:solidFill>
                  <a:prstClr val="black"/>
                </a:solidFill>
                <a:latin typeface="Arial" charset="0"/>
              </a:rPr>
              <a:t>tekanan</a:t>
            </a:r>
            <a:r>
              <a:rPr lang="en-AU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en-AU" dirty="0" err="1">
                <a:solidFill>
                  <a:prstClr val="black"/>
                </a:solidFill>
                <a:latin typeface="Arial" charset="0"/>
              </a:rPr>
              <a:t>panas</a:t>
            </a:r>
            <a:r>
              <a:rPr lang="en-AU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en-AU" dirty="0" err="1">
                <a:solidFill>
                  <a:prstClr val="black"/>
                </a:solidFill>
                <a:latin typeface="Arial" charset="0"/>
              </a:rPr>
              <a:t>pada</a:t>
            </a:r>
            <a:r>
              <a:rPr lang="en-AU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en-AU" dirty="0" err="1">
                <a:solidFill>
                  <a:prstClr val="black"/>
                </a:solidFill>
                <a:latin typeface="Arial" charset="0"/>
              </a:rPr>
              <a:t>lokasi</a:t>
            </a:r>
            <a:r>
              <a:rPr lang="en-AU" dirty="0">
                <a:solidFill>
                  <a:prstClr val="black"/>
                </a:solidFill>
                <a:latin typeface="Arial" charset="0"/>
              </a:rPr>
              <a:t> - 1</a:t>
            </a:r>
            <a:endParaRPr lang="en-US" dirty="0">
              <a:solidFill>
                <a:prstClr val="black"/>
              </a:solidFill>
              <a:latin typeface="Arial" charset="0"/>
            </a:endParaRPr>
          </a:p>
          <a:p>
            <a:pPr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dirty="0">
                <a:solidFill>
                  <a:prstClr val="black"/>
                </a:solidFill>
                <a:latin typeface="Arial" charset="0"/>
              </a:rPr>
              <a:t>ISBB</a:t>
            </a:r>
            <a:r>
              <a:rPr lang="en-AU" baseline="-25000" dirty="0">
                <a:solidFill>
                  <a:prstClr val="black"/>
                </a:solidFill>
                <a:latin typeface="Arial" charset="0"/>
              </a:rPr>
              <a:t>2</a:t>
            </a:r>
            <a:r>
              <a:rPr lang="en-AU" dirty="0">
                <a:solidFill>
                  <a:prstClr val="black"/>
                </a:solidFill>
                <a:latin typeface="Arial" charset="0"/>
              </a:rPr>
              <a:t>		=	</a:t>
            </a:r>
            <a:r>
              <a:rPr lang="en-AU" dirty="0" err="1">
                <a:solidFill>
                  <a:prstClr val="black"/>
                </a:solidFill>
                <a:latin typeface="Arial" charset="0"/>
              </a:rPr>
              <a:t>tingkat</a:t>
            </a:r>
            <a:r>
              <a:rPr lang="en-AU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en-AU" dirty="0" err="1">
                <a:solidFill>
                  <a:prstClr val="black"/>
                </a:solidFill>
                <a:latin typeface="Arial" charset="0"/>
              </a:rPr>
              <a:t>tekanan</a:t>
            </a:r>
            <a:r>
              <a:rPr lang="en-AU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en-AU" dirty="0" err="1">
                <a:solidFill>
                  <a:prstClr val="black"/>
                </a:solidFill>
                <a:latin typeface="Arial" charset="0"/>
              </a:rPr>
              <a:t>panas</a:t>
            </a:r>
            <a:r>
              <a:rPr lang="en-AU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en-AU" dirty="0" err="1">
                <a:solidFill>
                  <a:prstClr val="black"/>
                </a:solidFill>
                <a:latin typeface="Arial" charset="0"/>
              </a:rPr>
              <a:t>pada</a:t>
            </a:r>
            <a:r>
              <a:rPr lang="en-AU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en-AU" dirty="0" err="1">
                <a:solidFill>
                  <a:prstClr val="black"/>
                </a:solidFill>
                <a:latin typeface="Arial" charset="0"/>
              </a:rPr>
              <a:t>lokasi</a:t>
            </a:r>
            <a:r>
              <a:rPr lang="en-AU" dirty="0">
                <a:solidFill>
                  <a:prstClr val="black"/>
                </a:solidFill>
                <a:latin typeface="Arial" charset="0"/>
              </a:rPr>
              <a:t> - 2</a:t>
            </a:r>
            <a:endParaRPr lang="en-US" dirty="0">
              <a:solidFill>
                <a:prstClr val="black"/>
              </a:solidFill>
              <a:latin typeface="Arial" charset="0"/>
            </a:endParaRPr>
          </a:p>
          <a:p>
            <a:pPr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dirty="0" err="1">
                <a:solidFill>
                  <a:prstClr val="black"/>
                </a:solidFill>
                <a:latin typeface="Arial" charset="0"/>
              </a:rPr>
              <a:t>ISBB</a:t>
            </a:r>
            <a:r>
              <a:rPr lang="en-AU" baseline="-25000" dirty="0" err="1">
                <a:solidFill>
                  <a:prstClr val="black"/>
                </a:solidFill>
                <a:latin typeface="Arial" charset="0"/>
              </a:rPr>
              <a:t>n</a:t>
            </a:r>
            <a:r>
              <a:rPr lang="en-AU" dirty="0">
                <a:solidFill>
                  <a:prstClr val="black"/>
                </a:solidFill>
                <a:latin typeface="Arial" charset="0"/>
              </a:rPr>
              <a:t>		=	</a:t>
            </a:r>
            <a:r>
              <a:rPr lang="en-AU" dirty="0" err="1">
                <a:solidFill>
                  <a:prstClr val="black"/>
                </a:solidFill>
                <a:latin typeface="Arial" charset="0"/>
              </a:rPr>
              <a:t>tingkat</a:t>
            </a:r>
            <a:r>
              <a:rPr lang="en-AU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en-AU" dirty="0" err="1">
                <a:solidFill>
                  <a:prstClr val="black"/>
                </a:solidFill>
                <a:latin typeface="Arial" charset="0"/>
              </a:rPr>
              <a:t>tekanan</a:t>
            </a:r>
            <a:r>
              <a:rPr lang="en-AU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en-AU" dirty="0" err="1">
                <a:solidFill>
                  <a:prstClr val="black"/>
                </a:solidFill>
                <a:latin typeface="Arial" charset="0"/>
              </a:rPr>
              <a:t>panas</a:t>
            </a:r>
            <a:r>
              <a:rPr lang="en-AU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en-AU" dirty="0" err="1">
                <a:solidFill>
                  <a:prstClr val="black"/>
                </a:solidFill>
                <a:latin typeface="Arial" charset="0"/>
              </a:rPr>
              <a:t>pada</a:t>
            </a:r>
            <a:r>
              <a:rPr lang="en-AU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en-AU" dirty="0" err="1">
                <a:solidFill>
                  <a:prstClr val="black"/>
                </a:solidFill>
                <a:latin typeface="Arial" charset="0"/>
              </a:rPr>
              <a:t>lokasi</a:t>
            </a:r>
            <a:r>
              <a:rPr lang="en-AU" dirty="0">
                <a:solidFill>
                  <a:prstClr val="black"/>
                </a:solidFill>
                <a:latin typeface="Arial" charset="0"/>
              </a:rPr>
              <a:t> - n</a:t>
            </a:r>
            <a:endParaRPr lang="en-US" dirty="0">
              <a:solidFill>
                <a:prstClr val="black"/>
              </a:solidFill>
              <a:latin typeface="Arial" charset="0"/>
            </a:endParaRPr>
          </a:p>
          <a:p>
            <a:pPr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dirty="0">
                <a:solidFill>
                  <a:prstClr val="black"/>
                </a:solidFill>
                <a:latin typeface="Arial" charset="0"/>
              </a:rPr>
              <a:t>t</a:t>
            </a:r>
            <a:r>
              <a:rPr lang="en-AU" baseline="-25000" dirty="0">
                <a:solidFill>
                  <a:prstClr val="black"/>
                </a:solidFill>
                <a:latin typeface="Arial" charset="0"/>
              </a:rPr>
              <a:t>1</a:t>
            </a:r>
            <a:r>
              <a:rPr lang="en-AU" dirty="0">
                <a:solidFill>
                  <a:prstClr val="black"/>
                </a:solidFill>
                <a:latin typeface="Arial" charset="0"/>
              </a:rPr>
              <a:t>		=	lama </a:t>
            </a:r>
            <a:r>
              <a:rPr lang="en-AU" dirty="0" err="1">
                <a:solidFill>
                  <a:prstClr val="black"/>
                </a:solidFill>
                <a:latin typeface="Arial" charset="0"/>
              </a:rPr>
              <a:t>waktu</a:t>
            </a:r>
            <a:r>
              <a:rPr lang="en-AU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en-AU" dirty="0" err="1">
                <a:solidFill>
                  <a:prstClr val="black"/>
                </a:solidFill>
                <a:latin typeface="Arial" charset="0"/>
              </a:rPr>
              <a:t>pemaparan</a:t>
            </a:r>
            <a:r>
              <a:rPr lang="en-AU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en-AU" dirty="0" err="1">
                <a:solidFill>
                  <a:prstClr val="black"/>
                </a:solidFill>
                <a:latin typeface="Arial" charset="0"/>
              </a:rPr>
              <a:t>pada</a:t>
            </a:r>
            <a:r>
              <a:rPr lang="en-AU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en-AU" dirty="0" err="1">
                <a:solidFill>
                  <a:prstClr val="black"/>
                </a:solidFill>
                <a:latin typeface="Arial" charset="0"/>
              </a:rPr>
              <a:t>lokasi</a:t>
            </a:r>
            <a:r>
              <a:rPr lang="en-AU" dirty="0">
                <a:solidFill>
                  <a:prstClr val="black"/>
                </a:solidFill>
                <a:latin typeface="Arial" charset="0"/>
              </a:rPr>
              <a:t> - 1</a:t>
            </a:r>
            <a:endParaRPr lang="en-US" dirty="0">
              <a:solidFill>
                <a:prstClr val="black"/>
              </a:solidFill>
              <a:latin typeface="Arial" charset="0"/>
            </a:endParaRPr>
          </a:p>
          <a:p>
            <a:pPr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dirty="0">
                <a:solidFill>
                  <a:prstClr val="black"/>
                </a:solidFill>
                <a:latin typeface="Arial" charset="0"/>
              </a:rPr>
              <a:t>t</a:t>
            </a:r>
            <a:r>
              <a:rPr lang="en-AU" baseline="-25000" dirty="0">
                <a:solidFill>
                  <a:prstClr val="black"/>
                </a:solidFill>
                <a:latin typeface="Arial" charset="0"/>
              </a:rPr>
              <a:t>2</a:t>
            </a:r>
            <a:r>
              <a:rPr lang="en-AU" dirty="0">
                <a:solidFill>
                  <a:prstClr val="black"/>
                </a:solidFill>
                <a:latin typeface="Arial" charset="0"/>
              </a:rPr>
              <a:t>		=	lama </a:t>
            </a:r>
            <a:r>
              <a:rPr lang="en-AU" dirty="0" err="1">
                <a:solidFill>
                  <a:prstClr val="black"/>
                </a:solidFill>
                <a:latin typeface="Arial" charset="0"/>
              </a:rPr>
              <a:t>waktu</a:t>
            </a:r>
            <a:r>
              <a:rPr lang="en-AU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en-AU" dirty="0" err="1">
                <a:solidFill>
                  <a:prstClr val="black"/>
                </a:solidFill>
                <a:latin typeface="Arial" charset="0"/>
              </a:rPr>
              <a:t>pemaparan</a:t>
            </a:r>
            <a:r>
              <a:rPr lang="en-AU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en-AU" dirty="0" err="1">
                <a:solidFill>
                  <a:prstClr val="black"/>
                </a:solidFill>
                <a:latin typeface="Arial" charset="0"/>
              </a:rPr>
              <a:t>pada</a:t>
            </a:r>
            <a:r>
              <a:rPr lang="en-AU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en-AU" dirty="0" err="1">
                <a:solidFill>
                  <a:prstClr val="black"/>
                </a:solidFill>
                <a:latin typeface="Arial" charset="0"/>
              </a:rPr>
              <a:t>lokasi</a:t>
            </a:r>
            <a:r>
              <a:rPr lang="en-AU" dirty="0">
                <a:solidFill>
                  <a:prstClr val="black"/>
                </a:solidFill>
                <a:latin typeface="Arial" charset="0"/>
              </a:rPr>
              <a:t> - 2</a:t>
            </a:r>
            <a:endParaRPr lang="en-US" dirty="0">
              <a:solidFill>
                <a:prstClr val="black"/>
              </a:solidFill>
              <a:latin typeface="Arial" charset="0"/>
            </a:endParaRPr>
          </a:p>
          <a:p>
            <a:pPr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dirty="0" err="1">
                <a:solidFill>
                  <a:prstClr val="black"/>
                </a:solidFill>
                <a:latin typeface="Arial" charset="0"/>
              </a:rPr>
              <a:t>t</a:t>
            </a:r>
            <a:r>
              <a:rPr lang="en-AU" baseline="-25000" dirty="0" err="1">
                <a:solidFill>
                  <a:prstClr val="black"/>
                </a:solidFill>
                <a:latin typeface="Arial" charset="0"/>
              </a:rPr>
              <a:t>n</a:t>
            </a:r>
            <a:r>
              <a:rPr lang="en-AU" dirty="0">
                <a:solidFill>
                  <a:prstClr val="black"/>
                </a:solidFill>
                <a:latin typeface="Arial" charset="0"/>
              </a:rPr>
              <a:t>		=	lama </a:t>
            </a:r>
            <a:r>
              <a:rPr lang="en-AU" dirty="0" err="1">
                <a:solidFill>
                  <a:prstClr val="black"/>
                </a:solidFill>
                <a:latin typeface="Arial" charset="0"/>
              </a:rPr>
              <a:t>waktu</a:t>
            </a:r>
            <a:r>
              <a:rPr lang="en-AU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en-AU" dirty="0" err="1">
                <a:solidFill>
                  <a:prstClr val="black"/>
                </a:solidFill>
                <a:latin typeface="Arial" charset="0"/>
              </a:rPr>
              <a:t>pemaparan</a:t>
            </a:r>
            <a:r>
              <a:rPr lang="en-AU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en-AU" dirty="0" err="1">
                <a:solidFill>
                  <a:prstClr val="black"/>
                </a:solidFill>
                <a:latin typeface="Arial" charset="0"/>
              </a:rPr>
              <a:t>pada</a:t>
            </a:r>
            <a:r>
              <a:rPr lang="en-AU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en-AU" dirty="0" err="1">
                <a:solidFill>
                  <a:prstClr val="black"/>
                </a:solidFill>
                <a:latin typeface="Arial" charset="0"/>
              </a:rPr>
              <a:t>lokasi</a:t>
            </a:r>
            <a:r>
              <a:rPr lang="en-AU" dirty="0">
                <a:solidFill>
                  <a:prstClr val="black"/>
                </a:solidFill>
                <a:latin typeface="Arial" charset="0"/>
              </a:rPr>
              <a:t> - n</a:t>
            </a: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38370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7F380D-869F-4554-A726-6CCAC110E28A}" type="datetime1">
              <a:rPr lang="en-US" smtClean="0"/>
              <a:t>5/20/2015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MUH. ARIEF LATAR, Ir,MSc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BC3158-06DB-47D5-A411-218DA1FC9E59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9600" y="1143000"/>
            <a:ext cx="7010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en-AU" sz="3200" dirty="0" smtClean="0">
                <a:latin typeface="Copperplate Gothic Bold" pitchFamily="34" charset="0"/>
              </a:rPr>
              <a:t>Cara </a:t>
            </a:r>
            <a:r>
              <a:rPr lang="en-AU" sz="3200" dirty="0" err="1">
                <a:latin typeface="Copperplate Gothic Bold" pitchFamily="34" charset="0"/>
              </a:rPr>
              <a:t>Penilaian</a:t>
            </a:r>
            <a:endParaRPr lang="en-US" sz="3200" dirty="0">
              <a:latin typeface="Copperplate Gothic Bold" pitchFamily="34" charset="0"/>
            </a:endParaRPr>
          </a:p>
          <a:p>
            <a:pPr hangingPunct="0"/>
            <a:r>
              <a:rPr lang="en-AU" sz="1600" dirty="0"/>
              <a:t> </a:t>
            </a:r>
            <a:endParaRPr lang="en-US" sz="1600" dirty="0"/>
          </a:p>
          <a:p>
            <a:pPr algn="just" hangingPunct="0"/>
            <a:r>
              <a:rPr lang="en-AU" sz="2000" dirty="0" err="1" smtClean="0"/>
              <a:t>Perhitungan</a:t>
            </a:r>
            <a:r>
              <a:rPr lang="en-AU" sz="2000" dirty="0" smtClean="0"/>
              <a:t> </a:t>
            </a:r>
            <a:r>
              <a:rPr lang="en-AU" sz="2000" dirty="0" err="1"/>
              <a:t>Indeks</a:t>
            </a:r>
            <a:r>
              <a:rPr lang="en-AU" sz="2000" dirty="0"/>
              <a:t> </a:t>
            </a:r>
            <a:r>
              <a:rPr lang="en-AU" sz="2000" dirty="0" err="1"/>
              <a:t>Suhu</a:t>
            </a:r>
            <a:r>
              <a:rPr lang="en-AU" sz="2000" dirty="0"/>
              <a:t> </a:t>
            </a:r>
            <a:r>
              <a:rPr lang="en-AU" sz="2000" dirty="0" err="1"/>
              <a:t>Basah</a:t>
            </a:r>
            <a:r>
              <a:rPr lang="en-AU" sz="2000" dirty="0"/>
              <a:t> </a:t>
            </a:r>
            <a:r>
              <a:rPr lang="en-AU" sz="2000" dirty="0" err="1"/>
              <a:t>dan</a:t>
            </a:r>
            <a:r>
              <a:rPr lang="en-AU" sz="2000" dirty="0"/>
              <a:t> Bola (ISBB) </a:t>
            </a:r>
            <a:r>
              <a:rPr lang="en-AU" sz="2000" dirty="0" err="1"/>
              <a:t>menggunakan</a:t>
            </a:r>
            <a:r>
              <a:rPr lang="en-AU" sz="2000" dirty="0"/>
              <a:t> </a:t>
            </a:r>
            <a:r>
              <a:rPr lang="en-AU" sz="2000" dirty="0" err="1"/>
              <a:t>rumus</a:t>
            </a:r>
            <a:r>
              <a:rPr lang="en-AU" sz="2000" dirty="0"/>
              <a:t> </a:t>
            </a:r>
            <a:r>
              <a:rPr lang="en-AU" sz="2000" dirty="0" err="1"/>
              <a:t>atau</a:t>
            </a:r>
            <a:r>
              <a:rPr lang="en-AU" sz="2000" dirty="0"/>
              <a:t> </a:t>
            </a:r>
            <a:r>
              <a:rPr lang="en-AU" sz="2000" dirty="0" err="1"/>
              <a:t>dengan</a:t>
            </a:r>
            <a:r>
              <a:rPr lang="en-AU" sz="2000" dirty="0"/>
              <a:t> </a:t>
            </a:r>
            <a:r>
              <a:rPr lang="en-AU" sz="2000" dirty="0" err="1"/>
              <a:t>membaca</a:t>
            </a:r>
            <a:r>
              <a:rPr lang="en-AU" sz="2000" dirty="0"/>
              <a:t> monogram yang </a:t>
            </a:r>
            <a:r>
              <a:rPr lang="en-AU" sz="2000" dirty="0" err="1"/>
              <a:t>tersedia</a:t>
            </a:r>
            <a:r>
              <a:rPr lang="en-AU" sz="2000" dirty="0"/>
              <a:t>, </a:t>
            </a:r>
            <a:r>
              <a:rPr lang="en-AU" sz="2000" dirty="0" err="1"/>
              <a:t>namun</a:t>
            </a:r>
            <a:r>
              <a:rPr lang="en-AU" sz="2000" dirty="0"/>
              <a:t> </a:t>
            </a:r>
            <a:r>
              <a:rPr lang="en-AU" sz="2000" dirty="0" err="1"/>
              <a:t>kebanyakan</a:t>
            </a:r>
            <a:r>
              <a:rPr lang="en-AU" sz="2000" dirty="0"/>
              <a:t> </a:t>
            </a:r>
            <a:r>
              <a:rPr lang="en-AU" sz="2000" dirty="0" err="1"/>
              <a:t>para</a:t>
            </a:r>
            <a:r>
              <a:rPr lang="en-AU" sz="2000" dirty="0"/>
              <a:t> </a:t>
            </a:r>
            <a:r>
              <a:rPr lang="en-AU" sz="2000" dirty="0" err="1"/>
              <a:t>praktisi</a:t>
            </a:r>
            <a:r>
              <a:rPr lang="en-AU" sz="2000" dirty="0"/>
              <a:t> </a:t>
            </a:r>
            <a:r>
              <a:rPr lang="en-AU" sz="2000" dirty="0" err="1"/>
              <a:t>menggunakan</a:t>
            </a:r>
            <a:r>
              <a:rPr lang="en-AU" sz="2000" dirty="0"/>
              <a:t> </a:t>
            </a:r>
            <a:r>
              <a:rPr lang="en-AU" sz="2000" dirty="0" err="1"/>
              <a:t>rumus</a:t>
            </a:r>
            <a:r>
              <a:rPr lang="en-AU" sz="2000" dirty="0"/>
              <a:t>. </a:t>
            </a:r>
            <a:endParaRPr lang="en-US" sz="2000" dirty="0"/>
          </a:p>
          <a:p>
            <a:pPr algn="just" hangingPunct="0"/>
            <a:endParaRPr lang="en-AU" sz="2000" dirty="0" smtClean="0"/>
          </a:p>
          <a:p>
            <a:pPr algn="just" hangingPunct="0"/>
            <a:r>
              <a:rPr lang="en-AU" sz="2000" dirty="0" smtClean="0"/>
              <a:t>Di </a:t>
            </a:r>
            <a:r>
              <a:rPr lang="en-AU" sz="2000" dirty="0"/>
              <a:t>Indonesia </a:t>
            </a:r>
            <a:r>
              <a:rPr lang="en-AU" sz="2000" dirty="0" err="1"/>
              <a:t>mengenai</a:t>
            </a:r>
            <a:r>
              <a:rPr lang="en-AU" sz="2000" dirty="0"/>
              <a:t> </a:t>
            </a:r>
            <a:r>
              <a:rPr lang="en-AU" sz="2000" dirty="0" err="1"/>
              <a:t>kegiatan</a:t>
            </a:r>
            <a:r>
              <a:rPr lang="en-AU" sz="2000" dirty="0"/>
              <a:t> </a:t>
            </a:r>
            <a:r>
              <a:rPr lang="en-AU" sz="2000" dirty="0" err="1"/>
              <a:t>kerja</a:t>
            </a:r>
            <a:r>
              <a:rPr lang="en-AU" sz="2000" dirty="0"/>
              <a:t> di </a:t>
            </a:r>
            <a:r>
              <a:rPr lang="en-AU" sz="2000" dirty="0" err="1"/>
              <a:t>industri</a:t>
            </a:r>
            <a:r>
              <a:rPr lang="en-AU" sz="2000" dirty="0"/>
              <a:t> yang </a:t>
            </a:r>
            <a:r>
              <a:rPr lang="en-AU" sz="2000" dirty="0" err="1"/>
              <a:t>dapat</a:t>
            </a:r>
            <a:r>
              <a:rPr lang="en-AU" sz="2000" dirty="0"/>
              <a:t> </a:t>
            </a:r>
            <a:r>
              <a:rPr lang="en-AU" sz="2000" dirty="0" err="1"/>
              <a:t>menimbulkan</a:t>
            </a:r>
            <a:r>
              <a:rPr lang="en-AU" sz="2000" dirty="0"/>
              <a:t> heat stress, </a:t>
            </a:r>
            <a:r>
              <a:rPr lang="en-AU" sz="2000" dirty="0" err="1"/>
              <a:t>diatur</a:t>
            </a:r>
            <a:r>
              <a:rPr lang="en-AU" sz="2000" dirty="0"/>
              <a:t> </a:t>
            </a:r>
            <a:r>
              <a:rPr lang="en-AU" sz="2000" dirty="0" err="1"/>
              <a:t>dalam</a:t>
            </a:r>
            <a:r>
              <a:rPr lang="en-AU" sz="2000" dirty="0"/>
              <a:t> </a:t>
            </a:r>
            <a:r>
              <a:rPr lang="en-US" sz="2000" dirty="0" err="1"/>
              <a:t>Peraturan</a:t>
            </a:r>
            <a:r>
              <a:rPr lang="en-US" sz="2000" dirty="0"/>
              <a:t> </a:t>
            </a:r>
            <a:r>
              <a:rPr lang="en-US" sz="2000" dirty="0" err="1"/>
              <a:t>Menteri</a:t>
            </a:r>
            <a:r>
              <a:rPr lang="en-US" sz="2000" dirty="0"/>
              <a:t> </a:t>
            </a:r>
            <a:r>
              <a:rPr lang="en-US" sz="2000" dirty="0" err="1"/>
              <a:t>Tenaga</a:t>
            </a:r>
            <a:r>
              <a:rPr lang="en-US" sz="2000" dirty="0"/>
              <a:t> </a:t>
            </a:r>
            <a:r>
              <a:rPr lang="en-US" sz="2000" dirty="0" err="1"/>
              <a:t>Kerja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Transmigrasi</a:t>
            </a:r>
            <a:r>
              <a:rPr lang="en-AU" sz="2000" dirty="0"/>
              <a:t> </a:t>
            </a:r>
            <a:r>
              <a:rPr lang="en-AU" sz="2000" dirty="0" err="1"/>
              <a:t>No.PER</a:t>
            </a:r>
            <a:r>
              <a:rPr lang="en-AU" sz="2000" dirty="0"/>
              <a:t>. 13/MEN/X/2011, </a:t>
            </a:r>
            <a:r>
              <a:rPr lang="en-AU" sz="2000" dirty="0" err="1"/>
              <a:t>tentang</a:t>
            </a:r>
            <a:r>
              <a:rPr lang="en-AU" sz="2000" dirty="0"/>
              <a:t> NAB (</a:t>
            </a:r>
            <a:r>
              <a:rPr lang="en-AU" sz="2000" dirty="0" err="1"/>
              <a:t>Nilai</a:t>
            </a:r>
            <a:r>
              <a:rPr lang="en-AU" sz="2000" dirty="0"/>
              <a:t> </a:t>
            </a:r>
            <a:r>
              <a:rPr lang="en-AU" sz="2000" dirty="0" err="1"/>
              <a:t>Ambang</a:t>
            </a:r>
            <a:r>
              <a:rPr lang="en-AU" sz="2000" dirty="0"/>
              <a:t> Batas) </a:t>
            </a:r>
            <a:r>
              <a:rPr lang="en-AU" sz="2000" dirty="0" err="1"/>
              <a:t>Faktor</a:t>
            </a:r>
            <a:r>
              <a:rPr lang="en-AU" sz="2000" dirty="0"/>
              <a:t> </a:t>
            </a:r>
            <a:r>
              <a:rPr lang="en-AU" sz="2000" dirty="0" err="1"/>
              <a:t>Fisika</a:t>
            </a:r>
            <a:r>
              <a:rPr lang="en-AU" sz="2000" dirty="0"/>
              <a:t> </a:t>
            </a:r>
            <a:r>
              <a:rPr lang="en-AU" sz="2000" dirty="0" err="1"/>
              <a:t>dan</a:t>
            </a:r>
            <a:r>
              <a:rPr lang="en-AU" sz="2000" dirty="0"/>
              <a:t> Kimia di </a:t>
            </a:r>
            <a:r>
              <a:rPr lang="en-AU" sz="2000" dirty="0" err="1"/>
              <a:t>Tempat</a:t>
            </a:r>
            <a:r>
              <a:rPr lang="en-AU" sz="2000" dirty="0"/>
              <a:t> </a:t>
            </a:r>
            <a:r>
              <a:rPr lang="en-AU" sz="2000" dirty="0" err="1"/>
              <a:t>Kerja</a:t>
            </a:r>
            <a:r>
              <a:rPr lang="en-AU" sz="2000" dirty="0"/>
              <a:t> , yang mana NAB </a:t>
            </a:r>
            <a:r>
              <a:rPr lang="en-AU" sz="2000" dirty="0" err="1"/>
              <a:t>ini</a:t>
            </a:r>
            <a:r>
              <a:rPr lang="en-AU" sz="2000" dirty="0"/>
              <a:t> </a:t>
            </a:r>
            <a:r>
              <a:rPr lang="en-AU" sz="2000" dirty="0" err="1"/>
              <a:t>membatasi</a:t>
            </a:r>
            <a:r>
              <a:rPr lang="en-AU" sz="2000" dirty="0"/>
              <a:t> </a:t>
            </a:r>
            <a:r>
              <a:rPr lang="en-AU" sz="2000" dirty="0" err="1"/>
              <a:t>pemaparan</a:t>
            </a:r>
            <a:r>
              <a:rPr lang="en-AU" sz="2000" dirty="0"/>
              <a:t> </a:t>
            </a:r>
            <a:r>
              <a:rPr lang="en-AU" sz="2000" dirty="0" err="1"/>
              <a:t>panas</a:t>
            </a:r>
            <a:r>
              <a:rPr lang="en-AU" sz="2000" dirty="0"/>
              <a:t> </a:t>
            </a:r>
            <a:r>
              <a:rPr lang="en-AU" sz="2000" dirty="0" err="1"/>
              <a:t>lingkungan</a:t>
            </a:r>
            <a:r>
              <a:rPr lang="en-AU" sz="2000" dirty="0"/>
              <a:t> </a:t>
            </a:r>
            <a:r>
              <a:rPr lang="en-AU" sz="2000" dirty="0" err="1"/>
              <a:t>kerja</a:t>
            </a:r>
            <a:r>
              <a:rPr lang="en-AU" sz="2000" dirty="0"/>
              <a:t> 8 jam per-</a:t>
            </a:r>
            <a:r>
              <a:rPr lang="en-AU" sz="2000" dirty="0" err="1"/>
              <a:t>hari</a:t>
            </a:r>
            <a:r>
              <a:rPr lang="en-AU" sz="2000" dirty="0"/>
              <a:t> </a:t>
            </a:r>
            <a:r>
              <a:rPr lang="en-AU" sz="2000" dirty="0" err="1"/>
              <a:t>terhadap</a:t>
            </a:r>
            <a:r>
              <a:rPr lang="en-AU" sz="2000" dirty="0"/>
              <a:t> </a:t>
            </a:r>
            <a:r>
              <a:rPr lang="en-AU" sz="2000" dirty="0" err="1"/>
              <a:t>tenaga</a:t>
            </a:r>
            <a:r>
              <a:rPr lang="en-AU" sz="2000" dirty="0"/>
              <a:t> </a:t>
            </a:r>
            <a:r>
              <a:rPr lang="en-AU" sz="2000" dirty="0" err="1"/>
              <a:t>kerja</a:t>
            </a:r>
            <a:r>
              <a:rPr lang="en-AU" sz="2000" dirty="0"/>
              <a:t> </a:t>
            </a:r>
            <a:r>
              <a:rPr lang="en-AU" sz="2000" dirty="0" err="1"/>
              <a:t>dengan</a:t>
            </a:r>
            <a:r>
              <a:rPr lang="en-AU" sz="2000" dirty="0"/>
              <a:t> </a:t>
            </a:r>
            <a:r>
              <a:rPr lang="en-AU" sz="2000" dirty="0" err="1"/>
              <a:t>mempertimbangkan</a:t>
            </a:r>
            <a:r>
              <a:rPr lang="en-AU" sz="2000" dirty="0"/>
              <a:t> </a:t>
            </a:r>
            <a:r>
              <a:rPr lang="en-AU" sz="2000" dirty="0" err="1"/>
              <a:t>katagori</a:t>
            </a:r>
            <a:r>
              <a:rPr lang="en-AU" sz="2000" dirty="0"/>
              <a:t> </a:t>
            </a:r>
            <a:r>
              <a:rPr lang="en-AU" sz="2000" dirty="0" err="1"/>
              <a:t>beban</a:t>
            </a:r>
            <a:r>
              <a:rPr lang="en-AU" sz="2000" dirty="0"/>
              <a:t> </a:t>
            </a:r>
            <a:r>
              <a:rPr lang="en-AU" sz="2000" dirty="0" err="1"/>
              <a:t>kerja</a:t>
            </a:r>
            <a:r>
              <a:rPr lang="en-AU" sz="2000" dirty="0"/>
              <a:t> </a:t>
            </a:r>
            <a:r>
              <a:rPr lang="en-AU" sz="2000" dirty="0" err="1"/>
              <a:t>dan</a:t>
            </a:r>
            <a:r>
              <a:rPr lang="en-AU" sz="2000" dirty="0"/>
              <a:t> </a:t>
            </a:r>
            <a:r>
              <a:rPr lang="en-AU" sz="2000" dirty="0" err="1"/>
              <a:t>pembagian</a:t>
            </a:r>
            <a:r>
              <a:rPr lang="en-AU" sz="2000" dirty="0"/>
              <a:t> </a:t>
            </a:r>
            <a:r>
              <a:rPr lang="en-AU" sz="2000" dirty="0" err="1"/>
              <a:t>waktu</a:t>
            </a:r>
            <a:r>
              <a:rPr lang="en-AU" sz="2000" dirty="0"/>
              <a:t> </a:t>
            </a:r>
            <a:r>
              <a:rPr lang="en-AU" sz="2000" dirty="0" err="1"/>
              <a:t>kerja</a:t>
            </a:r>
            <a:r>
              <a:rPr lang="en-AU" sz="2000" dirty="0"/>
              <a:t> –</a:t>
            </a:r>
            <a:r>
              <a:rPr lang="en-AU" sz="2000" dirty="0" err="1"/>
              <a:t>istirahat</a:t>
            </a:r>
            <a:r>
              <a:rPr lang="en-AU" sz="2000" dirty="0"/>
              <a:t> .</a:t>
            </a:r>
            <a:endParaRPr lang="en-US" sz="2000" dirty="0"/>
          </a:p>
          <a:p>
            <a:pPr algn="just" hangingPunct="0"/>
            <a:r>
              <a:rPr lang="en-AU" sz="2000" dirty="0"/>
              <a:t> 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9667550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7F380D-869F-4554-A726-6CCAC110E28A}" type="datetime1">
              <a:rPr lang="en-US" smtClean="0"/>
              <a:t>5/20/2015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MUH. ARIEF LATAR, Ir,MSc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BC3158-06DB-47D5-A411-218DA1FC9E59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85800" y="609600"/>
            <a:ext cx="67056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sz="1400" dirty="0" smtClean="0"/>
              <a:t>  </a:t>
            </a:r>
            <a:r>
              <a:rPr lang="en-US" sz="1400" dirty="0" err="1"/>
              <a:t>Peraturan</a:t>
            </a:r>
            <a:r>
              <a:rPr lang="en-US" sz="1400" dirty="0"/>
              <a:t> </a:t>
            </a:r>
            <a:r>
              <a:rPr lang="en-US" sz="1400" dirty="0" err="1"/>
              <a:t>Menteri</a:t>
            </a:r>
            <a:r>
              <a:rPr lang="en-US" sz="1400" dirty="0"/>
              <a:t> </a:t>
            </a:r>
            <a:r>
              <a:rPr lang="en-US" sz="1400" dirty="0" err="1"/>
              <a:t>Tenaga</a:t>
            </a:r>
            <a:r>
              <a:rPr lang="en-US" sz="1400" dirty="0"/>
              <a:t> </a:t>
            </a:r>
            <a:r>
              <a:rPr lang="en-US" sz="1400" dirty="0" err="1"/>
              <a:t>Kerja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Transmigrasi</a:t>
            </a:r>
            <a:r>
              <a:rPr lang="en-AU" sz="1400" dirty="0"/>
              <a:t> </a:t>
            </a:r>
            <a:r>
              <a:rPr lang="en-AU" sz="1400" dirty="0" err="1"/>
              <a:t>No.PER</a:t>
            </a:r>
            <a:r>
              <a:rPr lang="en-AU" sz="1400" dirty="0"/>
              <a:t>. 13/MEN/X/2011, </a:t>
            </a:r>
            <a:r>
              <a:rPr lang="en-AU" sz="1400" dirty="0" err="1"/>
              <a:t>tentang</a:t>
            </a:r>
            <a:r>
              <a:rPr lang="en-AU" sz="1400" dirty="0"/>
              <a:t> NAB (</a:t>
            </a:r>
            <a:r>
              <a:rPr lang="en-AU" sz="1400" dirty="0" err="1"/>
              <a:t>Nilai</a:t>
            </a:r>
            <a:r>
              <a:rPr lang="en-AU" sz="1400" dirty="0"/>
              <a:t> </a:t>
            </a:r>
            <a:r>
              <a:rPr lang="en-AU" sz="1400" dirty="0" err="1"/>
              <a:t>Ambang</a:t>
            </a:r>
            <a:r>
              <a:rPr lang="en-AU" sz="1400" dirty="0"/>
              <a:t> Batas) </a:t>
            </a:r>
            <a:r>
              <a:rPr lang="en-AU" sz="1400" dirty="0" err="1"/>
              <a:t>Faktor</a:t>
            </a:r>
            <a:r>
              <a:rPr lang="en-AU" sz="1400" dirty="0"/>
              <a:t> </a:t>
            </a:r>
            <a:r>
              <a:rPr lang="en-AU" sz="1400" dirty="0" err="1"/>
              <a:t>Fisika</a:t>
            </a:r>
            <a:r>
              <a:rPr lang="en-AU" sz="1400" dirty="0"/>
              <a:t> </a:t>
            </a:r>
            <a:r>
              <a:rPr lang="en-AU" sz="1400" dirty="0" err="1"/>
              <a:t>dan</a:t>
            </a:r>
            <a:r>
              <a:rPr lang="en-AU" sz="1400" dirty="0"/>
              <a:t> Kimia di </a:t>
            </a:r>
            <a:r>
              <a:rPr lang="en-AU" sz="1400" dirty="0" err="1"/>
              <a:t>Tempat</a:t>
            </a:r>
            <a:r>
              <a:rPr lang="en-AU" sz="1400" dirty="0"/>
              <a:t> </a:t>
            </a:r>
            <a:r>
              <a:rPr lang="en-AU" sz="1400" dirty="0" err="1"/>
              <a:t>Kerja</a:t>
            </a:r>
            <a:r>
              <a:rPr lang="en-AU" sz="1400" dirty="0"/>
              <a:t> lempira-I, Nomor.1. </a:t>
            </a:r>
            <a:r>
              <a:rPr lang="en-AU" sz="1400" dirty="0" err="1"/>
              <a:t>Nilai</a:t>
            </a:r>
            <a:r>
              <a:rPr lang="en-AU" sz="1400" dirty="0"/>
              <a:t> </a:t>
            </a:r>
            <a:r>
              <a:rPr lang="en-AU" sz="1400" dirty="0" err="1"/>
              <a:t>Ambang</a:t>
            </a:r>
            <a:r>
              <a:rPr lang="en-AU" sz="1400" dirty="0"/>
              <a:t> Batas </a:t>
            </a:r>
            <a:r>
              <a:rPr lang="en-AU" sz="1400" dirty="0" err="1"/>
              <a:t>Iklim</a:t>
            </a:r>
            <a:r>
              <a:rPr lang="en-AU" sz="1400" dirty="0"/>
              <a:t> </a:t>
            </a:r>
            <a:r>
              <a:rPr lang="en-AU" sz="1400" dirty="0" err="1"/>
              <a:t>Kerja</a:t>
            </a:r>
            <a:r>
              <a:rPr lang="en-AU" sz="1400" dirty="0"/>
              <a:t> </a:t>
            </a:r>
            <a:r>
              <a:rPr lang="en-AU" sz="1400" dirty="0" err="1"/>
              <a:t>Indeks</a:t>
            </a:r>
            <a:r>
              <a:rPr lang="en-AU" sz="1400" dirty="0"/>
              <a:t> </a:t>
            </a:r>
            <a:r>
              <a:rPr lang="en-AU" sz="1400" dirty="0" err="1"/>
              <a:t>Suhu</a:t>
            </a:r>
            <a:r>
              <a:rPr lang="en-AU" sz="1400" dirty="0"/>
              <a:t> </a:t>
            </a:r>
            <a:r>
              <a:rPr lang="en-AU" sz="1400" dirty="0" err="1"/>
              <a:t>Basa</a:t>
            </a:r>
            <a:r>
              <a:rPr lang="en-AU" sz="1400" dirty="0"/>
              <a:t> </a:t>
            </a:r>
            <a:r>
              <a:rPr lang="en-AU" sz="1400" dirty="0" err="1"/>
              <a:t>dan</a:t>
            </a:r>
            <a:r>
              <a:rPr lang="en-AU" sz="1400" dirty="0"/>
              <a:t> Bola (IBB</a:t>
            </a:r>
            <a:endParaRPr lang="en-US" sz="14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7382816"/>
              </p:ext>
            </p:extLst>
          </p:nvPr>
        </p:nvGraphicFramePr>
        <p:xfrm>
          <a:off x="1143000" y="1752600"/>
          <a:ext cx="6248400" cy="2133600"/>
        </p:xfrm>
        <a:graphic>
          <a:graphicData uri="http://schemas.openxmlformats.org/drawingml/2006/table">
            <a:tbl>
              <a:tblPr firstRow="1" firstCol="1" bandRow="1"/>
              <a:tblGrid>
                <a:gridCol w="2889885"/>
                <a:gridCol w="1171575"/>
                <a:gridCol w="1171575"/>
                <a:gridCol w="1015365"/>
              </a:tblGrid>
              <a:tr h="232954">
                <a:tc rowSpan="3"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800" b="1" dirty="0">
                          <a:solidFill>
                            <a:srgbClr val="000080"/>
                          </a:solidFill>
                          <a:effectLst/>
                          <a:latin typeface="Arial Black" pitchFamily="34" charset="0"/>
                          <a:ea typeface="Times New Roman"/>
                        </a:rPr>
                        <a:t> </a:t>
                      </a:r>
                      <a:endParaRPr lang="en-US" sz="1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800" b="1" dirty="0" err="1">
                          <a:solidFill>
                            <a:srgbClr val="000080"/>
                          </a:solidFill>
                          <a:effectLst/>
                          <a:latin typeface="Arial Black" pitchFamily="34" charset="0"/>
                          <a:ea typeface="Times New Roman"/>
                        </a:rPr>
                        <a:t>Pengaturan</a:t>
                      </a:r>
                      <a:r>
                        <a:rPr lang="en-AU" sz="1800" b="1" dirty="0">
                          <a:solidFill>
                            <a:srgbClr val="000080"/>
                          </a:solidFill>
                          <a:effectLst/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en-AU" sz="1800" b="1" dirty="0" err="1">
                          <a:solidFill>
                            <a:srgbClr val="000080"/>
                          </a:solidFill>
                          <a:effectLst/>
                          <a:latin typeface="Arial Black" pitchFamily="34" charset="0"/>
                          <a:ea typeface="Times New Roman"/>
                        </a:rPr>
                        <a:t>waktu</a:t>
                      </a:r>
                      <a:r>
                        <a:rPr lang="en-AU" sz="1800" b="1" dirty="0">
                          <a:solidFill>
                            <a:srgbClr val="000080"/>
                          </a:solidFill>
                          <a:effectLst/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en-AU" sz="1800" b="1" dirty="0" err="1">
                          <a:solidFill>
                            <a:srgbClr val="000080"/>
                          </a:solidFill>
                          <a:effectLst/>
                          <a:latin typeface="Arial Black" pitchFamily="34" charset="0"/>
                          <a:ea typeface="Times New Roman"/>
                        </a:rPr>
                        <a:t>kerja</a:t>
                      </a:r>
                      <a:r>
                        <a:rPr lang="en-AU" sz="1800" b="1" dirty="0">
                          <a:solidFill>
                            <a:srgbClr val="000080"/>
                          </a:solidFill>
                          <a:effectLst/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en-AU" sz="1800" b="1" dirty="0" err="1">
                          <a:solidFill>
                            <a:srgbClr val="000080"/>
                          </a:solidFill>
                          <a:effectLst/>
                          <a:latin typeface="Arial Black" pitchFamily="34" charset="0"/>
                          <a:ea typeface="Times New Roman"/>
                        </a:rPr>
                        <a:t>setiap</a:t>
                      </a:r>
                      <a:r>
                        <a:rPr lang="en-AU" sz="1800" b="1" dirty="0">
                          <a:solidFill>
                            <a:srgbClr val="000080"/>
                          </a:solidFill>
                          <a:effectLst/>
                          <a:latin typeface="Arial Black" pitchFamily="34" charset="0"/>
                          <a:ea typeface="Times New Roman"/>
                        </a:rPr>
                        <a:t> jam</a:t>
                      </a:r>
                      <a:endParaRPr lang="en-US" sz="1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800" b="1">
                          <a:solidFill>
                            <a:srgbClr val="000080"/>
                          </a:solidFill>
                          <a:effectLst/>
                          <a:latin typeface="Arial Black" pitchFamily="34" charset="0"/>
                          <a:ea typeface="Times New Roman"/>
                        </a:rPr>
                        <a:t>ISBB     (</a:t>
                      </a:r>
                      <a:r>
                        <a:rPr lang="en-AU" sz="1800" b="1" baseline="30000">
                          <a:solidFill>
                            <a:srgbClr val="000080"/>
                          </a:solidFill>
                          <a:effectLst/>
                          <a:latin typeface="Arial Black" pitchFamily="34" charset="0"/>
                          <a:ea typeface="Times New Roman"/>
                        </a:rPr>
                        <a:t>0</a:t>
                      </a:r>
                      <a:r>
                        <a:rPr lang="en-AU" sz="1800" b="1">
                          <a:solidFill>
                            <a:srgbClr val="000080"/>
                          </a:solidFill>
                          <a:effectLst/>
                          <a:latin typeface="Arial Black" pitchFamily="34" charset="0"/>
                          <a:ea typeface="Times New Roman"/>
                        </a:rPr>
                        <a:t>C)</a:t>
                      </a:r>
                      <a:endParaRPr lang="en-US" sz="180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29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  <a:latin typeface="Arial Black" pitchFamily="34" charset="0"/>
                          <a:ea typeface="Times New Roman"/>
                        </a:rPr>
                        <a:t>Beban kerja</a:t>
                      </a:r>
                      <a:endParaRPr lang="en-US" sz="180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29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  <a:latin typeface="Arial Black" pitchFamily="34" charset="0"/>
                          <a:ea typeface="Times New Roman"/>
                        </a:rPr>
                        <a:t>Ringan</a:t>
                      </a:r>
                      <a:endParaRPr lang="en-US" sz="180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  <a:latin typeface="Arial Black" pitchFamily="34" charset="0"/>
                          <a:ea typeface="Times New Roman"/>
                        </a:rPr>
                        <a:t>Sedang</a:t>
                      </a:r>
                      <a:endParaRPr lang="en-US" sz="180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800" dirty="0" err="1">
                          <a:effectLst/>
                          <a:latin typeface="Arial Black" pitchFamily="34" charset="0"/>
                          <a:ea typeface="Times New Roman"/>
                        </a:rPr>
                        <a:t>Berat</a:t>
                      </a:r>
                      <a:endParaRPr lang="en-US" sz="1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954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  <a:latin typeface="Arial Black" pitchFamily="34" charset="0"/>
                          <a:ea typeface="Times New Roman"/>
                        </a:rPr>
                        <a:t>75 % - 100 %</a:t>
                      </a:r>
                      <a:endParaRPr lang="en-US" sz="1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  <a:latin typeface="Arial Black" pitchFamily="34" charset="0"/>
                          <a:ea typeface="Times New Roman"/>
                        </a:rPr>
                        <a:t>31,0</a:t>
                      </a:r>
                      <a:endParaRPr lang="en-US" sz="1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  <a:latin typeface="Arial Black" pitchFamily="34" charset="0"/>
                          <a:ea typeface="Times New Roman"/>
                        </a:rPr>
                        <a:t>28,0</a:t>
                      </a:r>
                      <a:endParaRPr lang="en-US" sz="180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  <a:latin typeface="Arial Black" pitchFamily="34" charset="0"/>
                          <a:ea typeface="Times New Roman"/>
                        </a:rPr>
                        <a:t>-</a:t>
                      </a:r>
                      <a:endParaRPr lang="en-US" sz="180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954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  <a:latin typeface="Arial Black" pitchFamily="34" charset="0"/>
                          <a:ea typeface="Times New Roman"/>
                        </a:rPr>
                        <a:t>50 % – 75 %</a:t>
                      </a:r>
                      <a:endParaRPr lang="en-US" sz="1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  <a:latin typeface="Arial Black" pitchFamily="34" charset="0"/>
                          <a:ea typeface="Times New Roman"/>
                        </a:rPr>
                        <a:t>31,0</a:t>
                      </a:r>
                      <a:endParaRPr lang="en-US" sz="180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  <a:latin typeface="Arial Black" pitchFamily="34" charset="0"/>
                          <a:ea typeface="Times New Roman"/>
                        </a:rPr>
                        <a:t>29,0</a:t>
                      </a:r>
                      <a:endParaRPr lang="en-US" sz="180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  <a:latin typeface="Arial Black" pitchFamily="34" charset="0"/>
                          <a:ea typeface="Times New Roman"/>
                        </a:rPr>
                        <a:t>27,5</a:t>
                      </a:r>
                      <a:endParaRPr lang="en-US" sz="1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954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  <a:latin typeface="Arial Black" pitchFamily="34" charset="0"/>
                          <a:ea typeface="Times New Roman"/>
                        </a:rPr>
                        <a:t>25 % -  50 %</a:t>
                      </a:r>
                      <a:endParaRPr lang="en-US" sz="1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  <a:latin typeface="Arial Black" pitchFamily="34" charset="0"/>
                          <a:ea typeface="Times New Roman"/>
                        </a:rPr>
                        <a:t>32,0</a:t>
                      </a:r>
                      <a:endParaRPr lang="en-US" sz="1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  <a:latin typeface="Arial Black" pitchFamily="34" charset="0"/>
                          <a:ea typeface="Times New Roman"/>
                        </a:rPr>
                        <a:t>30,0</a:t>
                      </a:r>
                      <a:endParaRPr lang="en-US" sz="1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  <a:latin typeface="Arial Black" pitchFamily="34" charset="0"/>
                          <a:ea typeface="Times New Roman"/>
                        </a:rPr>
                        <a:t>29,0</a:t>
                      </a:r>
                      <a:endParaRPr lang="en-US" sz="180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  <a:latin typeface="Arial Black" pitchFamily="34" charset="0"/>
                          <a:ea typeface="Times New Roman"/>
                        </a:rPr>
                        <a:t>0 %- 25 %</a:t>
                      </a:r>
                      <a:endParaRPr lang="en-US" sz="1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  <a:latin typeface="Arial Black" pitchFamily="34" charset="0"/>
                          <a:ea typeface="Times New Roman"/>
                        </a:rPr>
                        <a:t>32,0</a:t>
                      </a:r>
                      <a:endParaRPr lang="en-US" sz="1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  <a:latin typeface="Arial Black" pitchFamily="34" charset="0"/>
                          <a:ea typeface="Times New Roman"/>
                        </a:rPr>
                        <a:t>31,1</a:t>
                      </a:r>
                      <a:endParaRPr lang="en-US" sz="1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  <a:latin typeface="Arial Black" pitchFamily="34" charset="0"/>
                          <a:ea typeface="Times New Roman"/>
                        </a:rPr>
                        <a:t>30,5</a:t>
                      </a:r>
                      <a:endParaRPr lang="en-US" sz="1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457200" y="2133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4537" y="4191000"/>
            <a:ext cx="70104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en-AU" sz="1600" dirty="0" err="1"/>
              <a:t>Catatan</a:t>
            </a:r>
            <a:r>
              <a:rPr lang="en-AU" sz="1600" dirty="0"/>
              <a:t> ,</a:t>
            </a:r>
            <a:endParaRPr lang="en-US" sz="1600" dirty="0"/>
          </a:p>
          <a:p>
            <a:pPr marL="285750" lvl="0" indent="-285750" hangingPunct="0">
              <a:buFont typeface="Arial" pitchFamily="34" charset="0"/>
              <a:buChar char="•"/>
            </a:pPr>
            <a:r>
              <a:rPr lang="en-AU" sz="1600" dirty="0" err="1"/>
              <a:t>Beban</a:t>
            </a:r>
            <a:r>
              <a:rPr lang="en-AU" sz="1600" dirty="0"/>
              <a:t> </a:t>
            </a:r>
            <a:r>
              <a:rPr lang="en-AU" sz="1600" dirty="0" err="1"/>
              <a:t>kerja</a:t>
            </a:r>
            <a:r>
              <a:rPr lang="en-AU" sz="1600" dirty="0"/>
              <a:t> </a:t>
            </a:r>
            <a:r>
              <a:rPr lang="en-AU" sz="1600" dirty="0" err="1"/>
              <a:t>ringan</a:t>
            </a:r>
            <a:r>
              <a:rPr lang="en-AU" sz="1600" dirty="0"/>
              <a:t> </a:t>
            </a:r>
            <a:r>
              <a:rPr lang="en-AU" sz="1600" dirty="0" err="1"/>
              <a:t>membutuhkan</a:t>
            </a:r>
            <a:r>
              <a:rPr lang="en-AU" sz="1600" dirty="0"/>
              <a:t> </a:t>
            </a:r>
            <a:r>
              <a:rPr lang="en-AU" sz="1600" dirty="0" err="1"/>
              <a:t>kalori</a:t>
            </a:r>
            <a:r>
              <a:rPr lang="en-AU" sz="1600" dirty="0"/>
              <a:t> 200  Kilo </a:t>
            </a:r>
            <a:r>
              <a:rPr lang="en-AU" sz="1600" dirty="0" err="1"/>
              <a:t>kalori</a:t>
            </a:r>
            <a:r>
              <a:rPr lang="en-AU" sz="1600" dirty="0"/>
              <a:t>/jam</a:t>
            </a:r>
            <a:endParaRPr lang="en-US" sz="1600" dirty="0"/>
          </a:p>
          <a:p>
            <a:pPr marL="285750" lvl="0" indent="-285750" hangingPunct="0">
              <a:buFont typeface="Arial" pitchFamily="34" charset="0"/>
              <a:buChar char="•"/>
            </a:pPr>
            <a:r>
              <a:rPr lang="en-AU" sz="1600" dirty="0" err="1"/>
              <a:t>Beban</a:t>
            </a:r>
            <a:r>
              <a:rPr lang="en-AU" sz="1600" dirty="0"/>
              <a:t> </a:t>
            </a:r>
            <a:r>
              <a:rPr lang="en-AU" sz="1600" dirty="0" err="1"/>
              <a:t>kerja</a:t>
            </a:r>
            <a:r>
              <a:rPr lang="en-AU" sz="1600" dirty="0"/>
              <a:t> </a:t>
            </a:r>
            <a:r>
              <a:rPr lang="en-AU" sz="1600" dirty="0" err="1"/>
              <a:t>sedang</a:t>
            </a:r>
            <a:r>
              <a:rPr lang="en-AU" sz="1600" dirty="0"/>
              <a:t> </a:t>
            </a:r>
            <a:r>
              <a:rPr lang="en-AU" sz="1600" dirty="0" err="1"/>
              <a:t>membutuhkan</a:t>
            </a:r>
            <a:r>
              <a:rPr lang="en-AU" sz="1600" dirty="0"/>
              <a:t> </a:t>
            </a:r>
            <a:r>
              <a:rPr lang="en-AU" sz="1600" dirty="0" err="1"/>
              <a:t>kalori</a:t>
            </a:r>
            <a:r>
              <a:rPr lang="en-AU" sz="1600" dirty="0"/>
              <a:t> </a:t>
            </a:r>
            <a:r>
              <a:rPr lang="en-AU" sz="1600" dirty="0" err="1"/>
              <a:t>lebih</a:t>
            </a:r>
            <a:r>
              <a:rPr lang="en-AU" sz="1600" dirty="0"/>
              <a:t> </a:t>
            </a:r>
            <a:r>
              <a:rPr lang="en-AU" sz="1600" dirty="0" err="1"/>
              <a:t>dari</a:t>
            </a:r>
            <a:r>
              <a:rPr lang="en-AU" sz="1600" dirty="0"/>
              <a:t> 200 </a:t>
            </a:r>
            <a:r>
              <a:rPr lang="en-AU" sz="1600" dirty="0" err="1"/>
              <a:t>sampai</a:t>
            </a:r>
            <a:r>
              <a:rPr lang="en-AU" sz="1600" dirty="0"/>
              <a:t> </a:t>
            </a:r>
            <a:r>
              <a:rPr lang="en-AU" sz="1600" dirty="0" err="1"/>
              <a:t>dengan</a:t>
            </a:r>
            <a:r>
              <a:rPr lang="en-AU" sz="1600" dirty="0"/>
              <a:t> </a:t>
            </a:r>
            <a:r>
              <a:rPr lang="en-AU" sz="1600" dirty="0" err="1"/>
              <a:t>kurang</a:t>
            </a:r>
            <a:r>
              <a:rPr lang="en-AU" sz="1600" dirty="0"/>
              <a:t> 350 Kilo </a:t>
            </a:r>
            <a:r>
              <a:rPr lang="en-AU" sz="1600" dirty="0" err="1"/>
              <a:t>kalori</a:t>
            </a:r>
            <a:r>
              <a:rPr lang="en-AU" sz="1600" dirty="0"/>
              <a:t>/jam</a:t>
            </a:r>
            <a:endParaRPr lang="en-US" sz="1600" dirty="0"/>
          </a:p>
          <a:p>
            <a:pPr marL="285750" lvl="0" indent="-285750" hangingPunct="0">
              <a:buFont typeface="Arial" pitchFamily="34" charset="0"/>
              <a:buChar char="•"/>
            </a:pPr>
            <a:r>
              <a:rPr lang="en-AU" sz="1600" dirty="0" err="1"/>
              <a:t>Beban</a:t>
            </a:r>
            <a:r>
              <a:rPr lang="en-AU" sz="1600" dirty="0"/>
              <a:t> </a:t>
            </a:r>
            <a:r>
              <a:rPr lang="en-AU" sz="1600" dirty="0" err="1"/>
              <a:t>kerja</a:t>
            </a:r>
            <a:r>
              <a:rPr lang="en-AU" sz="1600" dirty="0"/>
              <a:t> </a:t>
            </a:r>
            <a:r>
              <a:rPr lang="en-AU" sz="1600" dirty="0" err="1"/>
              <a:t>berat</a:t>
            </a:r>
            <a:r>
              <a:rPr lang="en-AU" sz="1600" dirty="0"/>
              <a:t> </a:t>
            </a:r>
            <a:r>
              <a:rPr lang="en-AU" sz="1600" dirty="0" err="1"/>
              <a:t>membutuhkan</a:t>
            </a:r>
            <a:r>
              <a:rPr lang="en-AU" sz="1600" dirty="0"/>
              <a:t> </a:t>
            </a:r>
            <a:r>
              <a:rPr lang="en-AU" sz="1600" dirty="0" err="1"/>
              <a:t>kalori</a:t>
            </a:r>
            <a:r>
              <a:rPr lang="en-AU" sz="1600" dirty="0"/>
              <a:t> </a:t>
            </a:r>
            <a:r>
              <a:rPr lang="en-AU" sz="1600" dirty="0" err="1"/>
              <a:t>lebih</a:t>
            </a:r>
            <a:r>
              <a:rPr lang="en-AU" sz="1600" dirty="0"/>
              <a:t> </a:t>
            </a:r>
            <a:r>
              <a:rPr lang="en-AU" sz="1600" dirty="0" err="1"/>
              <a:t>dari</a:t>
            </a:r>
            <a:r>
              <a:rPr lang="en-AU" sz="1600" dirty="0"/>
              <a:t> 350 </a:t>
            </a:r>
            <a:r>
              <a:rPr lang="en-AU" sz="1600" dirty="0" err="1"/>
              <a:t>sampai</a:t>
            </a:r>
            <a:r>
              <a:rPr lang="en-AU" sz="1600" dirty="0"/>
              <a:t> </a:t>
            </a:r>
            <a:r>
              <a:rPr lang="en-AU" sz="1600" dirty="0" err="1"/>
              <a:t>dengan</a:t>
            </a:r>
            <a:r>
              <a:rPr lang="en-AU" sz="1600" dirty="0"/>
              <a:t> </a:t>
            </a:r>
            <a:r>
              <a:rPr lang="en-AU" sz="1600" dirty="0" err="1"/>
              <a:t>kurang</a:t>
            </a:r>
            <a:r>
              <a:rPr lang="en-AU" sz="1600" dirty="0"/>
              <a:t> 500 Kilo </a:t>
            </a:r>
            <a:r>
              <a:rPr lang="en-AU" sz="1600" dirty="0" err="1"/>
              <a:t>kalori</a:t>
            </a:r>
            <a:r>
              <a:rPr lang="en-AU" sz="1600" dirty="0"/>
              <a:t>/jam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640580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7F380D-869F-4554-A726-6CCAC110E28A}" type="datetime1">
              <a:rPr lang="en-US" smtClean="0"/>
              <a:t>5/20/2015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MUH. ARIEF LATAR, Ir,MSc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BC3158-06DB-47D5-A411-218DA1FC9E5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841219" y="1851392"/>
            <a:ext cx="5279524" cy="163121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hangingPunct="0"/>
            <a:r>
              <a:rPr lang="en-AU" sz="2000" dirty="0" err="1" smtClean="0">
                <a:solidFill>
                  <a:schemeClr val="bg2">
                    <a:lumMod val="20000"/>
                    <a:lumOff val="80000"/>
                  </a:schemeClr>
                </a:solidFill>
                <a:latin typeface="Copperplate Gothic Bold" pitchFamily="34" charset="0"/>
              </a:rPr>
              <a:t>Cuaca</a:t>
            </a:r>
            <a:r>
              <a:rPr lang="en-AU" sz="20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Copperplate Gothic Bold" pitchFamily="34" charset="0"/>
              </a:rPr>
              <a:t> </a:t>
            </a:r>
            <a:r>
              <a:rPr lang="en-AU" sz="2000" dirty="0" err="1">
                <a:solidFill>
                  <a:schemeClr val="bg2">
                    <a:lumMod val="20000"/>
                    <a:lumOff val="80000"/>
                  </a:schemeClr>
                </a:solidFill>
                <a:latin typeface="Copperplate Gothic Bold" pitchFamily="34" charset="0"/>
              </a:rPr>
              <a:t>kerja</a:t>
            </a:r>
            <a:r>
              <a:rPr lang="en-AU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opperplate Gothic Bold" pitchFamily="34" charset="0"/>
              </a:rPr>
              <a:t> </a:t>
            </a:r>
            <a:r>
              <a:rPr lang="en-AU" sz="2000" dirty="0" err="1">
                <a:solidFill>
                  <a:schemeClr val="bg2">
                    <a:lumMod val="20000"/>
                    <a:lumOff val="80000"/>
                  </a:schemeClr>
                </a:solidFill>
                <a:latin typeface="Copperplate Gothic Bold" pitchFamily="34" charset="0"/>
              </a:rPr>
              <a:t>dalah</a:t>
            </a:r>
            <a:r>
              <a:rPr lang="en-AU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opperplate Gothic Bold" pitchFamily="34" charset="0"/>
              </a:rPr>
              <a:t> </a:t>
            </a:r>
            <a:r>
              <a:rPr lang="en-AU" sz="2000" dirty="0" err="1">
                <a:solidFill>
                  <a:schemeClr val="bg2">
                    <a:lumMod val="20000"/>
                    <a:lumOff val="80000"/>
                  </a:schemeClr>
                </a:solidFill>
                <a:latin typeface="Copperplate Gothic Bold" pitchFamily="34" charset="0"/>
              </a:rPr>
              <a:t>kombinasi</a:t>
            </a:r>
            <a:r>
              <a:rPr lang="en-AU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opperplate Gothic Bold" pitchFamily="34" charset="0"/>
              </a:rPr>
              <a:t> </a:t>
            </a:r>
            <a:r>
              <a:rPr lang="en-AU" sz="2000" dirty="0" err="1">
                <a:solidFill>
                  <a:schemeClr val="bg2">
                    <a:lumMod val="20000"/>
                    <a:lumOff val="80000"/>
                  </a:schemeClr>
                </a:solidFill>
                <a:latin typeface="Copperplate Gothic Bold" pitchFamily="34" charset="0"/>
              </a:rPr>
              <a:t>dari</a:t>
            </a:r>
            <a:r>
              <a:rPr lang="en-AU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opperplate Gothic Bold" pitchFamily="34" charset="0"/>
              </a:rPr>
              <a:t> : </a:t>
            </a:r>
            <a:endParaRPr lang="en-AU" sz="2000" dirty="0" smtClean="0">
              <a:solidFill>
                <a:schemeClr val="bg2">
                  <a:lumMod val="20000"/>
                  <a:lumOff val="80000"/>
                </a:schemeClr>
              </a:solidFill>
              <a:latin typeface="Copperplate Gothic Bold" pitchFamily="34" charset="0"/>
            </a:endParaRPr>
          </a:p>
          <a:p>
            <a:pPr marL="342900" indent="-342900" hangingPunct="0">
              <a:buAutoNum type="arabicParenR"/>
            </a:pPr>
            <a:r>
              <a:rPr lang="en-AU" sz="2000" dirty="0" err="1" smtClean="0">
                <a:solidFill>
                  <a:schemeClr val="bg2">
                    <a:lumMod val="20000"/>
                    <a:lumOff val="80000"/>
                  </a:schemeClr>
                </a:solidFill>
                <a:latin typeface="Copperplate Gothic Bold" pitchFamily="34" charset="0"/>
              </a:rPr>
              <a:t>suhu</a:t>
            </a:r>
            <a:r>
              <a:rPr lang="en-AU" sz="20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Copperplate Gothic Bold" pitchFamily="34" charset="0"/>
              </a:rPr>
              <a:t> </a:t>
            </a:r>
            <a:r>
              <a:rPr lang="en-AU" sz="2000" dirty="0" err="1">
                <a:solidFill>
                  <a:schemeClr val="bg2">
                    <a:lumMod val="20000"/>
                    <a:lumOff val="80000"/>
                  </a:schemeClr>
                </a:solidFill>
                <a:latin typeface="Copperplate Gothic Bold" pitchFamily="34" charset="0"/>
              </a:rPr>
              <a:t>udara</a:t>
            </a:r>
            <a:r>
              <a:rPr lang="en-AU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opperplate Gothic Bold" pitchFamily="34" charset="0"/>
              </a:rPr>
              <a:t>, </a:t>
            </a:r>
            <a:endParaRPr lang="en-AU" sz="2000" dirty="0" smtClean="0">
              <a:solidFill>
                <a:schemeClr val="bg2">
                  <a:lumMod val="20000"/>
                  <a:lumOff val="80000"/>
                </a:schemeClr>
              </a:solidFill>
              <a:latin typeface="Copperplate Gothic Bold" pitchFamily="34" charset="0"/>
            </a:endParaRPr>
          </a:p>
          <a:p>
            <a:pPr marL="342900" indent="-342900" hangingPunct="0">
              <a:buAutoNum type="arabicParenR"/>
            </a:pPr>
            <a:r>
              <a:rPr lang="en-AU" sz="20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Copperplate Gothic Bold" pitchFamily="34" charset="0"/>
              </a:rPr>
              <a:t> </a:t>
            </a:r>
            <a:r>
              <a:rPr lang="en-AU" sz="2000" dirty="0" err="1">
                <a:solidFill>
                  <a:schemeClr val="bg2">
                    <a:lumMod val="20000"/>
                    <a:lumOff val="80000"/>
                  </a:schemeClr>
                </a:solidFill>
                <a:latin typeface="Copperplate Gothic Bold" pitchFamily="34" charset="0"/>
              </a:rPr>
              <a:t>kelembaban</a:t>
            </a:r>
            <a:r>
              <a:rPr lang="en-AU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opperplate Gothic Bold" pitchFamily="34" charset="0"/>
              </a:rPr>
              <a:t> </a:t>
            </a:r>
            <a:r>
              <a:rPr lang="en-AU" sz="2000" dirty="0" err="1">
                <a:solidFill>
                  <a:schemeClr val="bg2">
                    <a:lumMod val="20000"/>
                    <a:lumOff val="80000"/>
                  </a:schemeClr>
                </a:solidFill>
                <a:latin typeface="Copperplate Gothic Bold" pitchFamily="34" charset="0"/>
              </a:rPr>
              <a:t>udara</a:t>
            </a:r>
            <a:r>
              <a:rPr lang="en-AU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opperplate Gothic Bold" pitchFamily="34" charset="0"/>
              </a:rPr>
              <a:t> </a:t>
            </a:r>
            <a:r>
              <a:rPr lang="en-AU" sz="20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Copperplate Gothic Bold" pitchFamily="34" charset="0"/>
              </a:rPr>
              <a:t>,</a:t>
            </a:r>
          </a:p>
          <a:p>
            <a:pPr marL="342900" indent="-342900" hangingPunct="0">
              <a:buAutoNum type="arabicParenR"/>
            </a:pPr>
            <a:r>
              <a:rPr lang="en-AU" sz="20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Copperplate Gothic Bold" pitchFamily="34" charset="0"/>
              </a:rPr>
              <a:t> </a:t>
            </a:r>
            <a:r>
              <a:rPr lang="en-AU" sz="2000" dirty="0" err="1">
                <a:solidFill>
                  <a:schemeClr val="bg2">
                    <a:lumMod val="20000"/>
                    <a:lumOff val="80000"/>
                  </a:schemeClr>
                </a:solidFill>
                <a:latin typeface="Copperplate Gothic Bold" pitchFamily="34" charset="0"/>
              </a:rPr>
              <a:t>kecepatan</a:t>
            </a:r>
            <a:r>
              <a:rPr lang="en-AU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opperplate Gothic Bold" pitchFamily="34" charset="0"/>
              </a:rPr>
              <a:t> </a:t>
            </a:r>
            <a:r>
              <a:rPr lang="en-AU" sz="2000" dirty="0" err="1">
                <a:solidFill>
                  <a:schemeClr val="bg2">
                    <a:lumMod val="20000"/>
                    <a:lumOff val="80000"/>
                  </a:schemeClr>
                </a:solidFill>
                <a:latin typeface="Copperplate Gothic Bold" pitchFamily="34" charset="0"/>
              </a:rPr>
              <a:t>gerakan</a:t>
            </a:r>
            <a:r>
              <a:rPr lang="en-AU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opperplate Gothic Bold" pitchFamily="34" charset="0"/>
              </a:rPr>
              <a:t> </a:t>
            </a:r>
            <a:r>
              <a:rPr lang="en-AU" sz="2000" dirty="0" err="1">
                <a:solidFill>
                  <a:schemeClr val="bg2">
                    <a:lumMod val="20000"/>
                    <a:lumOff val="80000"/>
                  </a:schemeClr>
                </a:solidFill>
                <a:latin typeface="Copperplate Gothic Bold" pitchFamily="34" charset="0"/>
              </a:rPr>
              <a:t>dan</a:t>
            </a:r>
            <a:r>
              <a:rPr lang="en-AU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opperplate Gothic Bold" pitchFamily="34" charset="0"/>
              </a:rPr>
              <a:t> </a:t>
            </a:r>
            <a:endParaRPr lang="en-AU" sz="2000" dirty="0" smtClean="0">
              <a:solidFill>
                <a:schemeClr val="bg2">
                  <a:lumMod val="20000"/>
                  <a:lumOff val="80000"/>
                </a:schemeClr>
              </a:solidFill>
              <a:latin typeface="Copperplate Gothic Bold" pitchFamily="34" charset="0"/>
            </a:endParaRPr>
          </a:p>
          <a:p>
            <a:pPr marL="342900" indent="-342900" hangingPunct="0">
              <a:buAutoNum type="arabicParenR"/>
            </a:pPr>
            <a:r>
              <a:rPr lang="en-AU" sz="20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Copperplate Gothic Bold" pitchFamily="34" charset="0"/>
              </a:rPr>
              <a:t> </a:t>
            </a:r>
            <a:r>
              <a:rPr lang="en-AU" sz="2000" dirty="0" err="1" smtClean="0">
                <a:solidFill>
                  <a:schemeClr val="bg2">
                    <a:lumMod val="20000"/>
                    <a:lumOff val="80000"/>
                  </a:schemeClr>
                </a:solidFill>
                <a:latin typeface="Copperplate Gothic Bold" pitchFamily="34" charset="0"/>
              </a:rPr>
              <a:t>suhu</a:t>
            </a:r>
            <a:r>
              <a:rPr lang="en-AU" sz="20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Copperplate Gothic Bold" pitchFamily="34" charset="0"/>
              </a:rPr>
              <a:t> </a:t>
            </a:r>
            <a:r>
              <a:rPr lang="en-AU" sz="2000" dirty="0" err="1">
                <a:solidFill>
                  <a:schemeClr val="bg2">
                    <a:lumMod val="20000"/>
                    <a:lumOff val="80000"/>
                  </a:schemeClr>
                </a:solidFill>
                <a:latin typeface="Copperplate Gothic Bold" pitchFamily="34" charset="0"/>
              </a:rPr>
              <a:t>radiasi</a:t>
            </a:r>
            <a:r>
              <a:rPr lang="en-AU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opperplate Gothic Bold" pitchFamily="34" charset="0"/>
              </a:rPr>
              <a:t>, </a:t>
            </a:r>
            <a:endParaRPr lang="en-US" sz="2000" dirty="0">
              <a:solidFill>
                <a:schemeClr val="bg2">
                  <a:lumMod val="20000"/>
                  <a:lumOff val="80000"/>
                </a:schemeClr>
              </a:solidFill>
              <a:latin typeface="Copperplate Gothic Bold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00438" y="685800"/>
            <a:ext cx="264527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4800" dirty="0" err="1" smtClean="0">
                <a:solidFill>
                  <a:srgbClr val="FF0000"/>
                </a:solidFill>
                <a:latin typeface="Haettenschweiler" pitchFamily="34" charset="0"/>
              </a:rPr>
              <a:t>Cuaca</a:t>
            </a:r>
            <a:r>
              <a:rPr lang="en-AU" sz="4800" dirty="0" smtClean="0">
                <a:solidFill>
                  <a:srgbClr val="FF0000"/>
                </a:solidFill>
                <a:latin typeface="Haettenschweiler" pitchFamily="34" charset="0"/>
              </a:rPr>
              <a:t>  </a:t>
            </a:r>
            <a:r>
              <a:rPr lang="en-AU" sz="4800" dirty="0" err="1" smtClean="0">
                <a:solidFill>
                  <a:srgbClr val="FF0000"/>
                </a:solidFill>
                <a:latin typeface="Haettenschweiler" pitchFamily="34" charset="0"/>
              </a:rPr>
              <a:t>Kerja</a:t>
            </a:r>
            <a:r>
              <a:rPr lang="en-AU" sz="4800" dirty="0" smtClean="0">
                <a:solidFill>
                  <a:srgbClr val="FF0000"/>
                </a:solidFill>
                <a:latin typeface="Haettenschweiler" pitchFamily="34" charset="0"/>
              </a:rPr>
              <a:t> </a:t>
            </a:r>
            <a:endParaRPr lang="en-US" sz="4800" dirty="0">
              <a:solidFill>
                <a:srgbClr val="FF0000"/>
              </a:solidFill>
              <a:latin typeface="Haettenschweiler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721351" y="4387334"/>
            <a:ext cx="4572000" cy="369332"/>
          </a:xfrm>
          <a:prstGeom prst="rect">
            <a:avLst/>
          </a:prstGeom>
          <a:ln>
            <a:solidFill>
              <a:schemeClr val="bg1">
                <a:lumMod val="85000"/>
                <a:lumOff val="15000"/>
              </a:schemeClr>
            </a:solidFill>
          </a:ln>
        </p:spPr>
        <p:txBody>
          <a:bodyPr>
            <a:spAutoFit/>
          </a:bodyPr>
          <a:lstStyle/>
          <a:p>
            <a:pPr hangingPunct="0"/>
            <a:r>
              <a:rPr lang="en-AU" dirty="0" err="1"/>
              <a:t>dan</a:t>
            </a:r>
            <a:r>
              <a:rPr lang="en-AU" dirty="0"/>
              <a:t> </a:t>
            </a:r>
            <a:r>
              <a:rPr lang="en-AU" dirty="0" err="1"/>
              <a:t>kombinasi</a:t>
            </a:r>
            <a:r>
              <a:rPr lang="en-AU" dirty="0"/>
              <a:t> </a:t>
            </a:r>
            <a:r>
              <a:rPr lang="en-AU" dirty="0" err="1"/>
              <a:t>dari</a:t>
            </a:r>
            <a:r>
              <a:rPr lang="en-AU" dirty="0"/>
              <a:t> </a:t>
            </a:r>
            <a:r>
              <a:rPr lang="en-AU" dirty="0" err="1"/>
              <a:t>keempat</a:t>
            </a:r>
            <a:r>
              <a:rPr lang="en-AU" dirty="0"/>
              <a:t>  </a:t>
            </a:r>
            <a:r>
              <a:rPr lang="en-AU" dirty="0" err="1"/>
              <a:t>faktor</a:t>
            </a:r>
            <a:r>
              <a:rPr lang="en-AU" dirty="0"/>
              <a:t> </a:t>
            </a:r>
            <a:r>
              <a:rPr lang="en-AU" dirty="0" err="1" smtClean="0"/>
              <a:t>diatas</a:t>
            </a:r>
            <a:endParaRPr lang="en-AU" dirty="0" smtClean="0"/>
          </a:p>
        </p:txBody>
      </p:sp>
      <p:sp>
        <p:nvSpPr>
          <p:cNvPr id="8" name="Rectangle 7"/>
          <p:cNvSpPr/>
          <p:nvPr/>
        </p:nvSpPr>
        <p:spPr>
          <a:xfrm>
            <a:off x="4800600" y="5724730"/>
            <a:ext cx="3492751" cy="40011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AU" sz="2000" dirty="0" err="1">
                <a:solidFill>
                  <a:schemeClr val="bg2">
                    <a:lumMod val="20000"/>
                    <a:lumOff val="80000"/>
                  </a:schemeClr>
                </a:solidFill>
                <a:latin typeface="Copperplate Gothic Bold" pitchFamily="34" charset="0"/>
              </a:rPr>
              <a:t>disebut</a:t>
            </a:r>
            <a:r>
              <a:rPr lang="en-AU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opperplate Gothic Bold" pitchFamily="34" charset="0"/>
              </a:rPr>
              <a:t> </a:t>
            </a:r>
            <a:r>
              <a:rPr lang="en-AU" sz="2000" dirty="0" err="1">
                <a:solidFill>
                  <a:schemeClr val="bg2">
                    <a:lumMod val="20000"/>
                    <a:lumOff val="80000"/>
                  </a:schemeClr>
                </a:solidFill>
                <a:latin typeface="Copperplate Gothic Bold" pitchFamily="34" charset="0"/>
              </a:rPr>
              <a:t>tekanan</a:t>
            </a:r>
            <a:r>
              <a:rPr lang="en-AU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opperplate Gothic Bold" pitchFamily="34" charset="0"/>
              </a:rPr>
              <a:t> </a:t>
            </a:r>
            <a:r>
              <a:rPr lang="en-AU" sz="2000" dirty="0" err="1">
                <a:solidFill>
                  <a:schemeClr val="bg2">
                    <a:lumMod val="20000"/>
                    <a:lumOff val="80000"/>
                  </a:schemeClr>
                </a:solidFill>
                <a:latin typeface="Copperplate Gothic Bold" pitchFamily="34" charset="0"/>
              </a:rPr>
              <a:t>panas</a:t>
            </a:r>
            <a:endParaRPr lang="en-US" sz="2000" dirty="0">
              <a:solidFill>
                <a:schemeClr val="bg2">
                  <a:lumMod val="20000"/>
                  <a:lumOff val="80000"/>
                </a:schemeClr>
              </a:solidFill>
              <a:latin typeface="Copperplate Gothic Bold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52933" y="5767712"/>
            <a:ext cx="2628668" cy="40011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hangingPunct="0"/>
            <a:r>
              <a:rPr lang="en-AU" sz="2000" dirty="0" err="1">
                <a:solidFill>
                  <a:schemeClr val="bg2">
                    <a:lumMod val="20000"/>
                    <a:lumOff val="80000"/>
                  </a:schemeClr>
                </a:solidFill>
                <a:latin typeface="Copperplate Gothic Bold" pitchFamily="34" charset="0"/>
              </a:rPr>
              <a:t>produksi</a:t>
            </a:r>
            <a:r>
              <a:rPr lang="en-AU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opperplate Gothic Bold" pitchFamily="34" charset="0"/>
              </a:rPr>
              <a:t> </a:t>
            </a:r>
            <a:r>
              <a:rPr lang="en-AU" sz="2000" dirty="0" err="1">
                <a:solidFill>
                  <a:schemeClr val="bg2">
                    <a:lumMod val="20000"/>
                    <a:lumOff val="80000"/>
                  </a:schemeClr>
                </a:solidFill>
                <a:latin typeface="Copperplate Gothic Bold" pitchFamily="34" charset="0"/>
              </a:rPr>
              <a:t>panas</a:t>
            </a:r>
            <a:r>
              <a:rPr lang="en-AU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Copperplate Gothic Bold" pitchFamily="34" charset="0"/>
              </a:rPr>
              <a:t> </a:t>
            </a:r>
            <a:r>
              <a:rPr lang="en-AU" sz="20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Copperplate Gothic Bold" pitchFamily="34" charset="0"/>
              </a:rPr>
              <a:t>,</a:t>
            </a:r>
            <a:endParaRPr lang="en-US" sz="2000" dirty="0">
              <a:solidFill>
                <a:schemeClr val="bg2">
                  <a:lumMod val="20000"/>
                  <a:lumOff val="80000"/>
                </a:schemeClr>
              </a:solidFill>
              <a:latin typeface="Copperplate Gothic Bold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9573" y="3810000"/>
            <a:ext cx="3183885" cy="40011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AU" sz="2000" dirty="0" err="1">
                <a:solidFill>
                  <a:schemeClr val="bg2">
                    <a:lumMod val="20000"/>
                    <a:lumOff val="80000"/>
                  </a:schemeClr>
                </a:solidFill>
                <a:latin typeface="Arial Black" pitchFamily="34" charset="0"/>
              </a:rPr>
              <a:t>dihubungkan</a:t>
            </a:r>
            <a:r>
              <a:rPr lang="en-AU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Arial Black" pitchFamily="34" charset="0"/>
              </a:rPr>
              <a:t> </a:t>
            </a:r>
            <a:r>
              <a:rPr lang="en-AU" sz="2000" dirty="0" err="1">
                <a:solidFill>
                  <a:schemeClr val="bg2">
                    <a:lumMod val="20000"/>
                    <a:lumOff val="80000"/>
                  </a:schemeClr>
                </a:solidFill>
                <a:latin typeface="Arial Black" pitchFamily="34" charset="0"/>
              </a:rPr>
              <a:t>dengan</a:t>
            </a:r>
            <a:r>
              <a:rPr lang="en-AU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Arial Black" pitchFamily="34" charset="0"/>
              </a:rPr>
              <a:t> </a:t>
            </a:r>
            <a:endParaRPr lang="en-US" sz="2000" dirty="0">
              <a:solidFill>
                <a:schemeClr val="bg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7" name="Bent Arrow 26"/>
          <p:cNvSpPr/>
          <p:nvPr/>
        </p:nvSpPr>
        <p:spPr>
          <a:xfrm rot="5400000" flipV="1">
            <a:off x="1440621" y="2523691"/>
            <a:ext cx="1309758" cy="986776"/>
          </a:xfrm>
          <a:prstGeom prst="bentArrow">
            <a:avLst>
              <a:gd name="adj1" fmla="val 25000"/>
              <a:gd name="adj2" fmla="val 22042"/>
              <a:gd name="adj3" fmla="val 21293"/>
              <a:gd name="adj4" fmla="val 4375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28" name="Down Arrow 27"/>
          <p:cNvSpPr/>
          <p:nvPr/>
        </p:nvSpPr>
        <p:spPr>
          <a:xfrm>
            <a:off x="1828800" y="4572000"/>
            <a:ext cx="533400" cy="806253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Down Arrow 28"/>
          <p:cNvSpPr/>
          <p:nvPr/>
        </p:nvSpPr>
        <p:spPr>
          <a:xfrm rot="16200000">
            <a:off x="4211567" y="5780363"/>
            <a:ext cx="486075" cy="374808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51610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7F380D-869F-4554-A726-6CCAC110E28A}" type="datetime1">
              <a:rPr lang="en-US" smtClean="0"/>
              <a:t>5/20/2015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MUH. ARIEF LATAR, Ir,MSc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BC3158-06DB-47D5-A411-218DA1FC9E59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8803505"/>
              </p:ext>
            </p:extLst>
          </p:nvPr>
        </p:nvGraphicFramePr>
        <p:xfrm>
          <a:off x="1066800" y="824484"/>
          <a:ext cx="6248400" cy="4937760"/>
        </p:xfrm>
        <a:graphic>
          <a:graphicData uri="http://schemas.openxmlformats.org/drawingml/2006/table">
            <a:tbl>
              <a:tblPr firstRow="1" firstCol="1" bandRow="1"/>
              <a:tblGrid>
                <a:gridCol w="2889885"/>
                <a:gridCol w="1171575"/>
                <a:gridCol w="1171575"/>
                <a:gridCol w="1015365"/>
              </a:tblGrid>
              <a:tr h="232954">
                <a:tc rowSpan="3"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800" b="1" dirty="0">
                          <a:solidFill>
                            <a:srgbClr val="000080"/>
                          </a:solidFill>
                          <a:effectLst/>
                          <a:latin typeface="Arial Black" pitchFamily="34" charset="0"/>
                          <a:ea typeface="Times New Roman"/>
                        </a:rPr>
                        <a:t> </a:t>
                      </a:r>
                      <a:endParaRPr lang="en-US" sz="1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800" b="1" dirty="0" err="1">
                          <a:solidFill>
                            <a:srgbClr val="000080"/>
                          </a:solidFill>
                          <a:effectLst/>
                          <a:latin typeface="Arial Black" pitchFamily="34" charset="0"/>
                          <a:ea typeface="Times New Roman"/>
                        </a:rPr>
                        <a:t>Pengaturan</a:t>
                      </a:r>
                      <a:r>
                        <a:rPr lang="en-AU" sz="1800" b="1" dirty="0">
                          <a:solidFill>
                            <a:srgbClr val="000080"/>
                          </a:solidFill>
                          <a:effectLst/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en-AU" sz="1800" b="1" dirty="0" err="1">
                          <a:solidFill>
                            <a:srgbClr val="000080"/>
                          </a:solidFill>
                          <a:effectLst/>
                          <a:latin typeface="Arial Black" pitchFamily="34" charset="0"/>
                          <a:ea typeface="Times New Roman"/>
                        </a:rPr>
                        <a:t>waktu</a:t>
                      </a:r>
                      <a:r>
                        <a:rPr lang="en-AU" sz="1800" b="1" dirty="0">
                          <a:solidFill>
                            <a:srgbClr val="000080"/>
                          </a:solidFill>
                          <a:effectLst/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en-AU" sz="1800" b="1" dirty="0" err="1">
                          <a:solidFill>
                            <a:srgbClr val="000080"/>
                          </a:solidFill>
                          <a:effectLst/>
                          <a:latin typeface="Arial Black" pitchFamily="34" charset="0"/>
                          <a:ea typeface="Times New Roman"/>
                        </a:rPr>
                        <a:t>kerja</a:t>
                      </a:r>
                      <a:r>
                        <a:rPr lang="en-AU" sz="1800" b="1" dirty="0">
                          <a:solidFill>
                            <a:srgbClr val="000080"/>
                          </a:solidFill>
                          <a:effectLst/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en-AU" sz="1800" b="1" dirty="0" err="1">
                          <a:solidFill>
                            <a:srgbClr val="000080"/>
                          </a:solidFill>
                          <a:effectLst/>
                          <a:latin typeface="Arial Black" pitchFamily="34" charset="0"/>
                          <a:ea typeface="Times New Roman"/>
                        </a:rPr>
                        <a:t>setiap</a:t>
                      </a:r>
                      <a:r>
                        <a:rPr lang="en-AU" sz="1800" b="1" dirty="0">
                          <a:solidFill>
                            <a:srgbClr val="000080"/>
                          </a:solidFill>
                          <a:effectLst/>
                          <a:latin typeface="Arial Black" pitchFamily="34" charset="0"/>
                          <a:ea typeface="Times New Roman"/>
                        </a:rPr>
                        <a:t> jam</a:t>
                      </a:r>
                      <a:endParaRPr lang="en-US" sz="1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800" b="1">
                          <a:solidFill>
                            <a:srgbClr val="000080"/>
                          </a:solidFill>
                          <a:effectLst/>
                          <a:latin typeface="Arial Black" pitchFamily="34" charset="0"/>
                          <a:ea typeface="Times New Roman"/>
                        </a:rPr>
                        <a:t>ISBB     (</a:t>
                      </a:r>
                      <a:r>
                        <a:rPr lang="en-AU" sz="1800" b="1" baseline="30000">
                          <a:solidFill>
                            <a:srgbClr val="000080"/>
                          </a:solidFill>
                          <a:effectLst/>
                          <a:latin typeface="Arial Black" pitchFamily="34" charset="0"/>
                          <a:ea typeface="Times New Roman"/>
                        </a:rPr>
                        <a:t>0</a:t>
                      </a:r>
                      <a:r>
                        <a:rPr lang="en-AU" sz="1800" b="1">
                          <a:solidFill>
                            <a:srgbClr val="000080"/>
                          </a:solidFill>
                          <a:effectLst/>
                          <a:latin typeface="Arial Black" pitchFamily="34" charset="0"/>
                          <a:ea typeface="Times New Roman"/>
                        </a:rPr>
                        <a:t>C)</a:t>
                      </a:r>
                      <a:endParaRPr lang="en-US" sz="180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29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 hangingPunct="0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800" dirty="0" err="1">
                          <a:effectLst/>
                          <a:latin typeface="Arial Black" pitchFamily="34" charset="0"/>
                          <a:ea typeface="Times New Roman"/>
                        </a:rPr>
                        <a:t>Beban</a:t>
                      </a:r>
                      <a:r>
                        <a:rPr lang="en-AU" sz="1800" dirty="0">
                          <a:effectLst/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en-AU" sz="1800" dirty="0" err="1">
                          <a:effectLst/>
                          <a:latin typeface="Arial Black" pitchFamily="34" charset="0"/>
                          <a:ea typeface="Times New Roman"/>
                        </a:rPr>
                        <a:t>kerja</a:t>
                      </a:r>
                      <a:endParaRPr lang="en-US" sz="1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29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  <a:latin typeface="Arial Black" pitchFamily="34" charset="0"/>
                          <a:ea typeface="Times New Roman"/>
                        </a:rPr>
                        <a:t>Ringan</a:t>
                      </a:r>
                      <a:endParaRPr lang="en-US" sz="180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  <a:latin typeface="Arial Black" pitchFamily="34" charset="0"/>
                          <a:ea typeface="Times New Roman"/>
                        </a:rPr>
                        <a:t>Sedang</a:t>
                      </a:r>
                      <a:endParaRPr lang="en-US" sz="180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800" dirty="0" err="1">
                          <a:effectLst/>
                          <a:latin typeface="Arial Black" pitchFamily="34" charset="0"/>
                          <a:ea typeface="Times New Roman"/>
                        </a:rPr>
                        <a:t>Berat</a:t>
                      </a:r>
                      <a:endParaRPr lang="en-US" sz="1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954"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  <a:latin typeface="Arial Black" pitchFamily="34" charset="0"/>
                          <a:ea typeface="Times New Roman"/>
                        </a:rPr>
                        <a:t>75 % - 100 %</a:t>
                      </a:r>
                      <a:endParaRPr lang="en-US" sz="1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  <a:latin typeface="Arial Black" pitchFamily="34" charset="0"/>
                          <a:ea typeface="Times New Roman"/>
                        </a:rPr>
                        <a:t>31,0</a:t>
                      </a:r>
                      <a:endParaRPr lang="en-US" sz="1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hangingPunct="0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  <a:latin typeface="Arial Black" pitchFamily="34" charset="0"/>
                          <a:ea typeface="Times New Roman"/>
                        </a:rPr>
                        <a:t>28,0</a:t>
                      </a:r>
                      <a:endParaRPr lang="en-US" sz="1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  <a:latin typeface="Arial Black" pitchFamily="34" charset="0"/>
                          <a:ea typeface="Times New Roman"/>
                        </a:rPr>
                        <a:t>-</a:t>
                      </a:r>
                      <a:endParaRPr lang="en-US" sz="180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3222"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  <a:latin typeface="Arial Black" pitchFamily="34" charset="0"/>
                          <a:ea typeface="Times New Roman"/>
                        </a:rPr>
                        <a:t>50 % – 75 %</a:t>
                      </a:r>
                      <a:endParaRPr lang="en-US" sz="1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  <a:latin typeface="Arial Black" pitchFamily="34" charset="0"/>
                          <a:ea typeface="Times New Roman"/>
                        </a:rPr>
                        <a:t>31,0</a:t>
                      </a:r>
                      <a:endParaRPr lang="en-US" sz="1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  <a:latin typeface="Arial Black" pitchFamily="34" charset="0"/>
                          <a:ea typeface="Times New Roman"/>
                        </a:rPr>
                        <a:t>29,0</a:t>
                      </a:r>
                      <a:endParaRPr lang="en-US" sz="180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  <a:latin typeface="Arial Black" pitchFamily="34" charset="0"/>
                          <a:ea typeface="Times New Roman"/>
                        </a:rPr>
                        <a:t>27,5</a:t>
                      </a:r>
                      <a:endParaRPr lang="en-US" sz="1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954"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  <a:latin typeface="Arial Black" pitchFamily="34" charset="0"/>
                          <a:ea typeface="Times New Roman"/>
                        </a:rPr>
                        <a:t>25 % -  50 %</a:t>
                      </a:r>
                      <a:endParaRPr lang="en-US" sz="1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  <a:latin typeface="Arial Black" pitchFamily="34" charset="0"/>
                          <a:ea typeface="Times New Roman"/>
                        </a:rPr>
                        <a:t>32,0</a:t>
                      </a:r>
                      <a:endParaRPr lang="en-US" sz="1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  <a:latin typeface="Arial Black" pitchFamily="34" charset="0"/>
                          <a:ea typeface="Times New Roman"/>
                        </a:rPr>
                        <a:t>30,0</a:t>
                      </a:r>
                      <a:endParaRPr lang="en-US" sz="1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  <a:latin typeface="Arial Black" pitchFamily="34" charset="0"/>
                          <a:ea typeface="Times New Roman"/>
                        </a:rPr>
                        <a:t>29,0</a:t>
                      </a:r>
                      <a:endParaRPr lang="en-US" sz="1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  <a:latin typeface="Arial Black" pitchFamily="34" charset="0"/>
                          <a:ea typeface="Times New Roman"/>
                        </a:rPr>
                        <a:t>0 %- 25 %</a:t>
                      </a:r>
                      <a:endParaRPr lang="en-US" sz="1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  <a:latin typeface="Arial Black" pitchFamily="34" charset="0"/>
                          <a:ea typeface="Times New Roman"/>
                        </a:rPr>
                        <a:t>32,0</a:t>
                      </a:r>
                      <a:endParaRPr lang="en-US" sz="1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  <a:latin typeface="Arial Black" pitchFamily="34" charset="0"/>
                          <a:ea typeface="Times New Roman"/>
                        </a:rPr>
                        <a:t>31,1</a:t>
                      </a:r>
                      <a:endParaRPr lang="en-US" sz="1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  <a:latin typeface="Arial Black" pitchFamily="34" charset="0"/>
                          <a:ea typeface="Times New Roman"/>
                        </a:rPr>
                        <a:t>30,5</a:t>
                      </a:r>
                      <a:endParaRPr lang="en-US" sz="1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457200" y="2133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1295400" y="3360057"/>
            <a:ext cx="2209800" cy="7620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288972" y="3341914"/>
            <a:ext cx="886691" cy="7620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181600" y="1676400"/>
            <a:ext cx="1101436" cy="8382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505200" y="3581400"/>
            <a:ext cx="1676400" cy="0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867400" y="2514600"/>
            <a:ext cx="18201" cy="845457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424922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</p:spPr>
        <p:txBody>
          <a:bodyPr/>
          <a:lstStyle/>
          <a:p>
            <a:pPr>
              <a:defRPr/>
            </a:pPr>
            <a:fld id="{DBBC3158-06DB-47D5-A411-218DA1FC9E59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143000" y="590913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Harabara" pitchFamily="34" charset="0"/>
              </a:rPr>
              <a:t>PENGENDALIAN SECARA UMUM</a:t>
            </a:r>
            <a:endParaRPr lang="en-US" sz="3600" dirty="0">
              <a:latin typeface="Harabara" pitchFamily="34" charset="0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755535737"/>
              </p:ext>
            </p:extLst>
          </p:nvPr>
        </p:nvGraphicFramePr>
        <p:xfrm>
          <a:off x="1676400" y="1524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5972467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</p:spPr>
        <p:txBody>
          <a:bodyPr/>
          <a:lstStyle/>
          <a:p>
            <a:pPr>
              <a:defRPr/>
            </a:pPr>
            <a:fld id="{DBBC3158-06DB-47D5-A411-218DA1FC9E59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7430023"/>
              </p:ext>
            </p:extLst>
          </p:nvPr>
        </p:nvGraphicFramePr>
        <p:xfrm>
          <a:off x="457200" y="2438400"/>
          <a:ext cx="7620000" cy="304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371600" y="1066800"/>
            <a:ext cx="525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C00000"/>
                </a:solidFill>
                <a:latin typeface="Harabara" pitchFamily="34" charset="0"/>
              </a:rPr>
              <a:t>DETAIL ANALISIS</a:t>
            </a:r>
            <a:endParaRPr lang="en-US" sz="4800" dirty="0">
              <a:solidFill>
                <a:srgbClr val="C00000"/>
              </a:solidFill>
              <a:latin typeface="Harab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154195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97770" y="1059871"/>
            <a:ext cx="232643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Apakah</a:t>
            </a:r>
            <a:r>
              <a:rPr lang="en-US" dirty="0" smtClean="0"/>
              <a:t> data </a:t>
            </a:r>
            <a:r>
              <a:rPr lang="en-US" dirty="0" err="1" smtClean="0"/>
              <a:t>tersediah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detail u/ </a:t>
            </a:r>
            <a:r>
              <a:rPr lang="en-US" dirty="0" err="1" smtClean="0"/>
              <a:t>dianalisa</a:t>
            </a:r>
            <a:r>
              <a:rPr lang="en-US" dirty="0" smtClean="0"/>
              <a:t> ?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914860" y="2957942"/>
            <a:ext cx="1980279" cy="6482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Batas yang 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melebihi</a:t>
            </a:r>
            <a:r>
              <a:rPr lang="en-US" dirty="0" smtClean="0"/>
              <a:t> ?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874891" y="4679372"/>
            <a:ext cx="2057400" cy="5784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Melampui</a:t>
            </a:r>
            <a:r>
              <a:rPr lang="en-US" dirty="0" smtClean="0"/>
              <a:t> NAB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3667445" y="3078625"/>
            <a:ext cx="2057400" cy="54142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Resiko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6172200" y="2930235"/>
            <a:ext cx="2057400" cy="71587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Monitoring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kontinue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3667445" y="4592781"/>
            <a:ext cx="2057400" cy="8382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Menerapkan</a:t>
            </a:r>
            <a:r>
              <a:rPr lang="en-US" dirty="0" smtClean="0"/>
              <a:t> </a:t>
            </a:r>
            <a:r>
              <a:rPr lang="en-US" dirty="0" err="1" smtClean="0"/>
              <a:t>Pengendalian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6172200" y="4679372"/>
            <a:ext cx="2057400" cy="8382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Pengendalian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monitoring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kontinu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792472" y="1898071"/>
            <a:ext cx="25663" cy="101831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3" idx="2"/>
          </p:cNvCxnSpPr>
          <p:nvPr/>
        </p:nvCxnSpPr>
        <p:spPr>
          <a:xfrm>
            <a:off x="1905000" y="3606189"/>
            <a:ext cx="0" cy="98659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022346" y="3307772"/>
            <a:ext cx="559054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4" idx="3"/>
          </p:cNvCxnSpPr>
          <p:nvPr/>
        </p:nvCxnSpPr>
        <p:spPr>
          <a:xfrm>
            <a:off x="2932291" y="4968586"/>
            <a:ext cx="707445" cy="2424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5777345" y="3349336"/>
            <a:ext cx="394855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5680362" y="5098472"/>
            <a:ext cx="394855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152400" y="1451263"/>
            <a:ext cx="810922" cy="779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1905000" y="5486400"/>
            <a:ext cx="0" cy="84512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1133747" y="2222560"/>
            <a:ext cx="412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YA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 flipH="1">
            <a:off x="3022261" y="4494706"/>
            <a:ext cx="5738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TDK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1340150" y="3964770"/>
            <a:ext cx="412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YA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1379667" y="5665415"/>
            <a:ext cx="412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YA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3006128" y="2745570"/>
            <a:ext cx="559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TDK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152400" y="905099"/>
            <a:ext cx="559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TDK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625206" y="371746"/>
            <a:ext cx="22554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  <a:latin typeface="Harabara" pitchFamily="34" charset="0"/>
              </a:rPr>
              <a:t>DETAIL ANALISIS</a:t>
            </a:r>
            <a:endParaRPr lang="en-US" sz="2000" dirty="0">
              <a:solidFill>
                <a:srgbClr val="C00000"/>
              </a:solidFill>
              <a:latin typeface="Harab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923845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</p:spPr>
        <p:txBody>
          <a:bodyPr/>
          <a:lstStyle/>
          <a:p>
            <a:pPr>
              <a:defRPr/>
            </a:pPr>
            <a:fld id="{DBBC3158-06DB-47D5-A411-218DA1FC9E59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1020349"/>
              </p:ext>
            </p:extLst>
          </p:nvPr>
        </p:nvGraphicFramePr>
        <p:xfrm>
          <a:off x="457200" y="2438400"/>
          <a:ext cx="7620000" cy="304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371600" y="1066800"/>
            <a:ext cx="525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C00000"/>
                </a:solidFill>
                <a:latin typeface="Harabara" pitchFamily="34" charset="0"/>
              </a:rPr>
              <a:t>MONITORING</a:t>
            </a:r>
            <a:endParaRPr lang="en-US" sz="4800" dirty="0">
              <a:solidFill>
                <a:srgbClr val="C00000"/>
              </a:solidFill>
              <a:latin typeface="Harab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669339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876300" y="2006622"/>
            <a:ext cx="2057400" cy="5784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Melampui</a:t>
            </a:r>
            <a:r>
              <a:rPr lang="en-US" dirty="0" smtClean="0"/>
              <a:t> NAB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876300" y="3632529"/>
            <a:ext cx="2057400" cy="863271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Lakukan</a:t>
            </a:r>
            <a:r>
              <a:rPr lang="en-US" dirty="0" smtClean="0"/>
              <a:t> Monitoring  </a:t>
            </a:r>
            <a:r>
              <a:rPr lang="en-US" dirty="0" err="1" smtClean="0"/>
              <a:t>Tekanan</a:t>
            </a:r>
            <a:r>
              <a:rPr lang="en-US" dirty="0" smtClean="0"/>
              <a:t> </a:t>
            </a:r>
            <a:r>
              <a:rPr lang="en-US" dirty="0" err="1" smtClean="0"/>
              <a:t>Panas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3719945" y="1888859"/>
            <a:ext cx="1842655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Menerapkan</a:t>
            </a:r>
            <a:r>
              <a:rPr lang="en-US" dirty="0" smtClean="0"/>
              <a:t> </a:t>
            </a:r>
            <a:r>
              <a:rPr lang="en-US" dirty="0" err="1" smtClean="0"/>
              <a:t>Pengendalian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6272644" y="1727801"/>
            <a:ext cx="20574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Pengendalian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monitoring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kontinu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780664" y="2621606"/>
            <a:ext cx="0" cy="98659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17246" y="3959295"/>
            <a:ext cx="559054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4" idx="3"/>
          </p:cNvCxnSpPr>
          <p:nvPr/>
        </p:nvCxnSpPr>
        <p:spPr>
          <a:xfrm>
            <a:off x="2933700" y="2295836"/>
            <a:ext cx="707445" cy="2424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5680361" y="2290086"/>
            <a:ext cx="592283" cy="575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1752955" y="1089765"/>
            <a:ext cx="0" cy="84512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1173264" y="2980004"/>
            <a:ext cx="412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YA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2986364" y="1777569"/>
            <a:ext cx="559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TDK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625205" y="371746"/>
            <a:ext cx="29406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C00000"/>
                </a:solidFill>
                <a:latin typeface="Harabara" pitchFamily="34" charset="0"/>
              </a:rPr>
              <a:t>MONITORING </a:t>
            </a:r>
          </a:p>
          <a:p>
            <a:pPr algn="ctr"/>
            <a:r>
              <a:rPr lang="en-US" sz="2000" dirty="0" smtClean="0">
                <a:solidFill>
                  <a:srgbClr val="C00000"/>
                </a:solidFill>
                <a:latin typeface="Harabara" pitchFamily="34" charset="0"/>
              </a:rPr>
              <a:t>TEKANAN PANAS</a:t>
            </a:r>
            <a:endParaRPr lang="en-US" sz="2000" dirty="0">
              <a:solidFill>
                <a:srgbClr val="C00000"/>
              </a:solidFill>
              <a:latin typeface="Harabara" pitchFamily="34" charset="0"/>
            </a:endParaRPr>
          </a:p>
        </p:txBody>
      </p:sp>
      <p:cxnSp>
        <p:nvCxnSpPr>
          <p:cNvPr id="26" name="Straight Arrow Connector 25"/>
          <p:cNvCxnSpPr>
            <a:stCxn id="6" idx="2"/>
          </p:cNvCxnSpPr>
          <p:nvPr/>
        </p:nvCxnSpPr>
        <p:spPr>
          <a:xfrm>
            <a:off x="1905000" y="4495800"/>
            <a:ext cx="0" cy="6858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892403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</p:spPr>
        <p:txBody>
          <a:bodyPr/>
          <a:lstStyle/>
          <a:p>
            <a:pPr>
              <a:defRPr/>
            </a:pPr>
            <a:fld id="{DBBC3158-06DB-47D5-A411-218DA1FC9E59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209800"/>
            <a:ext cx="3076575" cy="4017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057400" y="990600"/>
            <a:ext cx="45160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PHYSIOLOGICAL ASSESSMENT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70508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7F380D-869F-4554-A726-6CCAC110E28A}" type="datetime1">
              <a:rPr lang="en-US" smtClean="0"/>
              <a:t>5/20/2015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MUH. ARIEF LATAR, </a:t>
            </a:r>
            <a:r>
              <a:rPr lang="en-US" dirty="0" err="1" smtClean="0"/>
              <a:t>Ir,MSc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BC3158-06DB-47D5-A411-218DA1FC9E5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9600" y="838200"/>
            <a:ext cx="8077200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800" dirty="0" smtClean="0">
                <a:latin typeface="Copperplate Gothic Bold" pitchFamily="34" charset="0"/>
              </a:rPr>
              <a:t> </a:t>
            </a:r>
            <a:r>
              <a:rPr lang="en-AU" sz="2800" u="sng" dirty="0" err="1">
                <a:latin typeface="Copperplate Gothic Bold" pitchFamily="34" charset="0"/>
              </a:rPr>
              <a:t>suhu</a:t>
            </a:r>
            <a:r>
              <a:rPr lang="en-AU" sz="2800" u="sng" dirty="0">
                <a:latin typeface="Copperplate Gothic Bold" pitchFamily="34" charset="0"/>
              </a:rPr>
              <a:t> </a:t>
            </a:r>
            <a:r>
              <a:rPr lang="en-AU" sz="2800" u="sng" dirty="0" err="1">
                <a:latin typeface="Copperplate Gothic Bold" pitchFamily="34" charset="0"/>
              </a:rPr>
              <a:t>udara</a:t>
            </a:r>
            <a:r>
              <a:rPr lang="en-AU" sz="2800" u="sng" dirty="0">
                <a:latin typeface="Copperplate Gothic Bold" pitchFamily="34" charset="0"/>
              </a:rPr>
              <a:t> </a:t>
            </a:r>
            <a:r>
              <a:rPr lang="en-AU" sz="2800" u="sng" dirty="0" err="1">
                <a:latin typeface="Copperplate Gothic Bold" pitchFamily="34" charset="0"/>
                <a:cs typeface="Arial" pitchFamily="34" charset="0"/>
              </a:rPr>
              <a:t>diukur</a:t>
            </a:r>
            <a:r>
              <a:rPr lang="en-AU" sz="2800" u="sng" dirty="0">
                <a:latin typeface="Copperplate Gothic Bold" pitchFamily="34" charset="0"/>
                <a:cs typeface="Arial" pitchFamily="34" charset="0"/>
              </a:rPr>
              <a:t> </a:t>
            </a:r>
            <a:r>
              <a:rPr lang="en-AU" sz="2800" u="sng" dirty="0" err="1" smtClean="0">
                <a:latin typeface="Copperplate Gothic Bold" pitchFamily="34" charset="0"/>
                <a:cs typeface="Arial" pitchFamily="34" charset="0"/>
              </a:rPr>
              <a:t>dengan</a:t>
            </a:r>
            <a:r>
              <a:rPr lang="en-AU" sz="2800" u="sng" dirty="0" smtClean="0">
                <a:latin typeface="Copperplate Gothic Bold" pitchFamily="34" charset="0"/>
                <a:cs typeface="Arial" pitchFamily="34" charset="0"/>
              </a:rPr>
              <a:t> </a:t>
            </a:r>
            <a:r>
              <a:rPr lang="en-AU" sz="2800" dirty="0" smtClean="0">
                <a:latin typeface="Copperplate Gothic Bold" pitchFamily="34" charset="0"/>
              </a:rPr>
              <a:t>:</a:t>
            </a:r>
          </a:p>
          <a:p>
            <a:r>
              <a:rPr lang="en-AU" sz="2800" dirty="0" smtClean="0">
                <a:latin typeface="Copperplate Gothic Bold" pitchFamily="34" charset="0"/>
              </a:rPr>
              <a:t> </a:t>
            </a:r>
          </a:p>
          <a:p>
            <a:pPr marL="457200" indent="-457200">
              <a:buBlip>
                <a:blip r:embed="rId2"/>
              </a:buBlip>
            </a:pPr>
            <a:r>
              <a:rPr lang="en-AU" sz="2800" dirty="0" err="1" smtClean="0">
                <a:latin typeface="Copperplate Gothic Bold" pitchFamily="34" charset="0"/>
              </a:rPr>
              <a:t>termometer</a:t>
            </a:r>
            <a:r>
              <a:rPr lang="en-AU" sz="2800" dirty="0" smtClean="0">
                <a:latin typeface="Copperplate Gothic Bold" pitchFamily="34" charset="0"/>
              </a:rPr>
              <a:t> </a:t>
            </a:r>
            <a:r>
              <a:rPr lang="en-AU" sz="2800" dirty="0" err="1">
                <a:latin typeface="Copperplate Gothic Bold" pitchFamily="34" charset="0"/>
              </a:rPr>
              <a:t>dan</a:t>
            </a:r>
            <a:r>
              <a:rPr lang="en-AU" sz="2800" dirty="0">
                <a:latin typeface="Copperplate Gothic Bold" pitchFamily="34" charset="0"/>
              </a:rPr>
              <a:t> </a:t>
            </a:r>
            <a:r>
              <a:rPr lang="en-AU" sz="2800" dirty="0" err="1">
                <a:latin typeface="Copperplate Gothic Bold" pitchFamily="34" charset="0"/>
              </a:rPr>
              <a:t>disebut</a:t>
            </a:r>
            <a:r>
              <a:rPr lang="en-AU" sz="2800" dirty="0">
                <a:latin typeface="Copperplate Gothic Bold" pitchFamily="34" charset="0"/>
              </a:rPr>
              <a:t> </a:t>
            </a:r>
            <a:r>
              <a:rPr lang="en-AU" sz="2800" dirty="0" err="1">
                <a:latin typeface="Copperplate Gothic Bold" pitchFamily="34" charset="0"/>
              </a:rPr>
              <a:t>suhu</a:t>
            </a:r>
            <a:r>
              <a:rPr lang="en-AU" sz="2800" dirty="0">
                <a:latin typeface="Copperplate Gothic Bold" pitchFamily="34" charset="0"/>
              </a:rPr>
              <a:t> </a:t>
            </a:r>
            <a:r>
              <a:rPr lang="en-AU" sz="2800" dirty="0" err="1">
                <a:latin typeface="Copperplate Gothic Bold" pitchFamily="34" charset="0"/>
              </a:rPr>
              <a:t>kering</a:t>
            </a:r>
            <a:r>
              <a:rPr lang="en-AU" sz="2800" dirty="0">
                <a:latin typeface="Copperplate Gothic Bold" pitchFamily="34" charset="0"/>
              </a:rPr>
              <a:t>, </a:t>
            </a:r>
            <a:endParaRPr lang="en-AU" sz="2800" dirty="0" smtClean="0">
              <a:latin typeface="Copperplate Gothic Bold" pitchFamily="34" charset="0"/>
            </a:endParaRPr>
          </a:p>
          <a:p>
            <a:endParaRPr lang="en-AU" sz="2800" dirty="0" smtClean="0">
              <a:latin typeface="Copperplate Gothic Bold" pitchFamily="34" charset="0"/>
            </a:endParaRPr>
          </a:p>
          <a:p>
            <a:r>
              <a:rPr lang="en-AU" sz="2800" u="sng" dirty="0" err="1" smtClean="0">
                <a:latin typeface="Copperplate Gothic Bold" pitchFamily="34" charset="0"/>
              </a:rPr>
              <a:t>suhu</a:t>
            </a:r>
            <a:r>
              <a:rPr lang="en-AU" sz="2800" u="sng" dirty="0" smtClean="0">
                <a:latin typeface="Copperplate Gothic Bold" pitchFamily="34" charset="0"/>
              </a:rPr>
              <a:t> </a:t>
            </a:r>
            <a:r>
              <a:rPr lang="en-AU" sz="2800" u="sng" dirty="0" err="1">
                <a:latin typeface="Copperplate Gothic Bold" pitchFamily="34" charset="0"/>
              </a:rPr>
              <a:t>dan</a:t>
            </a:r>
            <a:r>
              <a:rPr lang="en-AU" sz="2800" u="sng" dirty="0">
                <a:latin typeface="Copperplate Gothic Bold" pitchFamily="34" charset="0"/>
              </a:rPr>
              <a:t> </a:t>
            </a:r>
            <a:r>
              <a:rPr lang="en-AU" sz="2800" u="sng" dirty="0" err="1" smtClean="0">
                <a:latin typeface="Copperplate Gothic Bold" pitchFamily="34" charset="0"/>
              </a:rPr>
              <a:t>kelembaban</a:t>
            </a:r>
            <a:r>
              <a:rPr lang="en-AU" sz="2800" u="sng" dirty="0" smtClean="0">
                <a:latin typeface="Copperplate Gothic Bold" pitchFamily="34" charset="0"/>
              </a:rPr>
              <a:t> </a:t>
            </a:r>
            <a:r>
              <a:rPr lang="en-AU" sz="2800" u="sng" dirty="0" err="1">
                <a:latin typeface="Copperplate Gothic Bold" pitchFamily="34" charset="0"/>
              </a:rPr>
              <a:t>diukur</a:t>
            </a:r>
            <a:r>
              <a:rPr lang="en-AU" sz="2800" u="sng" dirty="0">
                <a:latin typeface="Copperplate Gothic Bold" pitchFamily="34" charset="0"/>
              </a:rPr>
              <a:t> </a:t>
            </a:r>
            <a:r>
              <a:rPr lang="en-AU" sz="2800" u="sng" dirty="0" smtClean="0">
                <a:latin typeface="Copperplate Gothic Bold" pitchFamily="34" charset="0"/>
              </a:rPr>
              <a:t> </a:t>
            </a:r>
            <a:r>
              <a:rPr lang="en-AU" sz="2800" dirty="0" smtClean="0">
                <a:latin typeface="Copperplate Gothic Bold" pitchFamily="34" charset="0"/>
              </a:rPr>
              <a:t>:</a:t>
            </a:r>
          </a:p>
          <a:p>
            <a:endParaRPr lang="en-AU" sz="2800" dirty="0">
              <a:latin typeface="Copperplate Gothic Bold" pitchFamily="34" charset="0"/>
            </a:endParaRPr>
          </a:p>
          <a:p>
            <a:pPr marL="457200" indent="-457200">
              <a:buBlip>
                <a:blip r:embed="rId2"/>
              </a:buBlip>
            </a:pPr>
            <a:r>
              <a:rPr lang="en-AU" sz="2800" dirty="0" err="1" smtClean="0">
                <a:latin typeface="Copperplate Gothic Bold" pitchFamily="34" charset="0"/>
              </a:rPr>
              <a:t>bersama</a:t>
            </a:r>
            <a:r>
              <a:rPr lang="en-AU" sz="2800" dirty="0" smtClean="0">
                <a:latin typeface="Copperplate Gothic Bold" pitchFamily="34" charset="0"/>
              </a:rPr>
              <a:t>- </a:t>
            </a:r>
            <a:r>
              <a:rPr lang="en-AU" sz="2800" dirty="0" err="1">
                <a:latin typeface="Copperplate Gothic Bold" pitchFamily="34" charset="0"/>
              </a:rPr>
              <a:t>sama</a:t>
            </a:r>
            <a:r>
              <a:rPr lang="en-AU" sz="2800" dirty="0">
                <a:latin typeface="Copperplate Gothic Bold" pitchFamily="34" charset="0"/>
              </a:rPr>
              <a:t>  </a:t>
            </a:r>
            <a:r>
              <a:rPr lang="en-AU" sz="2800" dirty="0" err="1">
                <a:latin typeface="Copperplate Gothic Bold" pitchFamily="34" charset="0"/>
              </a:rPr>
              <a:t>dengan</a:t>
            </a:r>
            <a:r>
              <a:rPr lang="en-AU" sz="2800" dirty="0">
                <a:latin typeface="Copperplate Gothic Bold" pitchFamily="34" charset="0"/>
              </a:rPr>
              <a:t> “ sling </a:t>
            </a:r>
            <a:r>
              <a:rPr lang="en-AU" sz="2800" dirty="0" err="1">
                <a:latin typeface="Copperplate Gothic Bold" pitchFamily="34" charset="0"/>
              </a:rPr>
              <a:t>psychrometer</a:t>
            </a:r>
            <a:r>
              <a:rPr lang="en-AU" sz="2800" dirty="0">
                <a:latin typeface="Copperplate Gothic Bold" pitchFamily="34" charset="0"/>
              </a:rPr>
              <a:t>” </a:t>
            </a:r>
            <a:r>
              <a:rPr lang="en-AU" sz="2800" dirty="0" err="1">
                <a:latin typeface="Copperplate Gothic Bold" pitchFamily="34" charset="0"/>
              </a:rPr>
              <a:t>atau</a:t>
            </a:r>
            <a:r>
              <a:rPr lang="en-AU" sz="2800" dirty="0">
                <a:latin typeface="Copperplate Gothic Bold" pitchFamily="34" charset="0"/>
              </a:rPr>
              <a:t> </a:t>
            </a:r>
            <a:r>
              <a:rPr lang="en-AU" sz="2800" dirty="0" err="1">
                <a:latin typeface="Copperplate Gothic Bold" pitchFamily="34" charset="0"/>
              </a:rPr>
              <a:t>arsmann</a:t>
            </a:r>
            <a:r>
              <a:rPr lang="en-AU" sz="2800" dirty="0">
                <a:latin typeface="Copperplate Gothic Bold" pitchFamily="34" charset="0"/>
              </a:rPr>
              <a:t> </a:t>
            </a:r>
            <a:r>
              <a:rPr lang="en-AU" sz="2800" dirty="0" err="1">
                <a:latin typeface="Copperplate Gothic Bold" pitchFamily="34" charset="0"/>
              </a:rPr>
              <a:t>psychrometer</a:t>
            </a:r>
            <a:endParaRPr lang="en-US" sz="2800" dirty="0">
              <a:latin typeface="Copperplate Gothic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5776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7F380D-869F-4554-A726-6CCAC110E28A}" type="datetime1">
              <a:rPr lang="en-US" smtClean="0"/>
              <a:t>5/20/2015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MUH. ARIEF LATAR, Ir,MSc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BC3158-06DB-47D5-A411-218DA1FC9E5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09600" y="381000"/>
            <a:ext cx="7239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3600" dirty="0" err="1">
                <a:solidFill>
                  <a:srgbClr val="C00000"/>
                </a:solidFill>
                <a:latin typeface="Haettenschweiler" pitchFamily="34" charset="0"/>
              </a:rPr>
              <a:t>Tujuan</a:t>
            </a:r>
            <a:r>
              <a:rPr lang="en-AU" sz="3600" dirty="0">
                <a:solidFill>
                  <a:srgbClr val="C00000"/>
                </a:solidFill>
                <a:latin typeface="Haettenschweiler" pitchFamily="34" charset="0"/>
              </a:rPr>
              <a:t> </a:t>
            </a:r>
            <a:r>
              <a:rPr lang="en-AU" sz="3600" dirty="0" err="1">
                <a:solidFill>
                  <a:srgbClr val="C00000"/>
                </a:solidFill>
                <a:latin typeface="Haettenschweiler" pitchFamily="34" charset="0"/>
              </a:rPr>
              <a:t>dari</a:t>
            </a:r>
            <a:r>
              <a:rPr lang="en-AU" sz="3600" dirty="0">
                <a:solidFill>
                  <a:srgbClr val="C00000"/>
                </a:solidFill>
                <a:latin typeface="Haettenschweiler" pitchFamily="34" charset="0"/>
              </a:rPr>
              <a:t> </a:t>
            </a:r>
            <a:r>
              <a:rPr lang="en-AU" sz="3600" dirty="0" err="1" smtClean="0">
                <a:solidFill>
                  <a:srgbClr val="C00000"/>
                </a:solidFill>
                <a:latin typeface="Haettenschweiler" pitchFamily="34" charset="0"/>
              </a:rPr>
              <a:t>Identifikasi</a:t>
            </a:r>
            <a:r>
              <a:rPr lang="en-AU" sz="3600" dirty="0" smtClean="0">
                <a:solidFill>
                  <a:srgbClr val="C00000"/>
                </a:solidFill>
                <a:latin typeface="Haettenschweiler" pitchFamily="34" charset="0"/>
              </a:rPr>
              <a:t> </a:t>
            </a:r>
            <a:r>
              <a:rPr lang="en-AU" sz="3600" dirty="0" err="1" smtClean="0">
                <a:solidFill>
                  <a:srgbClr val="C00000"/>
                </a:solidFill>
                <a:latin typeface="Haettenschweiler" pitchFamily="34" charset="0"/>
              </a:rPr>
              <a:t>Bahaya</a:t>
            </a:r>
            <a:r>
              <a:rPr lang="en-AU" sz="3600" dirty="0" smtClean="0">
                <a:solidFill>
                  <a:srgbClr val="C00000"/>
                </a:solidFill>
                <a:latin typeface="Haettenschweiler" pitchFamily="34" charset="0"/>
              </a:rPr>
              <a:t> </a:t>
            </a:r>
            <a:r>
              <a:rPr lang="en-AU" sz="3600" dirty="0" err="1" smtClean="0">
                <a:solidFill>
                  <a:srgbClr val="C00000"/>
                </a:solidFill>
                <a:latin typeface="Haettenschweiler" pitchFamily="34" charset="0"/>
              </a:rPr>
              <a:t>Tekanan</a:t>
            </a:r>
            <a:r>
              <a:rPr lang="en-AU" sz="3600" dirty="0" smtClean="0">
                <a:solidFill>
                  <a:srgbClr val="C00000"/>
                </a:solidFill>
                <a:latin typeface="Haettenschweiler" pitchFamily="34" charset="0"/>
              </a:rPr>
              <a:t>  </a:t>
            </a:r>
            <a:r>
              <a:rPr lang="en-AU" sz="3600" dirty="0" err="1" smtClean="0">
                <a:solidFill>
                  <a:srgbClr val="C00000"/>
                </a:solidFill>
                <a:latin typeface="Haettenschweiler" pitchFamily="34" charset="0"/>
              </a:rPr>
              <a:t>Panas</a:t>
            </a:r>
            <a:r>
              <a:rPr lang="en-AU" sz="3600" dirty="0" smtClean="0">
                <a:solidFill>
                  <a:srgbClr val="C00000"/>
                </a:solidFill>
                <a:latin typeface="Haettenschweiler" pitchFamily="34" charset="0"/>
              </a:rPr>
              <a:t> </a:t>
            </a:r>
            <a:endParaRPr lang="en-US" sz="3600" dirty="0">
              <a:solidFill>
                <a:srgbClr val="C00000"/>
              </a:solidFill>
              <a:latin typeface="Haettenschweiler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8744" y="1219200"/>
            <a:ext cx="677265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000" dirty="0" err="1"/>
              <a:t>yaitu</a:t>
            </a:r>
            <a:r>
              <a:rPr lang="en-AU" sz="2000" dirty="0"/>
              <a:t> </a:t>
            </a:r>
            <a:r>
              <a:rPr lang="en-AU" sz="2000" dirty="0" err="1"/>
              <a:t>untuk</a:t>
            </a:r>
            <a:r>
              <a:rPr lang="en-AU" sz="2000" dirty="0"/>
              <a:t>; </a:t>
            </a:r>
            <a:r>
              <a:rPr lang="en-AU" sz="2000" dirty="0" err="1"/>
              <a:t>menghitung</a:t>
            </a:r>
            <a:r>
              <a:rPr lang="en-AU" sz="2000" dirty="0"/>
              <a:t> </a:t>
            </a:r>
            <a:r>
              <a:rPr lang="en-AU" sz="2000" dirty="0" err="1"/>
              <a:t>indeks</a:t>
            </a:r>
            <a:r>
              <a:rPr lang="en-AU" sz="2000" dirty="0"/>
              <a:t> </a:t>
            </a:r>
            <a:r>
              <a:rPr lang="en-AU" sz="2000" dirty="0" err="1"/>
              <a:t>tekanan</a:t>
            </a:r>
            <a:r>
              <a:rPr lang="en-AU" sz="2000" dirty="0"/>
              <a:t> </a:t>
            </a:r>
            <a:r>
              <a:rPr lang="en-AU" sz="2000" dirty="0" err="1"/>
              <a:t>panas</a:t>
            </a:r>
            <a:r>
              <a:rPr lang="en-AU" sz="2000" dirty="0"/>
              <a:t> </a:t>
            </a:r>
            <a:r>
              <a:rPr lang="en-AU" sz="2000" dirty="0" err="1"/>
              <a:t>melalui</a:t>
            </a:r>
            <a:r>
              <a:rPr lang="en-AU" sz="2000" dirty="0"/>
              <a:t> </a:t>
            </a:r>
            <a:r>
              <a:rPr lang="en-AU" sz="2000" dirty="0" err="1"/>
              <a:t>pengukuran</a:t>
            </a:r>
            <a:r>
              <a:rPr lang="en-AU" sz="2000" dirty="0"/>
              <a:t> </a:t>
            </a:r>
            <a:r>
              <a:rPr lang="en-AU" sz="2000" dirty="0" err="1"/>
              <a:t>faktor-faktor</a:t>
            </a:r>
            <a:r>
              <a:rPr lang="en-AU" sz="2000" dirty="0"/>
              <a:t> </a:t>
            </a:r>
            <a:r>
              <a:rPr lang="en-AU" sz="2000" dirty="0" err="1"/>
              <a:t>eksternal</a:t>
            </a:r>
            <a:r>
              <a:rPr lang="en-AU" sz="2000" dirty="0"/>
              <a:t> </a:t>
            </a:r>
            <a:r>
              <a:rPr lang="en-AU" sz="2000" dirty="0" err="1"/>
              <a:t>lingkungan</a:t>
            </a:r>
            <a:r>
              <a:rPr lang="en-AU" sz="2000" dirty="0"/>
              <a:t> yang </a:t>
            </a:r>
            <a:r>
              <a:rPr lang="en-AU" sz="2000" dirty="0" err="1"/>
              <a:t>mempengaruhi</a:t>
            </a:r>
            <a:r>
              <a:rPr lang="en-AU" sz="2000" dirty="0"/>
              <a:t> </a:t>
            </a:r>
            <a:r>
              <a:rPr lang="en-AU" sz="2000" dirty="0" err="1"/>
              <a:t>tekanan</a:t>
            </a:r>
            <a:r>
              <a:rPr lang="en-AU" sz="2000" dirty="0"/>
              <a:t> </a:t>
            </a:r>
            <a:r>
              <a:rPr lang="en-AU" sz="2000" dirty="0" err="1"/>
              <a:t>panas</a:t>
            </a:r>
            <a:r>
              <a:rPr lang="en-AU" sz="2000" dirty="0"/>
              <a:t>, </a:t>
            </a:r>
            <a:r>
              <a:rPr lang="en-AU" sz="2000" dirty="0" err="1"/>
              <a:t>meliputi</a:t>
            </a:r>
            <a:r>
              <a:rPr lang="en-AU" sz="2000" dirty="0"/>
              <a:t> ;  </a:t>
            </a:r>
            <a:r>
              <a:rPr lang="en-AU" sz="2000" dirty="0" err="1"/>
              <a:t>kelembaban</a:t>
            </a:r>
            <a:r>
              <a:rPr lang="en-AU" sz="2000" dirty="0"/>
              <a:t>, </a:t>
            </a:r>
            <a:r>
              <a:rPr lang="en-AU" sz="2000" dirty="0" err="1"/>
              <a:t>kecepatan</a:t>
            </a:r>
            <a:r>
              <a:rPr lang="en-AU" sz="2000" dirty="0"/>
              <a:t> </a:t>
            </a:r>
            <a:r>
              <a:rPr lang="en-AU" sz="2000" dirty="0" err="1"/>
              <a:t>angin</a:t>
            </a:r>
            <a:r>
              <a:rPr lang="en-AU" sz="2000" dirty="0"/>
              <a:t>, </a:t>
            </a:r>
            <a:r>
              <a:rPr lang="en-AU" sz="2000" dirty="0" err="1"/>
              <a:t>suhu</a:t>
            </a:r>
            <a:r>
              <a:rPr lang="en-AU" sz="2000" dirty="0"/>
              <a:t> </a:t>
            </a:r>
            <a:r>
              <a:rPr lang="en-AU" sz="2000" dirty="0" err="1"/>
              <a:t>kering</a:t>
            </a:r>
            <a:r>
              <a:rPr lang="en-AU" sz="2000" dirty="0"/>
              <a:t>, </a:t>
            </a:r>
            <a:r>
              <a:rPr lang="en-AU" sz="2000" dirty="0" err="1"/>
              <a:t>suhu</a:t>
            </a:r>
            <a:r>
              <a:rPr lang="en-AU" sz="2000" dirty="0"/>
              <a:t> </a:t>
            </a:r>
            <a:r>
              <a:rPr lang="en-AU" sz="2000" dirty="0" err="1"/>
              <a:t>basah</a:t>
            </a:r>
            <a:r>
              <a:rPr lang="en-AU" sz="2000" dirty="0"/>
              <a:t> </a:t>
            </a:r>
            <a:r>
              <a:rPr lang="en-AU" sz="2000" dirty="0" err="1"/>
              <a:t>dan</a:t>
            </a:r>
            <a:r>
              <a:rPr lang="en-AU" sz="2000" dirty="0"/>
              <a:t> </a:t>
            </a:r>
            <a:r>
              <a:rPr lang="en-AU" sz="2000" dirty="0" err="1"/>
              <a:t>suhu</a:t>
            </a:r>
            <a:r>
              <a:rPr lang="en-AU" sz="2000" dirty="0"/>
              <a:t> </a:t>
            </a:r>
            <a:r>
              <a:rPr lang="en-AU" sz="2000" dirty="0" err="1"/>
              <a:t>radiasi</a:t>
            </a:r>
            <a:endParaRPr lang="en-US" sz="2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819400"/>
            <a:ext cx="2619375" cy="3809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182532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7F380D-869F-4554-A726-6CCAC110E28A}" type="datetime1">
              <a:rPr lang="en-US" smtClean="0"/>
              <a:t>5/20/2015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MUH. ARIEF LATAR, Ir,MSc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BC3158-06DB-47D5-A411-218DA1FC9E5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9600" y="1593741"/>
            <a:ext cx="7010400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3200" dirty="0" err="1" smtClean="0">
                <a:solidFill>
                  <a:srgbClr val="C00000"/>
                </a:solidFill>
                <a:latin typeface="Haettenschweiler" pitchFamily="34" charset="0"/>
              </a:rPr>
              <a:t>Untuk</a:t>
            </a:r>
            <a:r>
              <a:rPr lang="en-AU" sz="3200" dirty="0" smtClean="0">
                <a:solidFill>
                  <a:srgbClr val="C00000"/>
                </a:solidFill>
                <a:latin typeface="Haettenschweiler" pitchFamily="34" charset="0"/>
              </a:rPr>
              <a:t> </a:t>
            </a:r>
            <a:r>
              <a:rPr lang="en-AU" sz="3200" dirty="0" err="1">
                <a:solidFill>
                  <a:srgbClr val="C00000"/>
                </a:solidFill>
                <a:latin typeface="Haettenschweiler" pitchFamily="34" charset="0"/>
              </a:rPr>
              <a:t>melakukan</a:t>
            </a:r>
            <a:r>
              <a:rPr lang="en-AU" sz="3200" dirty="0">
                <a:solidFill>
                  <a:srgbClr val="C00000"/>
                </a:solidFill>
                <a:latin typeface="Haettenschweiler" pitchFamily="34" charset="0"/>
              </a:rPr>
              <a:t> </a:t>
            </a:r>
            <a:r>
              <a:rPr lang="en-AU" sz="3200" dirty="0" err="1">
                <a:solidFill>
                  <a:srgbClr val="C00000"/>
                </a:solidFill>
                <a:latin typeface="Haettenschweiler" pitchFamily="34" charset="0"/>
              </a:rPr>
              <a:t>evaluasi</a:t>
            </a:r>
            <a:r>
              <a:rPr lang="en-AU" sz="3200" dirty="0">
                <a:solidFill>
                  <a:srgbClr val="C00000"/>
                </a:solidFill>
                <a:latin typeface="Haettenschweiler" pitchFamily="34" charset="0"/>
              </a:rPr>
              <a:t> </a:t>
            </a:r>
            <a:r>
              <a:rPr lang="en-AU" sz="3200" dirty="0" err="1">
                <a:solidFill>
                  <a:srgbClr val="C00000"/>
                </a:solidFill>
                <a:latin typeface="Haettenschweiler" pitchFamily="34" charset="0"/>
              </a:rPr>
              <a:t>terhadap</a:t>
            </a:r>
            <a:r>
              <a:rPr lang="en-AU" sz="3200" dirty="0">
                <a:solidFill>
                  <a:srgbClr val="C00000"/>
                </a:solidFill>
                <a:latin typeface="Haettenschweiler" pitchFamily="34" charset="0"/>
              </a:rPr>
              <a:t> </a:t>
            </a:r>
            <a:r>
              <a:rPr lang="en-AU" sz="3200" dirty="0" err="1">
                <a:solidFill>
                  <a:srgbClr val="C00000"/>
                </a:solidFill>
                <a:latin typeface="Haettenschweiler" pitchFamily="34" charset="0"/>
              </a:rPr>
              <a:t>kesehatan</a:t>
            </a:r>
            <a:r>
              <a:rPr lang="en-AU" sz="3200" dirty="0">
                <a:solidFill>
                  <a:srgbClr val="C00000"/>
                </a:solidFill>
                <a:latin typeface="Haettenschweiler" pitchFamily="34" charset="0"/>
              </a:rPr>
              <a:t> </a:t>
            </a:r>
            <a:r>
              <a:rPr lang="en-AU" sz="3200" dirty="0" err="1">
                <a:solidFill>
                  <a:srgbClr val="C00000"/>
                </a:solidFill>
                <a:latin typeface="Haettenschweiler" pitchFamily="34" charset="0"/>
              </a:rPr>
              <a:t>pekerja</a:t>
            </a:r>
            <a:r>
              <a:rPr lang="en-AU" sz="3200" dirty="0">
                <a:solidFill>
                  <a:srgbClr val="C00000"/>
                </a:solidFill>
                <a:latin typeface="Haettenschweiler" pitchFamily="34" charset="0"/>
              </a:rPr>
              <a:t> </a:t>
            </a:r>
            <a:r>
              <a:rPr lang="en-AU" sz="3200" dirty="0" err="1">
                <a:solidFill>
                  <a:srgbClr val="C00000"/>
                </a:solidFill>
                <a:latin typeface="Haettenschweiler" pitchFamily="34" charset="0"/>
              </a:rPr>
              <a:t>akibat</a:t>
            </a:r>
            <a:r>
              <a:rPr lang="en-AU" sz="3200" dirty="0">
                <a:solidFill>
                  <a:srgbClr val="C00000"/>
                </a:solidFill>
                <a:latin typeface="Haettenschweiler" pitchFamily="34" charset="0"/>
              </a:rPr>
              <a:t> </a:t>
            </a:r>
            <a:r>
              <a:rPr lang="en-AU" sz="3200" dirty="0" err="1">
                <a:solidFill>
                  <a:srgbClr val="C00000"/>
                </a:solidFill>
                <a:latin typeface="Haettenschweiler" pitchFamily="34" charset="0"/>
              </a:rPr>
              <a:t>paparan</a:t>
            </a:r>
            <a:r>
              <a:rPr lang="en-AU" sz="3200" dirty="0">
                <a:solidFill>
                  <a:srgbClr val="C00000"/>
                </a:solidFill>
                <a:latin typeface="Haettenschweiler" pitchFamily="34" charset="0"/>
              </a:rPr>
              <a:t> </a:t>
            </a:r>
            <a:r>
              <a:rPr lang="en-AU" sz="3200" dirty="0" err="1">
                <a:solidFill>
                  <a:srgbClr val="C00000"/>
                </a:solidFill>
                <a:latin typeface="Haettenschweiler" pitchFamily="34" charset="0"/>
              </a:rPr>
              <a:t>tekanan</a:t>
            </a:r>
            <a:r>
              <a:rPr lang="en-AU" sz="3200" dirty="0">
                <a:solidFill>
                  <a:srgbClr val="C00000"/>
                </a:solidFill>
                <a:latin typeface="Haettenschweiler" pitchFamily="34" charset="0"/>
              </a:rPr>
              <a:t> </a:t>
            </a:r>
            <a:r>
              <a:rPr lang="en-AU" sz="3200" dirty="0" err="1">
                <a:solidFill>
                  <a:srgbClr val="C00000"/>
                </a:solidFill>
                <a:latin typeface="Haettenschweiler" pitchFamily="34" charset="0"/>
              </a:rPr>
              <a:t>panas</a:t>
            </a:r>
            <a:r>
              <a:rPr lang="en-AU" sz="3200" dirty="0">
                <a:solidFill>
                  <a:srgbClr val="C00000"/>
                </a:solidFill>
                <a:latin typeface="Haettenschweiler" pitchFamily="34" charset="0"/>
              </a:rPr>
              <a:t>, </a:t>
            </a:r>
            <a:endParaRPr lang="en-AU" sz="3200" dirty="0" smtClean="0">
              <a:solidFill>
                <a:srgbClr val="C00000"/>
              </a:solidFill>
              <a:latin typeface="Haettenschweiler" pitchFamily="34" charset="0"/>
            </a:endParaRPr>
          </a:p>
          <a:p>
            <a:r>
              <a:rPr lang="en-AU" sz="2400" dirty="0" err="1" smtClean="0"/>
              <a:t>yaitu</a:t>
            </a:r>
            <a:r>
              <a:rPr lang="en-AU" sz="2400" dirty="0" smtClean="0"/>
              <a:t> </a:t>
            </a:r>
            <a:r>
              <a:rPr lang="en-AU" sz="2400" dirty="0" err="1"/>
              <a:t>melalui</a:t>
            </a:r>
            <a:r>
              <a:rPr lang="en-AU" sz="2400" dirty="0"/>
              <a:t> </a:t>
            </a:r>
            <a:r>
              <a:rPr lang="en-AU" sz="2400" dirty="0" err="1"/>
              <a:t>pengukuran</a:t>
            </a:r>
            <a:r>
              <a:rPr lang="en-AU" sz="2400" dirty="0"/>
              <a:t> </a:t>
            </a:r>
            <a:r>
              <a:rPr lang="en-AU" sz="2400" dirty="0" err="1"/>
              <a:t>tekanan</a:t>
            </a:r>
            <a:r>
              <a:rPr lang="en-AU" sz="2400" dirty="0"/>
              <a:t> </a:t>
            </a:r>
            <a:r>
              <a:rPr lang="en-AU" sz="2400" dirty="0" err="1"/>
              <a:t>darah</a:t>
            </a:r>
            <a:r>
              <a:rPr lang="en-AU" sz="2400" dirty="0"/>
              <a:t> </a:t>
            </a:r>
            <a:r>
              <a:rPr lang="en-AU" sz="2400" dirty="0" err="1"/>
              <a:t>sistolik</a:t>
            </a:r>
            <a:r>
              <a:rPr lang="en-AU" sz="2400" dirty="0"/>
              <a:t>, </a:t>
            </a:r>
            <a:r>
              <a:rPr lang="en-AU" sz="2400" dirty="0" err="1"/>
              <a:t>tekanan</a:t>
            </a:r>
            <a:r>
              <a:rPr lang="en-AU" sz="2400" dirty="0"/>
              <a:t> </a:t>
            </a:r>
            <a:r>
              <a:rPr lang="en-AU" sz="2400" dirty="0" err="1"/>
              <a:t>darah</a:t>
            </a:r>
            <a:r>
              <a:rPr lang="en-AU" sz="2400" dirty="0"/>
              <a:t> </a:t>
            </a:r>
            <a:r>
              <a:rPr lang="en-AU" sz="2400" dirty="0" err="1"/>
              <a:t>diastolik</a:t>
            </a:r>
            <a:r>
              <a:rPr lang="en-AU" sz="2400" dirty="0"/>
              <a:t>, </a:t>
            </a:r>
            <a:r>
              <a:rPr lang="en-AU" sz="2400" dirty="0" err="1"/>
              <a:t>denyut</a:t>
            </a:r>
            <a:r>
              <a:rPr lang="en-AU" sz="2400" dirty="0"/>
              <a:t> </a:t>
            </a:r>
            <a:r>
              <a:rPr lang="en-AU" sz="2400" dirty="0" err="1"/>
              <a:t>nadi</a:t>
            </a:r>
            <a:r>
              <a:rPr lang="en-AU" sz="2400" dirty="0"/>
              <a:t> </a:t>
            </a:r>
            <a:r>
              <a:rPr lang="en-AU" sz="2400" dirty="0" err="1"/>
              <a:t>dan</a:t>
            </a:r>
            <a:r>
              <a:rPr lang="en-AU" sz="2400" dirty="0"/>
              <a:t> </a:t>
            </a:r>
            <a:r>
              <a:rPr lang="en-AU" sz="2400" dirty="0" err="1"/>
              <a:t>suhu</a:t>
            </a:r>
            <a:r>
              <a:rPr lang="en-AU" sz="2400" dirty="0"/>
              <a:t> </a:t>
            </a:r>
            <a:r>
              <a:rPr lang="en-AU" sz="2400" dirty="0" err="1"/>
              <a:t>tubuh</a:t>
            </a:r>
            <a:r>
              <a:rPr lang="en-AU" sz="2400" dirty="0"/>
              <a:t> </a:t>
            </a:r>
            <a:r>
              <a:rPr lang="en-AU" sz="2400" dirty="0" err="1"/>
              <a:t>pekerja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969192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7F380D-869F-4554-A726-6CCAC110E28A}" type="datetime1">
              <a:rPr lang="en-US" smtClean="0"/>
              <a:t>5/20/2015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MUH. ARIEF LATAR, Ir,MSc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BC3158-06DB-47D5-A411-218DA1FC9E5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819400"/>
            <a:ext cx="723900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8001000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5470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7F380D-869F-4554-A726-6CCAC110E28A}" type="datetime1">
              <a:rPr lang="en-US" smtClean="0"/>
              <a:t>5/20/2015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MUH. ARIEF LATAR, Ir,MSc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BC3158-06DB-47D5-A411-218DA1FC9E5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733" y="685800"/>
            <a:ext cx="7477067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18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orinthian columns design template">
  <a:themeElements>
    <a:clrScheme name="Default Design 11">
      <a:dk1>
        <a:srgbClr val="3E3E5C"/>
      </a:dk1>
      <a:lt1>
        <a:srgbClr val="FFFFFF"/>
      </a:lt1>
      <a:dk2>
        <a:srgbClr val="666699"/>
      </a:dk2>
      <a:lt2>
        <a:srgbClr val="FFFFFF"/>
      </a:lt2>
      <a:accent1>
        <a:srgbClr val="60597B"/>
      </a:accent1>
      <a:accent2>
        <a:srgbClr val="6666FF"/>
      </a:accent2>
      <a:accent3>
        <a:srgbClr val="B8B8CA"/>
      </a:accent3>
      <a:accent4>
        <a:srgbClr val="DADADA"/>
      </a:accent4>
      <a:accent5>
        <a:srgbClr val="B6B5BF"/>
      </a:accent5>
      <a:accent6>
        <a:srgbClr val="5C5CE7"/>
      </a:accent6>
      <a:hlink>
        <a:srgbClr val="99CCFF"/>
      </a:hlink>
      <a:folHlink>
        <a:srgbClr val="FFFF99"/>
      </a:folHlink>
    </a:clrScheme>
    <a:fontScheme name="Default Design">
      <a:majorFont>
        <a:latin typeface="Palatino Linotype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tack of books design 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Adjacency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Adjacency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B10404D-D336-4EFF-890D-0F1F4686539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TP101967747_template</Template>
  <TotalTime>1508</TotalTime>
  <Words>1998</Words>
  <Application>Microsoft Office PowerPoint</Application>
  <PresentationFormat>On-screen Show (4:3)</PresentationFormat>
  <Paragraphs>389</Paragraphs>
  <Slides>46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46</vt:i4>
      </vt:variant>
    </vt:vector>
  </HeadingPairs>
  <TitlesOfParts>
    <vt:vector size="50" baseType="lpstr">
      <vt:lpstr>Corinthian columns design template</vt:lpstr>
      <vt:lpstr>Stack of books design template</vt:lpstr>
      <vt:lpstr>Adjacency</vt:lpstr>
      <vt:lpstr>2_Adjacency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MEKANISME KEHILANGAN PANAS MELALUI KULIT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Psikometer</vt:lpstr>
      <vt:lpstr>PowerPoint Presentation</vt:lpstr>
      <vt:lpstr>PowerPoint Presentation</vt:lpstr>
      <vt:lpstr>PowerPoint Presentation</vt:lpstr>
      <vt:lpstr>PowerPoint Presentation</vt:lpstr>
      <vt:lpstr>General aproct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Albert Einstein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IMAL EINSTEIN</dc:creator>
  <cp:lastModifiedBy>May</cp:lastModifiedBy>
  <cp:revision>102</cp:revision>
  <dcterms:created xsi:type="dcterms:W3CDTF">2010-09-28T06:53:20Z</dcterms:created>
  <dcterms:modified xsi:type="dcterms:W3CDTF">2015-05-20T08:59:26Z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TC101967748</vt:lpwstr>
  </property>
</Properties>
</file>