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2" r:id="rId1"/>
    <p:sldMasterId id="2147484594" r:id="rId2"/>
    <p:sldMasterId id="2147484606" r:id="rId3"/>
    <p:sldMasterId id="2147484934" r:id="rId4"/>
    <p:sldMasterId id="2147484947" r:id="rId5"/>
  </p:sldMasterIdLst>
  <p:notesMasterIdLst>
    <p:notesMasterId r:id="rId65"/>
  </p:notesMasterIdLst>
  <p:handoutMasterIdLst>
    <p:handoutMasterId r:id="rId66"/>
  </p:handoutMasterIdLst>
  <p:sldIdLst>
    <p:sldId id="398" r:id="rId6"/>
    <p:sldId id="533" r:id="rId7"/>
    <p:sldId id="535" r:id="rId8"/>
    <p:sldId id="536" r:id="rId9"/>
    <p:sldId id="293" r:id="rId10"/>
    <p:sldId id="256" r:id="rId11"/>
    <p:sldId id="323" r:id="rId12"/>
    <p:sldId id="338" r:id="rId13"/>
    <p:sldId id="296" r:id="rId14"/>
    <p:sldId id="481" r:id="rId15"/>
    <p:sldId id="401" r:id="rId16"/>
    <p:sldId id="487" r:id="rId17"/>
    <p:sldId id="443" r:id="rId18"/>
    <p:sldId id="304" r:id="rId19"/>
    <p:sldId id="295" r:id="rId20"/>
    <p:sldId id="402" r:id="rId21"/>
    <p:sldId id="393" r:id="rId22"/>
    <p:sldId id="331" r:id="rId23"/>
    <p:sldId id="445" r:id="rId24"/>
    <p:sldId id="446" r:id="rId25"/>
    <p:sldId id="447" r:id="rId26"/>
    <p:sldId id="449" r:id="rId27"/>
    <p:sldId id="450" r:id="rId28"/>
    <p:sldId id="538" r:id="rId29"/>
    <p:sldId id="453" r:id="rId30"/>
    <p:sldId id="454" r:id="rId31"/>
    <p:sldId id="489" r:id="rId32"/>
    <p:sldId id="491" r:id="rId33"/>
    <p:sldId id="492" r:id="rId34"/>
    <p:sldId id="551" r:id="rId35"/>
    <p:sldId id="493" r:id="rId36"/>
    <p:sldId id="494" r:id="rId37"/>
    <p:sldId id="495" r:id="rId38"/>
    <p:sldId id="496" r:id="rId39"/>
    <p:sldId id="497" r:id="rId40"/>
    <p:sldId id="499" r:id="rId41"/>
    <p:sldId id="501" r:id="rId42"/>
    <p:sldId id="502" r:id="rId43"/>
    <p:sldId id="503" r:id="rId44"/>
    <p:sldId id="504" r:id="rId45"/>
    <p:sldId id="505" r:id="rId46"/>
    <p:sldId id="506" r:id="rId47"/>
    <p:sldId id="507" r:id="rId48"/>
    <p:sldId id="508" r:id="rId49"/>
    <p:sldId id="509" r:id="rId50"/>
    <p:sldId id="510" r:id="rId51"/>
    <p:sldId id="539" r:id="rId52"/>
    <p:sldId id="540" r:id="rId53"/>
    <p:sldId id="541" r:id="rId54"/>
    <p:sldId id="543" r:id="rId55"/>
    <p:sldId id="544" r:id="rId56"/>
    <p:sldId id="511" r:id="rId57"/>
    <p:sldId id="524" r:id="rId58"/>
    <p:sldId id="526" r:id="rId59"/>
    <p:sldId id="531" r:id="rId60"/>
    <p:sldId id="532" r:id="rId61"/>
    <p:sldId id="513" r:id="rId62"/>
    <p:sldId id="546" r:id="rId63"/>
    <p:sldId id="520" r:id="rId64"/>
  </p:sldIdLst>
  <p:sldSz cx="9906000" cy="6858000" type="A4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081"/>
    <a:srgbClr val="FDC0E5"/>
    <a:srgbClr val="037C03"/>
    <a:srgbClr val="7B00E4"/>
    <a:srgbClr val="C1CEFF"/>
    <a:srgbClr val="00FF00"/>
    <a:srgbClr val="FE9B0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25" autoAdjust="0"/>
    <p:restoredTop sz="95126" autoAdjust="0"/>
  </p:normalViewPr>
  <p:slideViewPr>
    <p:cSldViewPr>
      <p:cViewPr>
        <p:scale>
          <a:sx n="78" d="100"/>
          <a:sy n="78" d="100"/>
        </p:scale>
        <p:origin x="186" y="2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13" Type="http://schemas.openxmlformats.org/officeDocument/2006/relationships/slide" Target="slides/slide34.xml"/><Relationship Id="rId18" Type="http://schemas.openxmlformats.org/officeDocument/2006/relationships/slide" Target="slides/slide56.xml"/><Relationship Id="rId3" Type="http://schemas.openxmlformats.org/officeDocument/2006/relationships/slide" Target="slides/slide6.xml"/><Relationship Id="rId7" Type="http://schemas.openxmlformats.org/officeDocument/2006/relationships/slide" Target="slides/slide17.xml"/><Relationship Id="rId12" Type="http://schemas.openxmlformats.org/officeDocument/2006/relationships/slide" Target="slides/slide31.xml"/><Relationship Id="rId17" Type="http://schemas.openxmlformats.org/officeDocument/2006/relationships/slide" Target="slides/slide55.xml"/><Relationship Id="rId2" Type="http://schemas.openxmlformats.org/officeDocument/2006/relationships/slide" Target="slides/slide5.xml"/><Relationship Id="rId16" Type="http://schemas.openxmlformats.org/officeDocument/2006/relationships/slide" Target="slides/slide54.xml"/><Relationship Id="rId1" Type="http://schemas.openxmlformats.org/officeDocument/2006/relationships/slide" Target="slides/slide1.xml"/><Relationship Id="rId6" Type="http://schemas.openxmlformats.org/officeDocument/2006/relationships/slide" Target="slides/slide15.xml"/><Relationship Id="rId11" Type="http://schemas.openxmlformats.org/officeDocument/2006/relationships/slide" Target="slides/slide26.xml"/><Relationship Id="rId5" Type="http://schemas.openxmlformats.org/officeDocument/2006/relationships/slide" Target="slides/slide9.xml"/><Relationship Id="rId15" Type="http://schemas.openxmlformats.org/officeDocument/2006/relationships/slide" Target="slides/slide53.xml"/><Relationship Id="rId10" Type="http://schemas.openxmlformats.org/officeDocument/2006/relationships/slide" Target="slides/slide25.xml"/><Relationship Id="rId4" Type="http://schemas.openxmlformats.org/officeDocument/2006/relationships/slide" Target="slides/slide8.xml"/><Relationship Id="rId9" Type="http://schemas.openxmlformats.org/officeDocument/2006/relationships/slide" Target="slides/slide23.xml"/><Relationship Id="rId14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8624888" y="6532563"/>
            <a:ext cx="396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fld id="{00D7A8DE-5CE3-4862-8F6D-37A7B5B049C0}" type="slidenum">
              <a:rPr lang="en-US" sz="1400">
                <a:latin typeface="Arial" pitchFamily="34" charset="0"/>
              </a:rPr>
              <a:pPr algn="r" eaLnBrk="0" hangingPunct="0"/>
              <a:t>‹#›</a:t>
            </a:fld>
            <a:endParaRPr lang="en-US" sz="1400">
              <a:latin typeface="Arial" pitchFamily="34" charset="0"/>
            </a:endParaRP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8624888" y="6532563"/>
            <a:ext cx="396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fld id="{FD46B90D-8442-4FFF-9CA1-B74873F2C0DD}" type="slidenum">
              <a:rPr lang="en-US" sz="1400">
                <a:latin typeface="Arial" pitchFamily="34" charset="0"/>
              </a:rPr>
              <a:pPr algn="r" eaLnBrk="0" hangingPunct="0"/>
              <a:t>‹#›</a:t>
            </a:fld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12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9013" y="3260725"/>
            <a:ext cx="7165975" cy="2887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16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17800" y="517525"/>
            <a:ext cx="3709988" cy="2568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8624888" y="6532563"/>
            <a:ext cx="396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fld id="{2670D884-E5C5-4FF1-8A2F-6E7F214B58DB}" type="slidenum">
              <a:rPr lang="en-US" sz="1400">
                <a:latin typeface="Arial" pitchFamily="34" charset="0"/>
              </a:rPr>
              <a:pPr algn="r" eaLnBrk="0" hangingPunct="0"/>
              <a:t>‹#›</a:t>
            </a:fld>
            <a:endParaRPr lang="en-US" sz="1400">
              <a:latin typeface="Arial" pitchFamily="34" charset="0"/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8624888" y="6532563"/>
            <a:ext cx="3968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/>
            <a:fld id="{7E39D42A-7790-4355-814B-1F182BCE31D9}" type="slidenum">
              <a:rPr lang="en-US" sz="1400">
                <a:latin typeface="Arial" pitchFamily="34" charset="0"/>
              </a:rPr>
              <a:pPr algn="r" eaLnBrk="0" hangingPunct="0"/>
              <a:t>‹#›</a:t>
            </a:fld>
            <a:endParaRPr lang="en-US" sz="14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92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02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03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7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7800" y="517525"/>
            <a:ext cx="3709988" cy="2568575"/>
          </a:xfrm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71800" y="1752600"/>
            <a:ext cx="59436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2743200"/>
            <a:ext cx="59436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FCD3-FA43-4F33-93CA-F11B1996D3B7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CE3C-EB6F-48FF-A450-70F220C63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57171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3E26-E825-47F0-81A9-8F3AC8BF230C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AB6BF-9C8A-466C-9B57-123F7AA4E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20671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27781" y="762000"/>
            <a:ext cx="148418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081" y="762000"/>
            <a:ext cx="429260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237E5-AB94-4F9A-BEB4-3DCD14E69B4B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2AD3F-AE21-4062-A01A-045E7E442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49252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6154" y="1600200"/>
            <a:ext cx="7675431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6154" y="2819400"/>
            <a:ext cx="5694231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1DF2-2F2E-4EBC-907A-070D5214ABC4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4D0EB-00A8-487A-ABED-806B274FD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52442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AF0C4-FC77-4A6C-B584-5A42BE90D43F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40E4A-E162-4A99-A287-04CF64D63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69195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E6213-44D4-44D4-BA7C-02412EBF3779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83194-FE7D-4FE5-8B11-C2C7CB545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94172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6152" y="1600203"/>
            <a:ext cx="2765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677" y="1600203"/>
            <a:ext cx="2765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294CF-71AB-478B-9B68-BD36D7BB1962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B748E-4FB3-4687-9885-53E9218F4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01816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B2D1A-AC92-4400-AD8D-C3E9B2276909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3E84D-5349-4827-AE46-F28514E65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97294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DD4DF-98BA-4E4E-A137-F445D7CA3799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AE397-6F21-492A-A472-092934AAD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54110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CA-D7D7-41FD-AAE4-6E9E9B25BA09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7633E-3D2A-4800-A275-6C03D8D50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45475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F9C3A-150D-4049-BF6A-B0DC4A76D9DF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4E03E-7543-4E54-8804-9F9DF91C7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28087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22E22-0C28-452A-8C3E-7D83E2D660D9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1ED5F-435B-442A-83B2-6CA9A4B695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23076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487E6-AB1E-47AB-8817-0954630A095F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D7B6D-645C-427D-BC7B-A5E804322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29612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B9D0E-266E-4D6E-9232-F029F5F1ABBD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CC9D1-2FD4-4619-916B-CD35A16C07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38901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4014" y="685803"/>
            <a:ext cx="1919288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6153" y="685803"/>
            <a:ext cx="5592763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0F702-DC84-4F84-8DEA-A81DDDFFF4D0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64B17-88D8-42DB-BFD0-920844F44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29707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86154" y="1600200"/>
            <a:ext cx="7675431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6154" y="2819400"/>
            <a:ext cx="5694231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534B5-0C4E-45BD-9309-F272C39A029B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7B42F-9836-4C3F-BB5C-BC61D26E6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05030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BE651-3A98-499B-B62A-7C74A9709D82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35284-7311-4B50-9DE2-96E196232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7780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C1498-EC4A-4E0D-8598-AAC0A2F11410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D0979-085E-4D9F-A7AC-F76FBCAC5D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8629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6152" y="1600203"/>
            <a:ext cx="2765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6677" y="1600203"/>
            <a:ext cx="2765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54B0E-8595-4514-8781-0BA386049192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A4F22-8D23-4032-91FC-1B03C62F7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59413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4172A-2A17-428B-8A93-16E9F1EB57A5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AB1DE-7962-4988-AF9C-9572A4C91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91408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7198C-4FFD-4D4F-9004-617ED14E3300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F4292-8A30-40F1-BEE9-DA5169607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0804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B7B83-5CFE-421A-AFF9-F2D2EA2FC89E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E8B23-74AA-472C-9DA5-B9B98587A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85129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B9CA8-2E2B-400D-8AC0-2B73801B5F36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89F73-A76F-41D9-B856-B794A638F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88967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FA284-79F9-4506-9C8F-BAC0AF98FEA4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594E-7529-4E70-BFAC-1A51713D3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75703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1FDE5-3B8B-4B42-944B-CDBA8DB7879A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E8B36-43D1-42F0-BDDA-CEBEE27D2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685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582B-7DEE-4939-8793-568EECB8234B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7901C-7E34-4F9A-A713-00BB88630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3698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4014" y="685803"/>
            <a:ext cx="1919288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6153" y="685803"/>
            <a:ext cx="5592763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62985-671D-4137-82C2-A6FEF1AED6C3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F670-DE61-4874-A20C-68111AFB3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67282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905003"/>
            <a:ext cx="817245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4572000"/>
            <a:ext cx="700024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B42805-94EB-4D4F-94AB-6C624EC0457D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EF7D25-0C1E-404E-A4DB-F8A00B6F65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EEB997-98C7-4AF6-A718-09697796573A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350DC9-2758-4388-AF6A-922750047E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5486400"/>
            <a:ext cx="8297994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3852863"/>
            <a:ext cx="6646994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416591-D789-49B4-8183-3E52F390357B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437106-1D83-43BD-9EF4-0051EAA311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7E6223-19C0-42A0-BEAF-20C522B4F483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68C497-B2C4-4AC3-9079-229CCD2A34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819F04-CD3C-4284-A960-6D2F11B95107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68F1B-3363-47B1-8FED-DDC1FFED5F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0F0C93-1B8A-4F7B-8D4D-7817CEEE3D81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B613E9-AEEC-47E0-8A28-21DD9CF027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81" y="1828800"/>
            <a:ext cx="288753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2710" y="1828800"/>
            <a:ext cx="28892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77647-03C6-4EE8-8542-AECD907EAAD0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11C92-639E-4BE0-992B-4848EED07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3642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75047-C798-46A1-A7B8-70CC5A423657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F67877-1E16-4D1D-B765-DE43BF83E0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5495544"/>
            <a:ext cx="84201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201" y="6096000"/>
            <a:ext cx="84201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9DE4BA-8E46-4B76-B067-024E2C4210E4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3188D7-A226-4D09-BA2D-40458686E7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0200" y="381000"/>
            <a:ext cx="84201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98" y="5495278"/>
            <a:ext cx="84201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6305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898" y="6096000"/>
            <a:ext cx="84201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A677C9-FE60-40D5-8D87-C0FF0FB69006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2E993D1-53FF-461F-A222-066A7B10C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2FEDED-8C9D-4576-8679-02F4F0732F9F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CF3130-F327-4142-B34D-FC28CC2FBE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189865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A3F04-F39F-4224-8C1D-E90078DECD4E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78090-1D40-4638-B1E8-4A0F875E1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589" y="836629"/>
            <a:ext cx="7342598" cy="2555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75E6F-AB0A-41ED-90A3-BA1C5989161D}" type="datetime3">
              <a:rPr lang="en-US"/>
              <a:pPr>
                <a:defRPr/>
              </a:pPr>
              <a:t>20 May 2015</a:t>
            </a:fld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ETAPRIMASAFETY  ENGINEERING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32CD4-5776-4FF0-80C5-9E1480C052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745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04800"/>
            <a:ext cx="84201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08053" y="1905000"/>
            <a:ext cx="4133851" cy="4114800"/>
          </a:xfrm>
        </p:spPr>
        <p:txBody>
          <a:bodyPr>
            <a:normAutofit/>
          </a:bodyPr>
          <a:lstStyle/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94299" y="1905000"/>
            <a:ext cx="4133851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E3080-604A-4EA7-889C-B84BC9932A80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C0449-C5FE-4CE6-96F0-D1818FA75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6438"/>
      </p:ext>
    </p:extLst>
  </p:cSld>
  <p:clrMapOvr>
    <a:masterClrMapping/>
  </p:clrMapOvr>
  <p:transition advTm="8000">
    <p:pull dir="ru"/>
    <p:sndAc>
      <p:stSnd>
        <p:snd r:embed="rId1" name="camera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905001"/>
            <a:ext cx="817245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2950" y="4572000"/>
            <a:ext cx="700024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6534B5-0C4E-45BD-9309-F272C39A029B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B7B42F-9836-4C3F-BB5C-BC61D26E6F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6BE651-3A98-499B-B62A-7C74A9709D82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35284-7311-4B50-9DE2-96E196232A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5486400"/>
            <a:ext cx="8297994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3852863"/>
            <a:ext cx="6646994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AC1498-EC4A-4E0D-8598-AAC0A2F11410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BD0979-085E-4D9F-A7AC-F76FBCAC5D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9A471-E72A-4A65-B3D0-01C231D6F0AC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D4E48-A316-4E1B-A1A2-6312786BA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30081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536192"/>
            <a:ext cx="39624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754B0E-8595-4514-8781-0BA386049192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A4F22-8D23-4032-91FC-1B03C62F7D8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7900" y="1535113"/>
            <a:ext cx="39624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879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4172A-2A17-428B-8A93-16E9F1EB57A5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AB1DE-7962-4988-AF9C-9572A4C915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7198C-4FFD-4D4F-9004-617ED14E3300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F4292-8A30-40F1-BEE9-DA51696079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B7B83-5CFE-421A-AFF9-F2D2EA2FC89E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4E8B23-74AA-472C-9DA5-B9B98587A6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1" y="5495544"/>
            <a:ext cx="84201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200" y="6096000"/>
            <a:ext cx="84201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8FA284-79F9-4506-9C8F-BAC0AF98FEA4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CB594E-7529-4E70-BFAC-1A51713D33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30200" y="381000"/>
            <a:ext cx="84201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ll dir="r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98" y="5495278"/>
            <a:ext cx="84201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6305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6898" y="6096000"/>
            <a:ext cx="84201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01FDE5-3B8B-4B42-944B-CDBA8DB7879A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BE8B36-43D1-42F0-BDDA-CEBEE27D20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</p:spTree>
  </p:cSld>
  <p:clrMapOvr>
    <a:masterClrMapping/>
  </p:clrMapOvr>
  <p:transition>
    <p:pull dir="r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B3582B-7DEE-4939-8793-568EECB8234B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7901C-7E34-4F9A-A713-00BB88630B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189865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562985-671D-4137-82C2-A6FEF1AED6C3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8F670-DE61-4874-A20C-68111AFB39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pull dir="ru"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2EFB-71C3-4CF7-9390-D821685276BF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C8257-E4E8-41E8-82BB-4B8061F68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8949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C7BCC-3A93-4470-8B87-2E043B2CD5C1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8296-2739-46F3-B29F-529B8FFDE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18860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EC8DC-1FA6-4273-B931-8FF0240081FF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C36A5-319F-49BF-A6B7-45BAB545D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84026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FD7FB-E80E-4D8C-9B45-6AB1BB59D64D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2A372-01CC-4A1C-8311-D0A056B31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36432"/>
      </p:ext>
    </p:extLst>
  </p:cSld>
  <p:clrMapOvr>
    <a:masterClrMapping/>
  </p:clrMapOvr>
  <p:transition>
    <p:pull dir="ru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970213" y="762000"/>
            <a:ext cx="59420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70213" y="1828800"/>
            <a:ext cx="594201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5886450"/>
            <a:ext cx="1898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6908F9FF-E756-4789-8924-01BF6BC1F9EE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5886450"/>
            <a:ext cx="31369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6750" y="5886450"/>
            <a:ext cx="18986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>
              <a:defRPr/>
            </a:pPr>
            <a:fld id="{8F9CE322-E1A7-4EA9-A7A9-71CE1B818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912" r:id="rId1"/>
    <p:sldLayoutId id="2147484848" r:id="rId2"/>
    <p:sldLayoutId id="2147484849" r:id="rId3"/>
    <p:sldLayoutId id="2147484850" r:id="rId4"/>
    <p:sldLayoutId id="2147484851" r:id="rId5"/>
    <p:sldLayoutId id="2147484852" r:id="rId6"/>
    <p:sldLayoutId id="2147484853" r:id="rId7"/>
    <p:sldLayoutId id="2147484854" r:id="rId8"/>
    <p:sldLayoutId id="2147484855" r:id="rId9"/>
    <p:sldLayoutId id="2147484856" r:id="rId10"/>
    <p:sldLayoutId id="2147484857" r:id="rId11"/>
  </p:sldLayoutIdLst>
  <p:transition>
    <p:pull dir="ru"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5888" y="685800"/>
            <a:ext cx="76771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5888" y="1600202"/>
            <a:ext cx="56959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429375"/>
            <a:ext cx="2311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C22FA603-975A-4AC0-86A9-4AE5395B7F5B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429375"/>
            <a:ext cx="31369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429375"/>
            <a:ext cx="2311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BCF5E87E-BCC6-4F13-91FD-B38A501AD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858" r:id="rId2"/>
    <p:sldLayoutId id="2147484859" r:id="rId3"/>
    <p:sldLayoutId id="2147484860" r:id="rId4"/>
    <p:sldLayoutId id="2147484861" r:id="rId5"/>
    <p:sldLayoutId id="2147484862" r:id="rId6"/>
    <p:sldLayoutId id="2147484863" r:id="rId7"/>
    <p:sldLayoutId id="2147484864" r:id="rId8"/>
    <p:sldLayoutId id="2147484865" r:id="rId9"/>
    <p:sldLayoutId id="2147484866" r:id="rId10"/>
    <p:sldLayoutId id="2147484867" r:id="rId11"/>
  </p:sldLayoutIdLst>
  <p:transition>
    <p:pull dir="ru"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85888" y="685800"/>
            <a:ext cx="76771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5888" y="1600202"/>
            <a:ext cx="56959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429375"/>
            <a:ext cx="2311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E27C6E8F-4195-4656-88EB-A1094AAD959F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429375"/>
            <a:ext cx="31369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429375"/>
            <a:ext cx="23114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13DAB15-8034-4B98-9223-8D3D24894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  <p:sldLayoutId id="2147484868" r:id="rId2"/>
    <p:sldLayoutId id="2147484869" r:id="rId3"/>
    <p:sldLayoutId id="2147484870" r:id="rId4"/>
    <p:sldLayoutId id="2147484871" r:id="rId5"/>
    <p:sldLayoutId id="2147484872" r:id="rId6"/>
    <p:sldLayoutId id="2147484873" r:id="rId7"/>
    <p:sldLayoutId id="2147484874" r:id="rId8"/>
    <p:sldLayoutId id="2147484875" r:id="rId9"/>
    <p:sldLayoutId id="2147484876" r:id="rId10"/>
    <p:sldLayoutId id="2147484877" r:id="rId11"/>
  </p:sldLayoutIdLst>
  <p:transition>
    <p:pull dir="ru"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25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255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63050" y="0"/>
            <a:ext cx="7429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63050" y="5486400"/>
            <a:ext cx="74295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2770" y="5648960"/>
            <a:ext cx="59436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EBED69-4535-4B4F-B94A-F01258086B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317791" y="4033520"/>
            <a:ext cx="2367281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282232" y="1630680"/>
            <a:ext cx="2438399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0DADCD9-5A65-4A5E-B859-4838E064BF5C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5" r:id="rId1"/>
    <p:sldLayoutId id="2147484936" r:id="rId2"/>
    <p:sldLayoutId id="2147484937" r:id="rId3"/>
    <p:sldLayoutId id="2147484938" r:id="rId4"/>
    <p:sldLayoutId id="2147484939" r:id="rId5"/>
    <p:sldLayoutId id="2147484940" r:id="rId6"/>
    <p:sldLayoutId id="2147484941" r:id="rId7"/>
    <p:sldLayoutId id="2147484942" r:id="rId8"/>
    <p:sldLayoutId id="2147484943" r:id="rId9"/>
    <p:sldLayoutId id="2147484944" r:id="rId10"/>
    <p:sldLayoutId id="2147484945" r:id="rId11"/>
    <p:sldLayoutId id="2147484946" r:id="rId12"/>
    <p:sldLayoutId id="2147484959" r:id="rId13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25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255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63050" y="0"/>
            <a:ext cx="7429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63050" y="5486400"/>
            <a:ext cx="74295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2770" y="5648960"/>
            <a:ext cx="59436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9CE322-E1A7-4EA9-A7A9-71CE1B8187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8317790" y="4033520"/>
            <a:ext cx="2367281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8282231" y="1630680"/>
            <a:ext cx="2438399" cy="396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908F9FF-E756-4789-8924-01BF6BC1F9EE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8" r:id="rId1"/>
    <p:sldLayoutId id="2147484949" r:id="rId2"/>
    <p:sldLayoutId id="2147484950" r:id="rId3"/>
    <p:sldLayoutId id="2147484951" r:id="rId4"/>
    <p:sldLayoutId id="2147484952" r:id="rId5"/>
    <p:sldLayoutId id="2147484953" r:id="rId6"/>
    <p:sldLayoutId id="2147484954" r:id="rId7"/>
    <p:sldLayoutId id="2147484955" r:id="rId8"/>
    <p:sldLayoutId id="2147484956" r:id="rId9"/>
    <p:sldLayoutId id="2147484957" r:id="rId10"/>
    <p:sldLayoutId id="2147484958" r:id="rId11"/>
  </p:sldLayoutIdLst>
  <p:transition>
    <p:pull dir="ru"/>
    <p:sndAc>
      <p:stSnd>
        <p:snd r:embed="rId13" name="camera.wav"/>
      </p:stSnd>
    </p:sndAc>
  </p:transition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1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3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CDEFF8-9752-48FC-AD17-EA81513019C9}" type="datetime3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20 May 2015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ETAPRIMASAFETY  ENGINEERING</a:t>
            </a:r>
          </a:p>
        </p:txBody>
      </p:sp>
      <p:sp>
        <p:nvSpPr>
          <p:cNvPr id="2560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1158345" y="2780928"/>
            <a:ext cx="6840538" cy="136815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icrosoft Sans Serif" pitchFamily="34" charset="0"/>
                <a:cs typeface="Microsoft Sans Serif" pitchFamily="34" charset="0"/>
              </a:rPr>
              <a:t>KEBISINGAN</a:t>
            </a: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1452068" y="1752600"/>
            <a:ext cx="6405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AU" sz="2400" b="1">
                <a:solidFill>
                  <a:srgbClr val="037C03"/>
                </a:solidFill>
                <a:latin typeface="Tekton Pro Cond" pitchFamily="34" charset="0"/>
              </a:rPr>
              <a:t>LINGKUNGAN KERJA FAKTOR FISIKA</a:t>
            </a:r>
            <a:endParaRPr lang="en-US" sz="2400">
              <a:solidFill>
                <a:srgbClr val="037C03"/>
              </a:solidFill>
              <a:latin typeface="Tekton Pro Con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39865" y="5608041"/>
            <a:ext cx="5824537" cy="786774"/>
            <a:chOff x="2830780" y="5841854"/>
            <a:chExt cx="4297431" cy="78677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8" name="Freeform 7"/>
            <p:cNvSpPr/>
            <p:nvPr/>
          </p:nvSpPr>
          <p:spPr>
            <a:xfrm>
              <a:off x="3164983" y="5913005"/>
              <a:ext cx="3963228" cy="644472"/>
            </a:xfrm>
            <a:custGeom>
              <a:avLst/>
              <a:gdLst>
                <a:gd name="connsiteX0" fmla="*/ 0 w 4524194"/>
                <a:gd name="connsiteY0" fmla="*/ 0 h 644470"/>
                <a:gd name="connsiteX1" fmla="*/ 4201959 w 4524194"/>
                <a:gd name="connsiteY1" fmla="*/ 0 h 644470"/>
                <a:gd name="connsiteX2" fmla="*/ 4524194 w 4524194"/>
                <a:gd name="connsiteY2" fmla="*/ 322235 h 644470"/>
                <a:gd name="connsiteX3" fmla="*/ 4201959 w 4524194"/>
                <a:gd name="connsiteY3" fmla="*/ 644470 h 644470"/>
                <a:gd name="connsiteX4" fmla="*/ 0 w 4524194"/>
                <a:gd name="connsiteY4" fmla="*/ 644470 h 644470"/>
                <a:gd name="connsiteX5" fmla="*/ 0 w 4524194"/>
                <a:gd name="connsiteY5" fmla="*/ 0 h 64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24194" h="644470">
                  <a:moveTo>
                    <a:pt x="4524194" y="644469"/>
                  </a:moveTo>
                  <a:lnTo>
                    <a:pt x="322235" y="644469"/>
                  </a:lnTo>
                  <a:lnTo>
                    <a:pt x="0" y="322235"/>
                  </a:lnTo>
                  <a:lnTo>
                    <a:pt x="322235" y="1"/>
                  </a:lnTo>
                  <a:lnTo>
                    <a:pt x="4524194" y="1"/>
                  </a:lnTo>
                  <a:lnTo>
                    <a:pt x="4524194" y="644469"/>
                  </a:lnTo>
                  <a:close/>
                </a:path>
              </a:pathLst>
            </a:cu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922764" tIns="91441" rIns="170688" bIns="91441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Ir. </a:t>
              </a:r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LATAR MUH</a:t>
              </a:r>
              <a:r>
                <a:rPr lang="en-US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. </a:t>
              </a:r>
              <a:r>
                <a:rPr lang="en-US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ARIF, MSc</a:t>
              </a:r>
              <a:endPara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830780" y="5841854"/>
              <a:ext cx="726583" cy="786774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ransition spd="slow" advTm="8000">
    <p:cover/>
    <p:sndAc>
      <p:stSnd>
        <p:snd r:embed="rId3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" descr="C:\Documents and Settings\Administrator\My Documents\My Pictures\MP Navigator\2010_10_25\IMG_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754065"/>
            <a:ext cx="5761037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ChangeArrowheads="1"/>
          </p:cNvSpPr>
          <p:nvPr/>
        </p:nvSpPr>
        <p:spPr bwMode="auto">
          <a:xfrm>
            <a:off x="1314451" y="3562350"/>
            <a:ext cx="70564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hangingPunct="0"/>
            <a:r>
              <a:rPr lang="fr-FR" sz="1400" i="1">
                <a:latin typeface="Times New Roman" pitchFamily="18" charset="0"/>
                <a:cs typeface="Times New Roman" pitchFamily="18" charset="0"/>
              </a:rPr>
              <a:t>Gambar, 5.4. – Karakteristik Frekuensi- atenuasi rangkaian pembobot. Waldron H.A (1989) Occupational helath practice (3rded). London : Buterwrths &amp; Co.p.125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8504" y="4455324"/>
            <a:ext cx="7954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defRPr/>
            </a:pPr>
            <a:r>
              <a:rPr lang="en-AU" sz="1600" dirty="0"/>
              <a:t>Ada </a:t>
            </a:r>
            <a:r>
              <a:rPr lang="en-AU" sz="1600" dirty="0" err="1"/>
              <a:t>empat</a:t>
            </a:r>
            <a:r>
              <a:rPr lang="en-AU" sz="1600" dirty="0"/>
              <a:t> filter yang </a:t>
            </a:r>
            <a:r>
              <a:rPr lang="en-AU" sz="1600" dirty="0" err="1"/>
              <a:t>dipakai</a:t>
            </a:r>
            <a:r>
              <a:rPr lang="en-AU" sz="1600" dirty="0"/>
              <a:t>, </a:t>
            </a:r>
            <a:r>
              <a:rPr lang="en-AU" sz="1600" dirty="0" err="1"/>
              <a:t>masing-masing</a:t>
            </a:r>
            <a:r>
              <a:rPr lang="en-AU" sz="1600" dirty="0"/>
              <a:t> </a:t>
            </a:r>
            <a:r>
              <a:rPr lang="en-AU" sz="1600" dirty="0" err="1"/>
              <a:t>disesuaikan</a:t>
            </a:r>
            <a:r>
              <a:rPr lang="en-AU" sz="1600" dirty="0"/>
              <a:t> </a:t>
            </a:r>
            <a:r>
              <a:rPr lang="en-AU" sz="1600" dirty="0" err="1"/>
              <a:t>keadaan</a:t>
            </a:r>
            <a:r>
              <a:rPr lang="en-AU" sz="1600" dirty="0"/>
              <a:t> </a:t>
            </a:r>
            <a:r>
              <a:rPr lang="en-AU" sz="1600" dirty="0" err="1"/>
              <a:t>telinga</a:t>
            </a:r>
            <a:r>
              <a:rPr lang="en-AU" sz="1600" dirty="0"/>
              <a:t> </a:t>
            </a:r>
            <a:r>
              <a:rPr lang="en-AU" sz="1600" dirty="0" err="1"/>
              <a:t>manusia</a:t>
            </a:r>
            <a:r>
              <a:rPr lang="en-AU" sz="1600" dirty="0"/>
              <a:t>, filter </a:t>
            </a:r>
            <a:r>
              <a:rPr lang="en-AU" sz="1600" dirty="0" err="1"/>
              <a:t>tersebut</a:t>
            </a:r>
            <a:r>
              <a:rPr lang="en-AU" sz="1600" dirty="0"/>
              <a:t> </a:t>
            </a:r>
            <a:r>
              <a:rPr lang="en-AU" sz="1600" dirty="0" err="1"/>
              <a:t>adalah</a:t>
            </a:r>
            <a:r>
              <a:rPr lang="en-AU" sz="1600" dirty="0"/>
              <a:t> :</a:t>
            </a:r>
            <a:endParaRPr lang="en-US" sz="1600" dirty="0"/>
          </a:p>
          <a:p>
            <a:pPr marL="285750" indent="-285750" algn="just" hangingPunct="0">
              <a:buFont typeface="Arial" pitchFamily="34" charset="0"/>
              <a:buChar char="•"/>
              <a:defRPr/>
            </a:pPr>
            <a:r>
              <a:rPr lang="en-AU" sz="1600" dirty="0" err="1"/>
              <a:t>dB</a:t>
            </a:r>
            <a:r>
              <a:rPr lang="en-AU" sz="1600" dirty="0" err="1">
                <a:solidFill>
                  <a:srgbClr val="C00000"/>
                </a:solidFill>
              </a:rPr>
              <a:t>A</a:t>
            </a:r>
            <a:r>
              <a:rPr lang="en-AU" sz="1600" dirty="0"/>
              <a:t>  ,  </a:t>
            </a:r>
            <a:r>
              <a:rPr lang="en-AU" sz="1600" dirty="0" err="1"/>
              <a:t>untuk</a:t>
            </a:r>
            <a:r>
              <a:rPr lang="en-AU" sz="1600" dirty="0"/>
              <a:t> </a:t>
            </a:r>
            <a:r>
              <a:rPr lang="en-AU" sz="1600" dirty="0" err="1"/>
              <a:t>bising</a:t>
            </a:r>
            <a:r>
              <a:rPr lang="en-AU" sz="1600" dirty="0"/>
              <a:t> </a:t>
            </a:r>
            <a:r>
              <a:rPr lang="en-AU" sz="1600" dirty="0" err="1"/>
              <a:t>lingkungan</a:t>
            </a:r>
            <a:r>
              <a:rPr lang="en-AU" sz="1600" dirty="0"/>
              <a:t> </a:t>
            </a:r>
            <a:r>
              <a:rPr lang="en-AU" sz="1600" dirty="0" err="1"/>
              <a:t>luar</a:t>
            </a:r>
            <a:r>
              <a:rPr lang="en-AU" sz="1600" dirty="0"/>
              <a:t> </a:t>
            </a:r>
            <a:r>
              <a:rPr lang="en-AU" sz="1600" dirty="0" err="1"/>
              <a:t>dan</a:t>
            </a:r>
            <a:r>
              <a:rPr lang="en-AU" sz="1600" dirty="0"/>
              <a:t> </a:t>
            </a:r>
            <a:r>
              <a:rPr lang="en-AU" sz="1600" dirty="0" err="1"/>
              <a:t>dalam</a:t>
            </a:r>
            <a:r>
              <a:rPr lang="en-AU" sz="1600" dirty="0"/>
              <a:t> </a:t>
            </a:r>
            <a:r>
              <a:rPr lang="en-AU" sz="1600" dirty="0" err="1"/>
              <a:t>bangunan</a:t>
            </a:r>
            <a:endParaRPr lang="en-US" sz="1600" dirty="0"/>
          </a:p>
          <a:p>
            <a:pPr marL="285750" indent="-285750" algn="just" hangingPunct="0">
              <a:buFont typeface="Arial" pitchFamily="34" charset="0"/>
              <a:buChar char="•"/>
              <a:defRPr/>
            </a:pPr>
            <a:r>
              <a:rPr lang="en-AU" sz="1600" dirty="0" err="1"/>
              <a:t>dB</a:t>
            </a:r>
            <a:r>
              <a:rPr lang="en-AU" sz="1600" dirty="0" err="1">
                <a:solidFill>
                  <a:srgbClr val="00B0F0"/>
                </a:solidFill>
              </a:rPr>
              <a:t>B</a:t>
            </a:r>
            <a:r>
              <a:rPr lang="en-AU" sz="1600" dirty="0">
                <a:solidFill>
                  <a:srgbClr val="00B0F0"/>
                </a:solidFill>
              </a:rPr>
              <a:t>  </a:t>
            </a:r>
            <a:r>
              <a:rPr lang="en-AU" sz="1600" dirty="0"/>
              <a:t>,  </a:t>
            </a:r>
            <a:r>
              <a:rPr lang="en-AU" sz="1600" dirty="0" err="1"/>
              <a:t>untuk</a:t>
            </a:r>
            <a:r>
              <a:rPr lang="en-AU" sz="1600" dirty="0"/>
              <a:t> </a:t>
            </a:r>
            <a:r>
              <a:rPr lang="en-AU" sz="1600" dirty="0" err="1"/>
              <a:t>tingkat</a:t>
            </a:r>
            <a:r>
              <a:rPr lang="en-AU" sz="1600" dirty="0"/>
              <a:t> </a:t>
            </a:r>
            <a:r>
              <a:rPr lang="en-AU" sz="1600" dirty="0" err="1"/>
              <a:t>bising</a:t>
            </a:r>
            <a:r>
              <a:rPr lang="en-AU" sz="1600" dirty="0"/>
              <a:t> yang </a:t>
            </a:r>
            <a:r>
              <a:rPr lang="en-AU" sz="1600" dirty="0" err="1"/>
              <a:t>lebih</a:t>
            </a:r>
            <a:r>
              <a:rPr lang="en-AU" sz="1600" dirty="0"/>
              <a:t> </a:t>
            </a:r>
            <a:r>
              <a:rPr lang="en-AU" sz="1600" dirty="0" err="1"/>
              <a:t>tinggi</a:t>
            </a:r>
            <a:endParaRPr lang="en-US" sz="1600" dirty="0"/>
          </a:p>
          <a:p>
            <a:pPr marL="285750" indent="-285750" algn="just" hangingPunct="0">
              <a:buFont typeface="Arial" pitchFamily="34" charset="0"/>
              <a:buChar char="•"/>
              <a:defRPr/>
            </a:pPr>
            <a:r>
              <a:rPr lang="en-AU" sz="1600" dirty="0" err="1"/>
              <a:t>dB</a:t>
            </a:r>
            <a:r>
              <a:rPr lang="en-AU" sz="1600" dirty="0" err="1">
                <a:solidFill>
                  <a:srgbClr val="00B0F0"/>
                </a:solidFill>
              </a:rPr>
              <a:t>C</a:t>
            </a:r>
            <a:r>
              <a:rPr lang="en-AU" sz="1600" dirty="0"/>
              <a:t>  ,  </a:t>
            </a:r>
            <a:r>
              <a:rPr lang="en-AU" sz="1600" dirty="0" err="1"/>
              <a:t>untuk</a:t>
            </a:r>
            <a:r>
              <a:rPr lang="en-AU" sz="1600" dirty="0"/>
              <a:t> </a:t>
            </a:r>
            <a:r>
              <a:rPr lang="en-AU" sz="1600" dirty="0" err="1"/>
              <a:t>bising</a:t>
            </a:r>
            <a:r>
              <a:rPr lang="en-AU" sz="1600" dirty="0"/>
              <a:t> </a:t>
            </a:r>
            <a:r>
              <a:rPr lang="en-AU" sz="1600" dirty="0" err="1"/>
              <a:t>industri</a:t>
            </a:r>
            <a:r>
              <a:rPr lang="en-AU" sz="1600" dirty="0"/>
              <a:t> yang </a:t>
            </a:r>
            <a:r>
              <a:rPr lang="en-AU" sz="1600" dirty="0" err="1"/>
              <a:t>sangat</a:t>
            </a:r>
            <a:r>
              <a:rPr lang="en-AU" sz="1600" dirty="0"/>
              <a:t> </a:t>
            </a:r>
            <a:r>
              <a:rPr lang="en-AU" sz="1600" dirty="0" err="1"/>
              <a:t>tinggi</a:t>
            </a:r>
            <a:r>
              <a:rPr lang="en-AU" sz="1600" dirty="0"/>
              <a:t> </a:t>
            </a:r>
            <a:r>
              <a:rPr lang="en-AU" sz="1600" dirty="0" err="1"/>
              <a:t>dari</a:t>
            </a:r>
            <a:r>
              <a:rPr lang="en-AU" sz="1600" dirty="0"/>
              <a:t> </a:t>
            </a:r>
            <a:r>
              <a:rPr lang="en-AU" sz="1600" dirty="0" err="1"/>
              <a:t>mesin</a:t>
            </a:r>
            <a:endParaRPr lang="en-US" sz="1600" dirty="0"/>
          </a:p>
          <a:p>
            <a:pPr marL="285750" indent="-285750" algn="just" hangingPunct="0">
              <a:buFont typeface="Arial" pitchFamily="34" charset="0"/>
              <a:buChar char="•"/>
              <a:defRPr/>
            </a:pPr>
            <a:r>
              <a:rPr lang="en-AU" sz="1600" dirty="0" err="1"/>
              <a:t>dB</a:t>
            </a:r>
            <a:r>
              <a:rPr lang="en-AU" sz="1600" dirty="0" err="1">
                <a:solidFill>
                  <a:srgbClr val="00B0F0"/>
                </a:solidFill>
              </a:rPr>
              <a:t>D</a:t>
            </a:r>
            <a:r>
              <a:rPr lang="en-AU" sz="1600" dirty="0"/>
              <a:t>  ,  </a:t>
            </a:r>
            <a:r>
              <a:rPr lang="en-AU" sz="1600" dirty="0" err="1"/>
              <a:t>untuk</a:t>
            </a:r>
            <a:r>
              <a:rPr lang="en-AU" sz="1600" dirty="0"/>
              <a:t> </a:t>
            </a:r>
            <a:r>
              <a:rPr lang="en-AU" sz="1600" dirty="0" err="1"/>
              <a:t>tingkat</a:t>
            </a:r>
            <a:r>
              <a:rPr lang="en-AU" sz="1600" dirty="0"/>
              <a:t> </a:t>
            </a:r>
            <a:r>
              <a:rPr lang="en-AU" sz="1600" dirty="0" err="1"/>
              <a:t>bising</a:t>
            </a:r>
            <a:r>
              <a:rPr lang="en-AU" sz="1600" dirty="0"/>
              <a:t> </a:t>
            </a:r>
            <a:r>
              <a:rPr lang="en-AU" sz="1600" dirty="0" err="1"/>
              <a:t>pesawat</a:t>
            </a:r>
            <a:r>
              <a:rPr lang="en-AU" sz="1600" dirty="0"/>
              <a:t> </a:t>
            </a:r>
            <a:r>
              <a:rPr lang="en-AU" sz="1600" dirty="0" err="1"/>
              <a:t>udara</a:t>
            </a:r>
            <a:endParaRPr lang="en-US" sz="16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8C676A-47C7-44EC-86A9-D2BC294ACCE5}" type="datetime3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20 May 2015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ETAPRIMASAFETY  ENGINEERING</a:t>
            </a:r>
          </a:p>
        </p:txBody>
      </p:sp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09C7FA-6FD8-475E-B42B-B12D817F5D02}" type="datetime3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20 May 2015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ETAPRIMASAFETY  ENGINEERING</a:t>
            </a:r>
          </a:p>
        </p:txBody>
      </p:sp>
      <p:pic>
        <p:nvPicPr>
          <p:cNvPr id="52230" name="Picture 9" descr="http://www.acson-international.com/images/image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404813"/>
            <a:ext cx="482441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928315-B85A-42A3-A7DE-47152A1844AC}" type="datetime3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20 May 2015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ETAPRIMASAFETY  ENGINEERING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49314" y="692152"/>
          <a:ext cx="7704136" cy="4938713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048973"/>
                <a:gridCol w="1557219"/>
                <a:gridCol w="4097944"/>
              </a:tblGrid>
              <a:tr h="823119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 err="1" smtClean="0">
                          <a:solidFill>
                            <a:srgbClr val="FFFFFF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Itensitas</a:t>
                      </a:r>
                      <a:endParaRPr lang="en-US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FFFFFF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N/m</a:t>
                      </a:r>
                      <a:r>
                        <a:rPr lang="en-AU" sz="1800" b="1" baseline="30000" dirty="0">
                          <a:solidFill>
                            <a:srgbClr val="FFFFFF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AU" sz="1800" b="1" dirty="0">
                          <a:solidFill>
                            <a:srgbClr val="FFFFFF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 (Pascal)</a:t>
                      </a:r>
                      <a:endParaRPr lang="en-US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>
                          <a:solidFill>
                            <a:srgbClr val="FFFFFF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Intensitas</a:t>
                      </a:r>
                      <a:endParaRPr lang="en-US" sz="1800" b="1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dB</a:t>
                      </a:r>
                      <a:endParaRPr lang="en-US" sz="1800" b="1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FF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b="1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AU" sz="1800" b="1" dirty="0" err="1" smtClean="0">
                          <a:solidFill>
                            <a:srgbClr val="FFFFFF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Sumber</a:t>
                      </a:r>
                      <a:r>
                        <a:rPr lang="en-AU" sz="1800" b="1" dirty="0" smtClean="0">
                          <a:solidFill>
                            <a:srgbClr val="FFFFFF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AU" sz="1800" b="1" dirty="0" err="1">
                          <a:solidFill>
                            <a:srgbClr val="FFFFFF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bunyi</a:t>
                      </a:r>
                      <a:endParaRPr lang="en-US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FFFFFF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</a:tr>
              <a:tr h="4115594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200,0</a:t>
                      </a:r>
                      <a:endParaRPr lang="en-US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20,0</a:t>
                      </a:r>
                      <a:endParaRPr lang="en-US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2,0</a:t>
                      </a:r>
                      <a:endParaRPr lang="en-US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0,2</a:t>
                      </a:r>
                      <a:endParaRPr lang="en-US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0,02</a:t>
                      </a:r>
                      <a:endParaRPr lang="en-US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0,002</a:t>
                      </a:r>
                      <a:endParaRPr lang="en-US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0,0002</a:t>
                      </a:r>
                      <a:endParaRPr lang="en-US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1" dirty="0"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0,0002</a:t>
                      </a:r>
                      <a:endParaRPr lang="en-US" sz="1800" b="1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140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130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120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110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70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30">
                      <a:fgClr>
                        <a:srgbClr val="000000"/>
                      </a:fgClr>
                      <a:bgClr>
                        <a:srgbClr val="B2B2B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 err="1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pesawat</a:t>
                      </a: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 jet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 err="1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peswat</a:t>
                      </a: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800" b="0" dirty="0" err="1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terbang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 err="1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musik</a:t>
                      </a: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AU" sz="1800" b="0" dirty="0" err="1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orgen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 err="1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mesin</a:t>
                      </a: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 press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 err="1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lalu</a:t>
                      </a: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800" b="0" dirty="0" err="1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lintas</a:t>
                      </a: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800" b="0" dirty="0" err="1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yng</a:t>
                      </a: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800" b="0" dirty="0" err="1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bising</a:t>
                      </a: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,- truck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 err="1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pabrik</a:t>
                      </a: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/factory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 err="1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kantor</a:t>
                      </a: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/noise office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vacuum cleaner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 err="1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percakapan</a:t>
                      </a: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 normal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 err="1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kantor</a:t>
                      </a: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AU" sz="1800" b="0" dirty="0" err="1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tenang</a:t>
                      </a: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/private office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 err="1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lingkungan</a:t>
                      </a: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800" b="0" dirty="0" err="1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perumahan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recording studio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 err="1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bisikan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threshold of good hearing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b="0" dirty="0" err="1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ambang</a:t>
                      </a:r>
                      <a:r>
                        <a:rPr lang="en-AU" sz="1800" b="0" dirty="0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800" b="0" dirty="0" err="1">
                          <a:effectLst/>
                          <a:latin typeface="Arial Rounded MT Bold" pitchFamily="34" charset="0"/>
                          <a:ea typeface="Times New Roman"/>
                          <a:cs typeface="Times New Roman"/>
                        </a:rPr>
                        <a:t>dengar</a:t>
                      </a:r>
                      <a:endParaRPr lang="en-US" sz="1800" b="0" dirty="0">
                        <a:effectLst/>
                        <a:latin typeface="Arial Rounded MT Bold" pitchFamily="34" charset="0"/>
                        <a:ea typeface="Times New Roman"/>
                      </a:endParaRPr>
                    </a:p>
                  </a:txBody>
                  <a:tcPr marL="68574" marR="6857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pattFill prst="pct25">
                      <a:fgClr>
                        <a:srgbClr val="00FF00"/>
                      </a:fgClr>
                      <a:bgClr>
                        <a:srgbClr val="DDFFDD"/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54283" name="Rectangle 3"/>
          <p:cNvSpPr>
            <a:spLocks noChangeArrowheads="1"/>
          </p:cNvSpPr>
          <p:nvPr/>
        </p:nvSpPr>
        <p:spPr bwMode="auto">
          <a:xfrm>
            <a:off x="2741614" y="25855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800"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2360614" y="684213"/>
            <a:ext cx="58324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hangingPunct="0"/>
            <a:r>
              <a:rPr lang="en-AU" b="1"/>
              <a:t>Respos Telingah dan Pembobotan Frekunsi</a:t>
            </a:r>
            <a:endParaRPr lang="en-US"/>
          </a:p>
        </p:txBody>
      </p:sp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920750" y="1341440"/>
            <a:ext cx="7848601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hangingPunct="0"/>
            <a:r>
              <a:rPr lang="en-AU" sz="1600">
                <a:latin typeface="Arial" pitchFamily="34" charset="0"/>
                <a:cs typeface="Arial" pitchFamily="34" charset="0"/>
              </a:rPr>
              <a:t>Pendengaran manusia kurang sensitive terhadap frekuensi yang sangat tinggi dan sangat rendah. Dan rentang frekunsi dimana manusia paling sensitive berada pada frekuensi 3 kHz hingga 5kHz. Berikut ini adalah gambaran respon telingah manusia terhadap frekuensi yang tidak linear.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00" name="Picture 3" descr="C:\Documents and Settings\Administrator\My Documents\My Pictures\MP Navigator\2010_10_25\IMG_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2451102"/>
            <a:ext cx="4752976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2019301" y="6007102"/>
            <a:ext cx="55292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hangingPunct="0"/>
            <a:r>
              <a:rPr lang="en-AU" sz="1200" i="1">
                <a:latin typeface="Times New Roman" pitchFamily="18" charset="0"/>
                <a:cs typeface="Times New Roman" pitchFamily="18" charset="0"/>
              </a:rPr>
              <a:t>Gambar, 5.3.- Karakteristik frekuensi pendengaran manusia – Kurva Loudness</a:t>
            </a:r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302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31D94C0-98B7-4455-8542-755551FA763D}" type="datetime3">
              <a:rPr lang="en-US" sz="1200" smtClean="0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20 May 2015</a:t>
            </a:fld>
            <a:endParaRPr lang="en-US" sz="1200" smtClean="0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5530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2"/>
                </a:solidFill>
                <a:latin typeface="Rage Italic" pitchFamily="66" charset="0"/>
              </a:rPr>
              <a:t>ETAPRIMASAFETY  ENGINEERING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3068640"/>
            <a:ext cx="6624638" cy="31321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57276" y="2852738"/>
            <a:ext cx="6048375" cy="2652712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Continuous Noise/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Bising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tunak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Impulsive Noise/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Bising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Bising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Fluktuatif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Bising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Nada Tunggal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Bising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Frekwensi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Rendah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3BD61-53E0-4C79-9B9C-7EB2B2B37C08}" type="datetime3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20 May 2015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ETAPRIMASAFETY  ENGINEERING</a:t>
            </a:r>
          </a:p>
        </p:txBody>
      </p:sp>
      <p:sp>
        <p:nvSpPr>
          <p:cNvPr id="3" name="Rectangle 14"/>
          <p:cNvSpPr txBox="1">
            <a:spLocks noChangeArrowheads="1"/>
          </p:cNvSpPr>
          <p:nvPr/>
        </p:nvSpPr>
        <p:spPr>
          <a:xfrm>
            <a:off x="1064568" y="1412776"/>
            <a:ext cx="4355184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hangingPunct="0">
              <a:defRPr/>
            </a:pPr>
            <a:r>
              <a:rPr lang="fr-FR" b="1" dirty="0" smtClean="0"/>
              <a:t>JENIS </a:t>
            </a:r>
            <a:r>
              <a:rPr lang="fr-FR" b="1" dirty="0"/>
              <a:t>PAPARAN BISING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D83E66-B8A8-4941-9F28-D3DB6913F0B2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632521" y="1556794"/>
            <a:ext cx="4104010" cy="72003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>
                <a:solidFill>
                  <a:schemeClr val="tx1"/>
                </a:solidFill>
                <a:latin typeface="Haettenschweiler" pitchFamily="34" charset="0"/>
                <a:cs typeface="Arial" pitchFamily="34" charset="0"/>
              </a:rPr>
              <a:t>JENIS PAPARAN BISING</a:t>
            </a:r>
            <a:r>
              <a:rPr lang="id-ID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ettenschweiler" pitchFamily="34" charset="0"/>
                <a:cs typeface="Arial" pitchFamily="34" charset="0"/>
              </a:rPr>
              <a:t>)</a:t>
            </a:r>
            <a:endParaRPr lang="en-US" sz="18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aettenschweiler" pitchFamily="34" charset="0"/>
              <a:cs typeface="Arial" pitchFamily="34" charset="0"/>
            </a:endParaRPr>
          </a:p>
        </p:txBody>
      </p:sp>
      <p:sp>
        <p:nvSpPr>
          <p:cNvPr id="5129" name="Rectangle 9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1903" y="2492898"/>
            <a:ext cx="8170490" cy="3598863"/>
          </a:xfrm>
        </p:spPr>
        <p:txBody>
          <a:bodyPr>
            <a:normAutofit fontScale="77500" lnSpcReduction="20000"/>
          </a:bodyPr>
          <a:lstStyle/>
          <a:p>
            <a:pPr marL="571500" indent="-57150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571500" indent="-57150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</a:t>
            </a:r>
            <a:r>
              <a:rPr lang="en-U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umber</a:t>
            </a: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noise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terdiri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dari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:</a:t>
            </a:r>
          </a:p>
          <a:p>
            <a:pPr marL="571500" indent="-57150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DC0081"/>
              </a:buClr>
              <a:buSzTx/>
              <a:buNone/>
              <a:defRPr/>
            </a:pPr>
            <a:r>
              <a:rPr lang="en-US" sz="2900" b="1" dirty="0">
                <a:latin typeface="Arial" pitchFamily="34" charset="0"/>
              </a:rPr>
              <a:t>CONTINU NOISE </a:t>
            </a:r>
            <a:endParaRPr lang="en-US" sz="2900" b="1" dirty="0" smtClean="0">
              <a:latin typeface="Arial" pitchFamily="34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DC0081"/>
              </a:buClr>
              <a:buSzTx/>
              <a:buNone/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Yaitu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noise yang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secara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terus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menerus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dengan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level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spektrum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yang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konstan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dengan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lama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waktu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pemaparan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selama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8 jam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kerja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per -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hari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atau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50 jam  per- </a:t>
            </a:r>
            <a:r>
              <a:rPr 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minggu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  <a:p>
            <a:pPr marL="571500" indent="-571500" fontAlgn="auto">
              <a:spcBef>
                <a:spcPct val="0"/>
              </a:spcBef>
              <a:spcAft>
                <a:spcPts val="0"/>
              </a:spcAft>
              <a:buClr>
                <a:srgbClr val="DC0081"/>
              </a:buClr>
              <a:buSzTx/>
              <a:buFont typeface="Wingdings" pitchFamily="2" charset="2"/>
              <a:buChar char="q"/>
              <a:defRPr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DC0081"/>
              </a:buClr>
              <a:buSzTx/>
              <a:buNone/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BISING IMPLUSIVE/NOISE IMPLUSIVE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DC0081"/>
              </a:buClr>
              <a:buSzTx/>
              <a:buNone/>
              <a:defRPr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DC0081"/>
              </a:buClr>
              <a:buSzTx/>
              <a:buNone/>
              <a:defRPr/>
            </a:pP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Yaitu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jenis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bising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akibat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sumber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suara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tumbukan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atau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ledakan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seperti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piledriver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, punch press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atau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suara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tembakan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</a:t>
            </a:r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senapan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DC0081"/>
              </a:buClr>
              <a:buSzTx/>
              <a:buFont typeface="Wingdings 2" pitchFamily="18" charset="2"/>
              <a:buNone/>
              <a:defRPr/>
            </a:pPr>
            <a:endParaRPr lang="en-US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DC0081"/>
              </a:buClr>
              <a:buSzTx/>
              <a:buFont typeface="Wingdings 2" pitchFamily="18" charset="2"/>
              <a:buNone/>
              <a:defRPr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DC0081"/>
              </a:buClr>
              <a:buSz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IMPACT - TYPE NOIS</a:t>
            </a: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Clr>
                <a:srgbClr val="DC0081"/>
              </a:buClr>
              <a:buSzTx/>
              <a:buNone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Yaitu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noise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secara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implusif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yang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sifatnya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berupa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kejutan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(OLISHIFSKY, J.B .1988 : 176)      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71500" indent="-57150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71500" indent="-57150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fontAlgn="auto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 bwMode="auto">
          <a:xfrm>
            <a:off x="494319" y="685802"/>
            <a:ext cx="5929313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normAutofit fontScale="975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Haettenschweiler" pitchFamily="34" charset="0"/>
              </a:rPr>
              <a:t>I</a:t>
            </a:r>
            <a:r>
              <a:rPr lang="id-ID" sz="2800" dirty="0" smtClean="0">
                <a:solidFill>
                  <a:schemeClr val="tx1"/>
                </a:solidFill>
                <a:latin typeface="Haettenschweiler" pitchFamily="34" charset="0"/>
              </a:rPr>
              <a:t>I </a:t>
            </a:r>
            <a:r>
              <a:rPr lang="en-US" sz="2800" dirty="0" smtClean="0">
                <a:solidFill>
                  <a:schemeClr val="tx1"/>
                </a:solidFill>
                <a:latin typeface="Haettenschweiler" pitchFamily="34" charset="0"/>
              </a:rPr>
              <a:t>.     </a:t>
            </a:r>
            <a:r>
              <a:rPr lang="en-US" sz="3200" dirty="0" smtClean="0">
                <a:solidFill>
                  <a:schemeClr val="tx1"/>
                </a:solidFill>
                <a:latin typeface="Haettenschweiler" pitchFamily="34" charset="0"/>
              </a:rPr>
              <a:t>KARAKTERISTIK</a:t>
            </a:r>
            <a:r>
              <a:rPr lang="id-ID" sz="3200" dirty="0" smtClean="0">
                <a:solidFill>
                  <a:schemeClr val="tx1"/>
                </a:solidFill>
                <a:latin typeface="Haettenschweiler" pitchFamily="34" charset="0"/>
              </a:rPr>
              <a:t> ( basic  concepts )  </a:t>
            </a:r>
            <a:endParaRPr lang="en-US" sz="3200" dirty="0">
              <a:solidFill>
                <a:schemeClr val="tx1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Grp="1" noChangeArrowheads="1"/>
          </p:cNvSpPr>
          <p:nvPr>
            <p:ph type="title"/>
          </p:nvPr>
        </p:nvSpPr>
        <p:spPr>
          <a:xfrm>
            <a:off x="920552" y="1196752"/>
            <a:ext cx="6408712" cy="79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dirty="0">
                <a:latin typeface="Haettenschweiler" pitchFamily="34" charset="0"/>
              </a:rPr>
              <a:t>JENIS PAPARAN BISING</a:t>
            </a:r>
            <a:r>
              <a:rPr lang="id-ID" sz="2000" dirty="0" smtClean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aettenschweiler" pitchFamily="34" charset="0"/>
              </a:rPr>
              <a:t>)</a:t>
            </a:r>
            <a:endParaRPr lang="en-US" sz="2000" dirty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aettenschweiler" pitchFamily="34" charset="0"/>
            </a:endParaRPr>
          </a:p>
        </p:txBody>
      </p:sp>
      <p:sp>
        <p:nvSpPr>
          <p:cNvPr id="58370" name="Text Placeholder 2"/>
          <p:cNvSpPr>
            <a:spLocks noGrp="1"/>
          </p:cNvSpPr>
          <p:nvPr>
            <p:ph type="body" idx="1"/>
          </p:nvPr>
        </p:nvSpPr>
        <p:spPr>
          <a:xfrm>
            <a:off x="632521" y="2060848"/>
            <a:ext cx="7953375" cy="3167633"/>
          </a:xfrm>
        </p:spPr>
        <p:txBody>
          <a:bodyPr/>
          <a:lstStyle/>
          <a:p>
            <a:pPr marL="73025"/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BISING NADA TUNGGAL</a:t>
            </a:r>
          </a:p>
          <a:p>
            <a:pPr marL="73025"/>
            <a:r>
              <a:rPr lang="en-US" sz="1800" b="1" dirty="0" err="1" smtClean="0">
                <a:solidFill>
                  <a:schemeClr val="tx1"/>
                </a:solidFill>
                <a:latin typeface="Arial Rounded MT Bold" pitchFamily="34" charset="0"/>
              </a:rPr>
              <a:t>Merupakan</a:t>
            </a:r>
            <a:r>
              <a:rPr lang="en-US" sz="1800" b="1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 Rounded MT Bold" pitchFamily="34" charset="0"/>
              </a:rPr>
              <a:t>bising</a:t>
            </a:r>
            <a:r>
              <a:rPr lang="en-US" sz="1800" b="1" dirty="0" smtClean="0">
                <a:solidFill>
                  <a:schemeClr val="tx1"/>
                </a:solidFill>
                <a:latin typeface="Arial Rounded MT Bold" pitchFamily="34" charset="0"/>
              </a:rPr>
              <a:t> yang </a:t>
            </a:r>
            <a:r>
              <a:rPr lang="en-US" sz="1800" b="1" dirty="0" err="1" smtClean="0">
                <a:solidFill>
                  <a:schemeClr val="tx1"/>
                </a:solidFill>
                <a:latin typeface="Arial Rounded MT Bold" pitchFamily="34" charset="0"/>
              </a:rPr>
              <a:t>dominan</a:t>
            </a:r>
            <a:r>
              <a:rPr lang="en-US" sz="1800" b="1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 Rounded MT Bold" pitchFamily="34" charset="0"/>
              </a:rPr>
              <a:t>pada</a:t>
            </a:r>
            <a:r>
              <a:rPr lang="en-US" sz="1800" b="1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 Rounded MT Bold" pitchFamily="34" charset="0"/>
              </a:rPr>
              <a:t>sebuah</a:t>
            </a:r>
            <a:r>
              <a:rPr lang="en-US" sz="1800" b="1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 Rounded MT Bold" pitchFamily="34" charset="0"/>
              </a:rPr>
              <a:t>frekwensi</a:t>
            </a:r>
            <a:r>
              <a:rPr lang="en-US" sz="1800" b="1" dirty="0" smtClean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1800" b="1" dirty="0" err="1" smtClean="0">
                <a:solidFill>
                  <a:schemeClr val="tx1"/>
                </a:solidFill>
                <a:latin typeface="Arial Rounded MT Bold" pitchFamily="34" charset="0"/>
              </a:rPr>
              <a:t>Conto</a:t>
            </a:r>
            <a:r>
              <a:rPr lang="en-US" sz="1800" b="1" dirty="0" smtClean="0">
                <a:solidFill>
                  <a:schemeClr val="tx1"/>
                </a:solidFill>
                <a:latin typeface="Arial Rounded MT Bold" pitchFamily="34" charset="0"/>
              </a:rPr>
              <a:t> ;  </a:t>
            </a:r>
            <a:r>
              <a:rPr lang="en-US" sz="1800" b="1" dirty="0" err="1" smtClean="0">
                <a:solidFill>
                  <a:schemeClr val="tx1"/>
                </a:solidFill>
                <a:latin typeface="Arial Rounded MT Bold" pitchFamily="34" charset="0"/>
              </a:rPr>
              <a:t>bising</a:t>
            </a:r>
            <a:r>
              <a:rPr lang="en-US" sz="1800" b="1" dirty="0" smtClean="0">
                <a:solidFill>
                  <a:schemeClr val="tx1"/>
                </a:solidFill>
                <a:latin typeface="Arial Rounded MT Bold" pitchFamily="34" charset="0"/>
              </a:rPr>
              <a:t> motor </a:t>
            </a:r>
            <a:r>
              <a:rPr lang="en-US" sz="1800" b="1" dirty="0" err="1" smtClean="0">
                <a:solidFill>
                  <a:schemeClr val="tx1"/>
                </a:solidFill>
                <a:latin typeface="Arial Rounded MT Bold" pitchFamily="34" charset="0"/>
              </a:rPr>
              <a:t>pada</a:t>
            </a:r>
            <a:r>
              <a:rPr lang="en-US" sz="1800" b="1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 Rounded MT Bold" pitchFamily="34" charset="0"/>
              </a:rPr>
              <a:t>mesin</a:t>
            </a:r>
            <a:r>
              <a:rPr lang="en-US" sz="1800" b="1" dirty="0" smtClean="0">
                <a:solidFill>
                  <a:schemeClr val="tx1"/>
                </a:solidFill>
                <a:latin typeface="Arial Rounded MT Bold" pitchFamily="34" charset="0"/>
              </a:rPr>
              <a:t>, gear box,  Fan </a:t>
            </a:r>
            <a:r>
              <a:rPr lang="en-US" sz="1800" b="1" dirty="0" err="1" smtClean="0">
                <a:solidFill>
                  <a:schemeClr val="tx1"/>
                </a:solidFill>
                <a:latin typeface="Arial Rounded MT Bold" pitchFamily="34" charset="0"/>
              </a:rPr>
              <a:t>dan</a:t>
            </a:r>
            <a:r>
              <a:rPr lang="en-US" sz="1800" b="1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Arial Rounded MT Bold" pitchFamily="34" charset="0"/>
              </a:rPr>
              <a:t>pompa</a:t>
            </a:r>
            <a:endParaRPr lang="en-US" sz="1800" b="1" dirty="0" smtClean="0">
              <a:solidFill>
                <a:schemeClr val="tx1"/>
              </a:solidFill>
              <a:latin typeface="Arial Rounded MT Bold" pitchFamily="34" charset="0"/>
            </a:endParaRPr>
          </a:p>
          <a:p>
            <a:pPr marL="73025"/>
            <a:endParaRPr lang="en-US" sz="2400" dirty="0" smtClean="0">
              <a:latin typeface="Arial Rounded MT Bold" pitchFamily="34" charset="0"/>
            </a:endParaRPr>
          </a:p>
          <a:p>
            <a:pPr marL="73025"/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BISING FREKWENSI RENDAH</a:t>
            </a:r>
          </a:p>
          <a:p>
            <a:pPr marL="73025"/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Dominan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pada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rentang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frekwensi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 8 – 100 Hz,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tipe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ini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terdapat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pada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mesin-mesin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diesel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besar,kereta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apai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, </a:t>
            </a:r>
            <a:r>
              <a:rPr lang="en-US" sz="1800" dirty="0" err="1" smtClean="0">
                <a:solidFill>
                  <a:schemeClr val="tx1"/>
                </a:solidFill>
                <a:latin typeface="Arial Rounded MT Bold" pitchFamily="34" charset="0"/>
              </a:rPr>
              <a:t>poeer</a:t>
            </a:r>
            <a:r>
              <a:rPr lang="en-US" sz="1800" dirty="0" smtClean="0">
                <a:solidFill>
                  <a:schemeClr val="tx1"/>
                </a:solidFill>
                <a:latin typeface="Arial Rounded MT Bold" pitchFamily="34" charset="0"/>
              </a:rPr>
              <a:t> plant.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5313E-6405-4A0F-AD04-DE710E4F2CC3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ETAPRIMASAFETY  ENGINEERING</a:t>
            </a:r>
          </a:p>
        </p:txBody>
      </p:sp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C7E375-3E8F-466A-9701-0D32A2226E08}" type="datetime3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20 May 2015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ETAPRIMASAFETY  ENGINEERING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4569" y="1916832"/>
            <a:ext cx="6753225" cy="5032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Fangsong Std R" pitchFamily="18" charset="-128"/>
                <a:ea typeface="Adobe Fangsong Std R" pitchFamily="18" charset="-128"/>
                <a:cs typeface="Times New Roman" pitchFamily="18" charset="0"/>
              </a:rPr>
              <a:t>A. 	</a:t>
            </a:r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Fangsong Std R" pitchFamily="18" charset="-128"/>
                <a:ea typeface="Adobe Fangsong Std R" pitchFamily="18" charset="-128"/>
                <a:cs typeface="Times New Roman" pitchFamily="18" charset="0"/>
              </a:rPr>
              <a:t> KONTINU </a:t>
            </a:r>
            <a: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Fangsong Std R" pitchFamily="18" charset="-128"/>
                <a:ea typeface="Adobe Fangsong Std R" pitchFamily="18" charset="-128"/>
                <a:cs typeface="Times New Roman" pitchFamily="18" charset="0"/>
              </a:rPr>
              <a:t>NOISE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dobe Fangsong Std R" pitchFamily="18" charset="-128"/>
                <a:ea typeface="Adobe Fangsong Std R" pitchFamily="18" charset="-128"/>
              </a:rPr>
              <a:t> </a:t>
            </a:r>
          </a:p>
        </p:txBody>
      </p:sp>
      <p:sp>
        <p:nvSpPr>
          <p:cNvPr id="5120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6537" y="2924944"/>
            <a:ext cx="7216849" cy="1727200"/>
          </a:xfrm>
        </p:spPr>
        <p:txBody>
          <a:bodyPr>
            <a:noAutofit/>
          </a:bodyPr>
          <a:lstStyle/>
          <a:p>
            <a:pPr marL="109538" indent="-53975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Pengukuran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bising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kontinu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relatif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mudah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yaitu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menentukan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titik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pengukuran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suatu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lokasi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kerja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. 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akhir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pengukuran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kadar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suara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paling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rendah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dan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kadar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paling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yang akan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analisa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standard yang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digunakan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.</a:t>
            </a:r>
          </a:p>
          <a:p>
            <a:pPr indent="3175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ransition spd="slow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1DD95DB-BC1B-43D7-8020-42B345747673}" type="datetime3">
              <a:rPr lang="en-US" sz="1200" smtClean="0">
                <a:solidFill>
                  <a:schemeClr val="tx2"/>
                </a:solidFill>
                <a:latin typeface="Rage Italic" pitchFamily="66" charset="0"/>
              </a:rPr>
              <a:pPr eaLnBrk="1" hangingPunct="1"/>
              <a:t>20 May 2015</a:t>
            </a:fld>
            <a:endParaRPr lang="en-US" sz="1200" smtClean="0">
              <a:solidFill>
                <a:schemeClr val="tx2"/>
              </a:solidFill>
              <a:latin typeface="Rage Italic" pitchFamily="66" charset="0"/>
            </a:endParaRPr>
          </a:p>
        </p:txBody>
      </p:sp>
      <p:sp>
        <p:nvSpPr>
          <p:cNvPr id="6042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chemeClr val="tx2"/>
                </a:solidFill>
                <a:latin typeface="Rage Italic" pitchFamily="66" charset="0"/>
              </a:rPr>
              <a:t>ETAPRIMASAFETY  ENGINEERING</a:t>
            </a:r>
          </a:p>
        </p:txBody>
      </p:sp>
      <p:sp>
        <p:nvSpPr>
          <p:cNvPr id="6041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632521" y="476672"/>
            <a:ext cx="650875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B.	NOISE IMPLUSIVE</a:t>
            </a:r>
          </a:p>
        </p:txBody>
      </p:sp>
      <p:sp>
        <p:nvSpPr>
          <p:cNvPr id="60419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20319" y="2190750"/>
            <a:ext cx="5621114" cy="2462386"/>
          </a:xfrm>
        </p:spPr>
        <p:txBody>
          <a:bodyPr>
            <a:normAutofit/>
          </a:bodyPr>
          <a:lstStyle/>
          <a:p>
            <a:pPr marL="115888" indent="0" algn="just" eaLnBrk="1" hangingPunct="1">
              <a:buFont typeface="Wingdings" pitchFamily="2" charset="2"/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pengukuran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bising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bising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implusive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diukur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selang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waktu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tertentu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terdapat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bising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implusive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Jarak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alat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ukur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bising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jarak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antara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bising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pekerja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bertugas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sumber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bising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0420" name="Picture 2" descr="C:\Documents and Settings\Administrator\My Documents\My Pictures\MP Navigator\2010_10_25\IMG_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2190752"/>
            <a:ext cx="3068638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86F4EC-6C94-4A7E-9B94-C1C2751DEA6D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50020" y="819148"/>
            <a:ext cx="5742880" cy="6588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AU" sz="3200" dirty="0"/>
              <a:t> 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AU" sz="3200" dirty="0" smtClean="0"/>
              <a:t>INSTRUMEN PENGUKURAN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61443" name="Rectangle 2"/>
          <p:cNvSpPr>
            <a:spLocks noChangeArrowheads="1"/>
          </p:cNvSpPr>
          <p:nvPr/>
        </p:nvSpPr>
        <p:spPr bwMode="auto">
          <a:xfrm>
            <a:off x="542452" y="1484785"/>
            <a:ext cx="81200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hangingPunct="0"/>
            <a:r>
              <a:rPr lang="en-AU" sz="1600" dirty="0" err="1">
                <a:latin typeface="Arial Rounded MT Bold" pitchFamily="34" charset="0"/>
              </a:rPr>
              <a:t>Untuk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mengetahui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besarnya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intensitas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kebisingan</a:t>
            </a:r>
            <a:r>
              <a:rPr lang="en-AU" sz="1600" dirty="0">
                <a:latin typeface="Arial Rounded MT Bold" pitchFamily="34" charset="0"/>
              </a:rPr>
              <a:t> di </a:t>
            </a:r>
            <a:r>
              <a:rPr lang="en-AU" sz="1600" dirty="0" err="1">
                <a:latin typeface="Arial Rounded MT Bold" pitchFamily="34" charset="0"/>
              </a:rPr>
              <a:t>tempat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kerja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digunakan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alat</a:t>
            </a:r>
            <a:r>
              <a:rPr lang="en-AU" sz="1600" dirty="0">
                <a:latin typeface="Arial Rounded MT Bold" pitchFamily="34" charset="0"/>
              </a:rPr>
              <a:t>  </a:t>
            </a:r>
            <a:endParaRPr lang="en-US" sz="1600" dirty="0">
              <a:latin typeface="Arial Rounded MT Bold" pitchFamily="34" charset="0"/>
            </a:endParaRPr>
          </a:p>
          <a:p>
            <a:pPr algn="just" hangingPunct="0"/>
            <a:r>
              <a:rPr lang="en-AU" sz="1600" b="1" dirty="0">
                <a:latin typeface="Arial Rounded MT Bold" pitchFamily="34" charset="0"/>
              </a:rPr>
              <a:t>“  </a:t>
            </a:r>
            <a:r>
              <a:rPr lang="en-AU" sz="1600" b="1" dirty="0">
                <a:solidFill>
                  <a:srgbClr val="FF0000"/>
                </a:solidFill>
                <a:latin typeface="Arial Rounded MT Bold" pitchFamily="34" charset="0"/>
              </a:rPr>
              <a:t>Sound level  meter  “  </a:t>
            </a:r>
            <a:r>
              <a:rPr lang="en-AU" sz="1600" dirty="0" err="1">
                <a:latin typeface="Arial Rounded MT Bold" pitchFamily="34" charset="0"/>
              </a:rPr>
              <a:t>sedangkan</a:t>
            </a:r>
            <a:r>
              <a:rPr lang="en-AU" sz="1600" dirty="0">
                <a:latin typeface="Arial Rounded MT Bold" pitchFamily="34" charset="0"/>
              </a:rPr>
              <a:t>  </a:t>
            </a:r>
            <a:r>
              <a:rPr lang="en-AU" sz="1600" dirty="0" err="1">
                <a:latin typeface="Arial Rounded MT Bold" pitchFamily="34" charset="0"/>
              </a:rPr>
              <a:t>alat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untuk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menguji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pendengaran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dinamakan</a:t>
            </a:r>
            <a:r>
              <a:rPr lang="en-AU" sz="1600" dirty="0">
                <a:latin typeface="Arial Rounded MT Bold" pitchFamily="34" charset="0"/>
              </a:rPr>
              <a:t>  </a:t>
            </a:r>
            <a:r>
              <a:rPr lang="en-AU" sz="1600" b="1" dirty="0">
                <a:latin typeface="Arial Rounded MT Bold" pitchFamily="34" charset="0"/>
              </a:rPr>
              <a:t> </a:t>
            </a:r>
            <a:r>
              <a:rPr lang="en-AU" sz="1600" b="1" dirty="0">
                <a:solidFill>
                  <a:srgbClr val="FF0000"/>
                </a:solidFill>
                <a:latin typeface="Arial Rounded MT Bold" pitchFamily="34" charset="0"/>
              </a:rPr>
              <a:t>“ Audiometer  “</a:t>
            </a:r>
            <a:r>
              <a:rPr lang="en-AU" sz="16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AU" sz="1600" dirty="0">
                <a:latin typeface="Arial Rounded MT Bold" pitchFamily="34" charset="0"/>
              </a:rPr>
              <a:t>yang </a:t>
            </a:r>
            <a:r>
              <a:rPr lang="en-AU" sz="1600" dirty="0" err="1">
                <a:latin typeface="Arial Rounded MT Bold" pitchFamily="34" charset="0"/>
              </a:rPr>
              <a:t>diujikan</a:t>
            </a:r>
            <a:r>
              <a:rPr lang="en-AU" sz="1600" dirty="0">
                <a:latin typeface="Arial Rounded MT Bold" pitchFamily="34" charset="0"/>
              </a:rPr>
              <a:t>  </a:t>
            </a:r>
            <a:r>
              <a:rPr lang="en-AU" sz="1600" dirty="0" err="1">
                <a:latin typeface="Arial Rounded MT Bold" pitchFamily="34" charset="0"/>
              </a:rPr>
              <a:t>pada</a:t>
            </a:r>
            <a:r>
              <a:rPr lang="en-AU" sz="1600" dirty="0">
                <a:latin typeface="Arial Rounded MT Bold" pitchFamily="34" charset="0"/>
              </a:rPr>
              <a:t>  </a:t>
            </a:r>
            <a:r>
              <a:rPr lang="en-AU" sz="1600" dirty="0" err="1">
                <a:latin typeface="Arial Rounded MT Bold" pitchFamily="34" charset="0"/>
              </a:rPr>
              <a:t>kedua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belah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telingah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secara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bergantian</a:t>
            </a:r>
            <a:r>
              <a:rPr lang="en-AU" sz="1600" dirty="0">
                <a:latin typeface="Arial Rounded MT Bold" pitchFamily="34" charset="0"/>
              </a:rPr>
              <a:t>. </a:t>
            </a:r>
            <a:r>
              <a:rPr lang="en-AU" sz="1600" dirty="0" err="1">
                <a:latin typeface="Arial Rounded MT Bold" pitchFamily="34" charset="0"/>
              </a:rPr>
              <a:t>Hasil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pengujian</a:t>
            </a:r>
            <a:r>
              <a:rPr lang="en-AU" sz="1600" dirty="0">
                <a:latin typeface="Arial Rounded MT Bold" pitchFamily="34" charset="0"/>
              </a:rPr>
              <a:t>  </a:t>
            </a:r>
            <a:r>
              <a:rPr lang="en-AU" sz="1600" dirty="0" err="1">
                <a:latin typeface="Arial Rounded MT Bold" pitchFamily="34" charset="0"/>
              </a:rPr>
              <a:t>dapat</a:t>
            </a:r>
            <a:r>
              <a:rPr lang="en-AU" sz="1600" dirty="0">
                <a:latin typeface="Arial Rounded MT Bold" pitchFamily="34" charset="0"/>
              </a:rPr>
              <a:t> </a:t>
            </a:r>
            <a:r>
              <a:rPr lang="en-AU" sz="1600" dirty="0" err="1">
                <a:latin typeface="Arial Rounded MT Bold" pitchFamily="34" charset="0"/>
              </a:rPr>
              <a:t>berupa</a:t>
            </a:r>
            <a:r>
              <a:rPr lang="en-AU" sz="1600" dirty="0">
                <a:latin typeface="Arial Rounded MT Bold" pitchFamily="34" charset="0"/>
              </a:rPr>
              <a:t>  “ audiometric sheet “ </a:t>
            </a:r>
            <a:endParaRPr lang="en-US" sz="1600" dirty="0">
              <a:latin typeface="Arial Rounded MT Bold" pitchFamily="34" charset="0"/>
            </a:endParaRPr>
          </a:p>
        </p:txBody>
      </p:sp>
      <p:pic>
        <p:nvPicPr>
          <p:cNvPr id="4" name="Picture 1027" descr="EMICOL 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9" y="2852938"/>
            <a:ext cx="2089150" cy="279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4"/>
          <p:cNvSpPr>
            <a:spLocks noChangeArrowheads="1"/>
          </p:cNvSpPr>
          <p:nvPr/>
        </p:nvSpPr>
        <p:spPr bwMode="auto">
          <a:xfrm>
            <a:off x="795299" y="5858075"/>
            <a:ext cx="21515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0" hangingPunct="0"/>
            <a:r>
              <a:rPr lang="en-AU" sz="1400" b="1" dirty="0">
                <a:ea typeface="Times New Roman" pitchFamily="18" charset="0"/>
                <a:cs typeface="Arial" pitchFamily="34" charset="0"/>
              </a:rPr>
              <a:t>“</a:t>
            </a:r>
            <a:r>
              <a:rPr lang="en-AU" sz="14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 Sound level  meter  </a:t>
            </a:r>
            <a:r>
              <a:rPr lang="en-AU" sz="1400" b="1" dirty="0">
                <a:ea typeface="Times New Roman" pitchFamily="18" charset="0"/>
                <a:cs typeface="Arial" pitchFamily="34" charset="0"/>
              </a:rPr>
              <a:t>“</a:t>
            </a:r>
            <a:endParaRPr lang="id-ID" sz="1400" dirty="0"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6144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809" y="3068960"/>
            <a:ext cx="1558075" cy="206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>
            <a:off x="3281102" y="5168971"/>
            <a:ext cx="17267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 dirty="0"/>
              <a:t>NOISE DOSIMETER</a:t>
            </a:r>
          </a:p>
        </p:txBody>
      </p:sp>
      <p:pic>
        <p:nvPicPr>
          <p:cNvPr id="614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183" y="2867804"/>
            <a:ext cx="2937435" cy="2263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1449" name="Rectangle 8"/>
          <p:cNvSpPr>
            <a:spLocks noChangeArrowheads="1"/>
          </p:cNvSpPr>
          <p:nvPr/>
        </p:nvSpPr>
        <p:spPr bwMode="auto">
          <a:xfrm>
            <a:off x="6104777" y="5168969"/>
            <a:ext cx="16450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AU" b="1" dirty="0">
                <a:latin typeface="Arial Rounded MT Bold" pitchFamily="34" charset="0"/>
              </a:rPr>
              <a:t>Audiometer</a:t>
            </a:r>
            <a:endParaRPr lang="en-US" dirty="0"/>
          </a:p>
        </p:txBody>
      </p:sp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4FA5B0-8809-4465-A45A-C85CBDC488C6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37135" y="2276872"/>
            <a:ext cx="712879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112" charset="0"/>
                <a:cs typeface="Tahoma" pitchFamily="112" charset="0"/>
              </a:defRPr>
            </a:lvl9pPr>
          </a:lstStyle>
          <a:p>
            <a:pPr>
              <a:defRPr/>
            </a:pPr>
            <a:r>
              <a:rPr lang="id-ID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I. </a:t>
            </a:r>
            <a:r>
              <a:rPr lang="en-US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P</a:t>
            </a:r>
            <a:r>
              <a:rPr lang="id-ID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ENDAHULUAN</a:t>
            </a:r>
            <a:endParaRPr lang="en-US" sz="48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8543" y="1772816"/>
            <a:ext cx="770453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defRPr/>
            </a:pPr>
            <a:r>
              <a:rPr lang="en-AU" sz="3200" dirty="0">
                <a:solidFill>
                  <a:srgbClr val="C00000"/>
                </a:solidFill>
                <a:latin typeface="Arial Rounded MT Bold" pitchFamily="34" charset="0"/>
              </a:rPr>
              <a:t>Sound Level Meter</a:t>
            </a:r>
            <a:endParaRPr lang="en-US" sz="3200" dirty="0">
              <a:solidFill>
                <a:srgbClr val="C00000"/>
              </a:solidFill>
              <a:latin typeface="Arial Rounded MT Bold" pitchFamily="34" charset="0"/>
            </a:endParaRPr>
          </a:p>
          <a:p>
            <a:pPr algn="just" hangingPunct="0">
              <a:defRPr/>
            </a:pPr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 hangingPunct="0">
              <a:defRPr/>
            </a:pPr>
            <a:r>
              <a:rPr lang="en-AU" sz="1400" dirty="0" err="1"/>
              <a:t>Alat</a:t>
            </a:r>
            <a:r>
              <a:rPr lang="en-AU" sz="1400" dirty="0"/>
              <a:t> </a:t>
            </a:r>
            <a:r>
              <a:rPr lang="en-AU" sz="1400" dirty="0" err="1"/>
              <a:t>ini</a:t>
            </a:r>
            <a:r>
              <a:rPr lang="en-AU" sz="1400" dirty="0"/>
              <a:t> </a:t>
            </a:r>
            <a:r>
              <a:rPr lang="en-AU" sz="1400" dirty="0" err="1"/>
              <a:t>digunakan</a:t>
            </a:r>
            <a:r>
              <a:rPr lang="en-AU" sz="1400" dirty="0"/>
              <a:t> </a:t>
            </a:r>
            <a:r>
              <a:rPr lang="en-AU" sz="1400" dirty="0" err="1"/>
              <a:t>untuk</a:t>
            </a:r>
            <a:r>
              <a:rPr lang="en-AU" sz="1400" dirty="0"/>
              <a:t> </a:t>
            </a:r>
            <a:r>
              <a:rPr lang="en-AU" sz="1400" dirty="0" err="1"/>
              <a:t>mengukur</a:t>
            </a:r>
            <a:r>
              <a:rPr lang="en-AU" sz="1400" dirty="0"/>
              <a:t> </a:t>
            </a:r>
            <a:r>
              <a:rPr lang="en-AU" sz="1400" dirty="0" err="1"/>
              <a:t>besarnya</a:t>
            </a:r>
            <a:r>
              <a:rPr lang="en-AU" sz="1400" dirty="0"/>
              <a:t> </a:t>
            </a:r>
            <a:r>
              <a:rPr lang="en-AU" sz="1400" dirty="0" err="1"/>
              <a:t>tingkat</a:t>
            </a:r>
            <a:r>
              <a:rPr lang="en-AU" sz="1400" dirty="0"/>
              <a:t> </a:t>
            </a:r>
            <a:r>
              <a:rPr lang="en-AU" sz="1400" dirty="0" err="1"/>
              <a:t>intensitas</a:t>
            </a:r>
            <a:r>
              <a:rPr lang="en-AU" sz="1400" dirty="0"/>
              <a:t> </a:t>
            </a:r>
            <a:r>
              <a:rPr lang="en-AU" sz="1400" dirty="0" err="1"/>
              <a:t>kebisingan</a:t>
            </a:r>
            <a:r>
              <a:rPr lang="en-AU" sz="1400" dirty="0"/>
              <a:t> di </a:t>
            </a:r>
            <a:r>
              <a:rPr lang="en-AU" sz="1400" dirty="0" err="1"/>
              <a:t>lingkungan</a:t>
            </a:r>
            <a:r>
              <a:rPr lang="en-AU" sz="1400" dirty="0"/>
              <a:t> </a:t>
            </a:r>
            <a:r>
              <a:rPr lang="en-AU" sz="1400" dirty="0" err="1"/>
              <a:t>kerja</a:t>
            </a:r>
            <a:r>
              <a:rPr lang="en-AU" sz="1400" dirty="0"/>
              <a:t>, yang </a:t>
            </a:r>
            <a:r>
              <a:rPr lang="en-AU" sz="1400" dirty="0" err="1"/>
              <a:t>bagian</a:t>
            </a:r>
            <a:r>
              <a:rPr lang="en-AU" sz="1400" dirty="0"/>
              <a:t>- </a:t>
            </a:r>
            <a:r>
              <a:rPr lang="en-AU" sz="1400" dirty="0" err="1"/>
              <a:t>bagiannya</a:t>
            </a:r>
            <a:r>
              <a:rPr lang="en-AU" sz="1400" dirty="0"/>
              <a:t> </a:t>
            </a:r>
            <a:r>
              <a:rPr lang="en-AU" sz="1400" dirty="0" err="1"/>
              <a:t>terdiri</a:t>
            </a:r>
            <a:r>
              <a:rPr lang="en-AU" sz="1400" dirty="0"/>
              <a:t> </a:t>
            </a:r>
            <a:r>
              <a:rPr lang="en-AU" sz="1400" dirty="0" err="1"/>
              <a:t>dari</a:t>
            </a:r>
            <a:r>
              <a:rPr lang="en-AU" sz="1400" dirty="0"/>
              <a:t> : microphone, amplifier, </a:t>
            </a:r>
            <a:r>
              <a:rPr lang="en-AU" sz="1400" dirty="0" err="1"/>
              <a:t>cablirated</a:t>
            </a:r>
            <a:r>
              <a:rPr lang="en-AU" sz="1400" dirty="0"/>
              <a:t> attenuators, weighting networks  </a:t>
            </a:r>
            <a:r>
              <a:rPr lang="en-AU" sz="1400" dirty="0" err="1"/>
              <a:t>dan</a:t>
            </a:r>
            <a:r>
              <a:rPr lang="en-AU" sz="1400" dirty="0"/>
              <a:t> metering system.</a:t>
            </a:r>
            <a:endParaRPr lang="en-US" sz="1400" dirty="0"/>
          </a:p>
          <a:p>
            <a:pPr algn="just" hangingPunct="0">
              <a:defRPr/>
            </a:pPr>
            <a:r>
              <a:rPr lang="en-AU" sz="16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 hangingPunct="0">
              <a:defRPr/>
            </a:pPr>
            <a:r>
              <a:rPr lang="en-AU" sz="3200" dirty="0">
                <a:solidFill>
                  <a:srgbClr val="C00000"/>
                </a:solidFill>
                <a:latin typeface="Arial Rounded MT Bold" pitchFamily="34" charset="0"/>
              </a:rPr>
              <a:t>Audiometer testing program</a:t>
            </a:r>
            <a:endParaRPr lang="en-US" sz="3200" dirty="0">
              <a:solidFill>
                <a:srgbClr val="C00000"/>
              </a:solidFill>
              <a:latin typeface="Arial Rounded MT Bold" pitchFamily="34" charset="0"/>
            </a:endParaRPr>
          </a:p>
          <a:p>
            <a:pPr algn="just" hangingPunct="0">
              <a:defRPr/>
            </a:pPr>
            <a:r>
              <a:rPr lang="en-AU" sz="1600" i="1" dirty="0">
                <a:solidFill>
                  <a:schemeClr val="bg1">
                    <a:lumMod val="50000"/>
                  </a:schemeClr>
                </a:solidFill>
              </a:rPr>
              <a:t> 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 algn="just" hangingPunct="0">
              <a:defRPr/>
            </a:pPr>
            <a:r>
              <a:rPr lang="en-AU" sz="1400" dirty="0" err="1"/>
              <a:t>Tujuan</a:t>
            </a:r>
            <a:r>
              <a:rPr lang="en-AU" sz="1400" dirty="0"/>
              <a:t> </a:t>
            </a:r>
            <a:r>
              <a:rPr lang="en-AU" sz="1400" dirty="0" err="1"/>
              <a:t>melakukan</a:t>
            </a:r>
            <a:r>
              <a:rPr lang="en-AU" sz="1400" dirty="0"/>
              <a:t> program </a:t>
            </a:r>
            <a:r>
              <a:rPr lang="en-AU" sz="1400" dirty="0" err="1"/>
              <a:t>uji</a:t>
            </a:r>
            <a:r>
              <a:rPr lang="en-AU" sz="1400" dirty="0"/>
              <a:t> </a:t>
            </a:r>
            <a:r>
              <a:rPr lang="en-AU" sz="1400" dirty="0" err="1"/>
              <a:t>dengar</a:t>
            </a:r>
            <a:r>
              <a:rPr lang="en-AU" sz="1400" dirty="0"/>
              <a:t> </a:t>
            </a:r>
            <a:r>
              <a:rPr lang="en-AU" sz="1400" dirty="0" err="1"/>
              <a:t>adalah</a:t>
            </a:r>
            <a:r>
              <a:rPr lang="en-AU" sz="1400" dirty="0"/>
              <a:t>  :</a:t>
            </a:r>
            <a:endParaRPr lang="en-US" sz="1400" dirty="0"/>
          </a:p>
          <a:p>
            <a:pPr marL="342900" indent="-342900" algn="just" hangingPunct="0">
              <a:buFont typeface="Wingdings" pitchFamily="2" charset="2"/>
              <a:buChar char="v"/>
              <a:defRPr/>
            </a:pPr>
            <a:r>
              <a:rPr lang="en-AU" sz="1400" dirty="0" err="1"/>
              <a:t>Untuk</a:t>
            </a:r>
            <a:r>
              <a:rPr lang="en-AU" sz="1400" dirty="0"/>
              <a:t> </a:t>
            </a:r>
            <a:r>
              <a:rPr lang="en-AU" sz="1400" dirty="0" err="1"/>
              <a:t>mengetahui</a:t>
            </a:r>
            <a:r>
              <a:rPr lang="en-AU" sz="1400" dirty="0"/>
              <a:t> </a:t>
            </a:r>
            <a:r>
              <a:rPr lang="en-AU" sz="1400" dirty="0" err="1"/>
              <a:t>ambang</a:t>
            </a:r>
            <a:r>
              <a:rPr lang="en-AU" sz="1400" dirty="0"/>
              <a:t> </a:t>
            </a:r>
            <a:r>
              <a:rPr lang="en-AU" sz="1400" dirty="0" err="1"/>
              <a:t>dengar</a:t>
            </a:r>
            <a:r>
              <a:rPr lang="en-AU" sz="1400" dirty="0"/>
              <a:t>, </a:t>
            </a:r>
            <a:r>
              <a:rPr lang="en-AU" sz="1400" dirty="0" err="1"/>
              <a:t>yaitu</a:t>
            </a:r>
            <a:r>
              <a:rPr lang="en-AU" sz="1400" dirty="0"/>
              <a:t> </a:t>
            </a:r>
            <a:r>
              <a:rPr lang="en-AU" sz="1400" dirty="0" err="1"/>
              <a:t>kadar</a:t>
            </a:r>
            <a:r>
              <a:rPr lang="en-AU" sz="1400" dirty="0"/>
              <a:t> </a:t>
            </a:r>
            <a:r>
              <a:rPr lang="en-AU" sz="1400" dirty="0" err="1"/>
              <a:t>suara</a:t>
            </a:r>
            <a:r>
              <a:rPr lang="en-AU" sz="1400" dirty="0"/>
              <a:t> (</a:t>
            </a:r>
            <a:r>
              <a:rPr lang="en-AU" sz="1400" dirty="0" err="1"/>
              <a:t>dalam</a:t>
            </a:r>
            <a:r>
              <a:rPr lang="en-AU" sz="1400" dirty="0"/>
              <a:t> dB) </a:t>
            </a:r>
            <a:r>
              <a:rPr lang="en-AU" sz="1400" dirty="0" err="1"/>
              <a:t>menimal</a:t>
            </a:r>
            <a:r>
              <a:rPr lang="en-AU" sz="1400" dirty="0"/>
              <a:t> yang </a:t>
            </a:r>
            <a:r>
              <a:rPr lang="en-AU" sz="1400" dirty="0" err="1"/>
              <a:t>masih</a:t>
            </a:r>
            <a:r>
              <a:rPr lang="en-AU" sz="1400" dirty="0"/>
              <a:t> </a:t>
            </a:r>
            <a:r>
              <a:rPr lang="en-AU" sz="1400" dirty="0" err="1"/>
              <a:t>bisa</a:t>
            </a:r>
            <a:r>
              <a:rPr lang="en-AU" sz="1400" dirty="0"/>
              <a:t> </a:t>
            </a:r>
            <a:r>
              <a:rPr lang="en-AU" sz="1400" dirty="0" err="1"/>
              <a:t>didengar</a:t>
            </a:r>
            <a:r>
              <a:rPr lang="en-AU" sz="1400" dirty="0"/>
              <a:t> </a:t>
            </a:r>
            <a:r>
              <a:rPr lang="en-AU" sz="1400" dirty="0" err="1"/>
              <a:t>oleh</a:t>
            </a:r>
            <a:r>
              <a:rPr lang="en-AU" sz="1400" dirty="0"/>
              <a:t> </a:t>
            </a:r>
            <a:r>
              <a:rPr lang="en-AU" sz="1400" dirty="0" err="1"/>
              <a:t>telingah</a:t>
            </a:r>
            <a:r>
              <a:rPr lang="en-AU" sz="1400" dirty="0"/>
              <a:t> , </a:t>
            </a:r>
            <a:r>
              <a:rPr lang="en-AU" sz="1400" dirty="0" err="1"/>
              <a:t>kurang</a:t>
            </a:r>
            <a:r>
              <a:rPr lang="en-AU" sz="1400" dirty="0"/>
              <a:t> </a:t>
            </a:r>
            <a:r>
              <a:rPr lang="en-AU" sz="1400" dirty="0" err="1"/>
              <a:t>dari</a:t>
            </a:r>
            <a:r>
              <a:rPr lang="en-AU" sz="1400" dirty="0"/>
              <a:t> </a:t>
            </a:r>
            <a:r>
              <a:rPr lang="en-AU" sz="1400" dirty="0" err="1"/>
              <a:t>kadar</a:t>
            </a:r>
            <a:r>
              <a:rPr lang="en-AU" sz="1400" dirty="0"/>
              <a:t> </a:t>
            </a:r>
            <a:r>
              <a:rPr lang="en-AU" sz="1400" dirty="0" err="1"/>
              <a:t>itu</a:t>
            </a:r>
            <a:r>
              <a:rPr lang="en-AU" sz="1400" dirty="0"/>
              <a:t> </a:t>
            </a:r>
            <a:r>
              <a:rPr lang="en-AU" sz="1400" dirty="0" err="1"/>
              <a:t>sudah</a:t>
            </a:r>
            <a:r>
              <a:rPr lang="en-AU" sz="1400" dirty="0"/>
              <a:t> </a:t>
            </a:r>
            <a:r>
              <a:rPr lang="en-AU" sz="1400" dirty="0" err="1"/>
              <a:t>tidak</a:t>
            </a:r>
            <a:r>
              <a:rPr lang="en-AU" sz="1400" dirty="0"/>
              <a:t> </a:t>
            </a:r>
            <a:r>
              <a:rPr lang="en-AU" sz="1400" dirty="0" err="1"/>
              <a:t>terdengar</a:t>
            </a:r>
            <a:r>
              <a:rPr lang="en-AU" sz="1400" dirty="0"/>
              <a:t> </a:t>
            </a:r>
            <a:r>
              <a:rPr lang="en-AU" sz="1400" dirty="0" err="1"/>
              <a:t>lagi</a:t>
            </a:r>
            <a:endParaRPr lang="en-AU" sz="1400" dirty="0"/>
          </a:p>
          <a:p>
            <a:pPr marL="342900" indent="-342900" algn="just" hangingPunct="0">
              <a:buFont typeface="Wingdings" pitchFamily="2" charset="2"/>
              <a:buChar char="v"/>
              <a:defRPr/>
            </a:pPr>
            <a:r>
              <a:rPr lang="en-AU" sz="1400" dirty="0" err="1"/>
              <a:t>Untuk</a:t>
            </a:r>
            <a:r>
              <a:rPr lang="en-AU" sz="1400" dirty="0"/>
              <a:t> </a:t>
            </a:r>
            <a:r>
              <a:rPr lang="en-AU" sz="1400" dirty="0" err="1"/>
              <a:t>mengetahui</a:t>
            </a:r>
            <a:r>
              <a:rPr lang="en-AU" sz="1400" dirty="0"/>
              <a:t> </a:t>
            </a:r>
            <a:r>
              <a:rPr lang="en-AU" sz="1400" dirty="0" err="1"/>
              <a:t>apakah</a:t>
            </a:r>
            <a:r>
              <a:rPr lang="en-AU" sz="1400" dirty="0"/>
              <a:t> </a:t>
            </a:r>
            <a:r>
              <a:rPr lang="en-AU" sz="1400" dirty="0" err="1"/>
              <a:t>kerusakan</a:t>
            </a:r>
            <a:r>
              <a:rPr lang="en-AU" sz="1400" dirty="0"/>
              <a:t> </a:t>
            </a:r>
            <a:r>
              <a:rPr lang="en-AU" sz="1400" dirty="0" err="1"/>
              <a:t>pendengaran</a:t>
            </a:r>
            <a:r>
              <a:rPr lang="en-AU" sz="1400" dirty="0"/>
              <a:t> (</a:t>
            </a:r>
            <a:r>
              <a:rPr lang="en-AU" sz="1400" dirty="0" err="1"/>
              <a:t>pergeseran</a:t>
            </a:r>
            <a:r>
              <a:rPr lang="en-AU" sz="1400" dirty="0"/>
              <a:t> </a:t>
            </a:r>
            <a:r>
              <a:rPr lang="en-AU" sz="1400" dirty="0" err="1"/>
              <a:t>ambang</a:t>
            </a:r>
            <a:r>
              <a:rPr lang="en-AU" sz="1400" dirty="0"/>
              <a:t> </a:t>
            </a:r>
            <a:r>
              <a:rPr lang="en-AU" sz="1400" dirty="0" err="1"/>
              <a:t>dengar</a:t>
            </a:r>
            <a:r>
              <a:rPr lang="en-AU" sz="1400" dirty="0"/>
              <a:t> </a:t>
            </a:r>
            <a:r>
              <a:rPr lang="en-AU" sz="1400" dirty="0" err="1"/>
              <a:t>memang</a:t>
            </a:r>
            <a:r>
              <a:rPr lang="en-AU" sz="1400" dirty="0"/>
              <a:t> </a:t>
            </a:r>
            <a:r>
              <a:rPr lang="en-AU" sz="1400" dirty="0" err="1"/>
              <a:t>disebabkan</a:t>
            </a:r>
            <a:r>
              <a:rPr lang="en-AU" sz="1400" dirty="0"/>
              <a:t> </a:t>
            </a:r>
            <a:r>
              <a:rPr lang="en-AU" sz="1400" dirty="0" err="1"/>
              <a:t>oleh</a:t>
            </a:r>
            <a:r>
              <a:rPr lang="en-AU" sz="1400" dirty="0"/>
              <a:t> </a:t>
            </a:r>
            <a:r>
              <a:rPr lang="en-AU" sz="1400" dirty="0" err="1"/>
              <a:t>kebisingan</a:t>
            </a:r>
            <a:r>
              <a:rPr lang="en-AU" sz="1400" dirty="0"/>
              <a:t> (NIHL)</a:t>
            </a:r>
            <a:endParaRPr lang="en-US" sz="1400" dirty="0"/>
          </a:p>
          <a:p>
            <a:pPr marL="342900" indent="-342900" algn="just" hangingPunct="0">
              <a:buFont typeface="Wingdings" pitchFamily="2" charset="2"/>
              <a:buChar char="v"/>
              <a:defRPr/>
            </a:pPr>
            <a:r>
              <a:rPr lang="en-AU" sz="1400" dirty="0" err="1"/>
              <a:t>Memberikan</a:t>
            </a:r>
            <a:r>
              <a:rPr lang="en-AU" sz="1400" dirty="0"/>
              <a:t> </a:t>
            </a:r>
            <a:r>
              <a:rPr lang="en-AU" sz="1400" dirty="0" err="1"/>
              <a:t>rekomendasi</a:t>
            </a:r>
            <a:r>
              <a:rPr lang="en-AU" sz="1400" dirty="0"/>
              <a:t> </a:t>
            </a:r>
            <a:r>
              <a:rPr lang="en-AU" sz="1400" dirty="0" err="1"/>
              <a:t>kepada</a:t>
            </a:r>
            <a:r>
              <a:rPr lang="en-AU" sz="1400" dirty="0"/>
              <a:t> </a:t>
            </a:r>
            <a:r>
              <a:rPr lang="en-AU" sz="1400" dirty="0" err="1"/>
              <a:t>pihak</a:t>
            </a:r>
            <a:r>
              <a:rPr lang="en-AU" sz="1400" dirty="0"/>
              <a:t> </a:t>
            </a:r>
            <a:r>
              <a:rPr lang="en-AU" sz="1400" dirty="0" err="1"/>
              <a:t>managemen</a:t>
            </a:r>
            <a:r>
              <a:rPr lang="en-AU" sz="1400" dirty="0"/>
              <a:t> </a:t>
            </a:r>
            <a:r>
              <a:rPr lang="en-AU" sz="1400" dirty="0" err="1"/>
              <a:t>untuk</a:t>
            </a:r>
            <a:r>
              <a:rPr lang="en-AU" sz="1400" dirty="0"/>
              <a:t> </a:t>
            </a:r>
            <a:r>
              <a:rPr lang="en-AU" sz="1400" dirty="0" err="1"/>
              <a:t>perbaian</a:t>
            </a:r>
            <a:r>
              <a:rPr lang="en-AU" sz="1400" dirty="0"/>
              <a:t> </a:t>
            </a:r>
            <a:r>
              <a:rPr lang="en-AU" sz="1400" dirty="0" err="1"/>
              <a:t>lingkunhan</a:t>
            </a:r>
            <a:r>
              <a:rPr lang="en-AU" sz="1400" dirty="0"/>
              <a:t> </a:t>
            </a:r>
            <a:r>
              <a:rPr lang="en-AU" sz="1400" dirty="0" err="1"/>
              <a:t>kerja</a:t>
            </a:r>
            <a:endParaRPr lang="en-US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5248A5-C4A1-4530-8841-6CB69ECA171D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ETAPRIMASAFETY  ENGINEERING</a:t>
            </a:r>
          </a:p>
        </p:txBody>
      </p:sp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208088" y="2205040"/>
            <a:ext cx="7848601" cy="2282825"/>
          </a:xfrm>
        </p:spPr>
        <p:txBody>
          <a:bodyPr/>
          <a:lstStyle/>
          <a:p>
            <a:pPr eaLnBrk="1"/>
            <a:r>
              <a:rPr lang="en-AU" sz="4400" b="1" smtClean="0">
                <a:solidFill>
                  <a:srgbClr val="C00000"/>
                </a:solidFill>
              </a:rPr>
              <a:t> </a:t>
            </a:r>
            <a:r>
              <a:rPr lang="en-US" sz="4400" smtClean="0">
                <a:solidFill>
                  <a:srgbClr val="C00000"/>
                </a:solidFill>
              </a:rPr>
              <a:t/>
            </a:r>
            <a:br>
              <a:rPr lang="en-US" sz="4400" smtClean="0">
                <a:solidFill>
                  <a:srgbClr val="C00000"/>
                </a:solidFill>
              </a:rPr>
            </a:br>
            <a:r>
              <a:rPr lang="en-AU" sz="4400" b="1" smtClean="0">
                <a:solidFill>
                  <a:srgbClr val="C00000"/>
                </a:solidFill>
              </a:rPr>
              <a:t>STANDAR PEMAPARAN KEBISINGAN</a:t>
            </a:r>
            <a:r>
              <a:rPr lang="en-US" sz="4400" smtClean="0">
                <a:solidFill>
                  <a:srgbClr val="C00000"/>
                </a:solidFill>
              </a:rPr>
              <a:t/>
            </a:r>
            <a:br>
              <a:rPr lang="en-US" sz="4400" smtClean="0">
                <a:solidFill>
                  <a:srgbClr val="C00000"/>
                </a:solidFill>
              </a:rPr>
            </a:br>
            <a:endParaRPr lang="en-US" sz="4400" smtClean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B0B412-4DAF-42A8-AC1B-67BBCD7B48DF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ETAPRIMASAFETY  ENGINEERING</a:t>
            </a:r>
          </a:p>
        </p:txBody>
      </p:sp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508001" y="838200"/>
          <a:ext cx="282098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7" name="Dibujo" r:id="rId4" imgW="5915025" imgH="7534275" progId="">
                  <p:embed/>
                </p:oleObj>
              </mc:Choice>
              <mc:Fallback>
                <p:oleObj name="Dibujo" r:id="rId4" imgW="5915025" imgH="753427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1" y="838200"/>
                        <a:ext cx="2820988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15" name="Picture 1027" descr="iso2631-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641477"/>
            <a:ext cx="2706688" cy="35734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1028" descr="iso53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5" y="2286000"/>
            <a:ext cx="2643187" cy="33337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1029" descr="iso804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1" y="2971802"/>
            <a:ext cx="2825750" cy="3451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1030" descr="tapa-tlv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0"/>
            <a:ext cx="1487488" cy="2133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9" name="Text Box 1031"/>
          <p:cNvSpPr txBox="1">
            <a:spLocks noChangeArrowheads="1"/>
          </p:cNvSpPr>
          <p:nvPr/>
        </p:nvSpPr>
        <p:spPr bwMode="auto">
          <a:xfrm>
            <a:off x="3303859" y="990600"/>
            <a:ext cx="12522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s-ES_tradnl" b="1">
                <a:solidFill>
                  <a:srgbClr val="FF3300"/>
                </a:solidFill>
              </a:rPr>
              <a:t>BS 6841</a:t>
            </a:r>
          </a:p>
        </p:txBody>
      </p:sp>
      <p:sp>
        <p:nvSpPr>
          <p:cNvPr id="64520" name="Text Box 1032"/>
          <p:cNvSpPr txBox="1">
            <a:spLocks noChangeArrowheads="1"/>
          </p:cNvSpPr>
          <p:nvPr/>
        </p:nvSpPr>
        <p:spPr bwMode="auto">
          <a:xfrm>
            <a:off x="4052289" y="1676400"/>
            <a:ext cx="16706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s-ES_tradnl" b="1">
                <a:solidFill>
                  <a:srgbClr val="FF3300"/>
                </a:solidFill>
              </a:rPr>
              <a:t>ISO 2631-1</a:t>
            </a:r>
          </a:p>
        </p:txBody>
      </p:sp>
      <p:sp>
        <p:nvSpPr>
          <p:cNvPr id="64521" name="Text Box 1033"/>
          <p:cNvSpPr txBox="1">
            <a:spLocks noChangeArrowheads="1"/>
          </p:cNvSpPr>
          <p:nvPr/>
        </p:nvSpPr>
        <p:spPr bwMode="auto">
          <a:xfrm>
            <a:off x="4964576" y="2286000"/>
            <a:ext cx="1396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s-ES_tradnl" b="1">
                <a:solidFill>
                  <a:srgbClr val="FF3300"/>
                </a:solidFill>
              </a:rPr>
              <a:t>ISO 5349</a:t>
            </a:r>
          </a:p>
        </p:txBody>
      </p:sp>
      <p:sp>
        <p:nvSpPr>
          <p:cNvPr id="64522" name="Text Box 1034"/>
          <p:cNvSpPr txBox="1">
            <a:spLocks noChangeArrowheads="1"/>
          </p:cNvSpPr>
          <p:nvPr/>
        </p:nvSpPr>
        <p:spPr bwMode="auto">
          <a:xfrm>
            <a:off x="5955176" y="2971800"/>
            <a:ext cx="13965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s-ES_tradnl" b="1">
                <a:solidFill>
                  <a:srgbClr val="FF0000"/>
                </a:solidFill>
              </a:rPr>
              <a:t>ISO 8041</a:t>
            </a:r>
          </a:p>
        </p:txBody>
      </p:sp>
      <p:sp>
        <p:nvSpPr>
          <p:cNvPr id="64523" name="Text Box 1035"/>
          <p:cNvSpPr txBox="1">
            <a:spLocks noChangeArrowheads="1"/>
          </p:cNvSpPr>
          <p:nvPr/>
        </p:nvSpPr>
        <p:spPr bwMode="auto">
          <a:xfrm>
            <a:off x="6707108" y="4800600"/>
            <a:ext cx="17812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s-ES_tradnl" b="1">
                <a:solidFill>
                  <a:srgbClr val="FF0000"/>
                </a:solidFill>
              </a:rPr>
              <a:t>TLV- ACGIH </a:t>
            </a:r>
          </a:p>
        </p:txBody>
      </p:sp>
      <p:sp>
        <p:nvSpPr>
          <p:cNvPr id="64524" name="Text Box 1036"/>
          <p:cNvSpPr txBox="1">
            <a:spLocks noChangeArrowheads="1"/>
          </p:cNvSpPr>
          <p:nvPr/>
        </p:nvSpPr>
        <p:spPr bwMode="auto">
          <a:xfrm>
            <a:off x="416496" y="188642"/>
            <a:ext cx="4954588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s-CL" sz="3600" b="1" dirty="0">
                <a:solidFill>
                  <a:srgbClr val="0066CC"/>
                </a:solidFill>
                <a:latin typeface="Technical"/>
              </a:rPr>
              <a:t>Reference </a:t>
            </a:r>
            <a:r>
              <a:rPr lang="es-CL" sz="3600" b="1" dirty="0" err="1">
                <a:solidFill>
                  <a:srgbClr val="0066CC"/>
                </a:solidFill>
                <a:latin typeface="Technical"/>
              </a:rPr>
              <a:t>Standards</a:t>
            </a:r>
            <a:r>
              <a:rPr lang="es-CL" sz="3600" b="1" dirty="0">
                <a:solidFill>
                  <a:srgbClr val="0066CC"/>
                </a:solidFill>
                <a:latin typeface="Technical"/>
              </a:rPr>
              <a:t> </a:t>
            </a:r>
            <a:endParaRPr lang="es-ES" sz="3600" b="1" dirty="0">
              <a:solidFill>
                <a:srgbClr val="0066CC"/>
              </a:solidFill>
              <a:latin typeface="Technic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EF7D73-5542-413C-BE55-101749D46CF2}" type="datetime3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20 May 2015</a:t>
            </a:fld>
            <a:endParaRPr lang="en-US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ETAPRIMASAFETY  ENGINEERING</a:t>
            </a:r>
          </a:p>
        </p:txBody>
      </p:sp>
    </p:spTree>
  </p:cSld>
  <p:clrMapOvr>
    <a:masterClrMapping/>
  </p:clrMapOvr>
  <p:transition spd="slow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E07A0D-AE72-49C8-8CFB-52BC672A162E}" type="datetime3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20 May 2015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36875" y="6308725"/>
            <a:ext cx="3584575" cy="41275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DC0E5"/>
                </a:solidFill>
              </a:rPr>
              <a:t>ETAPRIMASAFETY  ENGINEERING</a:t>
            </a: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6537" y="1124744"/>
            <a:ext cx="6408738" cy="1033462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STANDARD   PENGUKURAN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5120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4294967295"/>
          </p:nvPr>
        </p:nvSpPr>
        <p:spPr>
          <a:xfrm>
            <a:off x="704528" y="2348880"/>
            <a:ext cx="7792467" cy="2965450"/>
          </a:xfrm>
        </p:spPr>
        <p:txBody>
          <a:bodyPr/>
          <a:lstStyle/>
          <a:p>
            <a:pPr algn="just" eaLnBrk="1" hangingPunct="1">
              <a:buFont typeface="Arial" pitchFamily="34" charset="0"/>
              <a:buBlip>
                <a:blip r:embed="rId4"/>
              </a:buBlip>
            </a:pPr>
            <a:r>
              <a:rPr lang="fr-FR" sz="1800" dirty="0" smtClean="0">
                <a:solidFill>
                  <a:srgbClr val="00B050"/>
                </a:solidFill>
                <a:latin typeface="Arial Rounded MT Bold" pitchFamily="34" charset="0"/>
                <a:cs typeface="Arial" pitchFamily="34" charset="0"/>
              </a:rPr>
              <a:t>OSHA  Noise standard, 29 CFR 1910,95</a:t>
            </a:r>
            <a:endParaRPr lang="en-US" sz="1800" dirty="0" smtClean="0">
              <a:solidFill>
                <a:srgbClr val="00B050"/>
              </a:solidFill>
              <a:latin typeface="Arial Rounded MT Bold" pitchFamily="34" charset="0"/>
              <a:cs typeface="Times New Roman" pitchFamily="18" charset="0"/>
            </a:endParaRPr>
          </a:p>
          <a:p>
            <a:pPr algn="just" eaLnBrk="1" hangingPunct="1">
              <a:buFont typeface="Arial" pitchFamily="34" charset="0"/>
              <a:buBlip>
                <a:blip r:embed="rId4"/>
              </a:buBlip>
            </a:pPr>
            <a:r>
              <a:rPr lang="en-US" sz="1800" dirty="0" smtClean="0">
                <a:solidFill>
                  <a:srgbClr val="00B050"/>
                </a:solidFill>
                <a:latin typeface="Arial Rounded MT Bold" pitchFamily="34" charset="0"/>
                <a:cs typeface="Arial" pitchFamily="34" charset="0"/>
              </a:rPr>
              <a:t>ISO TC43. 128 (ISO/DIS </a:t>
            </a:r>
            <a:r>
              <a:rPr lang="en-US" sz="1800" dirty="0" err="1" smtClean="0">
                <a:solidFill>
                  <a:srgbClr val="00B050"/>
                </a:solidFill>
                <a:latin typeface="Arial Rounded MT Bold" pitchFamily="34" charset="0"/>
                <a:cs typeface="Arial" pitchFamily="34" charset="0"/>
              </a:rPr>
              <a:t>untuk</a:t>
            </a:r>
            <a:r>
              <a:rPr lang="en-US" sz="1800" dirty="0" smtClean="0">
                <a:solidFill>
                  <a:srgbClr val="00B050"/>
                </a:solidFill>
                <a:latin typeface="Arial Rounded MT Bold" pitchFamily="34" charset="0"/>
                <a:cs typeface="Arial" pitchFamily="34" charset="0"/>
              </a:rPr>
              <a:t>  main engine room noise level  90 </a:t>
            </a:r>
            <a:r>
              <a:rPr lang="en-US" sz="1800" dirty="0" err="1" smtClean="0">
                <a:solidFill>
                  <a:srgbClr val="00B050"/>
                </a:solidFill>
                <a:latin typeface="Arial Rounded MT Bold" pitchFamily="34" charset="0"/>
                <a:cs typeface="Arial" pitchFamily="34" charset="0"/>
              </a:rPr>
              <a:t>dBA</a:t>
            </a:r>
            <a:r>
              <a:rPr lang="en-US" sz="1800" dirty="0" smtClean="0">
                <a:solidFill>
                  <a:srgbClr val="00B050"/>
                </a:solidFill>
                <a:latin typeface="Arial Rounded MT Bold" pitchFamily="34" charset="0"/>
                <a:cs typeface="Arial" pitchFamily="34" charset="0"/>
              </a:rPr>
              <a:t> - TWA = 4  jam </a:t>
            </a:r>
            <a:r>
              <a:rPr lang="en-US" sz="1800" dirty="0" err="1" smtClean="0">
                <a:solidFill>
                  <a:srgbClr val="00B050"/>
                </a:solidFill>
                <a:latin typeface="Arial Rounded MT Bold" pitchFamily="34" charset="0"/>
                <a:cs typeface="Arial" pitchFamily="34" charset="0"/>
              </a:rPr>
              <a:t>kerja</a:t>
            </a:r>
            <a:r>
              <a:rPr lang="en-US" sz="1800" dirty="0" smtClean="0">
                <a:solidFill>
                  <a:srgbClr val="00B050"/>
                </a:solidFill>
                <a:latin typeface="Arial Rounded MT Bold" pitchFamily="34" charset="0"/>
                <a:cs typeface="Arial" pitchFamily="34" charset="0"/>
              </a:rPr>
              <a:t>)</a:t>
            </a:r>
            <a:endParaRPr lang="en-US" sz="1800" dirty="0" smtClean="0">
              <a:solidFill>
                <a:srgbClr val="00B050"/>
              </a:solidFill>
              <a:latin typeface="Arial Rounded MT Bold" pitchFamily="34" charset="0"/>
              <a:cs typeface="Times New Roman" pitchFamily="18" charset="0"/>
            </a:endParaRPr>
          </a:p>
          <a:p>
            <a:pPr algn="just" eaLnBrk="1" hangingPunct="1">
              <a:buFont typeface="Arial" pitchFamily="34" charset="0"/>
              <a:buBlip>
                <a:blip r:embed="rId4"/>
              </a:buBlip>
            </a:pPr>
            <a:r>
              <a:rPr lang="en-US" sz="1800" dirty="0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KEMENTRIAN TENAGA KERJA DAN TRANSMIGRASI,   </a:t>
            </a:r>
            <a:r>
              <a:rPr lang="en-US" sz="1800" dirty="0" err="1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Nilai</a:t>
            </a:r>
            <a:r>
              <a:rPr lang="en-US" sz="1800" dirty="0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Ambang</a:t>
            </a:r>
            <a:r>
              <a:rPr lang="en-US" sz="1800" dirty="0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 Batas (NAB) </a:t>
            </a:r>
            <a:r>
              <a:rPr lang="en-US" sz="1800" dirty="0" err="1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Faktor</a:t>
            </a:r>
            <a:r>
              <a:rPr lang="en-US" sz="1800" dirty="0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Fisika</a:t>
            </a:r>
            <a:r>
              <a:rPr lang="en-US" sz="1800" dirty="0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dan</a:t>
            </a:r>
            <a:r>
              <a:rPr lang="en-US" sz="1800" dirty="0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 Kimia di </a:t>
            </a:r>
            <a:r>
              <a:rPr lang="en-US" sz="1800" dirty="0" err="1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Tempat</a:t>
            </a:r>
            <a:r>
              <a:rPr lang="en-US" sz="1800" dirty="0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  </a:t>
            </a:r>
            <a:r>
              <a:rPr lang="en-US" sz="1800" dirty="0" err="1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Kerja</a:t>
            </a:r>
            <a:r>
              <a:rPr lang="en-US" sz="1800" dirty="0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 , </a:t>
            </a:r>
            <a:r>
              <a:rPr lang="en-US" sz="1800" dirty="0" err="1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berdasarkan</a:t>
            </a:r>
            <a:r>
              <a:rPr lang="en-US" sz="1800" dirty="0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Permennakertrans</a:t>
            </a:r>
            <a:r>
              <a:rPr lang="en-US" sz="1800" dirty="0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 No. 13/MEN/X/2011- </a:t>
            </a:r>
            <a:r>
              <a:rPr lang="en-US" sz="1800" dirty="0" err="1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Lampiran</a:t>
            </a:r>
            <a:r>
              <a:rPr lang="en-US" sz="1800" dirty="0" smtClean="0">
                <a:solidFill>
                  <a:srgbClr val="C00000"/>
                </a:solidFill>
                <a:latin typeface="Arial Rounded MT Bold" pitchFamily="34" charset="0"/>
                <a:cs typeface="Arial" pitchFamily="34" charset="0"/>
              </a:rPr>
              <a:t> – I, No, 2 </a:t>
            </a:r>
            <a:endParaRPr lang="id-ID" sz="1800" dirty="0" smtClean="0">
              <a:solidFill>
                <a:srgbClr val="C00000"/>
              </a:solidFill>
              <a:latin typeface="Arial Rounded MT Bold" pitchFamily="34" charset="0"/>
            </a:endParaRPr>
          </a:p>
          <a:p>
            <a:pPr algn="just" eaLnBrk="1" hangingPunct="1">
              <a:buFont typeface="Arial" pitchFamily="34" charset="0"/>
              <a:buBlip>
                <a:blip r:embed="rId4"/>
              </a:buBlip>
            </a:pPr>
            <a:r>
              <a:rPr lang="en-US" sz="1800" dirty="0" smtClean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Threshold Limit Value (TLV) American Conference of </a:t>
            </a:r>
            <a:r>
              <a:rPr lang="en-US" sz="1800" dirty="0" err="1" smtClean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Govermental</a:t>
            </a:r>
            <a:r>
              <a:rPr lang="en-US" sz="1800" dirty="0" smtClean="0">
                <a:solidFill>
                  <a:srgbClr val="00B050"/>
                </a:solidFill>
                <a:latin typeface="Arial Rounded MT Bold" pitchFamily="34" charset="0"/>
                <a:cs typeface="Times New Roman" pitchFamily="18" charset="0"/>
              </a:rPr>
              <a:t> Industrial Hygienists   (ACGIH  2011 -  2012)</a:t>
            </a:r>
            <a:endParaRPr lang="en-US" sz="1800" dirty="0" smtClean="0">
              <a:solidFill>
                <a:srgbClr val="00B050"/>
              </a:solidFill>
              <a:latin typeface="Arial Rounded MT Bold" pitchFamily="34" charset="0"/>
              <a:cs typeface="Arial" pitchFamily="34" charset="0"/>
            </a:endParaRPr>
          </a:p>
          <a:p>
            <a:pPr eaLnBrk="1" hangingPunct="1">
              <a:buFont typeface="Arial" pitchFamily="34" charset="0"/>
              <a:buBlip>
                <a:blip r:embed="rId4"/>
              </a:buBlip>
            </a:pPr>
            <a:endParaRPr lang="en-US" sz="1800" dirty="0" smtClean="0">
              <a:solidFill>
                <a:srgbClr val="00B05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712914" y="1052513"/>
          <a:ext cx="6408737" cy="48768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47961"/>
                <a:gridCol w="2471941"/>
                <a:gridCol w="2288835"/>
              </a:tblGrid>
              <a:tr h="223225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 dirty="0" err="1">
                          <a:effectLst/>
                        </a:rPr>
                        <a:t>Waktu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600">
                          <a:effectLst/>
                        </a:rPr>
                        <a:t>Jam Kerja per hari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Intensitas (dBA )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92899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Jam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8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4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2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85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88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91</a:t>
                      </a:r>
                      <a:endParaRPr lang="en-US" sz="160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94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339349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Menit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30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15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7,50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3,75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1,88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1,44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97 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100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103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106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109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112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09023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Detik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28,12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14,06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7,03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3,52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1,76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0,88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0,44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0,22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0,11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115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118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121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124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127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130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133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136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139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6584" name="Rectangle 15"/>
          <p:cNvSpPr>
            <a:spLocks noChangeArrowheads="1"/>
          </p:cNvSpPr>
          <p:nvPr/>
        </p:nvSpPr>
        <p:spPr bwMode="auto">
          <a:xfrm>
            <a:off x="1497013" y="6221413"/>
            <a:ext cx="82089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hangingPunct="0"/>
            <a:r>
              <a:rPr lang="en-AU" sz="1200"/>
              <a:t>Catatan ;Tidak boleh terpajam 140  dBA, walaupun sesat</a:t>
            </a:r>
            <a:endParaRPr lang="en-US" sz="1200"/>
          </a:p>
        </p:txBody>
      </p:sp>
      <p:sp>
        <p:nvSpPr>
          <p:cNvPr id="66585" name="Rectangle 43"/>
          <p:cNvSpPr>
            <a:spLocks noChangeArrowheads="1"/>
          </p:cNvSpPr>
          <p:nvPr/>
        </p:nvSpPr>
        <p:spPr bwMode="auto">
          <a:xfrm>
            <a:off x="776288" y="368302"/>
            <a:ext cx="828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>
                <a:latin typeface="Arial Rounded MT Bold" pitchFamily="34" charset="0"/>
                <a:cs typeface="Arial" pitchFamily="34" charset="0"/>
              </a:rPr>
              <a:t>KEMENTRIAN TENAGA KERJA DAN TRANSMIGRASI,   Nilai Ambang Batas (NAB) Faktor Fisika dan Kimia di Tempat  Kerja , berdasarkan Permennakertrans No. 13/MEN/X/2011- Lampiran – I, No, 2 </a:t>
            </a:r>
            <a:endParaRPr lang="id-ID" sz="1200"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4"/>
          <p:cNvSpPr txBox="1">
            <a:spLocks noChangeArrowheads="1"/>
          </p:cNvSpPr>
          <p:nvPr/>
        </p:nvSpPr>
        <p:spPr bwMode="auto">
          <a:xfrm>
            <a:off x="1143000" y="838202"/>
            <a:ext cx="723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>
                <a:latin typeface="Arial" pitchFamily="34" charset="0"/>
                <a:cs typeface="Arial" pitchFamily="34" charset="0"/>
              </a:rPr>
              <a:t>Besarnya Tingkat Kebisingan di Industri (peak noise levels)</a:t>
            </a:r>
            <a:endParaRPr lang="en-US">
              <a:cs typeface="Times New Roman" pitchFamily="18" charset="0"/>
            </a:endParaRPr>
          </a:p>
          <a:p>
            <a:pPr algn="ctr" eaLnBrk="1" hangingPunct="1"/>
            <a:r>
              <a:rPr lang="en-US">
                <a:latin typeface="Arial" pitchFamily="34" charset="0"/>
                <a:cs typeface="Arial" pitchFamily="34" charset="0"/>
              </a:rPr>
              <a:t>TWA = 8  Jam kerja,  ISO TC43 [128</a:t>
            </a:r>
            <a:r>
              <a:rPr lang="en-US"/>
              <a:t> </a:t>
            </a:r>
          </a:p>
        </p:txBody>
      </p:sp>
      <p:grpSp>
        <p:nvGrpSpPr>
          <p:cNvPr id="67587" name="Group 70"/>
          <p:cNvGrpSpPr>
            <a:grpSpLocks/>
          </p:cNvGrpSpPr>
          <p:nvPr/>
        </p:nvGrpSpPr>
        <p:grpSpPr bwMode="auto">
          <a:xfrm>
            <a:off x="849314" y="1905002"/>
            <a:ext cx="8135937" cy="3540125"/>
            <a:chOff x="-4" y="-4"/>
            <a:chExt cx="3372" cy="1846"/>
          </a:xfrm>
        </p:grpSpPr>
        <p:grpSp>
          <p:nvGrpSpPr>
            <p:cNvPr id="67590" name="Group 68"/>
            <p:cNvGrpSpPr>
              <a:grpSpLocks/>
            </p:cNvGrpSpPr>
            <p:nvPr/>
          </p:nvGrpSpPr>
          <p:grpSpPr bwMode="auto">
            <a:xfrm>
              <a:off x="0" y="0"/>
              <a:ext cx="3364" cy="1838"/>
              <a:chOff x="0" y="0"/>
              <a:chExt cx="3364" cy="1838"/>
            </a:xfrm>
          </p:grpSpPr>
          <p:grpSp>
            <p:nvGrpSpPr>
              <p:cNvPr id="67592" name="Group 61"/>
              <p:cNvGrpSpPr>
                <a:grpSpLocks/>
              </p:cNvGrpSpPr>
              <p:nvPr/>
            </p:nvGrpSpPr>
            <p:grpSpPr bwMode="auto">
              <a:xfrm>
                <a:off x="0" y="0"/>
                <a:ext cx="2398" cy="394"/>
                <a:chOff x="0" y="0"/>
                <a:chExt cx="2398" cy="394"/>
              </a:xfrm>
            </p:grpSpPr>
            <p:sp>
              <p:nvSpPr>
                <p:cNvPr id="67600" name="Rectangle 56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2313" cy="394"/>
                </a:xfrm>
                <a:prstGeom prst="rect">
                  <a:avLst/>
                </a:prstGeom>
                <a:ln>
                  <a:headEnd type="none" w="sm" len="sm"/>
                  <a:tailEnd type="none" w="sm" len="sm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>
                    <a:defRPr/>
                  </a:pPr>
                  <a:r>
                    <a:rPr lang="en-US" sz="2800">
                      <a:latin typeface="Haettenschweiler" pitchFamily="34" charset="0"/>
                      <a:cs typeface="Arial" pitchFamily="34" charset="0"/>
                    </a:rPr>
                    <a:t>Sumber</a:t>
                  </a:r>
                  <a:endParaRPr lang="en-US" sz="2800">
                    <a:latin typeface="Haettenschweiler" pitchFamily="34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endParaRPr lang="en-US" sz="2400">
                    <a:latin typeface="Haettenschweiler" pitchFamily="34" charset="0"/>
                  </a:endParaRPr>
                </a:p>
              </p:txBody>
            </p:sp>
            <p:sp>
              <p:nvSpPr>
                <p:cNvPr id="67603" name="Rectangle 6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398" cy="394"/>
                </a:xfrm>
                <a:prstGeom prst="rect">
                  <a:avLst/>
                </a:prstGeom>
                <a:noFill/>
                <a:ln w="7">
                  <a:solidFill>
                    <a:srgbClr val="7B00E4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 algn="r"/>
                  <a:endParaRPr lang="id-ID" sz="1400"/>
                </a:p>
              </p:txBody>
            </p:sp>
          </p:grpSp>
          <p:grpSp>
            <p:nvGrpSpPr>
              <p:cNvPr id="67593" name="Group 63"/>
              <p:cNvGrpSpPr>
                <a:grpSpLocks/>
              </p:cNvGrpSpPr>
              <p:nvPr/>
            </p:nvGrpSpPr>
            <p:grpSpPr bwMode="auto">
              <a:xfrm>
                <a:off x="2398" y="0"/>
                <a:ext cx="966" cy="394"/>
                <a:chOff x="2398" y="0"/>
                <a:chExt cx="966" cy="394"/>
              </a:xfrm>
            </p:grpSpPr>
            <p:sp>
              <p:nvSpPr>
                <p:cNvPr id="49209" name="Rectangle 57"/>
                <p:cNvSpPr>
                  <a:spLocks noChangeArrowheads="1"/>
                </p:cNvSpPr>
                <p:nvPr/>
              </p:nvSpPr>
              <p:spPr bwMode="auto">
                <a:xfrm>
                  <a:off x="2441" y="0"/>
                  <a:ext cx="880" cy="394"/>
                </a:xfrm>
                <a:prstGeom prst="rect">
                  <a:avLst/>
                </a:prstGeom>
                <a:ln>
                  <a:headEnd type="none" w="sm" len="sm"/>
                  <a:tailEnd type="none" w="sm" len="sm"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>
                    <a:defRPr/>
                  </a:pPr>
                  <a:r>
                    <a:rPr lang="en-US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Comic Sans MS" pitchFamily="66" charset="0"/>
                      <a:cs typeface="Arial" pitchFamily="34" charset="0"/>
                    </a:rPr>
                    <a:t>Intensitas  (dBA</a:t>
                  </a:r>
                  <a:r>
                    <a:rPr lang="en-US" b="1">
                      <a:latin typeface="Comic Sans MS" pitchFamily="66" charset="0"/>
                      <a:cs typeface="Arial" pitchFamily="34" charset="0"/>
                    </a:rPr>
                    <a:t>)</a:t>
                  </a:r>
                  <a:endParaRPr lang="en-US" b="1">
                    <a:latin typeface="Comic Sans MS" pitchFamily="66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endParaRPr lang="en-US" b="1">
                    <a:latin typeface="Comic Sans MS" pitchFamily="66" charset="0"/>
                  </a:endParaRPr>
                </a:p>
              </p:txBody>
            </p:sp>
            <p:sp>
              <p:nvSpPr>
                <p:cNvPr id="67601" name="Rectangle 62"/>
                <p:cNvSpPr>
                  <a:spLocks noChangeArrowheads="1"/>
                </p:cNvSpPr>
                <p:nvPr/>
              </p:nvSpPr>
              <p:spPr bwMode="auto">
                <a:xfrm>
                  <a:off x="2398" y="0"/>
                  <a:ext cx="966" cy="394"/>
                </a:xfrm>
                <a:prstGeom prst="rect">
                  <a:avLst/>
                </a:prstGeom>
                <a:noFill/>
                <a:ln w="7">
                  <a:solidFill>
                    <a:srgbClr val="7B00E4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 algn="r"/>
                  <a:endParaRPr lang="id-ID" sz="1400"/>
                </a:p>
              </p:txBody>
            </p:sp>
          </p:grpSp>
          <p:grpSp>
            <p:nvGrpSpPr>
              <p:cNvPr id="67594" name="Group 65"/>
              <p:cNvGrpSpPr>
                <a:grpSpLocks/>
              </p:cNvGrpSpPr>
              <p:nvPr/>
            </p:nvGrpSpPr>
            <p:grpSpPr bwMode="auto">
              <a:xfrm>
                <a:off x="0" y="394"/>
                <a:ext cx="2398" cy="1444"/>
                <a:chOff x="0" y="394"/>
                <a:chExt cx="2398" cy="1444"/>
              </a:xfrm>
            </p:grpSpPr>
            <p:sp>
              <p:nvSpPr>
                <p:cNvPr id="67596" name="Rectangle 58"/>
                <p:cNvSpPr>
                  <a:spLocks noChangeArrowheads="1"/>
                </p:cNvSpPr>
                <p:nvPr/>
              </p:nvSpPr>
              <p:spPr bwMode="auto">
                <a:xfrm>
                  <a:off x="43" y="394"/>
                  <a:ext cx="2313" cy="1444"/>
                </a:xfrm>
                <a:prstGeom prst="rect">
                  <a:avLst/>
                </a:prstGeom>
                <a:ln>
                  <a:headEnd type="none" w="sm" len="sm"/>
                  <a:tailEnd type="non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115888" algn="just">
                    <a:defRPr/>
                  </a:pP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      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Senapan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-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Tembakan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- :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Bangku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pengujian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mesin</a:t>
                  </a:r>
                  <a:endParaRPr lang="en-US" sz="1400" b="1" dirty="0">
                    <a:latin typeface="Comic Sans MS" pitchFamily="66" charset="0"/>
                    <a:cs typeface="Times New Roman" pitchFamily="18" charset="0"/>
                  </a:endParaRPr>
                </a:p>
                <a:p>
                  <a:pPr marL="115888" algn="just" eaLnBrk="0" hangingPunct="0">
                    <a:defRPr/>
                  </a:pP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Kaliber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angin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/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udara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-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Palu</a:t>
                  </a:r>
                  <a:endParaRPr lang="en-US" sz="1400" b="1" dirty="0">
                    <a:latin typeface="Comic Sans MS" pitchFamily="66" charset="0"/>
                    <a:cs typeface="Times New Roman" pitchFamily="18" charset="0"/>
                  </a:endParaRPr>
                </a:p>
                <a:p>
                  <a:pPr marL="115888" algn="just" eaLnBrk="0" hangingPunct="0">
                    <a:defRPr/>
                  </a:pP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Pahat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udara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/Pneumatic chisel</a:t>
                  </a:r>
                  <a:endParaRPr lang="en-US" sz="1400" b="1" dirty="0">
                    <a:latin typeface="Comic Sans MS" pitchFamily="66" charset="0"/>
                    <a:cs typeface="Times New Roman" pitchFamily="18" charset="0"/>
                  </a:endParaRPr>
                </a:p>
                <a:p>
                  <a:pPr marL="115888" algn="just" eaLnBrk="0" hangingPunct="0">
                    <a:defRPr/>
                  </a:pP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Pemotong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listrik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,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rantai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gergaji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,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penekan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paku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keling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dengan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udara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,,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menekan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martil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dengan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udara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.</a:t>
                  </a:r>
                  <a:endParaRPr lang="en-US" sz="1400" b="1" dirty="0">
                    <a:latin typeface="Comic Sans MS" pitchFamily="66" charset="0"/>
                    <a:cs typeface="Times New Roman" pitchFamily="18" charset="0"/>
                  </a:endParaRPr>
                </a:p>
                <a:p>
                  <a:pPr marL="115888" algn="just" eaLnBrk="0" hangingPunct="0">
                    <a:defRPr/>
                  </a:pP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Mesin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penggiling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,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gergaji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tanda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silang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,,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rumah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ketel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uap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,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gudang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tempat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penyimpanan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tenun</a:t>
                  </a:r>
                  <a:endParaRPr lang="en-US" sz="1400" b="1" dirty="0">
                    <a:latin typeface="Comic Sans MS" pitchFamily="66" charset="0"/>
                    <a:cs typeface="Times New Roman" pitchFamily="18" charset="0"/>
                  </a:endParaRPr>
                </a:p>
                <a:p>
                  <a:pPr marL="115888" algn="just" eaLnBrk="0" hangingPunct="0">
                    <a:defRPr/>
                  </a:pP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Electric motor ; rotary press, wire drawer, saw mill, composing room,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botol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mesin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pengisian</a:t>
                  </a:r>
                  <a:endParaRPr lang="en-US" sz="1400" b="1" dirty="0">
                    <a:latin typeface="Comic Sans MS" pitchFamily="66" charset="0"/>
                    <a:cs typeface="Times New Roman" pitchFamily="18" charset="0"/>
                  </a:endParaRPr>
                </a:p>
                <a:p>
                  <a:pPr marL="115888" algn="just" eaLnBrk="0" hangingPunct="0">
                    <a:defRPr/>
                  </a:pP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Membuat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alat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-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alat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mesin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(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pengaturan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 </a:t>
                  </a:r>
                  <a:r>
                    <a:rPr lang="en-US" sz="1400" b="1" dirty="0" err="1">
                      <a:latin typeface="Comic Sans MS" pitchFamily="66" charset="0"/>
                      <a:cs typeface="Arial" pitchFamily="34" charset="0"/>
                    </a:rPr>
                    <a:t>cahaya</a:t>
                  </a: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)</a:t>
                  </a:r>
                  <a:endParaRPr lang="en-US" sz="1400" b="1" dirty="0">
                    <a:latin typeface="Comic Sans MS" pitchFamily="66" charset="0"/>
                    <a:cs typeface="Times New Roman" pitchFamily="18" charset="0"/>
                  </a:endParaRPr>
                </a:p>
                <a:p>
                  <a:pPr marL="115888" algn="just" eaLnBrk="0" hangingPunct="0">
                    <a:defRPr/>
                  </a:pPr>
                  <a:endParaRPr lang="en-US" sz="1400" b="1" dirty="0">
                    <a:latin typeface="Comic Sans MS" pitchFamily="66" charset="0"/>
                  </a:endParaRPr>
                </a:p>
              </p:txBody>
            </p:sp>
            <p:sp>
              <p:nvSpPr>
                <p:cNvPr id="67599" name="Rectangle 64"/>
                <p:cNvSpPr>
                  <a:spLocks noChangeArrowheads="1"/>
                </p:cNvSpPr>
                <p:nvPr/>
              </p:nvSpPr>
              <p:spPr bwMode="auto">
                <a:xfrm>
                  <a:off x="0" y="394"/>
                  <a:ext cx="2398" cy="1444"/>
                </a:xfrm>
                <a:prstGeom prst="rect">
                  <a:avLst/>
                </a:prstGeom>
                <a:noFill/>
                <a:ln w="7">
                  <a:solidFill>
                    <a:srgbClr val="7B00E4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 algn="r"/>
                  <a:endParaRPr lang="id-ID" sz="1400"/>
                </a:p>
              </p:txBody>
            </p:sp>
          </p:grpSp>
          <p:grpSp>
            <p:nvGrpSpPr>
              <p:cNvPr id="67595" name="Group 67"/>
              <p:cNvGrpSpPr>
                <a:grpSpLocks/>
              </p:cNvGrpSpPr>
              <p:nvPr/>
            </p:nvGrpSpPr>
            <p:grpSpPr bwMode="auto">
              <a:xfrm>
                <a:off x="2398" y="394"/>
                <a:ext cx="966" cy="1444"/>
                <a:chOff x="2398" y="394"/>
                <a:chExt cx="966" cy="1444"/>
              </a:xfrm>
            </p:grpSpPr>
            <p:sp>
              <p:nvSpPr>
                <p:cNvPr id="4" name="Rectangle 59"/>
                <p:cNvSpPr>
                  <a:spLocks noChangeArrowheads="1"/>
                </p:cNvSpPr>
                <p:nvPr/>
              </p:nvSpPr>
              <p:spPr bwMode="auto">
                <a:xfrm>
                  <a:off x="2441" y="394"/>
                  <a:ext cx="880" cy="1444"/>
                </a:xfrm>
                <a:prstGeom prst="rect">
                  <a:avLst/>
                </a:prstGeom>
                <a:ln>
                  <a:headEnd type="none" w="sm" len="sm"/>
                  <a:tailEnd type="non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>
                    <a:defRPr/>
                  </a:pP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130</a:t>
                  </a:r>
                  <a:endParaRPr lang="en-US" sz="1400" b="1" dirty="0">
                    <a:latin typeface="Comic Sans MS" pitchFamily="66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120</a:t>
                  </a:r>
                  <a:endParaRPr lang="en-US" sz="1400" b="1" dirty="0">
                    <a:latin typeface="Comic Sans MS" pitchFamily="66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115 - 120</a:t>
                  </a:r>
                  <a:endParaRPr lang="en-US" sz="1400" b="1" dirty="0">
                    <a:latin typeface="Comic Sans MS" pitchFamily="66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105 - 115</a:t>
                  </a:r>
                  <a:endParaRPr lang="en-US" sz="1400" b="1" dirty="0">
                    <a:latin typeface="Comic Sans MS" pitchFamily="66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 </a:t>
                  </a:r>
                  <a:endParaRPr lang="en-US" sz="1400" b="1" dirty="0">
                    <a:latin typeface="Comic Sans MS" pitchFamily="66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100 - 105</a:t>
                  </a:r>
                  <a:endParaRPr lang="en-US" sz="1400" b="1" dirty="0">
                    <a:latin typeface="Comic Sans MS" pitchFamily="66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 </a:t>
                  </a:r>
                  <a:endParaRPr lang="en-US" sz="1400" b="1" dirty="0">
                    <a:latin typeface="Comic Sans MS" pitchFamily="66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90 - 95</a:t>
                  </a:r>
                  <a:endParaRPr lang="en-US" sz="1400" b="1" dirty="0">
                    <a:latin typeface="Comic Sans MS" pitchFamily="66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 </a:t>
                  </a:r>
                  <a:endParaRPr lang="en-US" sz="1400" b="1" dirty="0">
                    <a:latin typeface="Comic Sans MS" pitchFamily="66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US" sz="1400" b="1" dirty="0">
                      <a:latin typeface="Comic Sans MS" pitchFamily="66" charset="0"/>
                      <a:cs typeface="Arial" pitchFamily="34" charset="0"/>
                    </a:rPr>
                    <a:t>80</a:t>
                  </a:r>
                  <a:endParaRPr lang="en-US" sz="1400" b="1" dirty="0">
                    <a:latin typeface="Comic Sans MS" pitchFamily="66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US" sz="1400" b="1" dirty="0">
                      <a:latin typeface="Comic Sans MS" pitchFamily="66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>
                    <a:defRPr/>
                  </a:pPr>
                  <a:endParaRPr lang="en-US" sz="1400" b="1" dirty="0">
                    <a:latin typeface="Comic Sans MS" pitchFamily="66" charset="0"/>
                  </a:endParaRPr>
                </a:p>
              </p:txBody>
            </p:sp>
            <p:sp>
              <p:nvSpPr>
                <p:cNvPr id="67597" name="Rectangle 66"/>
                <p:cNvSpPr>
                  <a:spLocks noChangeArrowheads="1"/>
                </p:cNvSpPr>
                <p:nvPr/>
              </p:nvSpPr>
              <p:spPr bwMode="auto">
                <a:xfrm>
                  <a:off x="2398" y="394"/>
                  <a:ext cx="966" cy="1444"/>
                </a:xfrm>
                <a:prstGeom prst="rect">
                  <a:avLst/>
                </a:prstGeom>
                <a:noFill/>
                <a:ln w="7">
                  <a:solidFill>
                    <a:srgbClr val="7B00E4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 algn="r"/>
                  <a:endParaRPr lang="id-ID" sz="1400"/>
                </a:p>
              </p:txBody>
            </p:sp>
          </p:grpSp>
        </p:grpSp>
        <p:sp>
          <p:nvSpPr>
            <p:cNvPr id="67591" name="Rectangle 69"/>
            <p:cNvSpPr>
              <a:spLocks noChangeArrowheads="1"/>
            </p:cNvSpPr>
            <p:nvPr/>
          </p:nvSpPr>
          <p:spPr bwMode="auto">
            <a:xfrm>
              <a:off x="-4" y="-4"/>
              <a:ext cx="3372" cy="1846"/>
            </a:xfrm>
            <a:prstGeom prst="rect">
              <a:avLst/>
            </a:prstGeom>
            <a:noFill/>
            <a:ln w="14287">
              <a:solidFill>
                <a:srgbClr val="7B00E4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algn="r"/>
              <a:endParaRPr lang="id-ID" sz="14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9D0695-827F-4926-99CE-5B201189567A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ETAPRIMASAFETY  ENGINEERING</a:t>
            </a:r>
          </a:p>
        </p:txBody>
      </p:sp>
    </p:spTree>
  </p:cSld>
  <p:clrMapOvr>
    <a:masterClrMapping/>
  </p:clrMapOvr>
  <p:transition spd="slow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64B36C-2042-4371-A38C-1A564776C9BF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ETAPRIMASAFETY  ENGINEERING</a:t>
            </a:r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76289" y="260650"/>
            <a:ext cx="7551738" cy="114617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000" dirty="0" err="1" smtClean="0"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Besarnya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Tingkat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Kebisingan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di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Industri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(di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tempat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kerja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)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Rounded MT Bold" pitchFamily="34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effectLst/>
                <a:latin typeface="Arial Rounded MT Bold" pitchFamily="34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effectLst/>
                <a:latin typeface="Arial Rounded MT Bold" pitchFamily="34" charset="0"/>
                <a:cs typeface="Times New Roman" pitchFamily="18" charset="0"/>
              </a:rPr>
              <a:t>        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TWA = 8  Jam </a:t>
            </a:r>
            <a:r>
              <a:rPr lang="en-US" sz="2000" dirty="0" err="1" smtClean="0"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kerja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Rounded MT Bold" pitchFamily="34" charset="0"/>
                <a:cs typeface="Arial" pitchFamily="34" charset="0"/>
              </a:rPr>
              <a:t>,  ISO TC43 [128]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Arial Rounded MT Bold" pitchFamily="34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effectLst/>
                <a:latin typeface="Arial Rounded MT Bold" pitchFamily="34" charset="0"/>
                <a:cs typeface="Times New Roman" pitchFamily="18" charset="0"/>
              </a:rPr>
            </a:br>
            <a:endParaRPr lang="en-US" sz="2000" dirty="0" smtClean="0">
              <a:solidFill>
                <a:schemeClr val="tx1"/>
              </a:solidFill>
              <a:effectLst/>
              <a:latin typeface="Arial Rounded MT Bold" pitchFamily="34" charset="0"/>
            </a:endParaRPr>
          </a:p>
        </p:txBody>
      </p:sp>
      <p:grpSp>
        <p:nvGrpSpPr>
          <p:cNvPr id="68613" name="Group 18"/>
          <p:cNvGrpSpPr>
            <a:grpSpLocks/>
          </p:cNvGrpSpPr>
          <p:nvPr/>
        </p:nvGrpSpPr>
        <p:grpSpPr bwMode="auto">
          <a:xfrm>
            <a:off x="776287" y="1912940"/>
            <a:ext cx="7848601" cy="4179887"/>
            <a:chOff x="-4" y="-4"/>
            <a:chExt cx="2640" cy="1750"/>
          </a:xfrm>
        </p:grpSpPr>
        <p:grpSp>
          <p:nvGrpSpPr>
            <p:cNvPr id="68614" name="Group 16"/>
            <p:cNvGrpSpPr>
              <a:grpSpLocks/>
            </p:cNvGrpSpPr>
            <p:nvPr/>
          </p:nvGrpSpPr>
          <p:grpSpPr bwMode="auto">
            <a:xfrm>
              <a:off x="0" y="0"/>
              <a:ext cx="2632" cy="1742"/>
              <a:chOff x="0" y="0"/>
              <a:chExt cx="2632" cy="1742"/>
            </a:xfrm>
          </p:grpSpPr>
          <p:grpSp>
            <p:nvGrpSpPr>
              <p:cNvPr id="68616" name="Group 9"/>
              <p:cNvGrpSpPr>
                <a:grpSpLocks/>
              </p:cNvGrpSpPr>
              <p:nvPr/>
            </p:nvGrpSpPr>
            <p:grpSpPr bwMode="auto">
              <a:xfrm>
                <a:off x="0" y="0"/>
                <a:ext cx="1652" cy="394"/>
                <a:chOff x="0" y="0"/>
                <a:chExt cx="1652" cy="394"/>
              </a:xfrm>
            </p:grpSpPr>
            <p:sp>
              <p:nvSpPr>
                <p:cNvPr id="54276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566" cy="394"/>
                </a:xfrm>
                <a:prstGeom prst="rect">
                  <a:avLst/>
                </a:prstGeom>
                <a:ln>
                  <a:headEnd type="none" w="sm" len="sm"/>
                  <a:tailEnd type="none" w="sm" len="sm"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>
                    <a:defRPr/>
                  </a:pP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  <a:p>
                  <a:pPr algn="ctr">
                    <a:defRPr/>
                  </a:pP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Departemen</a:t>
                  </a: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endParaRPr>
                </a:p>
              </p:txBody>
            </p:sp>
            <p:sp>
              <p:nvSpPr>
                <p:cNvPr id="68627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652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algn="r"/>
                  <a:endParaRPr lang="id-ID" sz="2800"/>
                </a:p>
              </p:txBody>
            </p:sp>
          </p:grpSp>
          <p:grpSp>
            <p:nvGrpSpPr>
              <p:cNvPr id="68617" name="Group 11"/>
              <p:cNvGrpSpPr>
                <a:grpSpLocks/>
              </p:cNvGrpSpPr>
              <p:nvPr/>
            </p:nvGrpSpPr>
            <p:grpSpPr bwMode="auto">
              <a:xfrm>
                <a:off x="1652" y="0"/>
                <a:ext cx="980" cy="406"/>
                <a:chOff x="1652" y="0"/>
                <a:chExt cx="980" cy="406"/>
              </a:xfrm>
            </p:grpSpPr>
            <p:sp>
              <p:nvSpPr>
                <p:cNvPr id="54277" name="Rectangle 5"/>
                <p:cNvSpPr>
                  <a:spLocks noChangeArrowheads="1"/>
                </p:cNvSpPr>
                <p:nvPr/>
              </p:nvSpPr>
              <p:spPr bwMode="auto">
                <a:xfrm>
                  <a:off x="1706" y="12"/>
                  <a:ext cx="894" cy="394"/>
                </a:xfrm>
                <a:prstGeom prst="rect">
                  <a:avLst/>
                </a:prstGeom>
                <a:ln>
                  <a:headEnd type="none" w="sm" len="sm"/>
                  <a:tailEnd type="none" w="sm" len="sm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algn="ctr">
                    <a:defRPr/>
                  </a:pP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Arial" pitchFamily="34" charset="0"/>
                  </a:endParaRPr>
                </a:p>
                <a:p>
                  <a:pPr algn="ctr">
                    <a:defRPr/>
                  </a:pP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Intensitas</a:t>
                  </a: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  (</a:t>
                  </a: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dBA</a:t>
                  </a: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)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endParaRPr lang="en-US" sz="1800" b="1" dirty="0">
                    <a:latin typeface="Arial" pitchFamily="34" charset="0"/>
                  </a:endParaRPr>
                </a:p>
              </p:txBody>
            </p:sp>
            <p:sp>
              <p:nvSpPr>
                <p:cNvPr id="68625" name="Rectangle 10"/>
                <p:cNvSpPr>
                  <a:spLocks noChangeArrowheads="1"/>
                </p:cNvSpPr>
                <p:nvPr/>
              </p:nvSpPr>
              <p:spPr bwMode="auto">
                <a:xfrm>
                  <a:off x="1652" y="0"/>
                  <a:ext cx="980" cy="3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algn="r"/>
                  <a:endParaRPr lang="id-ID" sz="2800"/>
                </a:p>
              </p:txBody>
            </p:sp>
          </p:grpSp>
          <p:grpSp>
            <p:nvGrpSpPr>
              <p:cNvPr id="68618" name="Group 13"/>
              <p:cNvGrpSpPr>
                <a:grpSpLocks/>
              </p:cNvGrpSpPr>
              <p:nvPr/>
            </p:nvGrpSpPr>
            <p:grpSpPr bwMode="auto">
              <a:xfrm>
                <a:off x="0" y="394"/>
                <a:ext cx="1652" cy="1348"/>
                <a:chOff x="0" y="394"/>
                <a:chExt cx="1652" cy="1348"/>
              </a:xfrm>
            </p:grpSpPr>
            <p:sp>
              <p:nvSpPr>
                <p:cNvPr id="54278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394"/>
                  <a:ext cx="1566" cy="1348"/>
                </a:xfrm>
                <a:prstGeom prst="rect">
                  <a:avLst/>
                </a:prstGeom>
                <a:ln>
                  <a:headEnd type="none" w="sm" len="sm"/>
                  <a:tailEnd type="none" w="sm" len="sm"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marL="461963" algn="just">
                    <a:defRPr/>
                  </a:pP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Didalam</a:t>
                  </a: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perusahaan</a:t>
                  </a: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 : 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marL="461963" algn="just" eaLnBrk="0" hangingPunct="0">
                    <a:buFontTx/>
                    <a:buChar char="•"/>
                    <a:defRPr/>
                  </a:pP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Mesin</a:t>
                  </a: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pemintal</a:t>
                  </a: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benang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marL="461963" algn="just" eaLnBrk="0" hangingPunct="0">
                    <a:buFontTx/>
                    <a:buChar char="•"/>
                    <a:defRPr/>
                  </a:pP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Ruang</a:t>
                  </a: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pemintal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marL="461963" algn="just" eaLnBrk="0" hangingPunct="0">
                    <a:buFontTx/>
                    <a:buChar char="•"/>
                    <a:defRPr/>
                  </a:pP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Mesin</a:t>
                  </a: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tenun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marL="461963" algn="just" eaLnBrk="0" hangingPunct="0">
                    <a:buFontTx/>
                    <a:buChar char="•"/>
                    <a:defRPr/>
                  </a:pP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Ruang</a:t>
                  </a: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tenun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marL="461963" algn="just" eaLnBrk="0" hangingPunct="0">
                    <a:defRPr/>
                  </a:pP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Didalam</a:t>
                  </a: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 area </a:t>
                  </a: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minuman</a:t>
                  </a: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ringan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marL="461963" algn="just" eaLnBrk="0" hangingPunct="0">
                    <a:buFontTx/>
                    <a:buChar char="•"/>
                    <a:defRPr/>
                  </a:pP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Area </a:t>
                  </a: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terpisah</a:t>
                  </a: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/ </a:t>
                  </a: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mising</a:t>
                  </a: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 plant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marL="461963" algn="just" eaLnBrk="0" hangingPunct="0">
                    <a:buFontTx/>
                    <a:buChar char="•"/>
                    <a:defRPr/>
                  </a:pP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Pembersih</a:t>
                  </a: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ulang</a:t>
                  </a: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/</a:t>
                  </a: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pencucian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marL="461963" algn="just" eaLnBrk="0" hangingPunct="0">
                    <a:buFontTx/>
                    <a:buChar char="•"/>
                    <a:defRPr/>
                  </a:pP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Automatic sealing  machine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marL="461963" algn="just" eaLnBrk="0" hangingPunct="0">
                    <a:buFontTx/>
                    <a:buChar char="•"/>
                    <a:defRPr/>
                  </a:pP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Mesin</a:t>
                  </a: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pengisian</a:t>
                  </a: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1800" b="1" dirty="0" err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kaleng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marL="461963" algn="just" eaLnBrk="0" hangingPunct="0">
                    <a:defRPr/>
                  </a:pP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endParaRPr>
                </a:p>
              </p:txBody>
            </p:sp>
            <p:sp>
              <p:nvSpPr>
                <p:cNvPr id="68623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394"/>
                  <a:ext cx="1652" cy="1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algn="r"/>
                  <a:endParaRPr lang="id-ID" sz="2800"/>
                </a:p>
              </p:txBody>
            </p:sp>
          </p:grpSp>
          <p:grpSp>
            <p:nvGrpSpPr>
              <p:cNvPr id="68619" name="Group 15"/>
              <p:cNvGrpSpPr>
                <a:grpSpLocks/>
              </p:cNvGrpSpPr>
              <p:nvPr/>
            </p:nvGrpSpPr>
            <p:grpSpPr bwMode="auto">
              <a:xfrm>
                <a:off x="1652" y="394"/>
                <a:ext cx="980" cy="1348"/>
                <a:chOff x="1652" y="394"/>
                <a:chExt cx="980" cy="1348"/>
              </a:xfrm>
            </p:grpSpPr>
            <p:sp>
              <p:nvSpPr>
                <p:cNvPr id="54279" name="Rectangle 7"/>
                <p:cNvSpPr>
                  <a:spLocks noChangeArrowheads="1"/>
                </p:cNvSpPr>
                <p:nvPr/>
              </p:nvSpPr>
              <p:spPr bwMode="auto">
                <a:xfrm>
                  <a:off x="1695" y="394"/>
                  <a:ext cx="894" cy="1348"/>
                </a:xfrm>
                <a:prstGeom prst="rect">
                  <a:avLst/>
                </a:prstGeom>
                <a:ln>
                  <a:headEnd type="none" w="sm" len="sm"/>
                  <a:tailEnd type="none" w="sm" len="sm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 algn="ctr">
                    <a:defRPr/>
                  </a:pP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 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95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90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95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95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 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95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100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100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r>
                    <a:rPr lang="en-US" sz="1800" b="1" dirty="0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Arial" pitchFamily="34" charset="0"/>
                      <a:cs typeface="Arial" pitchFamily="34" charset="0"/>
                    </a:rPr>
                    <a:t>90</a:t>
                  </a: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  <a:cs typeface="Times New Roman" pitchFamily="18" charset="0"/>
                  </a:endParaRPr>
                </a:p>
                <a:p>
                  <a:pPr algn="ctr" eaLnBrk="0" hangingPunct="0">
                    <a:defRPr/>
                  </a:pPr>
                  <a:endParaRPr lang="en-US" sz="1800" b="1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pitchFamily="34" charset="0"/>
                  </a:endParaRPr>
                </a:p>
              </p:txBody>
            </p:sp>
            <p:sp>
              <p:nvSpPr>
                <p:cNvPr id="68621" name="Rectangle 14"/>
                <p:cNvSpPr>
                  <a:spLocks noChangeArrowheads="1"/>
                </p:cNvSpPr>
                <p:nvPr/>
              </p:nvSpPr>
              <p:spPr bwMode="auto">
                <a:xfrm>
                  <a:off x="1652" y="394"/>
                  <a:ext cx="980" cy="13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7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algn="r"/>
                  <a:endParaRPr lang="id-ID" sz="2800"/>
                </a:p>
              </p:txBody>
            </p:sp>
          </p:grpSp>
        </p:grpSp>
        <p:sp>
          <p:nvSpPr>
            <p:cNvPr id="68615" name="Rectangle 17"/>
            <p:cNvSpPr>
              <a:spLocks noChangeArrowheads="1"/>
            </p:cNvSpPr>
            <p:nvPr/>
          </p:nvSpPr>
          <p:spPr bwMode="auto">
            <a:xfrm>
              <a:off x="-4" y="-4"/>
              <a:ext cx="2640" cy="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4287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/>
            <a:p>
              <a:pPr algn="r"/>
              <a:endParaRPr lang="id-ID" sz="2800"/>
            </a:p>
          </p:txBody>
        </p:sp>
      </p:grpSp>
    </p:spTree>
  </p:cSld>
  <p:clrMapOvr>
    <a:masterClrMapping/>
  </p:clrMapOvr>
  <p:transition spd="slow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3"/>
          <p:cNvSpPr>
            <a:spLocks noGrp="1"/>
          </p:cNvSpPr>
          <p:nvPr>
            <p:ph type="title"/>
          </p:nvPr>
        </p:nvSpPr>
        <p:spPr>
          <a:xfrm>
            <a:off x="1424609" y="1412874"/>
            <a:ext cx="7422530" cy="3672309"/>
          </a:xfrm>
        </p:spPr>
        <p:txBody>
          <a:bodyPr/>
          <a:lstStyle/>
          <a:p>
            <a:pPr eaLnBrk="1" hangingPunct="1"/>
            <a:r>
              <a:rPr lang="en-US" sz="6000" dirty="0" smtClean="0">
                <a:solidFill>
                  <a:srgbClr val="002060"/>
                </a:solidFill>
              </a:rPr>
              <a:t>HEARING LOSS PREVENTION PROGRAM</a:t>
            </a:r>
            <a:br>
              <a:rPr lang="en-US" sz="6000" dirty="0" smtClean="0">
                <a:solidFill>
                  <a:srgbClr val="002060"/>
                </a:solidFill>
              </a:rPr>
            </a:br>
            <a:r>
              <a:rPr lang="en-US" sz="6000" dirty="0" smtClean="0">
                <a:solidFill>
                  <a:srgbClr val="002060"/>
                </a:solidFill>
              </a:rPr>
              <a:t> (HLPP)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D7D2F-7F5C-4F24-B831-9FAD99A151B3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ETAPRIMASAFETY  ENGINEERING</a:t>
            </a:r>
          </a:p>
        </p:txBody>
      </p:sp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EABC003-F8F5-4AA3-9D81-D8ACC8EE15F7}" type="datetime3">
              <a:rPr lang="en-US" sz="1200" smtClean="0">
                <a:solidFill>
                  <a:srgbClr val="BCBCBC"/>
                </a:solidFill>
              </a:rPr>
              <a:pPr eaLnBrk="1" hangingPunct="1"/>
              <a:t>20 May 2015</a:t>
            </a:fld>
            <a:endParaRPr lang="en-US" sz="1200" smtClean="0">
              <a:solidFill>
                <a:srgbClr val="BCBCBC"/>
              </a:solidFill>
            </a:endParaRPr>
          </a:p>
        </p:txBody>
      </p:sp>
      <p:sp>
        <p:nvSpPr>
          <p:cNvPr id="716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BCBCBC"/>
                </a:solidFill>
              </a:rPr>
              <a:t>ETAPRIMASAFETY  ENGINEERING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88504" y="1268760"/>
            <a:ext cx="7632700" cy="8509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KEBISINGAN INDUSTRI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32520" y="2420888"/>
            <a:ext cx="7920880" cy="316835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 smtClean="0">
                <a:latin typeface="Arial Rounded MT Bold" pitchFamily="34" charset="0"/>
              </a:rPr>
              <a:t>PEMAPARAN BISING DI TEMPAT KERJA :</a:t>
            </a:r>
          </a:p>
          <a:p>
            <a:pPr marL="800100" indent="-800100" algn="just">
              <a:buFont typeface="Wingdings 2" pitchFamily="18" charset="2"/>
              <a:buBlip>
                <a:blip r:embed="rId2"/>
              </a:buBlip>
              <a:defRPr/>
            </a:pPr>
            <a:r>
              <a:rPr lang="en-US" sz="1800" dirty="0" err="1" smtClean="0">
                <a:latin typeface="Arial Rounded MT Bold" pitchFamily="34" charset="0"/>
              </a:rPr>
              <a:t>Diperkrakran</a:t>
            </a:r>
            <a:r>
              <a:rPr lang="en-US" sz="1800" dirty="0" smtClean="0">
                <a:latin typeface="Arial Rounded MT Bold" pitchFamily="34" charset="0"/>
              </a:rPr>
              <a:t> 120 </a:t>
            </a:r>
            <a:r>
              <a:rPr lang="en-US" sz="1800" dirty="0" err="1" smtClean="0">
                <a:latin typeface="Arial Rounded MT Bold" pitchFamily="34" charset="0"/>
              </a:rPr>
              <a:t>juta</a:t>
            </a:r>
            <a:r>
              <a:rPr lang="en-US" sz="1800" dirty="0" smtClean="0">
                <a:latin typeface="Arial Rounded MT Bold" pitchFamily="34" charset="0"/>
              </a:rPr>
              <a:t> orang </a:t>
            </a:r>
            <a:r>
              <a:rPr lang="en-US" sz="1800" dirty="0" err="1" smtClean="0">
                <a:latin typeface="Arial Rounded MT Bold" pitchFamily="34" charset="0"/>
              </a:rPr>
              <a:t>memiliki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masalah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kehilangan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daya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dengar</a:t>
            </a:r>
            <a:endParaRPr lang="en-US" sz="1800" dirty="0" smtClean="0">
              <a:latin typeface="Arial Rounded MT Bold" pitchFamily="34" charset="0"/>
            </a:endParaRPr>
          </a:p>
          <a:p>
            <a:pPr marL="800100" indent="-800100" algn="just">
              <a:buFont typeface="Wingdings 2" pitchFamily="18" charset="2"/>
              <a:buBlip>
                <a:blip r:embed="rId2"/>
              </a:buBlip>
              <a:defRPr/>
            </a:pPr>
            <a:r>
              <a:rPr lang="en-US" sz="1800" dirty="0" smtClean="0">
                <a:latin typeface="Arial Rounded MT Bold" pitchFamily="34" charset="0"/>
              </a:rPr>
              <a:t>Di </a:t>
            </a:r>
            <a:r>
              <a:rPr lang="en-US" sz="1800" dirty="0" err="1" smtClean="0">
                <a:latin typeface="Arial Rounded MT Bold" pitchFamily="34" charset="0"/>
              </a:rPr>
              <a:t>Amerika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Serikat</a:t>
            </a:r>
            <a:r>
              <a:rPr lang="en-US" sz="1800" dirty="0" smtClean="0">
                <a:latin typeface="Arial Rounded MT Bold" pitchFamily="34" charset="0"/>
              </a:rPr>
              <a:t>, </a:t>
            </a:r>
            <a:r>
              <a:rPr lang="en-US" sz="1800" dirty="0" err="1" smtClean="0">
                <a:latin typeface="Arial Rounded MT Bold" pitchFamily="34" charset="0"/>
              </a:rPr>
              <a:t>th</a:t>
            </a:r>
            <a:r>
              <a:rPr lang="en-US" sz="1800" dirty="0" smtClean="0">
                <a:latin typeface="Arial Rounded MT Bold" pitchFamily="34" charset="0"/>
              </a:rPr>
              <a:t> 1981 &gt; 9 </a:t>
            </a:r>
            <a:r>
              <a:rPr lang="en-US" sz="1800" dirty="0" err="1" smtClean="0">
                <a:latin typeface="Arial Rounded MT Bold" pitchFamily="34" charset="0"/>
              </a:rPr>
              <a:t>Juta</a:t>
            </a:r>
            <a:r>
              <a:rPr lang="en-US" sz="1800" dirty="0" smtClean="0">
                <a:latin typeface="Arial Rounded MT Bold" pitchFamily="34" charset="0"/>
              </a:rPr>
              <a:t> orang </a:t>
            </a:r>
            <a:r>
              <a:rPr lang="en-US" sz="1800" dirty="0" err="1" smtClean="0">
                <a:latin typeface="Arial Rounded MT Bold" pitchFamily="34" charset="0"/>
              </a:rPr>
              <a:t>terpapar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bising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ditemapat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kerja</a:t>
            </a:r>
            <a:r>
              <a:rPr lang="en-US" sz="1800" dirty="0" smtClean="0">
                <a:latin typeface="Arial Rounded MT Bold" pitchFamily="34" charset="0"/>
              </a:rPr>
              <a:t> &gt; 85 </a:t>
            </a:r>
            <a:r>
              <a:rPr lang="en-US" sz="1800" dirty="0" err="1" smtClean="0">
                <a:latin typeface="Arial Rounded MT Bold" pitchFamily="34" charset="0"/>
              </a:rPr>
              <a:t>dBA</a:t>
            </a:r>
            <a:r>
              <a:rPr lang="en-US" sz="1800" dirty="0" smtClean="0">
                <a:latin typeface="Arial Rounded MT Bold" pitchFamily="34" charset="0"/>
              </a:rPr>
              <a:t>, </a:t>
            </a:r>
            <a:r>
              <a:rPr lang="en-US" sz="1800" dirty="0" err="1" smtClean="0">
                <a:latin typeface="Arial Rounded MT Bold" pitchFamily="34" charset="0"/>
              </a:rPr>
              <a:t>th</a:t>
            </a:r>
            <a:r>
              <a:rPr lang="en-US" sz="1800" dirty="0" smtClean="0">
                <a:latin typeface="Arial Rounded MT Bold" pitchFamily="34" charset="0"/>
              </a:rPr>
              <a:t> 1990 </a:t>
            </a:r>
            <a:r>
              <a:rPr lang="en-US" sz="1800" dirty="0" err="1" smtClean="0">
                <a:latin typeface="Arial Rounded MT Bold" pitchFamily="34" charset="0"/>
              </a:rPr>
              <a:t>angka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inimeningkat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hingga</a:t>
            </a:r>
            <a:r>
              <a:rPr lang="en-US" sz="1800" dirty="0" smtClean="0">
                <a:latin typeface="Arial Rounded MT Bold" pitchFamily="34" charset="0"/>
              </a:rPr>
              <a:t> 30 </a:t>
            </a:r>
            <a:r>
              <a:rPr lang="en-US" sz="1800" dirty="0" err="1" smtClean="0">
                <a:latin typeface="Arial Rounded MT Bold" pitchFamily="34" charset="0"/>
              </a:rPr>
              <a:t>juta</a:t>
            </a:r>
            <a:r>
              <a:rPr lang="en-US" sz="1800" dirty="0" smtClean="0">
                <a:latin typeface="Arial Rounded MT Bold" pitchFamily="34" charset="0"/>
              </a:rPr>
              <a:t> orang, </a:t>
            </a:r>
            <a:r>
              <a:rPr lang="en-US" sz="1800" dirty="0" err="1" smtClean="0">
                <a:latin typeface="Arial Rounded MT Bold" pitchFamily="34" charset="0"/>
              </a:rPr>
              <a:t>pada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industri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manufaktur</a:t>
            </a:r>
            <a:endParaRPr lang="en-US" sz="1800" dirty="0" smtClean="0">
              <a:latin typeface="Arial Rounded MT Bold" pitchFamily="34" charset="0"/>
            </a:endParaRPr>
          </a:p>
          <a:p>
            <a:pPr marL="800100" indent="-800100" algn="just">
              <a:buFont typeface="Wingdings 2" pitchFamily="18" charset="2"/>
              <a:buBlip>
                <a:blip r:embed="rId2"/>
              </a:buBlip>
              <a:defRPr/>
            </a:pPr>
            <a:r>
              <a:rPr lang="en-US" sz="1800" dirty="0" err="1" smtClean="0">
                <a:latin typeface="Arial Rounded MT Bold" pitchFamily="34" charset="0"/>
              </a:rPr>
              <a:t>Jerman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dan</a:t>
            </a:r>
            <a:r>
              <a:rPr lang="en-US" sz="1800" dirty="0" smtClean="0">
                <a:latin typeface="Arial Rounded MT Bold" pitchFamily="34" charset="0"/>
              </a:rPr>
              <a:t> Negara- Negara </a:t>
            </a:r>
            <a:r>
              <a:rPr lang="en-US" sz="1800" dirty="0" err="1" smtClean="0">
                <a:latin typeface="Arial Rounded MT Bold" pitchFamily="34" charset="0"/>
              </a:rPr>
              <a:t>berkembang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lainnya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sebayak</a:t>
            </a:r>
            <a:r>
              <a:rPr lang="en-US" sz="1800" dirty="0" smtClean="0">
                <a:latin typeface="Arial Rounded MT Bold" pitchFamily="34" charset="0"/>
              </a:rPr>
              <a:t> 4 -5 </a:t>
            </a:r>
            <a:r>
              <a:rPr lang="en-US" sz="1800" dirty="0" err="1" smtClean="0">
                <a:latin typeface="Arial Rounded MT Bold" pitchFamily="34" charset="0"/>
              </a:rPr>
              <a:t>juta</a:t>
            </a:r>
            <a:r>
              <a:rPr lang="en-US" sz="1800" dirty="0" smtClean="0">
                <a:latin typeface="Arial Rounded MT Bold" pitchFamily="34" charset="0"/>
              </a:rPr>
              <a:t>, 12 – 15 % </a:t>
            </a:r>
            <a:r>
              <a:rPr lang="en-US" sz="1800" dirty="0" err="1" smtClean="0">
                <a:latin typeface="Arial Rounded MT Bold" pitchFamily="34" charset="0"/>
              </a:rPr>
              <a:t>dari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keseluruhan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pekerja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terpapar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bising</a:t>
            </a:r>
            <a:r>
              <a:rPr lang="en-US" sz="1800" dirty="0" smtClean="0">
                <a:latin typeface="Arial Rounded MT Bold" pitchFamily="34" charset="0"/>
              </a:rPr>
              <a:t>&gt; 85 </a:t>
            </a:r>
            <a:r>
              <a:rPr lang="en-US" sz="1800" dirty="0" err="1" smtClean="0">
                <a:latin typeface="Arial Rounded MT Bold" pitchFamily="34" charset="0"/>
              </a:rPr>
              <a:t>dBA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endParaRPr lang="en-US" sz="1800" dirty="0">
              <a:latin typeface="Arial Rounded MT Bol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Documents and Settings\Administrator\My Documents\My Pictures\MP Navigator\2010_10_25\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4" y="620715"/>
            <a:ext cx="7704137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2EE116-A254-411D-99FF-9A26D93B7576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ETAPRIMASAFETY  ENGINEERING</a:t>
            </a:r>
          </a:p>
        </p:txBody>
      </p:sp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2281193-D7A3-46B4-A617-E56FA032106D}" type="datetime3">
              <a:rPr lang="en-US" sz="1200" smtClean="0">
                <a:solidFill>
                  <a:srgbClr val="898989"/>
                </a:solidFill>
              </a:rPr>
              <a:pPr eaLnBrk="1" hangingPunct="1"/>
              <a:t>20 May 2015</a:t>
            </a:fld>
            <a:endParaRPr lang="en-US" sz="1200" smtClean="0">
              <a:solidFill>
                <a:srgbClr val="898989"/>
              </a:solidFill>
            </a:endParaRPr>
          </a:p>
        </p:txBody>
      </p:sp>
      <p:sp>
        <p:nvSpPr>
          <p:cNvPr id="4198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</a:rPr>
              <a:t>ETAPRIMASAFETY  ENGINEERING</a:t>
            </a:r>
          </a:p>
        </p:txBody>
      </p:sp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2216150" y="2079626"/>
            <a:ext cx="583319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b="1" dirty="0"/>
              <a:t>According to the OSHA</a:t>
            </a:r>
            <a:r>
              <a:rPr lang="en-US" dirty="0"/>
              <a:t> (Occupational Health and Safety Administration, revised 1988) Standard once the noise-levels, for the workplace, </a:t>
            </a:r>
            <a:r>
              <a:rPr lang="en-US" b="1" dirty="0"/>
              <a:t>reach or exceed a reading of 85 dB(A) an effective Hearing Conservation Program MUST be enacted</a:t>
            </a:r>
            <a:r>
              <a:rPr lang="en-US" dirty="0"/>
              <a:t>.</a:t>
            </a:r>
          </a:p>
        </p:txBody>
      </p:sp>
      <p:pic>
        <p:nvPicPr>
          <p:cNvPr id="41990" name="Picture 5" descr="Noise from machinery and construction equipment is important to capture during medical history evaluations prior to hearing screening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825625"/>
            <a:ext cx="1873250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992188" y="676277"/>
            <a:ext cx="8064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/>
              <a:t>Noise by definition (Sataloff, 1966) is any unwanted sound (airplanes, gunfire, industries, military, loud music, etc.)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6B7B83-5CFE-421A-AFF9-F2D2EA2FC89E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68" y="980728"/>
            <a:ext cx="761837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289123"/>
      </p:ext>
    </p:extLst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C1D2EA-1DE9-40C7-A059-B6FF04B45B63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ETAPRIMASAFETY  ENGINEERING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0512" y="764704"/>
            <a:ext cx="7273925" cy="576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EFEK BISING PADA MANUSIA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0553" y="1522413"/>
            <a:ext cx="7272808" cy="384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Noise Induced Hearing Loss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disingkat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NIHL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Hearing Impairment (King </a:t>
            </a: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etal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1992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Hearing level &amp; Noise- induced threshold shift</a:t>
            </a:r>
          </a:p>
          <a:p>
            <a:pPr marL="1257300" lvl="2" indent="-342900">
              <a:buFont typeface="Courier New" pitchFamily="49" charset="0"/>
              <a:buChar char="o"/>
              <a:defRPr/>
            </a:pP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Temphorary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Thereshold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Shift ( TTS)</a:t>
            </a:r>
          </a:p>
          <a:p>
            <a:pPr marL="1257300" lvl="2" indent="-342900">
              <a:buFont typeface="Courier New" pitchFamily="49" charset="0"/>
              <a:buChar char="o"/>
              <a:defRPr/>
            </a:pP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Permanen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Theresold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Shift ( PTS )</a:t>
            </a:r>
            <a:endParaRPr lang="en-US" dirty="0">
              <a:solidFill>
                <a:srgbClr val="0070C0"/>
              </a:solidFill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Relation : Noise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Eposure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 Hearing Loss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Effect of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imlusive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noise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Ifrasound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&amp; ultrasound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Combient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effect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Sessory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Effects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Aural  Pain (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Spreng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1975)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Outher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Sensory Effects- 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Tinntus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ll dir="ru"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488950" y="620713"/>
            <a:ext cx="7010400" cy="40011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A.	EFEK KEBISINGAN TERHADAP PENDENGARAN</a:t>
            </a:r>
          </a:p>
        </p:txBody>
      </p:sp>
      <p:sp>
        <p:nvSpPr>
          <p:cNvPr id="6" name="Rectangle 1027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848544" y="1844824"/>
            <a:ext cx="7848674" cy="3384277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547688" indent="-41116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85000"/>
              <a:buBlip>
                <a:blip r:embed="rId3"/>
              </a:buBlip>
            </a:pP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Suara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keras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potensi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merusak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bagian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bagian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tepi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pusat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sistem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pendengaran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kebisingan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berpengaruh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langsung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telinga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tengah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telinga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seperti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ossicular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tymphanic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membrane, oval window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cochlear.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85000"/>
              <a:buBlip>
                <a:blip r:embed="rId3"/>
              </a:buBlip>
            </a:pP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Cochlear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apabila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rusak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tidak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dapat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sembuh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kembali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Kerusakan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cochlear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ini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dapat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juga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disebabkan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oleh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kebisingan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level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lemah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kontinyu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yang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memberikan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tekanan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terus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–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menerus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85000"/>
              <a:buBlip>
                <a:blip r:embed="rId3"/>
              </a:buBlip>
            </a:pP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Akibatnya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kemampuan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sel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-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sel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sensor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penerima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suara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jadi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berkurang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dan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akhirnya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terjadi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perubahan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pada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pada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syaraf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dengar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Adanya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perubahan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pada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syaraf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dengar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ini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akan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menimbulkan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perubahan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atau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kehilangan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ambang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pendengaran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 (the loss hearing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thershold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Times New Roman" pitchFamily="18" charset="0"/>
              </a:rPr>
              <a:t>)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85000"/>
              <a:buBlip>
                <a:blip r:embed="rId3"/>
              </a:buBlip>
            </a:pP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Hilang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ambang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pendengaran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disebabkan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pemaparan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kebisingan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dinamakan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noice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induced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sensorineural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hearing loss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disederhanakan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noice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induced hearing loss </a:t>
            </a: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disingkat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NIHL.</a:t>
            </a:r>
            <a:endParaRPr lang="en-US" sz="1600" dirty="0">
              <a:solidFill>
                <a:srgbClr val="002060"/>
              </a:solidFill>
              <a:latin typeface="Arial" pitchFamily="34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85000"/>
              <a:buBlip>
                <a:blip r:embed="rId3"/>
              </a:buBlip>
            </a:pPr>
            <a:endParaRPr lang="en-US" sz="16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475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889BE73-C343-4246-AD85-5630DE211548}" type="datetime3">
              <a:rPr lang="en-US" sz="1200" smtClean="0">
                <a:solidFill>
                  <a:srgbClr val="BCBCBC"/>
                </a:solidFill>
              </a:rPr>
              <a:pPr eaLnBrk="1" hangingPunct="1"/>
              <a:t>20 May 2015</a:t>
            </a:fld>
            <a:endParaRPr lang="en-US" sz="1200" smtClean="0">
              <a:solidFill>
                <a:srgbClr val="BCBCBC"/>
              </a:solidFill>
            </a:endParaRPr>
          </a:p>
        </p:txBody>
      </p:sp>
      <p:sp>
        <p:nvSpPr>
          <p:cNvPr id="7475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rgbClr val="BCBCBC"/>
                </a:solidFill>
              </a:rPr>
              <a:t>ETAPRIMASAFETY  ENGINEERING</a:t>
            </a:r>
          </a:p>
        </p:txBody>
      </p:sp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488504" y="836712"/>
            <a:ext cx="8064896" cy="452431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914400" indent="-800100" eaLnBrk="0" hangingPunct="0">
              <a:tabLst>
                <a:tab pos="8572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tabLst>
                <a:tab pos="8572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tabLst>
                <a:tab pos="8572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tabLst>
                <a:tab pos="8572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tabLst>
                <a:tab pos="8572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57250" algn="l"/>
              </a:tabLs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buFontTx/>
              <a:buChar char="o"/>
            </a:pP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Kebisingan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yang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relatif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hebat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dihubungkan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dengan</a:t>
            </a:r>
            <a:r>
              <a:rPr lang="en-US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acoustic trauma. 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Hal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ini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dapat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terjadi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apabila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puncak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kebisingan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lebih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dari 160 dB. </a:t>
            </a:r>
          </a:p>
          <a:p>
            <a:pPr algn="just" eaLnBrk="1" hangingPunct="1">
              <a:buFontTx/>
              <a:buChar char="o"/>
            </a:pP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Orang yang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terpapar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kebisingan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ini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akan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menderita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rasa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sakit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pada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gendang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telinga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(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tymphanic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membrane),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segera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terjadi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kehilangan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pendengaran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dan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kemampuan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bicara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berkurang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.   </a:t>
            </a:r>
          </a:p>
          <a:p>
            <a:pPr algn="just" eaLnBrk="1" hangingPunct="1">
              <a:buFontTx/>
              <a:buChar char="o"/>
            </a:pP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Kebisingan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lebih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dari 120 dB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sudah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dapat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menyebabkan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rasa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gatal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-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gatal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di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dalam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telinga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,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pendengaran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mulai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berkurang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dan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juga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akan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terjadi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kerusakan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permanent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apabila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pemaparan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berlangsung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Arial" pitchFamily="34" charset="0"/>
              </a:rPr>
              <a:t> lama.</a:t>
            </a:r>
          </a:p>
          <a:p>
            <a:pPr algn="just" eaLnBrk="1" hangingPunct="1">
              <a:buFontTx/>
              <a:buChar char="o"/>
            </a:pP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Bagi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pendengaran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yang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masih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baik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/ normal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suara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–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suara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dapat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di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dengar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pada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level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yang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paling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lemah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yaitu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antara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0 s/d 10 dB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pada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berbagai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frequensi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,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terutama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pada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4.000 Hz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karena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pendengaran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manusia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paling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peka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pada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frequensi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r>
              <a:rPr lang="fr-FR" sz="1800" dirty="0" err="1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tersebut</a:t>
            </a:r>
            <a:r>
              <a:rPr lang="fr-FR" sz="1800" dirty="0">
                <a:solidFill>
                  <a:srgbClr val="002060"/>
                </a:solidFill>
                <a:latin typeface="Arial Rounded MT Bold" pitchFamily="34" charset="0"/>
                <a:cs typeface="Times New Roman" pitchFamily="18" charset="0"/>
              </a:rPr>
              <a:t> </a:t>
            </a:r>
            <a:endParaRPr lang="en-US" sz="1800" dirty="0">
              <a:solidFill>
                <a:srgbClr val="002060"/>
              </a:solidFill>
              <a:latin typeface="Arial Rounded MT Bold" pitchFamily="34" charset="0"/>
              <a:cs typeface="Times New Roman" pitchFamily="18" charset="0"/>
            </a:endParaRPr>
          </a:p>
          <a:p>
            <a:pPr algn="r" eaLnBrk="1" hangingPunct="1"/>
            <a:endParaRPr lang="en-US" sz="18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75779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FFF4ECD-28BC-4EEF-8EBC-6A5C60951C37}" type="datetime3">
              <a:rPr lang="en-US" sz="1200" smtClean="0">
                <a:solidFill>
                  <a:srgbClr val="BCBCBC"/>
                </a:solidFill>
              </a:rPr>
              <a:pPr eaLnBrk="1" hangingPunct="1"/>
              <a:t>20 May 2015</a:t>
            </a:fld>
            <a:endParaRPr lang="en-US" sz="1200" smtClean="0">
              <a:solidFill>
                <a:srgbClr val="BCBCBC"/>
              </a:solidFill>
            </a:endParaRPr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BCBCBC"/>
                </a:solidFill>
              </a:rPr>
              <a:t>ETAPRIMASAFETY  ENGINEERING</a:t>
            </a:r>
          </a:p>
        </p:txBody>
      </p:sp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21E0B5C-7E54-4481-92CD-05001A85CFF6}" type="datetime3">
              <a:rPr lang="en-US" sz="1200" smtClean="0">
                <a:solidFill>
                  <a:srgbClr val="BCBCBC"/>
                </a:solidFill>
              </a:rPr>
              <a:pPr eaLnBrk="1" hangingPunct="1"/>
              <a:t>20 May 2015</a:t>
            </a:fld>
            <a:endParaRPr lang="en-US" sz="1200" smtClean="0">
              <a:solidFill>
                <a:srgbClr val="BCBCBC"/>
              </a:solidFill>
            </a:endParaRPr>
          </a:p>
        </p:txBody>
      </p:sp>
      <p:sp>
        <p:nvSpPr>
          <p:cNvPr id="7680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BCBCBC"/>
                </a:solidFill>
              </a:rPr>
              <a:t>ETAPRIMASAFETY  ENGINEERING</a:t>
            </a:r>
          </a:p>
        </p:txBody>
      </p:sp>
      <p:sp>
        <p:nvSpPr>
          <p:cNvPr id="33797" name="Rectangle 1029"/>
          <p:cNvSpPr>
            <a:spLocks noGrp="1" noChangeArrowheads="1"/>
          </p:cNvSpPr>
          <p:nvPr>
            <p:ph type="title" idx="4294967295"/>
          </p:nvPr>
        </p:nvSpPr>
        <p:spPr>
          <a:xfrm>
            <a:off x="848544" y="1196752"/>
            <a:ext cx="7920038" cy="720725"/>
          </a:xfrm>
        </p:spPr>
        <p:txBody>
          <a:bodyPr>
            <a:noAutofit/>
          </a:bodyPr>
          <a:lstStyle/>
          <a:p>
            <a:pPr marL="514350" indent="-514350" algn="l" eaLnBrk="1" fontAlgn="auto" hangingPunct="1"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B.	EFEK KEBISINGAN TERHADAP DAYA KERJA DAN PEKERJAAN </a:t>
            </a:r>
          </a:p>
        </p:txBody>
      </p:sp>
      <p:sp>
        <p:nvSpPr>
          <p:cNvPr id="33798" name="Rectangle 1030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76536" y="2348880"/>
            <a:ext cx="7848872" cy="2736304"/>
          </a:xfrm>
        </p:spPr>
        <p:txBody>
          <a:bodyPr>
            <a:normAutofit/>
          </a:bodyPr>
          <a:lstStyle/>
          <a:p>
            <a:pPr marL="571500" indent="-571500" algn="just" eaLnBrk="1" hangingPunct="1">
              <a:lnSpc>
                <a:spcPct val="90000"/>
              </a:lnSpc>
              <a:buClr>
                <a:srgbClr val="037C03"/>
              </a:buClr>
              <a:buFont typeface="Wingdings 2" pitchFamily="18" charset="2"/>
              <a:buBlip>
                <a:blip r:embed="rId4"/>
              </a:buBlip>
            </a:pPr>
            <a:r>
              <a:rPr lang="en-US" sz="1800" dirty="0" err="1" smtClean="0">
                <a:latin typeface="Arial Rounded MT Bold" pitchFamily="34" charset="0"/>
              </a:rPr>
              <a:t>Kebisingan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dapat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mengganggu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konsentrasi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dimana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pada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suatu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lokasi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kerja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konsentrasi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ini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diutamakan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terutama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untuk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pekerjaan</a:t>
            </a:r>
            <a:r>
              <a:rPr lang="en-US" sz="1800" dirty="0" smtClean="0">
                <a:latin typeface="Arial Rounded MT Bold" pitchFamily="34" charset="0"/>
              </a:rPr>
              <a:t> - </a:t>
            </a:r>
            <a:r>
              <a:rPr lang="en-US" sz="1800" dirty="0" err="1" smtClean="0">
                <a:latin typeface="Arial Rounded MT Bold" pitchFamily="34" charset="0"/>
              </a:rPr>
              <a:t>pekerjaan</a:t>
            </a:r>
            <a:r>
              <a:rPr lang="en-US" sz="1800" dirty="0" smtClean="0">
                <a:latin typeface="Arial Rounded MT Bold" pitchFamily="34" charset="0"/>
              </a:rPr>
              <a:t> yang </a:t>
            </a:r>
            <a:r>
              <a:rPr lang="en-US" sz="1800" dirty="0" err="1" smtClean="0">
                <a:latin typeface="Arial Rounded MT Bold" pitchFamily="34" charset="0"/>
              </a:rPr>
              <a:t>memerlukan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banyak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berpikir</a:t>
            </a:r>
            <a:r>
              <a:rPr lang="en-US" sz="1800" dirty="0" smtClean="0">
                <a:latin typeface="Arial Rounded MT Bold" pitchFamily="34" charset="0"/>
              </a:rPr>
              <a:t>.</a:t>
            </a:r>
          </a:p>
          <a:p>
            <a:pPr marL="571500" indent="-571500" algn="just" eaLnBrk="1" hangingPunct="1">
              <a:lnSpc>
                <a:spcPct val="90000"/>
              </a:lnSpc>
              <a:buClr>
                <a:srgbClr val="037C03"/>
              </a:buClr>
              <a:buFont typeface="Wingdings 2" pitchFamily="18" charset="2"/>
              <a:buBlip>
                <a:blip r:embed="rId4"/>
              </a:buBlip>
            </a:pPr>
            <a:r>
              <a:rPr lang="en-US" sz="1800" dirty="0" err="1" smtClean="0">
                <a:latin typeface="Arial Rounded MT Bold" pitchFamily="34" charset="0"/>
              </a:rPr>
              <a:t>berperan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meningkatkan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kelelahan</a:t>
            </a:r>
            <a:r>
              <a:rPr lang="en-US" sz="1800" dirty="0" smtClean="0">
                <a:latin typeface="Arial Rounded MT Bold" pitchFamily="34" charset="0"/>
              </a:rPr>
              <a:t>  .    </a:t>
            </a:r>
          </a:p>
          <a:p>
            <a:pPr marL="571500" indent="-571500" algn="just" eaLnBrk="1" hangingPunct="1">
              <a:lnSpc>
                <a:spcPct val="90000"/>
              </a:lnSpc>
              <a:buClr>
                <a:srgbClr val="037C03"/>
              </a:buClr>
              <a:buFont typeface="Wingdings 2" pitchFamily="18" charset="2"/>
              <a:buBlip>
                <a:blip r:embed="rId4"/>
              </a:buBlip>
            </a:pPr>
            <a:r>
              <a:rPr lang="en-US" sz="1800" dirty="0" err="1" smtClean="0">
                <a:latin typeface="Arial Rounded MT Bold" pitchFamily="34" charset="0"/>
              </a:rPr>
              <a:t>Berbicara</a:t>
            </a:r>
            <a:r>
              <a:rPr lang="en-US" sz="1800" dirty="0" smtClean="0">
                <a:latin typeface="Arial Rounded MT Bold" pitchFamily="34" charset="0"/>
              </a:rPr>
              <a:t> di </a:t>
            </a:r>
            <a:r>
              <a:rPr lang="en-US" sz="1800" dirty="0" err="1" smtClean="0">
                <a:latin typeface="Arial Rounded MT Bold" pitchFamily="34" charset="0"/>
              </a:rPr>
              <a:t>dalam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suasana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bising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akan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memerlukan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energi</a:t>
            </a:r>
            <a:r>
              <a:rPr lang="en-US" sz="1800" dirty="0" smtClean="0">
                <a:latin typeface="Arial Rounded MT Bold" pitchFamily="34" charset="0"/>
              </a:rPr>
              <a:t> yang </a:t>
            </a:r>
            <a:r>
              <a:rPr lang="en-US" sz="1800" dirty="0" err="1" smtClean="0">
                <a:latin typeface="Arial Rounded MT Bold" pitchFamily="34" charset="0"/>
              </a:rPr>
              <a:t>lebih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banyak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karena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harus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berteriak</a:t>
            </a:r>
            <a:r>
              <a:rPr lang="en-US" sz="1800" dirty="0" smtClean="0">
                <a:latin typeface="Arial Rounded MT Bold" pitchFamily="34" charset="0"/>
              </a:rPr>
              <a:t> – </a:t>
            </a:r>
            <a:r>
              <a:rPr lang="en-US" sz="1800" dirty="0" err="1" smtClean="0">
                <a:latin typeface="Arial Rounded MT Bold" pitchFamily="34" charset="0"/>
              </a:rPr>
              <a:t>teriak</a:t>
            </a:r>
            <a:r>
              <a:rPr lang="en-US" sz="1800" dirty="0" smtClean="0">
                <a:latin typeface="Arial Rounded MT Bold" pitchFamily="34" charset="0"/>
              </a:rPr>
              <a:t>.</a:t>
            </a:r>
          </a:p>
          <a:p>
            <a:pPr marL="571500" indent="-571500" algn="just" eaLnBrk="1" hangingPunct="1">
              <a:lnSpc>
                <a:spcPct val="90000"/>
              </a:lnSpc>
              <a:buClr>
                <a:srgbClr val="037C03"/>
              </a:buClr>
              <a:buFont typeface="Wingdings 2" pitchFamily="18" charset="2"/>
              <a:buBlip>
                <a:blip r:embed="rId4"/>
              </a:buBlip>
            </a:pPr>
            <a:r>
              <a:rPr lang="en-US" sz="1800" dirty="0" smtClean="0">
                <a:latin typeface="Arial Rounded MT Bold" pitchFamily="34" charset="0"/>
              </a:rPr>
              <a:t>Salah </a:t>
            </a:r>
            <a:r>
              <a:rPr lang="en-US" sz="1800" dirty="0" err="1" smtClean="0">
                <a:latin typeface="Arial Rounded MT Bold" pitchFamily="34" charset="0"/>
              </a:rPr>
              <a:t>memahami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perkataan</a:t>
            </a:r>
            <a:r>
              <a:rPr lang="en-US" sz="1800" dirty="0" smtClean="0">
                <a:latin typeface="Arial Rounded MT Bold" pitchFamily="34" charset="0"/>
              </a:rPr>
              <a:t>, </a:t>
            </a:r>
            <a:r>
              <a:rPr lang="en-US" sz="1800" dirty="0" err="1" smtClean="0">
                <a:latin typeface="Arial Rounded MT Bold" pitchFamily="34" charset="0"/>
              </a:rPr>
              <a:t>perintah</a:t>
            </a:r>
            <a:r>
              <a:rPr lang="en-US" sz="1800" dirty="0" smtClean="0">
                <a:latin typeface="Arial Rounded MT Bold" pitchFamily="34" charset="0"/>
              </a:rPr>
              <a:t>, </a:t>
            </a:r>
            <a:r>
              <a:rPr lang="en-US" sz="1800" dirty="0" err="1" smtClean="0">
                <a:latin typeface="Arial Rounded MT Bold" pitchFamily="34" charset="0"/>
              </a:rPr>
              <a:t>atau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peringatan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keamanan</a:t>
            </a:r>
            <a:r>
              <a:rPr lang="en-US" sz="1800" dirty="0" smtClean="0">
                <a:latin typeface="Arial Rounded MT Bold" pitchFamily="34" charset="0"/>
              </a:rPr>
              <a:t> yang </a:t>
            </a:r>
            <a:r>
              <a:rPr lang="en-US" sz="1800" dirty="0" err="1" smtClean="0">
                <a:latin typeface="Arial Rounded MT Bold" pitchFamily="34" charset="0"/>
              </a:rPr>
              <a:t>penting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menyangkut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pekerjaan</a:t>
            </a:r>
            <a:r>
              <a:rPr lang="en-US" sz="1800" dirty="0" smtClean="0">
                <a:latin typeface="Arial Rounded MT Bold" pitchFamily="34" charset="0"/>
              </a:rPr>
              <a:t>, </a:t>
            </a:r>
            <a:r>
              <a:rPr lang="en-US" sz="1800" dirty="0" err="1" smtClean="0">
                <a:latin typeface="Arial Rounded MT Bold" pitchFamily="34" charset="0"/>
              </a:rPr>
              <a:t>sehingga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akibatnya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akan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terjadi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  <a:r>
              <a:rPr lang="en-US" sz="1800" dirty="0" err="1" smtClean="0">
                <a:latin typeface="Arial Rounded MT Bold" pitchFamily="34" charset="0"/>
              </a:rPr>
              <a:t>kecelakaan</a:t>
            </a:r>
            <a:r>
              <a:rPr lang="en-US" sz="1800" dirty="0" smtClean="0">
                <a:latin typeface="Arial Rounded MT Bold" pitchFamily="34" charset="0"/>
              </a:rPr>
              <a:t> </a:t>
            </a:r>
          </a:p>
        </p:txBody>
      </p:sp>
    </p:spTree>
  </p:cSld>
  <p:clrMapOvr>
    <a:masterClrMapping/>
  </p:clrMapOvr>
  <p:transition spd="slow" advTm="8000">
    <p:fad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1045"/>
          <p:cNvSpPr txBox="1">
            <a:spLocks noChangeArrowheads="1"/>
          </p:cNvSpPr>
          <p:nvPr/>
        </p:nvSpPr>
        <p:spPr bwMode="auto">
          <a:xfrm>
            <a:off x="416496" y="1642139"/>
            <a:ext cx="4896544" cy="3375483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bIns="0" anchor="b"/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Dampak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 Rounded MT Bold" pitchFamily="34" charset="0"/>
              </a:rPr>
              <a:t>Kesehatan</a:t>
            </a:r>
            <a:r>
              <a:rPr lang="en-US" sz="2400" dirty="0" smtClean="0">
                <a:solidFill>
                  <a:srgbClr val="002060"/>
                </a:solidFill>
                <a:latin typeface="Arial Rounded MT Bold" pitchFamily="34" charset="0"/>
              </a:rPr>
              <a:t>: </a:t>
            </a:r>
            <a:r>
              <a:rPr lang="en-US" sz="2400" dirty="0">
                <a:solidFill>
                  <a:srgbClr val="002060"/>
                </a:solidFill>
                <a:latin typeface="Arial Rounded MT Bold" pitchFamily="34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dirty="0">
                <a:solidFill>
                  <a:srgbClr val="002060"/>
                </a:solidFill>
                <a:latin typeface="Arial Rounded MT Bold" pitchFamily="34" charset="0"/>
              </a:rPr>
              <a:t> </a:t>
            </a:r>
            <a:br>
              <a:rPr lang="en-US" dirty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dirty="0">
                <a:solidFill>
                  <a:srgbClr val="002060"/>
                </a:solidFill>
                <a:latin typeface="Arial Rounded MT Bold" pitchFamily="34" charset="0"/>
              </a:rPr>
              <a:t>(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gangguan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pendengaran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gangguan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psikologis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cepat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marah,mudah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tersinggung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perut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mual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kepala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pusing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dilatasi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pupil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mata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susah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tidur,gangguan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tubuh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lainya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: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Kosentrasi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pembuluh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darah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prifer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t.u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tungkai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bawah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penigkatan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kadar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adremail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darah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ketegangan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otot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daerah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paha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peningkatan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peristolik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lambung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dan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usus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peningkatan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sekresi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hormon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 Rounded MT Bold" pitchFamily="34" charset="0"/>
              </a:rPr>
              <a:t>thyrold</a:t>
            </a:r>
            <a:r>
              <a:rPr lang="en-US" sz="1600" dirty="0">
                <a:solidFill>
                  <a:srgbClr val="002060"/>
                </a:solidFill>
                <a:latin typeface="Arial Rounded MT Bold" pitchFamily="34" charset="0"/>
              </a:rPr>
              <a:t>) </a:t>
            </a:r>
            <a:r>
              <a:rPr lang="en-US" dirty="0">
                <a:solidFill>
                  <a:srgbClr val="002060"/>
                </a:solidFill>
                <a:latin typeface="Arial Rounded MT Bold" pitchFamily="34" charset="0"/>
              </a:rPr>
              <a:t>. </a:t>
            </a:r>
          </a:p>
        </p:txBody>
      </p:sp>
      <p:sp>
        <p:nvSpPr>
          <p:cNvPr id="77828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F46E92D-4F8D-4E69-AFF9-07028345AE19}" type="datetime3">
              <a:rPr lang="en-US" sz="1200" smtClean="0">
                <a:solidFill>
                  <a:srgbClr val="BCBCBC"/>
                </a:solidFill>
              </a:rPr>
              <a:pPr eaLnBrk="1" hangingPunct="1"/>
              <a:t>20 May 2015</a:t>
            </a:fld>
            <a:endParaRPr lang="en-US" sz="1200" smtClean="0">
              <a:solidFill>
                <a:srgbClr val="BCBCBC"/>
              </a:solidFill>
            </a:endParaRPr>
          </a:p>
        </p:txBody>
      </p:sp>
      <p:sp>
        <p:nvSpPr>
          <p:cNvPr id="7782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BCBCBC"/>
                </a:solidFill>
              </a:rPr>
              <a:t>ETAPRIMASAFETY  ENGINEERING</a:t>
            </a:r>
          </a:p>
        </p:txBody>
      </p:sp>
      <p:pic>
        <p:nvPicPr>
          <p:cNvPr id="5" name="Picture 2" descr="C:\Users\DELL\Pictures\MP Navigator\2008_01_31\IMG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692696"/>
            <a:ext cx="3384376" cy="527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992560" y="1988840"/>
            <a:ext cx="7677150" cy="165576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Noise Induced Hearing Loss </a:t>
            </a:r>
            <a:r>
              <a:rPr lang="en-US" sz="4000" b="1" dirty="0" err="1" smtClean="0">
                <a:solidFill>
                  <a:schemeClr val="tx2">
                    <a:lumMod val="50000"/>
                  </a:schemeClr>
                </a:solidFill>
              </a:rPr>
              <a:t>disingkat</a:t>
            </a:r>
            <a:r>
              <a:rPr lang="en-US" sz="4000" b="1" dirty="0" smtClean="0">
                <a:solidFill>
                  <a:schemeClr val="tx2">
                    <a:lumMod val="50000"/>
                  </a:schemeClr>
                </a:solidFill>
              </a:rPr>
              <a:t> NIHL </a:t>
            </a:r>
            <a:endParaRPr lang="en-US" sz="40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36DD3D-FDC6-4B4C-A5AD-2D50CA77F8E3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ETAPRIMASAFETY  ENGINEERING</a:t>
            </a:r>
          </a:p>
        </p:txBody>
      </p:sp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776536" y="4005064"/>
            <a:ext cx="8064896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hangingPunct="0"/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gambar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5.6.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frequensi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4.000 Hz (paling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peka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),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dimana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semestinya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suara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dapat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didengar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level 10 dB,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maka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bagi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yang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sudah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terganggu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pendengarannya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baru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dapat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mendengar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setelah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kadar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suara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diperkuat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hingga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80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dB.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Pergeseran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pendengaran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dari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suara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level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lemah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ke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-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suara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level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kuat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disebut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“ threshold shift’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atau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u="sng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pergeseran</a:t>
            </a:r>
            <a:r>
              <a:rPr lang="en-AU" sz="1400" u="sng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u="sng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ambang</a:t>
            </a:r>
            <a:r>
              <a:rPr lang="en-AU" sz="1400" u="sng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u="sng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dengar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.  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 hangingPunct="0"/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Pergeseran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ambang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dengar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sebagai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akibat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pemaparan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kebisingan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level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lemah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,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pada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mulanya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hanya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bersifat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sementara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dan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berangsur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-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angsur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akan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pulih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kembali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apabila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pemaparan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dihentikan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. 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/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Apabila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Temporary Threshold Shift (TTS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diabaikan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dan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pemaparan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berlangsung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terus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setiap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hari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dalam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periode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beberapa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tahun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,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maka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akan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mengalami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Permanent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Thereshold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Shift (PTS),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dan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tidak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dapat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disembuhkan</a:t>
            </a:r>
            <a:r>
              <a:rPr lang="en-AU" sz="1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1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lagi</a:t>
            </a:r>
            <a:endParaRPr lang="en-US" sz="14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CF9F57-47B2-40AE-95B2-AEC9C172D323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ETAPRIMASAFETY  ENGINEERING</a:t>
            </a:r>
          </a:p>
        </p:txBody>
      </p:sp>
      <p:pic>
        <p:nvPicPr>
          <p:cNvPr id="6" name="Picture 5" descr="C:\Documents and Settings\Administrator\My Documents\My Pictures\MP Navigator\2010_10_26\IMG_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648" y="332656"/>
            <a:ext cx="5175408" cy="312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4"/>
          <p:cNvSpPr>
            <a:spLocks noChangeArrowheads="1"/>
          </p:cNvSpPr>
          <p:nvPr/>
        </p:nvSpPr>
        <p:spPr bwMode="auto">
          <a:xfrm>
            <a:off x="2574926" y="30077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80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82947" name="Picture 32" descr="Description: C:\Documents and Settings\Administrator\My Documents\My Pictures\MP Navigator\2010_10_26\IMG_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916832"/>
            <a:ext cx="258921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Rectangle 15"/>
          <p:cNvSpPr>
            <a:spLocks noChangeArrowheads="1"/>
          </p:cNvSpPr>
          <p:nvPr/>
        </p:nvSpPr>
        <p:spPr bwMode="auto">
          <a:xfrm>
            <a:off x="3310011" y="1865228"/>
            <a:ext cx="5459413" cy="3416320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hangingPunct="0"/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Pemaparan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bising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yang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mempunyai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intensitas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yang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tingggi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,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meyebabkan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kerusakan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kemampuan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pendengaran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secara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parmanen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disebut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trauma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akustik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. 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  <a:p>
            <a:pPr algn="just"/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Audimetri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adalah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tes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kemampuan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pendengaran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,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selain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menentukan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tingkat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pendengaran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,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juga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mengukur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kemampuan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membedahkan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intensitas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suara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,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mengenali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pitch,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sedangkan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alat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untuk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menguji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pendengaran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dinamakan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“Audiometer“ yang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diujikan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pada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kedua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belah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telingah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secara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bergantian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.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Hasil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pengujian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dapat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berupa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  “ audiometric sheet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6838" y="1152179"/>
            <a:ext cx="4465638" cy="5222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EVALUASI UDIOMETRI</a:t>
            </a:r>
          </a:p>
        </p:txBody>
      </p:sp>
      <p:sp>
        <p:nvSpPr>
          <p:cNvPr id="82951" name="Date Placeholder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3B0C1C6-BF85-41F2-8229-0FD92A97CF0B}" type="datetime3">
              <a:rPr lang="en-US" sz="1200" smtClean="0">
                <a:solidFill>
                  <a:srgbClr val="BCBCBC"/>
                </a:solidFill>
              </a:rPr>
              <a:pPr eaLnBrk="1" hangingPunct="1"/>
              <a:t>20 May 2015</a:t>
            </a:fld>
            <a:endParaRPr lang="en-US" sz="1200" smtClean="0">
              <a:solidFill>
                <a:srgbClr val="BCBCBC"/>
              </a:solidFill>
            </a:endParaRPr>
          </a:p>
        </p:txBody>
      </p:sp>
      <p:sp>
        <p:nvSpPr>
          <p:cNvPr id="8295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BCBCBC"/>
                </a:solidFill>
              </a:rPr>
              <a:t>ETAPRIMASAFETY  ENGINEERING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 descr="C:\Documents and Settings\Administrator\My Documents\My Pictures\MP Navigator\2010_10_26\IMG_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772816"/>
            <a:ext cx="2537730" cy="338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2"/>
          <p:cNvSpPr>
            <a:spLocks noChangeArrowheads="1"/>
          </p:cNvSpPr>
          <p:nvPr/>
        </p:nvSpPr>
        <p:spPr bwMode="auto">
          <a:xfrm>
            <a:off x="3008747" y="2172640"/>
            <a:ext cx="5688669" cy="2585323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hangingPunct="0"/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Tujuan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 hangingPunct="0"/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Evaluasi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audiometri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adalah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kebutuhan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indicator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kebutuhan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HLPP.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Kehilangan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kemampuan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pendengaran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terjadi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secara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bertahap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sehingga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pekerja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tidak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merasakan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perubahan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pendengaran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mereka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 hangingPunct="0"/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Metode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: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 hangingPunct="0"/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Melakukan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tes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batas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Pendengaran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tiap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telingah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pada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frekwensi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: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500,1000,2000,3000, 4000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6000 Hz  (NIOSH 1998)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03815" y="1073336"/>
            <a:ext cx="4038790" cy="50405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solidFill>
                  <a:schemeClr val="dk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A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EVALUASI AUDIOMETRI</a:t>
            </a:r>
            <a:endParaRPr lang="en-U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3974" name="Date Placeholder 6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50781E1-534E-4C41-B796-35DAF941ADA9}" type="datetime3">
              <a:rPr lang="en-US" sz="1200" smtClean="0">
                <a:solidFill>
                  <a:srgbClr val="BCBCBC"/>
                </a:solidFill>
              </a:rPr>
              <a:pPr eaLnBrk="1" hangingPunct="1"/>
              <a:t>20 May 2015</a:t>
            </a:fld>
            <a:endParaRPr lang="en-US" sz="1200" smtClean="0">
              <a:solidFill>
                <a:srgbClr val="BCBCBC"/>
              </a:solidFill>
            </a:endParaRPr>
          </a:p>
        </p:txBody>
      </p:sp>
      <p:sp>
        <p:nvSpPr>
          <p:cNvPr id="83975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BCBCBC"/>
                </a:solidFill>
              </a:rPr>
              <a:t>ETAPRIMASAFETY  ENGINEERING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2E3B775-AC5A-4D09-AC57-177EB7FE482D}" type="datetime3">
              <a:rPr lang="en-US" sz="1200" smtClean="0">
                <a:solidFill>
                  <a:srgbClr val="898989"/>
                </a:solidFill>
              </a:rPr>
              <a:pPr eaLnBrk="1" hangingPunct="1"/>
              <a:t>20 May 2015</a:t>
            </a:fld>
            <a:endParaRPr lang="en-US" sz="1200" smtClean="0">
              <a:solidFill>
                <a:srgbClr val="898989"/>
              </a:solidFill>
            </a:endParaRPr>
          </a:p>
        </p:txBody>
      </p:sp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</a:rPr>
              <a:t>ETAPRIMASAFETY  ENGINEERING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16496" y="1916832"/>
            <a:ext cx="80648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1963" indent="-401638">
              <a:lnSpc>
                <a:spcPct val="90000"/>
              </a:lnSpc>
              <a:spcBef>
                <a:spcPct val="20000"/>
              </a:spcBef>
              <a:buClr>
                <a:srgbClr val="CC0099"/>
              </a:buClr>
              <a:buFont typeface="Wingdings" pitchFamily="2" charset="2"/>
              <a:buNone/>
              <a:defRPr/>
            </a:pPr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Dalam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suatu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tempat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kerja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37C0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OSHA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37C03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37C03"/>
                </a:solidFill>
                <a:effectLst>
                  <a:reflection blurRad="12700" stA="28000" endPos="45000" dist="1000" dir="5400000" sy="-100000" algn="bl" rotWithShape="0"/>
                </a:effectLst>
                <a:latin typeface="Papyrus" pitchFamily="66" charset="0"/>
              </a:rPr>
              <a:t>mendefenisikan</a:t>
            </a:r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marL="461963" indent="-401638">
              <a:lnSpc>
                <a:spcPct val="90000"/>
              </a:lnSpc>
              <a:spcBef>
                <a:spcPct val="20000"/>
              </a:spcBef>
              <a:buClr>
                <a:srgbClr val="CC0099"/>
              </a:buClr>
              <a:buFont typeface="Wingdings" pitchFamily="2" charset="2"/>
              <a:buNone/>
              <a:defRPr/>
            </a:pP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61963" indent="-401638">
              <a:lnSpc>
                <a:spcPct val="90000"/>
              </a:lnSpc>
              <a:spcBef>
                <a:spcPct val="20000"/>
              </a:spcBef>
              <a:buClr>
                <a:srgbClr val="CC0099"/>
              </a:buClr>
              <a:buFont typeface="Wingdings" pitchFamily="2" charset="2"/>
              <a:buChar char="v"/>
              <a:defRPr/>
            </a:pP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NOISE </a:t>
            </a:r>
          </a:p>
          <a:p>
            <a:pPr marL="461963" indent="-4763" algn="just">
              <a:lnSpc>
                <a:spcPct val="90000"/>
              </a:lnSpc>
              <a:spcBef>
                <a:spcPct val="20000"/>
              </a:spcBef>
              <a:buClr>
                <a:srgbClr val="CC0099"/>
              </a:buClr>
              <a:buFont typeface="Wingdings" pitchFamily="2" charset="2"/>
              <a:buNone/>
              <a:defRPr/>
            </a:pP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Suara</a:t>
            </a:r>
            <a:r>
              <a:rPr lang="en-US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yang </a:t>
            </a:r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melebihi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level </a:t>
            </a:r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tertentu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pada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keadaan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normal </a:t>
            </a:r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selama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durasi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kerja</a:t>
            </a:r>
            <a:r>
              <a:rPr lang="en-US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normal (8 jam)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4608" y="1272650"/>
            <a:ext cx="310918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just" hangingPunct="0">
              <a:defRPr/>
            </a:pPr>
            <a:r>
              <a:rPr lang="en-AU" sz="2800" b="1" dirty="0" err="1">
                <a:solidFill>
                  <a:srgbClr val="FFFFFF"/>
                </a:solidFill>
              </a:rPr>
              <a:t>Waktu</a:t>
            </a:r>
            <a:r>
              <a:rPr lang="en-AU" sz="2800" b="1" dirty="0">
                <a:solidFill>
                  <a:srgbClr val="FFFFFF"/>
                </a:solidFill>
              </a:rPr>
              <a:t> </a:t>
            </a:r>
            <a:r>
              <a:rPr lang="en-AU" sz="2800" b="1" dirty="0" err="1">
                <a:solidFill>
                  <a:srgbClr val="FFFFFF"/>
                </a:solidFill>
              </a:rPr>
              <a:t>Pelaksanaan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8824" y="2060848"/>
            <a:ext cx="648017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hangingPunct="0">
              <a:defRPr/>
            </a:pPr>
            <a:r>
              <a:rPr lang="en-AU" dirty="0" err="1">
                <a:solidFill>
                  <a:srgbClr val="000000"/>
                </a:solidFill>
              </a:rPr>
              <a:t>Audiometri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dilakukan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pada</a:t>
            </a:r>
            <a:r>
              <a:rPr lang="en-AU" dirty="0">
                <a:solidFill>
                  <a:srgbClr val="000000"/>
                </a:solidFill>
              </a:rPr>
              <a:t> :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hangingPunct="0">
              <a:buFontTx/>
              <a:buBlip>
                <a:blip r:embed="rId3"/>
              </a:buBlip>
              <a:defRPr/>
            </a:pPr>
            <a:r>
              <a:rPr lang="en-AU" dirty="0" err="1">
                <a:solidFill>
                  <a:srgbClr val="000000"/>
                </a:solidFill>
              </a:rPr>
              <a:t>Masa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rekruitmen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pekerja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hangingPunct="0">
              <a:buFontTx/>
              <a:buBlip>
                <a:blip r:embed="rId3"/>
              </a:buBlip>
              <a:defRPr/>
            </a:pPr>
            <a:r>
              <a:rPr lang="en-AU" dirty="0" err="1">
                <a:solidFill>
                  <a:srgbClr val="000000"/>
                </a:solidFill>
              </a:rPr>
              <a:t>Masa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sebelum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penempatan</a:t>
            </a:r>
            <a:r>
              <a:rPr lang="en-AU" dirty="0">
                <a:solidFill>
                  <a:srgbClr val="000000"/>
                </a:solidFill>
              </a:rPr>
              <a:t> di </a:t>
            </a:r>
            <a:r>
              <a:rPr lang="en-AU" dirty="0" err="1">
                <a:solidFill>
                  <a:srgbClr val="000000"/>
                </a:solidFill>
              </a:rPr>
              <a:t>lingungan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kerja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bising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hangingPunct="0">
              <a:buFontTx/>
              <a:buBlip>
                <a:blip r:embed="rId3"/>
              </a:buBlip>
              <a:defRPr/>
            </a:pPr>
            <a:r>
              <a:rPr lang="en-AU" dirty="0" err="1">
                <a:solidFill>
                  <a:srgbClr val="000000"/>
                </a:solidFill>
              </a:rPr>
              <a:t>Pemeriksaan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berkala</a:t>
            </a:r>
            <a:r>
              <a:rPr lang="en-AU" dirty="0">
                <a:solidFill>
                  <a:srgbClr val="000000"/>
                </a:solidFill>
              </a:rPr>
              <a:t> di </a:t>
            </a:r>
            <a:r>
              <a:rPr lang="en-AU" dirty="0" err="1">
                <a:solidFill>
                  <a:srgbClr val="000000"/>
                </a:solidFill>
              </a:rPr>
              <a:t>tempat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kerja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bising</a:t>
            </a:r>
            <a:r>
              <a:rPr lang="en-AU" dirty="0">
                <a:solidFill>
                  <a:srgbClr val="000000"/>
                </a:solidFill>
              </a:rPr>
              <a:t> (85 – 100dBA), </a:t>
            </a:r>
            <a:r>
              <a:rPr lang="en-AU" dirty="0" err="1">
                <a:solidFill>
                  <a:srgbClr val="000000"/>
                </a:solidFill>
              </a:rPr>
              <a:t>atau</a:t>
            </a:r>
            <a:r>
              <a:rPr lang="en-AU" dirty="0">
                <a:solidFill>
                  <a:srgbClr val="000000"/>
                </a:solidFill>
              </a:rPr>
              <a:t> 2 kali </a:t>
            </a:r>
            <a:r>
              <a:rPr lang="en-AU" dirty="0" err="1">
                <a:solidFill>
                  <a:srgbClr val="000000"/>
                </a:solidFill>
              </a:rPr>
              <a:t>setahun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untukpemaparan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tingkat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bising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diatas</a:t>
            </a:r>
            <a:r>
              <a:rPr lang="en-AU" dirty="0">
                <a:solidFill>
                  <a:srgbClr val="000000"/>
                </a:solidFill>
              </a:rPr>
              <a:t> 100 </a:t>
            </a:r>
            <a:r>
              <a:rPr lang="en-AU" dirty="0" err="1">
                <a:solidFill>
                  <a:srgbClr val="000000"/>
                </a:solidFill>
              </a:rPr>
              <a:t>dBA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hangingPunct="0">
              <a:buFontTx/>
              <a:buBlip>
                <a:blip r:embed="rId3"/>
              </a:buBlip>
              <a:defRPr/>
            </a:pPr>
            <a:r>
              <a:rPr lang="en-AU" dirty="0" err="1">
                <a:solidFill>
                  <a:srgbClr val="000000"/>
                </a:solidFill>
              </a:rPr>
              <a:t>Saat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akan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ditempatkan</a:t>
            </a:r>
            <a:r>
              <a:rPr lang="en-AU" dirty="0">
                <a:solidFill>
                  <a:srgbClr val="000000"/>
                </a:solidFill>
              </a:rPr>
              <a:t> di </a:t>
            </a:r>
            <a:r>
              <a:rPr lang="en-AU" dirty="0" err="1">
                <a:solidFill>
                  <a:srgbClr val="000000"/>
                </a:solidFill>
              </a:rPr>
              <a:t>luar</a:t>
            </a:r>
            <a:r>
              <a:rPr lang="en-AU" dirty="0">
                <a:solidFill>
                  <a:srgbClr val="000000"/>
                </a:solidFill>
              </a:rPr>
              <a:t> area </a:t>
            </a:r>
            <a:r>
              <a:rPr lang="en-AU" dirty="0" err="1">
                <a:solidFill>
                  <a:srgbClr val="000000"/>
                </a:solidFill>
              </a:rPr>
              <a:t>bising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hangingPunct="0">
              <a:buFontTx/>
              <a:buBlip>
                <a:blip r:embed="rId3"/>
              </a:buBlip>
              <a:defRPr/>
            </a:pPr>
            <a:r>
              <a:rPr lang="en-AU" dirty="0" err="1">
                <a:solidFill>
                  <a:srgbClr val="000000"/>
                </a:solidFill>
              </a:rPr>
              <a:t>Saat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pemutusan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hubungan</a:t>
            </a:r>
            <a:r>
              <a:rPr lang="en-AU" dirty="0">
                <a:solidFill>
                  <a:srgbClr val="000000"/>
                </a:solidFill>
              </a:rPr>
              <a:t> </a:t>
            </a:r>
            <a:r>
              <a:rPr lang="en-AU" dirty="0" err="1">
                <a:solidFill>
                  <a:srgbClr val="000000"/>
                </a:solidFill>
              </a:rPr>
              <a:t>kerja</a:t>
            </a:r>
            <a:endParaRPr lang="en-US" dirty="0">
              <a:solidFill>
                <a:srgbClr val="000000"/>
              </a:solidFill>
            </a:endParaRPr>
          </a:p>
          <a:p>
            <a:pPr hangingPunct="0">
              <a:defRPr/>
            </a:pPr>
            <a:r>
              <a:rPr lang="en-AU" dirty="0">
                <a:solidFill>
                  <a:srgbClr val="000000"/>
                </a:solidFill>
              </a:rPr>
              <a:t> 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470D87-CF75-4EBA-81C8-FDBD6BA57976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ETAPRIMASAFETY  ENGINEERING</a:t>
            </a:r>
          </a:p>
        </p:txBody>
      </p:sp>
    </p:spTree>
  </p:cSld>
  <p:clrMapOvr>
    <a:masterClrMapping/>
  </p:clrMapOvr>
  <p:transition>
    <p:pull dir="ru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1" y="765177"/>
            <a:ext cx="4332288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40338" y="1700214"/>
            <a:ext cx="3960812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hangingPunct="0">
              <a:defRPr/>
            </a:pPr>
            <a:r>
              <a:rPr lang="en-AU" sz="1600" b="1" dirty="0" err="1">
                <a:solidFill>
                  <a:srgbClr val="000000"/>
                </a:solidFill>
              </a:rPr>
              <a:t>Contoh</a:t>
            </a:r>
            <a:r>
              <a:rPr lang="en-AU" sz="1600" b="1" dirty="0">
                <a:solidFill>
                  <a:srgbClr val="000000"/>
                </a:solidFill>
              </a:rPr>
              <a:t> </a:t>
            </a:r>
            <a:r>
              <a:rPr lang="en-AU" sz="1600" b="1" dirty="0" err="1">
                <a:solidFill>
                  <a:srgbClr val="000000"/>
                </a:solidFill>
              </a:rPr>
              <a:t>perhitungan</a:t>
            </a:r>
            <a:r>
              <a:rPr lang="en-AU" sz="1600" b="1" dirty="0">
                <a:solidFill>
                  <a:srgbClr val="000000"/>
                </a:solidFill>
              </a:rPr>
              <a:t> :</a:t>
            </a:r>
            <a:endParaRPr lang="en-US" sz="1600" dirty="0">
              <a:solidFill>
                <a:srgbClr val="000000"/>
              </a:solidFill>
            </a:endParaRPr>
          </a:p>
          <a:p>
            <a:pPr algn="just" hangingPunct="0">
              <a:defRPr/>
            </a:pPr>
            <a:r>
              <a:rPr lang="en-AU" sz="1600" b="1" dirty="0">
                <a:solidFill>
                  <a:srgbClr val="000000"/>
                </a:solidFill>
              </a:rPr>
              <a:t> </a:t>
            </a:r>
            <a:endParaRPr lang="en-US" sz="1600" dirty="0">
              <a:solidFill>
                <a:srgbClr val="000000"/>
              </a:solidFill>
            </a:endParaRPr>
          </a:p>
          <a:p>
            <a:pPr algn="just" hangingPunct="0">
              <a:defRPr/>
            </a:pPr>
            <a:r>
              <a:rPr lang="en-AU" sz="1600" dirty="0" err="1">
                <a:solidFill>
                  <a:srgbClr val="000000"/>
                </a:solidFill>
              </a:rPr>
              <a:t>Catatan</a:t>
            </a:r>
            <a:r>
              <a:rPr lang="en-AU" sz="1600" dirty="0">
                <a:solidFill>
                  <a:srgbClr val="000000"/>
                </a:solidFill>
              </a:rPr>
              <a:t>,</a:t>
            </a:r>
            <a:endParaRPr lang="en-US" sz="1600" dirty="0">
              <a:solidFill>
                <a:srgbClr val="000000"/>
              </a:solidFill>
            </a:endParaRPr>
          </a:p>
          <a:p>
            <a:pPr algn="just" hangingPunct="0">
              <a:defRPr/>
            </a:pPr>
            <a:r>
              <a:rPr lang="en-AU" sz="1600" dirty="0" err="1">
                <a:solidFill>
                  <a:srgbClr val="000000"/>
                </a:solidFill>
              </a:rPr>
              <a:t>Kehilanga</a:t>
            </a:r>
            <a:r>
              <a:rPr lang="en-AU" sz="1600" dirty="0">
                <a:solidFill>
                  <a:srgbClr val="000000"/>
                </a:solidFill>
              </a:rPr>
              <a:t> </a:t>
            </a:r>
            <a:r>
              <a:rPr lang="en-AU" sz="1600" dirty="0" err="1">
                <a:solidFill>
                  <a:srgbClr val="000000"/>
                </a:solidFill>
              </a:rPr>
              <a:t>daya</a:t>
            </a:r>
            <a:r>
              <a:rPr lang="en-AU" sz="1600" dirty="0">
                <a:solidFill>
                  <a:srgbClr val="000000"/>
                </a:solidFill>
              </a:rPr>
              <a:t> </a:t>
            </a:r>
            <a:r>
              <a:rPr lang="en-AU" sz="1600" dirty="0" err="1">
                <a:solidFill>
                  <a:srgbClr val="000000"/>
                </a:solidFill>
              </a:rPr>
              <a:t>dengar</a:t>
            </a:r>
            <a:r>
              <a:rPr lang="en-AU" sz="1600" dirty="0">
                <a:solidFill>
                  <a:srgbClr val="000000"/>
                </a:solidFill>
              </a:rPr>
              <a:t> ,</a:t>
            </a:r>
          </a:p>
          <a:p>
            <a:pPr marL="285750" indent="-285750" algn="just" hangingPunct="0">
              <a:buFont typeface="Wingdings" pitchFamily="2" charset="2"/>
              <a:buChar char="q"/>
              <a:defRPr/>
            </a:pPr>
            <a:r>
              <a:rPr lang="en-AU" sz="1600" dirty="0">
                <a:solidFill>
                  <a:srgbClr val="000000"/>
                </a:solidFill>
              </a:rPr>
              <a:t> </a:t>
            </a:r>
            <a:r>
              <a:rPr lang="en-AU" sz="1600" dirty="0" err="1">
                <a:solidFill>
                  <a:srgbClr val="000000"/>
                </a:solidFill>
              </a:rPr>
              <a:t>Nilai</a:t>
            </a:r>
            <a:r>
              <a:rPr lang="en-AU" sz="1600" dirty="0">
                <a:solidFill>
                  <a:srgbClr val="000000"/>
                </a:solidFill>
              </a:rPr>
              <a:t> maximal  (92 dB = 100 % loss)</a:t>
            </a:r>
            <a:endParaRPr lang="en-US" sz="1600" dirty="0">
              <a:solidFill>
                <a:srgbClr val="000000"/>
              </a:solidFill>
            </a:endParaRPr>
          </a:p>
          <a:p>
            <a:pPr marL="285750" indent="-285750" algn="just" hangingPunct="0">
              <a:buFont typeface="Wingdings" pitchFamily="2" charset="2"/>
              <a:buChar char="q"/>
              <a:defRPr/>
            </a:pPr>
            <a:r>
              <a:rPr lang="en-AU" sz="1600" dirty="0">
                <a:solidFill>
                  <a:srgbClr val="000000"/>
                </a:solidFill>
              </a:rPr>
              <a:t>  </a:t>
            </a:r>
            <a:r>
              <a:rPr lang="en-AU" sz="1600" dirty="0" err="1">
                <a:solidFill>
                  <a:srgbClr val="000000"/>
                </a:solidFill>
              </a:rPr>
              <a:t>Nilai</a:t>
            </a:r>
            <a:r>
              <a:rPr lang="en-AU" sz="1600" dirty="0">
                <a:solidFill>
                  <a:srgbClr val="000000"/>
                </a:solidFill>
              </a:rPr>
              <a:t> </a:t>
            </a:r>
            <a:r>
              <a:rPr lang="en-AU" sz="1600" dirty="0" err="1">
                <a:solidFill>
                  <a:srgbClr val="000000"/>
                </a:solidFill>
              </a:rPr>
              <a:t>manimal</a:t>
            </a:r>
            <a:r>
              <a:rPr lang="en-AU" sz="1600" dirty="0">
                <a:solidFill>
                  <a:srgbClr val="000000"/>
                </a:solidFill>
              </a:rPr>
              <a:t>  (20 dB = 0 % loss)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0E04C-456D-44FA-9014-EE08C4A39ADF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ETAPRIMASAFETY  ENGINEERING</a:t>
            </a:r>
          </a:p>
        </p:txBody>
      </p:sp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2560" y="636618"/>
            <a:ext cx="7477126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hangingPunct="0">
              <a:defRPr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1. 	</a:t>
            </a:r>
            <a:r>
              <a:rPr lang="en-AU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Kehilangan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daya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dengar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/slight bilateral hearing loss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79086"/>
              </p:ext>
            </p:extLst>
          </p:nvPr>
        </p:nvGraphicFramePr>
        <p:xfrm>
          <a:off x="849314" y="2392392"/>
          <a:ext cx="6840760" cy="888670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1653627"/>
                <a:gridCol w="1102418"/>
                <a:gridCol w="1102418"/>
                <a:gridCol w="1194286"/>
                <a:gridCol w="1788011"/>
              </a:tblGrid>
              <a:tr h="34003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 err="1">
                          <a:effectLst/>
                        </a:rPr>
                        <a:t>Telingah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500 Hz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1000 Hz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2000 Hz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3000 Hz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4026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Kanan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15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15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20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9746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Kiri 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20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20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30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40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1857376" y="20203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80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7045" name="Rectangle 10"/>
          <p:cNvSpPr>
            <a:spLocks noChangeArrowheads="1"/>
          </p:cNvSpPr>
          <p:nvPr/>
        </p:nvSpPr>
        <p:spPr bwMode="auto">
          <a:xfrm>
            <a:off x="560512" y="1700808"/>
            <a:ext cx="7992118" cy="430847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hangingPunct="0"/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Rata - rata </a:t>
            </a:r>
            <a:r>
              <a:rPr lang="en-AU" sz="1600" dirty="0" err="1">
                <a:solidFill>
                  <a:schemeClr val="tx2">
                    <a:lumMod val="50000"/>
                  </a:schemeClr>
                </a:solidFill>
              </a:rPr>
              <a:t>Gangguan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600" dirty="0" err="1">
                <a:solidFill>
                  <a:schemeClr val="tx2">
                    <a:lumMod val="50000"/>
                  </a:schemeClr>
                </a:solidFill>
              </a:rPr>
              <a:t>penderangan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600" dirty="0" err="1">
                <a:solidFill>
                  <a:schemeClr val="tx2">
                    <a:lumMod val="50000"/>
                  </a:schemeClr>
                </a:solidFill>
              </a:rPr>
              <a:t>akibat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600" dirty="0" err="1">
                <a:solidFill>
                  <a:schemeClr val="tx2">
                    <a:lumMod val="50000"/>
                  </a:schemeClr>
                </a:solidFill>
              </a:rPr>
              <a:t>kebisingan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AU" sz="1600" dirty="0" err="1">
                <a:solidFill>
                  <a:schemeClr val="tx2">
                    <a:lumMod val="50000"/>
                  </a:schemeClr>
                </a:solidFill>
              </a:rPr>
              <a:t>dihitung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600" dirty="0" err="1">
                <a:solidFill>
                  <a:schemeClr val="tx2">
                    <a:lumMod val="50000"/>
                  </a:schemeClr>
                </a:solidFill>
              </a:rPr>
              <a:t>sbb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 :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hangingPunct="0"/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hangingPunct="0"/>
            <a:r>
              <a:rPr lang="en-AU" sz="1600" dirty="0" err="1">
                <a:solidFill>
                  <a:schemeClr val="tx2">
                    <a:lumMod val="50000"/>
                  </a:schemeClr>
                </a:solidFill>
              </a:rPr>
              <a:t>Telingah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600" dirty="0" err="1">
                <a:solidFill>
                  <a:schemeClr val="tx2">
                    <a:lumMod val="50000"/>
                  </a:schemeClr>
                </a:solidFill>
              </a:rPr>
              <a:t>Kanan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 :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hangingPunct="0"/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		</a:t>
            </a:r>
            <a:r>
              <a:rPr lang="en-AU" sz="1600" u="sng" dirty="0">
                <a:solidFill>
                  <a:schemeClr val="tx2">
                    <a:lumMod val="50000"/>
                  </a:schemeClr>
                </a:solidFill>
              </a:rPr>
              <a:t>15  + 15  + 20  + 30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  =  20  dB   =   0  %  loss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hangingPunct="0"/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			4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hangingPunct="0"/>
            <a:r>
              <a:rPr lang="en-AU" sz="1600" dirty="0" err="1">
                <a:solidFill>
                  <a:schemeClr val="tx2">
                    <a:lumMod val="50000"/>
                  </a:schemeClr>
                </a:solidFill>
              </a:rPr>
              <a:t>Telingah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600" dirty="0" err="1">
                <a:solidFill>
                  <a:schemeClr val="tx2">
                    <a:lumMod val="50000"/>
                  </a:schemeClr>
                </a:solidFill>
              </a:rPr>
              <a:t>Kiri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 :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hangingPunct="0"/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		</a:t>
            </a:r>
            <a:r>
              <a:rPr lang="en-AU" sz="1600" u="sng" dirty="0">
                <a:solidFill>
                  <a:schemeClr val="tx2">
                    <a:lumMod val="50000"/>
                  </a:schemeClr>
                </a:solidFill>
              </a:rPr>
              <a:t>20  + 20  + 30  +  40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  =  27,5 dB  =  3,75  %  </a:t>
            </a:r>
            <a:r>
              <a:rPr lang="en-AU" sz="1600" dirty="0" err="1">
                <a:solidFill>
                  <a:schemeClr val="tx2">
                    <a:lumMod val="50000"/>
                  </a:schemeClr>
                </a:solidFill>
              </a:rPr>
              <a:t>lossilangan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 day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hangingPunct="0"/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			4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hangingPunct="0"/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AU" sz="1600" dirty="0" err="1">
                <a:solidFill>
                  <a:schemeClr val="tx2">
                    <a:lumMod val="50000"/>
                  </a:schemeClr>
                </a:solidFill>
              </a:rPr>
              <a:t>Cacat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600" dirty="0" err="1">
                <a:solidFill>
                  <a:schemeClr val="tx2">
                    <a:lumMod val="50000"/>
                  </a:schemeClr>
                </a:solidFill>
              </a:rPr>
              <a:t>daya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600" dirty="0" err="1">
                <a:solidFill>
                  <a:schemeClr val="tx2">
                    <a:lumMod val="50000"/>
                  </a:schemeClr>
                </a:solidFill>
              </a:rPr>
              <a:t>dengar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lvl="2" hangingPunct="0"/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AU" sz="1600" u="sng" dirty="0" err="1">
                <a:solidFill>
                  <a:schemeClr val="tx2">
                    <a:lumMod val="50000"/>
                  </a:schemeClr>
                </a:solidFill>
              </a:rPr>
              <a:t>Bilangan</a:t>
            </a:r>
            <a:r>
              <a:rPr lang="en-AU" sz="1600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600" u="sng" dirty="0" err="1">
                <a:solidFill>
                  <a:schemeClr val="tx2">
                    <a:lumMod val="50000"/>
                  </a:schemeClr>
                </a:solidFill>
              </a:rPr>
              <a:t>terkecil</a:t>
            </a:r>
            <a:r>
              <a:rPr lang="en-AU" sz="1600" u="sng" dirty="0">
                <a:solidFill>
                  <a:schemeClr val="tx2">
                    <a:lumMod val="50000"/>
                  </a:schemeClr>
                </a:solidFill>
              </a:rPr>
              <a:t> (better ear)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lvl="2" hangingPunct="0"/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0 % x 5   =  0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lvl="2" hangingPunct="0"/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lvl="2" hangingPunct="0"/>
            <a:r>
              <a:rPr lang="en-AU" sz="1600" u="sng" dirty="0" err="1">
                <a:solidFill>
                  <a:schemeClr val="tx2">
                    <a:lumMod val="50000"/>
                  </a:schemeClr>
                </a:solidFill>
              </a:rPr>
              <a:t>Bilangan</a:t>
            </a:r>
            <a:r>
              <a:rPr lang="en-AU" sz="1600" u="sng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600" u="sng" dirty="0" err="1">
                <a:solidFill>
                  <a:schemeClr val="tx2">
                    <a:lumMod val="50000"/>
                  </a:schemeClr>
                </a:solidFill>
              </a:rPr>
              <a:t>terbesar</a:t>
            </a:r>
            <a:r>
              <a:rPr lang="en-AU" sz="1600" u="sng" dirty="0">
                <a:solidFill>
                  <a:schemeClr val="tx2">
                    <a:lumMod val="50000"/>
                  </a:schemeClr>
                </a:solidFill>
              </a:rPr>
              <a:t>(poorer ear)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lvl="2" hangingPunct="0"/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3,75 % x 1 = 3,75 %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lvl="2" hangingPunct="0"/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lvl="2" hangingPunct="0"/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Total   :    3,75 : 6 = 1 %  loss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  <a:p>
            <a:pPr lvl="2" hangingPunct="0"/>
            <a:r>
              <a:rPr lang="en-AU" sz="1600" dirty="0" err="1">
                <a:solidFill>
                  <a:schemeClr val="tx2">
                    <a:lumMod val="50000"/>
                  </a:schemeClr>
                </a:solidFill>
              </a:rPr>
              <a:t>Maka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600" dirty="0" err="1">
                <a:solidFill>
                  <a:schemeClr val="tx2">
                    <a:lumMod val="50000"/>
                  </a:schemeClr>
                </a:solidFill>
              </a:rPr>
              <a:t>kehilangan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600" dirty="0" err="1">
                <a:solidFill>
                  <a:schemeClr val="tx2">
                    <a:lumMod val="50000"/>
                  </a:schemeClr>
                </a:solidFill>
              </a:rPr>
              <a:t>daya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600" dirty="0" err="1">
                <a:solidFill>
                  <a:schemeClr val="tx2">
                    <a:lumMod val="50000"/>
                  </a:schemeClr>
                </a:solidFill>
              </a:rPr>
              <a:t>dengar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600" dirty="0" err="1">
                <a:solidFill>
                  <a:schemeClr val="tx2">
                    <a:lumMod val="50000"/>
                  </a:schemeClr>
                </a:solidFill>
              </a:rPr>
              <a:t>sebeas</a:t>
            </a:r>
            <a:r>
              <a:rPr lang="en-AU" sz="1600" dirty="0">
                <a:solidFill>
                  <a:schemeClr val="tx2">
                    <a:lumMod val="50000"/>
                  </a:schemeClr>
                </a:solidFill>
              </a:rPr>
              <a:t> 1 %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704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2C78481-B482-43E4-987E-5D1596EE052B}" type="datetime3">
              <a:rPr lang="en-US" sz="1200" smtClean="0">
                <a:solidFill>
                  <a:srgbClr val="BCBCBC"/>
                </a:solidFill>
              </a:rPr>
              <a:pPr eaLnBrk="1" hangingPunct="1"/>
              <a:t>20 May 2015</a:t>
            </a:fld>
            <a:endParaRPr lang="en-US" sz="1200" smtClean="0">
              <a:solidFill>
                <a:srgbClr val="BCBCBC"/>
              </a:solidFill>
            </a:endParaRPr>
          </a:p>
        </p:txBody>
      </p:sp>
      <p:sp>
        <p:nvSpPr>
          <p:cNvPr id="8704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BCBCBC"/>
                </a:solidFill>
              </a:rPr>
              <a:t>ETAPRIMASAFETY  ENGINEERING</a:t>
            </a:r>
          </a:p>
        </p:txBody>
      </p:sp>
    </p:spTree>
  </p:cSld>
  <p:clrMapOvr>
    <a:masterClrMapping/>
  </p:clrMapOvr>
  <p:transition spd="slow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849313" y="292102"/>
            <a:ext cx="828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/>
            <a:r>
              <a:rPr lang="en-AU" sz="2400">
                <a:solidFill>
                  <a:srgbClr val="FFFFFF"/>
                </a:solidFill>
              </a:rPr>
              <a:t>2. 	Kehilangan daya dengar/Severe bilateral hearing loss</a:t>
            </a:r>
            <a:endParaRPr lang="en-US" sz="240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75065"/>
              </p:ext>
            </p:extLst>
          </p:nvPr>
        </p:nvGraphicFramePr>
        <p:xfrm>
          <a:off x="633413" y="1052736"/>
          <a:ext cx="7703963" cy="1097280"/>
        </p:xfrm>
        <a:graphic>
          <a:graphicData uri="http://schemas.openxmlformats.org/drawingml/2006/table">
            <a:tbl>
              <a:tblPr firstRow="1" firstCol="1" bandRow="1">
                <a:tableStyleId>{37CE84F3-28C3-443E-9E96-99CF82512B78}</a:tableStyleId>
              </a:tblPr>
              <a:tblGrid>
                <a:gridCol w="2069721"/>
                <a:gridCol w="1379814"/>
                <a:gridCol w="1379814"/>
                <a:gridCol w="1494800"/>
                <a:gridCol w="1379814"/>
              </a:tblGrid>
              <a:tr h="365654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dirty="0" err="1">
                          <a:effectLst/>
                        </a:rPr>
                        <a:t>Telingah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500 Hz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1000 Hz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2000 Hz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3000 Hz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365654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Kanan 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80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90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100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110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  <a:tr h="365654"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dirty="0" err="1">
                          <a:effectLst/>
                        </a:rPr>
                        <a:t>Kiri</a:t>
                      </a:r>
                      <a:r>
                        <a:rPr lang="en-AU" sz="2400" dirty="0">
                          <a:effectLst/>
                        </a:rPr>
                        <a:t> 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75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80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>
                          <a:effectLst/>
                        </a:rPr>
                        <a:t>90</a:t>
                      </a:r>
                      <a:endParaRPr lang="en-US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algn="just" hangingPunc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2400" dirty="0">
                          <a:effectLst/>
                        </a:rPr>
                        <a:t>95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  <p:sp>
        <p:nvSpPr>
          <p:cNvPr id="88085" name="Rectangle 7"/>
          <p:cNvSpPr>
            <a:spLocks noChangeArrowheads="1"/>
          </p:cNvSpPr>
          <p:nvPr/>
        </p:nvSpPr>
        <p:spPr bwMode="auto">
          <a:xfrm>
            <a:off x="400051" y="2564904"/>
            <a:ext cx="8729662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hangingPunct="0"/>
            <a:r>
              <a:rPr lang="en-AU" sz="1800" b="1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 hangingPunct="0"/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Rata - rata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Gangguan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penderangan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akibat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kebisingan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dihitung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AU" sz="1800" dirty="0" err="1">
                <a:solidFill>
                  <a:schemeClr val="tx2">
                    <a:lumMod val="50000"/>
                  </a:schemeClr>
                </a:solidFill>
              </a:rPr>
              <a:t>sbb</a:t>
            </a:r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 :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 hangingPunct="0"/>
            <a:r>
              <a:rPr lang="en-AU" sz="1800" dirty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en-US" sz="1800" dirty="0">
              <a:solidFill>
                <a:schemeClr val="tx2">
                  <a:lumMod val="50000"/>
                </a:schemeClr>
              </a:solidFill>
            </a:endParaRPr>
          </a:p>
          <a:p>
            <a:pPr algn="just" hangingPunct="0"/>
            <a:r>
              <a:rPr lang="en-AU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Telingah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Kanan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: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 hangingPunct="0"/>
            <a:r>
              <a:rPr lang="en-AU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		80</a:t>
            </a:r>
            <a:r>
              <a:rPr lang="en-AU" u="sng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 + 90  + 100  + 110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 =  95  dB   =   100  %  loss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 hangingPunct="0"/>
            <a:r>
              <a:rPr lang="en-AU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			4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 hangingPunct="0"/>
            <a:r>
              <a:rPr lang="en-AU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Telingah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Kiri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: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 hangingPunct="0"/>
            <a:r>
              <a:rPr lang="en-AU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		75</a:t>
            </a:r>
            <a:r>
              <a:rPr lang="en-AU" u="sng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 + 80  + 90  +  95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 =  85 dB  =  90  %  </a:t>
            </a:r>
            <a:r>
              <a:rPr lang="en-AU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lossilangan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day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 hangingPunct="0"/>
            <a:r>
              <a:rPr lang="en-AU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			4</a:t>
            </a:r>
            <a:endParaRPr lang="en-US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8086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8A6876B-53BE-40E5-8C8A-4B6DD4AEC526}" type="datetime3">
              <a:rPr lang="en-US" sz="1200" smtClean="0">
                <a:solidFill>
                  <a:srgbClr val="BCBCBC"/>
                </a:solidFill>
              </a:rPr>
              <a:pPr eaLnBrk="1" hangingPunct="1"/>
              <a:t>20 May 2015</a:t>
            </a:fld>
            <a:endParaRPr lang="en-US" sz="1200" smtClean="0">
              <a:solidFill>
                <a:srgbClr val="BCBCBC"/>
              </a:solidFill>
            </a:endParaRPr>
          </a:p>
        </p:txBody>
      </p:sp>
      <p:sp>
        <p:nvSpPr>
          <p:cNvPr id="8808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BCBCBC"/>
                </a:solidFill>
              </a:rPr>
              <a:t>ETAPRIMASAFETY  ENGINEERING</a:t>
            </a:r>
          </a:p>
        </p:txBody>
      </p:sp>
    </p:spTree>
  </p:cSld>
  <p:clrMapOvr>
    <a:masterClrMapping/>
  </p:clrMapOvr>
  <p:transition spd="slow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ChangeArrowheads="1"/>
          </p:cNvSpPr>
          <p:nvPr/>
        </p:nvSpPr>
        <p:spPr bwMode="auto">
          <a:xfrm>
            <a:off x="704528" y="1268415"/>
            <a:ext cx="8137526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hangingPunct="0"/>
            <a:r>
              <a:rPr lang="en-AU" sz="2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Cacat</a:t>
            </a:r>
            <a:r>
              <a:rPr lang="en-AU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2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daya</a:t>
            </a:r>
            <a:r>
              <a:rPr lang="en-AU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2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dengar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 hangingPunct="0"/>
            <a:r>
              <a:rPr lang="en-AU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 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 hangingPunct="0"/>
            <a:r>
              <a:rPr lang="en-AU" sz="2400" u="sng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Bilangan</a:t>
            </a:r>
            <a:r>
              <a:rPr lang="en-AU" sz="2400" u="sng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2400" u="sng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terkecil</a:t>
            </a:r>
            <a:r>
              <a:rPr lang="en-AU" sz="2400" u="sng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(better ear)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 hangingPunct="0"/>
            <a:r>
              <a:rPr lang="en-AU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90 % x 5   =  450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 hangingPunct="0"/>
            <a:r>
              <a:rPr lang="en-AU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 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 hangingPunct="0"/>
            <a:r>
              <a:rPr lang="en-AU" sz="2400" u="sng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Bilangan</a:t>
            </a:r>
            <a:r>
              <a:rPr lang="en-AU" sz="2400" u="sng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2400" u="sng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terbesar</a:t>
            </a:r>
            <a:r>
              <a:rPr lang="en-AU" sz="2400" u="sng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(poorer ear)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 hangingPunct="0"/>
            <a:r>
              <a:rPr lang="en-AU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100 % x 1 = 100  %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 hangingPunct="0"/>
            <a:r>
              <a:rPr lang="en-AU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 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 hangingPunct="0"/>
            <a:r>
              <a:rPr lang="en-AU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Total 550 : 6 =  92 %  loss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 hangingPunct="0"/>
            <a:r>
              <a:rPr lang="en-AU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 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  <a:p>
            <a:pPr algn="just" hangingPunct="0"/>
            <a:r>
              <a:rPr lang="en-AU" sz="2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Maka</a:t>
            </a:r>
            <a:r>
              <a:rPr lang="en-AU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2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kehilangan</a:t>
            </a:r>
            <a:r>
              <a:rPr lang="en-AU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2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daya</a:t>
            </a:r>
            <a:r>
              <a:rPr lang="en-AU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2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dengar</a:t>
            </a:r>
            <a:r>
              <a:rPr lang="en-AU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AU" sz="2400" dirty="0" err="1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sebeas</a:t>
            </a:r>
            <a:r>
              <a:rPr lang="en-AU" sz="2400" dirty="0">
                <a:solidFill>
                  <a:schemeClr val="tx2">
                    <a:lumMod val="50000"/>
                  </a:schemeClr>
                </a:solidFill>
                <a:latin typeface="Arial Rounded MT Bold" pitchFamily="34" charset="0"/>
              </a:rPr>
              <a:t> 92 %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89091" name="Date Placeholder 2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73484B7-CB18-476B-9087-64DDC05E86C0}" type="datetime3">
              <a:rPr lang="en-US" sz="1200" smtClean="0">
                <a:solidFill>
                  <a:srgbClr val="BCBCBC"/>
                </a:solidFill>
              </a:rPr>
              <a:pPr eaLnBrk="1" hangingPunct="1"/>
              <a:t>20 May 2015</a:t>
            </a:fld>
            <a:endParaRPr lang="en-US" sz="1200" smtClean="0">
              <a:solidFill>
                <a:srgbClr val="BCBCBC"/>
              </a:solidFill>
            </a:endParaRPr>
          </a:p>
        </p:txBody>
      </p:sp>
      <p:sp>
        <p:nvSpPr>
          <p:cNvPr id="890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BCBCBC"/>
                </a:solidFill>
              </a:rPr>
              <a:t>ETAPRIMASAFETY  ENGINEERING</a:t>
            </a:r>
          </a:p>
        </p:txBody>
      </p:sp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"/>
          <p:cNvSpPr>
            <a:spLocks noChangeArrowheads="1"/>
          </p:cNvSpPr>
          <p:nvPr/>
        </p:nvSpPr>
        <p:spPr bwMode="auto">
          <a:xfrm>
            <a:off x="1208089" y="873127"/>
            <a:ext cx="74898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AU" sz="3600" b="1">
                <a:latin typeface="Arial Rounded MT Bold" pitchFamily="34" charset="0"/>
              </a:rPr>
              <a:t> ANOTOMI TELINGAH MANUSIA</a:t>
            </a:r>
            <a:endParaRPr lang="en-US" sz="3600">
              <a:latin typeface="Arial Rounded MT Bold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188" y="1997077"/>
            <a:ext cx="7561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defRPr/>
            </a:pPr>
            <a:r>
              <a:rPr lang="en-AU" sz="1800" dirty="0" err="1"/>
              <a:t>Telingah</a:t>
            </a:r>
            <a:r>
              <a:rPr lang="en-AU" sz="1800" dirty="0"/>
              <a:t> </a:t>
            </a:r>
            <a:r>
              <a:rPr lang="en-AU" sz="1800" dirty="0" err="1"/>
              <a:t>manusia</a:t>
            </a:r>
            <a:r>
              <a:rPr lang="en-AU" sz="1800" dirty="0"/>
              <a:t> </a:t>
            </a:r>
            <a:r>
              <a:rPr lang="en-AU" sz="1800" dirty="0" err="1"/>
              <a:t>terbagi</a:t>
            </a:r>
            <a:r>
              <a:rPr lang="en-AU" sz="1800" dirty="0"/>
              <a:t> </a:t>
            </a:r>
            <a:r>
              <a:rPr lang="en-AU" sz="1800" dirty="0" err="1"/>
              <a:t>atas</a:t>
            </a:r>
            <a:r>
              <a:rPr lang="en-AU" sz="1800" dirty="0"/>
              <a:t> 3 </a:t>
            </a:r>
            <a:r>
              <a:rPr lang="en-AU" sz="1800" dirty="0" err="1"/>
              <a:t>bagian</a:t>
            </a:r>
            <a:r>
              <a:rPr lang="en-AU" sz="1800" dirty="0"/>
              <a:t> </a:t>
            </a:r>
            <a:r>
              <a:rPr lang="en-AU" sz="1800" dirty="0" err="1"/>
              <a:t>yaitu</a:t>
            </a:r>
            <a:r>
              <a:rPr lang="en-AU" sz="1800" dirty="0"/>
              <a:t> :</a:t>
            </a:r>
          </a:p>
          <a:p>
            <a:pPr algn="just" hangingPunct="0">
              <a:defRPr/>
            </a:pPr>
            <a:endParaRPr lang="en-US" sz="1800" dirty="0"/>
          </a:p>
          <a:p>
            <a:pPr marL="457200" indent="-457200" algn="just" hangingPunct="0">
              <a:buFontTx/>
              <a:buBlip>
                <a:blip r:embed="rId3"/>
              </a:buBlip>
              <a:defRPr/>
            </a:pPr>
            <a:r>
              <a:rPr lang="en-AU" sz="1800" dirty="0" err="1"/>
              <a:t>Telingah</a:t>
            </a:r>
            <a:r>
              <a:rPr lang="en-AU" sz="1800" dirty="0"/>
              <a:t> </a:t>
            </a:r>
            <a:r>
              <a:rPr lang="en-AU" sz="1800" dirty="0" err="1"/>
              <a:t>bagian</a:t>
            </a:r>
            <a:r>
              <a:rPr lang="en-AU" sz="1800" dirty="0"/>
              <a:t> </a:t>
            </a:r>
            <a:r>
              <a:rPr lang="en-AU" sz="1800" dirty="0" err="1"/>
              <a:t>luar</a:t>
            </a:r>
            <a:endParaRPr lang="en-US" sz="1800" dirty="0"/>
          </a:p>
          <a:p>
            <a:pPr lvl="2" indent="-457200" algn="just" hangingPunct="0">
              <a:defRPr/>
            </a:pPr>
            <a:r>
              <a:rPr lang="en-AU" sz="1800" dirty="0" err="1"/>
              <a:t>Terdiri</a:t>
            </a:r>
            <a:r>
              <a:rPr lang="en-AU" sz="1800" dirty="0"/>
              <a:t> </a:t>
            </a:r>
            <a:r>
              <a:rPr lang="en-AU" sz="1800" dirty="0" err="1"/>
              <a:t>dari</a:t>
            </a:r>
            <a:r>
              <a:rPr lang="en-AU" sz="1800" dirty="0"/>
              <a:t>; </a:t>
            </a:r>
            <a:r>
              <a:rPr lang="en-AU" sz="1800" dirty="0" err="1"/>
              <a:t>daun</a:t>
            </a:r>
            <a:r>
              <a:rPr lang="en-AU" sz="1800" dirty="0"/>
              <a:t> </a:t>
            </a:r>
            <a:r>
              <a:rPr lang="en-AU" sz="1800" dirty="0" err="1"/>
              <a:t>telingah</a:t>
            </a:r>
            <a:r>
              <a:rPr lang="en-AU" sz="1800" dirty="0"/>
              <a:t> </a:t>
            </a:r>
            <a:r>
              <a:rPr lang="en-AU" sz="1800" dirty="0" err="1"/>
              <a:t>dan</a:t>
            </a:r>
            <a:r>
              <a:rPr lang="en-AU" sz="1800" dirty="0"/>
              <a:t> </a:t>
            </a:r>
            <a:r>
              <a:rPr lang="en-AU" sz="1800" dirty="0" err="1"/>
              <a:t>liang</a:t>
            </a:r>
            <a:r>
              <a:rPr lang="en-AU" sz="1800" dirty="0"/>
              <a:t> </a:t>
            </a:r>
            <a:r>
              <a:rPr lang="en-AU" sz="1800" dirty="0" err="1"/>
              <a:t>telingah</a:t>
            </a:r>
            <a:endParaRPr lang="en-US" sz="1800" dirty="0"/>
          </a:p>
          <a:p>
            <a:pPr marL="457200" indent="-457200" algn="just" hangingPunct="0">
              <a:buFontTx/>
              <a:buBlip>
                <a:blip r:embed="rId3"/>
              </a:buBlip>
              <a:defRPr/>
            </a:pPr>
            <a:r>
              <a:rPr lang="en-AU" sz="1800" dirty="0" err="1"/>
              <a:t>Telingah</a:t>
            </a:r>
            <a:r>
              <a:rPr lang="en-AU" sz="1800" dirty="0"/>
              <a:t> </a:t>
            </a:r>
            <a:r>
              <a:rPr lang="en-AU" sz="1800" dirty="0" err="1"/>
              <a:t>bagian</a:t>
            </a:r>
            <a:r>
              <a:rPr lang="en-AU" sz="1800" dirty="0"/>
              <a:t> </a:t>
            </a:r>
            <a:r>
              <a:rPr lang="en-AU" sz="1800" dirty="0" err="1"/>
              <a:t>tengah</a:t>
            </a:r>
            <a:endParaRPr lang="en-US" sz="1800" dirty="0"/>
          </a:p>
          <a:p>
            <a:pPr lvl="2" indent="-457200" algn="just" hangingPunct="0">
              <a:defRPr/>
            </a:pPr>
            <a:r>
              <a:rPr lang="en-AU" sz="1800" dirty="0" err="1"/>
              <a:t>Terdiri</a:t>
            </a:r>
            <a:r>
              <a:rPr lang="en-AU" sz="1800" dirty="0"/>
              <a:t> </a:t>
            </a:r>
            <a:r>
              <a:rPr lang="en-AU" sz="1800" dirty="0" err="1"/>
              <a:t>dari</a:t>
            </a:r>
            <a:r>
              <a:rPr lang="en-AU" sz="1800" dirty="0"/>
              <a:t>, </a:t>
            </a:r>
            <a:r>
              <a:rPr lang="en-AU" sz="1800" dirty="0" err="1"/>
              <a:t>gendang</a:t>
            </a:r>
            <a:r>
              <a:rPr lang="en-AU" sz="1800" dirty="0"/>
              <a:t> </a:t>
            </a:r>
            <a:r>
              <a:rPr lang="en-AU" sz="1800" dirty="0" err="1"/>
              <a:t>telingah</a:t>
            </a:r>
            <a:r>
              <a:rPr lang="en-AU" sz="1800" dirty="0"/>
              <a:t>, </a:t>
            </a:r>
            <a:r>
              <a:rPr lang="en-AU" sz="1800" dirty="0" err="1"/>
              <a:t>dan</a:t>
            </a:r>
            <a:r>
              <a:rPr lang="en-AU" sz="1800" dirty="0"/>
              <a:t> </a:t>
            </a:r>
            <a:r>
              <a:rPr lang="en-AU" sz="1800" dirty="0" err="1"/>
              <a:t>susunan</a:t>
            </a:r>
            <a:r>
              <a:rPr lang="en-AU" sz="1800" dirty="0"/>
              <a:t> </a:t>
            </a:r>
            <a:r>
              <a:rPr lang="en-AU" sz="1800" dirty="0" err="1"/>
              <a:t>tulang-tulang</a:t>
            </a:r>
            <a:r>
              <a:rPr lang="en-AU" sz="1800" dirty="0"/>
              <a:t> (</a:t>
            </a:r>
            <a:r>
              <a:rPr lang="en-AU" sz="1800" dirty="0" err="1"/>
              <a:t>disebut</a:t>
            </a:r>
            <a:r>
              <a:rPr lang="en-AU" sz="1800" dirty="0"/>
              <a:t>, </a:t>
            </a:r>
            <a:r>
              <a:rPr lang="en-AU" sz="1800" dirty="0" err="1"/>
              <a:t>ossicles</a:t>
            </a:r>
            <a:endParaRPr lang="en-US" sz="1800" dirty="0"/>
          </a:p>
          <a:p>
            <a:pPr marL="457200" indent="-457200" algn="just" hangingPunct="0">
              <a:buFontTx/>
              <a:buBlip>
                <a:blip r:embed="rId3"/>
              </a:buBlip>
              <a:defRPr/>
            </a:pPr>
            <a:r>
              <a:rPr lang="en-AU" sz="1800" dirty="0" err="1"/>
              <a:t>Telingah</a:t>
            </a:r>
            <a:r>
              <a:rPr lang="en-AU" sz="1800" dirty="0"/>
              <a:t> </a:t>
            </a:r>
            <a:r>
              <a:rPr lang="en-AU" sz="1800" dirty="0" err="1"/>
              <a:t>bagian</a:t>
            </a:r>
            <a:r>
              <a:rPr lang="en-AU" sz="1800" dirty="0"/>
              <a:t> </a:t>
            </a:r>
            <a:r>
              <a:rPr lang="en-AU" sz="1800" dirty="0" err="1"/>
              <a:t>dalam</a:t>
            </a:r>
            <a:endParaRPr lang="en-US" sz="1800" dirty="0"/>
          </a:p>
        </p:txBody>
      </p:sp>
      <p:sp>
        <p:nvSpPr>
          <p:cNvPr id="90116" name="Date Placeholder 4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98A34CB-F1BB-4B66-88A6-D857541BF567}" type="datetime3">
              <a:rPr lang="en-US" sz="1200" smtClean="0">
                <a:solidFill>
                  <a:srgbClr val="000000"/>
                </a:solidFill>
              </a:rPr>
              <a:pPr eaLnBrk="1" hangingPunct="1"/>
              <a:t>20 May 2015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9011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</a:rPr>
              <a:t>ETAPRIMASAFETY  ENGINEERING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24508" y="4653136"/>
            <a:ext cx="8028892" cy="128701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defRPr/>
            </a:pP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Suara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yang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keras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mempunyai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potensi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merusak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bagian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-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bagian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tepi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pusat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sistem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pendengaran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kebisingan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dapat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berpengaruh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langsung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terhadap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telinga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tengah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telinga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dalam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seperti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ossicular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tymphanic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membrane, oval window </a:t>
            </a:r>
            <a:r>
              <a:rPr lang="en-US" sz="16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dan</a:t>
            </a:r>
            <a:r>
              <a:rPr lang="en-US" sz="16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cochlear</a:t>
            </a:r>
            <a:r>
              <a:rPr lang="en-US" sz="18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 Rounded MT Bold" pitchFamily="34" charset="0"/>
                <a:cs typeface="Arial" pitchFamily="34" charset="0"/>
              </a:rPr>
              <a:t>.</a:t>
            </a:r>
            <a:r>
              <a:rPr lang="en-US" sz="18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 Rounded MT Bold" pitchFamily="34" charset="0"/>
                <a:cs typeface="Times New Roman" pitchFamily="18" charset="0"/>
              </a:rPr>
              <a:t/>
            </a:r>
            <a:br>
              <a:rPr lang="en-US" sz="18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 Rounded MT Bold" pitchFamily="34" charset="0"/>
                <a:cs typeface="Times New Roman" pitchFamily="18" charset="0"/>
              </a:rPr>
            </a:br>
            <a:endParaRPr lang="id-ID" sz="1800" b="0" dirty="0">
              <a:solidFill>
                <a:schemeClr val="tx2">
                  <a:lumMod val="50000"/>
                </a:schemeClr>
              </a:solidFill>
              <a:effectLst/>
              <a:latin typeface="Arial Rounded MT Bold" pitchFamily="34" charset="0"/>
            </a:endParaRPr>
          </a:p>
        </p:txBody>
      </p:sp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013" y="1628777"/>
            <a:ext cx="7097712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F6AB673-140C-4042-8D8E-9CAA2F56110D}" type="datetime3">
              <a:rPr lang="en-US" sz="1200" smtClean="0">
                <a:solidFill>
                  <a:srgbClr val="000000"/>
                </a:solidFill>
              </a:rPr>
              <a:pPr eaLnBrk="1" hangingPunct="1"/>
              <a:t>20 May 2015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91140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000000"/>
                </a:solidFill>
              </a:rPr>
              <a:t>ETAPRIMASAFETY  ENGINEERING</a:t>
            </a:r>
          </a:p>
        </p:txBody>
      </p:sp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3"/>
          <p:cNvSpPr>
            <a:spLocks noGrp="1"/>
          </p:cNvSpPr>
          <p:nvPr>
            <p:ph type="title"/>
          </p:nvPr>
        </p:nvSpPr>
        <p:spPr>
          <a:xfrm>
            <a:off x="992560" y="2204864"/>
            <a:ext cx="6696744" cy="144016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pitchFamily="34" charset="0"/>
                <a:cs typeface="Arial" pitchFamily="34" charset="0"/>
              </a:rPr>
              <a:t>PENGUKURA LINGKUNGAN KERJA</a:t>
            </a:r>
            <a:br>
              <a:rPr lang="en-US" sz="3200" dirty="0" smtClean="0"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latin typeface="Arial" pitchFamily="34" charset="0"/>
                <a:cs typeface="Arial" pitchFamily="34" charset="0"/>
              </a:rPr>
              <a:t>BISING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558AC1C9-CD7D-412F-9E90-6D71262087BA}" type="datetime3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20 May 2015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ETAPRIMASAFETY  ENGINEERING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4"/>
          <p:cNvSpPr>
            <a:spLocks noGrp="1"/>
          </p:cNvSpPr>
          <p:nvPr>
            <p:ph type="title"/>
          </p:nvPr>
        </p:nvSpPr>
        <p:spPr>
          <a:xfrm>
            <a:off x="1568624" y="260648"/>
            <a:ext cx="4457700" cy="720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STUDI KASUS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52729C-3B70-49C8-81E3-B873D33EBBD3}" type="datetime3">
              <a:rPr lang="en-US"/>
              <a:pPr>
                <a:defRPr/>
              </a:pPr>
              <a:t>20 May 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ETAPRIMASAFETY  ENGINEERING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0389" y="1357313"/>
            <a:ext cx="784899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err="1"/>
              <a:t>Sebuah</a:t>
            </a:r>
            <a:r>
              <a:rPr lang="en-US" sz="1800" dirty="0"/>
              <a:t> </a:t>
            </a:r>
            <a:r>
              <a:rPr lang="en-US" sz="1800" dirty="0" err="1"/>
              <a:t>pabrik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sumber</a:t>
            </a:r>
            <a:r>
              <a:rPr lang="en-US" sz="1800" dirty="0"/>
              <a:t> </a:t>
            </a:r>
            <a:r>
              <a:rPr lang="en-US" sz="1800" dirty="0" err="1"/>
              <a:t>bising</a:t>
            </a:r>
            <a:r>
              <a:rPr lang="en-US" sz="1800" dirty="0"/>
              <a:t> </a:t>
            </a:r>
            <a:r>
              <a:rPr lang="en-US" sz="1800" dirty="0" err="1"/>
              <a:t>sbb</a:t>
            </a:r>
            <a:r>
              <a:rPr lang="en-US" sz="1800" dirty="0"/>
              <a:t> :</a:t>
            </a:r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en-US" sz="1800" dirty="0" err="1"/>
              <a:t>Pompa</a:t>
            </a:r>
            <a:r>
              <a:rPr lang="en-US" sz="1800" dirty="0"/>
              <a:t>    93  </a:t>
            </a:r>
            <a:r>
              <a:rPr lang="en-US" sz="1800" dirty="0" err="1"/>
              <a:t>dBA</a:t>
            </a:r>
            <a:endParaRPr lang="en-US" sz="1800" dirty="0"/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en-US" sz="1800" dirty="0" err="1"/>
              <a:t>Kipas</a:t>
            </a:r>
            <a:r>
              <a:rPr lang="en-US" sz="1800" dirty="0"/>
              <a:t>       90  </a:t>
            </a:r>
            <a:r>
              <a:rPr lang="en-US" sz="1800" dirty="0" err="1"/>
              <a:t>dBA</a:t>
            </a:r>
            <a:endParaRPr lang="en-US" sz="1800" dirty="0"/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en-US" sz="1800" dirty="0"/>
              <a:t>Motor       88 </a:t>
            </a:r>
            <a:r>
              <a:rPr lang="en-US" sz="1800" dirty="0" err="1"/>
              <a:t>dBA</a:t>
            </a:r>
            <a:endParaRPr lang="en-US" sz="1800" dirty="0"/>
          </a:p>
          <a:p>
            <a:pPr marL="457200" indent="-457200">
              <a:buFont typeface="Courier New" pitchFamily="49" charset="0"/>
              <a:buChar char="o"/>
              <a:defRPr/>
            </a:pPr>
            <a:endParaRPr lang="en-US" sz="1800" dirty="0"/>
          </a:p>
          <a:p>
            <a:pPr marL="457200" indent="-457200">
              <a:buFont typeface="Courier New" pitchFamily="49" charset="0"/>
              <a:buChar char="o"/>
              <a:defRPr/>
            </a:pPr>
            <a:r>
              <a:rPr lang="en-US" sz="2400" u="sng" dirty="0">
                <a:solidFill>
                  <a:srgbClr val="00B050"/>
                </a:solidFill>
                <a:latin typeface="Arial Rounded MT Bold" pitchFamily="34" charset="0"/>
              </a:rPr>
              <a:t>BUAT PERINGKAT KEBISINGAN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1136650" y="4437065"/>
            <a:ext cx="66246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10 log (10</a:t>
            </a:r>
            <a:r>
              <a:rPr lang="en-US" sz="2800" baseline="30000" dirty="0">
                <a:solidFill>
                  <a:schemeClr val="tx2">
                    <a:lumMod val="50000"/>
                  </a:schemeClr>
                </a:solidFill>
              </a:rPr>
              <a:t>93/10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+  10</a:t>
            </a:r>
            <a:r>
              <a:rPr lang="en-US" sz="2800" baseline="30000" dirty="0">
                <a:solidFill>
                  <a:schemeClr val="tx2">
                    <a:lumMod val="50000"/>
                  </a:schemeClr>
                </a:solidFill>
              </a:rPr>
              <a:t>90/10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 +  10</a:t>
            </a:r>
            <a:r>
              <a:rPr lang="en-US" sz="2800" baseline="30000" dirty="0">
                <a:solidFill>
                  <a:schemeClr val="tx2">
                    <a:lumMod val="50000"/>
                  </a:schemeClr>
                </a:solidFill>
              </a:rPr>
              <a:t>88/10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 = 95,6 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</a:rPr>
              <a:t>dBA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3191" name="TextBox 7"/>
          <p:cNvSpPr txBox="1">
            <a:spLocks noChangeArrowheads="1"/>
          </p:cNvSpPr>
          <p:nvPr/>
        </p:nvSpPr>
        <p:spPr bwMode="auto">
          <a:xfrm>
            <a:off x="573765" y="3513437"/>
            <a:ext cx="3571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 sz="2400" dirty="0"/>
              <a:t>Total </a:t>
            </a:r>
            <a:r>
              <a:rPr lang="en-US" sz="2400" dirty="0" err="1"/>
              <a:t>Kebisingan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,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488950" y="404813"/>
            <a:ext cx="8915400" cy="1143000"/>
          </a:xfrm>
        </p:spPr>
        <p:txBody>
          <a:bodyPr/>
          <a:lstStyle/>
          <a:p>
            <a:pPr eaLnBrk="1" hangingPunct="1"/>
            <a:r>
              <a:rPr lang="en-US" sz="1800" b="0" dirty="0" err="1" smtClean="0"/>
              <a:t>Menurut</a:t>
            </a:r>
            <a:r>
              <a:rPr lang="en-US" sz="1800" b="0" dirty="0" smtClean="0"/>
              <a:t> (</a:t>
            </a:r>
            <a:r>
              <a:rPr lang="en-US" sz="1800" b="0" dirty="0" err="1" smtClean="0"/>
              <a:t>Waldron,H.A</a:t>
            </a:r>
            <a:r>
              <a:rPr lang="en-US" sz="1800" b="0" dirty="0" smtClean="0"/>
              <a:t> 1989 :119) </a:t>
            </a:r>
            <a:r>
              <a:rPr lang="en-US" sz="1800" b="0" dirty="0" err="1" smtClean="0"/>
              <a:t>menyatakan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bahwa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unuk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kombinasi</a:t>
            </a:r>
            <a:r>
              <a:rPr lang="en-US" sz="1800" b="0" dirty="0" smtClean="0"/>
              <a:t> sound level (dB) </a:t>
            </a:r>
            <a:r>
              <a:rPr lang="en-US" sz="1800" b="0" dirty="0" err="1" smtClean="0"/>
              <a:t>degan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nilai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intesitas</a:t>
            </a:r>
            <a:r>
              <a:rPr lang="en-US" sz="1800" b="0" dirty="0" smtClean="0"/>
              <a:t> yang </a:t>
            </a:r>
            <a:r>
              <a:rPr lang="en-US" sz="1800" b="0" dirty="0" err="1" smtClean="0"/>
              <a:t>bervariasi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dapat</a:t>
            </a:r>
            <a:r>
              <a:rPr lang="en-US" sz="1800" b="0" dirty="0" smtClean="0"/>
              <a:t> di </a:t>
            </a:r>
            <a:r>
              <a:rPr lang="en-US" sz="1800" b="0" dirty="0" err="1" smtClean="0"/>
              <a:t>gunakan</a:t>
            </a:r>
            <a:r>
              <a:rPr lang="en-US" sz="1800" b="0" dirty="0" smtClean="0"/>
              <a:t>  </a:t>
            </a:r>
            <a:r>
              <a:rPr lang="en-US" sz="1800" b="0" dirty="0" err="1" smtClean="0"/>
              <a:t>dalam</a:t>
            </a:r>
            <a:r>
              <a:rPr lang="en-US" sz="1800" b="0" dirty="0" smtClean="0"/>
              <a:t>  </a:t>
            </a:r>
            <a:r>
              <a:rPr lang="en-US" sz="1800" b="0" dirty="0" err="1" smtClean="0"/>
              <a:t>satu</a:t>
            </a:r>
            <a:r>
              <a:rPr lang="en-US" sz="1800" b="0" dirty="0" smtClean="0"/>
              <a:t> parameter </a:t>
            </a:r>
            <a:r>
              <a:rPr lang="en-US" sz="1800" b="0" dirty="0" err="1" smtClean="0"/>
              <a:t>dengan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Nilai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Itensitas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Kebisingan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sepert</a:t>
            </a:r>
            <a:r>
              <a:rPr lang="en-US" sz="1800" b="0" dirty="0" smtClean="0"/>
              <a:t> </a:t>
            </a:r>
            <a:r>
              <a:rPr lang="en-US" sz="1800" b="0" dirty="0" err="1" smtClean="0"/>
              <a:t>pada</a:t>
            </a:r>
            <a:r>
              <a:rPr lang="en-US" sz="1800" b="0" dirty="0" smtClean="0"/>
              <a:t>  :  </a:t>
            </a:r>
            <a:br>
              <a:rPr lang="en-US" sz="1800" b="0" dirty="0" smtClean="0"/>
            </a:br>
            <a:r>
              <a:rPr lang="en-US" sz="1800" b="0" dirty="0" smtClean="0"/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TABEL –RULE OF THUMB FOR ADDING OR SUBTRACTING DECIBEL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B6B78-9BD3-4ADD-841D-85291592E999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ETAPRIMASAFETY  ENGINEERING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986091"/>
              </p:ext>
            </p:extLst>
          </p:nvPr>
        </p:nvGraphicFramePr>
        <p:xfrm>
          <a:off x="1212850" y="3213102"/>
          <a:ext cx="6624638" cy="24541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9917"/>
                <a:gridCol w="3244721"/>
              </a:tblGrid>
              <a:tr h="490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Differrence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Nilai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490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  -  1  dB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3 dB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4583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  - 3   dB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2 dB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490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4  -  9  dB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  dB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  <a:tr h="4908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10   dB  -</a:t>
                      </a:r>
                      <a:r>
                        <a:rPr lang="en-US" sz="2800" dirty="0" err="1">
                          <a:effectLst/>
                        </a:rPr>
                        <a:t>keatas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0  dB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9" marR="68579" marT="0" marB="0"/>
                </a:tc>
              </a:tr>
            </a:tbl>
          </a:graphicData>
        </a:graphic>
      </p:graphicFrame>
      <p:sp>
        <p:nvSpPr>
          <p:cNvPr id="94233" name="TextBox 9"/>
          <p:cNvSpPr txBox="1">
            <a:spLocks noChangeArrowheads="1"/>
          </p:cNvSpPr>
          <p:nvPr/>
        </p:nvSpPr>
        <p:spPr bwMode="auto">
          <a:xfrm>
            <a:off x="631825" y="2211390"/>
            <a:ext cx="7786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TABEL –RULE OF THUMB FOR ADDING </a:t>
            </a:r>
          </a:p>
          <a:p>
            <a:pPr algn="ctr" eaLnBrk="1" hangingPunct="1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OR SUBTRACTING DECIBEL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>
          <a:xfrm>
            <a:off x="1208584" y="1412776"/>
            <a:ext cx="4464051" cy="671512"/>
          </a:xfrm>
        </p:spPr>
        <p:txBody>
          <a:bodyPr/>
          <a:lstStyle/>
          <a:p>
            <a:pPr eaLnBrk="1" hangingPunct="1"/>
            <a:r>
              <a:rPr lang="id-ID" sz="4800" dirty="0" smtClean="0">
                <a:solidFill>
                  <a:srgbClr val="9D2512"/>
                </a:solidFill>
                <a:latin typeface="Agency FB" pitchFamily="34" charset="0"/>
              </a:rPr>
              <a:t>P</a:t>
            </a:r>
            <a:r>
              <a:rPr lang="en-US" sz="4800" dirty="0" err="1" smtClean="0">
                <a:solidFill>
                  <a:srgbClr val="9D2512"/>
                </a:solidFill>
                <a:latin typeface="Agency FB" pitchFamily="34" charset="0"/>
              </a:rPr>
              <a:t>engertian</a:t>
            </a:r>
            <a:endParaRPr lang="en-US" sz="4800" dirty="0" smtClean="0">
              <a:solidFill>
                <a:srgbClr val="9D2512"/>
              </a:solidFill>
              <a:latin typeface="Agency FB" pitchFamily="34" charset="0"/>
            </a:endParaRPr>
          </a:p>
        </p:txBody>
      </p:sp>
      <p:sp>
        <p:nvSpPr>
          <p:cNvPr id="1030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488504" y="2348880"/>
            <a:ext cx="8208963" cy="2160240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037C03"/>
                </a:solidFill>
              </a:rPr>
              <a:t>NOISE</a:t>
            </a:r>
            <a:r>
              <a:rPr lang="en-US" sz="2800" b="1" dirty="0" smtClean="0">
                <a:solidFill>
                  <a:srgbClr val="00B050"/>
                </a:solidFill>
              </a:rPr>
              <a:t>,  </a:t>
            </a:r>
            <a:r>
              <a:rPr lang="en-US" sz="2400" b="1" dirty="0" smtClean="0">
                <a:solidFill>
                  <a:srgbClr val="002060"/>
                </a:solidFill>
              </a:rPr>
              <a:t>ADALAH SUARA YANG TIDAK DI INGINKAN YANG BERASAL DARI SUMBER, YANG MERUPAKAN ARUS ENERGI YANG BERBENTUK GELOMBANG SUARA DAN MEMPUNYAI TEKANAN YANG DAPAT BERUBAH - UBAH TERGANTUNG PADA</a:t>
            </a:r>
            <a:r>
              <a:rPr lang="id-ID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SUMBERNYA 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br>
              <a:rPr lang="en-US" sz="2400" b="1" dirty="0" smtClean="0">
                <a:solidFill>
                  <a:srgbClr val="00B050"/>
                </a:solidFill>
              </a:rPr>
            </a:br>
            <a:endParaRPr lang="en-US" sz="2400" b="1" dirty="0" smtClean="0">
              <a:solidFill>
                <a:srgbClr val="00B05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E7736-7FA4-4357-AE4C-F4449FDC7037}" type="datetime3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20 May 2015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ETAPRIMASAFETY  ENGINEERING</a:t>
            </a:r>
          </a:p>
        </p:txBody>
      </p:sp>
    </p:spTree>
  </p:cSld>
  <p:clrMapOvr>
    <a:masterClrMapping/>
  </p:clrMapOvr>
  <p:transition spd="slow" advTm="8000">
    <p:cover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A7E0813C-202F-4B3E-87B0-E4D000F65DC1}" type="datetime3">
              <a:rPr lang="en-US" sz="1200" smtClean="0">
                <a:solidFill>
                  <a:srgbClr val="898989"/>
                </a:solidFill>
              </a:rPr>
              <a:pPr eaLnBrk="1" hangingPunct="1"/>
              <a:t>20 May 2015</a:t>
            </a:fld>
            <a:endParaRPr lang="en-US" sz="1200" smtClean="0">
              <a:solidFill>
                <a:srgbClr val="898989"/>
              </a:solidFill>
            </a:endParaRPr>
          </a:p>
        </p:txBody>
      </p:sp>
      <p:sp>
        <p:nvSpPr>
          <p:cNvPr id="9523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</a:rPr>
              <a:t>ETAPRIMASAFETY  ENGINEERING</a:t>
            </a:r>
          </a:p>
        </p:txBody>
      </p:sp>
      <p:sp>
        <p:nvSpPr>
          <p:cNvPr id="95236" name="Rectangle 3"/>
          <p:cNvSpPr>
            <a:spLocks noChangeArrowheads="1"/>
          </p:cNvSpPr>
          <p:nvPr/>
        </p:nvSpPr>
        <p:spPr bwMode="auto">
          <a:xfrm>
            <a:off x="560389" y="2647952"/>
            <a:ext cx="91455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/>
              <a:t> </a:t>
            </a:r>
          </a:p>
          <a:p>
            <a:pPr algn="ctr"/>
            <a:r>
              <a:rPr lang="en-US" sz="1600"/>
              <a:t>114,9         113,7           112,2       102,3           112,9     111,9          110,9      109,8</a:t>
            </a:r>
          </a:p>
          <a:p>
            <a:pPr algn="ctr"/>
            <a:endParaRPr lang="en-US" sz="1600"/>
          </a:p>
          <a:p>
            <a:pPr algn="ctr"/>
            <a:r>
              <a:rPr lang="en-US" sz="1600"/>
              <a:t> </a:t>
            </a:r>
          </a:p>
          <a:p>
            <a:pPr algn="ctr"/>
            <a:r>
              <a:rPr lang="en-US" sz="1600"/>
              <a:t>117,9                           112,2                        115,9                        113,9</a:t>
            </a:r>
          </a:p>
          <a:p>
            <a:pPr algn="ctr"/>
            <a:endParaRPr lang="en-US" sz="1600"/>
          </a:p>
          <a:p>
            <a:pPr algn="ctr"/>
            <a:endParaRPr lang="en-US" sz="1600"/>
          </a:p>
          <a:p>
            <a:pPr algn="ctr"/>
            <a:r>
              <a:rPr lang="en-US" sz="1600"/>
              <a:t>118,9                                                    117,9</a:t>
            </a:r>
          </a:p>
          <a:p>
            <a:pPr algn="ctr"/>
            <a:endParaRPr lang="en-US" sz="1600"/>
          </a:p>
          <a:p>
            <a:pPr algn="ctr"/>
            <a:endParaRPr lang="en-US" sz="1600"/>
          </a:p>
          <a:p>
            <a:pPr algn="ctr"/>
            <a:endParaRPr lang="en-US" sz="1600"/>
          </a:p>
          <a:p>
            <a:pPr algn="ctr"/>
            <a:r>
              <a:rPr lang="en-US" sz="1600"/>
              <a:t>121,9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828801" y="620715"/>
          <a:ext cx="5600700" cy="1577975"/>
        </p:xfrm>
        <a:graphic>
          <a:graphicData uri="http://schemas.openxmlformats.org/drawingml/2006/table">
            <a:tbl>
              <a:tblPr firstRow="1" firstCol="1" bandRow="1"/>
              <a:tblGrid>
                <a:gridCol w="2857500"/>
                <a:gridCol w="2743200"/>
              </a:tblGrid>
              <a:tr h="315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Differrence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Nilai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0  -  1  dB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3 dB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2  - 3   dB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2 dB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4  -  9  dB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1  dB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5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10   dB  -keatas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/>
                          <a:cs typeface="Times New Roman"/>
                        </a:rPr>
                        <a:t>0  dB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>
          <a:xfrm>
            <a:off x="1497014" y="3213102"/>
            <a:ext cx="287337" cy="360363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144713" y="3214688"/>
            <a:ext cx="576262" cy="360362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29038" y="3217865"/>
            <a:ext cx="287337" cy="358775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816601" y="3217865"/>
            <a:ext cx="288925" cy="358775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832725" y="3219452"/>
            <a:ext cx="288925" cy="360363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98689" y="4048127"/>
            <a:ext cx="522287" cy="358775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248400" y="4103688"/>
            <a:ext cx="288925" cy="360362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297238" y="4652963"/>
            <a:ext cx="1376362" cy="792162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386263" y="3186115"/>
            <a:ext cx="576262" cy="358775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392863" y="3195638"/>
            <a:ext cx="576262" cy="360362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8337552" y="3219452"/>
            <a:ext cx="576263" cy="360363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7359652" y="4048127"/>
            <a:ext cx="576263" cy="358775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584576" y="4048127"/>
            <a:ext cx="576263" cy="358775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5816600" y="4875213"/>
            <a:ext cx="865188" cy="360362"/>
          </a:xfrm>
          <a:prstGeom prst="straightConnector1">
            <a:avLst/>
          </a:prstGeom>
          <a:ln>
            <a:solidFill>
              <a:srgbClr val="DC008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673600" y="5235577"/>
            <a:ext cx="1143000" cy="714375"/>
          </a:xfrm>
          <a:prstGeom prst="ellipse">
            <a:avLst/>
          </a:prstGeom>
          <a:noFill/>
          <a:ln>
            <a:solidFill>
              <a:srgbClr val="DC008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D628B27-5B3B-411B-8055-C8B53FFC86DD}" type="datetime3">
              <a:rPr lang="en-US" sz="1200" smtClean="0">
                <a:solidFill>
                  <a:srgbClr val="898989"/>
                </a:solidFill>
              </a:rPr>
              <a:pPr eaLnBrk="1" hangingPunct="1"/>
              <a:t>20 May 2015</a:t>
            </a:fld>
            <a:endParaRPr lang="en-US" sz="1200" smtClean="0">
              <a:solidFill>
                <a:srgbClr val="898989"/>
              </a:solidFill>
            </a:endParaRPr>
          </a:p>
        </p:txBody>
      </p:sp>
      <p:sp>
        <p:nvSpPr>
          <p:cNvPr id="9625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898989"/>
                </a:solidFill>
              </a:rPr>
              <a:t>ETAPRIMASAFETY  ENGINEERING</a:t>
            </a:r>
          </a:p>
        </p:txBody>
      </p:sp>
      <p:sp>
        <p:nvSpPr>
          <p:cNvPr id="96260" name="TextBox 3"/>
          <p:cNvSpPr txBox="1">
            <a:spLocks noChangeArrowheads="1"/>
          </p:cNvSpPr>
          <p:nvPr/>
        </p:nvSpPr>
        <p:spPr bwMode="auto">
          <a:xfrm>
            <a:off x="631825" y="487363"/>
            <a:ext cx="813752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STUDI KASUS</a:t>
            </a:r>
          </a:p>
          <a:p>
            <a:pPr eaLnBrk="1" hangingPunct="1"/>
            <a:r>
              <a:rPr lang="en-US"/>
              <a:t>Data uji pada suatu ruang kamar mesin utama  KMP. Titian Murni –I, sbb ;</a:t>
            </a:r>
          </a:p>
        </p:txBody>
      </p:sp>
      <p:sp>
        <p:nvSpPr>
          <p:cNvPr id="96261" name="TextBox 5"/>
          <p:cNvSpPr txBox="1">
            <a:spLocks noChangeArrowheads="1"/>
          </p:cNvSpPr>
          <p:nvPr/>
        </p:nvSpPr>
        <p:spPr bwMode="auto">
          <a:xfrm>
            <a:off x="344403" y="1873250"/>
            <a:ext cx="27337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/>
              <a:t>RUANG KAMAR MESIN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567114" y="3257550"/>
            <a:ext cx="936625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16188" y="3213100"/>
            <a:ext cx="78105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316289" y="4508502"/>
            <a:ext cx="808037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371726" y="4473577"/>
            <a:ext cx="781050" cy="360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992188" y="3429000"/>
            <a:ext cx="3384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92188" y="4652963"/>
            <a:ext cx="33845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1825" y="4005263"/>
            <a:ext cx="26844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92188" y="2924177"/>
            <a:ext cx="0" cy="2449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49313" y="3284538"/>
            <a:ext cx="215900" cy="215900"/>
          </a:xfrm>
          <a:prstGeom prst="ellipse">
            <a:avLst/>
          </a:prstGeom>
          <a:solidFill>
            <a:srgbClr val="DC00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27101" y="4005264"/>
            <a:ext cx="44450" cy="460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20750" y="3933825"/>
            <a:ext cx="215900" cy="215900"/>
          </a:xfrm>
          <a:prstGeom prst="ellipse">
            <a:avLst/>
          </a:prstGeom>
          <a:solidFill>
            <a:srgbClr val="DC00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920750" y="4581525"/>
            <a:ext cx="215900" cy="215900"/>
          </a:xfrm>
          <a:prstGeom prst="ellipse">
            <a:avLst/>
          </a:prstGeom>
          <a:solidFill>
            <a:srgbClr val="DC00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497013" y="3933825"/>
            <a:ext cx="215900" cy="215900"/>
          </a:xfrm>
          <a:prstGeom prst="ellipse">
            <a:avLst/>
          </a:prstGeom>
          <a:solidFill>
            <a:srgbClr val="DC00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000250" y="3933825"/>
            <a:ext cx="215900" cy="215900"/>
          </a:xfrm>
          <a:prstGeom prst="ellipse">
            <a:avLst/>
          </a:prstGeom>
          <a:solidFill>
            <a:srgbClr val="DC00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6276" name="TextBox 31"/>
          <p:cNvSpPr txBox="1">
            <a:spLocks noChangeArrowheads="1"/>
          </p:cNvSpPr>
          <p:nvPr/>
        </p:nvSpPr>
        <p:spPr bwMode="auto">
          <a:xfrm>
            <a:off x="1869799" y="4024313"/>
            <a:ext cx="3241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/>
              <a:t>1</a:t>
            </a:r>
          </a:p>
        </p:txBody>
      </p:sp>
      <p:sp>
        <p:nvSpPr>
          <p:cNvPr id="96277" name="TextBox 32"/>
          <p:cNvSpPr txBox="1">
            <a:spLocks noChangeArrowheads="1"/>
          </p:cNvSpPr>
          <p:nvPr/>
        </p:nvSpPr>
        <p:spPr bwMode="auto">
          <a:xfrm>
            <a:off x="1390373" y="4092575"/>
            <a:ext cx="3241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/>
              <a:t>2</a:t>
            </a:r>
          </a:p>
        </p:txBody>
      </p:sp>
      <p:sp>
        <p:nvSpPr>
          <p:cNvPr id="96278" name="TextBox 33"/>
          <p:cNvSpPr txBox="1">
            <a:spLocks noChangeArrowheads="1"/>
          </p:cNvSpPr>
          <p:nvPr/>
        </p:nvSpPr>
        <p:spPr bwMode="auto">
          <a:xfrm>
            <a:off x="493436" y="3990975"/>
            <a:ext cx="3241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/>
              <a:t>3</a:t>
            </a:r>
          </a:p>
        </p:txBody>
      </p:sp>
      <p:sp>
        <p:nvSpPr>
          <p:cNvPr id="96279" name="TextBox 34"/>
          <p:cNvSpPr txBox="1">
            <a:spLocks noChangeArrowheads="1"/>
          </p:cNvSpPr>
          <p:nvPr/>
        </p:nvSpPr>
        <p:spPr bwMode="auto">
          <a:xfrm>
            <a:off x="471211" y="3244850"/>
            <a:ext cx="3241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/>
              <a:t>4</a:t>
            </a:r>
          </a:p>
        </p:txBody>
      </p:sp>
      <p:sp>
        <p:nvSpPr>
          <p:cNvPr id="96280" name="TextBox 35"/>
          <p:cNvSpPr txBox="1">
            <a:spLocks noChangeArrowheads="1"/>
          </p:cNvSpPr>
          <p:nvPr/>
        </p:nvSpPr>
        <p:spPr bwMode="auto">
          <a:xfrm>
            <a:off x="525186" y="4508500"/>
            <a:ext cx="3241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r>
              <a:rPr lang="en-US"/>
              <a:t>5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44489" y="2636839"/>
            <a:ext cx="4608512" cy="3095625"/>
          </a:xfrm>
          <a:prstGeom prst="rect">
            <a:avLst/>
          </a:prstGeom>
          <a:noFill/>
          <a:ln>
            <a:solidFill>
              <a:srgbClr val="DC0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628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4" y="2622550"/>
            <a:ext cx="3375025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87045E-2126-40B0-B050-DAE7FAA12CBB}" type="datetime3">
              <a:rPr lang="en-US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ETAPRIMASAFETY  ENGINEERING</a:t>
            </a:r>
          </a:p>
        </p:txBody>
      </p:sp>
      <p:sp>
        <p:nvSpPr>
          <p:cNvPr id="97282" name="Rectangle 11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064568" y="2276872"/>
            <a:ext cx="6480175" cy="1295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6000" dirty="0" smtClean="0">
                <a:latin typeface="Haettenschweiler" pitchFamily="34" charset="0"/>
              </a:rPr>
              <a:t>NOISE CONTROL PROGRAM</a:t>
            </a:r>
          </a:p>
        </p:txBody>
      </p:sp>
    </p:spTree>
  </p:cSld>
  <p:clrMapOvr>
    <a:masterClrMapping/>
  </p:clrMapOvr>
  <p:transition spd="slow" advTm="8000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447BBD9B-70B5-4B46-A15A-3D5C8DE1D4B1}" type="datetime3">
              <a:rPr lang="en-US" sz="1200" smtClean="0">
                <a:solidFill>
                  <a:srgbClr val="465E9C"/>
                </a:solidFill>
                <a:latin typeface="Rage Italic" pitchFamily="66" charset="0"/>
              </a:rPr>
              <a:pPr eaLnBrk="1" hangingPunct="1"/>
              <a:t>20 May 2015</a:t>
            </a:fld>
            <a:endParaRPr lang="en-US" sz="1200" smtClean="0">
              <a:solidFill>
                <a:srgbClr val="465E9C"/>
              </a:solidFill>
              <a:latin typeface="Rage Italic" pitchFamily="66" charset="0"/>
            </a:endParaRPr>
          </a:p>
        </p:txBody>
      </p:sp>
      <p:sp>
        <p:nvSpPr>
          <p:cNvPr id="9933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465E9C"/>
                </a:solidFill>
                <a:latin typeface="Rage Italic" pitchFamily="66" charset="0"/>
              </a:rPr>
              <a:t>ETAPRIMASAFETY  ENGINEERING</a:t>
            </a:r>
          </a:p>
        </p:txBody>
      </p:sp>
      <p:sp>
        <p:nvSpPr>
          <p:cNvPr id="71683" name="Rectangle 8"/>
          <p:cNvSpPr>
            <a:spLocks noGrp="1" noChangeArrowheads="1"/>
          </p:cNvSpPr>
          <p:nvPr>
            <p:ph sz="quarter" idx="4294967295"/>
          </p:nvPr>
        </p:nvSpPr>
        <p:spPr>
          <a:xfrm>
            <a:off x="0" y="2565400"/>
            <a:ext cx="6985000" cy="2303463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 err="1" smtClean="0">
                <a:latin typeface="+mj-lt"/>
              </a:rPr>
              <a:t>tiga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tahap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dasar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pengendalian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yaitu</a:t>
            </a:r>
            <a:r>
              <a:rPr lang="en-US" sz="2800" dirty="0" smtClean="0">
                <a:latin typeface="+mj-lt"/>
              </a:rPr>
              <a:t> :</a:t>
            </a:r>
          </a:p>
          <a:p>
            <a:pPr marL="1371600" indent="-5143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dirty="0" smtClean="0">
              <a:latin typeface="Arial Rounded MT Bold" pitchFamily="34" charset="0"/>
            </a:endParaRPr>
          </a:p>
          <a:p>
            <a:pPr marL="1371600" indent="-5143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37C03"/>
              </a:buClr>
              <a:buSzPct val="100000"/>
              <a:buFont typeface="Brush Script MT" pitchFamily="66" charset="0"/>
              <a:buBlip>
                <a:blip r:embed="rId4"/>
              </a:buBlip>
              <a:defRPr/>
            </a:pPr>
            <a:r>
              <a:rPr lang="en-US" sz="2800" b="1" dirty="0" smtClean="0">
                <a:latin typeface="Arial Rounded MT Bold" pitchFamily="34" charset="0"/>
              </a:rPr>
              <a:t>  </a:t>
            </a:r>
            <a:r>
              <a:rPr lang="en-US" sz="2800" b="1" dirty="0" smtClean="0">
                <a:latin typeface="+mj-lt"/>
              </a:rPr>
              <a:t>SOURCE</a:t>
            </a:r>
            <a:r>
              <a:rPr lang="id-ID" sz="2800" b="1" dirty="0" smtClean="0">
                <a:latin typeface="+mj-lt"/>
              </a:rPr>
              <a:t>/sumber</a:t>
            </a:r>
            <a:endParaRPr lang="en-US" sz="2800" b="1" dirty="0" smtClean="0">
              <a:latin typeface="+mj-lt"/>
            </a:endParaRPr>
          </a:p>
          <a:p>
            <a:pPr marL="1371600" indent="-5143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Brush Script MT" pitchFamily="66" charset="0"/>
              <a:buBlip>
                <a:blip r:embed="rId4"/>
              </a:buBlip>
              <a:defRPr/>
            </a:pPr>
            <a:endParaRPr lang="en-US" sz="2800" b="1" dirty="0" smtClean="0">
              <a:latin typeface="+mj-lt"/>
            </a:endParaRPr>
          </a:p>
          <a:p>
            <a:pPr marL="1371600" indent="-5143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DC0081"/>
              </a:buClr>
              <a:buSzPct val="100000"/>
              <a:buFont typeface="Brush Script MT" pitchFamily="66" charset="0"/>
              <a:buBlip>
                <a:blip r:embed="rId4"/>
              </a:buBlip>
              <a:defRPr/>
            </a:pPr>
            <a:r>
              <a:rPr lang="en-US" sz="2800" b="1" dirty="0" smtClean="0">
                <a:latin typeface="+mj-lt"/>
              </a:rPr>
              <a:t>  PATH/SEBARAN</a:t>
            </a:r>
          </a:p>
          <a:p>
            <a:pPr marL="1371600" indent="-5143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DC0081"/>
              </a:buClr>
              <a:buSzPct val="100000"/>
              <a:buFont typeface="Brush Script MT" pitchFamily="66" charset="0"/>
              <a:buBlip>
                <a:blip r:embed="rId4"/>
              </a:buBlip>
              <a:defRPr/>
            </a:pPr>
            <a:endParaRPr lang="en-US" sz="2800" b="1" dirty="0">
              <a:latin typeface="+mj-lt"/>
            </a:endParaRPr>
          </a:p>
          <a:p>
            <a:pPr marL="1371600" indent="-514350" eaLnBrk="1" fontAlgn="auto" hangingPunct="1">
              <a:spcBef>
                <a:spcPct val="0"/>
              </a:spcBef>
              <a:spcAft>
                <a:spcPts val="0"/>
              </a:spcAft>
              <a:buClr>
                <a:srgbClr val="037C03"/>
              </a:buClr>
              <a:buSzPct val="100000"/>
              <a:buFont typeface="Brush Script MT" pitchFamily="66" charset="0"/>
              <a:buBlip>
                <a:blip r:embed="rId4"/>
              </a:buBlip>
              <a:defRPr/>
            </a:pPr>
            <a:r>
              <a:rPr lang="en-US" sz="2800" b="1" dirty="0" smtClean="0">
                <a:latin typeface="+mj-lt"/>
              </a:rPr>
              <a:t>RECEIVER/PENERIMAH</a:t>
            </a:r>
            <a:endParaRPr lang="en-US" sz="2800" b="1" dirty="0">
              <a:latin typeface="+mj-lt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000" b="1" dirty="0" smtClean="0">
              <a:latin typeface="Arial Rounded MT Bold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000" b="1" dirty="0" smtClean="0">
              <a:latin typeface="Arial Rounded MT Bold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en-US" sz="2000" b="1" dirty="0" smtClean="0">
                <a:latin typeface="Arial Rounded MT Bold" pitchFamily="34" charset="0"/>
              </a:rPr>
              <a:t>  </a:t>
            </a:r>
          </a:p>
        </p:txBody>
      </p:sp>
      <p:sp>
        <p:nvSpPr>
          <p:cNvPr id="6" name="Rectangle 2050"/>
          <p:cNvSpPr>
            <a:spLocks noChangeArrowheads="1"/>
          </p:cNvSpPr>
          <p:nvPr/>
        </p:nvSpPr>
        <p:spPr bwMode="auto">
          <a:xfrm>
            <a:off x="1423989" y="1066802"/>
            <a:ext cx="7058025" cy="1076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000099"/>
                </a:solidFill>
                <a:latin typeface="+mj-lt"/>
              </a:rPr>
              <a:t>Generalized  Noise of Methods Control</a:t>
            </a:r>
          </a:p>
        </p:txBody>
      </p:sp>
    </p:spTree>
  </p:cSld>
  <p:clrMapOvr>
    <a:masterClrMapping/>
  </p:clrMapOvr>
  <p:transition spd="slow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1238250" y="857250"/>
            <a:ext cx="7010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NOISE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CONTROL PROGRAM</a:t>
            </a:r>
          </a:p>
        </p:txBody>
      </p:sp>
      <p:sp>
        <p:nvSpPr>
          <p:cNvPr id="100355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1208089" y="1916115"/>
            <a:ext cx="7777162" cy="36734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rgbClr val="037C03"/>
              </a:buClr>
              <a:buSzPct val="100000"/>
              <a:buFont typeface="Wingdings" pitchFamily="2" charset="2"/>
              <a:buChar char="q"/>
            </a:pPr>
            <a:r>
              <a:rPr lang="en-US" sz="2000" b="1" smtClean="0">
                <a:latin typeface="Arial Rounded MT Bold" pitchFamily="34" charset="0"/>
              </a:rPr>
              <a:t>  SOURCE</a:t>
            </a:r>
            <a:r>
              <a:rPr lang="id-ID" sz="2000" b="1" smtClean="0">
                <a:latin typeface="Arial Rounded MT Bold" pitchFamily="34" charset="0"/>
              </a:rPr>
              <a:t>/sumbert</a:t>
            </a:r>
            <a:endParaRPr lang="en-US" sz="2000" b="1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 smtClean="0">
                <a:latin typeface="Arial Rounded MT Bold" pitchFamily="34" charset="0"/>
              </a:rPr>
              <a:t>        Dengan Cara  :   </a:t>
            </a:r>
          </a:p>
          <a:p>
            <a:pPr marL="857250" lvl="2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Brush Script MT" pitchFamily="66" charset="0"/>
              <a:buBlip>
                <a:blip r:embed="rId4"/>
              </a:buBlip>
            </a:pPr>
            <a:r>
              <a:rPr lang="en-US" sz="2400" b="1" smtClean="0">
                <a:latin typeface="Arial Rounded MT Bold" pitchFamily="34" charset="0"/>
              </a:rPr>
              <a:t>ISOLASI, </a:t>
            </a:r>
          </a:p>
          <a:p>
            <a:pPr marL="857250" lvl="2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Brush Script MT" pitchFamily="66" charset="0"/>
              <a:buBlip>
                <a:blip r:embed="rId4"/>
              </a:buBlip>
            </a:pPr>
            <a:r>
              <a:rPr lang="en-US" sz="2400" b="1" smtClean="0">
                <a:latin typeface="Arial Rounded MT Bold" pitchFamily="34" charset="0"/>
              </a:rPr>
              <a:t>SUBTITUSI, </a:t>
            </a:r>
            <a:r>
              <a:rPr lang="en-US" sz="2800" b="1" smtClean="0">
                <a:latin typeface="Agency FB" pitchFamily="34" charset="0"/>
              </a:rPr>
              <a:t>al. mengganti material yg lebih aman</a:t>
            </a:r>
            <a:endParaRPr lang="en-US" sz="3600" b="1" smtClean="0">
              <a:latin typeface="Agency FB" pitchFamily="34" charset="0"/>
            </a:endParaRPr>
          </a:p>
          <a:p>
            <a:pPr marL="857250" lvl="2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Brush Script MT" pitchFamily="66" charset="0"/>
              <a:buBlip>
                <a:blip r:embed="rId4"/>
              </a:buBlip>
            </a:pPr>
            <a:r>
              <a:rPr lang="en-US" sz="2400" b="1" smtClean="0">
                <a:latin typeface="Arial Rounded MT Bold" pitchFamily="34" charset="0"/>
              </a:rPr>
              <a:t>ENCLOSURE,</a:t>
            </a:r>
          </a:p>
          <a:p>
            <a:pPr marL="857250" lvl="2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Brush Script MT" pitchFamily="66" charset="0"/>
              <a:buBlip>
                <a:blip r:embed="rId4"/>
              </a:buBlip>
            </a:pPr>
            <a:r>
              <a:rPr lang="en-US" sz="2400" b="1" smtClean="0">
                <a:latin typeface="Arial Rounded MT Bold" pitchFamily="34" charset="0"/>
              </a:rPr>
              <a:t>SILENCERS, DAN </a:t>
            </a:r>
          </a:p>
          <a:p>
            <a:pPr marL="857250" lvl="2" indent="-4572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Brush Script MT" pitchFamily="66" charset="0"/>
              <a:buBlip>
                <a:blip r:embed="rId4"/>
              </a:buBlip>
            </a:pPr>
            <a:r>
              <a:rPr lang="en-US" sz="2400" b="1" smtClean="0">
                <a:latin typeface="Arial Rounded MT Bold" pitchFamily="34" charset="0"/>
              </a:rPr>
              <a:t>BARIER 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b="1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b="1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b="1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Pct val="100000"/>
              <a:buFontTx/>
              <a:buNone/>
            </a:pPr>
            <a:r>
              <a:rPr lang="en-US" sz="2000" b="1" smtClean="0">
                <a:latin typeface="Arial Rounded MT Bold" pitchFamily="34" charset="0"/>
              </a:rPr>
              <a:t>  </a:t>
            </a:r>
          </a:p>
        </p:txBody>
      </p:sp>
      <p:sp>
        <p:nvSpPr>
          <p:cNvPr id="100356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9CAF1E1-5763-4A97-AACB-0B1BE3C756B5}" type="datetime3">
              <a:rPr lang="en-US" sz="1200" smtClean="0">
                <a:solidFill>
                  <a:srgbClr val="465E9C"/>
                </a:solidFill>
                <a:latin typeface="Rage Italic" pitchFamily="66" charset="0"/>
              </a:rPr>
              <a:pPr eaLnBrk="1" hangingPunct="1"/>
              <a:t>20 May 2015</a:t>
            </a:fld>
            <a:endParaRPr lang="en-US" sz="1200" smtClean="0">
              <a:solidFill>
                <a:srgbClr val="465E9C"/>
              </a:solidFill>
              <a:latin typeface="Rage Italic" pitchFamily="66" charset="0"/>
            </a:endParaRPr>
          </a:p>
        </p:txBody>
      </p:sp>
      <p:sp>
        <p:nvSpPr>
          <p:cNvPr id="100357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465E9C"/>
                </a:solidFill>
                <a:latin typeface="Niagara Engraved" pitchFamily="82" charset="0"/>
              </a:rPr>
              <a:t>ETAPRIMASAFETY  ENGINEERING</a:t>
            </a:r>
          </a:p>
        </p:txBody>
      </p:sp>
    </p:spTree>
  </p:cSld>
  <p:clrMapOvr>
    <a:masterClrMapping/>
  </p:clrMapOvr>
  <p:transition spd="slow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1238250" y="857250"/>
            <a:ext cx="7010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NOISE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CONTROL PROGRAM</a:t>
            </a:r>
          </a:p>
        </p:txBody>
      </p:sp>
      <p:sp>
        <p:nvSpPr>
          <p:cNvPr id="71683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1497013" y="1773239"/>
            <a:ext cx="6985000" cy="3671887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DC0081"/>
              </a:buClr>
              <a:buSzPct val="100000"/>
              <a:buFont typeface="Wingdings" pitchFamily="2" charset="2"/>
              <a:buChar char="q"/>
              <a:defRPr/>
            </a:pPr>
            <a:r>
              <a:rPr lang="en-US" b="1" dirty="0" smtClean="0">
                <a:latin typeface="Arial Rounded MT Bold" pitchFamily="34" charset="0"/>
              </a:rPr>
              <a:t>  PATH/SEBARAN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DC0081"/>
              </a:buClr>
              <a:buSzPct val="100000"/>
              <a:buFont typeface="Brush Script MT" pitchFamily="66" charset="0"/>
              <a:buNone/>
              <a:defRPr/>
            </a:pPr>
            <a:r>
              <a:rPr lang="en-US" b="1" dirty="0" smtClean="0">
                <a:latin typeface="Arial Rounded MT Bold" pitchFamily="34" charset="0"/>
              </a:rPr>
              <a:t>      </a:t>
            </a:r>
            <a:r>
              <a:rPr lang="en-US" b="1" dirty="0" err="1" smtClean="0">
                <a:latin typeface="Arial Rounded MT Bold" pitchFamily="34" charset="0"/>
              </a:rPr>
              <a:t>Dengan</a:t>
            </a:r>
            <a:r>
              <a:rPr lang="en-US" b="1" dirty="0" smtClean="0">
                <a:latin typeface="Arial Rounded MT Bold" pitchFamily="34" charset="0"/>
              </a:rPr>
              <a:t> </a:t>
            </a:r>
            <a:r>
              <a:rPr lang="en-US" b="1" dirty="0" err="1" smtClean="0">
                <a:latin typeface="Arial Rounded MT Bold" pitchFamily="34" charset="0"/>
              </a:rPr>
              <a:t>Enggineering</a:t>
            </a:r>
            <a:r>
              <a:rPr lang="en-US" b="1" dirty="0" smtClean="0">
                <a:latin typeface="Arial Rounded MT Bold" pitchFamily="34" charset="0"/>
              </a:rPr>
              <a:t>  Control ;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DC0081"/>
              </a:buClr>
              <a:buSzPct val="100000"/>
              <a:buFont typeface="Wingdings" pitchFamily="2" charset="2"/>
              <a:buChar char="q"/>
              <a:defRPr/>
            </a:pPr>
            <a:endParaRPr lang="en-US" b="1" dirty="0" smtClean="0">
              <a:latin typeface="Arial Rounded MT Bold" pitchFamily="34" charset="0"/>
            </a:endParaRPr>
          </a:p>
          <a:p>
            <a:pPr marL="1371600" lvl="2" indent="-68580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Brush Script MT" pitchFamily="66" charset="0"/>
              <a:buBlip>
                <a:blip r:embed="rId4"/>
              </a:buBlip>
              <a:defRPr/>
            </a:pPr>
            <a:r>
              <a:rPr lang="en-US" sz="2400" b="1" dirty="0" smtClean="0">
                <a:latin typeface="Arial Rounded MT Bold" pitchFamily="34" charset="0"/>
              </a:rPr>
              <a:t>VENTILASI SISTEM, </a:t>
            </a:r>
          </a:p>
          <a:p>
            <a:pPr marL="1371600" lvl="2" indent="-68580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Brush Script MT" pitchFamily="66" charset="0"/>
              <a:buBlip>
                <a:blip r:embed="rId4"/>
              </a:buBlip>
              <a:defRPr/>
            </a:pPr>
            <a:r>
              <a:rPr lang="en-US" sz="2400" b="1" dirty="0" smtClean="0">
                <a:latin typeface="Arial Rounded MT Bold" pitchFamily="34" charset="0"/>
              </a:rPr>
              <a:t>EXHAUST   VENT, </a:t>
            </a:r>
          </a:p>
          <a:p>
            <a:pPr marL="1371600" lvl="2" indent="-68580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Brush Script MT" pitchFamily="66" charset="0"/>
              <a:buBlip>
                <a:blip r:embed="rId4"/>
              </a:buBlip>
              <a:defRPr/>
            </a:pPr>
            <a:r>
              <a:rPr lang="en-US" sz="2400" b="1" dirty="0" smtClean="0">
                <a:latin typeface="Arial Rounded MT Bold" pitchFamily="34" charset="0"/>
              </a:rPr>
              <a:t>BLOWER SISTEM,  </a:t>
            </a:r>
          </a:p>
          <a:p>
            <a:pPr marL="1371600" lvl="2" indent="-68580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Brush Script MT" pitchFamily="66" charset="0"/>
              <a:buBlip>
                <a:blip r:embed="rId4"/>
              </a:buBlip>
              <a:defRPr/>
            </a:pPr>
            <a:r>
              <a:rPr lang="en-US" sz="2400" b="1" dirty="0" smtClean="0">
                <a:latin typeface="Arial Rounded MT Bold" pitchFamily="34" charset="0"/>
              </a:rPr>
              <a:t>BARIER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 smtClean="0">
              <a:latin typeface="Arial Rounded MT Bold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 smtClean="0">
              <a:latin typeface="Arial Rounded MT Bold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defRPr/>
            </a:pPr>
            <a:r>
              <a:rPr lang="en-US" b="1" dirty="0" smtClean="0">
                <a:latin typeface="Arial Rounded MT Bold" pitchFamily="34" charset="0"/>
              </a:rPr>
              <a:t>  </a:t>
            </a:r>
          </a:p>
        </p:txBody>
      </p:sp>
      <p:sp>
        <p:nvSpPr>
          <p:cNvPr id="101380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3AA4734-CA86-4FE9-A745-A78049C6FDEB}" type="datetime3">
              <a:rPr lang="en-US" sz="1200" smtClean="0">
                <a:solidFill>
                  <a:srgbClr val="465E9C"/>
                </a:solidFill>
                <a:latin typeface="Rage Italic" pitchFamily="66" charset="0"/>
              </a:rPr>
              <a:pPr eaLnBrk="1" hangingPunct="1"/>
              <a:t>20 May 2015</a:t>
            </a:fld>
            <a:endParaRPr lang="en-US" sz="1200" smtClean="0">
              <a:solidFill>
                <a:srgbClr val="465E9C"/>
              </a:solidFill>
              <a:latin typeface="Rage Italic" pitchFamily="66" charset="0"/>
            </a:endParaRPr>
          </a:p>
        </p:txBody>
      </p:sp>
      <p:sp>
        <p:nvSpPr>
          <p:cNvPr id="10138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465E9C"/>
                </a:solidFill>
                <a:latin typeface="Rage Italic" pitchFamily="66" charset="0"/>
              </a:rPr>
              <a:t>ETAPRIMASAFETY  ENGINEERING</a:t>
            </a:r>
          </a:p>
        </p:txBody>
      </p:sp>
    </p:spTree>
  </p:cSld>
  <p:clrMapOvr>
    <a:masterClrMapping/>
  </p:clrMapOvr>
  <p:transition spd="slow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632520" y="980728"/>
            <a:ext cx="70104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  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NOISE </a:t>
            </a:r>
            <a:r>
              <a:rPr lang="en-US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</a:rPr>
              <a:t>CONTROL PROGRAM</a:t>
            </a:r>
          </a:p>
        </p:txBody>
      </p:sp>
      <p:sp>
        <p:nvSpPr>
          <p:cNvPr id="71683" name="Rectangle 8"/>
          <p:cNvSpPr>
            <a:spLocks noGrp="1" noChangeArrowheads="1"/>
          </p:cNvSpPr>
          <p:nvPr>
            <p:ph sz="half" idx="1"/>
          </p:nvPr>
        </p:nvSpPr>
        <p:spPr>
          <a:xfrm>
            <a:off x="704528" y="1988840"/>
            <a:ext cx="7775575" cy="367188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>
                <a:srgbClr val="037C03"/>
              </a:buClr>
              <a:buSzPct val="100000"/>
              <a:buFont typeface="Brush Script MT" pitchFamily="66" charset="0"/>
              <a:buNone/>
              <a:defRPr/>
            </a:pPr>
            <a:r>
              <a:rPr lang="en-US" b="1" u="sng" dirty="0" smtClean="0">
                <a:latin typeface="Arial Rounded MT Bold" pitchFamily="34" charset="0"/>
              </a:rPr>
              <a:t>RECEIVER/PENERIMAH</a:t>
            </a:r>
            <a:endParaRPr lang="en-US" b="1" u="sng" dirty="0">
              <a:latin typeface="Arial Rounded MT Bold" pitchFamily="34" charset="0"/>
            </a:endParaRPr>
          </a:p>
          <a:p>
            <a:pPr marL="742950" lvl="2" indent="-74295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Brush Script MT" pitchFamily="66" charset="0"/>
              <a:buBlip>
                <a:blip r:embed="rId4"/>
              </a:buBlip>
              <a:defRPr/>
            </a:pPr>
            <a:r>
              <a:rPr lang="en-US" sz="2400" dirty="0">
                <a:latin typeface="Arial Rounded MT Bold" pitchFamily="34" charset="0"/>
              </a:rPr>
              <a:t>PENGATURAN LAMA WAKTU </a:t>
            </a:r>
            <a:r>
              <a:rPr lang="en-US" sz="2400" dirty="0" smtClean="0">
                <a:latin typeface="Arial Rounded MT Bold" pitchFamily="34" charset="0"/>
              </a:rPr>
              <a:t>PEMAPARAN/SHIFT-WORK</a:t>
            </a:r>
          </a:p>
          <a:p>
            <a:pPr marL="742950" lvl="2" indent="-74295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Brush Script MT" pitchFamily="66" charset="0"/>
              <a:buBlip>
                <a:blip r:embed="rId4"/>
              </a:buBlip>
              <a:defRPr/>
            </a:pPr>
            <a:r>
              <a:rPr lang="en-US" sz="2400" dirty="0" smtClean="0">
                <a:latin typeface="Arial Rounded MT Bold" pitchFamily="34" charset="0"/>
              </a:rPr>
              <a:t>JOB SCHEDULE</a:t>
            </a:r>
          </a:p>
          <a:p>
            <a:pPr marL="742950" lvl="2" indent="-74295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Brush Script MT" pitchFamily="66" charset="0"/>
              <a:buBlip>
                <a:blip r:embed="rId4"/>
              </a:buBlip>
              <a:defRPr/>
            </a:pPr>
            <a:r>
              <a:rPr lang="en-US" sz="2400" dirty="0" smtClean="0">
                <a:latin typeface="Arial Rounded MT Bold" pitchFamily="34" charset="0"/>
              </a:rPr>
              <a:t>JOB ADMINISTRASI</a:t>
            </a:r>
          </a:p>
          <a:p>
            <a:pPr marL="742950" lvl="2" indent="-74295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Brush Script MT" pitchFamily="66" charset="0"/>
              <a:buBlip>
                <a:blip r:embed="rId4"/>
              </a:buBlip>
              <a:defRPr/>
            </a:pPr>
            <a:r>
              <a:rPr lang="en-US" sz="2400" dirty="0">
                <a:latin typeface="Arial Rounded MT Bold" pitchFamily="34" charset="0"/>
              </a:rPr>
              <a:t>HEARING LOSS PREVENTION </a:t>
            </a:r>
            <a:r>
              <a:rPr lang="en-US" sz="2400" dirty="0" smtClean="0">
                <a:latin typeface="Arial Rounded MT Bold" pitchFamily="34" charset="0"/>
              </a:rPr>
              <a:t>PROGRAM </a:t>
            </a:r>
            <a:r>
              <a:rPr lang="en-US" sz="2400" dirty="0">
                <a:latin typeface="Arial Rounded MT Bold" pitchFamily="34" charset="0"/>
              </a:rPr>
              <a:t>(HLPP</a:t>
            </a:r>
            <a:r>
              <a:rPr lang="en-US" sz="2400" dirty="0" smtClean="0">
                <a:latin typeface="Arial Rounded MT Bold" pitchFamily="34" charset="0"/>
              </a:rPr>
              <a:t>)</a:t>
            </a:r>
          </a:p>
          <a:p>
            <a:pPr marL="742950" lvl="2" indent="-74295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Brush Script MT" pitchFamily="66" charset="0"/>
              <a:buBlip>
                <a:blip r:embed="rId4"/>
              </a:buBlip>
              <a:defRPr/>
            </a:pPr>
            <a:r>
              <a:rPr lang="en-US" sz="2400" dirty="0" smtClean="0">
                <a:latin typeface="Arial Rounded MT Bold" pitchFamily="34" charset="0"/>
              </a:rPr>
              <a:t>PPE,</a:t>
            </a:r>
            <a:r>
              <a:rPr lang="en-US" altLang="en-US" sz="2400" dirty="0">
                <a:solidFill>
                  <a:srgbClr val="002060"/>
                </a:solidFill>
              </a:rPr>
              <a:t> Personal protective equipment </a:t>
            </a:r>
            <a:endParaRPr lang="en-US" sz="2400" dirty="0" smtClean="0">
              <a:latin typeface="Arial Rounded MT Bold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None/>
              <a:defRPr/>
            </a:pPr>
            <a:r>
              <a:rPr lang="en-US" dirty="0" smtClean="0">
                <a:latin typeface="Arial Rounded MT Bold" pitchFamily="34" charset="0"/>
              </a:rPr>
              <a:t> </a:t>
            </a:r>
          </a:p>
        </p:txBody>
      </p:sp>
      <p:sp>
        <p:nvSpPr>
          <p:cNvPr id="102404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88DE7C0C-E95C-4C17-8CE0-35B6F56AC20E}" type="datetime3">
              <a:rPr lang="en-US" sz="1200" smtClean="0">
                <a:solidFill>
                  <a:srgbClr val="465E9C"/>
                </a:solidFill>
                <a:latin typeface="Rage Italic" pitchFamily="66" charset="0"/>
              </a:rPr>
              <a:pPr eaLnBrk="1" hangingPunct="1"/>
              <a:t>20 May 2015</a:t>
            </a:fld>
            <a:endParaRPr lang="en-US" sz="1200" smtClean="0">
              <a:solidFill>
                <a:srgbClr val="465E9C"/>
              </a:solidFill>
              <a:latin typeface="Rage Italic" pitchFamily="66" charset="0"/>
            </a:endParaRPr>
          </a:p>
        </p:txBody>
      </p:sp>
      <p:sp>
        <p:nvSpPr>
          <p:cNvPr id="10240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465E9C"/>
                </a:solidFill>
                <a:latin typeface="Rage Italic" pitchFamily="66" charset="0"/>
              </a:rPr>
              <a:t>ETAPRIMASAFETY  ENGINEERING</a:t>
            </a:r>
          </a:p>
        </p:txBody>
      </p:sp>
    </p:spTree>
  </p:cSld>
  <p:clrMapOvr>
    <a:masterClrMapping/>
  </p:clrMapOvr>
  <p:transition spd="slow"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0553" y="260648"/>
            <a:ext cx="5832648" cy="50405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en-US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DIAGRAM  NOISE CONTROL PROGRAM</a:t>
            </a:r>
            <a:endParaRPr lang="id-ID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432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827CB9A-E5A8-4256-A1D4-224C0B0386F6}" type="datetime3">
              <a:rPr lang="en-US" sz="1200" smtClean="0">
                <a:solidFill>
                  <a:srgbClr val="BCBCBC"/>
                </a:solidFill>
              </a:rPr>
              <a:pPr eaLnBrk="1" hangingPunct="1"/>
              <a:t>20 May 2015</a:t>
            </a:fld>
            <a:endParaRPr lang="en-US" sz="1200" smtClean="0">
              <a:solidFill>
                <a:srgbClr val="BCBCBC"/>
              </a:solidFill>
            </a:endParaRPr>
          </a:p>
        </p:txBody>
      </p:sp>
      <p:sp>
        <p:nvSpPr>
          <p:cNvPr id="103433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BCBCBC"/>
                </a:solidFill>
              </a:rPr>
              <a:t>ETAPRIMASAFETY  ENGINEERING</a:t>
            </a:r>
          </a:p>
        </p:txBody>
      </p:sp>
      <p:pic>
        <p:nvPicPr>
          <p:cNvPr id="103427" name="Picture 2" descr="C:\Users\DELL\Pictures\MP Navigator\2008_02_01\IMG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928688"/>
            <a:ext cx="7957516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427228"/>
              </p:ext>
            </p:extLst>
          </p:nvPr>
        </p:nvGraphicFramePr>
        <p:xfrm>
          <a:off x="144946" y="4005064"/>
          <a:ext cx="8715375" cy="2560638"/>
        </p:xfrm>
        <a:graphic>
          <a:graphicData uri="http://schemas.openxmlformats.org/drawingml/2006/table">
            <a:tbl>
              <a:tblPr/>
              <a:tblGrid>
                <a:gridCol w="2928938"/>
                <a:gridCol w="2971495"/>
                <a:gridCol w="2814942"/>
              </a:tblGrid>
              <a:tr h="2560638">
                <a:tc>
                  <a:txBody>
                    <a:bodyPr/>
                    <a:lstStyle/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Bentuk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desain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pengurangan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energi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yang 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yang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menim-bulkan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getaran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kebisingan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perubahan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sistem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transmisi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jenis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kopling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yang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digu-nakan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perubahan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struktur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pemancaran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bunyi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Substitusi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Perubahan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metode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proses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kerja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Enclosure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Barier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penghalang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: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pemasangan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plafon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dinding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dan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lantai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Penentuan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jarak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antara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sumber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dengan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receiver.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Pemasangan</a:t>
                      </a: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isolasi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400" dirty="0" err="1">
                          <a:latin typeface="Arial"/>
                          <a:ea typeface="Times New Roman"/>
                          <a:cs typeface="Times New Roman"/>
                        </a:rPr>
                        <a:t>Ventilasi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400" dirty="0">
                          <a:latin typeface="Arial"/>
                          <a:ea typeface="Times New Roman"/>
                          <a:cs typeface="Times New Roman"/>
                        </a:rPr>
                        <a:t>Exhaust vent, blower system</a:t>
                      </a:r>
                      <a:endParaRPr lang="id-ID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400" i="1" dirty="0" err="1">
                          <a:latin typeface="Arial"/>
                          <a:ea typeface="Times New Roman"/>
                          <a:cs typeface="Times New Roman"/>
                        </a:rPr>
                        <a:t>Alat</a:t>
                      </a:r>
                      <a:r>
                        <a:rPr lang="en-AU" sz="1400" i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i="1" dirty="0" err="1">
                          <a:latin typeface="Arial"/>
                          <a:ea typeface="Times New Roman"/>
                          <a:cs typeface="Times New Roman"/>
                        </a:rPr>
                        <a:t>pelindung</a:t>
                      </a:r>
                      <a:r>
                        <a:rPr lang="en-AU" sz="1400" i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i="1" dirty="0" err="1">
                          <a:latin typeface="Arial"/>
                          <a:ea typeface="Times New Roman"/>
                          <a:cs typeface="Times New Roman"/>
                        </a:rPr>
                        <a:t>diri</a:t>
                      </a:r>
                      <a:endParaRPr lang="id-ID" sz="1400" i="1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400" i="1" dirty="0">
                          <a:latin typeface="Arial"/>
                          <a:ea typeface="Times New Roman"/>
                          <a:cs typeface="Times New Roman"/>
                        </a:rPr>
                        <a:t>Job schedule</a:t>
                      </a:r>
                      <a:endParaRPr lang="id-ID" sz="1400" i="1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400" i="1" dirty="0">
                          <a:latin typeface="Arial"/>
                          <a:ea typeface="Times New Roman"/>
                          <a:cs typeface="Times New Roman"/>
                        </a:rPr>
                        <a:t>Job administration</a:t>
                      </a:r>
                      <a:endParaRPr lang="id-ID" sz="1400" i="1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400" i="1" dirty="0" err="1">
                          <a:latin typeface="Arial"/>
                          <a:ea typeface="Times New Roman"/>
                          <a:cs typeface="Times New Roman"/>
                        </a:rPr>
                        <a:t>Pemeriksaan</a:t>
                      </a:r>
                      <a:r>
                        <a:rPr lang="en-AU" sz="1400" i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AU" sz="1400" i="1" dirty="0" err="1">
                          <a:latin typeface="Arial"/>
                          <a:ea typeface="Times New Roman"/>
                          <a:cs typeface="Times New Roman"/>
                        </a:rPr>
                        <a:t>audiometri</a:t>
                      </a:r>
                      <a:endParaRPr lang="id-ID" sz="1400" i="1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hangingPunct="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400" i="1" dirty="0">
                          <a:latin typeface="Arial"/>
                          <a:ea typeface="Times New Roman"/>
                          <a:cs typeface="Times New Roman"/>
                        </a:rPr>
                        <a:t>Hazard </a:t>
                      </a:r>
                      <a:r>
                        <a:rPr lang="en-AU" sz="1400" i="1" dirty="0" err="1">
                          <a:latin typeface="Arial"/>
                          <a:ea typeface="Times New Roman"/>
                          <a:cs typeface="Times New Roman"/>
                        </a:rPr>
                        <a:t>comunication</a:t>
                      </a:r>
                      <a:r>
                        <a:rPr lang="en-AU" sz="1400" i="1" dirty="0">
                          <a:latin typeface="Arial"/>
                          <a:ea typeface="Times New Roman"/>
                          <a:cs typeface="Times New Roman"/>
                        </a:rPr>
                        <a:t> &amp; training</a:t>
                      </a:r>
                      <a:endParaRPr lang="id-ID" sz="1400" i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0F0C93-1B8A-4F7B-8D4D-7817CEEE3D81}" type="datetime3">
              <a:rPr lang="en-US" smtClean="0"/>
              <a:pPr>
                <a:defRPr/>
              </a:pPr>
              <a:t>20 May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ETAPRIMASAFETY  ENGINEERING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6496" y="404664"/>
            <a:ext cx="7992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en-GB" sz="1400" dirty="0" err="1">
                <a:latin typeface="Arial Narrow" pitchFamily="34" charset="0"/>
              </a:rPr>
              <a:t>Manajemen</a:t>
            </a:r>
            <a:r>
              <a:rPr lang="en-GB" sz="1400" dirty="0">
                <a:latin typeface="Arial Narrow" pitchFamily="34" charset="0"/>
              </a:rPr>
              <a:t> </a:t>
            </a:r>
            <a:r>
              <a:rPr lang="en-GB" sz="1400" dirty="0" err="1">
                <a:latin typeface="Arial Narrow" pitchFamily="34" charset="0"/>
              </a:rPr>
              <a:t>Pengendalian</a:t>
            </a:r>
            <a:r>
              <a:rPr lang="en-GB" sz="1400" dirty="0">
                <a:latin typeface="Arial Narrow" pitchFamily="34" charset="0"/>
              </a:rPr>
              <a:t> </a:t>
            </a:r>
            <a:r>
              <a:rPr lang="en-GB" sz="1400" dirty="0" err="1">
                <a:latin typeface="Arial Narrow" pitchFamily="34" charset="0"/>
              </a:rPr>
              <a:t>Bising</a:t>
            </a:r>
            <a:r>
              <a:rPr lang="en-GB" sz="1400" dirty="0">
                <a:latin typeface="Arial Narrow" pitchFamily="34" charset="0"/>
              </a:rPr>
              <a:t> </a:t>
            </a:r>
            <a:r>
              <a:rPr lang="en-GB" sz="1400" dirty="0" err="1">
                <a:latin typeface="Arial Narrow" pitchFamily="34" charset="0"/>
              </a:rPr>
              <a:t>adalah</a:t>
            </a:r>
            <a:r>
              <a:rPr lang="en-GB" sz="1400" dirty="0">
                <a:latin typeface="Arial Narrow" pitchFamily="34" charset="0"/>
              </a:rPr>
              <a:t> </a:t>
            </a:r>
            <a:r>
              <a:rPr lang="en-GB" sz="1400" dirty="0" err="1">
                <a:latin typeface="Arial Narrow" pitchFamily="34" charset="0"/>
              </a:rPr>
              <a:t>merupakan</a:t>
            </a:r>
            <a:r>
              <a:rPr lang="en-GB" sz="1400" dirty="0">
                <a:latin typeface="Arial Narrow" pitchFamily="34" charset="0"/>
              </a:rPr>
              <a:t> </a:t>
            </a:r>
            <a:r>
              <a:rPr lang="en-GB" sz="1400" dirty="0" err="1">
                <a:latin typeface="Arial Narrow" pitchFamily="34" charset="0"/>
              </a:rPr>
              <a:t>salah</a:t>
            </a:r>
            <a:r>
              <a:rPr lang="en-GB" sz="1400" dirty="0">
                <a:latin typeface="Arial Narrow" pitchFamily="34" charset="0"/>
              </a:rPr>
              <a:t> </a:t>
            </a:r>
            <a:r>
              <a:rPr lang="en-GB" sz="1400" dirty="0" err="1">
                <a:latin typeface="Arial Narrow" pitchFamily="34" charset="0"/>
              </a:rPr>
              <a:t>satu</a:t>
            </a:r>
            <a:r>
              <a:rPr lang="en-GB" sz="1400" dirty="0">
                <a:latin typeface="Arial Narrow" pitchFamily="34" charset="0"/>
              </a:rPr>
              <a:t> </a:t>
            </a:r>
            <a:r>
              <a:rPr lang="en-GB" sz="1400" dirty="0" err="1">
                <a:latin typeface="Arial Narrow" pitchFamily="34" charset="0"/>
              </a:rPr>
              <a:t>kebijakan</a:t>
            </a:r>
            <a:r>
              <a:rPr lang="en-GB" sz="1400" dirty="0">
                <a:latin typeface="Arial Narrow" pitchFamily="34" charset="0"/>
              </a:rPr>
              <a:t> </a:t>
            </a:r>
            <a:r>
              <a:rPr lang="en-GB" sz="1400" dirty="0" err="1">
                <a:latin typeface="Arial Narrow" pitchFamily="34" charset="0"/>
              </a:rPr>
              <a:t>perusahaan</a:t>
            </a:r>
            <a:r>
              <a:rPr lang="en-GB" sz="1400" dirty="0">
                <a:latin typeface="Arial Narrow" pitchFamily="34" charset="0"/>
              </a:rPr>
              <a:t> yang </a:t>
            </a:r>
            <a:r>
              <a:rPr lang="en-GB" sz="1400" dirty="0" err="1">
                <a:latin typeface="Arial Narrow" pitchFamily="34" charset="0"/>
              </a:rPr>
              <a:t>bertujuan</a:t>
            </a:r>
            <a:r>
              <a:rPr lang="en-GB" sz="1400" dirty="0">
                <a:latin typeface="Arial Narrow" pitchFamily="34" charset="0"/>
              </a:rPr>
              <a:t> </a:t>
            </a:r>
            <a:r>
              <a:rPr lang="en-GB" sz="1400" dirty="0" err="1">
                <a:latin typeface="Arial Narrow" pitchFamily="34" charset="0"/>
              </a:rPr>
              <a:t>mengurangi</a:t>
            </a:r>
            <a:r>
              <a:rPr lang="en-GB" sz="1400" dirty="0">
                <a:latin typeface="Arial Narrow" pitchFamily="34" charset="0"/>
              </a:rPr>
              <a:t> noise /</a:t>
            </a:r>
            <a:r>
              <a:rPr lang="en-GB" sz="1400" dirty="0" err="1">
                <a:latin typeface="Arial Narrow" pitchFamily="34" charset="0"/>
              </a:rPr>
              <a:t>bising</a:t>
            </a:r>
            <a:r>
              <a:rPr lang="en-GB" sz="1400" dirty="0">
                <a:latin typeface="Arial Narrow" pitchFamily="34" charset="0"/>
              </a:rPr>
              <a:t> di </a:t>
            </a:r>
            <a:r>
              <a:rPr lang="en-GB" sz="1400" dirty="0" err="1">
                <a:latin typeface="Arial Narrow" pitchFamily="34" charset="0"/>
              </a:rPr>
              <a:t>sumber</a:t>
            </a:r>
            <a:r>
              <a:rPr lang="en-GB" sz="1400" dirty="0">
                <a:latin typeface="Arial Narrow" pitchFamily="34" charset="0"/>
              </a:rPr>
              <a:t> </a:t>
            </a:r>
            <a:r>
              <a:rPr lang="en-GB" sz="1400" dirty="0" err="1">
                <a:latin typeface="Arial Narrow" pitchFamily="34" charset="0"/>
              </a:rPr>
              <a:t>atau</a:t>
            </a:r>
            <a:r>
              <a:rPr lang="en-GB" sz="1400" dirty="0">
                <a:latin typeface="Arial Narrow" pitchFamily="34" charset="0"/>
              </a:rPr>
              <a:t> </a:t>
            </a:r>
            <a:r>
              <a:rPr lang="en-GB" sz="1400" dirty="0" err="1">
                <a:latin typeface="Arial Narrow" pitchFamily="34" charset="0"/>
              </a:rPr>
              <a:t>jalur</a:t>
            </a:r>
            <a:r>
              <a:rPr lang="en-GB" sz="1400" dirty="0">
                <a:latin typeface="Arial Narrow" pitchFamily="34" charset="0"/>
              </a:rPr>
              <a:t> </a:t>
            </a:r>
            <a:r>
              <a:rPr lang="en-GB" sz="1400" dirty="0" err="1">
                <a:latin typeface="Arial Narrow" pitchFamily="34" charset="0"/>
              </a:rPr>
              <a:t>perambatan</a:t>
            </a:r>
            <a:r>
              <a:rPr lang="en-GB" sz="1400" dirty="0">
                <a:latin typeface="Arial Narrow" pitchFamily="34" charset="0"/>
              </a:rPr>
              <a:t> </a:t>
            </a:r>
            <a:r>
              <a:rPr lang="en-GB" sz="1400" dirty="0" err="1">
                <a:latin typeface="Arial Narrow" pitchFamily="34" charset="0"/>
              </a:rPr>
              <a:t>suara</a:t>
            </a:r>
            <a:r>
              <a:rPr lang="en-GB" sz="1400" dirty="0">
                <a:latin typeface="Arial Narrow" pitchFamily="34" charset="0"/>
              </a:rPr>
              <a:t> di area </a:t>
            </a:r>
            <a:r>
              <a:rPr lang="en-GB" sz="1400" dirty="0" err="1">
                <a:latin typeface="Arial Narrow" pitchFamily="34" charset="0"/>
              </a:rPr>
              <a:t>pekerja</a:t>
            </a:r>
            <a:r>
              <a:rPr lang="en-GB" sz="1400" dirty="0">
                <a:latin typeface="Arial Narrow" pitchFamily="34" charset="0"/>
              </a:rPr>
              <a:t>, </a:t>
            </a:r>
            <a:r>
              <a:rPr lang="en-GB" sz="1400" dirty="0" err="1">
                <a:latin typeface="Arial Narrow" pitchFamily="34" charset="0"/>
              </a:rPr>
              <a:t>sesuai</a:t>
            </a:r>
            <a:r>
              <a:rPr lang="en-GB" sz="1400" dirty="0">
                <a:latin typeface="Arial Narrow" pitchFamily="34" charset="0"/>
              </a:rPr>
              <a:t> </a:t>
            </a:r>
            <a:r>
              <a:rPr lang="en-GB" sz="1400" dirty="0" err="1">
                <a:latin typeface="Arial Narrow" pitchFamily="34" charset="0"/>
              </a:rPr>
              <a:t>Undang</a:t>
            </a:r>
            <a:r>
              <a:rPr lang="en-GB" sz="1400" dirty="0">
                <a:latin typeface="Arial Narrow" pitchFamily="34" charset="0"/>
              </a:rPr>
              <a:t>- </a:t>
            </a:r>
            <a:r>
              <a:rPr lang="en-GB" sz="1400" dirty="0" err="1">
                <a:latin typeface="Arial Narrow" pitchFamily="34" charset="0"/>
              </a:rPr>
              <a:t>Undang</a:t>
            </a:r>
            <a:r>
              <a:rPr lang="en-GB" sz="1400" dirty="0">
                <a:latin typeface="Arial Narrow" pitchFamily="34" charset="0"/>
              </a:rPr>
              <a:t> No.1 </a:t>
            </a:r>
            <a:r>
              <a:rPr lang="en-GB" sz="1400" dirty="0" err="1">
                <a:latin typeface="Arial Narrow" pitchFamily="34" charset="0"/>
              </a:rPr>
              <a:t>tahun</a:t>
            </a:r>
            <a:r>
              <a:rPr lang="en-GB" sz="1400" dirty="0">
                <a:latin typeface="Arial Narrow" pitchFamily="34" charset="0"/>
              </a:rPr>
              <a:t> 1970, </a:t>
            </a:r>
            <a:r>
              <a:rPr lang="en-GB" sz="1400" dirty="0" err="1" smtClean="0">
                <a:latin typeface="Arial Narrow" pitchFamily="34" charset="0"/>
              </a:rPr>
              <a:t>tentang</a:t>
            </a:r>
            <a:r>
              <a:rPr lang="en-GB" sz="1400" dirty="0" smtClean="0">
                <a:latin typeface="Arial Narrow" pitchFamily="34" charset="0"/>
              </a:rPr>
              <a:t> </a:t>
            </a:r>
            <a:r>
              <a:rPr lang="en-GB" sz="1400" dirty="0" err="1">
                <a:latin typeface="Arial Narrow" pitchFamily="34" charset="0"/>
              </a:rPr>
              <a:t>Keselamatan</a:t>
            </a:r>
            <a:r>
              <a:rPr lang="en-GB" sz="1400" dirty="0">
                <a:latin typeface="Arial Narrow" pitchFamily="34" charset="0"/>
              </a:rPr>
              <a:t> </a:t>
            </a:r>
            <a:r>
              <a:rPr lang="en-GB" sz="1400" dirty="0" err="1">
                <a:latin typeface="Arial Narrow" pitchFamily="34" charset="0"/>
              </a:rPr>
              <a:t>Kerja</a:t>
            </a:r>
            <a:r>
              <a:rPr lang="en-GB" sz="1400" dirty="0">
                <a:latin typeface="Arial Narrow" pitchFamily="34" charset="0"/>
              </a:rPr>
              <a:t>, </a:t>
            </a:r>
            <a:endParaRPr lang="en-US" sz="1400" dirty="0">
              <a:latin typeface="Arial Narrow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28" y="1143328"/>
            <a:ext cx="6877900" cy="487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2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and to 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1" y="685800"/>
            <a:ext cx="62960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WordArt 3"/>
          <p:cNvSpPr>
            <a:spLocks noChangeArrowheads="1" noChangeShapeType="1" noTextEdit="1"/>
          </p:cNvSpPr>
          <p:nvPr/>
        </p:nvSpPr>
        <p:spPr bwMode="auto">
          <a:xfrm>
            <a:off x="1485900" y="4762502"/>
            <a:ext cx="5943600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Wassalamu'alaikum Wr.Wb.</a:t>
            </a:r>
          </a:p>
        </p:txBody>
      </p:sp>
      <p:pic>
        <p:nvPicPr>
          <p:cNvPr id="110596" name="Picture 4" descr="TRIMAK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4343400"/>
            <a:ext cx="71818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7" name="Date Placeholder 1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3D109656-68C5-44C8-ABA5-4B828841FB03}" type="datetime3">
              <a:rPr lang="en-US" sz="1200" smtClean="0">
                <a:solidFill>
                  <a:srgbClr val="BCBCBC"/>
                </a:solidFill>
              </a:rPr>
              <a:pPr eaLnBrk="1" hangingPunct="1"/>
              <a:t>20 May 2015</a:t>
            </a:fld>
            <a:endParaRPr lang="en-US" sz="1200" smtClean="0">
              <a:solidFill>
                <a:srgbClr val="BCBCBC"/>
              </a:solidFill>
            </a:endParaRPr>
          </a:p>
        </p:txBody>
      </p:sp>
      <p:sp>
        <p:nvSpPr>
          <p:cNvPr id="110598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200" smtClean="0">
                <a:solidFill>
                  <a:srgbClr val="BCBCBC"/>
                </a:solidFill>
              </a:rPr>
              <a:t>ETAPRIMASAFETY  ENGINEERING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ChangeArrowheads="1"/>
          </p:cNvSpPr>
          <p:nvPr/>
        </p:nvSpPr>
        <p:spPr bwMode="auto">
          <a:xfrm>
            <a:off x="922339" y="3419475"/>
            <a:ext cx="80613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914400" indent="-457200" eaLnBrk="0" hangingPunct="0"/>
            <a:r>
              <a:rPr lang="en-US" sz="1800">
                <a:latin typeface="Monotype Sorts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6FDBF-A329-45F5-B5A2-B3738F9CE5B8}" type="datetime3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20 May 2015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ETAPRIMASAFETY  ENGINEERING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8504" y="2336802"/>
            <a:ext cx="8280920" cy="2316334"/>
          </a:xfrm>
        </p:spPr>
        <p:txBody>
          <a:bodyPr lIns="90488" tIns="44450" rIns="90488" bIns="44450">
            <a:noAutofit/>
          </a:bodyPr>
          <a:lstStyle/>
          <a:p>
            <a:pPr marL="628650" indent="4763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d-ID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aettenschweiler" pitchFamily="34" charset="0"/>
              </a:rPr>
              <a:t>2  .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aettenschweiler" pitchFamily="34" charset="0"/>
              </a:rPr>
              <a:t>1 </a:t>
            </a:r>
            <a:r>
              <a:rPr lang="id-ID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aettenschweiler" pitchFamily="34" charset="0"/>
              </a:rPr>
              <a:t>.  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Haettenschweiler" pitchFamily="34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Haettenschweiler" pitchFamily="34" charset="0"/>
              </a:rPr>
              <a:t>FREKWENSI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: </a:t>
            </a:r>
          </a:p>
          <a:p>
            <a:pPr marL="628650" indent="-400050" algn="just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1600" dirty="0">
              <a:latin typeface="Arial" pitchFamily="34" charset="0"/>
            </a:endParaRPr>
          </a:p>
          <a:p>
            <a:pPr marL="231775" indent="0" algn="just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id-ID" sz="1600" dirty="0" smtClean="0">
                <a:latin typeface="Arial" pitchFamily="34" charset="0"/>
              </a:rPr>
              <a:t>D</a:t>
            </a:r>
            <a:r>
              <a:rPr lang="en-US" sz="1600" dirty="0" err="1" smtClean="0">
                <a:latin typeface="Arial" pitchFamily="34" charset="0"/>
              </a:rPr>
              <a:t>inyatakakan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dalam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waktu</a:t>
            </a:r>
            <a:r>
              <a:rPr lang="en-US" sz="1600" dirty="0">
                <a:latin typeface="Arial" pitchFamily="34" charset="0"/>
              </a:rPr>
              <a:t>  </a:t>
            </a:r>
            <a:r>
              <a:rPr lang="en-US" sz="1600" dirty="0" err="1">
                <a:latin typeface="Arial" pitchFamily="34" charset="0"/>
              </a:rPr>
              <a:t>getaran</a:t>
            </a:r>
            <a:r>
              <a:rPr lang="en-US" sz="1600" dirty="0">
                <a:latin typeface="Arial" pitchFamily="34" charset="0"/>
              </a:rPr>
              <a:t> per -</a:t>
            </a:r>
            <a:r>
              <a:rPr lang="en-US" sz="1600" dirty="0" err="1">
                <a:latin typeface="Arial" pitchFamily="34" charset="0"/>
              </a:rPr>
              <a:t>detik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atau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disebut</a:t>
            </a:r>
            <a:r>
              <a:rPr lang="en-US" sz="1600" dirty="0">
                <a:latin typeface="Arial" pitchFamily="34" charset="0"/>
              </a:rPr>
              <a:t>  HERTZ, </a:t>
            </a:r>
            <a:r>
              <a:rPr lang="en-US" sz="1600" dirty="0" err="1">
                <a:latin typeface="Arial" pitchFamily="34" charset="0"/>
              </a:rPr>
              <a:t>dari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kurva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gelombang</a:t>
            </a:r>
            <a:r>
              <a:rPr lang="en-US" sz="1600" dirty="0">
                <a:latin typeface="Arial" pitchFamily="34" charset="0"/>
              </a:rPr>
              <a:t> / </a:t>
            </a:r>
            <a:r>
              <a:rPr lang="en-US" sz="1600" dirty="0" err="1">
                <a:latin typeface="Arial" pitchFamily="34" charset="0"/>
              </a:rPr>
              <a:t>panjang</a:t>
            </a:r>
            <a:r>
              <a:rPr lang="en-US" sz="1600" dirty="0">
                <a:latin typeface="Arial" pitchFamily="34" charset="0"/>
              </a:rPr>
              <a:t>  </a:t>
            </a:r>
            <a:r>
              <a:rPr lang="en-US" sz="1600" dirty="0" err="1">
                <a:latin typeface="Arial" pitchFamily="34" charset="0"/>
              </a:rPr>
              <a:t>gelombang</a:t>
            </a:r>
            <a:r>
              <a:rPr lang="en-US" sz="1600" dirty="0">
                <a:latin typeface="Arial" pitchFamily="34" charset="0"/>
              </a:rPr>
              <a:t> yang </a:t>
            </a:r>
            <a:r>
              <a:rPr lang="en-US" sz="1600" dirty="0" err="1">
                <a:latin typeface="Arial" pitchFamily="34" charset="0"/>
              </a:rPr>
              <a:t>mempunyai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intensitas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sampai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ke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ketelinga</a:t>
            </a:r>
            <a:r>
              <a:rPr lang="en-US" sz="1600" dirty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setiap</a:t>
            </a:r>
            <a:r>
              <a:rPr lang="en-US" sz="1600" dirty="0">
                <a:latin typeface="Arial" pitchFamily="34" charset="0"/>
              </a:rPr>
              <a:t>   </a:t>
            </a:r>
            <a:r>
              <a:rPr lang="en-US" sz="1600" dirty="0" err="1">
                <a:latin typeface="Arial" pitchFamily="34" charset="0"/>
              </a:rPr>
              <a:t>detik</a:t>
            </a:r>
            <a:r>
              <a:rPr lang="en-US" sz="1600" dirty="0">
                <a:latin typeface="Arial" pitchFamily="34" charset="0"/>
              </a:rPr>
              <a:t> </a:t>
            </a:r>
          </a:p>
          <a:p>
            <a:pPr marL="231775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id-ID" sz="1600" dirty="0" smtClean="0"/>
          </a:p>
          <a:p>
            <a:pPr marL="231775" indent="0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AU" sz="1600" dirty="0" err="1" smtClean="0"/>
              <a:t>Suara</a:t>
            </a:r>
            <a:r>
              <a:rPr lang="en-AU" sz="1600" dirty="0" smtClean="0"/>
              <a:t> yang </a:t>
            </a:r>
            <a:r>
              <a:rPr lang="en-AU" sz="1600" dirty="0" err="1" smtClean="0"/>
              <a:t>dapat</a:t>
            </a:r>
            <a:r>
              <a:rPr lang="en-AU" sz="1600" dirty="0" smtClean="0"/>
              <a:t> </a:t>
            </a:r>
            <a:r>
              <a:rPr lang="en-AU" sz="1600" dirty="0" err="1" smtClean="0"/>
              <a:t>diterima</a:t>
            </a:r>
            <a:r>
              <a:rPr lang="en-AU" sz="1600" dirty="0" smtClean="0"/>
              <a:t>/ </a:t>
            </a:r>
            <a:r>
              <a:rPr lang="en-AU" sz="1600" dirty="0" err="1" smtClean="0"/>
              <a:t>didengar</a:t>
            </a:r>
            <a:r>
              <a:rPr lang="en-AU" sz="1600" dirty="0" smtClean="0"/>
              <a:t> </a:t>
            </a:r>
            <a:r>
              <a:rPr lang="en-AU" sz="1600" dirty="0" err="1" smtClean="0"/>
              <a:t>oleh</a:t>
            </a:r>
            <a:r>
              <a:rPr lang="en-AU" sz="1600" dirty="0" smtClean="0"/>
              <a:t> </a:t>
            </a:r>
            <a:r>
              <a:rPr lang="en-AU" sz="1600" dirty="0" err="1" smtClean="0"/>
              <a:t>telinga</a:t>
            </a:r>
            <a:r>
              <a:rPr lang="en-AU" sz="1600" dirty="0" smtClean="0"/>
              <a:t> </a:t>
            </a:r>
            <a:r>
              <a:rPr lang="en-AU" sz="1600" dirty="0" err="1" smtClean="0"/>
              <a:t>manusia</a:t>
            </a:r>
            <a:r>
              <a:rPr lang="en-AU" sz="1600" dirty="0" smtClean="0"/>
              <a:t>  </a:t>
            </a:r>
            <a:r>
              <a:rPr lang="en-AU" sz="1600" dirty="0" err="1" smtClean="0"/>
              <a:t>dalam</a:t>
            </a:r>
            <a:r>
              <a:rPr lang="en-AU" sz="1600" dirty="0" smtClean="0"/>
              <a:t> </a:t>
            </a:r>
            <a:r>
              <a:rPr lang="en-AU" sz="1600" dirty="0" err="1" smtClean="0"/>
              <a:t>rentang</a:t>
            </a:r>
            <a:r>
              <a:rPr lang="en-AU" sz="1600" dirty="0" smtClean="0"/>
              <a:t> 10  Hz </a:t>
            </a:r>
            <a:r>
              <a:rPr lang="en-AU" sz="1600" dirty="0" err="1" smtClean="0"/>
              <a:t>samapai</a:t>
            </a:r>
            <a:r>
              <a:rPr lang="en-AU" sz="1600" dirty="0" smtClean="0"/>
              <a:t> </a:t>
            </a:r>
            <a:r>
              <a:rPr lang="en-AU" sz="1600" dirty="0" err="1" smtClean="0"/>
              <a:t>dengan</a:t>
            </a:r>
            <a:r>
              <a:rPr lang="en-AU" sz="1600" dirty="0" smtClean="0"/>
              <a:t>  20.000,-  Hz (20k Hz), </a:t>
            </a:r>
            <a:r>
              <a:rPr lang="en-AU" sz="1600" dirty="0" err="1" smtClean="0"/>
              <a:t>sedangkan</a:t>
            </a:r>
            <a:r>
              <a:rPr lang="en-AU" sz="1600" dirty="0" smtClean="0"/>
              <a:t> </a:t>
            </a:r>
            <a:r>
              <a:rPr lang="en-AU" sz="1600" dirty="0" err="1" smtClean="0"/>
              <a:t>percakapan</a:t>
            </a:r>
            <a:r>
              <a:rPr lang="en-AU" sz="1600" dirty="0" smtClean="0"/>
              <a:t> </a:t>
            </a:r>
            <a:r>
              <a:rPr lang="en-AU" sz="1600" dirty="0" err="1" smtClean="0"/>
              <a:t>antar</a:t>
            </a:r>
            <a:r>
              <a:rPr lang="en-AU" sz="1600" dirty="0" smtClean="0"/>
              <a:t> </a:t>
            </a:r>
            <a:r>
              <a:rPr lang="en-AU" sz="1600" dirty="0" err="1" smtClean="0"/>
              <a:t>manusia</a:t>
            </a:r>
            <a:r>
              <a:rPr lang="en-AU" sz="1600" dirty="0" smtClean="0"/>
              <a:t> </a:t>
            </a:r>
            <a:r>
              <a:rPr lang="en-AU" sz="1600" dirty="0" err="1" smtClean="0"/>
              <a:t>antara</a:t>
            </a:r>
            <a:r>
              <a:rPr lang="en-AU" sz="1600" dirty="0" smtClean="0"/>
              <a:t>  250 Hz </a:t>
            </a:r>
            <a:r>
              <a:rPr lang="en-AU" sz="1600" dirty="0" err="1" smtClean="0"/>
              <a:t>sampai</a:t>
            </a:r>
            <a:r>
              <a:rPr lang="en-AU" sz="1600" dirty="0" smtClean="0"/>
              <a:t> </a:t>
            </a:r>
            <a:r>
              <a:rPr lang="en-AU" sz="1600" dirty="0" err="1" smtClean="0"/>
              <a:t>dengan</a:t>
            </a:r>
            <a:r>
              <a:rPr lang="en-AU" sz="1600" dirty="0" smtClean="0"/>
              <a:t>  3.000,- Hz  (3k Hz</a:t>
            </a:r>
            <a:r>
              <a:rPr lang="id-ID" sz="1600" dirty="0" smtClean="0"/>
              <a:t>)</a:t>
            </a:r>
            <a:endParaRPr lang="en-US" sz="16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7110" name="Rectangle 36"/>
          <p:cNvSpPr>
            <a:spLocks noGrp="1" noChangeArrowheads="1"/>
          </p:cNvSpPr>
          <p:nvPr>
            <p:ph type="title" idx="4294967295"/>
          </p:nvPr>
        </p:nvSpPr>
        <p:spPr>
          <a:xfrm>
            <a:off x="1640633" y="980728"/>
            <a:ext cx="5400600" cy="48101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Haettenschweiler" pitchFamily="34" charset="0"/>
              </a:rPr>
              <a:t>I</a:t>
            </a:r>
            <a:r>
              <a:rPr lang="id-ID" sz="2800" dirty="0" smtClean="0">
                <a:latin typeface="Haettenschweiler" pitchFamily="34" charset="0"/>
              </a:rPr>
              <a:t>I </a:t>
            </a:r>
            <a:r>
              <a:rPr lang="en-US" sz="2800" dirty="0" smtClean="0">
                <a:latin typeface="Haettenschweiler" pitchFamily="34" charset="0"/>
              </a:rPr>
              <a:t>.     </a:t>
            </a:r>
            <a:r>
              <a:rPr lang="en-US" sz="3200" dirty="0" smtClean="0">
                <a:latin typeface="Haettenschweiler" pitchFamily="34" charset="0"/>
              </a:rPr>
              <a:t>KARAKTERISTIK</a:t>
            </a:r>
            <a:r>
              <a:rPr lang="id-ID" sz="3200" dirty="0" smtClean="0">
                <a:latin typeface="Haettenschweiler" pitchFamily="34" charset="0"/>
              </a:rPr>
              <a:t> ( basic  concepts )  </a:t>
            </a:r>
            <a:endParaRPr lang="en-US" sz="3200" dirty="0" smtClean="0">
              <a:latin typeface="Haettenschweiler" pitchFamily="34" charset="0"/>
            </a:endParaRPr>
          </a:p>
        </p:txBody>
      </p:sp>
      <p:sp>
        <p:nvSpPr>
          <p:cNvPr id="47111" name="Rectangle 22"/>
          <p:cNvSpPr>
            <a:spLocks noChangeArrowheads="1"/>
          </p:cNvSpPr>
          <p:nvPr/>
        </p:nvSpPr>
        <p:spPr bwMode="auto">
          <a:xfrm flipV="1">
            <a:off x="4038601" y="1905000"/>
            <a:ext cx="497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endParaRPr lang="id-ID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F6D8FD-F58B-42BB-B3EF-8D13A14C8DD3}" type="datetime3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20 May 2015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ETAPRIMASAFETY  ENGINEERING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98242" y="980730"/>
            <a:ext cx="7240587" cy="5762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Examples of Different SPLs and Frequencies</a:t>
            </a:r>
            <a:endParaRPr lang="en-US" sz="2800" dirty="0" smtClean="0"/>
          </a:p>
        </p:txBody>
      </p:sp>
      <p:pic>
        <p:nvPicPr>
          <p:cNvPr id="135171" name="250H87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250Hz-114dB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47" y="5508910"/>
            <a:ext cx="605196" cy="46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2" name="1KHz89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1KHz at 114dB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879" y="4583163"/>
            <a:ext cx="458788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5"/>
          <p:cNvSpPr txBox="1">
            <a:spLocks noChangeArrowheads="1"/>
          </p:cNvSpPr>
          <p:nvPr/>
        </p:nvSpPr>
        <p:spPr bwMode="auto">
          <a:xfrm>
            <a:off x="3776365" y="5418710"/>
            <a:ext cx="3467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600" dirty="0">
                <a:latin typeface="B Helvetica Bold"/>
              </a:rPr>
              <a:t>250 Hz@114dB</a:t>
            </a:r>
          </a:p>
        </p:txBody>
      </p:sp>
      <p:sp>
        <p:nvSpPr>
          <p:cNvPr id="48136" name="Text Box 6"/>
          <p:cNvSpPr txBox="1">
            <a:spLocks noChangeArrowheads="1"/>
          </p:cNvSpPr>
          <p:nvPr/>
        </p:nvSpPr>
        <p:spPr bwMode="auto">
          <a:xfrm>
            <a:off x="3609549" y="4437113"/>
            <a:ext cx="3730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600" dirty="0">
                <a:latin typeface="B Helvetica Bold"/>
              </a:rPr>
              <a:t>1 KHz @ 114 dB</a:t>
            </a:r>
          </a:p>
        </p:txBody>
      </p:sp>
      <p:pic>
        <p:nvPicPr>
          <p:cNvPr id="135175" name="1KHz896.WAV">
            <a:hlinkClick r:id="" action="ppaction://media"/>
          </p:cNvPr>
          <p:cNvPicPr>
            <a:picLocks noRot="1" noChangeAspect="1" noChangeArrowheads="1"/>
          </p:cNvPicPr>
          <p:nvPr>
            <a:wavAudioFile r:embed="rId3" name="1KHz-94dB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31" y="3649031"/>
            <a:ext cx="4905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Text Box 8"/>
          <p:cNvSpPr txBox="1">
            <a:spLocks noChangeArrowheads="1"/>
          </p:cNvSpPr>
          <p:nvPr/>
        </p:nvSpPr>
        <p:spPr bwMode="auto">
          <a:xfrm>
            <a:off x="3612990" y="3432430"/>
            <a:ext cx="36814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3600" dirty="0">
                <a:latin typeface="B Helvetica Bold"/>
              </a:rPr>
              <a:t>1 KHz@ 94 dB</a:t>
            </a:r>
          </a:p>
        </p:txBody>
      </p:sp>
      <p:sp>
        <p:nvSpPr>
          <p:cNvPr id="48139" name="Text Box 9"/>
          <p:cNvSpPr txBox="1">
            <a:spLocks noChangeArrowheads="1"/>
          </p:cNvSpPr>
          <p:nvPr/>
        </p:nvSpPr>
        <p:spPr bwMode="auto">
          <a:xfrm>
            <a:off x="929955" y="2780929"/>
            <a:ext cx="7777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Sounds are For Comparisons Only and Not Actual dB Levels</a:t>
            </a:r>
          </a:p>
        </p:txBody>
      </p:sp>
      <p:sp>
        <p:nvSpPr>
          <p:cNvPr id="48140" name="Rectangle 9"/>
          <p:cNvSpPr>
            <a:spLocks noChangeArrowheads="1"/>
          </p:cNvSpPr>
          <p:nvPr/>
        </p:nvSpPr>
        <p:spPr bwMode="auto">
          <a:xfrm>
            <a:off x="344488" y="1819746"/>
            <a:ext cx="7992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1800" dirty="0">
                <a:latin typeface="Rockwell" pitchFamily="18" charset="0"/>
              </a:rPr>
              <a:t>Sound Pressure Level = SPL = </a:t>
            </a:r>
            <a:r>
              <a:rPr lang="en-US" sz="1800" dirty="0" err="1">
                <a:latin typeface="Rockwell" pitchFamily="18" charset="0"/>
              </a:rPr>
              <a:t>Intensitas</a:t>
            </a:r>
            <a:r>
              <a:rPr lang="en-US" sz="1800" dirty="0">
                <a:latin typeface="Rockwell" pitchFamily="18" charset="0"/>
              </a:rPr>
              <a:t> </a:t>
            </a:r>
            <a:r>
              <a:rPr lang="en-US" sz="1800" dirty="0" err="1">
                <a:latin typeface="Rockwell" pitchFamily="18" charset="0"/>
              </a:rPr>
              <a:t>suara</a:t>
            </a:r>
            <a:r>
              <a:rPr lang="en-US" sz="1800" dirty="0">
                <a:latin typeface="Rockwell" pitchFamily="18" charset="0"/>
              </a:rPr>
              <a:t>). SPL </a:t>
            </a:r>
            <a:r>
              <a:rPr lang="en-US" sz="1800" dirty="0" err="1">
                <a:latin typeface="Rockwell" pitchFamily="18" charset="0"/>
              </a:rPr>
              <a:t>adalah</a:t>
            </a:r>
            <a:r>
              <a:rPr lang="en-US" sz="1800" dirty="0">
                <a:latin typeface="Rockwell" pitchFamily="18" charset="0"/>
              </a:rPr>
              <a:t> </a:t>
            </a:r>
            <a:r>
              <a:rPr lang="en-US" sz="1800" dirty="0" err="1">
                <a:latin typeface="Rockwell" pitchFamily="18" charset="0"/>
              </a:rPr>
              <a:t>ukuran</a:t>
            </a:r>
            <a:r>
              <a:rPr lang="en-US" sz="1800" dirty="0">
                <a:latin typeface="Rockwell" pitchFamily="18" charset="0"/>
              </a:rPr>
              <a:t> </a:t>
            </a:r>
            <a:r>
              <a:rPr lang="en-US" sz="1800" dirty="0" err="1">
                <a:latin typeface="Rockwell" pitchFamily="18" charset="0"/>
              </a:rPr>
              <a:t>keras-lemahnya</a:t>
            </a:r>
            <a:r>
              <a:rPr lang="en-US" sz="1800" dirty="0">
                <a:latin typeface="Rockwell" pitchFamily="18" charset="0"/>
              </a:rPr>
              <a:t> </a:t>
            </a:r>
            <a:r>
              <a:rPr lang="en-US" sz="1800" dirty="0" err="1">
                <a:latin typeface="Rockwell" pitchFamily="18" charset="0"/>
              </a:rPr>
              <a:t>suara</a:t>
            </a:r>
            <a:r>
              <a:rPr lang="en-US" sz="1800" dirty="0">
                <a:latin typeface="Rockwell" pitchFamily="18" charset="0"/>
              </a:rPr>
              <a:t>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5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5" fill="hold"/>
                                        <p:tgtEl>
                                          <p:spTgt spid="1351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7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17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5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57" fill="hold"/>
                                        <p:tgtEl>
                                          <p:spTgt spid="1351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7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17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5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44" fill="hold"/>
                                        <p:tgtEl>
                                          <p:spTgt spid="135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7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17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ChangeArrowheads="1"/>
          </p:cNvSpPr>
          <p:nvPr/>
        </p:nvSpPr>
        <p:spPr bwMode="auto">
          <a:xfrm>
            <a:off x="922339" y="3419475"/>
            <a:ext cx="806132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 marL="914400" indent="-457200" eaLnBrk="0" hangingPunct="0"/>
            <a:r>
              <a:rPr lang="en-US" sz="1800">
                <a:latin typeface="Monotype Sorts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8FC0BE-AD5B-47E4-9ED5-150CDD2B4661}" type="datetime3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20 May 2015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ETAPRIMASAFETY  ENGINEERING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8504" y="2109185"/>
            <a:ext cx="7356475" cy="3756248"/>
          </a:xfrm>
        </p:spPr>
        <p:txBody>
          <a:bodyPr lIns="90488" tIns="44450" rIns="90488" bIns="44450">
            <a:noAutofit/>
          </a:bodyPr>
          <a:lstStyle/>
          <a:p>
            <a:pPr marL="628650" indent="-4000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id-ID" sz="2800" dirty="0" smtClean="0">
                <a:latin typeface="Haettenschweiler" pitchFamily="34" charset="0"/>
              </a:rPr>
              <a:t>2 . </a:t>
            </a:r>
            <a:r>
              <a:rPr lang="en-US" sz="2800" dirty="0" smtClean="0">
                <a:latin typeface="Haettenschweiler" pitchFamily="34" charset="0"/>
              </a:rPr>
              <a:t>2</a:t>
            </a:r>
            <a:r>
              <a:rPr lang="en-US" sz="2800" dirty="0">
                <a:latin typeface="Haettenschweiler" pitchFamily="34" charset="0"/>
              </a:rPr>
              <a:t>.   VELOCITY/KECEPATAN</a:t>
            </a:r>
            <a:r>
              <a:rPr lang="en-US" sz="2800" dirty="0">
                <a:latin typeface="Arial" pitchFamily="34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</a:t>
            </a:r>
          </a:p>
          <a:p>
            <a:pPr marL="71120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d-ID" sz="2000" dirty="0" smtClean="0">
              <a:latin typeface="Arial" pitchFamily="34" charset="0"/>
            </a:endParaRPr>
          </a:p>
          <a:p>
            <a:pPr marL="711200" indent="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dirty="0" err="1" smtClean="0">
                <a:latin typeface="Arial" pitchFamily="34" charset="0"/>
              </a:rPr>
              <a:t>kecepatan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bunyi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tergantung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pada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jumlah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panjang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gelombang</a:t>
            </a:r>
            <a:r>
              <a:rPr lang="en-US" sz="2000" dirty="0">
                <a:latin typeface="Arial" pitchFamily="34" charset="0"/>
              </a:rPr>
              <a:t> (</a:t>
            </a:r>
            <a:r>
              <a:rPr lang="en-US" sz="2000" dirty="0">
                <a:latin typeface="Arial" pitchFamily="34" charset="0"/>
                <a:sym typeface="Symbol" pitchFamily="18" charset="2"/>
              </a:rPr>
              <a:t></a:t>
            </a:r>
            <a:r>
              <a:rPr lang="en-US" sz="2000" dirty="0">
                <a:latin typeface="Arial" pitchFamily="34" charset="0"/>
              </a:rPr>
              <a:t> ) </a:t>
            </a:r>
            <a:r>
              <a:rPr lang="en-US" sz="2000" dirty="0" err="1">
                <a:latin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</a:rPr>
              <a:t>   </a:t>
            </a:r>
            <a:r>
              <a:rPr lang="en-US" sz="2000" dirty="0" err="1">
                <a:latin typeface="Arial" pitchFamily="34" charset="0"/>
              </a:rPr>
              <a:t>besarnya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frekwensi</a:t>
            </a:r>
            <a:r>
              <a:rPr lang="en-US" sz="2000" dirty="0">
                <a:latin typeface="Arial" pitchFamily="34" charset="0"/>
              </a:rPr>
              <a:t> ( f )</a:t>
            </a:r>
          </a:p>
          <a:p>
            <a:pPr marL="628650" indent="-4000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latin typeface="Arial" pitchFamily="34" charset="0"/>
              </a:rPr>
              <a:t>		</a:t>
            </a:r>
          </a:p>
          <a:p>
            <a:pPr marL="628650" indent="-4000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latin typeface="Arial" pitchFamily="34" charset="0"/>
              </a:rPr>
              <a:t>        </a:t>
            </a:r>
            <a:r>
              <a:rPr lang="en-US" sz="2000" dirty="0" smtClean="0">
                <a:latin typeface="Arial" pitchFamily="34" charset="0"/>
              </a:rPr>
              <a:t>                     </a:t>
            </a:r>
            <a:r>
              <a:rPr lang="en-US" sz="2000" b="1" dirty="0" smtClean="0">
                <a:latin typeface="Arial" pitchFamily="34" charset="0"/>
              </a:rPr>
              <a:t>V    </a:t>
            </a:r>
            <a:r>
              <a:rPr lang="en-US" sz="2000" b="1" dirty="0">
                <a:latin typeface="Arial" pitchFamily="34" charset="0"/>
              </a:rPr>
              <a:t>=    f. </a:t>
            </a:r>
            <a:r>
              <a:rPr lang="en-US" sz="2400" b="1" dirty="0">
                <a:latin typeface="Arial" pitchFamily="34" charset="0"/>
                <a:sym typeface="Symbol" pitchFamily="18" charset="2"/>
              </a:rPr>
              <a:t></a:t>
            </a:r>
            <a:endParaRPr lang="en-US" sz="3600" b="1" dirty="0">
              <a:latin typeface="Arial" pitchFamily="34" charset="0"/>
            </a:endParaRPr>
          </a:p>
          <a:p>
            <a:pPr marL="628650" indent="-4000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id-ID" sz="1400" dirty="0" smtClean="0">
              <a:latin typeface="Arial" pitchFamily="34" charset="0"/>
            </a:endParaRPr>
          </a:p>
          <a:p>
            <a:pPr marL="628650" indent="-4000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dirty="0" err="1" smtClean="0">
                <a:latin typeface="Arial" pitchFamily="34" charset="0"/>
              </a:rPr>
              <a:t>kecepatan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bunyi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melalui</a:t>
            </a:r>
            <a:r>
              <a:rPr lang="en-US" sz="2000" dirty="0">
                <a:latin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</a:rPr>
              <a:t>temperatur</a:t>
            </a:r>
            <a:r>
              <a:rPr lang="en-US" sz="2000" dirty="0">
                <a:latin typeface="Arial" pitchFamily="34" charset="0"/>
              </a:rPr>
              <a:t> 72 </a:t>
            </a:r>
            <a:r>
              <a:rPr lang="en-US" sz="2000" baseline="30000" dirty="0">
                <a:latin typeface="Arial" pitchFamily="34" charset="0"/>
              </a:rPr>
              <a:t>0</a:t>
            </a:r>
            <a:r>
              <a:rPr lang="en-US" sz="2000" dirty="0">
                <a:latin typeface="Arial" pitchFamily="34" charset="0"/>
              </a:rPr>
              <a:t> F, </a:t>
            </a:r>
            <a:r>
              <a:rPr lang="en-US" sz="2000" dirty="0" err="1">
                <a:latin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</a:rPr>
              <a:t>  </a:t>
            </a:r>
            <a:r>
              <a:rPr lang="en-US" sz="2000" dirty="0" smtClean="0">
                <a:latin typeface="Arial" pitchFamily="34" charset="0"/>
              </a:rPr>
              <a:t>:</a:t>
            </a:r>
            <a:endParaRPr lang="id-ID" sz="2000" dirty="0" smtClean="0">
              <a:latin typeface="Arial" pitchFamily="34" charset="0"/>
            </a:endParaRPr>
          </a:p>
          <a:p>
            <a:pPr marL="628650" indent="-4000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n-US" sz="2000" dirty="0">
              <a:latin typeface="Arial" pitchFamily="34" charset="0"/>
            </a:endParaRPr>
          </a:p>
          <a:p>
            <a:pPr marL="914400" indent="-4508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1600" dirty="0" err="1" smtClean="0">
                <a:latin typeface="Arial" pitchFamily="34" charset="0"/>
              </a:rPr>
              <a:t>udara</a:t>
            </a:r>
            <a:r>
              <a:rPr lang="en-US" sz="1600" dirty="0" smtClean="0">
                <a:latin typeface="Arial" pitchFamily="34" charset="0"/>
              </a:rPr>
              <a:t>  </a:t>
            </a:r>
            <a:r>
              <a:rPr lang="en-US" sz="1600" dirty="0">
                <a:latin typeface="Arial" pitchFamily="34" charset="0"/>
              </a:rPr>
              <a:t>344  m/</a:t>
            </a:r>
            <a:r>
              <a:rPr lang="en-US" sz="1600" dirty="0" err="1">
                <a:latin typeface="Arial" pitchFamily="34" charset="0"/>
              </a:rPr>
              <a:t>det</a:t>
            </a:r>
            <a:endParaRPr lang="en-US" sz="1600" dirty="0">
              <a:latin typeface="Arial" pitchFamily="34" charset="0"/>
            </a:endParaRPr>
          </a:p>
          <a:p>
            <a:pPr marL="914400" indent="-4508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1600" dirty="0" err="1" smtClean="0">
                <a:latin typeface="Arial" pitchFamily="34" charset="0"/>
              </a:rPr>
              <a:t>zat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lang="en-US" sz="1600" dirty="0" err="1">
                <a:latin typeface="Arial" pitchFamily="34" charset="0"/>
              </a:rPr>
              <a:t>cair</a:t>
            </a:r>
            <a:r>
              <a:rPr lang="en-US" sz="1600" dirty="0">
                <a:latin typeface="Arial" pitchFamily="34" charset="0"/>
              </a:rPr>
              <a:t>   1.433  m/</a:t>
            </a:r>
            <a:r>
              <a:rPr lang="en-US" sz="1600" dirty="0" err="1">
                <a:latin typeface="Arial" pitchFamily="34" charset="0"/>
              </a:rPr>
              <a:t>det</a:t>
            </a:r>
            <a:endParaRPr lang="en-US" sz="1600" dirty="0">
              <a:latin typeface="Arial" pitchFamily="34" charset="0"/>
            </a:endParaRPr>
          </a:p>
          <a:p>
            <a:pPr marL="914400" indent="-4508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1600" dirty="0" err="1" smtClean="0">
                <a:latin typeface="Arial" pitchFamily="34" charset="0"/>
              </a:rPr>
              <a:t>padat</a:t>
            </a:r>
            <a:r>
              <a:rPr lang="en-US" sz="1600" dirty="0" smtClean="0">
                <a:latin typeface="Arial" pitchFamily="34" charset="0"/>
              </a:rPr>
              <a:t>  </a:t>
            </a:r>
            <a:r>
              <a:rPr lang="en-US" sz="1600" dirty="0">
                <a:latin typeface="Arial" pitchFamily="34" charset="0"/>
              </a:rPr>
              <a:t>;  </a:t>
            </a:r>
            <a:r>
              <a:rPr lang="en-US" sz="1600" dirty="0" err="1">
                <a:latin typeface="Arial" pitchFamily="34" charset="0"/>
              </a:rPr>
              <a:t>kayu</a:t>
            </a:r>
            <a:r>
              <a:rPr lang="en-US" sz="1600" dirty="0">
                <a:latin typeface="Arial" pitchFamily="34" charset="0"/>
              </a:rPr>
              <a:t>   3.962  m/</a:t>
            </a:r>
            <a:r>
              <a:rPr lang="en-US" sz="1600" dirty="0" err="1">
                <a:latin typeface="Arial" pitchFamily="34" charset="0"/>
              </a:rPr>
              <a:t>det</a:t>
            </a:r>
            <a:r>
              <a:rPr lang="en-US" sz="1600" dirty="0">
                <a:latin typeface="Arial" pitchFamily="34" charset="0"/>
              </a:rPr>
              <a:t>  </a:t>
            </a:r>
          </a:p>
          <a:p>
            <a:pPr marL="914400" indent="-450850" eaLnBrk="1" fontAlgn="auto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Blip>
                <a:blip r:embed="rId3"/>
              </a:buBlip>
              <a:defRPr/>
            </a:pPr>
            <a:r>
              <a:rPr lang="en-US" sz="1600" dirty="0" err="1" smtClean="0">
                <a:latin typeface="Arial" pitchFamily="34" charset="0"/>
              </a:rPr>
              <a:t>logam</a:t>
            </a:r>
            <a:r>
              <a:rPr lang="en-US" sz="1600" dirty="0" smtClean="0">
                <a:latin typeface="Arial" pitchFamily="34" charset="0"/>
              </a:rPr>
              <a:t>   </a:t>
            </a:r>
            <a:r>
              <a:rPr lang="en-US" sz="1600" dirty="0">
                <a:latin typeface="Arial" pitchFamily="34" charset="0"/>
              </a:rPr>
              <a:t>5.029  m/</a:t>
            </a:r>
            <a:r>
              <a:rPr lang="en-US" sz="1600" dirty="0" err="1">
                <a:latin typeface="Arial" pitchFamily="34" charset="0"/>
              </a:rPr>
              <a:t>det</a:t>
            </a:r>
            <a:r>
              <a:rPr lang="en-US" sz="1600" dirty="0">
                <a:latin typeface="Arial" pitchFamily="34" charset="0"/>
              </a:rPr>
              <a:t>     (STEPHAN  A..KONZ ,  1992 : 1.047</a:t>
            </a:r>
            <a:r>
              <a:rPr lang="en-US" sz="1200" dirty="0">
                <a:latin typeface="Arial" pitchFamily="34" charset="0"/>
              </a:rPr>
              <a:t>)</a:t>
            </a:r>
          </a:p>
        </p:txBody>
      </p:sp>
      <p:sp>
        <p:nvSpPr>
          <p:cNvPr id="4132" name="Rectangle 36"/>
          <p:cNvSpPr>
            <a:spLocks noGrp="1" noChangeArrowheads="1"/>
          </p:cNvSpPr>
          <p:nvPr>
            <p:ph type="title" idx="4294967295"/>
          </p:nvPr>
        </p:nvSpPr>
        <p:spPr>
          <a:xfrm>
            <a:off x="704528" y="1196754"/>
            <a:ext cx="4896544" cy="5619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latin typeface="Haettenschweiler" pitchFamily="34" charset="0"/>
              </a:rPr>
              <a:t>I</a:t>
            </a:r>
            <a:r>
              <a:rPr lang="id-ID" sz="2800" dirty="0" smtClean="0">
                <a:latin typeface="Haettenschweiler" pitchFamily="34" charset="0"/>
              </a:rPr>
              <a:t>I </a:t>
            </a:r>
            <a:r>
              <a:rPr lang="en-US" sz="2800" dirty="0" smtClean="0">
                <a:latin typeface="Haettenschweiler" pitchFamily="34" charset="0"/>
              </a:rPr>
              <a:t>.     </a:t>
            </a:r>
            <a:r>
              <a:rPr lang="en-US" sz="3200" dirty="0" smtClean="0">
                <a:latin typeface="Haettenschweiler" pitchFamily="34" charset="0"/>
              </a:rPr>
              <a:t>KARAKTERISTIK</a:t>
            </a:r>
            <a:r>
              <a:rPr lang="id-ID" sz="3200" dirty="0" smtClean="0">
                <a:latin typeface="Haettenschweiler" pitchFamily="34" charset="0"/>
              </a:rPr>
              <a:t> ( basic  concepts )  </a:t>
            </a:r>
            <a:endParaRPr lang="en-US" sz="3200" dirty="0">
              <a:latin typeface="Haettenschweiler" pitchFamily="34" charset="0"/>
            </a:endParaRPr>
          </a:p>
        </p:txBody>
      </p:sp>
      <p:sp>
        <p:nvSpPr>
          <p:cNvPr id="49159" name="Rectangle 22"/>
          <p:cNvSpPr>
            <a:spLocks noChangeArrowheads="1"/>
          </p:cNvSpPr>
          <p:nvPr/>
        </p:nvSpPr>
        <p:spPr bwMode="auto">
          <a:xfrm flipV="1">
            <a:off x="4038601" y="1905000"/>
            <a:ext cx="497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endParaRPr lang="id-ID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500"/>
                                        <p:tgtEl>
                                          <p:spTgt spid="4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4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500"/>
                                        <p:tgtEl>
                                          <p:spTgt spid="4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4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500"/>
                                        <p:tgtEl>
                                          <p:spTgt spid="4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382548-70CD-4944-914A-8EF0A657FFCA}" type="datetime3">
              <a:rPr lang="en-US">
                <a:solidFill>
                  <a:schemeClr val="tx1">
                    <a:tint val="75000"/>
                  </a:schemeClr>
                </a:solidFill>
              </a:rPr>
              <a:pPr>
                <a:defRPr/>
              </a:pPr>
              <a:t>20 May 2015</a:t>
            </a:fld>
            <a:endParaRPr lang="en-US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ETAPRIMASAFETY  ENGINEERING</a:t>
            </a:r>
          </a:p>
        </p:txBody>
      </p:sp>
      <p:sp>
        <p:nvSpPr>
          <p:cNvPr id="50181" name="Text Placeholder 7"/>
          <p:cNvSpPr>
            <a:spLocks noGrp="1"/>
          </p:cNvSpPr>
          <p:nvPr>
            <p:ph type="body" idx="4294967295"/>
          </p:nvPr>
        </p:nvSpPr>
        <p:spPr>
          <a:xfrm>
            <a:off x="848545" y="1916832"/>
            <a:ext cx="5226050" cy="647700"/>
          </a:xfrm>
        </p:spPr>
        <p:txBody>
          <a:bodyPr>
            <a:normAutofit/>
          </a:bodyPr>
          <a:lstStyle/>
          <a:p>
            <a:pPr marL="136525" indent="0" eaLnBrk="1" hangingPunct="1">
              <a:buFont typeface="Arial" pitchFamily="34" charset="0"/>
              <a:buNone/>
            </a:pPr>
            <a:r>
              <a:rPr lang="id-ID" sz="3200" dirty="0" smtClean="0">
                <a:solidFill>
                  <a:srgbClr val="002060"/>
                </a:solidFill>
                <a:latin typeface="Haettenschweiler" pitchFamily="34" charset="0"/>
              </a:rPr>
              <a:t>2</a:t>
            </a:r>
            <a:r>
              <a:rPr lang="en-US" sz="3200" dirty="0" smtClean="0">
                <a:solidFill>
                  <a:srgbClr val="002060"/>
                </a:solidFill>
                <a:latin typeface="Haettenschweiler" pitchFamily="34" charset="0"/>
              </a:rPr>
              <a:t>. 3.   INTENSITAS :</a:t>
            </a:r>
            <a:r>
              <a:rPr lang="id-ID" sz="3200" dirty="0" smtClean="0">
                <a:solidFill>
                  <a:srgbClr val="002060"/>
                </a:solidFill>
                <a:latin typeface="Haettenschweiler" pitchFamily="34" charset="0"/>
              </a:rPr>
              <a:t> Desibel dB</a:t>
            </a:r>
          </a:p>
        </p:txBody>
      </p:sp>
      <p:sp>
        <p:nvSpPr>
          <p:cNvPr id="11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9875" y="2708920"/>
            <a:ext cx="7832725" cy="1152525"/>
          </a:xfrm>
        </p:spPr>
        <p:txBody>
          <a:bodyPr>
            <a:noAutofit/>
          </a:bodyPr>
          <a:lstStyle/>
          <a:p>
            <a:pPr marL="47625" indent="-47625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 pitchFamily="2" charset="2"/>
              <a:buNone/>
              <a:defRPr/>
            </a:pPr>
            <a:r>
              <a:rPr lang="en-US" sz="1600" dirty="0" err="1" smtClean="0">
                <a:latin typeface="Arial Rounded MT Bold" pitchFamily="34" charset="0"/>
              </a:rPr>
              <a:t>Arus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energi</a:t>
            </a:r>
            <a:r>
              <a:rPr lang="en-US" sz="1600" dirty="0">
                <a:latin typeface="Arial Rounded MT Bold" pitchFamily="34" charset="0"/>
              </a:rPr>
              <a:t> per-</a:t>
            </a:r>
            <a:r>
              <a:rPr lang="en-US" sz="1600" dirty="0" err="1">
                <a:latin typeface="Arial Rounded MT Bold" pitchFamily="34" charset="0"/>
              </a:rPr>
              <a:t>satuan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luas</a:t>
            </a:r>
            <a:r>
              <a:rPr lang="en-US" sz="1600" dirty="0">
                <a:latin typeface="Arial Rounded MT Bold" pitchFamily="34" charset="0"/>
              </a:rPr>
              <a:t>, </a:t>
            </a:r>
            <a:r>
              <a:rPr lang="en-US" sz="1600" dirty="0" err="1">
                <a:latin typeface="Arial Rounded MT Bold" pitchFamily="34" charset="0"/>
              </a:rPr>
              <a:t>biasanya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dinyatakan</a:t>
            </a:r>
            <a:r>
              <a:rPr lang="en-US" sz="1600" dirty="0">
                <a:latin typeface="Arial Rounded MT Bold" pitchFamily="34" charset="0"/>
              </a:rPr>
              <a:t>  </a:t>
            </a:r>
            <a:r>
              <a:rPr lang="en-US" sz="1600" dirty="0" err="1">
                <a:latin typeface="Arial Rounded MT Bold" pitchFamily="34" charset="0"/>
              </a:rPr>
              <a:t>dalam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satuan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 smtClean="0">
                <a:latin typeface="Arial Rounded MT Bold" pitchFamily="34" charset="0"/>
              </a:rPr>
              <a:t>logaritma</a:t>
            </a:r>
            <a:r>
              <a:rPr lang="en-US" sz="1600" dirty="0" smtClean="0">
                <a:latin typeface="Arial Rounded MT Bold" pitchFamily="34" charset="0"/>
              </a:rPr>
              <a:t> </a:t>
            </a:r>
            <a:r>
              <a:rPr lang="en-US" sz="1600" dirty="0">
                <a:latin typeface="Arial Rounded MT Bold" pitchFamily="34" charset="0"/>
              </a:rPr>
              <a:t>yang </a:t>
            </a:r>
            <a:r>
              <a:rPr lang="en-US" sz="1600" dirty="0" err="1">
                <a:latin typeface="Arial Rounded MT Bold" pitchFamily="34" charset="0"/>
              </a:rPr>
              <a:t>disebut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desibel</a:t>
            </a:r>
            <a:r>
              <a:rPr lang="en-US" sz="1600" dirty="0">
                <a:latin typeface="Arial Rounded MT Bold" pitchFamily="34" charset="0"/>
              </a:rPr>
              <a:t> (dB) </a:t>
            </a:r>
            <a:r>
              <a:rPr lang="en-US" sz="1600" dirty="0" err="1">
                <a:latin typeface="Arial Rounded MT Bold" pitchFamily="34" charset="0"/>
              </a:rPr>
              <a:t>dengan</a:t>
            </a:r>
            <a:r>
              <a:rPr lang="en-US" sz="1600" dirty="0">
                <a:latin typeface="Arial Rounded MT Bold" pitchFamily="34" charset="0"/>
              </a:rPr>
              <a:t>  </a:t>
            </a:r>
            <a:r>
              <a:rPr lang="en-US" sz="1600" dirty="0" err="1">
                <a:latin typeface="Arial Rounded MT Bold" pitchFamily="34" charset="0"/>
              </a:rPr>
              <a:t>perbandingan</a:t>
            </a:r>
            <a:r>
              <a:rPr lang="en-US" sz="1600" dirty="0">
                <a:latin typeface="Arial Rounded MT Bold" pitchFamily="34" charset="0"/>
              </a:rPr>
              <a:t>  </a:t>
            </a:r>
            <a:r>
              <a:rPr lang="en-US" sz="1600" dirty="0" err="1">
                <a:latin typeface="Arial Rounded MT Bold" pitchFamily="34" charset="0"/>
              </a:rPr>
              <a:t>kekuatan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dasar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sebesar</a:t>
            </a:r>
            <a:r>
              <a:rPr lang="en-US" sz="1600" dirty="0">
                <a:latin typeface="Arial Rounded MT Bold" pitchFamily="34" charset="0"/>
              </a:rPr>
              <a:t>  0,0002  </a:t>
            </a:r>
            <a:r>
              <a:rPr lang="en-US" sz="1600" dirty="0" smtClean="0">
                <a:latin typeface="Arial Rounded MT Bold" pitchFamily="34" charset="0"/>
              </a:rPr>
              <a:t>dyne/cm2 </a:t>
            </a:r>
            <a:r>
              <a:rPr lang="en-US" sz="1600" dirty="0" err="1">
                <a:latin typeface="Arial Rounded MT Bold" pitchFamily="34" charset="0"/>
              </a:rPr>
              <a:t>dengan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frekwensi</a:t>
            </a:r>
            <a:r>
              <a:rPr lang="en-US" sz="1600" dirty="0">
                <a:latin typeface="Arial Rounded MT Bold" pitchFamily="34" charset="0"/>
              </a:rPr>
              <a:t> 1.000 Hz, yang </a:t>
            </a:r>
            <a:r>
              <a:rPr lang="en-US" sz="1600" dirty="0" err="1">
                <a:latin typeface="Arial Rounded MT Bold" pitchFamily="34" charset="0"/>
              </a:rPr>
              <a:t>tepat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dapat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didengar</a:t>
            </a:r>
            <a:r>
              <a:rPr lang="en-US" sz="1600" dirty="0">
                <a:latin typeface="Arial Rounded MT Bold" pitchFamily="34" charset="0"/>
              </a:rPr>
              <a:t>  </a:t>
            </a:r>
            <a:r>
              <a:rPr lang="en-US" sz="1600" dirty="0" err="1">
                <a:latin typeface="Arial Rounded MT Bold" pitchFamily="34" charset="0"/>
              </a:rPr>
              <a:t>oleh</a:t>
            </a:r>
            <a:r>
              <a:rPr lang="en-US" sz="1600" dirty="0">
                <a:latin typeface="Arial Rounded MT Bold" pitchFamily="34" charset="0"/>
              </a:rPr>
              <a:t> </a:t>
            </a:r>
            <a:r>
              <a:rPr lang="en-US" sz="1600" dirty="0" err="1">
                <a:latin typeface="Arial Rounded MT Bold" pitchFamily="34" charset="0"/>
              </a:rPr>
              <a:t>telinga</a:t>
            </a:r>
            <a:r>
              <a:rPr lang="en-US" sz="1600" dirty="0">
                <a:latin typeface="Arial Rounded MT Bold" pitchFamily="34" charset="0"/>
              </a:rPr>
              <a:t>  normal (WHO, 1993)</a:t>
            </a:r>
          </a:p>
        </p:txBody>
      </p:sp>
      <p:sp>
        <p:nvSpPr>
          <p:cNvPr id="50183" name="TextBox 1"/>
          <p:cNvSpPr txBox="1">
            <a:spLocks noChangeArrowheads="1"/>
          </p:cNvSpPr>
          <p:nvPr/>
        </p:nvSpPr>
        <p:spPr bwMode="auto">
          <a:xfrm>
            <a:off x="1064568" y="4221090"/>
            <a:ext cx="664334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800" dirty="0" err="1"/>
              <a:t>dBA</a:t>
            </a:r>
            <a:r>
              <a:rPr lang="en-US" sz="1800" dirty="0"/>
              <a:t>   , </a:t>
            </a:r>
            <a:r>
              <a:rPr lang="en-US" sz="1800" dirty="0" err="1"/>
              <a:t>utk</a:t>
            </a:r>
            <a:r>
              <a:rPr lang="en-US" sz="1800" dirty="0"/>
              <a:t> </a:t>
            </a:r>
            <a:r>
              <a:rPr lang="en-US" sz="1800" dirty="0" err="1"/>
              <a:t>bising</a:t>
            </a:r>
            <a:r>
              <a:rPr lang="en-US" sz="1800" dirty="0"/>
              <a:t> </a:t>
            </a:r>
            <a:r>
              <a:rPr lang="en-US" sz="1800" dirty="0" err="1"/>
              <a:t>lingungan</a:t>
            </a:r>
            <a:r>
              <a:rPr lang="en-US" sz="1800" dirty="0"/>
              <a:t> </a:t>
            </a:r>
            <a:r>
              <a:rPr lang="en-US" sz="1800" dirty="0" err="1"/>
              <a:t>luar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bangunan</a:t>
            </a:r>
            <a:endParaRPr lang="en-US" sz="1800" dirty="0"/>
          </a:p>
          <a:p>
            <a:pPr eaLnBrk="1" hangingPunct="1"/>
            <a:r>
              <a:rPr lang="en-US" sz="1800" dirty="0" err="1"/>
              <a:t>dBB</a:t>
            </a:r>
            <a:r>
              <a:rPr lang="en-US" sz="1800" dirty="0"/>
              <a:t>  ,  </a:t>
            </a:r>
            <a:r>
              <a:rPr lang="en-US" sz="1800" dirty="0" err="1"/>
              <a:t>utk</a:t>
            </a:r>
            <a:r>
              <a:rPr lang="en-US" sz="1800" dirty="0"/>
              <a:t> </a:t>
            </a:r>
            <a:r>
              <a:rPr lang="en-US" sz="1800" dirty="0" err="1"/>
              <a:t>tingat</a:t>
            </a:r>
            <a:r>
              <a:rPr lang="en-US" sz="1800" dirty="0"/>
              <a:t> </a:t>
            </a:r>
            <a:r>
              <a:rPr lang="en-US" sz="1800" dirty="0" err="1"/>
              <a:t>bising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tinggi</a:t>
            </a:r>
            <a:endParaRPr lang="en-US" sz="1800" dirty="0"/>
          </a:p>
          <a:p>
            <a:pPr eaLnBrk="1" hangingPunct="1"/>
            <a:r>
              <a:rPr lang="en-US" sz="1800" dirty="0" err="1"/>
              <a:t>dBC</a:t>
            </a:r>
            <a:r>
              <a:rPr lang="en-US" sz="1800" dirty="0"/>
              <a:t>  , </a:t>
            </a:r>
            <a:r>
              <a:rPr lang="en-US" sz="1800" dirty="0" err="1"/>
              <a:t>utk</a:t>
            </a:r>
            <a:r>
              <a:rPr lang="en-US" sz="1800" dirty="0"/>
              <a:t> </a:t>
            </a:r>
            <a:r>
              <a:rPr lang="en-US" sz="1800" dirty="0" err="1"/>
              <a:t>bising</a:t>
            </a:r>
            <a:r>
              <a:rPr lang="en-US" sz="1800" dirty="0"/>
              <a:t> </a:t>
            </a:r>
            <a:r>
              <a:rPr lang="en-US" sz="1800" dirty="0" err="1"/>
              <a:t>industri</a:t>
            </a:r>
            <a:r>
              <a:rPr lang="en-US" sz="1800" dirty="0"/>
              <a:t> yang </a:t>
            </a:r>
            <a:r>
              <a:rPr lang="en-US" sz="1800" dirty="0" err="1"/>
              <a:t>sangat</a:t>
            </a:r>
            <a:r>
              <a:rPr lang="en-US" sz="1800" dirty="0"/>
              <a:t> </a:t>
            </a:r>
            <a:r>
              <a:rPr lang="en-US" sz="1800" dirty="0" err="1"/>
              <a:t>tinggi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mesin</a:t>
            </a:r>
            <a:endParaRPr lang="en-US" sz="1800" dirty="0"/>
          </a:p>
          <a:p>
            <a:pPr eaLnBrk="1" hangingPunct="1"/>
            <a:r>
              <a:rPr lang="en-US" sz="1800" dirty="0" err="1"/>
              <a:t>dBD</a:t>
            </a:r>
            <a:r>
              <a:rPr lang="en-US" sz="1800" dirty="0"/>
              <a:t>  , </a:t>
            </a:r>
            <a:r>
              <a:rPr lang="en-US" sz="1800" dirty="0" err="1"/>
              <a:t>utk</a:t>
            </a:r>
            <a:r>
              <a:rPr lang="en-US" sz="1800" dirty="0"/>
              <a:t> </a:t>
            </a:r>
            <a:r>
              <a:rPr lang="en-US" sz="1800" dirty="0" err="1"/>
              <a:t>tingkat</a:t>
            </a:r>
            <a:r>
              <a:rPr lang="en-US" sz="1800" dirty="0"/>
              <a:t> </a:t>
            </a:r>
            <a:r>
              <a:rPr lang="en-US" sz="1800" dirty="0" err="1"/>
              <a:t>bising</a:t>
            </a:r>
            <a:r>
              <a:rPr lang="en-US" sz="1800" dirty="0"/>
              <a:t> </a:t>
            </a:r>
            <a:r>
              <a:rPr lang="en-US" sz="1800" dirty="0" err="1"/>
              <a:t>peswat</a:t>
            </a:r>
            <a:r>
              <a:rPr lang="en-US" sz="1800" dirty="0"/>
              <a:t> </a:t>
            </a:r>
            <a:r>
              <a:rPr lang="en-US" sz="1800" dirty="0" err="1"/>
              <a:t>udara</a:t>
            </a:r>
            <a:endParaRPr lang="en-US" sz="1800" dirty="0"/>
          </a:p>
        </p:txBody>
      </p:sp>
      <p:sp>
        <p:nvSpPr>
          <p:cNvPr id="15" name="Rectangle 36"/>
          <p:cNvSpPr txBox="1">
            <a:spLocks noChangeArrowheads="1"/>
          </p:cNvSpPr>
          <p:nvPr/>
        </p:nvSpPr>
        <p:spPr>
          <a:xfrm>
            <a:off x="812761" y="764704"/>
            <a:ext cx="4932327" cy="481236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tx1"/>
                </a:solidFill>
                <a:latin typeface="Haettenschweiler" pitchFamily="34" charset="0"/>
              </a:rPr>
              <a:t>I</a:t>
            </a:r>
            <a:r>
              <a:rPr lang="id-ID" sz="2400" dirty="0" smtClean="0">
                <a:solidFill>
                  <a:schemeClr val="tx1"/>
                </a:solidFill>
                <a:latin typeface="Haettenschweiler" pitchFamily="34" charset="0"/>
              </a:rPr>
              <a:t>I </a:t>
            </a:r>
            <a:r>
              <a:rPr lang="en-US" sz="2400" dirty="0" smtClean="0">
                <a:solidFill>
                  <a:schemeClr val="tx1"/>
                </a:solidFill>
                <a:latin typeface="Haettenschweiler" pitchFamily="34" charset="0"/>
              </a:rPr>
              <a:t>.     </a:t>
            </a:r>
            <a:r>
              <a:rPr lang="en-US" sz="2800" dirty="0" smtClean="0">
                <a:solidFill>
                  <a:schemeClr val="tx1"/>
                </a:solidFill>
                <a:latin typeface="Haettenschweiler" pitchFamily="34" charset="0"/>
              </a:rPr>
              <a:t>KARAKTERISTIK</a:t>
            </a:r>
            <a:r>
              <a:rPr lang="id-ID" sz="2800" dirty="0" smtClean="0">
                <a:solidFill>
                  <a:schemeClr val="tx1"/>
                </a:solidFill>
                <a:latin typeface="Haettenschweiler" pitchFamily="34" charset="0"/>
              </a:rPr>
              <a:t> ( basic  concepts )  </a:t>
            </a:r>
            <a:endParaRPr lang="en-US" sz="2800" dirty="0">
              <a:solidFill>
                <a:schemeClr val="tx1"/>
              </a:solidFill>
              <a:latin typeface="Haettenschweiler" pitchFamily="34" charset="0"/>
            </a:endParaRPr>
          </a:p>
        </p:txBody>
      </p:sp>
    </p:spTree>
  </p:cSld>
  <p:clrMapOvr>
    <a:masterClrMapping/>
  </p:clrMapOvr>
  <p:transition spd="slow" advTm="8000">
    <p:fade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utoUpdateAnimBg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orinthian columns design templat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2512</TotalTime>
  <Pages>4</Pages>
  <Words>2626</Words>
  <Application>Microsoft Office PowerPoint</Application>
  <PresentationFormat>A4 Paper (210x297 mm)</PresentationFormat>
  <Paragraphs>635</Paragraphs>
  <Slides>59</Slides>
  <Notes>23</Notes>
  <HiddenSlides>1</HiddenSlides>
  <MMClips>3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Corinthian columns design template</vt:lpstr>
      <vt:lpstr>Stack of books design template</vt:lpstr>
      <vt:lpstr>1_Stack of books design template</vt:lpstr>
      <vt:lpstr>Adjacency</vt:lpstr>
      <vt:lpstr>1_Adjacency</vt:lpstr>
      <vt:lpstr>Dibujo</vt:lpstr>
      <vt:lpstr>KEBISINGAN</vt:lpstr>
      <vt:lpstr>PowerPoint Presentation</vt:lpstr>
      <vt:lpstr>PowerPoint Presentation</vt:lpstr>
      <vt:lpstr>PowerPoint Presentation</vt:lpstr>
      <vt:lpstr>Pengertian</vt:lpstr>
      <vt:lpstr>II .     KARAKTERISTIK ( basic  concepts )  </vt:lpstr>
      <vt:lpstr>Examples of Different SPLs and Frequencies</vt:lpstr>
      <vt:lpstr>II .     KARAKTERISTIK ( basic  concepts 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JENIS PAPARAN BISING)</vt:lpstr>
      <vt:lpstr>JENIS PAPARAN BISING)</vt:lpstr>
      <vt:lpstr>A.   KONTINU NOISE </vt:lpstr>
      <vt:lpstr>B. NOISE IMPLUSIVE</vt:lpstr>
      <vt:lpstr>  INSTRUMEN PENGUKURAN </vt:lpstr>
      <vt:lpstr>PowerPoint Presentation</vt:lpstr>
      <vt:lpstr>  STANDAR PEMAPARAN KEBISINGAN </vt:lpstr>
      <vt:lpstr>PowerPoint Presentation</vt:lpstr>
      <vt:lpstr>STANDARD   PENGUKURAN </vt:lpstr>
      <vt:lpstr>PowerPoint Presentation</vt:lpstr>
      <vt:lpstr>PowerPoint Presentation</vt:lpstr>
      <vt:lpstr>Besarnya Tingkat Kebisingan di Industri (di tempat kerja)          TWA = 8  Jam kerja,  ISO TC43 [128] </vt:lpstr>
      <vt:lpstr>HEARING LOSS PREVENTION PROGRAM  (HLPP)</vt:lpstr>
      <vt:lpstr>KEBISINGAN INDUSTRI</vt:lpstr>
      <vt:lpstr>PowerPoint Presentation</vt:lpstr>
      <vt:lpstr>PowerPoint Presentation</vt:lpstr>
      <vt:lpstr>EFEK BISING PADA MANUSIA</vt:lpstr>
      <vt:lpstr>PowerPoint Presentation</vt:lpstr>
      <vt:lpstr>PowerPoint Presentation</vt:lpstr>
      <vt:lpstr>B. EFEK KEBISINGAN TERHADAP DAYA KERJA DAN PEKERJAAN </vt:lpstr>
      <vt:lpstr>PowerPoint Presentation</vt:lpstr>
      <vt:lpstr>Noise Induced Hearing Loss disingkat NIHL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PENGUKURA LINGKUNGAN KERJA BISING</vt:lpstr>
      <vt:lpstr>STUDI KASUS</vt:lpstr>
      <vt:lpstr>Menurut (Waldron,H.A 1989 :119) menyatakan bahwa unuk kombinasi sound level (dB) degan nilai intesitas yang bervariasi dapat di gunakan  dalam  satu parameter dengan Nilai Itensitas Kebisingan sepert pada  :    TABEL –RULE OF THUMB FOR ADDING OR SUBTRACTING DECIBEL</vt:lpstr>
      <vt:lpstr>PowerPoint Presentation</vt:lpstr>
      <vt:lpstr>PowerPoint Presentation</vt:lpstr>
      <vt:lpstr>PowerPoint Presentation</vt:lpstr>
      <vt:lpstr>PowerPoint Presentation</vt:lpstr>
      <vt:lpstr>  NOISE CONTROL PROGRAM</vt:lpstr>
      <vt:lpstr>  NOISE CONTROL PROGRAM</vt:lpstr>
      <vt:lpstr>  NOISE CONTROL PROGRAM</vt:lpstr>
      <vt:lpstr>DIAGRAM  NOISE CONTROL PROGRAM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pengertian  NOISE,  ADALAH SUARA YANG TIDAK DIINGINKAN YANG BERASAL DARI SUMBER, YANG MERUPAKAN ARUS ENERGI YANG BERBENTUK GELOMBANG SUARA DAN MEMPUNYAI TEKANAN YANG DAPAT BERUBAH - UBAH TERGANTUNG PADA SUMBERNYA .</dc:title>
  <dc:creator>Occupational Health and Safety Laboratories</dc:creator>
  <cp:lastModifiedBy>May</cp:lastModifiedBy>
  <cp:revision>220</cp:revision>
  <cp:lastPrinted>1997-09-03T09:24:44Z</cp:lastPrinted>
  <dcterms:created xsi:type="dcterms:W3CDTF">1997-09-01T19:34:38Z</dcterms:created>
  <dcterms:modified xsi:type="dcterms:W3CDTF">2015-05-20T08:59:52Z</dcterms:modified>
</cp:coreProperties>
</file>