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7" r:id="rId1"/>
    <p:sldMasterId id="2147484398" r:id="rId2"/>
  </p:sldMasterIdLst>
  <p:notesMasterIdLst>
    <p:notesMasterId r:id="rId26"/>
  </p:notesMasterIdLst>
  <p:handoutMasterIdLst>
    <p:handoutMasterId r:id="rId27"/>
  </p:handoutMasterIdLst>
  <p:sldIdLst>
    <p:sldId id="352" r:id="rId3"/>
    <p:sldId id="354" r:id="rId4"/>
    <p:sldId id="337" r:id="rId5"/>
    <p:sldId id="355" r:id="rId6"/>
    <p:sldId id="339" r:id="rId7"/>
    <p:sldId id="356" r:id="rId8"/>
    <p:sldId id="341" r:id="rId9"/>
    <p:sldId id="263" r:id="rId10"/>
    <p:sldId id="264" r:id="rId11"/>
    <p:sldId id="265" r:id="rId12"/>
    <p:sldId id="267" r:id="rId13"/>
    <p:sldId id="361" r:id="rId14"/>
    <p:sldId id="358" r:id="rId15"/>
    <p:sldId id="268" r:id="rId16"/>
    <p:sldId id="350" r:id="rId17"/>
    <p:sldId id="367" r:id="rId18"/>
    <p:sldId id="359" r:id="rId19"/>
    <p:sldId id="363" r:id="rId20"/>
    <p:sldId id="318" r:id="rId21"/>
    <p:sldId id="365" r:id="rId22"/>
    <p:sldId id="362" r:id="rId23"/>
    <p:sldId id="364" r:id="rId24"/>
    <p:sldId id="366" r:id="rId25"/>
  </p:sldIdLst>
  <p:sldSz cx="9906000" cy="6858000" type="A4"/>
  <p:notesSz cx="8335963" cy="6858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DE8"/>
    <a:srgbClr val="009688"/>
    <a:srgbClr val="BC3700"/>
    <a:srgbClr val="C0FEF9"/>
    <a:srgbClr val="006B61"/>
    <a:srgbClr val="FCFEB9"/>
    <a:srgbClr val="FC0128"/>
    <a:srgbClr val="923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76" autoAdjust="0"/>
  </p:normalViewPr>
  <p:slideViewPr>
    <p:cSldViewPr>
      <p:cViewPr>
        <p:scale>
          <a:sx n="78" d="100"/>
          <a:sy n="78" d="100"/>
        </p:scale>
        <p:origin x="-90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19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1250" y="3254375"/>
            <a:ext cx="6113463" cy="338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05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4575" y="517525"/>
            <a:ext cx="3709988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96135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9813" y="514350"/>
            <a:ext cx="3716337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721783" y="6513910"/>
            <a:ext cx="3612251" cy="342900"/>
          </a:xfrm>
          <a:prstGeom prst="rect">
            <a:avLst/>
          </a:prstGeom>
        </p:spPr>
        <p:txBody>
          <a:bodyPr/>
          <a:lstStyle/>
          <a:p>
            <a:fld id="{21BE2F82-D905-419A-BED8-BAB2A908288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5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6152" y="1600200"/>
            <a:ext cx="7675431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6153" y="2819400"/>
            <a:ext cx="5694231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59FBE-04FB-49B4-A61F-141B0195D1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70E2-3E6C-4165-B36E-74BC14AC6E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3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4014" y="685801"/>
            <a:ext cx="1919288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6152" y="685801"/>
            <a:ext cx="5592763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193D-BBF3-4D57-8DC7-9F48C5E496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6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0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6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545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1" y="1104900"/>
            <a:ext cx="421005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5750" y="1104900"/>
            <a:ext cx="421005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0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11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204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05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2DBC-3FBF-4E1A-91A4-5A8310391B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39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661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88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0843" y="228600"/>
            <a:ext cx="2251209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1" y="228600"/>
            <a:ext cx="6590242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38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228600"/>
            <a:ext cx="9006551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1" y="1104900"/>
            <a:ext cx="4210050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5750" y="1104900"/>
            <a:ext cx="421005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5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60" y="473077"/>
            <a:ext cx="882826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7760" y="1828804"/>
            <a:ext cx="8828260" cy="4035425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577758" y="6248402"/>
            <a:ext cx="2225318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507813" y="6248402"/>
            <a:ext cx="3133223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345774" y="6248402"/>
            <a:ext cx="2060244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fld id="{B5C13B9C-3DFA-4466-960B-434291FC5B23}" type="slidenum">
              <a:rPr lang="en-GB">
                <a:solidFill>
                  <a:srgbClr val="FFFFFF"/>
                </a:solidFill>
                <a:ea typeface="MS Gothic" pitchFamily="49" charset="-128"/>
              </a:rPr>
              <a:pPr algn="l" defTabSz="449263"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4389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60" y="473077"/>
            <a:ext cx="882826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77757" y="1828804"/>
            <a:ext cx="433794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68077" y="1828804"/>
            <a:ext cx="4337942" cy="4035425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77758" y="6248402"/>
            <a:ext cx="2225318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507813" y="6248402"/>
            <a:ext cx="3133223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7345774" y="6248402"/>
            <a:ext cx="2060244" cy="454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defTabSz="449263">
              <a:spcBef>
                <a:spcPct val="0"/>
              </a:spcBef>
              <a:defRPr/>
            </a:pPr>
            <a:fld id="{F561786B-CAE9-430E-A4D9-8C82618C0A28}" type="slidenum">
              <a:rPr lang="en-GB">
                <a:solidFill>
                  <a:srgbClr val="FFFFFF"/>
                </a:solidFill>
                <a:ea typeface="MS Gothic" pitchFamily="49" charset="-128"/>
              </a:rPr>
              <a:pPr algn="l" defTabSz="449263"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srgbClr val="FFFFFF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6732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664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81501" cy="2579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1"/>
            <a:ext cx="4381501" cy="2579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spcBef>
                <a:spcPct val="0"/>
              </a:spcBef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spcBef>
                <a:spcPct val="0"/>
              </a:spcBef>
              <a:defRPr/>
            </a:pP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l">
              <a:spcBef>
                <a:spcPct val="0"/>
              </a:spcBef>
              <a:defRPr/>
            </a:pPr>
            <a:fld id="{C4F8B16A-DFB8-4E07-A029-BDD3809B141A}" type="slidenum">
              <a:rPr lang="en-US" sz="1800">
                <a:solidFill>
                  <a:srgbClr val="000000"/>
                </a:solidFill>
                <a:latin typeface="Arial" charset="0"/>
              </a:rPr>
              <a:pPr algn="l">
                <a:spcBef>
                  <a:spcPct val="0"/>
                </a:spcBef>
                <a:defRPr/>
              </a:pPr>
              <a:t>‹#›</a:t>
            </a:fld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3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431F0-E693-4940-9660-19967A0EDF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7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152" y="1600201"/>
            <a:ext cx="276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677" y="1600201"/>
            <a:ext cx="276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E36CA-BF15-44A6-890E-E3A1378FC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9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1638-3522-473E-B2C0-C0A7BF761F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26B0-A0CF-41B6-8277-19CF3683C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F8C5-08A5-4F01-97F6-86E82B9CA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5E4F-F50A-4715-AFE6-8A310D0499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4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0FE69-FBAA-485E-BD6F-8583FC69EA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9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86152" y="685800"/>
            <a:ext cx="76771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6152" y="1600201"/>
            <a:ext cx="56959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29375"/>
            <a:ext cx="2311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29375"/>
            <a:ext cx="31369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29375"/>
            <a:ext cx="2311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366E37E-B471-48AB-8C55-1523BA8E2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  <p:sldLayoutId id="2147484355" r:id="rId8"/>
    <p:sldLayoutId id="2147484356" r:id="rId9"/>
    <p:sldLayoutId id="2147484357" r:id="rId10"/>
    <p:sldLayoutId id="214748435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04900"/>
            <a:ext cx="85852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228600"/>
            <a:ext cx="9006551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742950" cy="685800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4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800">
              <a:solidFill>
                <a:srgbClr val="000000"/>
              </a:solidFill>
              <a:latin typeface="Arial"/>
              <a:ea typeface="MS Gothic" pitchFamily="49" charset="-128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6200000">
            <a:off x="-2476167" y="2888594"/>
            <a:ext cx="5621337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200" b="1" i="1">
                <a:solidFill>
                  <a:srgbClr val="FFFFFF"/>
                </a:solidFill>
                <a:latin typeface="Arial"/>
                <a:ea typeface="MS Gothic" pitchFamily="49" charset="-128"/>
              </a:rPr>
              <a:t>Environmental Health and Safety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075109" y="6559554"/>
            <a:ext cx="40395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spcBef>
                <a:spcPct val="0"/>
              </a:spcBef>
            </a:pPr>
            <a:fld id="{564C8D04-1B8D-42D1-993F-FCF845E056A8}" type="slidenum">
              <a:rPr lang="en-US" sz="1400" i="1">
                <a:solidFill>
                  <a:srgbClr val="000000"/>
                </a:solidFill>
                <a:latin typeface="Arial"/>
                <a:ea typeface="MS Gothic" pitchFamily="49" charset="-128"/>
              </a:rPr>
              <a:pPr algn="l" eaLnBrk="0" hangingPunct="0">
                <a:spcBef>
                  <a:spcPct val="0"/>
                </a:spcBef>
              </a:pPr>
              <a:t>‹#›</a:t>
            </a:fld>
            <a:endParaRPr lang="en-US" sz="1400" i="1">
              <a:solidFill>
                <a:srgbClr val="000000"/>
              </a:solidFill>
              <a:latin typeface="Arial"/>
              <a:ea typeface="MS Gothic" pitchFamily="49" charset="-128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60400" y="838201"/>
            <a:ext cx="9245600" cy="63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endParaRPr lang="en-US" sz="2800">
              <a:solidFill>
                <a:srgbClr val="000000"/>
              </a:solidFill>
              <a:latin typeface="Arial"/>
              <a:ea typeface="MS Gothic" pitchFamily="49" charset="-128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9719989" y="6340476"/>
            <a:ext cx="18601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ea typeface="MS Gothic" pitchFamily="49" charset="-128"/>
            </a:endParaRPr>
          </a:p>
          <a:p>
            <a:pPr algn="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0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9" r:id="rId1"/>
    <p:sldLayoutId id="2147484400" r:id="rId2"/>
    <p:sldLayoutId id="2147484401" r:id="rId3"/>
    <p:sldLayoutId id="2147484402" r:id="rId4"/>
    <p:sldLayoutId id="2147484403" r:id="rId5"/>
    <p:sldLayoutId id="2147484404" r:id="rId6"/>
    <p:sldLayoutId id="2147484405" r:id="rId7"/>
    <p:sldLayoutId id="2147484406" r:id="rId8"/>
    <p:sldLayoutId id="2147484407" r:id="rId9"/>
    <p:sldLayoutId id="2147484408" r:id="rId10"/>
    <p:sldLayoutId id="2147484409" r:id="rId11"/>
    <p:sldLayoutId id="2147484410" r:id="rId12"/>
    <p:sldLayoutId id="2147484411" r:id="rId13"/>
    <p:sldLayoutId id="2147484412" r:id="rId14"/>
    <p:sldLayoutId id="2147484413" r:id="rId15"/>
  </p:sldLayoutIdLst>
  <p:hf hdr="0" ftr="0"/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9715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1445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spico.co.kr/DATAS/es_product2/9)_Vibration_meter.jpg" TargetMode="Externa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arifkristanta.files.wordpress.com/2009/07/ayunan-movie.gif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gif"/><Relationship Id="rId4" Type="http://schemas.openxmlformats.org/officeDocument/2006/relationships/hyperlink" Target="http://arifkristanta.files.wordpress.com/2009/07/pendulum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fisika79.files.wordpress.com/2010/07/getaran-dan-gelombang.jpg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724150" y="6071226"/>
            <a:ext cx="6438900" cy="786774"/>
            <a:chOff x="2438400" y="5913005"/>
            <a:chExt cx="4689811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7" name="Freeform 16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defTabSz="1066800" fontAlgn="auto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solidFill>
                    <a:prstClr val="white"/>
                  </a:solidFill>
                </a:rPr>
                <a:t>Ir. MUH. ARIF LATAR, MSc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438400" y="5913005"/>
              <a:ext cx="910320" cy="786774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0" name="TextBox 19"/>
          <p:cNvSpPr txBox="1"/>
          <p:nvPr/>
        </p:nvSpPr>
        <p:spPr>
          <a:xfrm>
            <a:off x="2504728" y="1146324"/>
            <a:ext cx="6022674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Gothic Std Black" pitchFamily="34" charset="0"/>
              </a:rPr>
              <a:t>LINGKUNGAH KERJA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ell Gothic Std Black" pitchFamily="34" charset="0"/>
              </a:rPr>
              <a:t>FAKTOR  FISIKA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ell Gothic Std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7096" y="188640"/>
            <a:ext cx="2345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l Gothic Std Black" pitchFamily="34" charset="0"/>
              </a:rPr>
              <a:t>MODUL -  2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l Gothic Std Black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2640" y="3110866"/>
            <a:ext cx="6120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0" i="0" u="none" strike="noStrike" kern="0" cap="all" spc="5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Vibrations</a:t>
            </a:r>
            <a:r>
              <a:rPr kumimoji="0" lang="es-ES_tradnl" sz="4800" b="0" i="0" u="none" strike="noStrike" kern="0" cap="all" spc="5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:</a:t>
            </a:r>
            <a:r>
              <a:rPr kumimoji="0" lang="id-ID" sz="4800" b="0" i="0" u="none" strike="noStrike" kern="0" cap="all" spc="5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s-ES_tradnl" sz="4800" b="0" i="0" u="none" strike="noStrike" kern="0" cap="all" spc="5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mienne" pitchFamily="82" charset="0"/>
                <a:ea typeface="+mj-ea"/>
                <a:cs typeface="+mj-cs"/>
              </a:rPr>
              <a:t>Standards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pic>
        <p:nvPicPr>
          <p:cNvPr id="14" name="Picture 4" descr="con2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3240" y="1932428"/>
            <a:ext cx="2306759" cy="28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80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4688" y="980728"/>
            <a:ext cx="2736850" cy="504825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  <a:ea typeface="SimSun" pitchFamily="2" charset="-122"/>
              </a:rPr>
              <a:t>KECEPATAN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208584" y="1926785"/>
            <a:ext cx="7788795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en-AU" sz="2000" dirty="0" err="1"/>
              <a:t>Kecepatan</a:t>
            </a:r>
            <a:r>
              <a:rPr lang="en-AU" sz="2000" dirty="0"/>
              <a:t> </a:t>
            </a:r>
            <a:r>
              <a:rPr lang="en-AU" sz="2000" dirty="0" err="1"/>
              <a:t>getaran</a:t>
            </a:r>
            <a:r>
              <a:rPr lang="en-AU" sz="2000" dirty="0"/>
              <a:t>/</a:t>
            </a:r>
            <a:r>
              <a:rPr lang="en-AU" sz="2000" dirty="0" err="1"/>
              <a:t>vibrasi</a:t>
            </a:r>
            <a:r>
              <a:rPr lang="en-AU" sz="2000" dirty="0"/>
              <a:t> </a:t>
            </a:r>
            <a:r>
              <a:rPr lang="en-AU" sz="2000" dirty="0" err="1"/>
              <a:t>diukur</a:t>
            </a:r>
            <a:r>
              <a:rPr lang="en-AU" sz="2000" dirty="0"/>
              <a:t> </a:t>
            </a:r>
            <a:r>
              <a:rPr lang="en-AU" sz="2000" dirty="0" err="1"/>
              <a:t>dalam</a:t>
            </a:r>
            <a:r>
              <a:rPr lang="en-AU" sz="2000" dirty="0"/>
              <a:t> </a:t>
            </a:r>
            <a:r>
              <a:rPr lang="en-AU" sz="2000" dirty="0" err="1"/>
              <a:t>harga</a:t>
            </a:r>
            <a:r>
              <a:rPr lang="en-AU" sz="2000" dirty="0"/>
              <a:t> root mean square (RMS) :</a:t>
            </a:r>
            <a:endParaRPr lang="en-US" sz="2000" dirty="0"/>
          </a:p>
          <a:p>
            <a:pPr algn="l"/>
            <a:r>
              <a:rPr lang="fr-FR" sz="2000" dirty="0"/>
              <a:t>v  = </a:t>
            </a:r>
            <a:r>
              <a:rPr lang="fr-FR" sz="2000" dirty="0" err="1"/>
              <a:t>ds</a:t>
            </a:r>
            <a:r>
              <a:rPr lang="fr-FR" sz="2000" dirty="0"/>
              <a:t>/</a:t>
            </a:r>
            <a:r>
              <a:rPr lang="fr-FR" sz="2000" dirty="0" err="1"/>
              <a:t>dt</a:t>
            </a:r>
            <a:r>
              <a:rPr lang="fr-FR" sz="2000" dirty="0"/>
              <a:t>  =  V. cos (</a:t>
            </a:r>
            <a:r>
              <a:rPr lang="en-AU" sz="2000" dirty="0">
                <a:sym typeface="Symbol" pitchFamily="18" charset="2"/>
              </a:rPr>
              <a:t></a:t>
            </a:r>
            <a:r>
              <a:rPr lang="fr-FR" sz="2000" dirty="0"/>
              <a:t>.t )</a:t>
            </a:r>
            <a:endParaRPr lang="en-US" sz="2000" dirty="0">
              <a:sym typeface="Symbol" pitchFamily="18" charset="2"/>
            </a:endParaRPr>
          </a:p>
          <a:p>
            <a:pPr algn="l"/>
            <a:r>
              <a:rPr lang="fr-FR" sz="2000" dirty="0">
                <a:sym typeface="Symbol" pitchFamily="18" charset="2"/>
              </a:rPr>
              <a:t>    = V sin (</a:t>
            </a:r>
            <a:r>
              <a:rPr lang="en-AU" sz="2000" dirty="0">
                <a:sym typeface="Symbol" pitchFamily="18" charset="2"/>
              </a:rPr>
              <a:t></a:t>
            </a:r>
            <a:r>
              <a:rPr lang="fr-FR" sz="2000" dirty="0"/>
              <a:t>.t + </a:t>
            </a:r>
            <a:r>
              <a:rPr lang="en-AU" sz="2000" dirty="0">
                <a:sym typeface="Symbol" pitchFamily="18" charset="2"/>
              </a:rPr>
              <a:t></a:t>
            </a:r>
            <a:r>
              <a:rPr lang="fr-FR" sz="2000" dirty="0"/>
              <a:t>/2)</a:t>
            </a:r>
            <a:endParaRPr lang="en-US" sz="2000" dirty="0">
              <a:sym typeface="Symbol" pitchFamily="18" charset="2"/>
            </a:endParaRPr>
          </a:p>
          <a:p>
            <a:pPr algn="l"/>
            <a:r>
              <a:rPr lang="en-AU" sz="1800" dirty="0" err="1">
                <a:sym typeface="Symbol" pitchFamily="18" charset="2"/>
              </a:rPr>
              <a:t>dimana</a:t>
            </a:r>
            <a:r>
              <a:rPr lang="en-AU" sz="1800" dirty="0">
                <a:sym typeface="Symbol" pitchFamily="18" charset="2"/>
              </a:rPr>
              <a:t> :</a:t>
            </a:r>
            <a:endParaRPr lang="en-US" sz="1800" dirty="0">
              <a:sym typeface="Symbol" pitchFamily="18" charset="2"/>
            </a:endParaRPr>
          </a:p>
          <a:p>
            <a:pPr lvl="3" algn="l">
              <a:tabLst>
                <a:tab pos="1943100" algn="l"/>
              </a:tabLst>
            </a:pPr>
            <a:r>
              <a:rPr lang="en-AU" sz="2000" dirty="0">
                <a:sym typeface="Symbol" pitchFamily="18" charset="2"/>
              </a:rPr>
              <a:t>v = </a:t>
            </a:r>
            <a:r>
              <a:rPr lang="en-AU" sz="2000" dirty="0" err="1">
                <a:sym typeface="Symbol" pitchFamily="18" charset="2"/>
              </a:rPr>
              <a:t>kecepatan</a:t>
            </a:r>
            <a:r>
              <a:rPr lang="en-AU" sz="2000" dirty="0">
                <a:sym typeface="Symbol" pitchFamily="18" charset="2"/>
              </a:rPr>
              <a:t>  (m/</a:t>
            </a:r>
            <a:r>
              <a:rPr lang="en-AU" sz="2000" dirty="0" err="1">
                <a:sym typeface="Symbol" pitchFamily="18" charset="2"/>
              </a:rPr>
              <a:t>det</a:t>
            </a:r>
            <a:r>
              <a:rPr lang="en-AU" sz="2000" dirty="0">
                <a:sym typeface="Symbol" pitchFamily="18" charset="2"/>
              </a:rPr>
              <a:t>)</a:t>
            </a:r>
            <a:endParaRPr lang="en-US" sz="2000" dirty="0">
              <a:sym typeface="Symbol" pitchFamily="18" charset="2"/>
            </a:endParaRPr>
          </a:p>
          <a:p>
            <a:pPr lvl="3" algn="l">
              <a:tabLst>
                <a:tab pos="1943100" algn="l"/>
              </a:tabLst>
            </a:pPr>
            <a:r>
              <a:rPr lang="fr-FR" sz="2000" dirty="0">
                <a:sym typeface="Symbol" pitchFamily="18" charset="2"/>
              </a:rPr>
              <a:t>V = </a:t>
            </a:r>
            <a:r>
              <a:rPr lang="fr-FR" sz="2000" dirty="0" err="1">
                <a:sym typeface="Symbol" pitchFamily="18" charset="2"/>
              </a:rPr>
              <a:t>kecepatan</a:t>
            </a:r>
            <a:r>
              <a:rPr lang="fr-FR" sz="2000" dirty="0">
                <a:sym typeface="Symbol" pitchFamily="18" charset="2"/>
              </a:rPr>
              <a:t> maximum</a:t>
            </a:r>
          </a:p>
        </p:txBody>
      </p:sp>
      <p:sp>
        <p:nvSpPr>
          <p:cNvPr id="66564" name="Rectangle 5"/>
          <p:cNvSpPr>
            <a:spLocks noChangeArrowheads="1"/>
          </p:cNvSpPr>
          <p:nvPr/>
        </p:nvSpPr>
        <p:spPr bwMode="auto">
          <a:xfrm>
            <a:off x="4088904" y="4653136"/>
            <a:ext cx="4752528" cy="4252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algn="l">
              <a:spcBef>
                <a:spcPct val="0"/>
              </a:spcBef>
            </a:pPr>
            <a:r>
              <a:rPr lang="fr-FR" sz="1800" i="1" dirty="0" err="1">
                <a:latin typeface="Arial Rounded MT Bold" pitchFamily="34" charset="0"/>
              </a:rPr>
              <a:t>Percepatan</a:t>
            </a:r>
            <a:r>
              <a:rPr lang="fr-FR" sz="1800" i="1" dirty="0">
                <a:latin typeface="Arial Rounded MT Bold" pitchFamily="34" charset="0"/>
              </a:rPr>
              <a:t> (</a:t>
            </a:r>
            <a:r>
              <a:rPr lang="fr-FR" sz="1800" i="1" dirty="0" err="1">
                <a:latin typeface="Arial Rounded MT Bold" pitchFamily="34" charset="0"/>
              </a:rPr>
              <a:t>acceleration</a:t>
            </a:r>
            <a:r>
              <a:rPr lang="fr-FR" sz="1800" i="1" dirty="0">
                <a:latin typeface="Arial Rounded MT Bold" pitchFamily="34" charset="0"/>
              </a:rPr>
              <a:t>)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smtClean="0">
                <a:latin typeface="Arial Rounded MT Bold" pitchFamily="34" charset="0"/>
              </a:rPr>
              <a:t>= </a:t>
            </a:r>
            <a:r>
              <a:rPr lang="en-US" sz="1800" dirty="0" err="1" smtClean="0">
                <a:latin typeface="Arial Rounded MT Bold" pitchFamily="34" charset="0"/>
              </a:rPr>
              <a:t>percepatan</a:t>
            </a:r>
            <a:endParaRPr lang="en-US" sz="1800" dirty="0">
              <a:latin typeface="Arial Rounded MT Bold" pitchFamily="34" charset="0"/>
            </a:endParaRPr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4664968" y="5229200"/>
            <a:ext cx="43576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fr-FR" sz="1800" dirty="0"/>
              <a:t>a = dv/</a:t>
            </a:r>
            <a:r>
              <a:rPr lang="fr-FR" sz="1800" dirty="0" err="1"/>
              <a:t>dt</a:t>
            </a:r>
            <a:r>
              <a:rPr lang="fr-FR" sz="1800" dirty="0"/>
              <a:t> = </a:t>
            </a:r>
            <a:r>
              <a:rPr lang="fr-FR" sz="1800" dirty="0" err="1"/>
              <a:t>A.sin</a:t>
            </a:r>
            <a:r>
              <a:rPr lang="fr-FR" sz="1800" dirty="0"/>
              <a:t>  (</a:t>
            </a:r>
            <a:r>
              <a:rPr lang="en-AU" sz="1800" dirty="0">
                <a:sym typeface="Symbol" pitchFamily="18" charset="2"/>
              </a:rPr>
              <a:t></a:t>
            </a:r>
            <a:r>
              <a:rPr lang="fr-FR" sz="1800" dirty="0"/>
              <a:t>. t</a:t>
            </a:r>
            <a:r>
              <a:rPr lang="fr-FR" sz="1800" dirty="0">
                <a:sym typeface="Symbol" pitchFamily="18" charset="2"/>
              </a:rPr>
              <a:t>  + </a:t>
            </a:r>
            <a:r>
              <a:rPr lang="en-AU" sz="1800" dirty="0">
                <a:sym typeface="Symbol" pitchFamily="18" charset="2"/>
              </a:rPr>
              <a:t></a:t>
            </a:r>
            <a:r>
              <a:rPr lang="fr-FR" sz="1800" dirty="0"/>
              <a:t> )</a:t>
            </a:r>
            <a:endParaRPr lang="en-US" sz="1800" dirty="0">
              <a:sym typeface="Symbol" pitchFamily="18" charset="2"/>
            </a:endParaRPr>
          </a:p>
          <a:p>
            <a:pPr algn="l"/>
            <a:r>
              <a:rPr lang="fr-FR" sz="1800" dirty="0" err="1">
                <a:sym typeface="Symbol" pitchFamily="18" charset="2"/>
              </a:rPr>
              <a:t>dimana</a:t>
            </a:r>
            <a:r>
              <a:rPr lang="fr-FR" sz="1800" dirty="0">
                <a:sym typeface="Symbol" pitchFamily="18" charset="2"/>
              </a:rPr>
              <a:t> :</a:t>
            </a:r>
            <a:endParaRPr lang="en-US" sz="1800" dirty="0">
              <a:sym typeface="Symbol" pitchFamily="18" charset="2"/>
            </a:endParaRPr>
          </a:p>
          <a:p>
            <a:pPr algn="l"/>
            <a:r>
              <a:rPr lang="id-ID" sz="1800" dirty="0">
                <a:sym typeface="Symbol" pitchFamily="18" charset="2"/>
              </a:rPr>
              <a:t>	</a:t>
            </a:r>
            <a:r>
              <a:rPr lang="fr-FR" sz="1800" dirty="0">
                <a:sym typeface="Symbol" pitchFamily="18" charset="2"/>
              </a:rPr>
              <a:t>a = </a:t>
            </a:r>
            <a:r>
              <a:rPr lang="fr-FR" sz="1800" dirty="0" err="1">
                <a:sym typeface="Symbol" pitchFamily="18" charset="2"/>
              </a:rPr>
              <a:t>percepatan</a:t>
            </a:r>
            <a:r>
              <a:rPr lang="fr-FR" sz="1800" dirty="0">
                <a:sym typeface="Symbol" pitchFamily="18" charset="2"/>
              </a:rPr>
              <a:t>  (m/</a:t>
            </a:r>
            <a:r>
              <a:rPr lang="fr-FR" sz="1800" dirty="0" err="1">
                <a:sym typeface="Symbol" pitchFamily="18" charset="2"/>
              </a:rPr>
              <a:t>det</a:t>
            </a:r>
            <a:r>
              <a:rPr lang="fr-FR" sz="1800" dirty="0">
                <a:sym typeface="Symbol" pitchFamily="18" charset="2"/>
              </a:rPr>
              <a:t> 2 )</a:t>
            </a:r>
            <a:endParaRPr lang="en-US" sz="1800" dirty="0">
              <a:sym typeface="Symbol" pitchFamily="18" charset="2"/>
            </a:endParaRPr>
          </a:p>
          <a:p>
            <a:pPr algn="l"/>
            <a:r>
              <a:rPr lang="id-ID" sz="1800" dirty="0">
                <a:sym typeface="Symbol" pitchFamily="18" charset="2"/>
              </a:rPr>
              <a:t>	</a:t>
            </a:r>
            <a:r>
              <a:rPr lang="fr-FR" sz="1800" dirty="0">
                <a:sym typeface="Symbol" pitchFamily="18" charset="2"/>
              </a:rPr>
              <a:t>A = </a:t>
            </a:r>
            <a:r>
              <a:rPr lang="fr-FR" sz="1800" dirty="0" err="1">
                <a:sym typeface="Symbol" pitchFamily="18" charset="2"/>
              </a:rPr>
              <a:t>percepatan</a:t>
            </a:r>
            <a:r>
              <a:rPr lang="fr-FR" sz="1800" dirty="0">
                <a:sym typeface="Symbol" pitchFamily="18" charset="2"/>
              </a:rPr>
              <a:t> maximum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0592" y="1196752"/>
            <a:ext cx="7416800" cy="431800"/>
          </a:xfrm>
          <a:solidFill>
            <a:srgbClr val="009688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dirty="0" err="1" smtClean="0">
                <a:solidFill>
                  <a:schemeClr val="bg1"/>
                </a:solidFill>
              </a:rPr>
              <a:t>Pengaruh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Getaran</a:t>
            </a:r>
            <a:r>
              <a:rPr lang="fr-FR" sz="2800" dirty="0" smtClean="0">
                <a:solidFill>
                  <a:schemeClr val="bg1"/>
                </a:solidFill>
              </a:rPr>
              <a:t> /</a:t>
            </a:r>
            <a:r>
              <a:rPr lang="fr-FR" sz="2800" dirty="0" err="1" smtClean="0">
                <a:solidFill>
                  <a:schemeClr val="bg1"/>
                </a:solidFill>
              </a:rPr>
              <a:t>Vibrasi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Terhdap</a:t>
            </a:r>
            <a:r>
              <a:rPr lang="fr-FR" sz="2800" dirty="0" smtClean="0">
                <a:solidFill>
                  <a:schemeClr val="bg1"/>
                </a:solidFill>
              </a:rPr>
              <a:t>  </a:t>
            </a:r>
            <a:r>
              <a:rPr lang="fr-FR" sz="2800" dirty="0" err="1" smtClean="0">
                <a:solidFill>
                  <a:schemeClr val="bg1"/>
                </a:solidFill>
              </a:rPr>
              <a:t>Kesehatan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68624" y="2132856"/>
            <a:ext cx="7920037" cy="4113213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fr-FR" sz="2000" dirty="0" err="1" smtClean="0">
                <a:latin typeface="Arial Rounded MT Bold" pitchFamily="34" charset="0"/>
              </a:rPr>
              <a:t>Pengkaburan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penglihatan</a:t>
            </a:r>
            <a:endParaRPr lang="fr-FR" sz="2000" dirty="0" smtClean="0">
              <a:latin typeface="Arial Rounded MT Bol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fr-FR" sz="2000" dirty="0" err="1" smtClean="0">
                <a:latin typeface="Arial Rounded MT Bold" pitchFamily="34" charset="0"/>
              </a:rPr>
              <a:t>Kehilangan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keseimbangan</a:t>
            </a:r>
            <a:endParaRPr lang="fr-FR" sz="2000" dirty="0" smtClean="0">
              <a:latin typeface="Arial Rounded MT Bol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fr-FR" sz="2000" dirty="0" err="1" smtClean="0">
                <a:latin typeface="Arial Rounded MT Bold" pitchFamily="34" charset="0"/>
              </a:rPr>
              <a:t>Gangguang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psikologi</a:t>
            </a:r>
            <a:endParaRPr lang="en-AU" sz="2000" dirty="0" smtClean="0">
              <a:latin typeface="Arial Rounded MT Bol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AU" sz="2000" dirty="0" err="1" smtClean="0">
                <a:latin typeface="Arial Rounded MT Bold" pitchFamily="34" charset="0"/>
              </a:rPr>
              <a:t>Kelupuhan</a:t>
            </a:r>
            <a:endParaRPr lang="en-AU" sz="2000" dirty="0" smtClean="0">
              <a:latin typeface="Arial Rounded MT Bol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AU" sz="2000" dirty="0" err="1" smtClean="0">
                <a:latin typeface="Arial Rounded MT Bold" pitchFamily="34" charset="0"/>
              </a:rPr>
              <a:t>Kerusakan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permanen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pada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bagian</a:t>
            </a:r>
            <a:r>
              <a:rPr lang="en-AU" sz="2000" dirty="0" smtClean="0">
                <a:latin typeface="Arial Rounded MT Bold" pitchFamily="34" charset="0"/>
              </a:rPr>
              <a:t>- </a:t>
            </a:r>
            <a:r>
              <a:rPr lang="en-AU" sz="2000" dirty="0" err="1" smtClean="0">
                <a:latin typeface="Arial Rounded MT Bold" pitchFamily="34" charset="0"/>
              </a:rPr>
              <a:t>bagian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tubuh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lainnya</a:t>
            </a:r>
            <a:r>
              <a:rPr lang="en-AU" sz="2000" dirty="0" smtClean="0">
                <a:latin typeface="Arial Rounded MT Bold" pitchFamily="34" charset="0"/>
              </a:rPr>
              <a:t>, </a:t>
            </a:r>
            <a:r>
              <a:rPr lang="en-AU" sz="2000" dirty="0" err="1" smtClean="0">
                <a:latin typeface="Arial Rounded MT Bold" pitchFamily="34" charset="0"/>
              </a:rPr>
              <a:t>misalnya</a:t>
            </a:r>
            <a:r>
              <a:rPr lang="en-AU" sz="2000" dirty="0" smtClean="0">
                <a:latin typeface="Arial Rounded MT Bold" pitchFamily="34" charset="0"/>
              </a:rPr>
              <a:t> :</a:t>
            </a:r>
            <a:endParaRPr lang="fr-FR" sz="2000" dirty="0" smtClean="0">
              <a:latin typeface="Arial Rounded MT Bold" pitchFamily="34" charset="0"/>
            </a:endParaRP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fr-FR" sz="2000" dirty="0" err="1" smtClean="0">
                <a:latin typeface="Arial Rounded MT Bold" pitchFamily="34" charset="0"/>
              </a:rPr>
              <a:t>konsentrasi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pembuluh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darah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perifer</a:t>
            </a:r>
            <a:r>
              <a:rPr lang="fr-FR" sz="2000" dirty="0" smtClean="0">
                <a:latin typeface="Arial Rounded MT Bold" pitchFamily="34" charset="0"/>
              </a:rPr>
              <a:t>, </a:t>
            </a:r>
            <a:r>
              <a:rPr lang="fr-FR" sz="2000" dirty="0" err="1" smtClean="0">
                <a:latin typeface="Arial Rounded MT Bold" pitchFamily="34" charset="0"/>
              </a:rPr>
              <a:t>tungkai</a:t>
            </a:r>
            <a:r>
              <a:rPr lang="fr-FR" sz="2000" dirty="0" smtClean="0">
                <a:latin typeface="Arial Rounded MT Bold" pitchFamily="34" charset="0"/>
              </a:rPr>
              <a:t> </a:t>
            </a:r>
            <a:r>
              <a:rPr lang="fr-FR" sz="2000" dirty="0" err="1" smtClean="0">
                <a:latin typeface="Arial Rounded MT Bold" pitchFamily="34" charset="0"/>
              </a:rPr>
              <a:t>bawah</a:t>
            </a:r>
            <a:r>
              <a:rPr lang="fr-FR" sz="2000" dirty="0" smtClean="0">
                <a:latin typeface="Arial Rounded MT Bold" pitchFamily="34" charset="0"/>
              </a:rPr>
              <a:t>.</a:t>
            </a:r>
            <a:endParaRPr lang="en-AU" sz="2000" dirty="0" smtClean="0">
              <a:latin typeface="Arial Rounded MT Bold" pitchFamily="34" charset="0"/>
            </a:endParaRP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AU" sz="2000" dirty="0" err="1" smtClean="0">
                <a:latin typeface="Arial Rounded MT Bold" pitchFamily="34" charset="0"/>
              </a:rPr>
              <a:t>peningkatan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kadar</a:t>
            </a:r>
            <a:r>
              <a:rPr lang="en-AU" sz="2000" dirty="0" smtClean="0">
                <a:latin typeface="Arial Rounded MT Bold" pitchFamily="34" charset="0"/>
              </a:rPr>
              <a:t> adrenalin </a:t>
            </a:r>
            <a:r>
              <a:rPr lang="en-AU" sz="2000" dirty="0" err="1" smtClean="0">
                <a:latin typeface="Arial Rounded MT Bold" pitchFamily="34" charset="0"/>
              </a:rPr>
              <a:t>darah</a:t>
            </a:r>
            <a:r>
              <a:rPr lang="en-AU" sz="2000" dirty="0" smtClean="0">
                <a:latin typeface="Arial Rounded MT Bold" pitchFamily="34" charset="0"/>
              </a:rPr>
              <a:t>.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AU" sz="2000" dirty="0" err="1" smtClean="0">
                <a:latin typeface="Arial Rounded MT Bold" pitchFamily="34" charset="0"/>
              </a:rPr>
              <a:t>ketegangan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otot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daerah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paha</a:t>
            </a:r>
            <a:r>
              <a:rPr lang="en-AU" sz="2000" dirty="0" smtClean="0">
                <a:latin typeface="Arial Rounded MT Bold" pitchFamily="34" charset="0"/>
              </a:rPr>
              <a:t>.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AU" sz="2000" dirty="0" err="1" smtClean="0">
                <a:latin typeface="Arial Rounded MT Bold" pitchFamily="34" charset="0"/>
              </a:rPr>
              <a:t>peningkatan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sekresi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hormon</a:t>
            </a:r>
            <a:r>
              <a:rPr lang="en-AU" sz="2000" dirty="0" smtClean="0">
                <a:latin typeface="Arial Rounded MT Bold" pitchFamily="34" charset="0"/>
              </a:rPr>
              <a:t> thyroid.</a:t>
            </a:r>
          </a:p>
          <a:p>
            <a:pPr marL="1390650" lvl="2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AU" sz="2000" dirty="0" err="1" smtClean="0">
                <a:latin typeface="Arial Rounded MT Bold" pitchFamily="34" charset="0"/>
              </a:rPr>
              <a:t>peningkatan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peristaltik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lambung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dan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 smtClean="0">
                <a:latin typeface="Arial Rounded MT Bold" pitchFamily="34" charset="0"/>
              </a:rPr>
              <a:t>usus</a:t>
            </a:r>
            <a:r>
              <a:rPr lang="en-AU" sz="2000" dirty="0" smtClean="0">
                <a:latin typeface="Arial Rounded MT Bold" pitchFamily="34" charset="0"/>
              </a:rPr>
              <a:t>.</a:t>
            </a:r>
            <a:endParaRPr lang="en-US" sz="20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8761" y="908720"/>
            <a:ext cx="8856984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hangingPunct="0"/>
            <a:r>
              <a:rPr lang="en-AU" sz="1600" dirty="0">
                <a:latin typeface="Arial Rounded MT Bold" pitchFamily="34" charset="0"/>
              </a:rPr>
              <a:t> </a:t>
            </a:r>
            <a:r>
              <a:rPr lang="en-AU" sz="1600" dirty="0" err="1" smtClean="0">
                <a:latin typeface="Arial Rounded MT Bold" pitchFamily="34" charset="0"/>
              </a:rPr>
              <a:t>Rekomendasi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Internasional</a:t>
            </a:r>
            <a:r>
              <a:rPr lang="en-AU" sz="1600" dirty="0">
                <a:latin typeface="Arial Rounded MT Bold" pitchFamily="34" charset="0"/>
              </a:rPr>
              <a:t> yang </a:t>
            </a:r>
            <a:r>
              <a:rPr lang="en-AU" sz="1600" dirty="0" err="1">
                <a:latin typeface="Arial Rounded MT Bold" pitchFamily="34" charset="0"/>
              </a:rPr>
              <a:t>menyangkut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hubungan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getaran</a:t>
            </a:r>
            <a:r>
              <a:rPr lang="en-AU" sz="1600" dirty="0">
                <a:latin typeface="Arial Rounded MT Bold" pitchFamily="34" charset="0"/>
              </a:rPr>
              <a:t>/</a:t>
            </a:r>
            <a:r>
              <a:rPr lang="en-AU" sz="1600" dirty="0" err="1">
                <a:latin typeface="Arial Rounded MT Bold" pitchFamily="34" charset="0"/>
              </a:rPr>
              <a:t>vibrasi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dengan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tubuh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manusia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berdasarkan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>
                <a:latin typeface="Arial Rounded MT Bold" pitchFamily="34" charset="0"/>
              </a:rPr>
              <a:t>ISO 2631 - 1978 </a:t>
            </a:r>
            <a:r>
              <a:rPr lang="en-AU" sz="1600" dirty="0" err="1">
                <a:latin typeface="Arial Rounded MT Bold" pitchFamily="34" charset="0"/>
              </a:rPr>
              <a:t>menetapkan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kurva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batas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untuk</a:t>
            </a:r>
            <a:r>
              <a:rPr lang="en-AU" sz="1600" dirty="0">
                <a:latin typeface="Arial Rounded MT Bold" pitchFamily="34" charset="0"/>
              </a:rPr>
              <a:t> lama </a:t>
            </a:r>
            <a:r>
              <a:rPr lang="en-AU" sz="1600" dirty="0" err="1" smtClean="0">
                <a:latin typeface="Arial Rounded MT Bold" pitchFamily="34" charset="0"/>
              </a:rPr>
              <a:t>pemaparan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dari</a:t>
            </a:r>
            <a:r>
              <a:rPr lang="en-AU" sz="1600" dirty="0">
                <a:latin typeface="Arial Rounded MT Bold" pitchFamily="34" charset="0"/>
              </a:rPr>
              <a:t> 1 </a:t>
            </a:r>
            <a:r>
              <a:rPr lang="en-AU" sz="1600" dirty="0" err="1">
                <a:latin typeface="Arial Rounded MT Bold" pitchFamily="34" charset="0"/>
              </a:rPr>
              <a:t>menit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hingga</a:t>
            </a:r>
            <a:r>
              <a:rPr lang="en-AU" sz="1600" dirty="0">
                <a:latin typeface="Arial Rounded MT Bold" pitchFamily="34" charset="0"/>
              </a:rPr>
              <a:t> 12 jam </a:t>
            </a:r>
            <a:r>
              <a:rPr lang="en-AU" sz="1600" dirty="0" err="1">
                <a:latin typeface="Arial Rounded MT Bold" pitchFamily="34" charset="0"/>
              </a:rPr>
              <a:t>didaerah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frequensi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dimana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tubuh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manusia</a:t>
            </a:r>
            <a:r>
              <a:rPr lang="en-AU" sz="1600" dirty="0">
                <a:latin typeface="Arial Rounded MT Bold" pitchFamily="34" charset="0"/>
              </a:rPr>
              <a:t> paling </a:t>
            </a:r>
            <a:r>
              <a:rPr lang="en-AU" sz="1600" dirty="0" err="1">
                <a:latin typeface="Arial Rounded MT Bold" pitchFamily="34" charset="0"/>
              </a:rPr>
              <a:t>peka</a:t>
            </a:r>
            <a:r>
              <a:rPr lang="en-AU" sz="1600" dirty="0">
                <a:latin typeface="Arial Rounded MT Bold" pitchFamily="34" charset="0"/>
              </a:rPr>
              <a:t>, </a:t>
            </a:r>
            <a:r>
              <a:rPr lang="en-AU" sz="1600" dirty="0" err="1">
                <a:latin typeface="Arial Rounded MT Bold" pitchFamily="34" charset="0"/>
              </a:rPr>
              <a:t>yaitu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antara</a:t>
            </a:r>
            <a:r>
              <a:rPr lang="en-AU" sz="1600" dirty="0">
                <a:latin typeface="Arial Rounded MT Bold" pitchFamily="34" charset="0"/>
              </a:rPr>
              <a:t> 1 Hz </a:t>
            </a:r>
            <a:r>
              <a:rPr lang="en-AU" sz="1600" dirty="0" smtClean="0">
                <a:latin typeface="Arial Rounded MT Bold" pitchFamily="34" charset="0"/>
              </a:rPr>
              <a:t> s/d  </a:t>
            </a:r>
            <a:r>
              <a:rPr lang="en-AU" sz="1600" dirty="0">
                <a:latin typeface="Arial Rounded MT Bold" pitchFamily="34" charset="0"/>
              </a:rPr>
              <a:t>80 Hz, </a:t>
            </a:r>
            <a:r>
              <a:rPr lang="en-AU" sz="1600" dirty="0" err="1">
                <a:latin typeface="Arial Rounded MT Bold" pitchFamily="34" charset="0"/>
              </a:rPr>
              <a:t>dimana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tubuh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terkena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getaran</a:t>
            </a:r>
            <a:r>
              <a:rPr lang="en-AU" sz="1600" dirty="0">
                <a:latin typeface="Arial Rounded MT Bold" pitchFamily="34" charset="0"/>
              </a:rPr>
              <a:t>/</a:t>
            </a:r>
            <a:r>
              <a:rPr lang="en-AU" sz="1600" dirty="0" err="1">
                <a:latin typeface="Arial Rounded MT Bold" pitchFamily="34" charset="0"/>
              </a:rPr>
              <a:t>vibrasi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melalui</a:t>
            </a:r>
            <a:r>
              <a:rPr lang="en-AU" sz="1600" dirty="0">
                <a:latin typeface="Arial Rounded MT Bold" pitchFamily="34" charset="0"/>
              </a:rPr>
              <a:t> :</a:t>
            </a:r>
            <a:endParaRPr lang="en-US" sz="1600" dirty="0">
              <a:latin typeface="Arial Rounded MT Bold" pitchFamily="34" charset="0"/>
            </a:endParaRPr>
          </a:p>
          <a:p>
            <a:pPr marL="863600" indent="-292100" algn="l" hangingPunct="0"/>
            <a:r>
              <a:rPr lang="en-AU" sz="1600" dirty="0">
                <a:latin typeface="Arial Rounded MT Bold" pitchFamily="34" charset="0"/>
              </a:rPr>
              <a:t> (i)	 kaki </a:t>
            </a:r>
            <a:r>
              <a:rPr lang="en-AU" sz="1600" dirty="0" err="1">
                <a:latin typeface="Arial Rounded MT Bold" pitchFamily="34" charset="0"/>
              </a:rPr>
              <a:t>bagi</a:t>
            </a:r>
            <a:r>
              <a:rPr lang="en-AU" sz="1600" dirty="0">
                <a:latin typeface="Arial Rounded MT Bold" pitchFamily="34" charset="0"/>
              </a:rPr>
              <a:t> orang yang </a:t>
            </a:r>
            <a:r>
              <a:rPr lang="en-AU" sz="1600" dirty="0" err="1">
                <a:latin typeface="Arial Rounded MT Bold" pitchFamily="34" charset="0"/>
              </a:rPr>
              <a:t>berdiri</a:t>
            </a:r>
            <a:r>
              <a:rPr lang="en-AU" sz="1600" dirty="0">
                <a:latin typeface="Arial Rounded MT Bold" pitchFamily="34" charset="0"/>
              </a:rPr>
              <a:t>, </a:t>
            </a:r>
            <a:endParaRPr lang="en-US" sz="1600" dirty="0">
              <a:latin typeface="Arial Rounded MT Bold" pitchFamily="34" charset="0"/>
            </a:endParaRPr>
          </a:p>
          <a:p>
            <a:pPr marL="863600" indent="-292100" algn="l" hangingPunct="0"/>
            <a:r>
              <a:rPr lang="en-AU" sz="1600" dirty="0">
                <a:latin typeface="Arial Rounded MT Bold" pitchFamily="34" charset="0"/>
              </a:rPr>
              <a:t>(ii)	 </a:t>
            </a:r>
            <a:r>
              <a:rPr lang="en-AU" sz="1600" dirty="0" err="1">
                <a:latin typeface="Arial Rounded MT Bold" pitchFamily="34" charset="0"/>
              </a:rPr>
              <a:t>pantat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bagi</a:t>
            </a:r>
            <a:r>
              <a:rPr lang="en-AU" sz="1600" dirty="0">
                <a:latin typeface="Arial Rounded MT Bold" pitchFamily="34" charset="0"/>
              </a:rPr>
              <a:t> orang yang </a:t>
            </a:r>
            <a:r>
              <a:rPr lang="en-AU" sz="1600" dirty="0" err="1">
                <a:latin typeface="Arial Rounded MT Bold" pitchFamily="34" charset="0"/>
              </a:rPr>
              <a:t>duduk</a:t>
            </a:r>
            <a:r>
              <a:rPr lang="en-AU" sz="1600" dirty="0">
                <a:latin typeface="Arial Rounded MT Bold" pitchFamily="34" charset="0"/>
              </a:rPr>
              <a:t>, </a:t>
            </a:r>
            <a:endParaRPr lang="en-US" sz="1600" dirty="0">
              <a:latin typeface="Arial Rounded MT Bold" pitchFamily="34" charset="0"/>
            </a:endParaRPr>
          </a:p>
          <a:p>
            <a:pPr marL="863600" indent="-292100" algn="l"/>
            <a:r>
              <a:rPr lang="en-AU" sz="1600" dirty="0">
                <a:latin typeface="Arial Rounded MT Bold" pitchFamily="34" charset="0"/>
              </a:rPr>
              <a:t>(iii) </a:t>
            </a:r>
            <a:r>
              <a:rPr lang="en-AU" sz="1600" dirty="0" err="1" smtClean="0">
                <a:latin typeface="Arial Rounded MT Bold" pitchFamily="34" charset="0"/>
              </a:rPr>
              <a:t>seluruh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tubuh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bagi</a:t>
            </a:r>
            <a:r>
              <a:rPr lang="en-AU" sz="1600" dirty="0">
                <a:latin typeface="Arial Rounded MT Bold" pitchFamily="34" charset="0"/>
              </a:rPr>
              <a:t> orang yang </a:t>
            </a:r>
            <a:r>
              <a:rPr lang="en-AU" sz="1600" dirty="0" err="1">
                <a:latin typeface="Arial Rounded MT Bold" pitchFamily="34" charset="0"/>
              </a:rPr>
              <a:t>berbaring</a:t>
            </a:r>
            <a:endParaRPr lang="en-US" sz="1600" dirty="0">
              <a:latin typeface="Arial Rounded MT Bold" pitchFamily="34" charset="0"/>
            </a:endParaRPr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1424608" y="3008955"/>
            <a:ext cx="7704856" cy="3421476"/>
            <a:chOff x="2594" y="9791"/>
            <a:chExt cx="7200" cy="4581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94" y="10052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120" y="10408"/>
              <a:ext cx="165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2820" y="10871"/>
              <a:ext cx="180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4920" y="10408"/>
              <a:ext cx="1800" cy="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8" name="Picture 8" descr="sitti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0" y="10408"/>
              <a:ext cx="90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3870" y="9791"/>
              <a:ext cx="1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5820" y="9791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201" y="12801"/>
              <a:ext cx="3450" cy="1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000" dirty="0"/>
                <a:t>ax, ay, </a:t>
              </a:r>
              <a:r>
                <a:rPr lang="en-US" sz="1000" dirty="0" err="1"/>
                <a:t>az</a:t>
              </a:r>
              <a:r>
                <a:rPr lang="en-US" sz="1000" dirty="0"/>
                <a:t> = acceleration in the directions of the x, y, z, axes</a:t>
              </a:r>
            </a:p>
            <a:p>
              <a:pPr algn="l"/>
              <a:r>
                <a:rPr lang="en-US" sz="1000" dirty="0"/>
                <a:t>x axis = back - to – chest</a:t>
              </a:r>
            </a:p>
            <a:p>
              <a:pPr algn="l"/>
              <a:r>
                <a:rPr lang="en-US" sz="1000" dirty="0"/>
                <a:t>y axis = right – to – left</a:t>
              </a:r>
            </a:p>
            <a:p>
              <a:pPr algn="l"/>
              <a:r>
                <a:rPr lang="en-US" sz="1000" dirty="0"/>
                <a:t>z axis = foot (or buttocks) - to - head</a:t>
              </a:r>
            </a:p>
          </p:txBody>
        </p:sp>
        <p:pic>
          <p:nvPicPr>
            <p:cNvPr id="12" name="Picture 12" descr="standi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70" y="10254"/>
              <a:ext cx="788" cy="2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5220" y="10563"/>
              <a:ext cx="135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pic>
          <p:nvPicPr>
            <p:cNvPr id="14" name="Picture 14" descr="Sleepi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70" y="11488"/>
              <a:ext cx="2775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7620" y="10717"/>
              <a:ext cx="1" cy="1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6420" y="11797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7170" y="11026"/>
              <a:ext cx="10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570" y="11180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X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7470" y="10408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X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4620" y="11643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X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6720" y="10254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Y</a:t>
              </a: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8220" y="10871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Y</a:t>
              </a: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4620" y="10717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Y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6120" y="11643"/>
              <a:ext cx="60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b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70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6816" y="1484784"/>
            <a:ext cx="4681538" cy="4238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POLA PEMAPARAN 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40632" y="2852936"/>
            <a:ext cx="7704137" cy="259080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Rekomendasi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Internasional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yang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menyangkut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hubungan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getaran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/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vibrasi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dengan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tubuh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manusia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  ISO 2631 - 1978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menetapkan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kurva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batas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untuk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lama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berlangsungnya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getaran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/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vibrasi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dari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1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menit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hingga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12 jam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didaerah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frequensi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dimana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tubuh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manusia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paling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peka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,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yaitu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antara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1 Hz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sampai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</a:t>
            </a:r>
            <a:r>
              <a:rPr lang="en-AU" sz="2400" dirty="0" err="1" smtClean="0">
                <a:solidFill>
                  <a:srgbClr val="063DE8"/>
                </a:solidFill>
                <a:latin typeface="Arial Rounded MT Bold" pitchFamily="34" charset="0"/>
              </a:rPr>
              <a:t>dengan</a:t>
            </a:r>
            <a:r>
              <a:rPr lang="en-AU" sz="2400" dirty="0" smtClean="0">
                <a:solidFill>
                  <a:srgbClr val="063DE8"/>
                </a:solidFill>
                <a:latin typeface="Arial Rounded MT Bold" pitchFamily="34" charset="0"/>
              </a:rPr>
              <a:t> 80 Hz</a:t>
            </a:r>
            <a:endParaRPr lang="en-US" sz="2400" dirty="0" smtClean="0">
              <a:solidFill>
                <a:srgbClr val="063DE8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ChangeArrowheads="1"/>
          </p:cNvSpPr>
          <p:nvPr/>
        </p:nvSpPr>
        <p:spPr bwMode="auto">
          <a:xfrm>
            <a:off x="1352600" y="1124744"/>
            <a:ext cx="80648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/>
              <a:t>Kerangka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 </a:t>
            </a:r>
            <a:r>
              <a:rPr lang="en-AU" dirty="0" err="1"/>
              <a:t>manusia</a:t>
            </a:r>
            <a:r>
              <a:rPr lang="en-AU" dirty="0"/>
              <a:t>, </a:t>
            </a:r>
            <a:r>
              <a:rPr lang="en-AU" dirty="0" err="1"/>
              <a:t>alat-alat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otot</a:t>
            </a:r>
            <a:r>
              <a:rPr lang="en-AU" dirty="0"/>
              <a:t> </a:t>
            </a:r>
            <a:r>
              <a:rPr lang="en-AU" dirty="0" err="1"/>
              <a:t>memiliki</a:t>
            </a:r>
            <a:r>
              <a:rPr lang="en-AU" dirty="0"/>
              <a:t> </a:t>
            </a:r>
            <a:r>
              <a:rPr lang="en-AU" dirty="0" err="1"/>
              <a:t>sifat</a:t>
            </a:r>
            <a:r>
              <a:rPr lang="en-AU" dirty="0"/>
              <a:t> </a:t>
            </a:r>
            <a:r>
              <a:rPr lang="en-AU" dirty="0" err="1"/>
              <a:t>elastis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kelembaban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bersama-sama</a:t>
            </a:r>
            <a:r>
              <a:rPr lang="en-AU" dirty="0"/>
              <a:t> </a:t>
            </a:r>
            <a:r>
              <a:rPr lang="en-AU" dirty="0" err="1"/>
              <a:t>menerima</a:t>
            </a:r>
            <a:r>
              <a:rPr lang="en-AU" dirty="0"/>
              <a:t> </a:t>
            </a:r>
            <a:r>
              <a:rPr lang="en-AU" dirty="0" err="1"/>
              <a:t>frequensi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intensitas</a:t>
            </a:r>
            <a:r>
              <a:rPr lang="en-AU" dirty="0"/>
              <a:t> </a:t>
            </a:r>
            <a:r>
              <a:rPr lang="en-AU" dirty="0" err="1"/>
              <a:t>getaran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sumbernya</a:t>
            </a:r>
            <a:r>
              <a:rPr lang="en-AU" dirty="0"/>
              <a:t>. 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susunan</a:t>
            </a:r>
            <a:r>
              <a:rPr lang="en-AU" dirty="0"/>
              <a:t> </a:t>
            </a:r>
            <a:r>
              <a:rPr lang="en-AU" dirty="0" err="1"/>
              <a:t>demikian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</a:t>
            </a:r>
            <a:r>
              <a:rPr lang="en-AU" dirty="0" err="1"/>
              <a:t>massa</a:t>
            </a:r>
            <a:r>
              <a:rPr lang="en-AU" dirty="0"/>
              <a:t> </a:t>
            </a:r>
            <a:r>
              <a:rPr lang="en-AU" dirty="0" err="1"/>
              <a:t>penghantar</a:t>
            </a:r>
            <a:r>
              <a:rPr lang="en-AU" dirty="0"/>
              <a:t> </a:t>
            </a:r>
            <a:r>
              <a:rPr lang="en-AU" dirty="0" err="1"/>
              <a:t>getaran</a:t>
            </a:r>
            <a:r>
              <a:rPr lang="en-AU" dirty="0"/>
              <a:t> </a:t>
            </a:r>
            <a:r>
              <a:rPr lang="en-AU" dirty="0" err="1"/>
              <a:t>mekanis</a:t>
            </a:r>
            <a:r>
              <a:rPr lang="en-AU" dirty="0"/>
              <a:t> yang </a:t>
            </a:r>
            <a:r>
              <a:rPr lang="en-AU" dirty="0" err="1"/>
              <a:t>sesuai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frequensi</a:t>
            </a:r>
            <a:r>
              <a:rPr lang="en-AU" dirty="0"/>
              <a:t> </a:t>
            </a:r>
            <a:r>
              <a:rPr lang="en-AU" dirty="0" err="1"/>
              <a:t>getaran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 </a:t>
            </a:r>
            <a:r>
              <a:rPr lang="en-AU" dirty="0" err="1"/>
              <a:t>manusia</a:t>
            </a:r>
            <a:r>
              <a:rPr lang="en-AU" dirty="0"/>
              <a:t>, </a:t>
            </a:r>
            <a:r>
              <a:rPr lang="en-AU" dirty="0" err="1"/>
              <a:t>maka</a:t>
            </a:r>
            <a:r>
              <a:rPr lang="en-AU" dirty="0"/>
              <a:t> </a:t>
            </a:r>
            <a:r>
              <a:rPr lang="en-AU" dirty="0" err="1"/>
              <a:t>sistem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tubuh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beresonasi</a:t>
            </a:r>
            <a:r>
              <a:rPr lang="en-AU" dirty="0"/>
              <a:t>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getaran</a:t>
            </a:r>
            <a:r>
              <a:rPr lang="en-AU" dirty="0"/>
              <a:t>, </a:t>
            </a:r>
            <a:endParaRPr lang="en-AU" dirty="0" smtClean="0"/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 smtClean="0"/>
              <a:t>misalnya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 :</a:t>
            </a:r>
          </a:p>
          <a:p>
            <a:pPr marL="1077913" lvl="1" indent="-357188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 smtClean="0"/>
              <a:t>struktur</a:t>
            </a:r>
            <a:r>
              <a:rPr lang="en-AU" dirty="0" smtClean="0"/>
              <a:t> </a:t>
            </a:r>
            <a:r>
              <a:rPr lang="en-AU" dirty="0" err="1" smtClean="0"/>
              <a:t>mata</a:t>
            </a:r>
            <a:r>
              <a:rPr lang="en-AU" dirty="0" smtClean="0"/>
              <a:t> 30 - 80 </a:t>
            </a:r>
            <a:r>
              <a:rPr lang="en-AU" dirty="0"/>
              <a:t>H</a:t>
            </a:r>
            <a:r>
              <a:rPr lang="en-AU" dirty="0" smtClean="0"/>
              <a:t>z, </a:t>
            </a:r>
          </a:p>
          <a:p>
            <a:pPr marL="1077913" lvl="1" indent="-357188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 smtClean="0"/>
              <a:t>sistem</a:t>
            </a:r>
            <a:r>
              <a:rPr lang="en-AU" dirty="0" smtClean="0"/>
              <a:t> </a:t>
            </a:r>
            <a:r>
              <a:rPr lang="en-AU" dirty="0" err="1"/>
              <a:t>lengan</a:t>
            </a:r>
            <a:r>
              <a:rPr lang="en-AU" dirty="0"/>
              <a:t> </a:t>
            </a:r>
            <a:r>
              <a:rPr lang="en-AU" dirty="0" err="1"/>
              <a:t>bahu</a:t>
            </a:r>
            <a:r>
              <a:rPr lang="en-AU" dirty="0"/>
              <a:t> 4 - 5 </a:t>
            </a:r>
            <a:r>
              <a:rPr lang="en-AU" dirty="0" smtClean="0"/>
              <a:t>Hz, </a:t>
            </a:r>
            <a:endParaRPr lang="en-AU" dirty="0"/>
          </a:p>
          <a:p>
            <a:pPr marL="1077913" lvl="1" indent="-357188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/>
              <a:t>kepala</a:t>
            </a:r>
            <a:r>
              <a:rPr lang="en-AU" dirty="0"/>
              <a:t> ca. 25 </a:t>
            </a:r>
            <a:r>
              <a:rPr lang="en-AU" dirty="0" smtClean="0"/>
              <a:t> Hz</a:t>
            </a:r>
            <a:r>
              <a:rPr lang="en-AU" dirty="0"/>
              <a:t>,</a:t>
            </a:r>
          </a:p>
          <a:p>
            <a:pPr marL="1077913" lvl="1" indent="-357188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 err="1"/>
              <a:t>sistem</a:t>
            </a:r>
            <a:r>
              <a:rPr lang="en-AU" dirty="0"/>
              <a:t> dada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perut</a:t>
            </a:r>
            <a:r>
              <a:rPr lang="en-AU" dirty="0"/>
              <a:t>  10 - 12 </a:t>
            </a:r>
            <a:r>
              <a:rPr lang="en-AU" dirty="0" smtClean="0"/>
              <a:t> Hz</a:t>
            </a:r>
            <a:r>
              <a:rPr lang="en-AU" dirty="0"/>
              <a:t>, </a:t>
            </a:r>
            <a:r>
              <a:rPr lang="en-AU" dirty="0" err="1"/>
              <a:t>dan</a:t>
            </a:r>
            <a:r>
              <a:rPr lang="en-AU" dirty="0"/>
              <a:t> </a:t>
            </a:r>
          </a:p>
          <a:p>
            <a:pPr marL="1077913" lvl="1" indent="-357188" algn="just">
              <a:spcBef>
                <a:spcPct val="0"/>
              </a:spcBef>
              <a:buFont typeface="Wingdings" pitchFamily="2" charset="2"/>
              <a:buChar char="v"/>
            </a:pPr>
            <a:r>
              <a:rPr lang="en-AU" dirty="0"/>
              <a:t> </a:t>
            </a:r>
            <a:r>
              <a:rPr lang="en-AU" dirty="0" err="1"/>
              <a:t>tungkai</a:t>
            </a:r>
            <a:r>
              <a:rPr lang="en-AU" dirty="0"/>
              <a:t> 2 - 20 H</a:t>
            </a:r>
            <a:r>
              <a:rPr lang="en-AU" dirty="0" smtClean="0"/>
              <a:t>z</a:t>
            </a:r>
            <a:endParaRPr lang="en-A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60" y="1203003"/>
            <a:ext cx="4333314" cy="434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63358" y="227971"/>
            <a:ext cx="406271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ckwell Extra Bold" pitchFamily="18" charset="0"/>
              </a:rPr>
              <a:t>POLA PEMAPARAN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52600" y="5546075"/>
            <a:ext cx="784887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13500000" algn="ctr" rotWithShape="0">
              <a:srgbClr val="FCFEB9"/>
            </a:outerShdw>
          </a:effectLst>
        </p:spPr>
        <p:txBody>
          <a:bodyPr wrap="square" lIns="90488" tIns="44450" rIns="90488" bIns="44450">
            <a:spAutoFit/>
          </a:bodyPr>
          <a:lstStyle/>
          <a:p>
            <a:pPr algn="l" eaLnBrk="0" hangingPunct="0">
              <a:spcBef>
                <a:spcPct val="0"/>
              </a:spcBef>
              <a:defRPr/>
            </a:pPr>
            <a:r>
              <a:rPr lang="en-US" sz="1400" dirty="0" err="1">
                <a:latin typeface="Tahoma" pitchFamily="34" charset="0"/>
                <a:cs typeface="Tahoma" pitchFamily="34" charset="0"/>
              </a:rPr>
              <a:t>Rekomendasi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International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menurut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 ISO  2631 - 1,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kurva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batas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lama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berlangsungnya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vibrasi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 algn="l" eaLnBrk="0" hangingPunct="0">
              <a:spcBef>
                <a:spcPct val="0"/>
              </a:spcBef>
              <a:defRPr/>
            </a:pP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1 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menit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- 12 jam, di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daerah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frekwensi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tubuh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manusia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paling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peka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  <a:cs typeface="Tahoma" pitchFamily="34" charset="0"/>
              </a:rPr>
              <a:t>antara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 1 Hz - 80 Hz,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61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1052736"/>
            <a:ext cx="5040560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63358" y="227971"/>
            <a:ext cx="406271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Rockwell Extra Bold" pitchFamily="18" charset="0"/>
              </a:rPr>
              <a:t>POLA PEMAPARAN</a:t>
            </a:r>
          </a:p>
        </p:txBody>
      </p:sp>
    </p:spTree>
    <p:extLst>
      <p:ext uri="{BB962C8B-B14F-4D97-AF65-F5344CB8AC3E}">
        <p14:creationId xmlns:p14="http://schemas.microsoft.com/office/powerpoint/2010/main" val="50080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2720" y="332656"/>
            <a:ext cx="554461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b="1" dirty="0"/>
              <a:t>STANDAR LINGKUNGAN KERJA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00340" y="1301998"/>
            <a:ext cx="190468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hangingPunct="0"/>
            <a:r>
              <a:rPr lang="en-AU" b="1" dirty="0"/>
              <a:t>Standard </a:t>
            </a:r>
            <a:r>
              <a:rPr lang="en-AU" b="1" dirty="0" err="1"/>
              <a:t>Uji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52600" y="2060848"/>
            <a:ext cx="8208912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lvl="0" indent="-635000" algn="l" hangingPunct="0">
              <a:buBlip>
                <a:blip r:embed="rId2"/>
              </a:buBlip>
            </a:pPr>
            <a:r>
              <a:rPr lang="en-AU" dirty="0" smtClean="0"/>
              <a:t>ISO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metode</a:t>
            </a:r>
            <a:r>
              <a:rPr lang="en-AU" dirty="0"/>
              <a:t> Vibration Draft </a:t>
            </a:r>
            <a:r>
              <a:rPr lang="en-AU" dirty="0" smtClean="0"/>
              <a:t>Standard ISO</a:t>
            </a:r>
            <a:r>
              <a:rPr lang="en-AU" dirty="0"/>
              <a:t>. DIS 26 (diesel </a:t>
            </a:r>
            <a:r>
              <a:rPr lang="en-AU" dirty="0" err="1"/>
              <a:t>enginees</a:t>
            </a:r>
            <a:r>
              <a:rPr lang="en-AU" dirty="0"/>
              <a:t>, generator, </a:t>
            </a:r>
            <a:r>
              <a:rPr lang="en-AU" dirty="0" err="1"/>
              <a:t>compresort</a:t>
            </a:r>
            <a:r>
              <a:rPr lang="en-AU" dirty="0"/>
              <a:t>), </a:t>
            </a:r>
            <a:r>
              <a:rPr lang="en-AU" dirty="0" err="1"/>
              <a:t>frequensi</a:t>
            </a:r>
            <a:r>
              <a:rPr lang="en-AU" dirty="0"/>
              <a:t> </a:t>
            </a:r>
            <a:r>
              <a:rPr lang="en-AU" dirty="0" smtClean="0"/>
              <a:t>25 - </a:t>
            </a:r>
            <a:r>
              <a:rPr lang="en-AU" dirty="0"/>
              <a:t>100 hertz  </a:t>
            </a:r>
            <a:r>
              <a:rPr lang="en-AU" dirty="0" smtClean="0"/>
              <a:t>dg </a:t>
            </a:r>
            <a:r>
              <a:rPr lang="en-AU" dirty="0" err="1"/>
              <a:t>percepatan</a:t>
            </a:r>
            <a:r>
              <a:rPr lang="en-AU" dirty="0"/>
              <a:t> 4 m/</a:t>
            </a:r>
            <a:r>
              <a:rPr lang="en-AU" dirty="0" err="1"/>
              <a:t>det</a:t>
            </a:r>
            <a:r>
              <a:rPr lang="en-AU" dirty="0"/>
              <a:t> </a:t>
            </a:r>
            <a:r>
              <a:rPr lang="en-AU" baseline="30000" dirty="0"/>
              <a:t>2</a:t>
            </a:r>
            <a:r>
              <a:rPr lang="en-AU" dirty="0"/>
              <a:t> </a:t>
            </a:r>
            <a:r>
              <a:rPr lang="en-AU" dirty="0" err="1"/>
              <a:t>selama</a:t>
            </a:r>
            <a:r>
              <a:rPr lang="en-AU" dirty="0"/>
              <a:t> 4 </a:t>
            </a:r>
            <a:r>
              <a:rPr lang="en-AU" dirty="0" err="1"/>
              <a:t>sampai</a:t>
            </a:r>
            <a:r>
              <a:rPr lang="en-AU" dirty="0"/>
              <a:t> 8 jam </a:t>
            </a:r>
            <a:r>
              <a:rPr lang="en-AU" dirty="0" err="1"/>
              <a:t>kerja</a:t>
            </a:r>
            <a:endParaRPr lang="en-US" dirty="0"/>
          </a:p>
          <a:p>
            <a:pPr marL="635000" lvl="0" indent="-635000" algn="l" hangingPunct="0">
              <a:buBlip>
                <a:blip r:embed="rId2"/>
              </a:buBlip>
            </a:pPr>
            <a:r>
              <a:rPr lang="en-AU" dirty="0"/>
              <a:t>(</a:t>
            </a:r>
            <a:r>
              <a:rPr lang="en-AU" dirty="0" err="1"/>
              <a:t>Sertifikasi</a:t>
            </a:r>
            <a:r>
              <a:rPr lang="en-AU" dirty="0"/>
              <a:t> Biro </a:t>
            </a:r>
            <a:r>
              <a:rPr lang="en-AU" dirty="0" err="1"/>
              <a:t>Klasifikasi</a:t>
            </a:r>
            <a:r>
              <a:rPr lang="en-AU" dirty="0"/>
              <a:t> Indonesia  =  BKI : volume III, Rules for Machinery Construction</a:t>
            </a:r>
            <a:r>
              <a:rPr lang="en-AU" dirty="0" smtClean="0"/>
              <a:t>).</a:t>
            </a:r>
            <a:endParaRPr lang="en-US" dirty="0"/>
          </a:p>
          <a:p>
            <a:pPr marL="635000" lvl="0" indent="-635000" algn="l" hangingPunct="0">
              <a:buBlip>
                <a:blip r:embed="rId2"/>
              </a:buBlip>
            </a:pP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Transmigrasi</a:t>
            </a:r>
            <a:r>
              <a:rPr lang="en-AU" dirty="0"/>
              <a:t> </a:t>
            </a:r>
            <a:r>
              <a:rPr lang="en-AU" dirty="0" err="1"/>
              <a:t>No.PER</a:t>
            </a:r>
            <a:r>
              <a:rPr lang="en-AU" dirty="0"/>
              <a:t>. 13/MEN/X/2011, </a:t>
            </a:r>
            <a:r>
              <a:rPr lang="en-AU" dirty="0" err="1"/>
              <a:t>tentang</a:t>
            </a:r>
            <a:r>
              <a:rPr lang="en-AU" dirty="0"/>
              <a:t> NAB (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Ambang</a:t>
            </a:r>
            <a:r>
              <a:rPr lang="en-AU" dirty="0"/>
              <a:t> Batas) </a:t>
            </a:r>
            <a:r>
              <a:rPr lang="en-AU" dirty="0" err="1"/>
              <a:t>Faktor</a:t>
            </a:r>
            <a:r>
              <a:rPr lang="en-AU" dirty="0"/>
              <a:t> </a:t>
            </a:r>
            <a:r>
              <a:rPr lang="en-AU" dirty="0" err="1"/>
              <a:t>Fisika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Kimia di </a:t>
            </a:r>
            <a:r>
              <a:rPr lang="en-AU" dirty="0" err="1"/>
              <a:t>Tempat</a:t>
            </a:r>
            <a:r>
              <a:rPr lang="en-AU" dirty="0"/>
              <a:t> </a:t>
            </a:r>
            <a:r>
              <a:rPr lang="en-AU" dirty="0" err="1" smtClean="0"/>
              <a:t>Kerja</a:t>
            </a:r>
            <a:endParaRPr lang="en-US" dirty="0"/>
          </a:p>
          <a:p>
            <a:pPr marL="635000" lvl="0" indent="-635000" algn="l" hangingPunct="0">
              <a:buBlip>
                <a:blip r:embed="rId2"/>
              </a:buBlip>
            </a:pPr>
            <a:r>
              <a:rPr lang="en-US" dirty="0" smtClean="0"/>
              <a:t>Threshold </a:t>
            </a:r>
            <a:r>
              <a:rPr lang="en-US" dirty="0"/>
              <a:t>Limit Value (TLV) American Conference of </a:t>
            </a:r>
            <a:r>
              <a:rPr lang="en-US" dirty="0" err="1"/>
              <a:t>Govermental</a:t>
            </a:r>
            <a:r>
              <a:rPr lang="en-US" dirty="0"/>
              <a:t> Industrial Hygienists   (ACGIH  2010 -  2011)</a:t>
            </a:r>
          </a:p>
        </p:txBody>
      </p:sp>
    </p:spTree>
    <p:extLst>
      <p:ext uri="{BB962C8B-B14F-4D97-AF65-F5344CB8AC3E}">
        <p14:creationId xmlns:p14="http://schemas.microsoft.com/office/powerpoint/2010/main" val="2371650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47156" y="1154648"/>
            <a:ext cx="63367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400" dirty="0" err="1"/>
              <a:t>Tabel</a:t>
            </a:r>
            <a:r>
              <a:rPr lang="en-AU" sz="1400" dirty="0"/>
              <a:t>. </a:t>
            </a:r>
            <a:r>
              <a:rPr lang="en-AU" sz="1400" dirty="0" smtClean="0"/>
              <a:t> </a:t>
            </a:r>
            <a:r>
              <a:rPr lang="en-AU" sz="1400" dirty="0" err="1"/>
              <a:t>Niliai</a:t>
            </a:r>
            <a:r>
              <a:rPr lang="en-AU" sz="1400" dirty="0"/>
              <a:t> </a:t>
            </a:r>
            <a:r>
              <a:rPr lang="en-AU" sz="1400" dirty="0" err="1"/>
              <a:t>Ambang</a:t>
            </a:r>
            <a:r>
              <a:rPr lang="en-AU" sz="1400" dirty="0"/>
              <a:t> Batas </a:t>
            </a:r>
            <a:r>
              <a:rPr lang="en-AU" sz="1400" dirty="0" err="1"/>
              <a:t>Getaran</a:t>
            </a:r>
            <a:r>
              <a:rPr lang="en-AU" sz="1400" dirty="0"/>
              <a:t> </a:t>
            </a:r>
            <a:r>
              <a:rPr lang="en-AU" sz="1400" dirty="0" err="1"/>
              <a:t>Untuk</a:t>
            </a:r>
            <a:r>
              <a:rPr lang="en-AU" sz="1400" dirty="0"/>
              <a:t> </a:t>
            </a:r>
            <a:r>
              <a:rPr lang="en-AU" sz="1400" dirty="0" err="1"/>
              <a:t>Pemaparan</a:t>
            </a:r>
            <a:r>
              <a:rPr lang="en-AU" sz="1400" dirty="0"/>
              <a:t> </a:t>
            </a:r>
            <a:r>
              <a:rPr lang="en-AU" sz="1400" dirty="0" err="1"/>
              <a:t>Lengan</a:t>
            </a:r>
            <a:r>
              <a:rPr lang="en-AU" sz="1400" dirty="0"/>
              <a:t> </a:t>
            </a:r>
            <a:r>
              <a:rPr lang="en-AU" sz="1400" dirty="0" err="1"/>
              <a:t>dan</a:t>
            </a:r>
            <a:r>
              <a:rPr lang="en-AU" sz="1400" dirty="0"/>
              <a:t> </a:t>
            </a:r>
            <a:r>
              <a:rPr lang="en-AU" sz="1400" dirty="0" err="1"/>
              <a:t>Tangan</a:t>
            </a:r>
            <a:r>
              <a:rPr lang="en-AU" sz="1400" dirty="0"/>
              <a:t> yang </a:t>
            </a:r>
            <a:r>
              <a:rPr lang="en-AU" sz="1400" dirty="0" err="1"/>
              <a:t>dizinkan</a:t>
            </a:r>
            <a:r>
              <a:rPr lang="en-AU" sz="1400" dirty="0"/>
              <a:t> </a:t>
            </a:r>
            <a:r>
              <a:rPr lang="en-AU" sz="1400" dirty="0" err="1"/>
              <a:t>oleh</a:t>
            </a:r>
            <a:r>
              <a:rPr lang="en-AU" sz="1400" dirty="0"/>
              <a:t> </a:t>
            </a:r>
            <a:r>
              <a:rPr lang="en-AU" sz="1400" dirty="0" err="1"/>
              <a:t>Permennakertrans</a:t>
            </a:r>
            <a:r>
              <a:rPr lang="en-AU" sz="1400" dirty="0"/>
              <a:t> No.13/MEN/X/2011, </a:t>
            </a:r>
            <a:r>
              <a:rPr lang="en-AU" sz="1400" dirty="0" err="1"/>
              <a:t>tentang</a:t>
            </a:r>
            <a:r>
              <a:rPr lang="en-AU" sz="1400" dirty="0"/>
              <a:t>  NAB (</a:t>
            </a:r>
            <a:r>
              <a:rPr lang="en-AU" sz="1400" dirty="0" err="1"/>
              <a:t>Nilai</a:t>
            </a:r>
            <a:r>
              <a:rPr lang="en-AU" sz="1400" dirty="0"/>
              <a:t> </a:t>
            </a:r>
            <a:r>
              <a:rPr lang="en-AU" sz="1400" dirty="0" err="1"/>
              <a:t>Ambang</a:t>
            </a:r>
            <a:r>
              <a:rPr lang="en-AU" sz="1400" dirty="0"/>
              <a:t> Batas) </a:t>
            </a:r>
            <a:r>
              <a:rPr lang="en-AU" sz="1400" dirty="0" err="1"/>
              <a:t>Faktor</a:t>
            </a:r>
            <a:r>
              <a:rPr lang="en-AU" sz="1400" dirty="0"/>
              <a:t> </a:t>
            </a:r>
            <a:r>
              <a:rPr lang="en-AU" sz="1400" dirty="0" err="1"/>
              <a:t>Fisika</a:t>
            </a:r>
            <a:r>
              <a:rPr lang="en-AU" sz="1400" dirty="0"/>
              <a:t> </a:t>
            </a:r>
            <a:r>
              <a:rPr lang="en-AU" sz="1400" dirty="0" err="1"/>
              <a:t>dan</a:t>
            </a:r>
            <a:r>
              <a:rPr lang="en-AU" sz="1400" dirty="0"/>
              <a:t> Kimia di </a:t>
            </a:r>
            <a:r>
              <a:rPr lang="en-AU" sz="1400" dirty="0" err="1"/>
              <a:t>Tempat</a:t>
            </a:r>
            <a:r>
              <a:rPr lang="en-AU" sz="1400" dirty="0"/>
              <a:t> </a:t>
            </a:r>
            <a:r>
              <a:rPr lang="en-AU" sz="1400" dirty="0" err="1"/>
              <a:t>Kerja</a:t>
            </a:r>
            <a:r>
              <a:rPr lang="en-AU" sz="1400" dirty="0"/>
              <a:t> , </a:t>
            </a:r>
            <a:r>
              <a:rPr lang="en-AU" sz="1400" dirty="0" err="1"/>
              <a:t>Lampiran</a:t>
            </a:r>
            <a:r>
              <a:rPr lang="en-AU" sz="1400" dirty="0"/>
              <a:t>- I, Nomor.3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82240"/>
              </p:ext>
            </p:extLst>
          </p:nvPr>
        </p:nvGraphicFramePr>
        <p:xfrm>
          <a:off x="1712640" y="2492896"/>
          <a:ext cx="7626299" cy="3168353"/>
        </p:xfrm>
        <a:graphic>
          <a:graphicData uri="http://schemas.openxmlformats.org/drawingml/2006/table">
            <a:tbl>
              <a:tblPr firstRow="1" firstCol="1" bandRow="1"/>
              <a:tblGrid>
                <a:gridCol w="3145848"/>
                <a:gridCol w="2669205"/>
                <a:gridCol w="1811246"/>
              </a:tblGrid>
              <a:tr h="841792">
                <a:tc row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AU" sz="18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Jumlah</a:t>
                      </a:r>
                      <a:r>
                        <a:rPr lang="en-AU" sz="18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8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waktu</a:t>
                      </a:r>
                      <a:r>
                        <a:rPr lang="en-AU" sz="18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8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pemaparan</a:t>
                      </a:r>
                      <a:r>
                        <a:rPr lang="en-AU" sz="18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per </a:t>
                      </a:r>
                      <a:r>
                        <a:rPr lang="en-AU" sz="18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hari</a:t>
                      </a:r>
                      <a:r>
                        <a:rPr lang="en-AU" sz="18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8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kerja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0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Nilai</a:t>
                      </a:r>
                      <a:r>
                        <a:rPr lang="en-AU" sz="20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20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perceatan</a:t>
                      </a:r>
                      <a:r>
                        <a:rPr lang="en-AU" sz="20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20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pada</a:t>
                      </a:r>
                      <a:r>
                        <a:rPr lang="en-AU" sz="20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20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frekuensi</a:t>
                      </a:r>
                      <a:r>
                        <a:rPr lang="en-AU" sz="2000" b="1" i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2000" b="1" i="1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dominan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i="1" dirty="0">
                          <a:effectLst/>
                          <a:latin typeface="Arial"/>
                          <a:ea typeface="Times New Roman"/>
                        </a:rPr>
                        <a:t>Meter per </a:t>
                      </a:r>
                      <a:r>
                        <a:rPr lang="en-AU" sz="1600" b="1" i="1" dirty="0" err="1">
                          <a:effectLst/>
                          <a:latin typeface="Arial"/>
                          <a:ea typeface="Times New Roman"/>
                        </a:rPr>
                        <a:t>detik</a:t>
                      </a:r>
                      <a:r>
                        <a:rPr lang="en-AU" sz="1600" b="1" i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600" b="1" i="1" dirty="0" err="1">
                          <a:effectLst/>
                          <a:latin typeface="Arial"/>
                          <a:ea typeface="Times New Roman"/>
                        </a:rPr>
                        <a:t>kuadrat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i="1" dirty="0">
                          <a:effectLst/>
                          <a:latin typeface="Arial"/>
                          <a:ea typeface="Times New Roman"/>
                        </a:rPr>
                        <a:t>(m/det</a:t>
                      </a:r>
                      <a:r>
                        <a:rPr lang="en-AU" sz="1600" b="1" i="1" baseline="300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en-AU" sz="1600" b="1" i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i="1">
                          <a:effectLst/>
                          <a:latin typeface="Arial"/>
                          <a:ea typeface="Times New Roman"/>
                        </a:rPr>
                        <a:t>Grafitasi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</a:tr>
              <a:tr h="33671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4 jam </a:t>
                      </a:r>
                      <a:r>
                        <a:rPr lang="en-AU" sz="1600" dirty="0" err="1">
                          <a:effectLst/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600" dirty="0" err="1">
                          <a:effectLst/>
                          <a:latin typeface="Arial"/>
                          <a:ea typeface="Times New Roman"/>
                        </a:rPr>
                        <a:t>kurang</a:t>
                      </a: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600" dirty="0" err="1">
                          <a:effectLst/>
                          <a:latin typeface="Arial"/>
                          <a:ea typeface="Times New Roman"/>
                        </a:rPr>
                        <a:t>dari</a:t>
                      </a: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 8 jam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"/>
                          <a:ea typeface="Times New Roman"/>
                        </a:rPr>
                        <a:t>0,40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</a:tr>
              <a:tr h="33671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"/>
                          <a:ea typeface="Times New Roman"/>
                        </a:rPr>
                        <a:t>2 jam dan kurang dari 4 jam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"/>
                          <a:ea typeface="Times New Roman"/>
                        </a:rPr>
                        <a:t>0,61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</a:tr>
              <a:tr h="33671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"/>
                          <a:ea typeface="Times New Roman"/>
                        </a:rPr>
                        <a:t>1 jam dan kurang dari 2 jam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0,81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</a:tr>
              <a:tr h="33671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  <a:latin typeface="Arial"/>
                          <a:ea typeface="Times New Roman"/>
                        </a:rPr>
                        <a:t>Kurang dari  1 jam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/>
                          <a:ea typeface="Times New Roman"/>
                        </a:rPr>
                        <a:t>1,22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027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0" y="10715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id-ID"/>
          </a:p>
        </p:txBody>
      </p:sp>
      <p:graphicFrame>
        <p:nvGraphicFramePr>
          <p:cNvPr id="25950" name="Group 3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35692"/>
              </p:ext>
            </p:extLst>
          </p:nvPr>
        </p:nvGraphicFramePr>
        <p:xfrm>
          <a:off x="1784648" y="1360984"/>
          <a:ext cx="7632848" cy="5024968"/>
        </p:xfrm>
        <a:graphic>
          <a:graphicData uri="http://schemas.openxmlformats.org/drawingml/2006/table">
            <a:tbl>
              <a:tblPr/>
              <a:tblGrid>
                <a:gridCol w="522253"/>
                <a:gridCol w="2899463"/>
                <a:gridCol w="1747114"/>
                <a:gridCol w="1366770"/>
                <a:gridCol w="1097248"/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No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Sumber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 </a:t>
                      </a:r>
                      <a:r>
                        <a:rPr kumimoji="0" lang="en-A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Ekspos</a:t>
                      </a:r>
                      <a:r>
                        <a:rPr kumimoji="0" lang="en-A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(jam)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Percepatan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(m/det</a:t>
                      </a:r>
                      <a:r>
                        <a:rPr kumimoji="0" lang="fr-FR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)</a:t>
                      </a: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Grafitasi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(m/det</a:t>
                      </a:r>
                      <a:r>
                        <a:rPr kumimoji="0" lang="fr-FR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fr-F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)</a:t>
                      </a:r>
                      <a:endParaRPr kumimoji="0" lang="fr-F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American Conference of Govermental Industrial Hygienist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(ACGIH 1996 - 1997)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4 - 8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2 - 4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1 - 2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&lt;1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0,61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0,81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1,22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2.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Netherlands NVVA .1987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0,6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392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3.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Germany VDI 2057: 1987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2,5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327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4.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USSR Health Standard 30414  - 84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5.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Australian </a:t>
                      </a:r>
                      <a:r>
                        <a:rPr kumimoji="0" lang="en-A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Counsil</a:t>
                      </a: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of Trade  Unions H &amp; S </a:t>
                      </a:r>
                      <a:r>
                        <a:rPr kumimoji="0" lang="en-A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Buletin</a:t>
                      </a: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1982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127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6.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China IVSS Paper </a:t>
                      </a:r>
                      <a:r>
                        <a:rPr kumimoji="0" lang="en-A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Viena</a:t>
                      </a: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1989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7.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Denmark IVSS Paper </a:t>
                      </a:r>
                      <a:r>
                        <a:rPr kumimoji="0" lang="en-A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Viena</a:t>
                      </a: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1989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 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&lt;  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3,2</a:t>
                      </a:r>
                      <a:endParaRPr kumimoji="0" lang="en-A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88"/>
                    </a:solidFill>
                  </a:tcPr>
                </a:tc>
              </a:tr>
            </a:tbl>
          </a:graphicData>
        </a:graphic>
      </p:graphicFrame>
      <p:sp>
        <p:nvSpPr>
          <p:cNvPr id="73787" name="Rectangle 266"/>
          <p:cNvSpPr>
            <a:spLocks noChangeArrowheads="1"/>
          </p:cNvSpPr>
          <p:nvPr/>
        </p:nvSpPr>
        <p:spPr bwMode="auto">
          <a:xfrm>
            <a:off x="0" y="57848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</a:pPr>
            <a:endParaRPr lang="id-ID"/>
          </a:p>
        </p:txBody>
      </p:sp>
      <p:sp>
        <p:nvSpPr>
          <p:cNvPr id="73788" name="Rectangle 349"/>
          <p:cNvSpPr>
            <a:spLocks noChangeArrowheads="1"/>
          </p:cNvSpPr>
          <p:nvPr/>
        </p:nvSpPr>
        <p:spPr bwMode="auto">
          <a:xfrm>
            <a:off x="1583531" y="186978"/>
            <a:ext cx="6738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AU" sz="2000" dirty="0" err="1"/>
              <a:t>Tabel</a:t>
            </a:r>
            <a:r>
              <a:rPr lang="en-AU" sz="2000" dirty="0"/>
              <a:t>. Threshold Limit Value (TLV.) Exposure  Hand Vibration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2560" y="105273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2000" dirty="0" err="1"/>
              <a:t>Menurut</a:t>
            </a:r>
            <a:r>
              <a:rPr lang="en-AU" sz="2000" dirty="0"/>
              <a:t> </a:t>
            </a:r>
            <a:r>
              <a:rPr lang="en-AU" sz="2000" dirty="0" err="1"/>
              <a:t>konsep</a:t>
            </a:r>
            <a:r>
              <a:rPr lang="en-AU" sz="2000" dirty="0"/>
              <a:t> </a:t>
            </a:r>
            <a:r>
              <a:rPr lang="en-AU" sz="2000" dirty="0" err="1"/>
              <a:t>fisika</a:t>
            </a:r>
            <a:r>
              <a:rPr lang="en-AU" sz="2000" dirty="0"/>
              <a:t>, </a:t>
            </a:r>
            <a:r>
              <a:rPr lang="en-AU" sz="2000" dirty="0" err="1"/>
              <a:t>cerminan</a:t>
            </a:r>
            <a:r>
              <a:rPr lang="en-AU" sz="2000" dirty="0"/>
              <a:t> </a:t>
            </a:r>
            <a:r>
              <a:rPr lang="en-AU" sz="2000" dirty="0" err="1"/>
              <a:t>gelombang</a:t>
            </a:r>
            <a:r>
              <a:rPr lang="en-AU" sz="2000" dirty="0"/>
              <a:t> </a:t>
            </a:r>
            <a:r>
              <a:rPr lang="en-AU" sz="2000" dirty="0" err="1"/>
              <a:t>merupakan</a:t>
            </a:r>
            <a:r>
              <a:rPr lang="en-AU" sz="2000" dirty="0"/>
              <a:t> </a:t>
            </a:r>
            <a:r>
              <a:rPr lang="en-AU" sz="2000" dirty="0" err="1"/>
              <a:t>rambatan</a:t>
            </a:r>
            <a:r>
              <a:rPr lang="en-AU" sz="2000" dirty="0"/>
              <a:t> </a:t>
            </a:r>
            <a:r>
              <a:rPr lang="en-AU" sz="2000" dirty="0" err="1"/>
              <a:t>usikan</a:t>
            </a:r>
            <a:r>
              <a:rPr lang="en-AU" sz="2000" dirty="0"/>
              <a:t>, </a:t>
            </a:r>
            <a:r>
              <a:rPr lang="en-AU" sz="2000" dirty="0" err="1"/>
              <a:t>sedangkan</a:t>
            </a:r>
            <a:r>
              <a:rPr lang="en-AU" sz="2000" dirty="0"/>
              <a:t> </a:t>
            </a:r>
            <a:r>
              <a:rPr lang="en-AU" sz="2000" dirty="0" err="1"/>
              <a:t>mediumnya</a:t>
            </a:r>
            <a:r>
              <a:rPr lang="en-AU" sz="2000" dirty="0"/>
              <a:t> </a:t>
            </a:r>
            <a:r>
              <a:rPr lang="en-AU" sz="2000" dirty="0" err="1"/>
              <a:t>tetap</a:t>
            </a:r>
            <a:r>
              <a:rPr lang="en-AU" sz="2000" dirty="0"/>
              <a:t>. </a:t>
            </a:r>
            <a:r>
              <a:rPr lang="en-AU" sz="2000" dirty="0" err="1"/>
              <a:t>Jadi</a:t>
            </a:r>
            <a:r>
              <a:rPr lang="en-AU" sz="2000" dirty="0"/>
              <a:t>, </a:t>
            </a:r>
            <a:r>
              <a:rPr lang="en-AU" sz="2000" dirty="0" err="1"/>
              <a:t>gelombang</a:t>
            </a:r>
            <a:r>
              <a:rPr lang="en-AU" sz="2000" dirty="0"/>
              <a:t> </a:t>
            </a:r>
            <a:r>
              <a:rPr lang="en-AU" sz="2000" dirty="0" err="1"/>
              <a:t>merupakan</a:t>
            </a:r>
            <a:r>
              <a:rPr lang="en-AU" sz="2000" dirty="0"/>
              <a:t> </a:t>
            </a:r>
            <a:r>
              <a:rPr lang="en-AU" sz="2000" dirty="0" err="1"/>
              <a:t>rambatan</a:t>
            </a:r>
            <a:r>
              <a:rPr lang="en-AU" sz="2000" dirty="0"/>
              <a:t> </a:t>
            </a:r>
            <a:r>
              <a:rPr lang="en-AU" sz="2000" dirty="0" err="1"/>
              <a:t>pemindahan</a:t>
            </a:r>
            <a:r>
              <a:rPr lang="en-AU" sz="2000" dirty="0"/>
              <a:t> </a:t>
            </a:r>
            <a:r>
              <a:rPr lang="en-AU" sz="2000" dirty="0" err="1"/>
              <a:t>energi</a:t>
            </a:r>
            <a:r>
              <a:rPr lang="en-AU" sz="2000" dirty="0"/>
              <a:t> </a:t>
            </a:r>
            <a:r>
              <a:rPr lang="en-AU" sz="2000" dirty="0" err="1"/>
              <a:t>tanpa</a:t>
            </a:r>
            <a:r>
              <a:rPr lang="en-AU" sz="2000" dirty="0"/>
              <a:t> </a:t>
            </a:r>
            <a:r>
              <a:rPr lang="en-AU" sz="2000" dirty="0" err="1"/>
              <a:t>diikuti</a:t>
            </a:r>
            <a:r>
              <a:rPr lang="en-AU" sz="2000" dirty="0"/>
              <a:t> </a:t>
            </a:r>
            <a:r>
              <a:rPr lang="en-AU" sz="2000" dirty="0" err="1"/>
              <a:t>pemindahan</a:t>
            </a:r>
            <a:r>
              <a:rPr lang="en-AU" sz="2000" dirty="0"/>
              <a:t> </a:t>
            </a:r>
            <a:r>
              <a:rPr lang="en-AU" sz="2000" dirty="0" err="1"/>
              <a:t>massa</a:t>
            </a:r>
            <a:r>
              <a:rPr lang="en-AU" sz="2000" dirty="0"/>
              <a:t> medium.</a:t>
            </a:r>
            <a:endParaRPr lang="en-US" sz="2000" dirty="0"/>
          </a:p>
        </p:txBody>
      </p:sp>
      <p:pic>
        <p:nvPicPr>
          <p:cNvPr id="3" name="Picture 2" descr="image02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84" y="2132856"/>
            <a:ext cx="3528392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www.koran-jakarta.com/gambarberita/2009/arvinozulkaCropingarvinozulkaGambarBeritaKoranJakarta2009092619065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5" y="3789040"/>
            <a:ext cx="3332524" cy="2295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50114" y="4293096"/>
            <a:ext cx="2730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Mengenal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Getaran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7475" y="5196101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hangingPunct="0"/>
            <a:r>
              <a:rPr lang="en-AU" sz="1600" dirty="0" err="1"/>
              <a:t>Gelombang</a:t>
            </a:r>
            <a:r>
              <a:rPr lang="en-AU" sz="1600" dirty="0"/>
              <a:t> longitudinal </a:t>
            </a:r>
            <a:r>
              <a:rPr lang="en-AU" sz="1600" dirty="0" err="1"/>
              <a:t>adalah</a:t>
            </a:r>
            <a:r>
              <a:rPr lang="en-AU" sz="1600" dirty="0"/>
              <a:t> </a:t>
            </a:r>
            <a:r>
              <a:rPr lang="en-AU" sz="1600" dirty="0" err="1"/>
              <a:t>gelombang</a:t>
            </a:r>
            <a:r>
              <a:rPr lang="en-AU" sz="1600" dirty="0"/>
              <a:t> yang </a:t>
            </a:r>
            <a:r>
              <a:rPr lang="en-AU" sz="1600" dirty="0" err="1"/>
              <a:t>arah</a:t>
            </a:r>
            <a:r>
              <a:rPr lang="en-AU" sz="1600" dirty="0"/>
              <a:t> </a:t>
            </a:r>
            <a:r>
              <a:rPr lang="en-AU" sz="1600" dirty="0" err="1"/>
              <a:t>rambatannya</a:t>
            </a:r>
            <a:r>
              <a:rPr lang="en-AU" sz="1600" dirty="0"/>
              <a:t> </a:t>
            </a:r>
            <a:r>
              <a:rPr lang="en-AU" sz="1600" dirty="0" err="1"/>
              <a:t>sejajar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arah</a:t>
            </a:r>
            <a:r>
              <a:rPr lang="en-AU" sz="1600" dirty="0"/>
              <a:t> </a:t>
            </a:r>
            <a:r>
              <a:rPr lang="en-AU" sz="1600" dirty="0" err="1"/>
              <a:t>getarnya</a:t>
            </a:r>
            <a:r>
              <a:rPr lang="en-AU" sz="1600" dirty="0"/>
              <a:t> ( </a:t>
            </a:r>
            <a:r>
              <a:rPr lang="en-AU" sz="1600" dirty="0" err="1"/>
              <a:t>arah</a:t>
            </a:r>
            <a:r>
              <a:rPr lang="en-AU" sz="1600" dirty="0"/>
              <a:t> </a:t>
            </a:r>
            <a:r>
              <a:rPr lang="en-AU" sz="1600" dirty="0" err="1"/>
              <a:t>usikannya</a:t>
            </a:r>
            <a:r>
              <a:rPr lang="en-AU" sz="1600" dirty="0"/>
              <a:t> 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38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568" y="1268760"/>
            <a:ext cx="802111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b="1" dirty="0" err="1" smtClean="0"/>
              <a:t>Pengukuran</a:t>
            </a:r>
            <a:r>
              <a:rPr lang="en-AU" sz="1600" b="1" dirty="0" smtClean="0"/>
              <a:t> </a:t>
            </a:r>
            <a:r>
              <a:rPr lang="en-AU" sz="1600" b="1" dirty="0" err="1"/>
              <a:t>Getaran</a:t>
            </a:r>
            <a:r>
              <a:rPr lang="en-AU" sz="1600" b="1" dirty="0"/>
              <a:t> di </a:t>
            </a:r>
            <a:r>
              <a:rPr lang="en-AU" sz="1600" b="1" dirty="0" err="1"/>
              <a:t>Tempat</a:t>
            </a:r>
            <a:r>
              <a:rPr lang="en-AU" sz="1600" b="1" dirty="0"/>
              <a:t> </a:t>
            </a:r>
            <a:r>
              <a:rPr lang="en-AU" sz="1600" b="1" dirty="0" err="1"/>
              <a:t>Kerja</a:t>
            </a:r>
            <a:endParaRPr lang="en-US" sz="1600" dirty="0"/>
          </a:p>
          <a:p>
            <a:pPr algn="just" hangingPunct="0"/>
            <a:r>
              <a:rPr lang="en-AU" sz="1600" b="1" dirty="0"/>
              <a:t> </a:t>
            </a:r>
            <a:endParaRPr lang="en-US" sz="1600" dirty="0"/>
          </a:p>
          <a:p>
            <a:pPr algn="just" hangingPunct="0"/>
            <a:r>
              <a:rPr lang="en-AU" sz="1600" dirty="0"/>
              <a:t>Salah </a:t>
            </a:r>
            <a:r>
              <a:rPr lang="en-AU" sz="1600" dirty="0" err="1"/>
              <a:t>satu</a:t>
            </a:r>
            <a:r>
              <a:rPr lang="en-AU" sz="1600" dirty="0"/>
              <a:t> </a:t>
            </a:r>
            <a:r>
              <a:rPr lang="en-AU" sz="1600" dirty="0" err="1"/>
              <a:t>pengukuran</a:t>
            </a:r>
            <a:r>
              <a:rPr lang="en-AU" sz="1600" dirty="0"/>
              <a:t> </a:t>
            </a:r>
            <a:r>
              <a:rPr lang="en-AU" sz="1600" dirty="0" err="1"/>
              <a:t>lingkungan</a:t>
            </a:r>
            <a:r>
              <a:rPr lang="en-AU" sz="1600" dirty="0"/>
              <a:t> yang </a:t>
            </a:r>
            <a:r>
              <a:rPr lang="en-AU" sz="1600" dirty="0" err="1"/>
              <a:t>dilakukan</a:t>
            </a:r>
            <a:r>
              <a:rPr lang="en-AU" sz="1600" dirty="0"/>
              <a:t> di </a:t>
            </a:r>
            <a:r>
              <a:rPr lang="en-AU" sz="1600" dirty="0" err="1"/>
              <a:t>tempat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</a:t>
            </a:r>
            <a:r>
              <a:rPr lang="en-AU" sz="1600" dirty="0" err="1"/>
              <a:t>adalah</a:t>
            </a:r>
            <a:r>
              <a:rPr lang="en-AU" sz="1600" dirty="0"/>
              <a:t> </a:t>
            </a:r>
            <a:r>
              <a:rPr lang="en-AU" sz="1600" dirty="0" err="1"/>
              <a:t>pengukuran</a:t>
            </a:r>
            <a:r>
              <a:rPr lang="en-AU" sz="1600" dirty="0"/>
              <a:t> </a:t>
            </a:r>
            <a:r>
              <a:rPr lang="en-AU" sz="1600" dirty="0" err="1"/>
              <a:t>getaran</a:t>
            </a:r>
            <a:r>
              <a:rPr lang="en-AU" sz="1600" dirty="0"/>
              <a:t> yang </a:t>
            </a:r>
            <a:r>
              <a:rPr lang="en-AU" sz="1600" dirty="0" err="1"/>
              <a:t>dlakukan</a:t>
            </a:r>
            <a:r>
              <a:rPr lang="en-AU" sz="1600" dirty="0"/>
              <a:t> </a:t>
            </a:r>
            <a:r>
              <a:rPr lang="en-AU" sz="1600" dirty="0" err="1"/>
              <a:t>pada</a:t>
            </a:r>
            <a:r>
              <a:rPr lang="en-AU" sz="1600" dirty="0"/>
              <a:t> </a:t>
            </a:r>
            <a:r>
              <a:rPr lang="en-AU" sz="1600" dirty="0" err="1"/>
              <a:t>titik-titik</a:t>
            </a:r>
            <a:r>
              <a:rPr lang="en-AU" sz="1600" dirty="0"/>
              <a:t> yang </a:t>
            </a:r>
            <a:r>
              <a:rPr lang="en-AU" sz="1600" dirty="0" err="1"/>
              <a:t>terdapat</a:t>
            </a:r>
            <a:r>
              <a:rPr lang="en-AU" sz="1600" dirty="0"/>
              <a:t> </a:t>
            </a:r>
            <a:r>
              <a:rPr lang="en-AU" sz="1600" dirty="0" err="1"/>
              <a:t>kontak</a:t>
            </a:r>
            <a:r>
              <a:rPr lang="en-AU" sz="1600" dirty="0"/>
              <a:t> </a:t>
            </a:r>
            <a:r>
              <a:rPr lang="en-AU" sz="1600" dirty="0" err="1"/>
              <a:t>atau</a:t>
            </a:r>
            <a:r>
              <a:rPr lang="en-AU" sz="1600" dirty="0"/>
              <a:t> </a:t>
            </a:r>
            <a:r>
              <a:rPr lang="en-AU" sz="1600" dirty="0" err="1"/>
              <a:t>terdapat</a:t>
            </a:r>
            <a:r>
              <a:rPr lang="en-AU" sz="1600" dirty="0"/>
              <a:t> </a:t>
            </a:r>
            <a:r>
              <a:rPr lang="en-AU" sz="1600" dirty="0" err="1"/>
              <a:t>aktifitas</a:t>
            </a:r>
            <a:r>
              <a:rPr lang="en-AU" sz="1600" dirty="0"/>
              <a:t> </a:t>
            </a:r>
            <a:r>
              <a:rPr lang="en-AU" sz="1600" dirty="0" err="1"/>
              <a:t>dari</a:t>
            </a:r>
            <a:r>
              <a:rPr lang="en-AU" sz="1600" dirty="0"/>
              <a:t> </a:t>
            </a:r>
            <a:r>
              <a:rPr lang="en-AU" sz="1600" dirty="0" err="1"/>
              <a:t>pekerja</a:t>
            </a:r>
            <a:r>
              <a:rPr lang="en-AU" sz="1600" dirty="0"/>
              <a:t>. </a:t>
            </a:r>
            <a:r>
              <a:rPr lang="en-AU" sz="1600" dirty="0" err="1"/>
              <a:t>Pengukuran</a:t>
            </a:r>
            <a:r>
              <a:rPr lang="en-AU" sz="1600" dirty="0"/>
              <a:t> </a:t>
            </a:r>
            <a:r>
              <a:rPr lang="en-AU" sz="1600" dirty="0" err="1"/>
              <a:t>getaran</a:t>
            </a:r>
            <a:r>
              <a:rPr lang="en-AU" sz="1600" dirty="0"/>
              <a:t> </a:t>
            </a:r>
            <a:r>
              <a:rPr lang="en-AU" sz="1600" dirty="0" err="1"/>
              <a:t>dilakukan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 </a:t>
            </a:r>
            <a:r>
              <a:rPr lang="en-AU" sz="1600" dirty="0" err="1"/>
              <a:t>menggunakan</a:t>
            </a:r>
            <a:r>
              <a:rPr lang="en-AU" sz="1600" dirty="0"/>
              <a:t> </a:t>
            </a:r>
            <a:r>
              <a:rPr lang="en-AU" sz="1600" dirty="0" err="1"/>
              <a:t>alat</a:t>
            </a:r>
            <a:r>
              <a:rPr lang="en-AU" sz="1600" dirty="0"/>
              <a:t> </a:t>
            </a:r>
            <a:r>
              <a:rPr lang="en-AU" sz="1600" dirty="0" err="1"/>
              <a:t>khusus</a:t>
            </a:r>
            <a:r>
              <a:rPr lang="en-AU" sz="1600" dirty="0"/>
              <a:t>, </a:t>
            </a:r>
            <a:r>
              <a:rPr lang="en-AU" sz="1600" dirty="0" err="1"/>
              <a:t>yaitu</a:t>
            </a:r>
            <a:r>
              <a:rPr lang="en-AU" sz="1600" dirty="0"/>
              <a:t> Vibration Meter.</a:t>
            </a:r>
            <a:endParaRPr lang="en-US" sz="1600" dirty="0"/>
          </a:p>
          <a:p>
            <a:pPr algn="just" hangingPunct="0"/>
            <a:r>
              <a:rPr lang="en-AU" sz="1600" dirty="0" err="1"/>
              <a:t>Seluruh</a:t>
            </a:r>
            <a:r>
              <a:rPr lang="en-AU" sz="1600" dirty="0"/>
              <a:t> </a:t>
            </a:r>
            <a:r>
              <a:rPr lang="en-AU" sz="1600" dirty="0" err="1"/>
              <a:t>hasil</a:t>
            </a:r>
            <a:r>
              <a:rPr lang="en-AU" sz="1600" dirty="0"/>
              <a:t> </a:t>
            </a:r>
            <a:r>
              <a:rPr lang="en-AU" sz="1600" dirty="0" err="1"/>
              <a:t>pengukuran</a:t>
            </a:r>
            <a:r>
              <a:rPr lang="en-AU" sz="1600" dirty="0"/>
              <a:t> di </a:t>
            </a:r>
            <a:r>
              <a:rPr lang="en-AU" sz="1600" dirty="0" err="1"/>
              <a:t>catat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di </a:t>
            </a:r>
            <a:r>
              <a:rPr lang="en-AU" sz="1600" dirty="0" err="1"/>
              <a:t>dokumentasikan,dan</a:t>
            </a:r>
            <a:r>
              <a:rPr lang="en-AU" sz="1600" dirty="0"/>
              <a:t> </a:t>
            </a:r>
            <a:r>
              <a:rPr lang="en-AU" sz="1600" dirty="0" err="1"/>
              <a:t>dibandigkan</a:t>
            </a:r>
            <a:r>
              <a:rPr lang="en-AU" sz="1600" dirty="0"/>
              <a:t> </a:t>
            </a:r>
            <a:r>
              <a:rPr lang="en-AU" sz="1600" dirty="0" err="1"/>
              <a:t>dengan</a:t>
            </a:r>
            <a:r>
              <a:rPr lang="en-AU" sz="1600" dirty="0"/>
              <a:t>. </a:t>
            </a:r>
            <a:r>
              <a:rPr lang="en-AU" sz="1600" dirty="0" err="1"/>
              <a:t>Niliai</a:t>
            </a:r>
            <a:r>
              <a:rPr lang="en-AU" sz="1600" dirty="0"/>
              <a:t> </a:t>
            </a:r>
            <a:r>
              <a:rPr lang="en-AU" sz="1600" dirty="0" err="1"/>
              <a:t>Ambang</a:t>
            </a:r>
            <a:r>
              <a:rPr lang="en-AU" sz="1600" dirty="0"/>
              <a:t> Batas </a:t>
            </a:r>
            <a:r>
              <a:rPr lang="en-AU" sz="1600" dirty="0" err="1"/>
              <a:t>Getaran</a:t>
            </a:r>
            <a:r>
              <a:rPr lang="en-AU" sz="1600" dirty="0"/>
              <a:t> </a:t>
            </a:r>
            <a:r>
              <a:rPr lang="en-AU" sz="1600" dirty="0" err="1"/>
              <a:t>Untuk</a:t>
            </a:r>
            <a:r>
              <a:rPr lang="en-AU" sz="1600" dirty="0"/>
              <a:t> </a:t>
            </a:r>
            <a:r>
              <a:rPr lang="en-AU" sz="1600" dirty="0" err="1"/>
              <a:t>Pemaparan</a:t>
            </a:r>
            <a:r>
              <a:rPr lang="en-AU" sz="1600" dirty="0"/>
              <a:t> </a:t>
            </a:r>
            <a:r>
              <a:rPr lang="en-AU" sz="1600" dirty="0" err="1"/>
              <a:t>Lengan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</a:t>
            </a:r>
            <a:r>
              <a:rPr lang="en-AU" sz="1600" dirty="0" err="1"/>
              <a:t>Tangan</a:t>
            </a:r>
            <a:r>
              <a:rPr lang="en-AU" sz="1600" dirty="0"/>
              <a:t> yang </a:t>
            </a:r>
            <a:r>
              <a:rPr lang="en-AU" sz="1600" dirty="0" err="1"/>
              <a:t>dizinkan</a:t>
            </a:r>
            <a:r>
              <a:rPr lang="en-AU" sz="1600" dirty="0"/>
              <a:t> </a:t>
            </a:r>
            <a:r>
              <a:rPr lang="en-AU" sz="1600" dirty="0" err="1"/>
              <a:t>oleh</a:t>
            </a:r>
            <a:r>
              <a:rPr lang="en-AU" sz="1600" dirty="0"/>
              <a:t> </a:t>
            </a:r>
            <a:r>
              <a:rPr lang="en-AU" sz="1600" dirty="0" err="1"/>
              <a:t>Permennakertrans</a:t>
            </a:r>
            <a:r>
              <a:rPr lang="en-AU" sz="1600" dirty="0"/>
              <a:t> No.13/MEN/X/2011, </a:t>
            </a:r>
            <a:r>
              <a:rPr lang="en-AU" sz="1600" dirty="0" err="1"/>
              <a:t>tentang</a:t>
            </a:r>
            <a:r>
              <a:rPr lang="en-AU" sz="1600" dirty="0"/>
              <a:t>  NAB (</a:t>
            </a:r>
            <a:r>
              <a:rPr lang="en-AU" sz="1600" dirty="0" err="1"/>
              <a:t>Nilai</a:t>
            </a:r>
            <a:r>
              <a:rPr lang="en-AU" sz="1600" dirty="0"/>
              <a:t> </a:t>
            </a:r>
            <a:r>
              <a:rPr lang="en-AU" sz="1600" dirty="0" err="1"/>
              <a:t>Ambang</a:t>
            </a:r>
            <a:r>
              <a:rPr lang="en-AU" sz="1600" dirty="0"/>
              <a:t> Batas) </a:t>
            </a:r>
            <a:r>
              <a:rPr lang="en-AU" sz="1600" dirty="0" err="1"/>
              <a:t>Faktor</a:t>
            </a:r>
            <a:r>
              <a:rPr lang="en-AU" sz="1600" dirty="0"/>
              <a:t> </a:t>
            </a:r>
            <a:r>
              <a:rPr lang="en-AU" sz="1600" dirty="0" err="1"/>
              <a:t>Fisika</a:t>
            </a:r>
            <a:r>
              <a:rPr lang="en-AU" sz="1600" dirty="0"/>
              <a:t> </a:t>
            </a:r>
            <a:r>
              <a:rPr lang="en-AU" sz="1600" dirty="0" err="1"/>
              <a:t>dan</a:t>
            </a:r>
            <a:r>
              <a:rPr lang="en-AU" sz="1600" dirty="0"/>
              <a:t> Kimia di </a:t>
            </a:r>
            <a:r>
              <a:rPr lang="en-AU" sz="1600" dirty="0" err="1"/>
              <a:t>Tempat</a:t>
            </a:r>
            <a:r>
              <a:rPr lang="en-AU" sz="1600" dirty="0"/>
              <a:t> </a:t>
            </a:r>
            <a:r>
              <a:rPr lang="en-AU" sz="1600" dirty="0" err="1"/>
              <a:t>Kerja</a:t>
            </a:r>
            <a:r>
              <a:rPr lang="en-AU" sz="1600" dirty="0"/>
              <a:t> , </a:t>
            </a:r>
            <a:r>
              <a:rPr lang="en-AU" sz="1600" dirty="0" err="1"/>
              <a:t>Lampiran</a:t>
            </a:r>
            <a:r>
              <a:rPr lang="en-AU" sz="1600" dirty="0"/>
              <a:t>- I, Nomor.3.</a:t>
            </a:r>
            <a:endParaRPr lang="en-US" sz="1600" dirty="0"/>
          </a:p>
          <a:p>
            <a:pPr algn="just" hangingPunct="0"/>
            <a:r>
              <a:rPr lang="en-AU" sz="1600" dirty="0"/>
              <a:t> </a:t>
            </a:r>
            <a:endParaRPr lang="en-US" sz="1600" dirty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2296592" y="188640"/>
            <a:ext cx="5537200" cy="581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ctr" rtl="0" fontAlgn="base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smtClean="0"/>
              <a:t>Pengukuran Getaran di Tempat Kerja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1639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2560" y="2132856"/>
            <a:ext cx="849694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hangingPunct="0"/>
            <a:r>
              <a:rPr lang="en-AU" sz="1600" dirty="0" err="1">
                <a:latin typeface="Arial Rounded MT Bold" pitchFamily="34" charset="0"/>
              </a:rPr>
              <a:t>Metode</a:t>
            </a:r>
            <a:r>
              <a:rPr lang="en-AU" sz="1600" dirty="0">
                <a:latin typeface="Arial Rounded MT Bold" pitchFamily="34" charset="0"/>
              </a:rPr>
              <a:t> </a:t>
            </a:r>
            <a:r>
              <a:rPr lang="en-AU" sz="1600" dirty="0" err="1">
                <a:latin typeface="Arial Rounded MT Bold" pitchFamily="34" charset="0"/>
              </a:rPr>
              <a:t>uji</a:t>
            </a:r>
            <a:r>
              <a:rPr lang="en-AU" sz="1600" dirty="0">
                <a:latin typeface="Arial Rounded MT Bold" pitchFamily="34" charset="0"/>
              </a:rPr>
              <a:t>	:</a:t>
            </a:r>
            <a:endParaRPr lang="en-US" sz="1600" dirty="0">
              <a:latin typeface="Arial Rounded MT Bold" pitchFamily="34" charset="0"/>
            </a:endParaRPr>
          </a:p>
          <a:p>
            <a:pPr algn="l" hangingPunct="0"/>
            <a:r>
              <a:rPr lang="en-AU" sz="1600" dirty="0" smtClean="0">
                <a:latin typeface="Arial Rounded MT Bold" pitchFamily="34" charset="0"/>
              </a:rPr>
              <a:t>S</a:t>
            </a:r>
            <a:r>
              <a:rPr lang="id-ID" sz="1600" dirty="0">
                <a:latin typeface="Arial Rounded MT Bold" pitchFamily="34" charset="0"/>
              </a:rPr>
              <a:t>eperti yang didefinisikan oleh </a:t>
            </a:r>
            <a:r>
              <a:rPr lang="en-US" sz="1600" dirty="0">
                <a:latin typeface="Arial Rounded MT Bold" pitchFamily="34" charset="0"/>
              </a:rPr>
              <a:t>(</a:t>
            </a:r>
            <a:r>
              <a:rPr lang="id-ID" sz="1600" dirty="0">
                <a:latin typeface="Arial Rounded MT Bold" pitchFamily="34" charset="0"/>
              </a:rPr>
              <a:t>ISO 534</a:t>
            </a:r>
            <a:r>
              <a:rPr lang="en-US" sz="1600" dirty="0">
                <a:latin typeface="Arial Rounded MT Bold" pitchFamily="34" charset="0"/>
              </a:rPr>
              <a:t>9</a:t>
            </a:r>
            <a:r>
              <a:rPr lang="id-ID" sz="1600" dirty="0">
                <a:latin typeface="Arial Rounded MT Bold" pitchFamily="34" charset="0"/>
              </a:rPr>
              <a:t>:1986</a:t>
            </a:r>
            <a:r>
              <a:rPr lang="en-US" sz="1600" dirty="0">
                <a:latin typeface="Arial Rounded MT Bold" pitchFamily="34" charset="0"/>
              </a:rPr>
              <a:t>, ANSI S3.34-1986)</a:t>
            </a:r>
            <a:r>
              <a:rPr lang="id-ID" sz="1600" dirty="0">
                <a:latin typeface="Arial Rounded MT Bold" pitchFamily="34" charset="0"/>
              </a:rPr>
              <a:t>.</a:t>
            </a:r>
            <a:endParaRPr lang="en-US" sz="1600" dirty="0">
              <a:latin typeface="Arial Rounded MT Bold" pitchFamily="34" charset="0"/>
            </a:endParaRPr>
          </a:p>
          <a:p>
            <a:pPr algn="l"/>
            <a:r>
              <a:rPr lang="id-ID" sz="1600" dirty="0" smtClean="0">
                <a:latin typeface="Arial Rounded MT Bold" pitchFamily="34" charset="0"/>
              </a:rPr>
              <a:t>Ilustrasi </a:t>
            </a:r>
            <a:r>
              <a:rPr lang="id-ID" sz="1600" dirty="0">
                <a:latin typeface="Arial Rounded MT Bold" pitchFamily="34" charset="0"/>
              </a:rPr>
              <a:t>berikut menunjukkan </a:t>
            </a:r>
            <a:r>
              <a:rPr lang="en-US" sz="1600" dirty="0" err="1">
                <a:latin typeface="Arial Rounded MT Bold" pitchFamily="34" charset="0"/>
              </a:rPr>
              <a:t>suatu</a:t>
            </a:r>
            <a:r>
              <a:rPr lang="en-US" sz="1600" dirty="0">
                <a:latin typeface="Arial Rounded MT Bold" pitchFamily="34" charset="0"/>
              </a:rPr>
              <a:t> </a:t>
            </a:r>
            <a:r>
              <a:rPr lang="id-ID" sz="1600" dirty="0">
                <a:latin typeface="Arial Rounded MT Bold" pitchFamily="34" charset="0"/>
              </a:rPr>
              <a:t>sistem koordinat yang digunakan untuk mengukur getaran </a:t>
            </a:r>
            <a:r>
              <a:rPr lang="en-US" sz="1600" dirty="0" err="1">
                <a:latin typeface="Arial Rounded MT Bold" pitchFamily="34" charset="0"/>
              </a:rPr>
              <a:t>pada</a:t>
            </a:r>
            <a:r>
              <a:rPr lang="en-US" sz="1600" dirty="0">
                <a:latin typeface="Arial Rounded MT Bold" pitchFamily="34" charset="0"/>
              </a:rPr>
              <a:t> </a:t>
            </a:r>
            <a:r>
              <a:rPr lang="id-ID" sz="1600" dirty="0">
                <a:latin typeface="Arial Rounded MT Bold" pitchFamily="34" charset="0"/>
              </a:rPr>
              <a:t>tangan-tangan manusia</a:t>
            </a:r>
            <a:endParaRPr lang="en-US" sz="1600" dirty="0">
              <a:latin typeface="Arial Rounded MT Bold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3501008"/>
            <a:ext cx="6624736" cy="2413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504728" y="5943213"/>
            <a:ext cx="66247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100" i="1" dirty="0" err="1"/>
              <a:t>Gambar</a:t>
            </a:r>
            <a:r>
              <a:rPr lang="en-AU" sz="1100" i="1" dirty="0"/>
              <a:t>. </a:t>
            </a:r>
            <a:r>
              <a:rPr lang="en-AU" sz="1100" i="1" dirty="0" smtClean="0"/>
              <a:t>. </a:t>
            </a:r>
            <a:r>
              <a:rPr lang="en-AU" sz="1100" i="1" dirty="0"/>
              <a:t>i</a:t>
            </a:r>
            <a:r>
              <a:rPr lang="id-ID" sz="1100" i="1" dirty="0"/>
              <a:t>lustrasi</a:t>
            </a:r>
            <a:r>
              <a:rPr lang="en-US" sz="1100" i="1" dirty="0"/>
              <a:t> </a:t>
            </a:r>
            <a:r>
              <a:rPr lang="en-US" sz="1100" i="1" dirty="0" err="1"/>
              <a:t>diatas</a:t>
            </a:r>
            <a:r>
              <a:rPr lang="en-US" sz="1100" i="1" dirty="0"/>
              <a:t> </a:t>
            </a:r>
            <a:r>
              <a:rPr lang="id-ID" sz="1100" i="1" dirty="0"/>
              <a:t>menunjukkan sistem koordinat yang digunakan untuk mengukur getaran seluruh tubuh manusia, seperti yang didefinisikan oleh ISO 2631-1:1997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4757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spico.co.kr/DATAS/es_product2/9%29_Vibration_meter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1196752"/>
            <a:ext cx="5544616" cy="30685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928664" y="4797152"/>
            <a:ext cx="7571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sz="1400" i="1" dirty="0" err="1"/>
              <a:t>Gambar</a:t>
            </a:r>
            <a:r>
              <a:rPr lang="en-AU" sz="1400" i="1" dirty="0"/>
              <a:t>. </a:t>
            </a:r>
            <a:r>
              <a:rPr lang="id-ID" sz="1400" i="1" dirty="0" smtClean="0"/>
              <a:t>Instrumen </a:t>
            </a:r>
            <a:r>
              <a:rPr lang="id-ID" sz="1400" i="1" dirty="0"/>
              <a:t>Getaran Meter</a:t>
            </a:r>
            <a:r>
              <a:rPr lang="en-US" sz="1400" i="1" dirty="0"/>
              <a:t> (Vibration Meter) </a:t>
            </a:r>
            <a:r>
              <a:rPr lang="en-AU" sz="1400" i="1" dirty="0" err="1"/>
              <a:t>Alat</a:t>
            </a:r>
            <a:r>
              <a:rPr lang="en-AU" sz="1400" i="1" dirty="0"/>
              <a:t> </a:t>
            </a:r>
            <a:r>
              <a:rPr lang="en-AU" sz="1400" i="1" dirty="0" err="1"/>
              <a:t>untuk</a:t>
            </a:r>
            <a:r>
              <a:rPr lang="en-AU" sz="1400" i="1" dirty="0"/>
              <a:t> </a:t>
            </a:r>
            <a:r>
              <a:rPr lang="en-AU" sz="1400" i="1" dirty="0" err="1"/>
              <a:t>mengukur</a:t>
            </a:r>
            <a:r>
              <a:rPr lang="en-AU" sz="1400" i="1" dirty="0"/>
              <a:t> </a:t>
            </a:r>
            <a:r>
              <a:rPr lang="en-AU" sz="1400" i="1" dirty="0" err="1"/>
              <a:t>getaran</a:t>
            </a:r>
            <a:r>
              <a:rPr lang="en-AU" sz="1400" i="1" dirty="0"/>
              <a:t> </a:t>
            </a:r>
            <a:r>
              <a:rPr lang="en-AU" sz="1400" i="1" dirty="0" err="1"/>
              <a:t>pada</a:t>
            </a:r>
            <a:r>
              <a:rPr lang="en-AU" sz="1400" i="1" dirty="0"/>
              <a:t> </a:t>
            </a:r>
            <a:r>
              <a:rPr lang="en-AU" sz="1400" i="1" dirty="0" err="1"/>
              <a:t>manusia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635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6948" y="260648"/>
            <a:ext cx="4193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err="1"/>
              <a:t>Pengukuran</a:t>
            </a:r>
            <a:r>
              <a:rPr lang="en-AU" b="1" dirty="0"/>
              <a:t> </a:t>
            </a:r>
            <a:r>
              <a:rPr lang="en-AU" b="1" dirty="0" err="1"/>
              <a:t>Getaran</a:t>
            </a:r>
            <a:r>
              <a:rPr lang="en-AU" b="1" dirty="0"/>
              <a:t> di </a:t>
            </a:r>
            <a:r>
              <a:rPr lang="en-AU" b="1" dirty="0" err="1"/>
              <a:t>Mesin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08584" y="1124744"/>
            <a:ext cx="8121352" cy="454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b="1" dirty="0"/>
              <a:t> </a:t>
            </a:r>
            <a:endParaRPr lang="en-US" dirty="0"/>
          </a:p>
          <a:p>
            <a:pPr algn="just" hangingPunct="0"/>
            <a:r>
              <a:rPr lang="en-AU" sz="4400" b="1" dirty="0" err="1"/>
              <a:t>Tujuan</a:t>
            </a:r>
            <a:r>
              <a:rPr lang="en-AU" sz="4400" b="1" dirty="0"/>
              <a:t> :</a:t>
            </a:r>
            <a:endParaRPr lang="en-US" dirty="0"/>
          </a:p>
          <a:p>
            <a:pPr algn="just" hangingPunct="0"/>
            <a:r>
              <a:rPr lang="en-AU" dirty="0"/>
              <a:t> </a:t>
            </a:r>
            <a:r>
              <a:rPr lang="en-AU" sz="2000" dirty="0" err="1" smtClean="0"/>
              <a:t>Timbul</a:t>
            </a:r>
            <a:r>
              <a:rPr lang="en-AU" sz="2000" dirty="0" smtClean="0"/>
              <a:t>, </a:t>
            </a:r>
            <a:r>
              <a:rPr lang="en-AU" sz="2000" dirty="0" err="1"/>
              <a:t>yaitu</a:t>
            </a:r>
            <a:r>
              <a:rPr lang="en-AU" sz="2000" dirty="0"/>
              <a:t> </a:t>
            </a:r>
            <a:r>
              <a:rPr lang="en-AU" sz="2000" dirty="0" err="1"/>
              <a:t>adalah</a:t>
            </a:r>
            <a:r>
              <a:rPr lang="en-AU" sz="2000" dirty="0"/>
              <a:t> </a:t>
            </a:r>
            <a:r>
              <a:rPr lang="en-AU" sz="2000" dirty="0" err="1"/>
              <a:t>untuk</a:t>
            </a:r>
            <a:r>
              <a:rPr lang="en-AU" sz="2000" dirty="0"/>
              <a:t> </a:t>
            </a:r>
            <a:r>
              <a:rPr lang="en-AU" sz="2000" dirty="0" err="1"/>
              <a:t>mendapatkan</a:t>
            </a:r>
            <a:r>
              <a:rPr lang="en-AU" sz="2000" dirty="0"/>
              <a:t> data, </a:t>
            </a:r>
            <a:r>
              <a:rPr lang="en-AU" sz="2000" dirty="0" err="1"/>
              <a:t>tetapi</a:t>
            </a:r>
            <a:r>
              <a:rPr lang="en-AU" sz="2000" dirty="0"/>
              <a:t> </a:t>
            </a:r>
            <a:r>
              <a:rPr lang="en-AU" sz="2000" dirty="0" err="1"/>
              <a:t>selanjutnya</a:t>
            </a:r>
            <a:r>
              <a:rPr lang="en-AU" sz="2000" dirty="0"/>
              <a:t> </a:t>
            </a:r>
            <a:r>
              <a:rPr lang="en-AU" sz="2000" dirty="0" err="1"/>
              <a:t>untuk</a:t>
            </a:r>
            <a:r>
              <a:rPr lang="en-AU" sz="2000" dirty="0"/>
              <a:t> </a:t>
            </a:r>
            <a:r>
              <a:rPr lang="en-AU" sz="2000" dirty="0" err="1"/>
              <a:t>apa</a:t>
            </a:r>
            <a:r>
              <a:rPr lang="en-AU" sz="2000" dirty="0"/>
              <a:t> data </a:t>
            </a:r>
            <a:r>
              <a:rPr lang="en-AU" sz="2000" dirty="0" err="1"/>
              <a:t>tersebut</a:t>
            </a:r>
            <a:r>
              <a:rPr lang="en-AU" sz="2000" dirty="0"/>
              <a:t> </a:t>
            </a:r>
            <a:r>
              <a:rPr lang="en-AU" sz="2000" dirty="0" err="1"/>
              <a:t>diambil</a:t>
            </a:r>
            <a:r>
              <a:rPr lang="en-AU" sz="2000" dirty="0"/>
              <a:t>. </a:t>
            </a:r>
            <a:endParaRPr lang="en-AU" sz="2000" dirty="0" smtClean="0"/>
          </a:p>
          <a:p>
            <a:pPr algn="just" hangingPunct="0"/>
            <a:endParaRPr lang="en-AU" sz="2000" dirty="0"/>
          </a:p>
          <a:p>
            <a:pPr algn="just" hangingPunct="0"/>
            <a:r>
              <a:rPr lang="en-AU" sz="2000" dirty="0" smtClean="0"/>
              <a:t>Ada </a:t>
            </a:r>
            <a:r>
              <a:rPr lang="en-AU" sz="2000" dirty="0" err="1"/>
              <a:t>beberapa</a:t>
            </a:r>
            <a:r>
              <a:rPr lang="en-AU" sz="2000" dirty="0"/>
              <a:t> </a:t>
            </a:r>
            <a:r>
              <a:rPr lang="en-AU" sz="2000" dirty="0" err="1"/>
              <a:t>tujuan</a:t>
            </a:r>
            <a:r>
              <a:rPr lang="en-AU" sz="2000" dirty="0"/>
              <a:t> </a:t>
            </a:r>
            <a:r>
              <a:rPr lang="en-AU" sz="2000" dirty="0" err="1"/>
              <a:t>pengambilan</a:t>
            </a:r>
            <a:r>
              <a:rPr lang="en-AU" sz="2000" dirty="0"/>
              <a:t> data </a:t>
            </a:r>
            <a:r>
              <a:rPr lang="en-AU" sz="2000" dirty="0" err="1"/>
              <a:t>getaran</a:t>
            </a:r>
            <a:r>
              <a:rPr lang="en-AU" sz="2000" dirty="0"/>
              <a:t> </a:t>
            </a:r>
            <a:r>
              <a:rPr lang="en-AU" sz="2000" dirty="0" err="1"/>
              <a:t>suatu</a:t>
            </a:r>
            <a:r>
              <a:rPr lang="en-AU" sz="2000" dirty="0"/>
              <a:t> </a:t>
            </a:r>
            <a:r>
              <a:rPr lang="en-AU" sz="2000" dirty="0" err="1"/>
              <a:t>mesin</a:t>
            </a:r>
            <a:r>
              <a:rPr lang="en-AU" sz="2000" dirty="0"/>
              <a:t>, </a:t>
            </a:r>
            <a:r>
              <a:rPr lang="en-AU" sz="2000" dirty="0" err="1"/>
              <a:t>tujuan</a:t>
            </a:r>
            <a:r>
              <a:rPr lang="en-AU" sz="2000" dirty="0"/>
              <a:t> </a:t>
            </a:r>
            <a:r>
              <a:rPr lang="en-AU" sz="2000" dirty="0" err="1"/>
              <a:t>tersebut</a:t>
            </a:r>
            <a:r>
              <a:rPr lang="en-AU" sz="2000" dirty="0"/>
              <a:t> </a:t>
            </a:r>
            <a:r>
              <a:rPr lang="en-AU" sz="2000" dirty="0" err="1"/>
              <a:t>adalah</a:t>
            </a:r>
            <a:r>
              <a:rPr lang="en-AU" sz="2000" dirty="0"/>
              <a:t> :</a:t>
            </a:r>
            <a:endParaRPr lang="en-US" sz="2000" dirty="0"/>
          </a:p>
          <a:p>
            <a:pPr marL="1600200" lvl="2" indent="-685800" algn="just" fontAlgn="auto">
              <a:buBlip>
                <a:blip r:embed="rId2"/>
              </a:buBlip>
            </a:pPr>
            <a:r>
              <a:rPr lang="en-AU" sz="2000" dirty="0" err="1"/>
              <a:t>Pengukuran</a:t>
            </a:r>
            <a:r>
              <a:rPr lang="en-AU" sz="2000" dirty="0"/>
              <a:t> </a:t>
            </a:r>
            <a:r>
              <a:rPr lang="en-AU" sz="2000" dirty="0" err="1"/>
              <a:t>rutin</a:t>
            </a:r>
            <a:endParaRPr lang="en-US" sz="2000" dirty="0"/>
          </a:p>
          <a:p>
            <a:pPr marL="1600200" lvl="2" indent="-685800" algn="just" fontAlgn="auto">
              <a:buBlip>
                <a:blip r:embed="rId2"/>
              </a:buBlip>
            </a:pPr>
            <a:r>
              <a:rPr lang="en-AU" sz="2000" dirty="0" err="1"/>
              <a:t>Pengukuran</a:t>
            </a:r>
            <a:r>
              <a:rPr lang="en-AU" sz="2000" dirty="0"/>
              <a:t> </a:t>
            </a:r>
            <a:r>
              <a:rPr lang="en-AU" sz="2000" dirty="0" err="1"/>
              <a:t>referensi</a:t>
            </a:r>
            <a:r>
              <a:rPr lang="en-AU" sz="2000" dirty="0"/>
              <a:t> (Baseline Measurement)</a:t>
            </a:r>
            <a:endParaRPr lang="en-US" sz="2000" dirty="0"/>
          </a:p>
          <a:p>
            <a:pPr marL="1600200" lvl="2" indent="-685800" algn="just" fontAlgn="auto">
              <a:buBlip>
                <a:blip r:embed="rId2"/>
              </a:buBlip>
            </a:pPr>
            <a:r>
              <a:rPr lang="en-AU" sz="2000" dirty="0" err="1"/>
              <a:t>Pengukuran</a:t>
            </a:r>
            <a:r>
              <a:rPr lang="en-AU" sz="2000" dirty="0"/>
              <a:t> </a:t>
            </a:r>
            <a:r>
              <a:rPr lang="en-AU" sz="2000" dirty="0" err="1"/>
              <a:t>sebelum</a:t>
            </a:r>
            <a:r>
              <a:rPr lang="en-AU" sz="2000" dirty="0"/>
              <a:t> </a:t>
            </a:r>
            <a:r>
              <a:rPr lang="en-AU" sz="2000" dirty="0" err="1"/>
              <a:t>dan</a:t>
            </a:r>
            <a:r>
              <a:rPr lang="en-AU" sz="2000" dirty="0"/>
              <a:t> </a:t>
            </a:r>
            <a:r>
              <a:rPr lang="en-AU" sz="2000" dirty="0" err="1"/>
              <a:t>sesudah</a:t>
            </a:r>
            <a:r>
              <a:rPr lang="en-AU" sz="2000" dirty="0"/>
              <a:t> </a:t>
            </a:r>
            <a:r>
              <a:rPr lang="en-AU" sz="2000" dirty="0" err="1"/>
              <a:t>perbaikan</a:t>
            </a:r>
            <a:endParaRPr lang="en-US" sz="2000" dirty="0"/>
          </a:p>
          <a:p>
            <a:pPr marL="1600200" lvl="2" indent="-685800" algn="just" fontAlgn="auto">
              <a:buBlip>
                <a:blip r:embed="rId2"/>
              </a:buBlip>
            </a:pPr>
            <a:r>
              <a:rPr lang="en-AU" sz="2000" dirty="0"/>
              <a:t>Trouble Shooting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55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8209" y="1196752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800" dirty="0" err="1" smtClean="0">
                <a:latin typeface="Arial Rounded MT Bold" pitchFamily="34" charset="0"/>
              </a:rPr>
              <a:t>Getaran</a:t>
            </a:r>
            <a:r>
              <a:rPr lang="en-US" sz="1800" dirty="0" smtClean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adalah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gerak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bolak</a:t>
            </a:r>
            <a:r>
              <a:rPr lang="en-US" sz="1800" dirty="0">
                <a:latin typeface="Arial Rounded MT Bold" pitchFamily="34" charset="0"/>
              </a:rPr>
              <a:t> – </a:t>
            </a:r>
            <a:r>
              <a:rPr lang="en-US" sz="1800" dirty="0" err="1">
                <a:latin typeface="Arial Rounded MT Bold" pitchFamily="34" charset="0"/>
              </a:rPr>
              <a:t>bolik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secara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berkala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melalui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suatu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titik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keseimbangan</a:t>
            </a:r>
            <a:r>
              <a:rPr lang="en-US" sz="1800" dirty="0">
                <a:latin typeface="Arial Rounded MT Bold" pitchFamily="34" charset="0"/>
              </a:rPr>
              <a:t>. </a:t>
            </a:r>
            <a:r>
              <a:rPr lang="en-US" sz="1800" dirty="0" err="1">
                <a:latin typeface="Arial Rounded MT Bold" pitchFamily="34" charset="0"/>
              </a:rPr>
              <a:t>Pada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umumnya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setiap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benda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dapat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melakukan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getaran</a:t>
            </a:r>
            <a:r>
              <a:rPr lang="en-US" sz="1800" dirty="0">
                <a:latin typeface="Arial Rounded MT Bold" pitchFamily="34" charset="0"/>
              </a:rPr>
              <a:t>. </a:t>
            </a:r>
            <a:r>
              <a:rPr lang="en-US" sz="1800" dirty="0" err="1">
                <a:latin typeface="Arial Rounded MT Bold" pitchFamily="34" charset="0"/>
              </a:rPr>
              <a:t>Suatu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benda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dikatakan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bergetar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bila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benda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itu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bergerak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bolak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bolik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secara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berkala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melalui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titik</a:t>
            </a:r>
            <a:r>
              <a:rPr lang="en-US" sz="1800" dirty="0">
                <a:latin typeface="Arial Rounded MT Bold" pitchFamily="34" charset="0"/>
              </a:rPr>
              <a:t> </a:t>
            </a:r>
            <a:r>
              <a:rPr lang="en-US" sz="1800" dirty="0" err="1">
                <a:latin typeface="Arial Rounded MT Bold" pitchFamily="34" charset="0"/>
              </a:rPr>
              <a:t>keseimbangan</a:t>
            </a:r>
            <a:r>
              <a:rPr lang="en-US" dirty="0">
                <a:latin typeface="Arial Rounded MT Bold" pitchFamily="34" charset="0"/>
              </a:rPr>
              <a:t>.</a:t>
            </a:r>
          </a:p>
        </p:txBody>
      </p:sp>
      <p:pic>
        <p:nvPicPr>
          <p:cNvPr id="3" name="Picture 2" descr="ayunan movi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8" y="3645024"/>
            <a:ext cx="18161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7" name="Picture 14" descr="Description: pendulu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080" y="3933056"/>
            <a:ext cx="169862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4677842" y="5722023"/>
            <a:ext cx="47525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Getaran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gerak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bolak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balik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di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sekitar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setimbang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2 =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setimbang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;  1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3 =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terjauh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echnical"/>
                <a:ea typeface="Times New Roman" pitchFamily="18" charset="0"/>
                <a:cs typeface="Times New Roman" pitchFamily="18" charset="0"/>
              </a:rPr>
              <a:t>Amplitudo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9329" y="332656"/>
            <a:ext cx="2594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err="1">
                <a:solidFill>
                  <a:srgbClr val="C00000"/>
                </a:solidFill>
                <a:latin typeface="Arial Rounded MT Bold" pitchFamily="34" charset="0"/>
              </a:rPr>
              <a:t>Definisi</a:t>
            </a:r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 Rounded MT Bold" pitchFamily="34" charset="0"/>
              </a:rPr>
              <a:t>Getaran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52674" y="188640"/>
            <a:ext cx="3816350" cy="576262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AU" sz="3600" b="1" dirty="0" err="1">
                <a:solidFill>
                  <a:srgbClr val="C00000"/>
                </a:solidFill>
                <a:latin typeface="Arial Rounded MT Bold" pitchFamily="34" charset="0"/>
              </a:rPr>
              <a:t>Getaran</a:t>
            </a:r>
            <a:r>
              <a:rPr lang="en-AU" sz="3600" b="1" dirty="0">
                <a:solidFill>
                  <a:srgbClr val="C00000"/>
                </a:solidFill>
                <a:latin typeface="Arial Rounded MT Bold" pitchFamily="34" charset="0"/>
              </a:rPr>
              <a:t>  </a:t>
            </a:r>
            <a:r>
              <a:rPr lang="en-AU" sz="3600" b="1" dirty="0" err="1" smtClean="0">
                <a:solidFill>
                  <a:srgbClr val="C00000"/>
                </a:solidFill>
                <a:latin typeface="Arial Rounded MT Bold" pitchFamily="34" charset="0"/>
              </a:rPr>
              <a:t>Mesin</a:t>
            </a:r>
            <a:endParaRPr lang="en-US" sz="36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9708" y="1167135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1800" dirty="0" err="1">
                <a:latin typeface="Arial Rounded MT Bold" pitchFamily="34" charset="0"/>
              </a:rPr>
              <a:t>Getaran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mesin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adalah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gerakan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suatu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bagian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mesin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maju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dan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mundur</a:t>
            </a:r>
            <a:r>
              <a:rPr lang="en-AU" sz="1800" dirty="0">
                <a:latin typeface="Arial Rounded MT Bold" pitchFamily="34" charset="0"/>
              </a:rPr>
              <a:t> (</a:t>
            </a:r>
            <a:r>
              <a:rPr lang="en-AU" sz="1800" dirty="0" err="1">
                <a:latin typeface="Arial Rounded MT Bold" pitchFamily="34" charset="0"/>
              </a:rPr>
              <a:t>bolak-balik</a:t>
            </a:r>
            <a:r>
              <a:rPr lang="en-AU" sz="1800" dirty="0">
                <a:latin typeface="Arial Rounded MT Bold" pitchFamily="34" charset="0"/>
              </a:rPr>
              <a:t>) </a:t>
            </a:r>
            <a:r>
              <a:rPr lang="en-AU" sz="1800" dirty="0" err="1">
                <a:latin typeface="Arial Rounded MT Bold" pitchFamily="34" charset="0"/>
              </a:rPr>
              <a:t>dari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keadaan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diam</a:t>
            </a:r>
            <a:r>
              <a:rPr lang="en-AU" sz="1800" dirty="0">
                <a:latin typeface="Arial Rounded MT Bold" pitchFamily="34" charset="0"/>
              </a:rPr>
              <a:t> /</a:t>
            </a:r>
            <a:r>
              <a:rPr lang="en-AU" sz="1800" dirty="0" err="1">
                <a:latin typeface="Arial Rounded MT Bold" pitchFamily="34" charset="0"/>
              </a:rPr>
              <a:t>netral</a:t>
            </a:r>
            <a:r>
              <a:rPr lang="en-AU" sz="1800" dirty="0">
                <a:latin typeface="Arial Rounded MT Bold" pitchFamily="34" charset="0"/>
              </a:rPr>
              <a:t>, (F=0). </a:t>
            </a:r>
            <a:r>
              <a:rPr lang="en-AU" sz="1800" dirty="0" err="1">
                <a:latin typeface="Arial Rounded MT Bold" pitchFamily="34" charset="0"/>
              </a:rPr>
              <a:t>Contoh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sederhana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untuk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menunjukkan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suatu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getaran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adalah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pegas</a:t>
            </a:r>
            <a:endParaRPr lang="en-US" sz="1800" dirty="0">
              <a:latin typeface="Arial Rounded MT Bold" pitchFamily="34" charset="0"/>
            </a:endParaRPr>
          </a:p>
        </p:txBody>
      </p:sp>
      <p:pic>
        <p:nvPicPr>
          <p:cNvPr id="6" name="Picture 5" descr="picture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2796902"/>
            <a:ext cx="3789764" cy="308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icture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024" y="2796902"/>
            <a:ext cx="3816424" cy="308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4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6944" y="1700808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2000" dirty="0" err="1">
                <a:latin typeface="Arial Rounded MT Bold" pitchFamily="34" charset="0"/>
              </a:rPr>
              <a:t>Getaran</a:t>
            </a:r>
            <a:r>
              <a:rPr lang="en-AU" sz="2000" dirty="0">
                <a:latin typeface="Arial Rounded MT Bold" pitchFamily="34" charset="0"/>
              </a:rPr>
              <a:t>/</a:t>
            </a:r>
            <a:r>
              <a:rPr lang="en-AU" sz="2000" dirty="0" err="1">
                <a:latin typeface="Arial Rounded MT Bold" pitchFamily="34" charset="0"/>
              </a:rPr>
              <a:t>vibrasi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adalah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gerak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isolasi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periodik</a:t>
            </a:r>
            <a:r>
              <a:rPr lang="en-AU" sz="2000" dirty="0">
                <a:latin typeface="Arial Rounded MT Bold" pitchFamily="34" charset="0"/>
              </a:rPr>
              <a:t> yang </a:t>
            </a:r>
            <a:r>
              <a:rPr lang="en-AU" sz="2000" dirty="0" err="1">
                <a:latin typeface="Arial Rounded MT Bold" pitchFamily="34" charset="0"/>
              </a:rPr>
              <a:t>bergerak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bolak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balik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melalui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lintasan</a:t>
            </a:r>
            <a:r>
              <a:rPr lang="en-AU" sz="2000" dirty="0">
                <a:latin typeface="Arial Rounded MT Bold" pitchFamily="34" charset="0"/>
              </a:rPr>
              <a:t> yang </a:t>
            </a:r>
            <a:r>
              <a:rPr lang="en-AU" sz="2000" dirty="0" err="1">
                <a:latin typeface="Arial Rounded MT Bold" pitchFamily="34" charset="0"/>
              </a:rPr>
              <a:t>sama</a:t>
            </a:r>
            <a:r>
              <a:rPr lang="en-AU" sz="2000" dirty="0">
                <a:latin typeface="Arial Rounded MT Bold" pitchFamily="34" charset="0"/>
              </a:rPr>
              <a:t>, </a:t>
            </a:r>
            <a:r>
              <a:rPr lang="en-AU" sz="2000" dirty="0" err="1">
                <a:latin typeface="Arial Rounded MT Bold" pitchFamily="34" charset="0"/>
              </a:rPr>
              <a:t>dimana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terjadi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suatu</a:t>
            </a:r>
            <a:r>
              <a:rPr lang="en-AU" sz="2000" dirty="0">
                <a:latin typeface="Arial Rounded MT Bold" pitchFamily="34" charset="0"/>
              </a:rPr>
              <a:t> cycle (</a:t>
            </a:r>
            <a:r>
              <a:rPr lang="en-AU" sz="2000" dirty="0" err="1">
                <a:latin typeface="Arial Rounded MT Bold" pitchFamily="34" charset="0"/>
              </a:rPr>
              <a:t>putaran</a:t>
            </a:r>
            <a:r>
              <a:rPr lang="en-AU" sz="2000" dirty="0">
                <a:latin typeface="Arial Rounded MT Bold" pitchFamily="34" charset="0"/>
              </a:rPr>
              <a:t>) </a:t>
            </a:r>
            <a:r>
              <a:rPr lang="en-AU" sz="2000" dirty="0" err="1">
                <a:latin typeface="Arial Rounded MT Bold" pitchFamily="34" charset="0"/>
              </a:rPr>
              <a:t>dalam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selang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wakru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satu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detik</a:t>
            </a:r>
            <a:r>
              <a:rPr lang="en-AU" sz="2000" dirty="0">
                <a:latin typeface="Arial Rounded MT Bold" pitchFamily="34" charset="0"/>
              </a:rPr>
              <a:t> (rad/sec), </a:t>
            </a:r>
            <a:r>
              <a:rPr lang="en-AU" sz="2000" dirty="0" err="1">
                <a:latin typeface="Arial Rounded MT Bold" pitchFamily="34" charset="0"/>
              </a:rPr>
              <a:t>yaitu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disebut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frequensi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dalam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satuan</a:t>
            </a:r>
            <a:r>
              <a:rPr lang="en-AU" sz="2000" dirty="0">
                <a:latin typeface="Arial Rounded MT Bold" pitchFamily="34" charset="0"/>
              </a:rPr>
              <a:t> hertz = Hz.   </a:t>
            </a:r>
            <a:endParaRPr lang="en-AU" sz="2000" dirty="0" smtClean="0">
              <a:latin typeface="Arial Rounded MT Bold" pitchFamily="34" charset="0"/>
            </a:endParaRPr>
          </a:p>
          <a:p>
            <a:pPr algn="just"/>
            <a:endParaRPr lang="en-AU" sz="2000" dirty="0" smtClean="0">
              <a:latin typeface="Arial Rounded MT Bold" pitchFamily="34" charset="0"/>
            </a:endParaRPr>
          </a:p>
          <a:p>
            <a:pPr algn="just"/>
            <a:r>
              <a:rPr lang="en-AU" sz="2000" dirty="0" err="1" smtClean="0">
                <a:latin typeface="Arial Rounded MT Bold" pitchFamily="34" charset="0"/>
              </a:rPr>
              <a:t>Umumnya</a:t>
            </a:r>
            <a:r>
              <a:rPr lang="en-AU" sz="2000" dirty="0" smtClean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getaran</a:t>
            </a:r>
            <a:r>
              <a:rPr lang="en-AU" sz="2000" dirty="0">
                <a:latin typeface="Arial Rounded MT Bold" pitchFamily="34" charset="0"/>
              </a:rPr>
              <a:t>/</a:t>
            </a:r>
            <a:r>
              <a:rPr lang="en-AU" sz="2000" dirty="0" err="1">
                <a:latin typeface="Arial Rounded MT Bold" pitchFamily="34" charset="0"/>
              </a:rPr>
              <a:t>vibrasi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terjadi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karena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adanya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efek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efek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dinamis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dari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toleransi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toleransi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perapatan</a:t>
            </a:r>
            <a:r>
              <a:rPr lang="en-AU" sz="2000" dirty="0">
                <a:latin typeface="Arial Rounded MT Bold" pitchFamily="34" charset="0"/>
              </a:rPr>
              <a:t>, </a:t>
            </a:r>
            <a:r>
              <a:rPr lang="en-AU" sz="2000" dirty="0" err="1">
                <a:latin typeface="Arial Rounded MT Bold" pitchFamily="34" charset="0"/>
              </a:rPr>
              <a:t>perengganan</a:t>
            </a:r>
            <a:r>
              <a:rPr lang="en-AU" sz="2000" dirty="0">
                <a:latin typeface="Arial Rounded MT Bold" pitchFamily="34" charset="0"/>
              </a:rPr>
              <a:t>, </a:t>
            </a:r>
            <a:r>
              <a:rPr lang="en-AU" sz="2000" dirty="0" err="1">
                <a:latin typeface="Arial Rounded MT Bold" pitchFamily="34" charset="0"/>
              </a:rPr>
              <a:t>kontak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kontak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berputar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dan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bergesek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antara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elemen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elemen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mesin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serta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gaya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gaya</a:t>
            </a:r>
            <a:r>
              <a:rPr lang="en-AU" sz="2000" dirty="0">
                <a:latin typeface="Arial Rounded MT Bold" pitchFamily="34" charset="0"/>
              </a:rPr>
              <a:t> yang </a:t>
            </a:r>
            <a:r>
              <a:rPr lang="en-AU" sz="2000" dirty="0" err="1">
                <a:latin typeface="Arial Rounded MT Bold" pitchFamily="34" charset="0"/>
              </a:rPr>
              <a:t>menimbulkan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suatu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momen</a:t>
            </a:r>
            <a:r>
              <a:rPr lang="en-AU" sz="2000" dirty="0">
                <a:latin typeface="Arial Rounded MT Bold" pitchFamily="34" charset="0"/>
              </a:rPr>
              <a:t> yang </a:t>
            </a:r>
            <a:r>
              <a:rPr lang="en-AU" sz="2000" dirty="0" err="1">
                <a:latin typeface="Arial Rounded MT Bold" pitchFamily="34" charset="0"/>
              </a:rPr>
              <a:t>tidak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seimbang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pada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elemen</a:t>
            </a:r>
            <a:r>
              <a:rPr lang="en-AU" sz="2000" dirty="0">
                <a:latin typeface="Arial Rounded MT Bold" pitchFamily="34" charset="0"/>
              </a:rPr>
              <a:t>- </a:t>
            </a:r>
            <a:r>
              <a:rPr lang="en-AU" sz="2000" dirty="0" err="1">
                <a:latin typeface="Arial Rounded MT Bold" pitchFamily="34" charset="0"/>
              </a:rPr>
              <a:t>elemen</a:t>
            </a:r>
            <a:r>
              <a:rPr lang="en-AU" sz="2000" dirty="0">
                <a:latin typeface="Arial Rounded MT Bold" pitchFamily="34" charset="0"/>
              </a:rPr>
              <a:t> </a:t>
            </a:r>
            <a:r>
              <a:rPr lang="en-AU" sz="2000" dirty="0" err="1">
                <a:latin typeface="Arial Rounded MT Bold" pitchFamily="34" charset="0"/>
              </a:rPr>
              <a:t>tersebut</a:t>
            </a:r>
            <a:endParaRPr lang="en-US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6576" y="764704"/>
            <a:ext cx="813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en-AU" sz="1600" dirty="0" err="1" smtClean="0">
                <a:latin typeface="Arial Rounded MT Bold" pitchFamily="34" charset="0"/>
              </a:rPr>
              <a:t>Dengan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mengacu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pada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gerakan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pegas</a:t>
            </a:r>
            <a:r>
              <a:rPr lang="en-AU" sz="1600" dirty="0" smtClean="0">
                <a:latin typeface="Arial Rounded MT Bold" pitchFamily="34" charset="0"/>
              </a:rPr>
              <a:t>, </a:t>
            </a:r>
            <a:r>
              <a:rPr lang="en-AU" sz="1600" dirty="0" err="1" smtClean="0">
                <a:latin typeface="Arial Rounded MT Bold" pitchFamily="34" charset="0"/>
              </a:rPr>
              <a:t>kita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dapat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mempelajari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karakteristik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suatu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getaran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dengan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memetakan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gerakan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dari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pegas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tersebut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terhadap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fungsi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waktu</a:t>
            </a:r>
            <a:r>
              <a:rPr lang="en-AU" sz="1600" dirty="0" smtClean="0">
                <a:latin typeface="Arial Rounded MT Bold" pitchFamily="34" charset="0"/>
              </a:rPr>
              <a:t>.</a:t>
            </a:r>
            <a:endParaRPr lang="en-US" sz="1600" dirty="0" smtClean="0">
              <a:latin typeface="Arial Rounded MT Bold" pitchFamily="34" charset="0"/>
            </a:endParaRPr>
          </a:p>
          <a:p>
            <a:pPr algn="just" hangingPunct="0"/>
            <a:r>
              <a:rPr lang="en-AU" sz="1600" dirty="0" err="1" smtClean="0">
                <a:latin typeface="Arial Rounded MT Bold" pitchFamily="34" charset="0"/>
              </a:rPr>
              <a:t>Simpangan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gelombang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naik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turun</a:t>
            </a:r>
            <a:r>
              <a:rPr lang="en-AU" sz="1600" dirty="0" smtClean="0">
                <a:latin typeface="Arial Rounded MT Bold" pitchFamily="34" charset="0"/>
              </a:rPr>
              <a:t>  </a:t>
            </a:r>
            <a:r>
              <a:rPr lang="en-AU" sz="1600" dirty="0" err="1" smtClean="0">
                <a:latin typeface="Arial Rounded MT Bold" pitchFamily="34" charset="0"/>
              </a:rPr>
              <a:t>dari</a:t>
            </a:r>
            <a:r>
              <a:rPr lang="en-AU" sz="1600" dirty="0" smtClean="0">
                <a:latin typeface="Arial Rounded MT Bold" pitchFamily="34" charset="0"/>
              </a:rPr>
              <a:t> 0 </a:t>
            </a:r>
            <a:r>
              <a:rPr lang="en-AU" sz="1600" dirty="0" err="1" smtClean="0">
                <a:latin typeface="Arial Rounded MT Bold" pitchFamily="34" charset="0"/>
              </a:rPr>
              <a:t>sampai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mencapai</a:t>
            </a:r>
            <a:r>
              <a:rPr lang="en-AU" sz="1600" dirty="0" smtClean="0">
                <a:latin typeface="Arial Rounded MT Bold" pitchFamily="34" charset="0"/>
              </a:rPr>
              <a:t> 360</a:t>
            </a:r>
            <a:r>
              <a:rPr lang="en-AU" sz="1600" baseline="30000" dirty="0" smtClean="0">
                <a:latin typeface="Arial Rounded MT Bold" pitchFamily="34" charset="0"/>
              </a:rPr>
              <a:t>0</a:t>
            </a:r>
            <a:r>
              <a:rPr lang="en-AU" sz="1600" dirty="0" smtClean="0">
                <a:latin typeface="Arial Rounded MT Bold" pitchFamily="34" charset="0"/>
              </a:rPr>
              <a:t>. </a:t>
            </a:r>
            <a:endParaRPr lang="en-US" sz="1600" dirty="0" smtClean="0">
              <a:latin typeface="Arial Rounded MT Bold" pitchFamily="34" charset="0"/>
            </a:endParaRPr>
          </a:p>
          <a:p>
            <a:pPr algn="just" hangingPunct="0"/>
            <a:r>
              <a:rPr lang="en-AU" sz="1600" dirty="0" smtClean="0">
                <a:latin typeface="Arial Rounded MT Bold" pitchFamily="34" charset="0"/>
              </a:rPr>
              <a:t>Hal </a:t>
            </a:r>
            <a:r>
              <a:rPr lang="en-AU" sz="1600" dirty="0" err="1" smtClean="0">
                <a:latin typeface="Arial Rounded MT Bold" pitchFamily="34" charset="0"/>
              </a:rPr>
              <a:t>ini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akan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menghasilkan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satu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gelombang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penuh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dalam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waktu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satu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  <a:r>
              <a:rPr lang="en-AU" sz="1600" dirty="0" err="1" smtClean="0">
                <a:latin typeface="Arial Rounded MT Bold" pitchFamily="34" charset="0"/>
              </a:rPr>
              <a:t>periode</a:t>
            </a:r>
            <a:r>
              <a:rPr lang="en-AU" sz="1600" dirty="0" smtClean="0">
                <a:latin typeface="Arial Rounded MT Bold" pitchFamily="34" charset="0"/>
              </a:rPr>
              <a:t> </a:t>
            </a:r>
          </a:p>
          <a:p>
            <a:pPr algn="just" hangingPunct="0"/>
            <a:r>
              <a:rPr lang="en-AU" sz="1600" dirty="0" smtClean="0">
                <a:latin typeface="Arial Rounded MT Bold" pitchFamily="34" charset="0"/>
              </a:rPr>
              <a:t>( t = T). Amati gambar,5.13</a:t>
            </a:r>
            <a:endParaRPr lang="en-US" sz="1600" dirty="0">
              <a:latin typeface="Arial Rounded MT Bold" pitchFamily="34" charset="0"/>
            </a:endParaRPr>
          </a:p>
        </p:txBody>
      </p:sp>
      <p:pic>
        <p:nvPicPr>
          <p:cNvPr id="3" name="Picture 2" descr="http://fisika79.files.wordpress.com/2010/07/getaran-dan-gelombang.jpg?w=300&amp;h=218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2693670"/>
            <a:ext cx="4680520" cy="31115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545792" y="5805264"/>
            <a:ext cx="1447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800" i="1" dirty="0" err="1"/>
              <a:t>Gambar</a:t>
            </a:r>
            <a:r>
              <a:rPr lang="en-AU" sz="1800" i="1" dirty="0"/>
              <a:t>, 5.13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781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8584" y="980728"/>
            <a:ext cx="7689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1800" dirty="0" err="1">
                <a:latin typeface="Arial Rounded MT Bold" pitchFamily="34" charset="0"/>
              </a:rPr>
              <a:t>Menurut</a:t>
            </a:r>
            <a:r>
              <a:rPr lang="en-AU" sz="1800" dirty="0">
                <a:latin typeface="Arial Rounded MT Bold" pitchFamily="34" charset="0"/>
              </a:rPr>
              <a:t> (R.S. </a:t>
            </a:r>
            <a:r>
              <a:rPr lang="en-AU" sz="1800" dirty="0" err="1">
                <a:latin typeface="Arial Rounded MT Bold" pitchFamily="34" charset="0"/>
              </a:rPr>
              <a:t>Rao</a:t>
            </a:r>
            <a:r>
              <a:rPr lang="en-AU" sz="1800" dirty="0">
                <a:latin typeface="Arial Rounded MT Bold" pitchFamily="34" charset="0"/>
              </a:rPr>
              <a:t> &amp; </a:t>
            </a:r>
            <a:r>
              <a:rPr lang="en-AU" sz="1800" dirty="0" err="1">
                <a:latin typeface="Arial Rounded MT Bold" pitchFamily="34" charset="0"/>
              </a:rPr>
              <a:t>K.Gupta</a:t>
            </a:r>
            <a:r>
              <a:rPr lang="en-AU" sz="1800" dirty="0">
                <a:latin typeface="Arial Rounded MT Bold" pitchFamily="34" charset="0"/>
              </a:rPr>
              <a:t> 1984 : 6 - 7), </a:t>
            </a:r>
            <a:r>
              <a:rPr lang="en-AU" sz="1800" dirty="0" err="1">
                <a:latin typeface="Arial Rounded MT Bold" pitchFamily="34" charset="0"/>
              </a:rPr>
              <a:t>karakteristik</a:t>
            </a:r>
            <a:r>
              <a:rPr lang="en-AU" sz="1800" dirty="0">
                <a:latin typeface="Arial Rounded MT Bold" pitchFamily="34" charset="0"/>
              </a:rPr>
              <a:t> yang </a:t>
            </a:r>
            <a:r>
              <a:rPr lang="en-AU" sz="1800" dirty="0" err="1">
                <a:latin typeface="Arial Rounded MT Bold" pitchFamily="34" charset="0"/>
              </a:rPr>
              <a:t>menetapkan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besarnya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tingkat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getaran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ditentukan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oleh</a:t>
            </a:r>
            <a:r>
              <a:rPr lang="en-AU" sz="1800" dirty="0">
                <a:latin typeface="Arial Rounded MT Bold" pitchFamily="34" charset="0"/>
              </a:rPr>
              <a:t> amplitude </a:t>
            </a:r>
            <a:r>
              <a:rPr lang="en-AU" sz="1800" dirty="0" err="1">
                <a:latin typeface="Arial Rounded MT Bold" pitchFamily="34" charset="0"/>
              </a:rPr>
              <a:t>getaran</a:t>
            </a:r>
            <a:r>
              <a:rPr lang="en-AU" sz="1800" dirty="0">
                <a:latin typeface="Arial Rounded MT Bold" pitchFamily="34" charset="0"/>
              </a:rPr>
              <a:t> yang </a:t>
            </a:r>
            <a:r>
              <a:rPr lang="en-AU" sz="1800" dirty="0" err="1">
                <a:latin typeface="Arial Rounded MT Bold" pitchFamily="34" charset="0"/>
              </a:rPr>
              <a:t>berhubungan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antara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titik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puncak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ke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puncak</a:t>
            </a:r>
            <a:r>
              <a:rPr lang="en-AU" sz="1800" dirty="0">
                <a:latin typeface="Arial Rounded MT Bold" pitchFamily="34" charset="0"/>
              </a:rPr>
              <a:t>, </a:t>
            </a:r>
            <a:r>
              <a:rPr lang="en-AU" sz="1800" dirty="0" err="1">
                <a:latin typeface="Arial Rounded MT Bold" pitchFamily="34" charset="0"/>
              </a:rPr>
              <a:t>titik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puncak</a:t>
            </a:r>
            <a:r>
              <a:rPr lang="en-AU" sz="1800" dirty="0">
                <a:latin typeface="Arial Rounded MT Bold" pitchFamily="34" charset="0"/>
              </a:rPr>
              <a:t>, </a:t>
            </a:r>
            <a:r>
              <a:rPr lang="en-AU" sz="1800" dirty="0" err="1">
                <a:latin typeface="Arial Rounded MT Bold" pitchFamily="34" charset="0"/>
              </a:rPr>
              <a:t>titik</a:t>
            </a:r>
            <a:r>
              <a:rPr lang="en-AU" sz="1800" dirty="0">
                <a:latin typeface="Arial Rounded MT Bold" pitchFamily="34" charset="0"/>
              </a:rPr>
              <a:t> rata- rata, </a:t>
            </a:r>
            <a:r>
              <a:rPr lang="en-AU" sz="1800" dirty="0" err="1">
                <a:latin typeface="Arial Rounded MT Bold" pitchFamily="34" charset="0"/>
              </a:rPr>
              <a:t>dan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tingkat</a:t>
            </a:r>
            <a:r>
              <a:rPr lang="en-AU" sz="1800" dirty="0">
                <a:latin typeface="Arial Rounded MT Bold" pitchFamily="34" charset="0"/>
              </a:rPr>
              <a:t> Root Mean Square (RMS), </a:t>
            </a:r>
            <a:r>
              <a:rPr lang="en-AU" sz="1800" dirty="0" err="1">
                <a:latin typeface="Arial Rounded MT Bold" pitchFamily="34" charset="0"/>
              </a:rPr>
              <a:t>seperti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pada</a:t>
            </a:r>
            <a:r>
              <a:rPr lang="en-AU" sz="1800" dirty="0">
                <a:latin typeface="Arial Rounded MT Bold" pitchFamily="34" charset="0"/>
              </a:rPr>
              <a:t> </a:t>
            </a:r>
            <a:r>
              <a:rPr lang="en-AU" sz="1800" dirty="0" err="1">
                <a:latin typeface="Arial Rounded MT Bold" pitchFamily="34" charset="0"/>
              </a:rPr>
              <a:t>gambar</a:t>
            </a:r>
            <a:endParaRPr lang="en-US" sz="1800" dirty="0">
              <a:latin typeface="Arial Rounded MT Bold" pitchFamily="34" charset="0"/>
            </a:endParaRPr>
          </a:p>
        </p:txBody>
      </p:sp>
      <p:pic>
        <p:nvPicPr>
          <p:cNvPr id="4" name="Picture 3" descr="image028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828" y="2708920"/>
            <a:ext cx="3672408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ambar2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205" y="3140968"/>
            <a:ext cx="3733683" cy="2072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34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6576" y="1268760"/>
            <a:ext cx="7200800" cy="663575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A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KARAKTERISTIK GETARAN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  <a:cs typeface="Aharoni" pitchFamily="2" charset="-79"/>
              </a:rPr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95820" y="2156222"/>
            <a:ext cx="6912768" cy="3643313"/>
            <a:chOff x="1568624" y="1700808"/>
            <a:chExt cx="7572374" cy="3643313"/>
          </a:xfrm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sp>
          <p:nvSpPr>
            <p:cNvPr id="3" name="Pie 2"/>
            <p:cNvSpPr/>
            <p:nvPr/>
          </p:nvSpPr>
          <p:spPr>
            <a:xfrm>
              <a:off x="1568624" y="1700808"/>
              <a:ext cx="3643313" cy="3643313"/>
            </a:xfrm>
            <a:prstGeom prst="pie">
              <a:avLst>
                <a:gd name="adj1" fmla="val 5400000"/>
                <a:gd name="adj2" fmla="val 16200000"/>
              </a:avLst>
            </a:pr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Freeform 4"/>
            <p:cNvSpPr/>
            <p:nvPr/>
          </p:nvSpPr>
          <p:spPr>
            <a:xfrm>
              <a:off x="3390280" y="1700808"/>
              <a:ext cx="5750718" cy="3643313"/>
            </a:xfrm>
            <a:custGeom>
              <a:avLst/>
              <a:gdLst>
                <a:gd name="connsiteX0" fmla="*/ 0 w 5750718"/>
                <a:gd name="connsiteY0" fmla="*/ 0 h 3643313"/>
                <a:gd name="connsiteX1" fmla="*/ 5750718 w 5750718"/>
                <a:gd name="connsiteY1" fmla="*/ 0 h 3643313"/>
                <a:gd name="connsiteX2" fmla="*/ 5750718 w 5750718"/>
                <a:gd name="connsiteY2" fmla="*/ 3643313 h 3643313"/>
                <a:gd name="connsiteX3" fmla="*/ 0 w 5750718"/>
                <a:gd name="connsiteY3" fmla="*/ 3643313 h 3643313"/>
                <a:gd name="connsiteX4" fmla="*/ 0 w 5750718"/>
                <a:gd name="connsiteY4" fmla="*/ 0 h 364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0718" h="3643313">
                  <a:moveTo>
                    <a:pt x="0" y="0"/>
                  </a:moveTo>
                  <a:lnTo>
                    <a:pt x="5750718" y="0"/>
                  </a:lnTo>
                  <a:lnTo>
                    <a:pt x="5750718" y="3643313"/>
                  </a:lnTo>
                  <a:lnTo>
                    <a:pt x="0" y="3643313"/>
                  </a:lnTo>
                  <a:lnTo>
                    <a:pt x="0" y="0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2687477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600" kern="1200" dirty="0" err="1" smtClean="0"/>
                <a:t>Kecepatan</a:t>
              </a:r>
              <a:r>
                <a:rPr lang="en-AU" sz="3600" kern="1200" dirty="0" smtClean="0"/>
                <a:t>/velocity</a:t>
              </a:r>
              <a:endParaRPr lang="en-AU" sz="3600" kern="1200" dirty="0"/>
            </a:p>
          </p:txBody>
        </p:sp>
        <p:sp>
          <p:nvSpPr>
            <p:cNvPr id="6" name="Pie 5"/>
            <p:cNvSpPr/>
            <p:nvPr/>
          </p:nvSpPr>
          <p:spPr>
            <a:xfrm>
              <a:off x="2206204" y="2793804"/>
              <a:ext cx="2368151" cy="2368151"/>
            </a:xfrm>
            <a:prstGeom prst="pie">
              <a:avLst>
                <a:gd name="adj1" fmla="val 5400000"/>
                <a:gd name="adj2" fmla="val 16200000"/>
              </a:avLst>
            </a:pr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3390280" y="2793804"/>
              <a:ext cx="5750718" cy="2368151"/>
            </a:xfrm>
            <a:custGeom>
              <a:avLst/>
              <a:gdLst>
                <a:gd name="connsiteX0" fmla="*/ 0 w 5750718"/>
                <a:gd name="connsiteY0" fmla="*/ 0 h 2368151"/>
                <a:gd name="connsiteX1" fmla="*/ 5750718 w 5750718"/>
                <a:gd name="connsiteY1" fmla="*/ 0 h 2368151"/>
                <a:gd name="connsiteX2" fmla="*/ 5750718 w 5750718"/>
                <a:gd name="connsiteY2" fmla="*/ 2368151 h 2368151"/>
                <a:gd name="connsiteX3" fmla="*/ 0 w 5750718"/>
                <a:gd name="connsiteY3" fmla="*/ 2368151 h 2368151"/>
                <a:gd name="connsiteX4" fmla="*/ 0 w 5750718"/>
                <a:gd name="connsiteY4" fmla="*/ 0 h 2368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0718" h="2368151">
                  <a:moveTo>
                    <a:pt x="0" y="0"/>
                  </a:moveTo>
                  <a:lnTo>
                    <a:pt x="5750718" y="0"/>
                  </a:lnTo>
                  <a:lnTo>
                    <a:pt x="5750718" y="2368151"/>
                  </a:lnTo>
                  <a:lnTo>
                    <a:pt x="0" y="2368151"/>
                  </a:lnTo>
                  <a:lnTo>
                    <a:pt x="0" y="0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412319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3600" kern="1200" dirty="0" err="1" smtClean="0"/>
                <a:t>Perpindahan</a:t>
              </a:r>
              <a:r>
                <a:rPr lang="en-AU" sz="3600" kern="1200" dirty="0" smtClean="0"/>
                <a:t> /</a:t>
              </a:r>
              <a:r>
                <a:rPr lang="en-AU" sz="3600" kern="1200" dirty="0" err="1" smtClean="0"/>
                <a:t>deplacement</a:t>
              </a:r>
              <a:endParaRPr lang="en-AU" sz="3600" kern="1200" dirty="0"/>
            </a:p>
          </p:txBody>
        </p:sp>
        <p:sp>
          <p:nvSpPr>
            <p:cNvPr id="8" name="Pie 7"/>
            <p:cNvSpPr/>
            <p:nvPr/>
          </p:nvSpPr>
          <p:spPr>
            <a:xfrm>
              <a:off x="2843784" y="3886796"/>
              <a:ext cx="1092992" cy="1092992"/>
            </a:xfrm>
            <a:prstGeom prst="pie">
              <a:avLst>
                <a:gd name="adj1" fmla="val 5400000"/>
                <a:gd name="adj2" fmla="val 16200000"/>
              </a:avLst>
            </a:prstGeom>
            <a:sp3d extrusionH="152250" prstMaterial="matte">
              <a:bevelT w="1651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390280" y="3886796"/>
              <a:ext cx="5750718" cy="1092992"/>
            </a:xfrm>
            <a:custGeom>
              <a:avLst/>
              <a:gdLst>
                <a:gd name="connsiteX0" fmla="*/ 0 w 5750718"/>
                <a:gd name="connsiteY0" fmla="*/ 0 h 1092992"/>
                <a:gd name="connsiteX1" fmla="*/ 5750718 w 5750718"/>
                <a:gd name="connsiteY1" fmla="*/ 0 h 1092992"/>
                <a:gd name="connsiteX2" fmla="*/ 5750718 w 5750718"/>
                <a:gd name="connsiteY2" fmla="*/ 1092992 h 1092992"/>
                <a:gd name="connsiteX3" fmla="*/ 0 w 5750718"/>
                <a:gd name="connsiteY3" fmla="*/ 1092992 h 1092992"/>
                <a:gd name="connsiteX4" fmla="*/ 0 w 5750718"/>
                <a:gd name="connsiteY4" fmla="*/ 0 h 1092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0718" h="1092992">
                  <a:moveTo>
                    <a:pt x="0" y="0"/>
                  </a:moveTo>
                  <a:lnTo>
                    <a:pt x="5750718" y="0"/>
                  </a:lnTo>
                  <a:lnTo>
                    <a:pt x="5750718" y="1092992"/>
                  </a:lnTo>
                  <a:lnTo>
                    <a:pt x="0" y="1092992"/>
                  </a:lnTo>
                  <a:lnTo>
                    <a:pt x="0" y="0"/>
                  </a:lnTo>
                  <a:close/>
                </a:path>
              </a:pathLst>
            </a:custGeom>
            <a:sp3d extrusionH="152250" prstMaterial="matte"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kern="1200" dirty="0" err="1" smtClean="0"/>
                <a:t>Percepatan</a:t>
              </a:r>
              <a:r>
                <a:rPr lang="fr-FR" sz="3600" kern="1200" dirty="0" smtClean="0"/>
                <a:t>/</a:t>
              </a:r>
              <a:r>
                <a:rPr lang="fr-FR" sz="3600" kern="1200" dirty="0" err="1" smtClean="0"/>
                <a:t>acceleration</a:t>
              </a:r>
              <a:endParaRPr lang="en-US" sz="3600" kern="1200" dirty="0"/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69952" y="1124744"/>
            <a:ext cx="5113338" cy="5048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PERPINDAHAN/ DEPLACEMENT</a:t>
            </a:r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2504728" y="2080905"/>
            <a:ext cx="669711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fr-FR" dirty="0"/>
              <a:t>s =  S.  sin (2 </a:t>
            </a:r>
            <a:r>
              <a:rPr lang="en-AU" dirty="0">
                <a:sym typeface="Symbol" pitchFamily="18" charset="2"/>
              </a:rPr>
              <a:t></a:t>
            </a:r>
            <a:r>
              <a:rPr lang="fr-FR" dirty="0"/>
              <a:t>. t/T ) = </a:t>
            </a:r>
            <a:r>
              <a:rPr lang="fr-FR" dirty="0" err="1"/>
              <a:t>S.sin</a:t>
            </a:r>
            <a:r>
              <a:rPr lang="fr-FR" dirty="0">
                <a:sym typeface="Symbol" pitchFamily="18" charset="2"/>
              </a:rPr>
              <a:t>  (2 </a:t>
            </a:r>
            <a:r>
              <a:rPr lang="en-AU" dirty="0">
                <a:sym typeface="Symbol" pitchFamily="18" charset="2"/>
              </a:rPr>
              <a:t></a:t>
            </a:r>
            <a:r>
              <a:rPr lang="fr-FR" dirty="0"/>
              <a:t>. f. t )</a:t>
            </a:r>
            <a:endParaRPr lang="en-US" dirty="0">
              <a:sym typeface="Symbol" pitchFamily="18" charset="2"/>
            </a:endParaRPr>
          </a:p>
          <a:p>
            <a:pPr algn="l"/>
            <a:r>
              <a:rPr lang="fr-FR" dirty="0">
                <a:sym typeface="Symbol" pitchFamily="18" charset="2"/>
              </a:rPr>
              <a:t>   = S. sin (</a:t>
            </a:r>
            <a:r>
              <a:rPr lang="en-AU" dirty="0">
                <a:sym typeface="Symbol" pitchFamily="18" charset="2"/>
              </a:rPr>
              <a:t></a:t>
            </a:r>
            <a:r>
              <a:rPr lang="fr-FR" dirty="0"/>
              <a:t>.t )</a:t>
            </a:r>
            <a:endParaRPr lang="en-US" dirty="0">
              <a:sym typeface="Symbol" pitchFamily="18" charset="2"/>
            </a:endParaRPr>
          </a:p>
          <a:p>
            <a:pPr algn="l"/>
            <a:r>
              <a:rPr lang="en-AU" sz="2000" dirty="0" err="1">
                <a:sym typeface="Symbol" pitchFamily="18" charset="2"/>
              </a:rPr>
              <a:t>dimana</a:t>
            </a:r>
            <a:r>
              <a:rPr lang="en-AU" sz="2000" dirty="0">
                <a:sym typeface="Symbol" pitchFamily="18" charset="2"/>
              </a:rPr>
              <a:t>  </a:t>
            </a:r>
            <a:endParaRPr lang="en-US" sz="2000" dirty="0">
              <a:sym typeface="Symbol" pitchFamily="18" charset="2"/>
            </a:endParaRPr>
          </a:p>
          <a:p>
            <a:pPr lvl="1" algn="l"/>
            <a:r>
              <a:rPr lang="en-AU" dirty="0">
                <a:sym typeface="Symbol" pitchFamily="18" charset="2"/>
              </a:rPr>
              <a:t>s  =  </a:t>
            </a:r>
            <a:r>
              <a:rPr lang="en-AU" sz="1800" dirty="0" err="1">
                <a:sym typeface="Symbol" pitchFamily="18" charset="2"/>
              </a:rPr>
              <a:t>perpindahan</a:t>
            </a:r>
            <a:r>
              <a:rPr lang="en-AU" sz="1800" dirty="0">
                <a:sym typeface="Symbol" pitchFamily="18" charset="2"/>
              </a:rPr>
              <a:t> (m, mm,   </a:t>
            </a:r>
            <a:r>
              <a:rPr lang="en-AU" sz="1800" dirty="0"/>
              <a:t> m)</a:t>
            </a:r>
            <a:endParaRPr lang="en-US" sz="1800" dirty="0">
              <a:sym typeface="Symbol" pitchFamily="18" charset="2"/>
            </a:endParaRPr>
          </a:p>
          <a:p>
            <a:pPr lvl="1" algn="l"/>
            <a:r>
              <a:rPr lang="en-AU" sz="1800" dirty="0">
                <a:sym typeface="Symbol" pitchFamily="18" charset="2"/>
              </a:rPr>
              <a:t>S  =  </a:t>
            </a:r>
            <a:r>
              <a:rPr lang="en-AU" sz="1800" dirty="0" err="1">
                <a:sym typeface="Symbol" pitchFamily="18" charset="2"/>
              </a:rPr>
              <a:t>perpindahan</a:t>
            </a:r>
            <a:r>
              <a:rPr lang="en-AU" sz="1800" dirty="0">
                <a:sym typeface="Symbol" pitchFamily="18" charset="2"/>
              </a:rPr>
              <a:t>  maximum</a:t>
            </a:r>
            <a:endParaRPr lang="en-US" sz="1800" dirty="0">
              <a:sym typeface="Symbol" pitchFamily="18" charset="2"/>
            </a:endParaRPr>
          </a:p>
          <a:p>
            <a:pPr marL="1085850" lvl="1" indent="-628650" algn="l"/>
            <a:r>
              <a:rPr lang="en-AU" sz="1800" dirty="0">
                <a:sym typeface="Symbol" pitchFamily="18" charset="2"/>
              </a:rPr>
              <a:t>T </a:t>
            </a:r>
            <a:r>
              <a:rPr lang="en-AU" sz="1800" dirty="0" smtClean="0">
                <a:sym typeface="Symbol" pitchFamily="18" charset="2"/>
              </a:rPr>
              <a:t>=      </a:t>
            </a:r>
            <a:r>
              <a:rPr lang="en-AU" sz="1600" dirty="0" err="1">
                <a:sym typeface="Symbol" pitchFamily="18" charset="2"/>
              </a:rPr>
              <a:t>periode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getaran</a:t>
            </a:r>
            <a:r>
              <a:rPr lang="en-AU" sz="1600" dirty="0">
                <a:sym typeface="Symbol" pitchFamily="18" charset="2"/>
              </a:rPr>
              <a:t>/</a:t>
            </a:r>
            <a:r>
              <a:rPr lang="en-AU" sz="1600" dirty="0" err="1">
                <a:sym typeface="Symbol" pitchFamily="18" charset="2"/>
              </a:rPr>
              <a:t>vibrasi</a:t>
            </a:r>
            <a:r>
              <a:rPr lang="en-AU" sz="1600" dirty="0">
                <a:sym typeface="Symbol" pitchFamily="18" charset="2"/>
              </a:rPr>
              <a:t>, </a:t>
            </a:r>
            <a:r>
              <a:rPr lang="en-AU" sz="1600" dirty="0" err="1">
                <a:sym typeface="Symbol" pitchFamily="18" charset="2"/>
              </a:rPr>
              <a:t>yaitu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waktu</a:t>
            </a:r>
            <a:r>
              <a:rPr lang="en-AU" sz="1600" dirty="0">
                <a:sym typeface="Symbol" pitchFamily="18" charset="2"/>
              </a:rPr>
              <a:t> yang </a:t>
            </a:r>
            <a:r>
              <a:rPr lang="en-AU" sz="1600" dirty="0" err="1">
                <a:sym typeface="Symbol" pitchFamily="18" charset="2"/>
              </a:rPr>
              <a:t>dibutuhkan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untuk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melintasi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suatu</a:t>
            </a:r>
            <a:r>
              <a:rPr lang="en-AU" sz="1600" dirty="0">
                <a:sym typeface="Symbol" pitchFamily="18" charset="2"/>
              </a:rPr>
              <a:t> </a:t>
            </a:r>
            <a:r>
              <a:rPr lang="en-AU" sz="1600" dirty="0" err="1">
                <a:sym typeface="Symbol" pitchFamily="18" charset="2"/>
              </a:rPr>
              <a:t>lintasan</a:t>
            </a:r>
            <a:r>
              <a:rPr lang="en-AU" sz="1600" dirty="0">
                <a:sym typeface="Symbol" pitchFamily="18" charset="2"/>
              </a:rPr>
              <a:t> (T = 2 </a:t>
            </a:r>
            <a:r>
              <a:rPr lang="en-AU" sz="1600" dirty="0"/>
              <a:t> /</a:t>
            </a:r>
            <a:r>
              <a:rPr lang="en-AU" sz="1600" dirty="0">
                <a:sym typeface="Symbol" pitchFamily="18" charset="2"/>
              </a:rPr>
              <a:t></a:t>
            </a:r>
            <a:r>
              <a:rPr lang="en-AU" sz="1600" dirty="0"/>
              <a:t>)</a:t>
            </a:r>
            <a:endParaRPr lang="en-US" sz="1600" dirty="0">
              <a:sym typeface="Symbol" pitchFamily="18" charset="2"/>
            </a:endParaRPr>
          </a:p>
          <a:p>
            <a:pPr lvl="1" algn="l"/>
            <a:r>
              <a:rPr lang="fr-FR" sz="1800" dirty="0">
                <a:sym typeface="Symbol" pitchFamily="18" charset="2"/>
              </a:rPr>
              <a:t>t =  </a:t>
            </a:r>
            <a:r>
              <a:rPr lang="fr-FR" sz="1800" dirty="0" err="1">
                <a:sym typeface="Symbol" pitchFamily="18" charset="2"/>
              </a:rPr>
              <a:t>waktu</a:t>
            </a:r>
            <a:r>
              <a:rPr lang="fr-FR" sz="1800" dirty="0">
                <a:sym typeface="Symbol" pitchFamily="18" charset="2"/>
              </a:rPr>
              <a:t> (</a:t>
            </a:r>
            <a:r>
              <a:rPr lang="fr-FR" sz="1800" dirty="0" err="1">
                <a:sym typeface="Symbol" pitchFamily="18" charset="2"/>
              </a:rPr>
              <a:t>detik</a:t>
            </a:r>
            <a:r>
              <a:rPr lang="fr-FR" sz="1800" dirty="0">
                <a:sym typeface="Symbol" pitchFamily="18" charset="2"/>
              </a:rPr>
              <a:t>)</a:t>
            </a:r>
            <a:endParaRPr lang="en-US" sz="1800" dirty="0">
              <a:sym typeface="Symbol" pitchFamily="18" charset="2"/>
            </a:endParaRPr>
          </a:p>
          <a:p>
            <a:pPr lvl="1" algn="l"/>
            <a:r>
              <a:rPr lang="en-AU" sz="1800" dirty="0">
                <a:sym typeface="Symbol" pitchFamily="18" charset="2"/>
              </a:rPr>
              <a:t></a:t>
            </a:r>
            <a:r>
              <a:rPr lang="fr-FR" sz="1800" dirty="0"/>
              <a:t> =</a:t>
            </a:r>
            <a:r>
              <a:rPr lang="fr-FR" sz="1800" dirty="0">
                <a:sym typeface="Symbol" pitchFamily="18" charset="2"/>
              </a:rPr>
              <a:t>  </a:t>
            </a:r>
            <a:r>
              <a:rPr lang="fr-FR" sz="1800" dirty="0" err="1">
                <a:sym typeface="Symbol" pitchFamily="18" charset="2"/>
              </a:rPr>
              <a:t>sudut</a:t>
            </a:r>
            <a:r>
              <a:rPr lang="fr-FR" sz="1800" dirty="0">
                <a:sym typeface="Symbol" pitchFamily="18" charset="2"/>
              </a:rPr>
              <a:t> </a:t>
            </a:r>
            <a:r>
              <a:rPr lang="fr-FR" sz="1800" dirty="0" err="1">
                <a:sym typeface="Symbol" pitchFamily="18" charset="2"/>
              </a:rPr>
              <a:t>frequensi</a:t>
            </a:r>
            <a:r>
              <a:rPr lang="fr-FR" sz="1800" dirty="0">
                <a:sym typeface="Symbol" pitchFamily="18" charset="2"/>
              </a:rPr>
              <a:t> =  2  </a:t>
            </a:r>
            <a:r>
              <a:rPr lang="en-AU" sz="1800" dirty="0">
                <a:sym typeface="Symbol" pitchFamily="18" charset="2"/>
              </a:rPr>
              <a:t></a:t>
            </a:r>
            <a:r>
              <a:rPr lang="fr-FR" sz="1800" dirty="0"/>
              <a:t> .f = 2. </a:t>
            </a:r>
            <a:r>
              <a:rPr lang="en-AU" sz="1800" dirty="0">
                <a:sym typeface="Symbol" pitchFamily="18" charset="2"/>
              </a:rPr>
              <a:t></a:t>
            </a:r>
            <a:r>
              <a:rPr lang="fr-FR" sz="1800" dirty="0"/>
              <a:t> /T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rd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r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1376</TotalTime>
  <Pages>3</Pages>
  <Words>1114</Words>
  <Application>Microsoft Office PowerPoint</Application>
  <PresentationFormat>A4 Paper (210x297 mm)</PresentationFormat>
  <Paragraphs>194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Stack of books design template</vt:lpstr>
      <vt:lpstr>border</vt:lpstr>
      <vt:lpstr>PowerPoint Presentation</vt:lpstr>
      <vt:lpstr>PowerPoint Presentation</vt:lpstr>
      <vt:lpstr>PowerPoint Presentation</vt:lpstr>
      <vt:lpstr>Getaran  Mesin</vt:lpstr>
      <vt:lpstr>PowerPoint Presentation</vt:lpstr>
      <vt:lpstr>PowerPoint Presentation</vt:lpstr>
      <vt:lpstr>PowerPoint Presentation</vt:lpstr>
      <vt:lpstr>KARAKTERISTIK GETARAN </vt:lpstr>
      <vt:lpstr>PERPINDAHAN/ DEPLACEMENT</vt:lpstr>
      <vt:lpstr>KECEPATAN</vt:lpstr>
      <vt:lpstr>Pengaruh Getaran /Vibrasi Terhdap  Kesehatan </vt:lpstr>
      <vt:lpstr>PowerPoint Presentation</vt:lpstr>
      <vt:lpstr>POLA PEMAPARAN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Occupational Health and Safety Laboratories</dc:creator>
  <cp:lastModifiedBy>May</cp:lastModifiedBy>
  <cp:revision>98</cp:revision>
  <cp:lastPrinted>1997-09-03T09:31:20Z</cp:lastPrinted>
  <dcterms:created xsi:type="dcterms:W3CDTF">1997-09-01T22:10:22Z</dcterms:created>
  <dcterms:modified xsi:type="dcterms:W3CDTF">2015-05-20T09:00:13Z</dcterms:modified>
</cp:coreProperties>
</file>