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33"/>
  </p:notesMasterIdLst>
  <p:sldIdLst>
    <p:sldId id="383" r:id="rId2"/>
    <p:sldId id="259" r:id="rId3"/>
    <p:sldId id="375" r:id="rId4"/>
    <p:sldId id="376" r:id="rId5"/>
    <p:sldId id="261" r:id="rId6"/>
    <p:sldId id="371" r:id="rId7"/>
    <p:sldId id="346" r:id="rId8"/>
    <p:sldId id="347" r:id="rId9"/>
    <p:sldId id="262" r:id="rId10"/>
    <p:sldId id="368" r:id="rId11"/>
    <p:sldId id="333" r:id="rId12"/>
    <p:sldId id="288" r:id="rId13"/>
    <p:sldId id="264" r:id="rId14"/>
    <p:sldId id="342" r:id="rId15"/>
    <p:sldId id="282" r:id="rId16"/>
    <p:sldId id="292" r:id="rId17"/>
    <p:sldId id="283" r:id="rId18"/>
    <p:sldId id="332" r:id="rId19"/>
    <p:sldId id="335" r:id="rId20"/>
    <p:sldId id="337" r:id="rId21"/>
    <p:sldId id="339" r:id="rId22"/>
    <p:sldId id="290" r:id="rId23"/>
    <p:sldId id="303" r:id="rId24"/>
    <p:sldId id="289" r:id="rId25"/>
    <p:sldId id="299" r:id="rId26"/>
    <p:sldId id="306" r:id="rId27"/>
    <p:sldId id="308" r:id="rId28"/>
    <p:sldId id="350" r:id="rId29"/>
    <p:sldId id="351" r:id="rId30"/>
    <p:sldId id="352" r:id="rId31"/>
    <p:sldId id="35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26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52DF93E1-ECDE-47A8-B559-FFFB3F420230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B3D3884-AFF7-4FB2-BDDD-3F3882A81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6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E0745F0-D6FA-4F68-B5A6-ED4B80FBEDFC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8E66C13-F164-47AA-B50D-A3972EE02CD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9EA3099-69FB-4713-8D78-3593A08FB208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B5BAB4C-8562-44EC-9EEC-D7949FF2E15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9BAAE34-787B-47E2-8421-F7DFDD7EBF8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F3B5793-A223-4089-9654-24292E6FEEC1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C4551CF-81F7-4582-BA9C-D65420834D1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056A351-BC61-4E02-9572-D0A8C521418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56D8E21-689F-463B-9D9E-E3B7CFDB974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5E2B95E-C4F7-4BA9-A16D-6C916007BE6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BF012E2-2353-4EFB-8146-66DAB1C9B36D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768F8A4-A008-41DE-8D36-76D62B69E6C7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B4F62AA-0072-475F-BE74-499794B69D52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16FB548-3F64-4C14-ADB0-FE37A93961E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680FED6C-D058-47D6-AC3F-868A02294B8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A252D85-6605-406A-9DC2-A6B786AF75AD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A6CFF40-B260-431A-9FBE-D532368E4C84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7A8485D-C4DD-47A6-9FA1-7FA9973F4981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BCFB63D-A6AD-4549-A1CC-8C3FC67B5D1F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2DA75AB-FC51-4639-B4F3-8ACF63C3EF29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459D781-9835-4F17-A5BE-17C2BF30FA50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DA0D46B-B06A-4F12-8595-9E76EB271B80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897658C-173B-406F-B713-048C70599F21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ACC7915-A425-4041-B6F4-43B6DE874E62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F9B2037-B3B5-4947-864C-F25310B547A4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B0B588C-B0B4-4132-A203-CED30ED8D7D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799A179-D80F-450A-AD89-3BEDE1EAF97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8A7E6FF-77B6-4B69-9CE0-DD64FEEF17B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0929C-E011-42B0-9535-F088B4351A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A02C5-84FA-492B-912A-6D0C65451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7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0EE0-67EC-4644-A5BD-8FCC49BA21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2C1A-B106-448D-BFBD-472558709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294E-B8FC-4944-9663-B90AE00E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9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8B971-AC82-4B86-A265-787F7D0FAE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EF768-D6C6-46BA-987E-B016A36BE8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E9C0D-1AC9-4F78-86B1-101EE8D6A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414D-3F40-4DC5-92CF-7DC7937B9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B133-5F85-41C9-AD5B-1E92FFA3FB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A05D2-7251-4C55-8B75-B2A24FF75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7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37C1-0A5B-45AF-BCC4-1D5B37A7C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06533-94A6-4507-8EC9-B950077D69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2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192D15-D598-4C36-AD91-902455F4DD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akingnews.com/Radiation-Pictures-35613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city.oupchina.com.hk/npaw/student/glossary/radioactive.htm" TargetMode="External"/><Relationship Id="rId2" Type="http://schemas.openxmlformats.org/officeDocument/2006/relationships/hyperlink" Target="http://sciencecity.oupchina.com.hk/npaw/student/glossary/radiati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news2.news.wisc.edu/whyfiles/020radiation/images/chernchild.jpg&amp;imgrefurl=http://news2.news.wisc.edu/whyfiles/020radiation/chern2.html&amp;h=152&amp;w=234&amp;sz=6&amp;hl=en&amp;start=78&amp;tbnid=CVCMLTxLUzjpDM:&amp;tbnh=71&amp;tbnw=109&amp;prev=/images?q=radiation+accident&amp;start=60&amp;ndsp=20&amp;svnum=10&amp;hl=en&amp;lr=&amp;sa=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8B971-AC82-4B86-A265-787F7D0FAE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2209800"/>
            <a:ext cx="2962671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600" dirty="0" smtClean="0"/>
              <a:t>RADIASI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1371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7924800" cy="317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Victim of Chernobyl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sz="2000" dirty="0" smtClean="0"/>
              <a:t>a.  Five-year-old Alec </a:t>
            </a:r>
            <a:r>
              <a:rPr lang="en-US" sz="2000" dirty="0" err="1" smtClean="0"/>
              <a:t>Zhloba</a:t>
            </a:r>
            <a:r>
              <a:rPr lang="en-US" sz="2000" dirty="0" smtClean="0"/>
              <a:t> from a town in Belarus is suffering from leukemia. Some 70 percent of the fallout from the 1986 Chernobyl disaster fell on Belarus.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b. These children live in a village not far from the Chernobyl nuclear plant. Four years after the 1986 Chernobyl accident, these children are suffering intestinal problems from exposure to radiation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6F224-AED3-4FA6-819E-1F8CFD3EEB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6628" name="Picture 1" descr="Five-year-old Alec Zhloba from a town in Belarus is suffering from leukemia. Some 70 percent of the fallout from the 1986 Chernobyl disaster fell on Belarus. (Reproduced by permission of AP/Wide World Photo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These children live in a village not far from the Chernobyl nuclear plant. Four years after the 1986 Chernobyl accident, these children are suffering intestinal problems from exposure to radiation. (Reproduced by permission of AP/Wide World Photo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Nilai Batas Dosis - NBD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(ditetapkan dlm SK Ka.BAPETEN No.01/Ka.BAPETEN/V/1999 ttg Ketentuan Keselamatan Kerja dg Radiasi)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NBD utk penyinaran seluruh tubuh 50 mSv (5000 mRem)/thn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NBD utk wanita usia subur 13 mSv dlm jangka 13 minggu pd abdomen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NBD utk wanita hamil 10 mSv pd janin, terhitung sejak dinyatakan mengandung hingga saat bayi lahir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NBD utk penyinaran lokal rata2 pd setiap organ/jaringan 500 mSv/thn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4F5B-297E-4FC1-907D-71DC92D1BB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Persyaratan proteksi radiasi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Justifikasi :Tdk menerapkan /menggunakan radiasi, kecuali jika ada positive net benefit</a:t>
            </a:r>
          </a:p>
          <a:p>
            <a:pPr eaLnBrk="1" hangingPunct="1">
              <a:defRPr/>
            </a:pPr>
            <a:r>
              <a:rPr lang="en-US" sz="3600" smtClean="0"/>
              <a:t>Optimisasi :Prinsip ALARA (as low as reasonably achievable)</a:t>
            </a:r>
          </a:p>
          <a:p>
            <a:pPr eaLnBrk="1" hangingPunct="1">
              <a:defRPr/>
            </a:pPr>
            <a:r>
              <a:rPr lang="en-US" sz="3600" smtClean="0"/>
              <a:t>Limitasi : Standar pemajanan/ Dosis sesuai rekomendasi</a:t>
            </a:r>
          </a:p>
          <a:p>
            <a:pPr eaLnBrk="1" hangingPunct="1">
              <a:buFontTx/>
              <a:buNone/>
              <a:defRPr/>
            </a:pPr>
            <a:endParaRPr lang="en-US" sz="3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BD2E-9ADF-4B0F-822C-1168273867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67056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  </a:t>
            </a:r>
            <a:r>
              <a:rPr lang="en-US" sz="2800" b="1" dirty="0" err="1" smtClean="0"/>
              <a:t>Pengendalian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/>
              <a:t>Isolasi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peralatan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daerah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radiasi</a:t>
            </a:r>
            <a:r>
              <a:rPr lang="en-US" sz="2800" b="1" dirty="0" smtClean="0"/>
              <a:t> dg </a:t>
            </a:r>
            <a:r>
              <a:rPr lang="en-US" sz="2800" b="1" dirty="0" err="1" smtClean="0"/>
              <a:t>penyekatan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/>
              <a:t>Maksimalisasi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jarak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menjauhkan</a:t>
            </a:r>
            <a:r>
              <a:rPr lang="en-US" sz="2800" b="1" dirty="0" smtClean="0"/>
              <a:t> TK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sumber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radiasi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/>
              <a:t>Membatasi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waktu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pemajanan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/>
              <a:t>Pemasangan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pagar</a:t>
            </a:r>
            <a:r>
              <a:rPr lang="en-US" sz="2800" b="1" dirty="0" smtClean="0"/>
              <a:t>, label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peringatan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bhy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radiasi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/>
              <a:t>Penggunaan</a:t>
            </a:r>
            <a:r>
              <a:rPr lang="en-US" sz="2800" b="1" dirty="0" smtClean="0"/>
              <a:t> APD(</a:t>
            </a:r>
            <a:r>
              <a:rPr lang="en-US" sz="2800" b="1" dirty="0" err="1" smtClean="0"/>
              <a:t>pakaian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kaca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mata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dsb</a:t>
            </a:r>
            <a:r>
              <a:rPr lang="en-US" sz="2800" b="1" dirty="0" smtClean="0"/>
              <a:t>.)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/>
              <a:t>Pelatihan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pengawasan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smtClean="0"/>
              <a:t>Emergency </a:t>
            </a:r>
            <a:r>
              <a:rPr lang="en-US" sz="2800" b="1" dirty="0" err="1" smtClean="0"/>
              <a:t>preparadness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kesiap-siagaan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jika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terjadi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keadaan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darurat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E8AC0-CB7E-4191-908A-DC7FE5F354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7891" name="Picture 4" descr="Radiation pictur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905000" y="647700"/>
            <a:ext cx="5892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POTENSI BAHAYA EKSTERNA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838200" y="2133600"/>
          <a:ext cx="993775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Clip" r:id="rId4" imgW="1562100" imgH="5059363" progId="MS_ClipArt_Gallery.2">
                  <p:embed/>
                </p:oleObj>
              </mc:Choice>
              <mc:Fallback>
                <p:oleObj name="Clip" r:id="rId4" imgW="1562100" imgH="505936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993775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2286000" y="22860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60725" y="2255838"/>
            <a:ext cx="51101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Alpha   ----&gt; sangat kecil/tidak ada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524000" y="2819400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276600" y="2743200"/>
            <a:ext cx="2947988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Beta        ----&gt; kecil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219200" y="3276600"/>
            <a:ext cx="1828800" cy="304800"/>
          </a:xfrm>
          <a:prstGeom prst="lef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762000" y="3962400"/>
            <a:ext cx="2286000" cy="304800"/>
          </a:xfrm>
          <a:prstGeom prst="leftArrow">
            <a:avLst>
              <a:gd name="adj1" fmla="val 50000"/>
              <a:gd name="adj2" fmla="val 1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295400" y="4572000"/>
            <a:ext cx="1828800" cy="304800"/>
          </a:xfrm>
          <a:prstGeom prst="lef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57200" y="1828800"/>
            <a:ext cx="8153400" cy="3657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76600" y="3276600"/>
            <a:ext cx="3398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Sinar X       ----&gt; besar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276600" y="3810000"/>
            <a:ext cx="38528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Sinar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gamma    ----&gt;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besar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3352800" y="4419600"/>
            <a:ext cx="35067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Neutron       ----&gt; besar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364D4-E41F-4AA7-BDC1-CB3702521F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5CAF0-286C-4751-BC85-A38377CFCD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5093" name="Group 37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455626605"/>
              </p:ext>
            </p:extLst>
          </p:nvPr>
        </p:nvGraphicFramePr>
        <p:xfrm>
          <a:off x="609600" y="457201"/>
          <a:ext cx="7924800" cy="6187342"/>
        </p:xfrm>
        <a:graphic>
          <a:graphicData uri="http://schemas.openxmlformats.org/drawingml/2006/table">
            <a:tbl>
              <a:tblPr/>
              <a:tblGrid>
                <a:gridCol w="1834444"/>
                <a:gridCol w="6090356"/>
              </a:tblGrid>
              <a:tr h="81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Radiation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Shielding 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Alpha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dpt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dihambat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bhn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tipis,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kertas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atau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lapisan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luar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kulit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penyekatan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bhn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aluminium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plastik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/Al dg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ketebalan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1 cm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6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Gamma &amp; X-ray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Semakin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tebal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tinggi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berat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jenis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bhn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semakin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besar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intensitas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radiasi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diserap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/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tembok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beton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Neutron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dihambat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penyekatan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bhn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mengandung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kadar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hidrogen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tinggi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shg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bhn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cair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spt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air,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poliethilen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parafin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dsb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banyak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digunakan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 descr="di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7724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15ECB-525D-4608-B8B5-A1CAC718A6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Tingkat </a:t>
            </a:r>
            <a:r>
              <a:rPr lang="en-US" sz="3600" dirty="0" err="1" smtClean="0"/>
              <a:t>keparahan</a:t>
            </a:r>
            <a:r>
              <a:rPr lang="en-US" sz="3600" dirty="0" smtClean="0"/>
              <a:t>/</a:t>
            </a:r>
            <a:r>
              <a:rPr lang="en-US" sz="3600" dirty="0" err="1" smtClean="0"/>
              <a:t>bahaya</a:t>
            </a:r>
            <a:r>
              <a:rPr lang="en-US" sz="3600" dirty="0" smtClean="0"/>
              <a:t> </a:t>
            </a:r>
            <a:r>
              <a:rPr lang="en-US" sz="3600" dirty="0" err="1" smtClean="0"/>
              <a:t>radiasi</a:t>
            </a:r>
            <a:endParaRPr lang="en-US" sz="3600" dirty="0" smtClean="0"/>
          </a:p>
        </p:txBody>
      </p:sp>
      <p:graphicFrame>
        <p:nvGraphicFramePr>
          <p:cNvPr id="48169" name="Group 41"/>
          <p:cNvGraphicFramePr>
            <a:graphicFrameLocks noGrp="1"/>
          </p:cNvGraphicFramePr>
          <p:nvPr>
            <p:ph type="tbl" idx="1"/>
          </p:nvPr>
        </p:nvGraphicFramePr>
        <p:xfrm>
          <a:off x="685800" y="1905000"/>
          <a:ext cx="7772400" cy="4114801"/>
        </p:xfrm>
        <a:graphic>
          <a:graphicData uri="http://schemas.openxmlformats.org/drawingml/2006/table">
            <a:tbl>
              <a:tblPr/>
              <a:tblGrid>
                <a:gridCol w="1524000"/>
                <a:gridCol w="3124200"/>
                <a:gridCol w="31242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Bahaya external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Bahaya internal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Kurang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Sangat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Gamma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Alpha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FA14B-B0CE-44B4-8912-642903B59A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2013" name="Line 34"/>
          <p:cNvSpPr>
            <a:spLocks noChangeShapeType="1"/>
          </p:cNvSpPr>
          <p:nvPr/>
        </p:nvSpPr>
        <p:spPr bwMode="auto">
          <a:xfrm>
            <a:off x="13716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393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smtClean="0"/>
              <a:t>Effect of Radiation on Cells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Inhibition of cell division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Damage to chromosome (number of structure)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Damage to genes (mutation)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Pemajanan radiasi dlm jaringan tubuh tergantung pd sifat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fisik dan kimia dr bahan radioaktif.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Contoh 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smtClean="0"/>
              <a:t>Radioaktif iodine, umumnya mempengaruhi/terkonsentrasi pd kelenjar thyroid;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smtClean="0"/>
              <a:t>Strontium-90, mengendap pada tulang;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smtClean="0"/>
              <a:t>Cesium, pd jaringan lunak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Setelah terakumulasi, konsentrasinya dpt menurun setelah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beberapa waktu melalui peluruhan atau proses biologi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(Iodine-131, waktu peluruhan 7 hr; plutonium-239, 24 000</a:t>
            </a:r>
            <a:r>
              <a:rPr lang="en-US" sz="2400" baseline="30000" smtClean="0"/>
              <a:t>th</a:t>
            </a:r>
            <a:r>
              <a:rPr lang="en-US" sz="240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strontium-90, 28 tahun)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18536-0D84-40F5-A5EE-343FA51635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erbagai macam Pocket Dos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6986588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42988" y="5862638"/>
            <a:ext cx="698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Stencil" pitchFamily="82" charset="0"/>
              </a:rPr>
              <a:t>Berbagai Jenis Personal Dosimeter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674BD-8934-435B-8DED-19EA760E19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/>
              <a:t>Sumber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Pemaparan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Radiasi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Mengion</a:t>
            </a:r>
            <a:r>
              <a:rPr lang="en-US" sz="3600" b="1" dirty="0" smtClean="0"/>
              <a:t> 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B4E4B-73DB-494D-ADCF-C9C59D029E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686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3200"/>
              <a:t> Industri tabung sinar katoda</a:t>
            </a:r>
            <a:br>
              <a:rPr lang="en-US" sz="3200"/>
            </a:br>
            <a:r>
              <a:rPr lang="en-US" sz="3200"/>
              <a:t>- Pembangkit tenaga nuklir</a:t>
            </a:r>
            <a:br>
              <a:rPr lang="en-US" sz="3200"/>
            </a:br>
            <a:r>
              <a:rPr lang="en-US" sz="3200"/>
              <a:t>- Pertambangan</a:t>
            </a:r>
            <a:br>
              <a:rPr lang="en-US" sz="3200"/>
            </a:br>
            <a:r>
              <a:rPr lang="en-US" sz="3200"/>
              <a:t>- Rumah sakit (kedokteran gigi, umum, </a:t>
            </a:r>
          </a:p>
          <a:p>
            <a:pPr eaLnBrk="1" hangingPunct="1"/>
            <a:r>
              <a:rPr lang="en-US" sz="3200"/>
              <a:t>  radiologi, laboratorium)</a:t>
            </a:r>
            <a:br>
              <a:rPr lang="en-US" sz="3200"/>
            </a:br>
            <a:r>
              <a:rPr lang="en-US" sz="3200"/>
              <a:t>- Lembaga penelitian</a:t>
            </a:r>
            <a:br>
              <a:rPr lang="en-US" sz="3200"/>
            </a:br>
            <a:r>
              <a:rPr lang="en-US" sz="3200"/>
              <a:t>- Pertanian</a:t>
            </a:r>
            <a:br>
              <a:rPr lang="en-US" sz="3200"/>
            </a:br>
            <a:r>
              <a:rPr lang="en-US" sz="3200"/>
              <a:t>- dsb.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etek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375"/>
            <a:ext cx="511333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500563" y="333375"/>
            <a:ext cx="2303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Detektor Sintilasi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05613" y="3068638"/>
            <a:ext cx="2303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Detektor Surface Barrier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411413" y="4868863"/>
            <a:ext cx="251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Detektor Isian Gas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042988" y="5862638"/>
            <a:ext cx="698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Stencil" pitchFamily="82" charset="0"/>
              </a:rPr>
              <a:t>Berbagai Jenis detektor radiasi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91BA5-2049-47A7-879A-58E0B32E18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444750" y="1819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336675" y="166688"/>
            <a:ext cx="717391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RADIOGRAFI DENGAN FILM </a:t>
            </a:r>
          </a:p>
        </p:txBody>
      </p:sp>
      <p:pic>
        <p:nvPicPr>
          <p:cNvPr id="144388" name="Picture 4" descr="pesawat sinar-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104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898650" y="5562600"/>
            <a:ext cx="541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FFFF"/>
                </a:solidFill>
                <a:latin typeface="Times New Roman" pitchFamily="18" charset="0"/>
              </a:rPr>
              <a:t>Peralatan Pesawat Sinar-X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B3204-D938-41D5-AFA3-A0D4ACD053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Konversi :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Dosis ekivalen = dosis absorbsi x quality factor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Sievert = Gray x QF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Rem = rad x QF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1 Gray = 100 rad = 1 J/kg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1 Sv = 100 rem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1 rad = 1.15 roentgen = 0,01 Gray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1 roentgen = 0,87 rad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/>
              <a:t>Dosis radiasi : jml energi yg diserap oleh jaringan tiap satuan massa pd tempat pengukuran( satuan rad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D469-A489-479A-A443-9E355C2BEF0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4" descr="ral2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331" y="1295400"/>
            <a:ext cx="5708469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C3376-3435-4412-B893-2BDF36C5A68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1035" descr="alph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14400"/>
            <a:ext cx="3886200" cy="2667000"/>
          </a:xfrm>
        </p:spPr>
      </p:pic>
      <p:pic>
        <p:nvPicPr>
          <p:cNvPr id="59396" name="Picture 1036" descr="bet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14400"/>
            <a:ext cx="41148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1039" descr="gamm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86200"/>
            <a:ext cx="38100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1042" descr="xra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15" y="4038600"/>
            <a:ext cx="263977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7F72A-2E3E-473F-9CD4-39B6CBFB732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92100"/>
            <a:ext cx="8305800" cy="469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Spektrum Radiasi Matahari</a:t>
            </a:r>
          </a:p>
        </p:txBody>
      </p:sp>
      <p:pic>
        <p:nvPicPr>
          <p:cNvPr id="67587" name="Picture 4" descr="Scan00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80772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B67C4-1E06-41C2-9349-C053C55DEC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Health effect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Pada kulit dan mata dimana energi radiasi diserap.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Acute 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smtClean="0"/>
              <a:t>Pd mata Photokeratitis (inflamation of cornea) dan conjunctivis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smtClean="0"/>
              <a:t>Radiation burn (sunburn)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Chronic 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smtClean="0"/>
              <a:t>Cataract(clouding of the lens)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smtClean="0"/>
              <a:t>Premature ageing, keratosis</a:t>
            </a:r>
            <a:r>
              <a:rPr lang="en-US" sz="2400" smtClean="0"/>
              <a:t> (dry,spot on the skin)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smtClean="0"/>
              <a:t>Skin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092E-49FA-4753-B2C4-6F7DCDCD323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A40D7-AF7D-43C1-A960-90DA9130FC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4754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smtClean="0"/>
              <a:t>Who is at risk?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/>
              <a:t>Outdoor workers (gardener, road worker, building &amp; construction workers, surveyors, forestry workers, agriculture workers, mining workers, harbour workers, traffic officer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/>
              <a:t>Fair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LASER</a:t>
            </a:r>
            <a:endParaRPr lang="en-US" sz="2800" b="1" dirty="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 smtClean="0"/>
              <a:t>Akronim</a:t>
            </a:r>
            <a:r>
              <a:rPr lang="en-US" sz="3600" dirty="0" smtClean="0"/>
              <a:t>: </a:t>
            </a:r>
            <a:r>
              <a:rPr lang="en-US" sz="3600" b="1" dirty="0" smtClean="0"/>
              <a:t>Light Amplification by Stimulated Emission of Radiation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 smtClean="0"/>
              <a:t>Merambat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panjang</a:t>
            </a:r>
            <a:r>
              <a:rPr lang="en-US" sz="3600" b="1" dirty="0" smtClean="0"/>
              <a:t> gel. </a:t>
            </a:r>
            <a:r>
              <a:rPr lang="en-US" sz="3600" b="1" dirty="0" err="1" smtClean="0"/>
              <a:t>Sinar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paralel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Koheren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tekonsentrasi</a:t>
            </a:r>
            <a:endParaRPr lang="en-US" sz="36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 smtClean="0"/>
              <a:t>Bahaya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terutama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mata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kulit</a:t>
            </a:r>
            <a:endParaRPr lang="en-US" sz="36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 smtClean="0"/>
              <a:t>Jenis</a:t>
            </a:r>
            <a:r>
              <a:rPr lang="en-US" sz="3600" b="1" dirty="0" smtClean="0"/>
              <a:t> :Kristal ruby; Laser gas(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, CO, </a:t>
            </a:r>
            <a:r>
              <a:rPr lang="en-US" sz="3600" b="1" dirty="0" err="1" smtClean="0"/>
              <a:t>HeNe</a:t>
            </a:r>
            <a:r>
              <a:rPr lang="en-US" sz="3600" b="1" dirty="0" smtClean="0"/>
              <a:t>, argon, Nitrogen, krypton); </a:t>
            </a:r>
            <a:r>
              <a:rPr lang="en-US" sz="3600" b="1" dirty="0" err="1" smtClean="0"/>
              <a:t>semikonduktor</a:t>
            </a:r>
            <a:endParaRPr lang="en-US" sz="36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CC834-752F-475F-8EB8-015E3E4A42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Spektrum Laser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48CD7-79BC-41C0-9CCB-541BC3CFF2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ja-JP" sz="1800" smtClean="0">
                <a:effectLst/>
                <a:ea typeface="ＭＳ Ｐゴシック" pitchFamily="50" charset="-128"/>
              </a:rPr>
              <a:t>Background radiation is a small amount of </a:t>
            </a:r>
            <a:r>
              <a:rPr lang="en-GB" altLang="ja-JP" sz="1800" smtClean="0">
                <a:effectLst/>
                <a:ea typeface="ＭＳ Ｐゴシック" pitchFamily="50" charset="-128"/>
                <a:hlinkClick r:id="rId2"/>
              </a:rPr>
              <a:t>radiation</a:t>
            </a:r>
            <a:r>
              <a:rPr lang="en-GB" altLang="ja-JP" sz="1800" smtClean="0">
                <a:effectLst/>
                <a:ea typeface="ＭＳ Ｐゴシック" pitchFamily="50" charset="-128"/>
              </a:rPr>
              <a:t> coming from the environment, such as the cosmic rays from outer space, the natural </a:t>
            </a:r>
            <a:r>
              <a:rPr lang="en-GB" altLang="ja-JP" sz="1800" smtClean="0">
                <a:effectLst/>
                <a:ea typeface="ＭＳ Ｐゴシック" pitchFamily="50" charset="-128"/>
                <a:hlinkClick r:id="rId3"/>
              </a:rPr>
              <a:t>radioactive</a:t>
            </a:r>
            <a:r>
              <a:rPr lang="en-GB" altLang="ja-JP" sz="1800" smtClean="0">
                <a:effectLst/>
                <a:ea typeface="ＭＳ Ｐゴシック" pitchFamily="50" charset="-128"/>
              </a:rPr>
              <a:t> materials in rocks and soil and radioactive gases in air, e.g. radon </a:t>
            </a:r>
            <a:endParaRPr lang="en-GB" sz="180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47A10-CD44-45C5-A272-536D6D683D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267" name="Picture 4" descr="background_rad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Aplikasi</a:t>
            </a:r>
            <a:endParaRPr lang="en-US" dirty="0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334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- 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(bloodless surgery),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&amp; </a:t>
            </a:r>
            <a:r>
              <a:rPr lang="en-US" dirty="0" err="1" smtClean="0"/>
              <a:t>gigi</a:t>
            </a:r>
            <a:r>
              <a:rPr lang="en-US" dirty="0" smtClean="0"/>
              <a:t>, 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dirty="0" err="1" smtClean="0"/>
              <a:t>Pengelasan</a:t>
            </a:r>
            <a:r>
              <a:rPr lang="en-US" dirty="0" smtClean="0"/>
              <a:t>, </a:t>
            </a:r>
            <a:r>
              <a:rPr lang="en-US" dirty="0" err="1" smtClean="0"/>
              <a:t>pemotongan</a:t>
            </a:r>
            <a:r>
              <a:rPr lang="en-US" dirty="0" smtClean="0"/>
              <a:t>, </a:t>
            </a:r>
            <a:r>
              <a:rPr lang="en-US" dirty="0" err="1" smtClean="0"/>
              <a:t>pengeboran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dirty="0" err="1" smtClean="0"/>
              <a:t>Komunikasi</a:t>
            </a:r>
            <a:r>
              <a:rPr lang="en-US" dirty="0" smtClean="0"/>
              <a:t> (via fiber glass)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dirty="0" smtClean="0"/>
              <a:t>Entertainment (laser light, laser disc, hologram, </a:t>
            </a:r>
            <a:r>
              <a:rPr lang="en-US" dirty="0" err="1" smtClean="0"/>
              <a:t>dsb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dirty="0" err="1" smtClean="0"/>
              <a:t>Senjata</a:t>
            </a:r>
            <a:r>
              <a:rPr lang="en-US" dirty="0" smtClean="0"/>
              <a:t> laser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2C460-1709-42EB-9271-1D3408F5480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5 </a:t>
            </a:r>
            <a:r>
              <a:rPr lang="en-US" sz="3600" dirty="0" err="1" smtClean="0"/>
              <a:t>Klasifikasi</a:t>
            </a:r>
            <a:r>
              <a:rPr lang="en-US" sz="3600" dirty="0" smtClean="0"/>
              <a:t> LASER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smtClean="0"/>
              <a:t>(Standard </a:t>
            </a:r>
            <a:r>
              <a:rPr lang="en-US" sz="3200" dirty="0" err="1" smtClean="0"/>
              <a:t>internasional</a:t>
            </a:r>
            <a:r>
              <a:rPr lang="en-US" sz="3200" dirty="0" smtClean="0"/>
              <a:t>)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Klas</a:t>
            </a:r>
            <a:r>
              <a:rPr lang="en-US" dirty="0" smtClean="0"/>
              <a:t> 1 :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Klas</a:t>
            </a:r>
            <a:r>
              <a:rPr lang="en-US" dirty="0" smtClean="0"/>
              <a:t> 2 :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memancarkan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(400-700 nm)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Klas</a:t>
            </a:r>
            <a:r>
              <a:rPr lang="en-US" dirty="0" smtClean="0"/>
              <a:t> 3A :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memancarkan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Klas</a:t>
            </a:r>
            <a:r>
              <a:rPr lang="en-US" dirty="0" smtClean="0"/>
              <a:t> 3B: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visible a/ invisible, immediate eye damage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Klas</a:t>
            </a:r>
            <a:r>
              <a:rPr lang="en-US" dirty="0" smtClean="0"/>
              <a:t> 4: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berbahaya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8BAEF-118F-45EC-B3E7-3D8934800D6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2100"/>
            <a:ext cx="8382000" cy="62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id-ID" sz="2800" smtClean="0">
                <a:effectLst/>
              </a:rPr>
              <a:t>    Aplikasi Radiasi</a:t>
            </a:r>
            <a:endParaRPr lang="en-GB" sz="2800" smtClean="0">
              <a:effectLst/>
            </a:endParaRPr>
          </a:p>
        </p:txBody>
      </p:sp>
      <p:pic>
        <p:nvPicPr>
          <p:cNvPr id="12292" name="Picture 5" descr="riyou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7086600" cy="9525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41B80-5938-414A-A9B1-3B66DDCBCF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291" name="Picture 4" descr="riyou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086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riyou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086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riyou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086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riyou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7086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riyou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7086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Radiasi</a:t>
            </a:r>
            <a:r>
              <a:rPr lang="en-US" sz="2400" dirty="0" smtClean="0"/>
              <a:t> </a:t>
            </a:r>
            <a:r>
              <a:rPr lang="en-US" sz="2400" dirty="0" err="1" smtClean="0"/>
              <a:t>Mengion</a:t>
            </a:r>
            <a:r>
              <a:rPr lang="en-US" sz="2400" dirty="0" smtClean="0"/>
              <a:t> 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 atom/ </a:t>
            </a:r>
            <a:r>
              <a:rPr lang="en-US" sz="2400" dirty="0" err="1" smtClean="0"/>
              <a:t>molekul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dilaluinya</a:t>
            </a: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Efek</a:t>
            </a:r>
            <a:r>
              <a:rPr lang="en-US" sz="2800" dirty="0" smtClean="0"/>
              <a:t> </a:t>
            </a:r>
            <a:r>
              <a:rPr lang="en-US" sz="2800" dirty="0" err="1" smtClean="0"/>
              <a:t>radiasi</a:t>
            </a:r>
            <a:r>
              <a:rPr lang="en-US" sz="2800" dirty="0" smtClean="0"/>
              <a:t> </a:t>
            </a:r>
            <a:r>
              <a:rPr lang="en-US" sz="2800" dirty="0" err="1" smtClean="0"/>
              <a:t>mengion</a:t>
            </a:r>
            <a:r>
              <a:rPr lang="en-US" sz="2800" dirty="0" smtClean="0"/>
              <a:t> 2 </a:t>
            </a:r>
            <a:r>
              <a:rPr lang="en-US" sz="2800" dirty="0" err="1" smtClean="0"/>
              <a:t>jenis</a:t>
            </a:r>
            <a:r>
              <a:rPr lang="en-US" sz="2800" dirty="0" smtClean="0"/>
              <a:t> 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 err="1" smtClean="0"/>
              <a:t>Efek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stokastik</a:t>
            </a:r>
            <a:r>
              <a:rPr lang="en-US" sz="2400" dirty="0" smtClean="0"/>
              <a:t>,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/>
              <a:t>Tergantung</a:t>
            </a:r>
            <a:r>
              <a:rPr lang="en-US" sz="2400" dirty="0" smtClean="0"/>
              <a:t> pd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pemajanan</a:t>
            </a:r>
            <a:r>
              <a:rPr lang="en-US" sz="2400" dirty="0" smtClean="0"/>
              <a:t>,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keparahan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pd </a:t>
            </a:r>
            <a:r>
              <a:rPr lang="en-US" sz="2400" dirty="0" err="1" smtClean="0"/>
              <a:t>dosis</a:t>
            </a: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/>
              <a:t>Contoh</a:t>
            </a:r>
            <a:r>
              <a:rPr lang="en-US" sz="2400" dirty="0" smtClean="0"/>
              <a:t>: mutagen (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gen/</a:t>
            </a:r>
            <a:r>
              <a:rPr lang="en-US" sz="2400" dirty="0" err="1" smtClean="0"/>
              <a:t>chromosom</a:t>
            </a:r>
            <a:r>
              <a:rPr lang="en-US" sz="2400" dirty="0" smtClean="0"/>
              <a:t>), </a:t>
            </a:r>
            <a:r>
              <a:rPr lang="en-US" sz="2400" dirty="0" err="1" smtClean="0"/>
              <a:t>teratogen</a:t>
            </a:r>
            <a:r>
              <a:rPr lang="en-US" sz="2400" dirty="0" smtClean="0"/>
              <a:t> (</a:t>
            </a:r>
            <a:r>
              <a:rPr lang="en-US" sz="2400" dirty="0" err="1" smtClean="0"/>
              <a:t>cacat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),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karsinogen</a:t>
            </a:r>
            <a:r>
              <a:rPr lang="en-US" sz="2400" dirty="0" smtClean="0"/>
              <a:t> (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kanker</a:t>
            </a:r>
            <a:r>
              <a:rPr lang="en-US" sz="2400" dirty="0" smtClean="0"/>
              <a:t>).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2. </a:t>
            </a:r>
            <a:r>
              <a:rPr lang="en-US" sz="2400" b="1" dirty="0" err="1" smtClean="0"/>
              <a:t>Efek</a:t>
            </a:r>
            <a:r>
              <a:rPr lang="en-US" sz="2400" b="1" dirty="0" smtClean="0"/>
              <a:t> Non-</a:t>
            </a:r>
            <a:r>
              <a:rPr lang="en-US" sz="2400" b="1" dirty="0" err="1" smtClean="0"/>
              <a:t>stokastik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Deterministik</a:t>
            </a:r>
            <a:endParaRPr lang="en-US" sz="24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ditimbulkan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pd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dosis</a:t>
            </a: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pt-BR" sz="2400" dirty="0" smtClean="0"/>
              <a:t>Efek ini terjadi karena adanya kematian sel.</a:t>
            </a: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  <a:r>
              <a:rPr lang="en-US" sz="2400" dirty="0" err="1" smtClean="0"/>
              <a:t>erythema</a:t>
            </a:r>
            <a:r>
              <a:rPr lang="en-US" sz="2400" dirty="0" smtClean="0"/>
              <a:t> pd </a:t>
            </a:r>
            <a:r>
              <a:rPr lang="en-US" sz="2400" dirty="0" err="1" smtClean="0"/>
              <a:t>kulit</a:t>
            </a:r>
            <a:r>
              <a:rPr lang="en-US" sz="2400" dirty="0" smtClean="0"/>
              <a:t>, </a:t>
            </a:r>
            <a:r>
              <a:rPr lang="en-US" sz="2400" dirty="0" err="1" smtClean="0"/>
              <a:t>katarak</a:t>
            </a:r>
            <a:r>
              <a:rPr lang="en-US" sz="2400" dirty="0" smtClean="0"/>
              <a:t> pd </a:t>
            </a:r>
            <a:r>
              <a:rPr lang="en-US" sz="2400" dirty="0" err="1" smtClean="0"/>
              <a:t>mata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F54C3-6BC8-4965-9D0C-9ED0526207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100"/>
            <a:ext cx="8001000" cy="6223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Charts: Dose-Frequency Relationship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1336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Efek deterministik : timbul bila dosis yang diterima di atas dosis ambang (threshold dose) dan umumnya timbul beberapa saat setelah terpapar</a:t>
            </a:r>
            <a:endParaRPr lang="en-US" sz="2400" b="1" dirty="0" smtClean="0"/>
          </a:p>
          <a:p>
            <a:pPr>
              <a:defRPr/>
            </a:pP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stokastik</a:t>
            </a:r>
            <a:r>
              <a:rPr lang="en-US" sz="2400" dirty="0" smtClean="0"/>
              <a:t> 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ambang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laten</a:t>
            </a:r>
            <a:r>
              <a:rPr lang="en-US" sz="2400" dirty="0" smtClean="0"/>
              <a:t> yang lama.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588BC-3215-4E4D-998F-687C807533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2532" name="Picture 2" descr="nuclear_im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2484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71600" y="609600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/>
              <a:t> Efek Radiasi terhadap Sel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" y="4156075"/>
            <a:ext cx="270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fontAlgn="t" hangingPunct="1">
              <a:spcBef>
                <a:spcPct val="50000"/>
              </a:spcBef>
            </a:pPr>
            <a:r>
              <a:rPr lang="en-US" sz="2000" b="1"/>
              <a:t>Kematian sel “aktif”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00850" y="4076700"/>
            <a:ext cx="2476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fontAlgn="t" hangingPunct="1">
              <a:spcBef>
                <a:spcPct val="50000"/>
              </a:spcBef>
            </a:pPr>
            <a:r>
              <a:rPr lang="en-US" sz="2000" b="1"/>
              <a:t>Perbaikan sempurna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685800" y="1371600"/>
            <a:ext cx="7391400" cy="4359275"/>
            <a:chOff x="432" y="864"/>
            <a:chExt cx="4656" cy="2746"/>
          </a:xfrm>
        </p:grpSpPr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3264" y="1104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3264" y="1512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 flipH="1">
              <a:off x="1776" y="1824"/>
              <a:ext cx="672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3264" y="1908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>
              <a:off x="1008" y="2256"/>
              <a:ext cx="0" cy="38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 flipH="1">
              <a:off x="2928" y="2400"/>
              <a:ext cx="288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>
              <a:off x="3264" y="2400"/>
              <a:ext cx="336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>
              <a:off x="3984" y="1824"/>
              <a:ext cx="1104" cy="76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7" name="Line 14"/>
            <p:cNvSpPr>
              <a:spLocks noChangeShapeType="1"/>
            </p:cNvSpPr>
            <p:nvPr/>
          </p:nvSpPr>
          <p:spPr bwMode="auto">
            <a:xfrm>
              <a:off x="1008" y="3120"/>
              <a:ext cx="576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 flipH="1">
              <a:off x="1968" y="2880"/>
              <a:ext cx="672" cy="38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>
              <a:off x="2736" y="2880"/>
              <a:ext cx="768" cy="43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0" name="Line 17"/>
            <p:cNvSpPr>
              <a:spLocks noChangeShapeType="1"/>
            </p:cNvSpPr>
            <p:nvPr/>
          </p:nvSpPr>
          <p:spPr bwMode="auto">
            <a:xfrm>
              <a:off x="3744" y="2784"/>
              <a:ext cx="0" cy="48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H="1">
              <a:off x="4320" y="3024"/>
              <a:ext cx="576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2784" y="864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Ionisasi</a:t>
              </a:r>
            </a:p>
          </p:txBody>
        </p:sp>
        <p:sp>
          <p:nvSpPr>
            <p:cNvPr id="23573" name="Text Box 20"/>
            <p:cNvSpPr txBox="1">
              <a:spLocks noChangeArrowheads="1"/>
            </p:cNvSpPr>
            <p:nvPr/>
          </p:nvSpPr>
          <p:spPr bwMode="auto">
            <a:xfrm>
              <a:off x="2544" y="1298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Kerusakan DNA</a:t>
              </a:r>
            </a:p>
          </p:txBody>
        </p:sp>
        <p:sp>
          <p:nvSpPr>
            <p:cNvPr id="23574" name="Text Box 21"/>
            <p:cNvSpPr txBox="1">
              <a:spLocks noChangeArrowheads="1"/>
            </p:cNvSpPr>
            <p:nvPr/>
          </p:nvSpPr>
          <p:spPr bwMode="auto">
            <a:xfrm>
              <a:off x="2256" y="1680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Proses Perbaikan</a:t>
              </a:r>
            </a:p>
          </p:txBody>
        </p:sp>
        <p:sp>
          <p:nvSpPr>
            <p:cNvPr id="23575" name="Text Box 22"/>
            <p:cNvSpPr txBox="1">
              <a:spLocks noChangeArrowheads="1"/>
            </p:cNvSpPr>
            <p:nvPr/>
          </p:nvSpPr>
          <p:spPr bwMode="auto">
            <a:xfrm>
              <a:off x="432" y="1682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Modifikasi ekspresi gen</a:t>
              </a:r>
            </a:p>
          </p:txBody>
        </p:sp>
        <p:sp>
          <p:nvSpPr>
            <p:cNvPr id="23576" name="Text Box 23"/>
            <p:cNvSpPr txBox="1">
              <a:spLocks noChangeArrowheads="1"/>
            </p:cNvSpPr>
            <p:nvPr/>
          </p:nvSpPr>
          <p:spPr bwMode="auto">
            <a:xfrm>
              <a:off x="2004" y="2160"/>
              <a:ext cx="2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Perbaikan tidak sempurna</a:t>
              </a:r>
            </a:p>
          </p:txBody>
        </p:sp>
        <p:sp>
          <p:nvSpPr>
            <p:cNvPr id="23577" name="Text Box 24"/>
            <p:cNvSpPr txBox="1">
              <a:spLocks noChangeArrowheads="1"/>
            </p:cNvSpPr>
            <p:nvPr/>
          </p:nvSpPr>
          <p:spPr bwMode="auto">
            <a:xfrm>
              <a:off x="1668" y="2580"/>
              <a:ext cx="17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Aberasi kromosom</a:t>
              </a:r>
            </a:p>
          </p:txBody>
        </p:sp>
        <p:sp>
          <p:nvSpPr>
            <p:cNvPr id="23578" name="Text Box 25"/>
            <p:cNvSpPr txBox="1">
              <a:spLocks noChangeArrowheads="1"/>
            </p:cNvSpPr>
            <p:nvPr/>
          </p:nvSpPr>
          <p:spPr bwMode="auto">
            <a:xfrm>
              <a:off x="3192" y="2570"/>
              <a:ext cx="11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Mutasi</a:t>
              </a:r>
            </a:p>
          </p:txBody>
        </p:sp>
        <p:sp>
          <p:nvSpPr>
            <p:cNvPr id="23579" name="Text Box 26"/>
            <p:cNvSpPr txBox="1">
              <a:spLocks noChangeArrowheads="1"/>
            </p:cNvSpPr>
            <p:nvPr/>
          </p:nvSpPr>
          <p:spPr bwMode="auto">
            <a:xfrm>
              <a:off x="768" y="3360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Sel mati</a:t>
              </a:r>
            </a:p>
          </p:txBody>
        </p:sp>
        <p:sp>
          <p:nvSpPr>
            <p:cNvPr id="23580" name="Text Box 27"/>
            <p:cNvSpPr txBox="1">
              <a:spLocks noChangeArrowheads="1"/>
            </p:cNvSpPr>
            <p:nvPr/>
          </p:nvSpPr>
          <p:spPr bwMode="auto">
            <a:xfrm>
              <a:off x="2760" y="3360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Sel tetap hidup</a:t>
              </a: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7774-8290-4176-8665-15CAA88384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04950" y="43815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sz="2800" b="1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057400" y="4572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Klasifikasi Efek Radiasi (lanjutan)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219200" y="1412875"/>
            <a:ext cx="7391400" cy="4622800"/>
            <a:chOff x="768" y="998"/>
            <a:chExt cx="4656" cy="2912"/>
          </a:xfrm>
        </p:grpSpPr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2856" y="1248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 flipH="1">
              <a:off x="2244" y="1752"/>
              <a:ext cx="504" cy="21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4" name="Line 7"/>
            <p:cNvSpPr>
              <a:spLocks noChangeShapeType="1"/>
            </p:cNvSpPr>
            <p:nvPr/>
          </p:nvSpPr>
          <p:spPr bwMode="auto">
            <a:xfrm>
              <a:off x="2904" y="1752"/>
              <a:ext cx="456" cy="15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>
              <a:off x="1776" y="2160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3528" y="2136"/>
              <a:ext cx="624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>
              <a:off x="4416" y="254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>
              <a:off x="1788" y="2580"/>
              <a:ext cx="0" cy="1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>
              <a:off x="4464" y="2928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0" name="Line 13"/>
            <p:cNvSpPr>
              <a:spLocks noChangeShapeType="1"/>
            </p:cNvSpPr>
            <p:nvPr/>
          </p:nvSpPr>
          <p:spPr bwMode="auto">
            <a:xfrm>
              <a:off x="1800" y="2952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>
              <a:off x="1848" y="2964"/>
              <a:ext cx="2448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 flipH="1">
              <a:off x="3120" y="2148"/>
              <a:ext cx="24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>
              <a:off x="1800" y="3312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>
              <a:off x="4464" y="3336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5" name="Text Box 18"/>
            <p:cNvSpPr txBox="1">
              <a:spLocks noChangeArrowheads="1"/>
            </p:cNvSpPr>
            <p:nvPr/>
          </p:nvSpPr>
          <p:spPr bwMode="auto">
            <a:xfrm>
              <a:off x="1896" y="998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Sel terpapar radiasi</a:t>
              </a:r>
            </a:p>
          </p:txBody>
        </p:sp>
        <p:sp>
          <p:nvSpPr>
            <p:cNvPr id="24596" name="Text Box 19"/>
            <p:cNvSpPr txBox="1">
              <a:spLocks noChangeArrowheads="1"/>
            </p:cNvSpPr>
            <p:nvPr/>
          </p:nvSpPr>
          <p:spPr bwMode="auto">
            <a:xfrm>
              <a:off x="1644" y="1464"/>
              <a:ext cx="24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Perbaikan secara enzimatis</a:t>
              </a:r>
            </a:p>
          </p:txBody>
        </p:sp>
        <p:sp>
          <p:nvSpPr>
            <p:cNvPr id="24597" name="Text Box 20"/>
            <p:cNvSpPr txBox="1">
              <a:spLocks noChangeArrowheads="1"/>
            </p:cNvSpPr>
            <p:nvPr/>
          </p:nvSpPr>
          <p:spPr bwMode="auto">
            <a:xfrm>
              <a:off x="792" y="1908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Sel mati</a:t>
              </a:r>
            </a:p>
          </p:txBody>
        </p:sp>
        <p:sp>
          <p:nvSpPr>
            <p:cNvPr id="24598" name="Text Box 21"/>
            <p:cNvSpPr txBox="1">
              <a:spLocks noChangeArrowheads="1"/>
            </p:cNvSpPr>
            <p:nvPr/>
          </p:nvSpPr>
          <p:spPr bwMode="auto">
            <a:xfrm>
              <a:off x="2532" y="1884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Sel hidup</a:t>
              </a:r>
            </a:p>
          </p:txBody>
        </p:sp>
        <p:sp>
          <p:nvSpPr>
            <p:cNvPr id="24599" name="Text Box 22"/>
            <p:cNvSpPr txBox="1">
              <a:spLocks noChangeArrowheads="1"/>
            </p:cNvSpPr>
            <p:nvPr/>
          </p:nvSpPr>
          <p:spPr bwMode="auto">
            <a:xfrm>
              <a:off x="768" y="2352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Disfungsi organ</a:t>
              </a:r>
            </a:p>
          </p:txBody>
        </p:sp>
        <p:sp>
          <p:nvSpPr>
            <p:cNvPr id="24600" name="Text Box 23"/>
            <p:cNvSpPr txBox="1">
              <a:spLocks noChangeArrowheads="1"/>
            </p:cNvSpPr>
            <p:nvPr/>
          </p:nvSpPr>
          <p:spPr bwMode="auto">
            <a:xfrm>
              <a:off x="2016" y="2340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Sel normal</a:t>
              </a:r>
            </a:p>
          </p:txBody>
        </p:sp>
        <p:sp>
          <p:nvSpPr>
            <p:cNvPr id="24601" name="Text Box 24"/>
            <p:cNvSpPr txBox="1">
              <a:spLocks noChangeArrowheads="1"/>
            </p:cNvSpPr>
            <p:nvPr/>
          </p:nvSpPr>
          <p:spPr bwMode="auto">
            <a:xfrm>
              <a:off x="3456" y="2328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Sel abnormal</a:t>
              </a:r>
            </a:p>
          </p:txBody>
        </p:sp>
        <p:sp>
          <p:nvSpPr>
            <p:cNvPr id="24602" name="Text Box 25"/>
            <p:cNvSpPr txBox="1">
              <a:spLocks noChangeArrowheads="1"/>
            </p:cNvSpPr>
            <p:nvPr/>
          </p:nvSpPr>
          <p:spPr bwMode="auto">
            <a:xfrm>
              <a:off x="924" y="2724"/>
              <a:ext cx="1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9900"/>
                  </a:solidFill>
                </a:rPr>
                <a:t>Efek deterministik</a:t>
              </a:r>
            </a:p>
          </p:txBody>
        </p:sp>
        <p:sp>
          <p:nvSpPr>
            <p:cNvPr id="24603" name="Text Box 26"/>
            <p:cNvSpPr txBox="1">
              <a:spLocks noChangeArrowheads="1"/>
            </p:cNvSpPr>
            <p:nvPr/>
          </p:nvSpPr>
          <p:spPr bwMode="auto">
            <a:xfrm>
              <a:off x="3552" y="2688"/>
              <a:ext cx="1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FF66"/>
                  </a:solidFill>
                </a:rPr>
                <a:t>Efek stokastik</a:t>
              </a:r>
            </a:p>
          </p:txBody>
        </p:sp>
        <p:sp>
          <p:nvSpPr>
            <p:cNvPr id="24604" name="Text Box 27"/>
            <p:cNvSpPr txBox="1">
              <a:spLocks noChangeArrowheads="1"/>
            </p:cNvSpPr>
            <p:nvPr/>
          </p:nvSpPr>
          <p:spPr bwMode="auto">
            <a:xfrm>
              <a:off x="936" y="3108"/>
              <a:ext cx="1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Efek segera</a:t>
              </a:r>
            </a:p>
          </p:txBody>
        </p:sp>
        <p:sp>
          <p:nvSpPr>
            <p:cNvPr id="24605" name="Text Box 28"/>
            <p:cNvSpPr txBox="1">
              <a:spLocks noChangeArrowheads="1"/>
            </p:cNvSpPr>
            <p:nvPr/>
          </p:nvSpPr>
          <p:spPr bwMode="auto">
            <a:xfrm>
              <a:off x="3600" y="3132"/>
              <a:ext cx="1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/>
                <a:t>Efek tertunda</a:t>
              </a:r>
            </a:p>
          </p:txBody>
        </p:sp>
        <p:sp>
          <p:nvSpPr>
            <p:cNvPr id="24606" name="Text Box 29"/>
            <p:cNvSpPr txBox="1">
              <a:spLocks noChangeArrowheads="1"/>
            </p:cNvSpPr>
            <p:nvPr/>
          </p:nvSpPr>
          <p:spPr bwMode="auto">
            <a:xfrm>
              <a:off x="948" y="3468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9900"/>
                  </a:solidFill>
                </a:rPr>
                <a:t>Eritema; Sterilitas; Retardasi mental</a:t>
              </a:r>
            </a:p>
          </p:txBody>
        </p:sp>
        <p:sp>
          <p:nvSpPr>
            <p:cNvPr id="24607" name="Text Box 30"/>
            <p:cNvSpPr txBox="1">
              <a:spLocks noChangeArrowheads="1"/>
            </p:cNvSpPr>
            <p:nvPr/>
          </p:nvSpPr>
          <p:spPr bwMode="auto">
            <a:xfrm>
              <a:off x="3600" y="3468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9900"/>
                  </a:solidFill>
                </a:rPr>
                <a:t>Katarak;</a:t>
              </a:r>
              <a:r>
                <a:rPr lang="en-US" sz="2000" b="1"/>
                <a:t> </a:t>
              </a:r>
              <a:r>
                <a:rPr lang="en-US" sz="2000" b="1">
                  <a:solidFill>
                    <a:srgbClr val="99FF66"/>
                  </a:solidFill>
                </a:rPr>
                <a:t>Kanker; Efek pewarisan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AAA0-0786-45B4-82E1-5E8567A1D2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  </a:t>
            </a:r>
            <a:r>
              <a:rPr lang="en-US" sz="4000" smtClean="0"/>
              <a:t>Efek Radiasi Akut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mtClean="0"/>
              <a:t>  (Radiation Sickness)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mtClean="0"/>
              <a:t>Mual, muntah, sakit kepala,erythema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smtClean="0"/>
              <a:t>   (stlh 24 jam)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3000" smtClean="0"/>
              <a:t>Sakit perut, demam (2-3 hari)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3000" smtClean="0"/>
              <a:t>Diare, dehidrasi (minggu ke 2)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3000" smtClean="0"/>
              <a:t>Rambut rontok, lesu, demam, perarahan (minggu ke 3)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3000" smtClean="0"/>
              <a:t>Jika gejala diatas semakin parah dpt timbul perdarahan hebat yg menyebabkan kematian (4-6 minggu setlh radiasi)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9598E-A3E4-4CE8-B083-D3933E5B54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5603" name="Picture 4" descr="chernchil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1117</Words>
  <Application>Microsoft Office PowerPoint</Application>
  <PresentationFormat>On-screen Show (4:3)</PresentationFormat>
  <Paragraphs>235</Paragraphs>
  <Slides>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Clip</vt:lpstr>
      <vt:lpstr>PowerPoint Presentation</vt:lpstr>
      <vt:lpstr>Sumber Pemaparan Radiasi Mengion : </vt:lpstr>
      <vt:lpstr>PowerPoint Presentation</vt:lpstr>
      <vt:lpstr>    Aplikasi Radiasi</vt:lpstr>
      <vt:lpstr>PowerPoint Presentation</vt:lpstr>
      <vt:lpstr>Charts: Dose-Frequency Relationship</vt:lpstr>
      <vt:lpstr>PowerPoint Presentation</vt:lpstr>
      <vt:lpstr>PowerPoint Presentation</vt:lpstr>
      <vt:lpstr>PowerPoint Presentation</vt:lpstr>
      <vt:lpstr>Victim of Chernobyl</vt:lpstr>
      <vt:lpstr>Nilai Batas Dosis - NBD (ditetapkan dlm SK Ka.BAPETEN No.01/Ka.BAPETEN/V/1999 ttg Ketentuan Keselamatan Kerja dg Radiasi)</vt:lpstr>
      <vt:lpstr>Persyaratan proteksi radiasi</vt:lpstr>
      <vt:lpstr>PowerPoint Presentation</vt:lpstr>
      <vt:lpstr>PowerPoint Presentation</vt:lpstr>
      <vt:lpstr>PowerPoint Presentation</vt:lpstr>
      <vt:lpstr>PowerPoint Presentation</vt:lpstr>
      <vt:lpstr>Tingkat keparahan/bahaya radiasi</vt:lpstr>
      <vt:lpstr>Effect of Radiation on Cells</vt:lpstr>
      <vt:lpstr>PowerPoint Presentation</vt:lpstr>
      <vt:lpstr>PowerPoint Presentation</vt:lpstr>
      <vt:lpstr>PowerPoint Presentation</vt:lpstr>
      <vt:lpstr>Konversi :</vt:lpstr>
      <vt:lpstr>PowerPoint Presentation</vt:lpstr>
      <vt:lpstr>PowerPoint Presentation</vt:lpstr>
      <vt:lpstr>Spektrum Radiasi Matahari</vt:lpstr>
      <vt:lpstr>Health effect</vt:lpstr>
      <vt:lpstr>PowerPoint Presentation</vt:lpstr>
      <vt:lpstr>LASER</vt:lpstr>
      <vt:lpstr>PowerPoint Presentation</vt:lpstr>
      <vt:lpstr>Aplikasi</vt:lpstr>
      <vt:lpstr>5 Klasifikasi LASER   (Standard internasional)</vt:lpstr>
    </vt:vector>
  </TitlesOfParts>
  <Company>Universitas Indonusa Esa Unggul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IDENTIFIKASI FAKTOR-FAKTOR BAHAYA DITEMPAT KERJA SEKTOR INDUSTRI PLASTIK</dc:title>
  <dc:creator>Preferred User</dc:creator>
  <cp:lastModifiedBy>May</cp:lastModifiedBy>
  <cp:revision>146</cp:revision>
  <dcterms:created xsi:type="dcterms:W3CDTF">2003-12-08T10:40:22Z</dcterms:created>
  <dcterms:modified xsi:type="dcterms:W3CDTF">2015-05-20T09:00:58Z</dcterms:modified>
</cp:coreProperties>
</file>