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handoutMasterIdLst>
    <p:handoutMasterId r:id="rId60"/>
  </p:handoutMasterIdLst>
  <p:sldIdLst>
    <p:sldId id="259" r:id="rId2"/>
    <p:sldId id="262" r:id="rId3"/>
    <p:sldId id="263" r:id="rId4"/>
    <p:sldId id="264" r:id="rId5"/>
    <p:sldId id="412" r:id="rId6"/>
    <p:sldId id="413" r:id="rId7"/>
    <p:sldId id="265" r:id="rId8"/>
    <p:sldId id="377" r:id="rId9"/>
    <p:sldId id="420" r:id="rId10"/>
    <p:sldId id="419" r:id="rId11"/>
    <p:sldId id="266" r:id="rId12"/>
    <p:sldId id="267" r:id="rId13"/>
    <p:sldId id="268" r:id="rId14"/>
    <p:sldId id="416" r:id="rId15"/>
    <p:sldId id="414" r:id="rId16"/>
    <p:sldId id="415" r:id="rId17"/>
    <p:sldId id="269" r:id="rId18"/>
    <p:sldId id="289" r:id="rId19"/>
    <p:sldId id="270" r:id="rId20"/>
    <p:sldId id="421" r:id="rId21"/>
    <p:sldId id="450" r:id="rId22"/>
    <p:sldId id="451" r:id="rId23"/>
    <p:sldId id="453" r:id="rId24"/>
    <p:sldId id="452" r:id="rId25"/>
    <p:sldId id="455" r:id="rId26"/>
    <p:sldId id="456" r:id="rId27"/>
    <p:sldId id="457" r:id="rId28"/>
    <p:sldId id="458" r:id="rId29"/>
    <p:sldId id="459" r:id="rId30"/>
    <p:sldId id="460" r:id="rId31"/>
    <p:sldId id="465" r:id="rId32"/>
    <p:sldId id="470" r:id="rId33"/>
    <p:sldId id="471" r:id="rId34"/>
    <p:sldId id="472" r:id="rId35"/>
    <p:sldId id="466" r:id="rId36"/>
    <p:sldId id="467" r:id="rId37"/>
    <p:sldId id="468" r:id="rId38"/>
    <p:sldId id="422" r:id="rId39"/>
    <p:sldId id="477" r:id="rId40"/>
    <p:sldId id="437" r:id="rId41"/>
    <p:sldId id="478" r:id="rId42"/>
    <p:sldId id="438" r:id="rId43"/>
    <p:sldId id="439" r:id="rId44"/>
    <p:sldId id="440" r:id="rId45"/>
    <p:sldId id="441" r:id="rId46"/>
    <p:sldId id="475" r:id="rId47"/>
    <p:sldId id="479" r:id="rId48"/>
    <p:sldId id="476" r:id="rId49"/>
    <p:sldId id="480" r:id="rId50"/>
    <p:sldId id="442" r:id="rId51"/>
    <p:sldId id="443" r:id="rId52"/>
    <p:sldId id="444" r:id="rId53"/>
    <p:sldId id="445" r:id="rId54"/>
    <p:sldId id="446" r:id="rId55"/>
    <p:sldId id="447" r:id="rId56"/>
    <p:sldId id="448" r:id="rId57"/>
    <p:sldId id="411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4520"/>
    <a:srgbClr val="D06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1FA182-D245-415C-A1B1-7050F68326D1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9E6BDA9-898B-4E99-B377-72C666A3AC2C}">
      <dgm:prSet custT="1"/>
      <dgm:spPr>
        <a:solidFill>
          <a:srgbClr val="FF0000"/>
        </a:solidFill>
      </dgm:spPr>
      <dgm:t>
        <a:bodyPr/>
        <a:lstStyle/>
        <a:p>
          <a:pPr algn="r" rtl="0"/>
          <a:r>
            <a:rPr lang="en-US" sz="3200" b="1" dirty="0" smtClean="0">
              <a:ln/>
            </a:rPr>
            <a:t>BAHAN KIMIAMUDAH TERBAKAR </a:t>
          </a:r>
          <a:endParaRPr lang="en-US" sz="3200" b="1" dirty="0">
            <a:ln/>
          </a:endParaRPr>
        </a:p>
      </dgm:t>
    </dgm:pt>
    <dgm:pt modelId="{3FFED34A-4AD3-4125-84EB-8E2C542114D1}" type="parTrans" cxnId="{95D5174D-0992-4BDE-A686-FB631F7025CD}">
      <dgm:prSet/>
      <dgm:spPr/>
      <dgm:t>
        <a:bodyPr/>
        <a:lstStyle/>
        <a:p>
          <a:endParaRPr lang="id-ID">
            <a:ln>
              <a:solidFill>
                <a:srgbClr val="FF0000"/>
              </a:solidFill>
            </a:ln>
          </a:endParaRPr>
        </a:p>
      </dgm:t>
    </dgm:pt>
    <dgm:pt modelId="{B7ED5D7F-E8F0-4654-8966-CAC9496FD459}" type="sibTrans" cxnId="{95D5174D-0992-4BDE-A686-FB631F7025CD}">
      <dgm:prSet/>
      <dgm:spPr/>
      <dgm:t>
        <a:bodyPr/>
        <a:lstStyle/>
        <a:p>
          <a:endParaRPr lang="id-ID">
            <a:ln>
              <a:solidFill>
                <a:srgbClr val="FF0000"/>
              </a:solidFill>
            </a:ln>
          </a:endParaRPr>
        </a:p>
      </dgm:t>
    </dgm:pt>
    <dgm:pt modelId="{D6A06ED1-F7B1-49A6-AED9-4F7D8D327CFA}" type="pres">
      <dgm:prSet presAssocID="{C81FA182-D245-415C-A1B1-7050F68326D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B9C2A3A-7A00-47ED-BF5C-5E64520731F6}" type="pres">
      <dgm:prSet presAssocID="{A9E6BDA9-898B-4E99-B377-72C666A3AC2C}" presName="composite" presStyleCnt="0"/>
      <dgm:spPr/>
      <dgm:t>
        <a:bodyPr/>
        <a:lstStyle/>
        <a:p>
          <a:endParaRPr lang="en-US"/>
        </a:p>
      </dgm:t>
    </dgm:pt>
    <dgm:pt modelId="{803641EC-29EC-4262-B9A6-C553F7D0B922}" type="pres">
      <dgm:prSet presAssocID="{A9E6BDA9-898B-4E99-B377-72C666A3AC2C}" presName="imgShp" presStyleLbl="fgImgPlace1" presStyleIdx="0" presStyleCnt="1" custScaleX="85410" custLinFactNeighborX="-19118" custLinFactNeighborY="-4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A9E9B6F-E91F-4739-8594-C4E74872BB44}" type="pres">
      <dgm:prSet presAssocID="{A9E6BDA9-898B-4E99-B377-72C666A3AC2C}" presName="txShp" presStyleLbl="node1" presStyleIdx="0" presStyleCnt="1" custScaleX="150376" custLinFactNeighborX="-15228" custLinFactNeighborY="-7380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60AA664-A349-4B8E-9321-F67074310FB7}" type="presOf" srcId="{C81FA182-D245-415C-A1B1-7050F68326D1}" destId="{D6A06ED1-F7B1-49A6-AED9-4F7D8D327CFA}" srcOrd="0" destOrd="0" presId="urn:microsoft.com/office/officeart/2005/8/layout/vList3#3"/>
    <dgm:cxn modelId="{95D5174D-0992-4BDE-A686-FB631F7025CD}" srcId="{C81FA182-D245-415C-A1B1-7050F68326D1}" destId="{A9E6BDA9-898B-4E99-B377-72C666A3AC2C}" srcOrd="0" destOrd="0" parTransId="{3FFED34A-4AD3-4125-84EB-8E2C542114D1}" sibTransId="{B7ED5D7F-E8F0-4654-8966-CAC9496FD459}"/>
    <dgm:cxn modelId="{8AA027B7-15E9-476E-8D46-188EEF57BAE0}" type="presOf" srcId="{A9E6BDA9-898B-4E99-B377-72C666A3AC2C}" destId="{1A9E9B6F-E91F-4739-8594-C4E74872BB44}" srcOrd="0" destOrd="0" presId="urn:microsoft.com/office/officeart/2005/8/layout/vList3#3"/>
    <dgm:cxn modelId="{71D058F7-39F3-4DBC-95C8-6856149D3BFC}" type="presParOf" srcId="{D6A06ED1-F7B1-49A6-AED9-4F7D8D327CFA}" destId="{DB9C2A3A-7A00-47ED-BF5C-5E64520731F6}" srcOrd="0" destOrd="0" presId="urn:microsoft.com/office/officeart/2005/8/layout/vList3#3"/>
    <dgm:cxn modelId="{9503F640-6526-4F66-BEE8-CA631309C055}" type="presParOf" srcId="{DB9C2A3A-7A00-47ED-BF5C-5E64520731F6}" destId="{803641EC-29EC-4262-B9A6-C553F7D0B922}" srcOrd="0" destOrd="0" presId="urn:microsoft.com/office/officeart/2005/8/layout/vList3#3"/>
    <dgm:cxn modelId="{4AE51043-B4BD-45DD-A33F-11A35C70B87B}" type="presParOf" srcId="{DB9C2A3A-7A00-47ED-BF5C-5E64520731F6}" destId="{1A9E9B6F-E91F-4739-8594-C4E74872BB44}" srcOrd="1" destOrd="0" presId="urn:microsoft.com/office/officeart/2005/8/layout/vList3#3"/>
  </dgm:cxnLst>
  <dgm:bg>
    <a:solidFill>
      <a:srgbClr val="FF0000"/>
    </a:solidFill>
    <a:effectLst>
      <a:innerShdw blurRad="63500" dist="50800" dir="13500000">
        <a:prstClr val="black">
          <a:alpha val="50000"/>
        </a:prstClr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AE4724-794F-496E-82AD-E35A209044DC}" type="doc">
      <dgm:prSet loTypeId="urn:microsoft.com/office/officeart/2005/8/layout/vList3#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id-ID"/>
        </a:p>
      </dgm:t>
    </dgm:pt>
    <dgm:pt modelId="{3BAEC1E8-3A84-4820-B43D-4C700A2FDDDB}">
      <dgm:prSet custT="1"/>
      <dgm:spPr>
        <a:solidFill>
          <a:srgbClr val="FF0000"/>
        </a:solidFill>
      </dgm:spPr>
      <dgm:t>
        <a:bodyPr/>
        <a:lstStyle/>
        <a:p>
          <a:pPr algn="r" rtl="0"/>
          <a:r>
            <a:rPr lang="en-US" sz="2800" b="1" dirty="0" smtClean="0"/>
            <a:t>BAHAN KIMIA  BERACUN</a:t>
          </a:r>
          <a:endParaRPr lang="en-US" sz="2800" b="1" dirty="0"/>
        </a:p>
      </dgm:t>
    </dgm:pt>
    <dgm:pt modelId="{9F27E4A8-BF53-4EB2-9EC3-429073FA1423}" type="parTrans" cxnId="{B05891AA-303C-4B4A-8DFA-5D848265F8CE}">
      <dgm:prSet/>
      <dgm:spPr/>
      <dgm:t>
        <a:bodyPr/>
        <a:lstStyle/>
        <a:p>
          <a:endParaRPr lang="id-ID"/>
        </a:p>
      </dgm:t>
    </dgm:pt>
    <dgm:pt modelId="{75286E37-E7E6-4648-B321-0BD705DE2522}" type="sibTrans" cxnId="{B05891AA-303C-4B4A-8DFA-5D848265F8CE}">
      <dgm:prSet/>
      <dgm:spPr/>
      <dgm:t>
        <a:bodyPr/>
        <a:lstStyle/>
        <a:p>
          <a:endParaRPr lang="id-ID"/>
        </a:p>
      </dgm:t>
    </dgm:pt>
    <dgm:pt modelId="{DFB76888-6B34-4C91-BF85-B957986F3E44}" type="pres">
      <dgm:prSet presAssocID="{7DAE4724-794F-496E-82AD-E35A209044D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6304FED-F9F6-41B3-AD6D-F5AB536CFCED}" type="pres">
      <dgm:prSet presAssocID="{3BAEC1E8-3A84-4820-B43D-4C700A2FDDDB}" presName="composite" presStyleCnt="0"/>
      <dgm:spPr/>
    </dgm:pt>
    <dgm:pt modelId="{EE25A9B1-F126-4D61-BC5B-558AD8E0FFC3}" type="pres">
      <dgm:prSet presAssocID="{3BAEC1E8-3A84-4820-B43D-4C700A2FDDDB}" presName="imgShp" presStyleLbl="fgImgPlace1" presStyleIdx="0" presStyleCnt="1" custScaleX="87683" custScaleY="99999" custLinFactX="-82266" custLinFactNeighborX="-100000" custLinFactNeighborY="250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CE0F748-7801-4F79-A7B2-EE5762920207}" type="pres">
      <dgm:prSet presAssocID="{3BAEC1E8-3A84-4820-B43D-4C700A2FDDDB}" presName="txShp" presStyleLbl="node1" presStyleIdx="0" presStyleCnt="1" custAng="0" custScaleX="150376" custLinFactY="-59028" custLinFactNeighborX="2118" custLinFactNeighborY="-10000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9CC965F-70AE-4FC2-9E93-2F8552075510}" type="presOf" srcId="{3BAEC1E8-3A84-4820-B43D-4C700A2FDDDB}" destId="{2CE0F748-7801-4F79-A7B2-EE5762920207}" srcOrd="0" destOrd="0" presId="urn:microsoft.com/office/officeart/2005/8/layout/vList3#1"/>
    <dgm:cxn modelId="{B05891AA-303C-4B4A-8DFA-5D848265F8CE}" srcId="{7DAE4724-794F-496E-82AD-E35A209044DC}" destId="{3BAEC1E8-3A84-4820-B43D-4C700A2FDDDB}" srcOrd="0" destOrd="0" parTransId="{9F27E4A8-BF53-4EB2-9EC3-429073FA1423}" sibTransId="{75286E37-E7E6-4648-B321-0BD705DE2522}"/>
    <dgm:cxn modelId="{2B2F1C8C-842C-4E1A-A3DC-E4BAAE7A15F7}" type="presOf" srcId="{7DAE4724-794F-496E-82AD-E35A209044DC}" destId="{DFB76888-6B34-4C91-BF85-B957986F3E44}" srcOrd="0" destOrd="0" presId="urn:microsoft.com/office/officeart/2005/8/layout/vList3#1"/>
    <dgm:cxn modelId="{0231D607-C5AB-4296-A426-7858312FDA77}" type="presParOf" srcId="{DFB76888-6B34-4C91-BF85-B957986F3E44}" destId="{16304FED-F9F6-41B3-AD6D-F5AB536CFCED}" srcOrd="0" destOrd="0" presId="urn:microsoft.com/office/officeart/2005/8/layout/vList3#1"/>
    <dgm:cxn modelId="{9EF5D343-4594-4E5A-AAFA-104C92BBEB47}" type="presParOf" srcId="{16304FED-F9F6-41B3-AD6D-F5AB536CFCED}" destId="{EE25A9B1-F126-4D61-BC5B-558AD8E0FFC3}" srcOrd="0" destOrd="0" presId="urn:microsoft.com/office/officeart/2005/8/layout/vList3#1"/>
    <dgm:cxn modelId="{C8E33AFF-4581-4E8B-BBF7-196BE8A0C8FD}" type="presParOf" srcId="{16304FED-F9F6-41B3-AD6D-F5AB536CFCED}" destId="{2CE0F748-7801-4F79-A7B2-EE5762920207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M.Arief,Latar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6F446-5E72-4369-9909-EFEC67DFFAD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7F4D0-7848-4092-8CE0-DBFEB43DE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3692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M.Arief,Latar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247B5-7591-4BDB-BF5C-141998FE789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163A5-7EB7-4BEA-B388-AB26C3257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8916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3886201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en-US"/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en-US"/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en-US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1" y="4341813"/>
            <a:ext cx="5029200" cy="4114800"/>
          </a:xfrm>
          <a:noFill/>
          <a:ln/>
        </p:spPr>
        <p:txBody>
          <a:bodyPr lIns="92065" tIns="46034" rIns="92065" bIns="46034"/>
          <a:lstStyle/>
          <a:p>
            <a:r>
              <a:rPr lang="en-US"/>
              <a:t>EPA/DOT gives a more reasonable upper limit on flammability - it is within the bounds of ambient working conditions found in factories.</a:t>
            </a:r>
          </a:p>
          <a:p>
            <a:endParaRPr lang="en-US"/>
          </a:p>
          <a:p>
            <a:r>
              <a:rPr lang="en-US"/>
              <a:t>OSHA limit is below a lot of working conditions found in southern states in the summer. </a:t>
            </a:r>
          </a:p>
        </p:txBody>
      </p:sp>
      <p:sp>
        <p:nvSpPr>
          <p:cNvPr id="148487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138" y="4345501"/>
            <a:ext cx="5027724" cy="3849000"/>
          </a:xfrm>
          <a:noFill/>
          <a:ln/>
        </p:spPr>
        <p:txBody>
          <a:bodyPr lIns="91541" tIns="45771" rIns="91541" bIns="45771"/>
          <a:lstStyle/>
          <a:p>
            <a:r>
              <a:rPr lang="en-US"/>
              <a:t>Paracelsus (1493 – 1541) menyatakan “ semua bahan adalah racun, tidak ada suatu bahan pun yang bukan racun, hanya dosis yang benar membedahkan apakah akan menjadi racun atau obat “ . Untuk mengetahui toksisitas suatu bahan berbahaya dikenal istilah LD</a:t>
            </a:r>
            <a:r>
              <a:rPr lang="en-US" baseline="-25000"/>
              <a:t>50</a:t>
            </a:r>
            <a:r>
              <a:rPr lang="en-US"/>
              <a:t> (letal dose 50) yaitu dosis tunggal yang menyebabkan kematian 50 % binatang percobaan. Semakin rendah nilai LD</a:t>
            </a:r>
            <a:r>
              <a:rPr lang="en-US" baseline="-25000"/>
              <a:t>50 </a:t>
            </a:r>
            <a:r>
              <a:rPr lang="en-US"/>
              <a:t> suatu bahan, maka suatu bahan, maka makin berbahaya bagi tubuh , dan sebaliknya .</a:t>
            </a:r>
          </a:p>
          <a:p>
            <a:r>
              <a:rPr lang="en-US"/>
              <a:t> LD</a:t>
            </a:r>
            <a:r>
              <a:rPr lang="en-US" baseline="-25000"/>
              <a:t>50 </a:t>
            </a:r>
            <a:r>
              <a:rPr lang="en-US"/>
              <a:t>suatu zat adalah dosis yang dapat menyebabkan kematian pada 50 % binatang percobaan dalam spesies yang sama setelah terpaparsuatu zat dalam waktu tertentu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663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4925" y="803275"/>
            <a:ext cx="4252913" cy="3189288"/>
          </a:xfrm>
          <a:ln w="12700" cap="flat">
            <a:solidFill>
              <a:schemeClr val="tx1"/>
            </a:solidFill>
          </a:ln>
        </p:spPr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E1043-93AD-4AA4-A151-21772D6EF75A}" type="slidenum">
              <a:rPr lang="en-US"/>
              <a:pPr/>
              <a:t>43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4152C-16C7-4F91-A646-55170FA8BBCA}" type="slidenum">
              <a:rPr lang="en-US"/>
              <a:pPr/>
              <a:t>44</a:t>
            </a:fld>
            <a:endParaRPr lang="en-US"/>
          </a:p>
        </p:txBody>
      </p:sp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3886201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en-US"/>
          </a:p>
        </p:txBody>
      </p:sp>
      <p:sp>
        <p:nvSpPr>
          <p:cNvPr id="273411" name="Rectangle 3"/>
          <p:cNvSpPr>
            <a:spLocks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8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en-US"/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en-US"/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1" y="4341813"/>
            <a:ext cx="5029200" cy="4114800"/>
          </a:xfrm>
          <a:noFill/>
          <a:ln/>
        </p:spPr>
        <p:txBody>
          <a:bodyPr lIns="92065" tIns="46034" rIns="92065" bIns="46034"/>
          <a:lstStyle/>
          <a:p>
            <a:r>
              <a:rPr lang="en-US"/>
              <a:t>Water reactives need special storage precautions.</a:t>
            </a:r>
          </a:p>
          <a:p>
            <a:endParaRPr lang="en-US"/>
          </a:p>
          <a:p>
            <a:r>
              <a:rPr lang="en-US"/>
              <a:t>Use care when cleaning water-reactive spills such as H</a:t>
            </a:r>
            <a:r>
              <a:rPr lang="en-US" baseline="-25000"/>
              <a:t>2</a:t>
            </a:r>
            <a:r>
              <a:rPr lang="en-US"/>
              <a:t>SO</a:t>
            </a:r>
            <a:r>
              <a:rPr lang="en-US" baseline="-25000"/>
              <a:t>4</a:t>
            </a:r>
            <a:endParaRPr lang="en-US"/>
          </a:p>
          <a:p>
            <a:endParaRPr lang="en-US"/>
          </a:p>
          <a:p>
            <a:r>
              <a:rPr lang="en-US"/>
              <a:t>Most water reactive chemicals  will generate HUGE amounts of heat when they encounter water or water-vapor.  This may be enough to ignite flammable vapors in the area.</a:t>
            </a:r>
          </a:p>
        </p:txBody>
      </p:sp>
      <p:sp>
        <p:nvSpPr>
          <p:cNvPr id="273415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41EF6-BD76-48B8-8033-C37C9D0DBAD9}" type="slidenum">
              <a:rPr lang="en-US"/>
              <a:pPr/>
              <a:t>45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1"/>
          <p:cNvSpPr txBox="1">
            <a:spLocks noChangeArrowheads="1"/>
          </p:cNvSpPr>
          <p:nvPr/>
        </p:nvSpPr>
        <p:spPr bwMode="auto">
          <a:xfrm>
            <a:off x="2127462" y="690034"/>
            <a:ext cx="2601963" cy="342476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02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476" y="4347635"/>
            <a:ext cx="5026823" cy="3848100"/>
          </a:xfrm>
          <a:noFill/>
          <a:ln/>
        </p:spPr>
        <p:txBody>
          <a:bodyPr wrap="none" anchor="ctr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31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3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7701" y="228600"/>
            <a:ext cx="2078039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1" y="228600"/>
            <a:ext cx="6083300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29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313739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104900"/>
            <a:ext cx="3886200" cy="49085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104900"/>
            <a:ext cx="3886200" cy="4908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54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C63A26-6800-49AD-9B62-8EC96C4926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276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5862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2338" y="1295400"/>
            <a:ext cx="3815862" cy="4648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0150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150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0150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352660-B25C-43D3-A031-654427A682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51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0150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150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0150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8D89AD-6700-4F45-8A56-FE00A3D2DE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72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C3D4F-A281-452A-98DB-3796DBC22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93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005" y="836614"/>
            <a:ext cx="6777783" cy="2555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F35E7-A652-448C-AD1B-CB1349473D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36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1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070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104900"/>
            <a:ext cx="3886200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104900"/>
            <a:ext cx="3886200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0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5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7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57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510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14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104900"/>
            <a:ext cx="7924800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8313739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685800" cy="6858000"/>
          </a:xfrm>
          <a:prstGeom prst="rect">
            <a:avLst/>
          </a:prstGeom>
          <a:gradFill rotWithShape="0">
            <a:gsLst>
              <a:gs pos="0">
                <a:srgbClr val="063DE8">
                  <a:gamma/>
                  <a:shade val="49804"/>
                  <a:invGamma/>
                </a:srgbClr>
              </a:gs>
              <a:gs pos="50000">
                <a:srgbClr val="063DE8"/>
              </a:gs>
              <a:gs pos="100000">
                <a:srgbClr val="063DE8">
                  <a:gamma/>
                  <a:shade val="49804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 rot="16200000">
            <a:off x="-2501899" y="2888592"/>
            <a:ext cx="5621337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i="1">
                <a:solidFill>
                  <a:srgbClr val="FFFFFF"/>
                </a:solidFill>
              </a:rPr>
              <a:t>Environmental Health and Safety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4684714" y="6559551"/>
            <a:ext cx="403957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64C8D04-1B8D-42D1-993F-FCF845E056A8}" type="slidenum">
              <a:rPr lang="en-US" sz="1400" i="1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609600" y="838201"/>
            <a:ext cx="8534400" cy="635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8957988" y="6340476"/>
            <a:ext cx="186013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84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5" r:id="rId14"/>
    <p:sldLayoutId id="2147483688" r:id="rId15"/>
    <p:sldLayoutId id="2147483689" r:id="rId16"/>
    <p:sldLayoutId id="2147483691" r:id="rId17"/>
  </p:sldLayoutIdLst>
  <p:hf sldNum="0" hdr="0" ftr="0" dt="0"/>
  <p:txStyles>
    <p:titleStyle>
      <a:lvl1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285750" indent="-285750" algn="l" rtl="0" fontAlgn="base">
        <a:lnSpc>
          <a:spcPct val="93000"/>
        </a:lnSpc>
        <a:spcBef>
          <a:spcPct val="30000"/>
        </a:spcBef>
        <a:spcAft>
          <a:spcPct val="0"/>
        </a:spcAft>
        <a:buClr>
          <a:srgbClr val="000099"/>
        </a:buClr>
        <a:buFont typeface="Wingdings" pitchFamily="2" charset="2"/>
        <a:buChar char="q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628650" indent="-228600" algn="l" rtl="0" fontAlgn="base">
        <a:lnSpc>
          <a:spcPct val="93000"/>
        </a:lnSpc>
        <a:spcBef>
          <a:spcPct val="3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2pPr>
      <a:lvl3pPr marL="971550" indent="-228600" algn="l" rtl="0" fontAlgn="base">
        <a:lnSpc>
          <a:spcPct val="93000"/>
        </a:lnSpc>
        <a:spcBef>
          <a:spcPct val="30000"/>
        </a:spcBef>
        <a:spcAft>
          <a:spcPct val="0"/>
        </a:spcAft>
        <a:buClr>
          <a:srgbClr val="000099"/>
        </a:buClr>
        <a:buFont typeface="Arial" pitchFamily="34" charset="0"/>
        <a:buChar char="–"/>
        <a:defRPr sz="1600">
          <a:solidFill>
            <a:srgbClr val="000000"/>
          </a:solidFill>
          <a:latin typeface="+mn-lt"/>
        </a:defRPr>
      </a:lvl3pPr>
      <a:lvl4pPr marL="131445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•"/>
        <a:defRPr sz="1600" i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gif"/><Relationship Id="rId4" Type="http://schemas.openxmlformats.org/officeDocument/2006/relationships/image" Target="../media/image8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gi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25.gi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commons/5/53/Skull_and_crossbones.svg" TargetMode="Externa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896737" y="4587147"/>
            <a:ext cx="5332863" cy="786774"/>
            <a:chOff x="3003995" y="5803909"/>
            <a:chExt cx="4262556" cy="78677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" name="Freeform 7"/>
            <p:cNvSpPr/>
            <p:nvPr/>
          </p:nvSpPr>
          <p:spPr>
            <a:xfrm>
              <a:off x="3164983" y="5913005"/>
              <a:ext cx="4101568" cy="644472"/>
            </a:xfrm>
            <a:custGeom>
              <a:avLst/>
              <a:gdLst>
                <a:gd name="connsiteX0" fmla="*/ 0 w 4524194"/>
                <a:gd name="connsiteY0" fmla="*/ 0 h 644470"/>
                <a:gd name="connsiteX1" fmla="*/ 4201959 w 4524194"/>
                <a:gd name="connsiteY1" fmla="*/ 0 h 644470"/>
                <a:gd name="connsiteX2" fmla="*/ 4524194 w 4524194"/>
                <a:gd name="connsiteY2" fmla="*/ 322235 h 644470"/>
                <a:gd name="connsiteX3" fmla="*/ 4201959 w 4524194"/>
                <a:gd name="connsiteY3" fmla="*/ 644470 h 644470"/>
                <a:gd name="connsiteX4" fmla="*/ 0 w 4524194"/>
                <a:gd name="connsiteY4" fmla="*/ 644470 h 644470"/>
                <a:gd name="connsiteX5" fmla="*/ 0 w 4524194"/>
                <a:gd name="connsiteY5" fmla="*/ 0 h 64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24194" h="644470">
                  <a:moveTo>
                    <a:pt x="4524194" y="644469"/>
                  </a:moveTo>
                  <a:lnTo>
                    <a:pt x="322235" y="644469"/>
                  </a:lnTo>
                  <a:lnTo>
                    <a:pt x="0" y="322235"/>
                  </a:lnTo>
                  <a:lnTo>
                    <a:pt x="322235" y="1"/>
                  </a:lnTo>
                  <a:lnTo>
                    <a:pt x="4524194" y="1"/>
                  </a:lnTo>
                  <a:lnTo>
                    <a:pt x="4524194" y="64446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922764" tIns="91441" rIns="170688" bIns="914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400" b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Ir. MUH. ARIEF LATAR, MSc</a:t>
              </a:r>
              <a:endParaRPr lang="en-US" sz="24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003995" y="5803909"/>
              <a:ext cx="726583" cy="786774"/>
            </a:xfrm>
            <a:prstGeom prst="ellipse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14000" b="-14000"/>
              </a:stretch>
            </a:blip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0" name="Rectangle 9"/>
          <p:cNvSpPr/>
          <p:nvPr/>
        </p:nvSpPr>
        <p:spPr>
          <a:xfrm>
            <a:off x="838200" y="2057400"/>
            <a:ext cx="7162800" cy="2585323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en-A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ekton Pro Cond" pitchFamily="34" charset="0"/>
              </a:rPr>
              <a:t>LINGKUNGAN KERJA FAKTOR KIMIA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ekton Pro Cond" pitchFamily="34" charset="0"/>
            </a:endParaRPr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2891360" y="2971801"/>
            <a:ext cx="1375839" cy="1267394"/>
            <a:chOff x="1854" y="3600"/>
            <a:chExt cx="782" cy="668"/>
          </a:xfrm>
        </p:grpSpPr>
        <p:pic>
          <p:nvPicPr>
            <p:cNvPr id="13" name="Picture 8" descr="dove-left-gold"/>
            <p:cNvPicPr>
              <a:picLocks noChangeAspect="1" noChangeArrowheads="1"/>
            </p:cNvPicPr>
            <p:nvPr/>
          </p:nvPicPr>
          <p:blipFill>
            <a:blip r:embed="rId5">
              <a:lum bright="-24000" contrast="-30000"/>
            </a:blip>
            <a:srcRect/>
            <a:stretch>
              <a:fillRect/>
            </a:stretch>
          </p:blipFill>
          <p:spPr bwMode="auto">
            <a:xfrm rot="818716">
              <a:off x="1854" y="3600"/>
              <a:ext cx="782" cy="419"/>
            </a:xfrm>
            <a:prstGeom prst="rect">
              <a:avLst/>
            </a:prstGeom>
            <a:noFill/>
          </p:spPr>
        </p:pic>
        <p:pic>
          <p:nvPicPr>
            <p:cNvPr id="14" name="Picture 9" descr="GLOBE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094" y="3924"/>
              <a:ext cx="360" cy="344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14423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1676400"/>
            <a:ext cx="2819400" cy="457200"/>
          </a:xfrm>
        </p:spPr>
        <p:txBody>
          <a:bodyPr/>
          <a:lstStyle/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Bell Gothic Std Black" pitchFamily="34" charset="0"/>
              </a:rPr>
              <a:t>GASES 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Bell Gothic Std Black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3048000"/>
            <a:ext cx="6172200" cy="2743199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Sulfur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diooxide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( SO2 )</a:t>
            </a:r>
          </a:p>
          <a:p>
            <a:pPr marL="609600" indent="-609600">
              <a:buFontTx/>
              <a:buAutoNum type="arabicPeriod"/>
            </a:pP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Nitrohen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dioxide ( NO2 )</a:t>
            </a:r>
          </a:p>
          <a:p>
            <a:pPr marL="609600" indent="-609600">
              <a:buFontTx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Hydrogen Sulfide ( H2S )</a:t>
            </a:r>
          </a:p>
          <a:p>
            <a:pPr marL="609600" indent="-609600">
              <a:buFontTx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Ammonia ( NH3 )</a:t>
            </a:r>
          </a:p>
          <a:p>
            <a:pPr marL="609600" indent="-609600">
              <a:buFontTx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Aliphatic aldehydes (R-CHO )</a:t>
            </a:r>
          </a:p>
          <a:p>
            <a:pPr marL="609600" indent="-609600">
              <a:buFontTx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Other pollutant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3000" y="2362200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cs typeface="Tahoma" pitchFamily="34" charset="0"/>
              </a:rPr>
              <a:t>Suatu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zat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 smtClean="0">
                <a:cs typeface="Tahoma" pitchFamily="34" charset="0"/>
              </a:rPr>
              <a:t>pada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 err="1" smtClean="0">
                <a:cs typeface="Tahoma" pitchFamily="34" charset="0"/>
              </a:rPr>
              <a:t>Temperatur</a:t>
            </a:r>
            <a:r>
              <a:rPr lang="en-US" dirty="0" smtClean="0">
                <a:cs typeface="Tahoma" pitchFamily="34" charset="0"/>
              </a:rPr>
              <a:t> (T) </a:t>
            </a:r>
            <a:r>
              <a:rPr lang="en-US" dirty="0" err="1">
                <a:cs typeface="Tahoma" pitchFamily="34" charset="0"/>
              </a:rPr>
              <a:t>dan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 smtClean="0">
                <a:cs typeface="Tahoma" pitchFamily="34" charset="0"/>
              </a:rPr>
              <a:t>Tekanan</a:t>
            </a:r>
            <a:r>
              <a:rPr lang="en-US" dirty="0" smtClean="0">
                <a:cs typeface="Tahoma" pitchFamily="34" charset="0"/>
              </a:rPr>
              <a:t> (P) </a:t>
            </a:r>
            <a:r>
              <a:rPr lang="en-US" dirty="0" err="1">
                <a:cs typeface="Tahoma" pitchFamily="34" charset="0"/>
              </a:rPr>
              <a:t>biasa</a:t>
            </a:r>
            <a:r>
              <a:rPr lang="en-US" dirty="0">
                <a:cs typeface="Tahoma" pitchFamily="34" charset="0"/>
              </a:rPr>
              <a:t> , </a:t>
            </a:r>
            <a:r>
              <a:rPr lang="en-US" dirty="0" err="1">
                <a:cs typeface="Tahoma" pitchFamily="34" charset="0"/>
              </a:rPr>
              <a:t>tetap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dalam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bentuk</a:t>
            </a:r>
            <a:r>
              <a:rPr lang="en-US" dirty="0">
                <a:cs typeface="Tahoma" pitchFamily="34" charset="0"/>
              </a:rPr>
              <a:t> 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99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143000"/>
            <a:ext cx="7924801" cy="4073526"/>
          </a:xfrm>
        </p:spPr>
        <p:txBody>
          <a:bodyPr/>
          <a:lstStyle/>
          <a:p>
            <a:pPr marL="2347913" indent="-2347913" algn="l"/>
            <a:endParaRPr lang="en-US" sz="2800" b="1" dirty="0">
              <a:solidFill>
                <a:schemeClr val="accent6"/>
              </a:solidFill>
              <a:cs typeface="Tahoma" pitchFamily="34" charset="0"/>
            </a:endParaRPr>
          </a:p>
          <a:p>
            <a:pPr marL="2347913" indent="-2347913" algn="l"/>
            <a:r>
              <a:rPr lang="en-US" sz="2800" b="1" dirty="0" smtClean="0">
                <a:solidFill>
                  <a:schemeClr val="accent6"/>
                </a:solidFill>
                <a:cs typeface="Tahoma" pitchFamily="34" charset="0"/>
              </a:rPr>
              <a:t>UAP</a:t>
            </a:r>
            <a:r>
              <a:rPr lang="en-US" sz="2800" b="1" dirty="0" smtClean="0">
                <a:cs typeface="Tahoma" pitchFamily="34" charset="0"/>
              </a:rPr>
              <a:t>           :</a:t>
            </a:r>
            <a:r>
              <a:rPr lang="en-US" sz="2800" dirty="0" smtClean="0">
                <a:cs typeface="Tahoma" pitchFamily="34" charset="0"/>
              </a:rPr>
              <a:t>     </a:t>
            </a:r>
            <a:r>
              <a:rPr lang="en-US" sz="2800" dirty="0" err="1" smtClean="0">
                <a:cs typeface="Tahoma" pitchFamily="34" charset="0"/>
              </a:rPr>
              <a:t>Bentuk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>
                <a:cs typeface="Tahoma" pitchFamily="34" charset="0"/>
              </a:rPr>
              <a:t>gas </a:t>
            </a:r>
            <a:r>
              <a:rPr lang="en-US" sz="2800" dirty="0" err="1">
                <a:cs typeface="Tahoma" pitchFamily="34" charset="0"/>
              </a:rPr>
              <a:t>dari</a:t>
            </a:r>
            <a:r>
              <a:rPr lang="en-US" sz="2800" dirty="0">
                <a:cs typeface="Tahoma" pitchFamily="34" charset="0"/>
              </a:rPr>
              <a:t> </a:t>
            </a:r>
            <a:r>
              <a:rPr lang="en-US" sz="2800" dirty="0" err="1">
                <a:cs typeface="Tahoma" pitchFamily="34" charset="0"/>
              </a:rPr>
              <a:t>suatu</a:t>
            </a:r>
            <a:r>
              <a:rPr lang="en-US" sz="2800" dirty="0">
                <a:cs typeface="Tahoma" pitchFamily="34" charset="0"/>
              </a:rPr>
              <a:t> </a:t>
            </a:r>
            <a:r>
              <a:rPr lang="en-US" sz="2800" dirty="0" err="1">
                <a:cs typeface="Tahoma" pitchFamily="34" charset="0"/>
              </a:rPr>
              <a:t>zat</a:t>
            </a:r>
            <a:r>
              <a:rPr lang="en-US" sz="2800" dirty="0">
                <a:cs typeface="Tahoma" pitchFamily="34" charset="0"/>
              </a:rPr>
              <a:t> , </a:t>
            </a:r>
            <a:r>
              <a:rPr lang="en-US" sz="2800" dirty="0" smtClean="0">
                <a:cs typeface="Tahoma" pitchFamily="34" charset="0"/>
              </a:rPr>
              <a:t>yang </a:t>
            </a:r>
            <a:r>
              <a:rPr lang="en-US" sz="2800" dirty="0" err="1">
                <a:cs typeface="Tahoma" pitchFamily="34" charset="0"/>
              </a:rPr>
              <a:t>aslinya</a:t>
            </a:r>
            <a:r>
              <a:rPr lang="en-US" sz="2800" dirty="0">
                <a:cs typeface="Tahoma" pitchFamily="34" charset="0"/>
              </a:rPr>
              <a:t> </a:t>
            </a:r>
            <a:r>
              <a:rPr lang="en-US" sz="2800" dirty="0" err="1">
                <a:cs typeface="Tahoma" pitchFamily="34" charset="0"/>
              </a:rPr>
              <a:t>berupa</a:t>
            </a:r>
            <a:r>
              <a:rPr lang="en-US" sz="2800" dirty="0">
                <a:cs typeface="Tahoma" pitchFamily="34" charset="0"/>
              </a:rPr>
              <a:t> solid </a:t>
            </a:r>
            <a:r>
              <a:rPr lang="en-US" sz="2800" dirty="0" err="1">
                <a:cs typeface="Tahoma" pitchFamily="34" charset="0"/>
              </a:rPr>
              <a:t>atau</a:t>
            </a:r>
            <a:r>
              <a:rPr lang="en-US" sz="2800" dirty="0">
                <a:cs typeface="Tahoma" pitchFamily="34" charset="0"/>
              </a:rPr>
              <a:t> 	</a:t>
            </a:r>
            <a:r>
              <a:rPr lang="en-US" sz="2800" dirty="0" smtClean="0">
                <a:cs typeface="Tahoma" pitchFamily="34" charset="0"/>
              </a:rPr>
              <a:t>liquid</a:t>
            </a:r>
          </a:p>
          <a:p>
            <a:pPr marL="2347913" indent="-2347913" algn="l"/>
            <a:endParaRPr lang="en-US" sz="2800" dirty="0">
              <a:cs typeface="Tahoma" pitchFamily="34" charset="0"/>
            </a:endParaRPr>
          </a:p>
          <a:p>
            <a:pPr marL="2347913" indent="-2347913" algn="l">
              <a:tabLst>
                <a:tab pos="1719263" algn="l"/>
              </a:tabLst>
            </a:pPr>
            <a:r>
              <a:rPr lang="en-US" sz="2800" b="1" dirty="0">
                <a:solidFill>
                  <a:schemeClr val="accent6"/>
                </a:solidFill>
                <a:cs typeface="Tahoma" pitchFamily="34" charset="0"/>
              </a:rPr>
              <a:t>AEROSOL</a:t>
            </a:r>
            <a:r>
              <a:rPr lang="en-US" sz="2800" b="1" dirty="0">
                <a:cs typeface="Tahoma" pitchFamily="34" charset="0"/>
              </a:rPr>
              <a:t> :</a:t>
            </a:r>
            <a:r>
              <a:rPr lang="en-US" sz="2800" dirty="0">
                <a:cs typeface="Tahoma" pitchFamily="34" charset="0"/>
              </a:rPr>
              <a:t> 	</a:t>
            </a:r>
            <a:r>
              <a:rPr lang="en-US" sz="2800" dirty="0" err="1">
                <a:cs typeface="Tahoma" pitchFamily="34" charset="0"/>
              </a:rPr>
              <a:t>Istilah</a:t>
            </a:r>
            <a:r>
              <a:rPr lang="en-US" sz="2800" dirty="0">
                <a:cs typeface="Tahoma" pitchFamily="34" charset="0"/>
              </a:rPr>
              <a:t> </a:t>
            </a:r>
            <a:r>
              <a:rPr lang="en-US" sz="2800" dirty="0" err="1">
                <a:cs typeface="Tahoma" pitchFamily="34" charset="0"/>
              </a:rPr>
              <a:t>umum</a:t>
            </a:r>
            <a:r>
              <a:rPr lang="en-US" sz="2800" dirty="0">
                <a:cs typeface="Tahoma" pitchFamily="34" charset="0"/>
              </a:rPr>
              <a:t> </a:t>
            </a:r>
            <a:r>
              <a:rPr lang="en-US" sz="2800" dirty="0" err="1">
                <a:cs typeface="Tahoma" pitchFamily="34" charset="0"/>
              </a:rPr>
              <a:t>bagi</a:t>
            </a:r>
            <a:r>
              <a:rPr lang="en-US" sz="2800" dirty="0">
                <a:cs typeface="Tahoma" pitchFamily="34" charset="0"/>
              </a:rPr>
              <a:t> </a:t>
            </a:r>
            <a:r>
              <a:rPr lang="en-US" sz="2800" dirty="0" err="1">
                <a:cs typeface="Tahoma" pitchFamily="34" charset="0"/>
              </a:rPr>
              <a:t>partikel</a:t>
            </a:r>
            <a:r>
              <a:rPr lang="en-US" sz="2800" dirty="0">
                <a:cs typeface="Tahoma" pitchFamily="34" charset="0"/>
              </a:rPr>
              <a:t> </a:t>
            </a:r>
            <a:r>
              <a:rPr lang="en-US" sz="2800" dirty="0" err="1">
                <a:cs typeface="Tahoma" pitchFamily="34" charset="0"/>
              </a:rPr>
              <a:t>halus</a:t>
            </a:r>
            <a:r>
              <a:rPr lang="en-US" sz="2800" dirty="0">
                <a:cs typeface="Tahoma" pitchFamily="34" charset="0"/>
              </a:rPr>
              <a:t> </a:t>
            </a:r>
            <a:r>
              <a:rPr lang="en-US" sz="2800" dirty="0" err="1">
                <a:cs typeface="Tahoma" pitchFamily="34" charset="0"/>
              </a:rPr>
              <a:t>berasal</a:t>
            </a:r>
            <a:r>
              <a:rPr lang="en-US" sz="2800" dirty="0">
                <a:cs typeface="Tahoma" pitchFamily="34" charset="0"/>
              </a:rPr>
              <a:t> </a:t>
            </a:r>
            <a:r>
              <a:rPr lang="en-US" sz="2800" dirty="0" err="1">
                <a:cs typeface="Tahoma" pitchFamily="34" charset="0"/>
              </a:rPr>
              <a:t>dari</a:t>
            </a:r>
            <a:r>
              <a:rPr lang="en-US" sz="2800" dirty="0">
                <a:cs typeface="Tahoma" pitchFamily="34" charset="0"/>
              </a:rPr>
              <a:t> solid </a:t>
            </a:r>
            <a:r>
              <a:rPr lang="en-US" sz="2800" dirty="0" err="1" smtClean="0">
                <a:cs typeface="Tahoma" pitchFamily="34" charset="0"/>
              </a:rPr>
              <a:t>atau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>
                <a:cs typeface="Tahoma" pitchFamily="34" charset="0"/>
              </a:rPr>
              <a:t>liquid </a:t>
            </a:r>
            <a:r>
              <a:rPr lang="en-US" sz="2800" dirty="0" err="1">
                <a:cs typeface="Tahoma" pitchFamily="34" charset="0"/>
              </a:rPr>
              <a:t>yg</a:t>
            </a:r>
            <a:r>
              <a:rPr lang="en-US" sz="2800" dirty="0">
                <a:cs typeface="Tahoma" pitchFamily="34" charset="0"/>
              </a:rPr>
              <a:t>. </a:t>
            </a:r>
            <a:r>
              <a:rPr lang="en-US" sz="2800" dirty="0" err="1">
                <a:cs typeface="Tahoma" pitchFamily="34" charset="0"/>
              </a:rPr>
              <a:t>terdispersi</a:t>
            </a:r>
            <a:r>
              <a:rPr lang="en-US" sz="2800" dirty="0">
                <a:cs typeface="Tahoma" pitchFamily="34" charset="0"/>
              </a:rPr>
              <a:t> </a:t>
            </a:r>
            <a:r>
              <a:rPr lang="en-US" sz="2800" dirty="0" err="1">
                <a:cs typeface="Tahoma" pitchFamily="34" charset="0"/>
              </a:rPr>
              <a:t>keudara</a:t>
            </a:r>
            <a:endParaRPr lang="en-US" sz="2800" b="1" dirty="0">
              <a:cs typeface="Tahoma" pitchFamily="34" charset="0"/>
            </a:endParaRPr>
          </a:p>
          <a:p>
            <a:pPr marL="1800225" indent="-1800225" algn="l"/>
            <a:r>
              <a:rPr lang="en-US" sz="2800" b="1" dirty="0">
                <a:cs typeface="Tahoma" pitchFamily="34" charset="0"/>
              </a:rPr>
              <a:t>	</a:t>
            </a:r>
            <a:endParaRPr lang="en-US" sz="2800" b="1" dirty="0" smtClean="0">
              <a:cs typeface="Tahoma" pitchFamily="34" charset="0"/>
            </a:endParaRPr>
          </a:p>
          <a:p>
            <a:pPr marL="1800225" indent="-1800225" algn="l"/>
            <a:r>
              <a:rPr lang="en-US" sz="2000" dirty="0" err="1">
                <a:cs typeface="Tahoma" pitchFamily="34" charset="0"/>
              </a:rPr>
              <a:t>Contoh</a:t>
            </a:r>
            <a:r>
              <a:rPr lang="en-US" sz="2000" dirty="0">
                <a:cs typeface="Tahoma" pitchFamily="34" charset="0"/>
              </a:rPr>
              <a:t> :  </a:t>
            </a:r>
            <a:r>
              <a:rPr lang="en-US" sz="2000" dirty="0" err="1">
                <a:cs typeface="Tahoma" pitchFamily="34" charset="0"/>
              </a:rPr>
              <a:t>Debu</a:t>
            </a:r>
            <a:r>
              <a:rPr lang="en-US" sz="2000" dirty="0">
                <a:cs typeface="Tahoma" pitchFamily="34" charset="0"/>
              </a:rPr>
              <a:t> , Mist/</a:t>
            </a:r>
            <a:r>
              <a:rPr lang="en-US" sz="2000" dirty="0" err="1">
                <a:cs typeface="Tahoma" pitchFamily="34" charset="0"/>
              </a:rPr>
              <a:t>kabut</a:t>
            </a:r>
            <a:r>
              <a:rPr lang="en-US" sz="2000" dirty="0">
                <a:cs typeface="Tahoma" pitchFamily="34" charset="0"/>
              </a:rPr>
              <a:t> , Fumes/ </a:t>
            </a:r>
            <a:r>
              <a:rPr lang="en-US" sz="2000" dirty="0" err="1">
                <a:cs typeface="Tahoma" pitchFamily="34" charset="0"/>
              </a:rPr>
              <a:t>Asap</a:t>
            </a:r>
            <a:endParaRPr lang="en-US" sz="2000" dirty="0">
              <a:cs typeface="Tahoma" pitchFamily="34" charset="0"/>
            </a:endParaRPr>
          </a:p>
          <a:p>
            <a:pPr marL="1800225" indent="-1800225" algn="l"/>
            <a:endParaRPr lang="en-US" sz="2800" dirty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7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419600"/>
          </a:xfrm>
        </p:spPr>
        <p:txBody>
          <a:bodyPr/>
          <a:lstStyle/>
          <a:p>
            <a:pPr marL="2292350" indent="-2101850">
              <a:buFontTx/>
              <a:buNone/>
              <a:tabLst>
                <a:tab pos="174625" algn="l"/>
                <a:tab pos="900113" algn="l"/>
                <a:tab pos="1828800" algn="l"/>
              </a:tabLst>
            </a:pPr>
            <a:r>
              <a:rPr lang="en-US" sz="4400" dirty="0" err="1">
                <a:solidFill>
                  <a:schemeClr val="accent6"/>
                </a:solidFill>
                <a:latin typeface="Haettenschweiler" pitchFamily="34" charset="0"/>
                <a:cs typeface="Tahoma" pitchFamily="34" charset="0"/>
              </a:rPr>
              <a:t>Debu</a:t>
            </a:r>
            <a:r>
              <a:rPr lang="en-US" sz="4400" dirty="0">
                <a:solidFill>
                  <a:schemeClr val="accent6"/>
                </a:solidFill>
                <a:latin typeface="Haettenschweiler" pitchFamily="34" charset="0"/>
                <a:cs typeface="Tahoma" pitchFamily="34" charset="0"/>
              </a:rPr>
              <a:t> </a:t>
            </a:r>
            <a:r>
              <a:rPr lang="en-US" sz="4400" dirty="0" smtClean="0">
                <a:solidFill>
                  <a:schemeClr val="accent6"/>
                </a:solidFill>
                <a:latin typeface="Haettenschweiler" pitchFamily="34" charset="0"/>
                <a:cs typeface="Tahoma" pitchFamily="34" charset="0"/>
              </a:rPr>
              <a:t> </a:t>
            </a:r>
            <a:r>
              <a:rPr lang="en-US" b="1" dirty="0" smtClean="0">
                <a:cs typeface="Tahoma" pitchFamily="34" charset="0"/>
              </a:rPr>
              <a:t>          :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>
                <a:cs typeface="Tahoma" pitchFamily="34" charset="0"/>
              </a:rPr>
              <a:t>	</a:t>
            </a:r>
            <a:r>
              <a:rPr lang="en-US" sz="2000" dirty="0" err="1">
                <a:cs typeface="Tahoma" pitchFamily="34" charset="0"/>
              </a:rPr>
              <a:t>Partikel</a:t>
            </a:r>
            <a:r>
              <a:rPr lang="en-US" sz="2000" dirty="0">
                <a:cs typeface="Tahoma" pitchFamily="34" charset="0"/>
              </a:rPr>
              <a:t> solid </a:t>
            </a:r>
            <a:r>
              <a:rPr lang="en-US" sz="2000" dirty="0" err="1">
                <a:cs typeface="Tahoma" pitchFamily="34" charset="0"/>
              </a:rPr>
              <a:t>halus</a:t>
            </a:r>
            <a:r>
              <a:rPr lang="en-US" sz="2000" dirty="0">
                <a:cs typeface="Tahoma" pitchFamily="34" charset="0"/>
              </a:rPr>
              <a:t>, </a:t>
            </a:r>
            <a:r>
              <a:rPr lang="en-US" sz="2000" dirty="0" err="1">
                <a:cs typeface="Tahoma" pitchFamily="34" charset="0"/>
              </a:rPr>
              <a:t>berasal</a:t>
            </a:r>
            <a:r>
              <a:rPr lang="en-US" sz="2000" dirty="0">
                <a:cs typeface="Tahoma" pitchFamily="34" charset="0"/>
              </a:rPr>
              <a:t> </a:t>
            </a:r>
            <a:r>
              <a:rPr lang="en-US" sz="2000" dirty="0" err="1">
                <a:cs typeface="Tahoma" pitchFamily="34" charset="0"/>
              </a:rPr>
              <a:t>dari</a:t>
            </a:r>
            <a:r>
              <a:rPr lang="en-US" sz="2000" dirty="0">
                <a:cs typeface="Tahoma" pitchFamily="34" charset="0"/>
              </a:rPr>
              <a:t> </a:t>
            </a:r>
            <a:r>
              <a:rPr lang="en-US" sz="2000" dirty="0" err="1">
                <a:cs typeface="Tahoma" pitchFamily="34" charset="0"/>
              </a:rPr>
              <a:t>pecahan</a:t>
            </a:r>
            <a:r>
              <a:rPr lang="en-US" sz="2000" dirty="0">
                <a:cs typeface="Tahoma" pitchFamily="34" charset="0"/>
              </a:rPr>
              <a:t> material </a:t>
            </a:r>
            <a:r>
              <a:rPr lang="en-US" sz="2000" dirty="0" err="1">
                <a:cs typeface="Tahoma" pitchFamily="34" charset="0"/>
              </a:rPr>
              <a:t>besar</a:t>
            </a:r>
            <a:r>
              <a:rPr lang="en-US" sz="2000" dirty="0">
                <a:cs typeface="Tahoma" pitchFamily="34" charset="0"/>
              </a:rPr>
              <a:t> </a:t>
            </a:r>
            <a:r>
              <a:rPr lang="en-US" sz="2000" dirty="0" err="1">
                <a:cs typeface="Tahoma" pitchFamily="34" charset="0"/>
              </a:rPr>
              <a:t>akibat</a:t>
            </a:r>
            <a:r>
              <a:rPr lang="en-US" sz="2000" dirty="0">
                <a:cs typeface="Tahoma" pitchFamily="34" charset="0"/>
              </a:rPr>
              <a:t> proses drilling </a:t>
            </a:r>
            <a:r>
              <a:rPr lang="en-US" sz="2000" dirty="0" err="1">
                <a:cs typeface="Tahoma" pitchFamily="34" charset="0"/>
              </a:rPr>
              <a:t>atau</a:t>
            </a:r>
            <a:r>
              <a:rPr lang="en-US" sz="2000" dirty="0">
                <a:cs typeface="Tahoma" pitchFamily="34" charset="0"/>
              </a:rPr>
              <a:t> crushing. Fiber </a:t>
            </a:r>
            <a:r>
              <a:rPr lang="en-US" sz="2000" dirty="0" err="1">
                <a:cs typeface="Tahoma" pitchFamily="34" charset="0"/>
              </a:rPr>
              <a:t>asber</a:t>
            </a:r>
            <a:r>
              <a:rPr lang="en-US" sz="2000" dirty="0">
                <a:cs typeface="Tahoma" pitchFamily="34" charset="0"/>
              </a:rPr>
              <a:t> </a:t>
            </a:r>
            <a:r>
              <a:rPr lang="en-US" sz="2000" dirty="0" err="1">
                <a:cs typeface="Tahoma" pitchFamily="34" charset="0"/>
              </a:rPr>
              <a:t>dan</a:t>
            </a:r>
            <a:r>
              <a:rPr lang="en-US" sz="2000" dirty="0">
                <a:cs typeface="Tahoma" pitchFamily="34" charset="0"/>
              </a:rPr>
              <a:t> fiber glass </a:t>
            </a:r>
            <a:r>
              <a:rPr lang="en-US" sz="2000" dirty="0" err="1">
                <a:cs typeface="Tahoma" pitchFamily="34" charset="0"/>
              </a:rPr>
              <a:t>termasuk</a:t>
            </a:r>
            <a:r>
              <a:rPr lang="en-US" sz="2000" dirty="0">
                <a:cs typeface="Tahoma" pitchFamily="34" charset="0"/>
              </a:rPr>
              <a:t> </a:t>
            </a:r>
            <a:r>
              <a:rPr lang="en-US" sz="2000" dirty="0" err="1">
                <a:cs typeface="Tahoma" pitchFamily="34" charset="0"/>
              </a:rPr>
              <a:t>debu</a:t>
            </a:r>
            <a:endParaRPr lang="en-US" sz="2000" dirty="0">
              <a:cs typeface="Tahoma" pitchFamily="34" charset="0"/>
            </a:endParaRPr>
          </a:p>
          <a:p>
            <a:pPr marL="2224088" indent="-2224088">
              <a:buFontTx/>
              <a:buNone/>
              <a:tabLst>
                <a:tab pos="174625" algn="l"/>
                <a:tab pos="900113" algn="l"/>
                <a:tab pos="2401888" algn="l"/>
              </a:tabLst>
            </a:pPr>
            <a:r>
              <a:rPr lang="en-US" sz="3600" dirty="0" smtClean="0">
                <a:solidFill>
                  <a:schemeClr val="accent6"/>
                </a:solidFill>
                <a:latin typeface="Haettenschweiler" pitchFamily="34" charset="0"/>
                <a:cs typeface="Tahoma" pitchFamily="34" charset="0"/>
              </a:rPr>
              <a:t>Mist/</a:t>
            </a:r>
            <a:r>
              <a:rPr lang="en-US" sz="3600" dirty="0" err="1" smtClean="0">
                <a:solidFill>
                  <a:schemeClr val="accent6"/>
                </a:solidFill>
                <a:latin typeface="Haettenschweiler" pitchFamily="34" charset="0"/>
                <a:cs typeface="Tahoma" pitchFamily="34" charset="0"/>
              </a:rPr>
              <a:t>kabut</a:t>
            </a:r>
            <a:r>
              <a:rPr lang="en-US" sz="3600" b="1" dirty="0" smtClean="0">
                <a:cs typeface="Tahoma" pitchFamily="34" charset="0"/>
              </a:rPr>
              <a:t> :</a:t>
            </a:r>
            <a:r>
              <a:rPr lang="en-US" sz="3600" dirty="0" smtClean="0">
                <a:cs typeface="Tahoma" pitchFamily="34" charset="0"/>
              </a:rPr>
              <a:t>   </a:t>
            </a:r>
            <a:r>
              <a:rPr lang="en-US" sz="2000" dirty="0" err="1" smtClean="0">
                <a:cs typeface="Tahoma" pitchFamily="34" charset="0"/>
              </a:rPr>
              <a:t>Partikel</a:t>
            </a:r>
            <a:r>
              <a:rPr lang="en-US" sz="2000" dirty="0" smtClean="0">
                <a:cs typeface="Tahoma" pitchFamily="34" charset="0"/>
              </a:rPr>
              <a:t> </a:t>
            </a:r>
            <a:r>
              <a:rPr lang="en-US" sz="2000" dirty="0">
                <a:cs typeface="Tahoma" pitchFamily="34" charset="0"/>
              </a:rPr>
              <a:t>liquid </a:t>
            </a:r>
            <a:r>
              <a:rPr lang="en-US" sz="2000" dirty="0" err="1">
                <a:cs typeface="Tahoma" pitchFamily="34" charset="0"/>
              </a:rPr>
              <a:t>yg</a:t>
            </a:r>
            <a:r>
              <a:rPr lang="en-US" sz="2000" dirty="0">
                <a:cs typeface="Tahoma" pitchFamily="34" charset="0"/>
              </a:rPr>
              <a:t> </a:t>
            </a:r>
            <a:r>
              <a:rPr lang="en-US" sz="2000" dirty="0" err="1">
                <a:cs typeface="Tahoma" pitchFamily="34" charset="0"/>
              </a:rPr>
              <a:t>ada</a:t>
            </a:r>
            <a:r>
              <a:rPr lang="en-US" sz="2000" dirty="0">
                <a:cs typeface="Tahoma" pitchFamily="34" charset="0"/>
              </a:rPr>
              <a:t> </a:t>
            </a:r>
            <a:r>
              <a:rPr lang="en-US" sz="2000" dirty="0" err="1">
                <a:cs typeface="Tahoma" pitchFamily="34" charset="0"/>
              </a:rPr>
              <a:t>diudara</a:t>
            </a:r>
            <a:r>
              <a:rPr lang="en-US" sz="2000" dirty="0">
                <a:cs typeface="Tahoma" pitchFamily="34" charset="0"/>
              </a:rPr>
              <a:t> </a:t>
            </a:r>
            <a:r>
              <a:rPr lang="en-US" sz="2000" dirty="0" err="1">
                <a:cs typeface="Tahoma" pitchFamily="34" charset="0"/>
              </a:rPr>
              <a:t>dalam</a:t>
            </a:r>
            <a:r>
              <a:rPr lang="en-US" sz="2000" dirty="0">
                <a:cs typeface="Tahoma" pitchFamily="34" charset="0"/>
              </a:rPr>
              <a:t> </a:t>
            </a:r>
            <a:r>
              <a:rPr lang="en-US" sz="2000" dirty="0" err="1">
                <a:cs typeface="Tahoma" pitchFamily="34" charset="0"/>
              </a:rPr>
              <a:t>ukuran</a:t>
            </a:r>
            <a:r>
              <a:rPr lang="en-US" sz="2000" dirty="0">
                <a:cs typeface="Tahoma" pitchFamily="34" charset="0"/>
              </a:rPr>
              <a:t> </a:t>
            </a:r>
            <a:r>
              <a:rPr lang="en-US" sz="2000" dirty="0" err="1">
                <a:cs typeface="Tahoma" pitchFamily="34" charset="0"/>
              </a:rPr>
              <a:t>tampak</a:t>
            </a:r>
            <a:endParaRPr lang="en-US" sz="2000" dirty="0">
              <a:cs typeface="Tahoma" pitchFamily="34" charset="0"/>
            </a:endParaRPr>
          </a:p>
          <a:p>
            <a:pPr marL="1973263" indent="-1973263">
              <a:buFontTx/>
              <a:buNone/>
              <a:tabLst>
                <a:tab pos="174625" algn="l"/>
                <a:tab pos="900113" algn="l"/>
                <a:tab pos="1887538" algn="l"/>
              </a:tabLst>
            </a:pPr>
            <a:endParaRPr lang="en-US" sz="2000" dirty="0">
              <a:cs typeface="Tahoma" pitchFamily="34" charset="0"/>
            </a:endParaRPr>
          </a:p>
          <a:p>
            <a:pPr marL="1973263" indent="-1973263">
              <a:buFontTx/>
              <a:buNone/>
              <a:tabLst>
                <a:tab pos="174625" algn="l"/>
                <a:tab pos="900113" algn="l"/>
                <a:tab pos="1887538" algn="l"/>
              </a:tabLst>
            </a:pPr>
            <a:r>
              <a:rPr lang="en-US" sz="2000" dirty="0" err="1">
                <a:cs typeface="Tahoma" pitchFamily="34" charset="0"/>
              </a:rPr>
              <a:t>contoh</a:t>
            </a:r>
            <a:r>
              <a:rPr lang="en-US" sz="2000" dirty="0">
                <a:cs typeface="Tahoma" pitchFamily="34" charset="0"/>
              </a:rPr>
              <a:t> , </a:t>
            </a:r>
          </a:p>
          <a:p>
            <a:pPr marL="1973263" indent="-1973263">
              <a:buFontTx/>
              <a:buNone/>
              <a:tabLst>
                <a:tab pos="174625" algn="l"/>
                <a:tab pos="900113" algn="l"/>
                <a:tab pos="1887538" algn="l"/>
              </a:tabLst>
            </a:pPr>
            <a:r>
              <a:rPr lang="en-US" sz="2000" dirty="0">
                <a:cs typeface="Tahoma" pitchFamily="34" charset="0"/>
              </a:rPr>
              <a:t>    </a:t>
            </a:r>
            <a:r>
              <a:rPr lang="en-US" sz="2000" dirty="0" smtClean="0">
                <a:cs typeface="Tahoma" pitchFamily="34" charset="0"/>
              </a:rPr>
              <a:t>Oil-mist </a:t>
            </a:r>
            <a:r>
              <a:rPr lang="en-US" sz="2000" dirty="0">
                <a:cs typeface="Tahoma" pitchFamily="34" charset="0"/>
              </a:rPr>
              <a:t>( </a:t>
            </a:r>
            <a:r>
              <a:rPr lang="en-US" sz="2000" dirty="0" err="1">
                <a:cs typeface="Tahoma" pitchFamily="34" charset="0"/>
              </a:rPr>
              <a:t>pekerjaan</a:t>
            </a:r>
            <a:r>
              <a:rPr lang="en-US" sz="2000" dirty="0">
                <a:cs typeface="Tahoma" pitchFamily="34" charset="0"/>
              </a:rPr>
              <a:t> cutting </a:t>
            </a:r>
            <a:r>
              <a:rPr lang="en-US" sz="2000" dirty="0" err="1">
                <a:cs typeface="Tahoma" pitchFamily="34" charset="0"/>
              </a:rPr>
              <a:t>atau</a:t>
            </a:r>
            <a:r>
              <a:rPr lang="en-US" sz="2000" dirty="0">
                <a:cs typeface="Tahoma" pitchFamily="34" charset="0"/>
              </a:rPr>
              <a:t> </a:t>
            </a:r>
            <a:r>
              <a:rPr lang="en-US" sz="2000" dirty="0" err="1">
                <a:cs typeface="Tahoma" pitchFamily="34" charset="0"/>
              </a:rPr>
              <a:t>bubut</a:t>
            </a:r>
            <a:r>
              <a:rPr lang="en-US" sz="2000" dirty="0">
                <a:cs typeface="Tahoma" pitchFamily="34" charset="0"/>
              </a:rPr>
              <a:t> )</a:t>
            </a:r>
          </a:p>
          <a:p>
            <a:pPr marL="1973263" indent="-1973263">
              <a:buFontTx/>
              <a:buNone/>
              <a:tabLst>
                <a:tab pos="174625" algn="l"/>
                <a:tab pos="900113" algn="l"/>
                <a:tab pos="1887538" algn="l"/>
              </a:tabLst>
            </a:pPr>
            <a:r>
              <a:rPr lang="en-US" sz="2000" dirty="0">
                <a:cs typeface="Tahoma" pitchFamily="34" charset="0"/>
              </a:rPr>
              <a:t>	  Acid-mist ( </a:t>
            </a:r>
            <a:r>
              <a:rPr lang="en-US" sz="2000" dirty="0" err="1">
                <a:cs typeface="Tahoma" pitchFamily="34" charset="0"/>
              </a:rPr>
              <a:t>pekerjaan</a:t>
            </a:r>
            <a:r>
              <a:rPr lang="en-US" sz="2000" dirty="0">
                <a:cs typeface="Tahoma" pitchFamily="34" charset="0"/>
              </a:rPr>
              <a:t> electroplating )</a:t>
            </a:r>
          </a:p>
          <a:p>
            <a:pPr marL="1973263" indent="-1973263">
              <a:buFontTx/>
              <a:buNone/>
              <a:tabLst>
                <a:tab pos="174625" algn="l"/>
                <a:tab pos="900113" algn="l"/>
                <a:tab pos="1887538" algn="l"/>
              </a:tabLst>
            </a:pPr>
            <a:r>
              <a:rPr lang="en-US" sz="2000" dirty="0">
                <a:cs typeface="Tahoma" pitchFamily="34" charset="0"/>
              </a:rPr>
              <a:t>	  Paint spray-mist ( cat </a:t>
            </a:r>
            <a:r>
              <a:rPr lang="en-US" sz="2000" dirty="0" err="1">
                <a:cs typeface="Tahoma" pitchFamily="34" charset="0"/>
              </a:rPr>
              <a:t>semprot</a:t>
            </a:r>
            <a:endParaRPr lang="en-US" sz="2000" dirty="0">
              <a:cs typeface="Tahoma" pitchFamily="34" charset="0"/>
            </a:endParaRPr>
          </a:p>
          <a:p>
            <a:pPr marL="1973263" indent="-1973263">
              <a:tabLst>
                <a:tab pos="174625" algn="l"/>
                <a:tab pos="900113" algn="l"/>
                <a:tab pos="1887538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165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762000"/>
            <a:ext cx="7351835" cy="5410200"/>
          </a:xfrm>
        </p:spPr>
        <p:txBody>
          <a:bodyPr/>
          <a:lstStyle/>
          <a:p>
            <a:pPr marL="1698625" indent="-1698625">
              <a:buFontTx/>
              <a:buNone/>
            </a:pPr>
            <a:endParaRPr lang="en-US" sz="2800" b="1" dirty="0">
              <a:cs typeface="Tahoma" pitchFamily="34" charset="0"/>
            </a:endParaRPr>
          </a:p>
          <a:p>
            <a:pPr marL="1698625" indent="-1698625">
              <a:buFontTx/>
              <a:buNone/>
            </a:pPr>
            <a:r>
              <a:rPr lang="en-US" sz="2800" b="1" dirty="0">
                <a:solidFill>
                  <a:srgbClr val="C00000"/>
                </a:solidFill>
                <a:cs typeface="Tahoma" pitchFamily="34" charset="0"/>
              </a:rPr>
              <a:t>Fume</a:t>
            </a:r>
            <a:r>
              <a:rPr lang="en-US" sz="2800" b="1" dirty="0">
                <a:cs typeface="Tahoma" pitchFamily="34" charset="0"/>
              </a:rPr>
              <a:t> </a:t>
            </a:r>
            <a:r>
              <a:rPr lang="en-US" sz="2800" b="1" dirty="0" smtClean="0">
                <a:cs typeface="Tahoma" pitchFamily="34" charset="0"/>
              </a:rPr>
              <a:t>  :</a:t>
            </a:r>
            <a:r>
              <a:rPr lang="en-US" sz="2800" dirty="0" smtClean="0">
                <a:cs typeface="Tahoma" pitchFamily="34" charset="0"/>
              </a:rPr>
              <a:t>   </a:t>
            </a:r>
            <a:r>
              <a:rPr lang="en-US" sz="2400" dirty="0" err="1" smtClean="0">
                <a:cs typeface="Tahoma" pitchFamily="34" charset="0"/>
              </a:rPr>
              <a:t>Partikel</a:t>
            </a:r>
            <a:r>
              <a:rPr lang="en-US" sz="2400" dirty="0" smtClean="0">
                <a:cs typeface="Tahoma" pitchFamily="34" charset="0"/>
              </a:rPr>
              <a:t> </a:t>
            </a:r>
            <a:r>
              <a:rPr lang="en-US" sz="2400" dirty="0">
                <a:cs typeface="Tahoma" pitchFamily="34" charset="0"/>
              </a:rPr>
              <a:t>solid </a:t>
            </a:r>
            <a:r>
              <a:rPr lang="en-US" sz="2400" dirty="0" err="1">
                <a:cs typeface="Tahoma" pitchFamily="34" charset="0"/>
              </a:rPr>
              <a:t>terbentuk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dari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uap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logam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yg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bereaksi</a:t>
            </a:r>
            <a:r>
              <a:rPr lang="en-US" sz="2400" dirty="0">
                <a:cs typeface="Tahoma" pitchFamily="34" charset="0"/>
              </a:rPr>
              <a:t> dg </a:t>
            </a:r>
            <a:r>
              <a:rPr lang="en-US" sz="2400" dirty="0" err="1">
                <a:cs typeface="Tahoma" pitchFamily="34" charset="0"/>
              </a:rPr>
              <a:t>oksigen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diudara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membentuk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oksida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logam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berukuran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sangat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halus</a:t>
            </a:r>
            <a:r>
              <a:rPr lang="en-US" sz="2400" dirty="0">
                <a:cs typeface="Tahoma" pitchFamily="34" charset="0"/>
              </a:rPr>
              <a:t> ( &lt; 0,1  µm ) </a:t>
            </a:r>
          </a:p>
          <a:p>
            <a:pPr marL="1698625" indent="-1698625">
              <a:buFontTx/>
              <a:buNone/>
            </a:pPr>
            <a:r>
              <a:rPr lang="en-US" sz="2400" dirty="0">
                <a:cs typeface="Tahoma" pitchFamily="34" charset="0"/>
              </a:rPr>
              <a:t>        </a:t>
            </a:r>
            <a:r>
              <a:rPr lang="en-US" sz="2400" dirty="0" err="1">
                <a:cs typeface="Tahoma" pitchFamily="34" charset="0"/>
              </a:rPr>
              <a:t>Contoh</a:t>
            </a:r>
            <a:r>
              <a:rPr lang="en-US" sz="2400" dirty="0">
                <a:cs typeface="Tahoma" pitchFamily="34" charset="0"/>
              </a:rPr>
              <a:t>,  </a:t>
            </a:r>
            <a:r>
              <a:rPr lang="en-US" sz="2400" dirty="0" err="1">
                <a:cs typeface="Tahoma" pitchFamily="34" charset="0"/>
              </a:rPr>
              <a:t>PbO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dari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peleburan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timbal</a:t>
            </a:r>
            <a:endParaRPr lang="en-US" sz="2400" dirty="0">
              <a:cs typeface="Tahoma" pitchFamily="34" charset="0"/>
            </a:endParaRPr>
          </a:p>
          <a:p>
            <a:pPr marL="1698625" indent="-1698625">
              <a:buFontTx/>
              <a:buNone/>
            </a:pPr>
            <a:r>
              <a:rPr lang="en-US" sz="2400" dirty="0">
                <a:cs typeface="Tahoma" pitchFamily="34" charset="0"/>
              </a:rPr>
              <a:t>	   </a:t>
            </a:r>
            <a:r>
              <a:rPr lang="en-US" sz="2400" dirty="0" err="1">
                <a:cs typeface="Tahoma" pitchFamily="34" charset="0"/>
              </a:rPr>
              <a:t>FeO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dan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MgO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dari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pekerjaan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las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listrik</a:t>
            </a:r>
            <a:endParaRPr lang="en-US" sz="2400" dirty="0">
              <a:cs typeface="Tahoma" pitchFamily="34" charset="0"/>
            </a:endParaRPr>
          </a:p>
          <a:p>
            <a:pPr marL="1698625" indent="-1698625">
              <a:buFontTx/>
              <a:buNone/>
            </a:pPr>
            <a:r>
              <a:rPr lang="en-US" sz="2400" dirty="0">
                <a:cs typeface="Tahoma" pitchFamily="34" charset="0"/>
              </a:rPr>
              <a:t>	   </a:t>
            </a:r>
            <a:r>
              <a:rPr lang="en-US" sz="2400" dirty="0" err="1">
                <a:cs typeface="Tahoma" pitchFamily="34" charset="0"/>
              </a:rPr>
              <a:t>MgO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dari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pembakaran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logam</a:t>
            </a:r>
            <a:r>
              <a:rPr lang="en-US" sz="2400" dirty="0">
                <a:cs typeface="Tahoma" pitchFamily="34" charset="0"/>
              </a:rPr>
              <a:t> Mg</a:t>
            </a:r>
            <a:r>
              <a:rPr lang="en-US" sz="2800" dirty="0">
                <a:cs typeface="Tahoma" pitchFamily="34" charset="0"/>
              </a:rPr>
              <a:t> </a:t>
            </a:r>
          </a:p>
          <a:p>
            <a:pPr marL="1698625" indent="-1698625" algn="just">
              <a:buFontTx/>
              <a:buNone/>
            </a:pPr>
            <a:r>
              <a:rPr lang="en-US" sz="2800" dirty="0" err="1">
                <a:solidFill>
                  <a:srgbClr val="C00000"/>
                </a:solidFill>
                <a:cs typeface="Tahoma" pitchFamily="34" charset="0"/>
              </a:rPr>
              <a:t>Asap</a:t>
            </a:r>
            <a:r>
              <a:rPr lang="en-US" sz="2800" dirty="0">
                <a:solidFill>
                  <a:srgbClr val="C00000"/>
                </a:solidFill>
                <a:cs typeface="Tahoma" pitchFamily="34" charset="0"/>
              </a:rPr>
              <a:t> </a:t>
            </a:r>
            <a:r>
              <a:rPr lang="en-US" sz="2800" dirty="0">
                <a:cs typeface="Tahoma" pitchFamily="34" charset="0"/>
              </a:rPr>
              <a:t>: 	</a:t>
            </a:r>
            <a:r>
              <a:rPr lang="en-US" sz="2400" dirty="0" err="1">
                <a:cs typeface="Tahoma" pitchFamily="34" charset="0"/>
              </a:rPr>
              <a:t>Gabungan</a:t>
            </a:r>
            <a:r>
              <a:rPr lang="en-US" sz="2400" dirty="0">
                <a:cs typeface="Tahoma" pitchFamily="34" charset="0"/>
              </a:rPr>
              <a:t> gas, </a:t>
            </a:r>
            <a:r>
              <a:rPr lang="en-US" sz="2400" dirty="0" err="1" smtClean="0">
                <a:cs typeface="Tahoma" pitchFamily="34" charset="0"/>
              </a:rPr>
              <a:t>partikal</a:t>
            </a:r>
            <a:r>
              <a:rPr lang="en-US" sz="2400" dirty="0" smtClean="0">
                <a:cs typeface="Tahoma" pitchFamily="34" charset="0"/>
              </a:rPr>
              <a:t> </a:t>
            </a:r>
            <a:r>
              <a:rPr lang="en-US" sz="2400" dirty="0">
                <a:cs typeface="Tahoma" pitchFamily="34" charset="0"/>
              </a:rPr>
              <a:t>solid </a:t>
            </a:r>
            <a:r>
              <a:rPr lang="en-US" sz="2400" dirty="0" err="1">
                <a:cs typeface="Tahoma" pitchFamily="34" charset="0"/>
              </a:rPr>
              <a:t>dan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 smtClean="0">
                <a:cs typeface="Tahoma" pitchFamily="34" charset="0"/>
              </a:rPr>
              <a:t>partikal</a:t>
            </a:r>
            <a:r>
              <a:rPr lang="en-US" sz="2400" dirty="0" smtClean="0">
                <a:cs typeface="Tahoma" pitchFamily="34" charset="0"/>
              </a:rPr>
              <a:t> </a:t>
            </a:r>
            <a:r>
              <a:rPr lang="en-US" sz="2400" dirty="0">
                <a:cs typeface="Tahoma" pitchFamily="34" charset="0"/>
              </a:rPr>
              <a:t>liquid </a:t>
            </a:r>
            <a:r>
              <a:rPr lang="en-US" sz="2400" dirty="0" err="1">
                <a:cs typeface="Tahoma" pitchFamily="34" charset="0"/>
              </a:rPr>
              <a:t>berasal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 smtClean="0">
                <a:cs typeface="Tahoma" pitchFamily="34" charset="0"/>
              </a:rPr>
              <a:t>dari</a:t>
            </a:r>
            <a:r>
              <a:rPr lang="en-US" sz="2400" dirty="0" smtClean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pembakaran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tak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sempurna</a:t>
            </a:r>
            <a:r>
              <a:rPr lang="en-US" sz="2400" dirty="0">
                <a:cs typeface="Tahoma" pitchFamily="34" charset="0"/>
              </a:rPr>
              <a:t> material2  </a:t>
            </a:r>
            <a:r>
              <a:rPr lang="en-US" sz="2400" dirty="0" err="1">
                <a:cs typeface="Tahoma" pitchFamily="34" charset="0"/>
              </a:rPr>
              <a:t>mengandung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karbon</a:t>
            </a:r>
            <a:r>
              <a:rPr lang="en-US" sz="2400" dirty="0">
                <a:cs typeface="Tahoma" pitchFamily="34" charset="0"/>
              </a:rPr>
              <a:t> ( C ) </a:t>
            </a:r>
            <a:r>
              <a:rPr lang="en-US" sz="2400" dirty="0" err="1">
                <a:cs typeface="Tahoma" pitchFamily="34" charset="0"/>
              </a:rPr>
              <a:t>seperti</a:t>
            </a:r>
            <a:r>
              <a:rPr lang="en-US" sz="2400" dirty="0">
                <a:cs typeface="Tahoma" pitchFamily="34" charset="0"/>
              </a:rPr>
              <a:t> </a:t>
            </a:r>
            <a:r>
              <a:rPr lang="en-US" sz="2400" dirty="0" err="1">
                <a:cs typeface="Tahoma" pitchFamily="34" charset="0"/>
              </a:rPr>
              <a:t>Kayu</a:t>
            </a:r>
            <a:r>
              <a:rPr lang="en-US" sz="2400" dirty="0">
                <a:cs typeface="Tahoma" pitchFamily="34" charset="0"/>
              </a:rPr>
              <a:t>, BBM, </a:t>
            </a:r>
            <a:r>
              <a:rPr lang="en-US" sz="2400" dirty="0" smtClean="0">
                <a:cs typeface="Tahoma" pitchFamily="34" charset="0"/>
              </a:rPr>
              <a:t> </a:t>
            </a:r>
            <a:r>
              <a:rPr lang="en-US" sz="2400" dirty="0">
                <a:cs typeface="Tahoma" pitchFamily="34" charset="0"/>
              </a:rPr>
              <a:t>Batubara, </a:t>
            </a:r>
            <a:r>
              <a:rPr lang="en-US" sz="2400" dirty="0" err="1" smtClean="0">
                <a:cs typeface="Tahoma" pitchFamily="34" charset="0"/>
              </a:rPr>
              <a:t>dll</a:t>
            </a:r>
            <a:r>
              <a:rPr lang="en-US" sz="2400" dirty="0">
                <a:cs typeface="Tahoma" pitchFamily="34" charset="0"/>
              </a:rPr>
              <a:t>.</a:t>
            </a:r>
          </a:p>
          <a:p>
            <a:pPr marL="1698625" indent="-1698625"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402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1382" y="1255470"/>
            <a:ext cx="7620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MSDS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singkatan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i="1" dirty="0"/>
              <a:t>material safety data sheet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sifat-sifat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,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pengunaan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, </a:t>
            </a:r>
            <a:r>
              <a:rPr lang="en-US" dirty="0" err="1"/>
              <a:t>pertolongan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,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yang </a:t>
            </a:r>
            <a:r>
              <a:rPr lang="en-US" dirty="0" err="1"/>
              <a:t>berbahaya</a:t>
            </a:r>
            <a:r>
              <a:rPr lang="en-US" dirty="0"/>
              <a:t>.</a:t>
            </a:r>
          </a:p>
          <a:p>
            <a:pPr hangingPunct="0"/>
            <a:r>
              <a:rPr lang="en-US" b="1" i="1" dirty="0"/>
              <a:t> 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3467918"/>
            <a:ext cx="701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b="1" dirty="0"/>
              <a:t>Labe</a:t>
            </a:r>
            <a:r>
              <a:rPr lang="en-AU" dirty="0"/>
              <a:t>l </a:t>
            </a:r>
            <a:endParaRPr lang="en-US" dirty="0"/>
          </a:p>
          <a:p>
            <a:pPr hangingPunct="0"/>
            <a:r>
              <a:rPr lang="en-AU" dirty="0"/>
              <a:t> </a:t>
            </a:r>
            <a:endParaRPr lang="en-US" dirty="0"/>
          </a:p>
          <a:p>
            <a:pPr hangingPunct="0"/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keterangan</a:t>
            </a:r>
            <a:r>
              <a:rPr lang="en-AU" dirty="0"/>
              <a:t> </a:t>
            </a:r>
            <a:r>
              <a:rPr lang="en-AU" dirty="0" err="1"/>
              <a:t>mengenai</a:t>
            </a:r>
            <a:r>
              <a:rPr lang="en-AU" dirty="0"/>
              <a:t> </a:t>
            </a:r>
            <a:r>
              <a:rPr lang="en-AU" dirty="0" err="1"/>
              <a:t>bahan</a:t>
            </a:r>
            <a:r>
              <a:rPr lang="en-AU" dirty="0"/>
              <a:t> </a:t>
            </a:r>
            <a:r>
              <a:rPr lang="en-AU" dirty="0" err="1"/>
              <a:t>kimia</a:t>
            </a:r>
            <a:r>
              <a:rPr lang="en-AU" dirty="0"/>
              <a:t> yang </a:t>
            </a:r>
            <a:r>
              <a:rPr lang="en-AU" dirty="0" err="1"/>
              <a:t>berbentuk</a:t>
            </a:r>
            <a:r>
              <a:rPr lang="en-AU" dirty="0"/>
              <a:t> </a:t>
            </a:r>
            <a:r>
              <a:rPr lang="en-AU" dirty="0" err="1"/>
              <a:t>piktogram</a:t>
            </a:r>
            <a:r>
              <a:rPr lang="en-AU" dirty="0"/>
              <a:t>/</a:t>
            </a:r>
            <a:r>
              <a:rPr lang="en-AU" dirty="0" err="1"/>
              <a:t>simbol</a:t>
            </a:r>
            <a:r>
              <a:rPr lang="en-AU" dirty="0"/>
              <a:t>, </a:t>
            </a:r>
            <a:r>
              <a:rPr lang="en-AU" dirty="0" err="1"/>
              <a:t>tulisan</a:t>
            </a:r>
            <a:r>
              <a:rPr lang="en-AU" dirty="0"/>
              <a:t>,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kombinasi</a:t>
            </a:r>
            <a:r>
              <a:rPr lang="en-AU" dirty="0"/>
              <a:t> </a:t>
            </a:r>
            <a:r>
              <a:rPr lang="en-AU" dirty="0" err="1"/>
              <a:t>keduanya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bentuk</a:t>
            </a:r>
            <a:r>
              <a:rPr lang="en-AU" dirty="0"/>
              <a:t> lain yang </a:t>
            </a:r>
            <a:r>
              <a:rPr lang="en-AU" dirty="0" err="1"/>
              <a:t>juga</a:t>
            </a:r>
            <a:r>
              <a:rPr lang="en-AU" dirty="0"/>
              <a:t> </a:t>
            </a:r>
            <a:r>
              <a:rPr lang="en-AU" dirty="0" err="1"/>
              <a:t>berisi</a:t>
            </a:r>
            <a:r>
              <a:rPr lang="en-AU" dirty="0"/>
              <a:t> </a:t>
            </a:r>
            <a:r>
              <a:rPr lang="en-AU" dirty="0" err="1"/>
              <a:t>informasi</a:t>
            </a:r>
            <a:r>
              <a:rPr lang="en-AU" dirty="0"/>
              <a:t> </a:t>
            </a:r>
            <a:r>
              <a:rPr lang="en-AU" dirty="0" err="1"/>
              <a:t>identitas</a:t>
            </a:r>
            <a:r>
              <a:rPr lang="en-AU" dirty="0"/>
              <a:t> </a:t>
            </a:r>
            <a:r>
              <a:rPr lang="en-AU" dirty="0" err="1"/>
              <a:t>produk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pemasok</a:t>
            </a:r>
            <a:r>
              <a:rPr lang="en-AU" dirty="0"/>
              <a:t> </a:t>
            </a:r>
            <a:r>
              <a:rPr lang="en-AU" dirty="0" err="1"/>
              <a:t>serta</a:t>
            </a:r>
            <a:r>
              <a:rPr lang="en-AU" dirty="0"/>
              <a:t> </a:t>
            </a:r>
            <a:r>
              <a:rPr lang="en-AU" dirty="0" err="1"/>
              <a:t>klasifikasi</a:t>
            </a:r>
            <a:r>
              <a:rPr lang="en-AU" dirty="0"/>
              <a:t> </a:t>
            </a:r>
            <a:r>
              <a:rPr lang="en-AU" dirty="0" err="1"/>
              <a:t>bahan</a:t>
            </a:r>
            <a:r>
              <a:rPr lang="en-AU" dirty="0"/>
              <a:t> </a:t>
            </a:r>
            <a:r>
              <a:rPr lang="en-AU" dirty="0" err="1"/>
              <a:t>kimia</a:t>
            </a:r>
            <a:r>
              <a:rPr lang="en-AU" dirty="0"/>
              <a:t>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36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997839"/>
            <a:ext cx="72390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sz="2800" b="1" dirty="0" err="1">
                <a:solidFill>
                  <a:schemeClr val="accent6"/>
                </a:solidFill>
                <a:latin typeface="Copperplate Gothic Light" pitchFamily="34" charset="0"/>
              </a:rPr>
              <a:t>Keselamatan</a:t>
            </a:r>
            <a:r>
              <a:rPr lang="en-AU" sz="2800" b="1" dirty="0">
                <a:solidFill>
                  <a:schemeClr val="accent6"/>
                </a:solidFill>
                <a:latin typeface="Copperplate Gothic Light" pitchFamily="34" charset="0"/>
              </a:rPr>
              <a:t> </a:t>
            </a:r>
            <a:r>
              <a:rPr lang="en-AU" sz="2800" b="1" dirty="0" err="1">
                <a:solidFill>
                  <a:schemeClr val="accent6"/>
                </a:solidFill>
                <a:latin typeface="Copperplate Gothic Light" pitchFamily="34" charset="0"/>
              </a:rPr>
              <a:t>bahan</a:t>
            </a:r>
            <a:r>
              <a:rPr lang="en-AU" sz="2800" b="1" dirty="0">
                <a:solidFill>
                  <a:schemeClr val="accent6"/>
                </a:solidFill>
                <a:latin typeface="Copperplate Gothic Light" pitchFamily="34" charset="0"/>
              </a:rPr>
              <a:t> </a:t>
            </a:r>
            <a:r>
              <a:rPr lang="en-AU" sz="2800" b="1" dirty="0" err="1">
                <a:solidFill>
                  <a:schemeClr val="accent6"/>
                </a:solidFill>
                <a:latin typeface="Copperplate Gothic Light" pitchFamily="34" charset="0"/>
              </a:rPr>
              <a:t>kimia</a:t>
            </a:r>
            <a:r>
              <a:rPr lang="en-AU" sz="2800" b="1" dirty="0">
                <a:solidFill>
                  <a:schemeClr val="accent6"/>
                </a:solidFill>
                <a:latin typeface="Copperplate Gothic Light" pitchFamily="34" charset="0"/>
              </a:rPr>
              <a:t> (Chemical Safety</a:t>
            </a:r>
            <a:r>
              <a:rPr lang="en-AU" sz="2800" dirty="0">
                <a:solidFill>
                  <a:schemeClr val="accent6"/>
                </a:solidFill>
                <a:latin typeface="Copperplate Gothic Light" pitchFamily="34" charset="0"/>
              </a:rPr>
              <a:t>) </a:t>
            </a:r>
            <a:endParaRPr lang="en-US" sz="2800" dirty="0">
              <a:solidFill>
                <a:schemeClr val="accent6"/>
              </a:solidFill>
              <a:latin typeface="Copperplate Gothic Light" pitchFamily="34" charset="0"/>
            </a:endParaRPr>
          </a:p>
          <a:p>
            <a:pPr hangingPunct="0"/>
            <a:r>
              <a:rPr lang="en-AU" dirty="0">
                <a:latin typeface="Copperplate Gothic Light" pitchFamily="34" charset="0"/>
              </a:rPr>
              <a:t> </a:t>
            </a:r>
            <a:endParaRPr lang="en-US" dirty="0">
              <a:latin typeface="Copperplate Gothic Light" pitchFamily="34" charset="0"/>
            </a:endParaRPr>
          </a:p>
          <a:p>
            <a:pPr hangingPunct="0"/>
            <a:endParaRPr lang="en-AU" dirty="0" smtClean="0">
              <a:latin typeface="Copperplate Gothic Light" pitchFamily="34" charset="0"/>
            </a:endParaRPr>
          </a:p>
          <a:p>
            <a:pPr hangingPunct="0"/>
            <a:endParaRPr lang="en-AU" dirty="0" smtClean="0">
              <a:latin typeface="Copperplate Gothic Light" pitchFamily="34" charset="0"/>
            </a:endParaRPr>
          </a:p>
          <a:p>
            <a:pPr hangingPunct="0"/>
            <a:r>
              <a:rPr lang="en-AU" dirty="0" err="1" smtClean="0">
                <a:latin typeface="Copperplate Gothic Light" pitchFamily="34" charset="0"/>
              </a:rPr>
              <a:t>adalah</a:t>
            </a:r>
            <a:r>
              <a:rPr lang="en-AU" dirty="0" smtClean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upaya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perlindungan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kesehatan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manusia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dan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atau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pekerja</a:t>
            </a:r>
            <a:r>
              <a:rPr lang="en-AU" dirty="0">
                <a:latin typeface="Copperplate Gothic Light" pitchFamily="34" charset="0"/>
              </a:rPr>
              <a:t>, </a:t>
            </a:r>
            <a:r>
              <a:rPr lang="en-AU" dirty="0" err="1">
                <a:latin typeface="Copperplate Gothic Light" pitchFamily="34" charset="0"/>
              </a:rPr>
              <a:t>fasilitas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dan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instalasi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serta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lingkungan</a:t>
            </a:r>
            <a:r>
              <a:rPr lang="en-AU" dirty="0">
                <a:latin typeface="Copperplate Gothic Light" pitchFamily="34" charset="0"/>
              </a:rPr>
              <a:t> di </a:t>
            </a:r>
            <a:r>
              <a:rPr lang="en-AU" dirty="0" err="1">
                <a:latin typeface="Copperplate Gothic Light" pitchFamily="34" charset="0"/>
              </a:rPr>
              <a:t>setiap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kegiatan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pada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simpul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daur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hidup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bahan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kimia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dari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penyalahgunaan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bahan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kimia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dan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penggunaan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bahan</a:t>
            </a:r>
            <a:r>
              <a:rPr lang="en-AU" dirty="0">
                <a:latin typeface="Copperplate Gothic Light" pitchFamily="34" charset="0"/>
              </a:rPr>
              <a:t> </a:t>
            </a:r>
            <a:r>
              <a:rPr lang="en-AU" dirty="0" err="1">
                <a:latin typeface="Copperplate Gothic Light" pitchFamily="34" charset="0"/>
              </a:rPr>
              <a:t>kimia</a:t>
            </a:r>
            <a:r>
              <a:rPr lang="en-AU" dirty="0">
                <a:latin typeface="Copperplate Gothic Light" pitchFamily="34" charset="0"/>
              </a:rPr>
              <a:t> yang </a:t>
            </a:r>
            <a:r>
              <a:rPr lang="en-AU" dirty="0" err="1">
                <a:latin typeface="Copperplate Gothic Light" pitchFamily="34" charset="0"/>
              </a:rPr>
              <a:t>salah</a:t>
            </a:r>
            <a:endParaRPr lang="en-US" dirty="0">
              <a:latin typeface="Copperplate Gothic Light" pitchFamily="34" charset="0"/>
            </a:endParaRPr>
          </a:p>
          <a:p>
            <a:pPr hangingPunct="0"/>
            <a:r>
              <a:rPr lang="en-AU" dirty="0">
                <a:latin typeface="Copperplate Gothic Light" pitchFamily="34" charset="0"/>
              </a:rPr>
              <a:t> </a:t>
            </a:r>
            <a:endParaRPr lang="en-US" dirty="0">
              <a:latin typeface="Copperplate Gothic Light" pitchFamily="34" charset="0"/>
            </a:endParaRPr>
          </a:p>
        </p:txBody>
      </p:sp>
      <p:pic>
        <p:nvPicPr>
          <p:cNvPr id="3" name="Picture 18" descr="CONSR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438400"/>
            <a:ext cx="267139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272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2362200"/>
            <a:ext cx="6477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914400" lvl="1" indent="-914400"/>
            <a:r>
              <a:rPr lang="en-A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Gothic Std Black" pitchFamily="34" charset="0"/>
                <a:ea typeface="DejaVu Sans Light" pitchFamily="34" charset="0"/>
                <a:cs typeface="DejaVu Sans Light" pitchFamily="34" charset="0"/>
              </a:rPr>
              <a:t>II.	BAHAYA </a:t>
            </a:r>
            <a:r>
              <a:rPr lang="en-A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Gothic Std Black" pitchFamily="34" charset="0"/>
                <a:ea typeface="DejaVu Sans Light" pitchFamily="34" charset="0"/>
                <a:cs typeface="DejaVu Sans Light" pitchFamily="34" charset="0"/>
              </a:rPr>
              <a:t>BAHAN KIMIA DI TEMPAT KERJA 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ll Gothic Std Black" pitchFamily="34" charset="0"/>
              <a:ea typeface="DejaVu Sans Light" pitchFamily="34" charset="0"/>
              <a:cs typeface="DejaVu Sans Light" pitchFamily="34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2381249" y="3588183"/>
            <a:ext cx="4610101" cy="706438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>
            <a:lvl1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2pPr>
            <a:lvl3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3pPr>
            <a:lvl4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4pPr>
            <a:lvl5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5pPr>
            <a:lvl6pPr marL="4572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6pPr>
            <a:lvl7pPr marL="9144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7pPr>
            <a:lvl8pPr marL="13716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8pPr>
            <a:lvl9pPr marL="18288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rgbClr val="D06326"/>
                </a:solidFill>
                <a:latin typeface="Arial Rounded MT Bold" pitchFamily="34" charset="0"/>
                <a:cs typeface="Tahoma" pitchFamily="34" charset="0"/>
              </a:rPr>
              <a:t>  ( CHEMICAL HAZARD )</a:t>
            </a:r>
            <a:endParaRPr lang="en-US" sz="2800" kern="0" dirty="0">
              <a:solidFill>
                <a:srgbClr val="D06326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806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76400"/>
            <a:ext cx="7839075" cy="3886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Konvensi</a:t>
            </a:r>
            <a:r>
              <a:rPr lang="en-US" sz="2000" dirty="0"/>
              <a:t> ILO 1970</a:t>
            </a:r>
          </a:p>
          <a:p>
            <a:pPr marL="723900" lvl="1" indent="0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marL="381000" indent="0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381000" indent="0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marL="381000" indent="0">
              <a:lnSpc>
                <a:spcPct val="80000"/>
              </a:lnSpc>
              <a:buFontTx/>
              <a:buNone/>
            </a:pP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/>
              <a:t>kimia</a:t>
            </a:r>
            <a:r>
              <a:rPr lang="en-US" sz="2400" dirty="0"/>
              <a:t> </a:t>
            </a:r>
            <a:r>
              <a:rPr lang="en-US" sz="2400" dirty="0" err="1"/>
              <a:t>berbahaya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kimia</a:t>
            </a:r>
            <a:r>
              <a:rPr lang="en-US" sz="2400" dirty="0"/>
              <a:t>,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tunggal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campuran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kimia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diklasifikasikan</a:t>
            </a:r>
            <a:r>
              <a:rPr lang="en-US" sz="2400" dirty="0"/>
              <a:t> </a:t>
            </a:r>
            <a:r>
              <a:rPr lang="en-US" sz="2400" dirty="0" err="1"/>
              <a:t>berbahaya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&amp;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bahya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&amp; </a:t>
            </a:r>
            <a:r>
              <a:rPr lang="en-US" sz="2400" dirty="0" err="1"/>
              <a:t>bahaya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endParaRPr lang="en-US" sz="2400" dirty="0"/>
          </a:p>
          <a:p>
            <a:pPr marL="723900" lvl="1" indent="0">
              <a:lnSpc>
                <a:spcPct val="80000"/>
              </a:lnSpc>
              <a:buFontTx/>
              <a:buNone/>
            </a:pPr>
            <a:endParaRPr lang="en-US" sz="1800" dirty="0"/>
          </a:p>
          <a:p>
            <a:pPr marL="723900" lvl="1" indent="0">
              <a:lnSpc>
                <a:spcPct val="80000"/>
              </a:lnSpc>
              <a:buFontTx/>
              <a:buNone/>
            </a:pPr>
            <a:endParaRPr lang="en-US" sz="2000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233885"/>
            <a:ext cx="92319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3663347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4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7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905506"/>
            <a:ext cx="7543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err="1" smtClean="0"/>
              <a:t>Keputusan</a:t>
            </a:r>
            <a:r>
              <a:rPr lang="en-US" sz="2800" dirty="0" smtClean="0"/>
              <a:t> </a:t>
            </a:r>
            <a:r>
              <a:rPr lang="en-US" sz="2800" dirty="0" err="1" smtClean="0"/>
              <a:t>Menteri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RI No.Kep.187/MEN/1999,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kimia</a:t>
            </a:r>
            <a:r>
              <a:rPr lang="en-US" sz="2800" dirty="0" smtClean="0"/>
              <a:t> </a:t>
            </a:r>
            <a:r>
              <a:rPr lang="en-US" sz="2800" dirty="0" err="1" smtClean="0"/>
              <a:t>berbahaya</a:t>
            </a:r>
            <a:r>
              <a:rPr lang="en-US" sz="2800" dirty="0" smtClean="0"/>
              <a:t> di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 smtClean="0"/>
          </a:p>
          <a:p>
            <a:pPr marL="723900" lvl="1" indent="0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marL="723900" lvl="1" indent="0">
              <a:lnSpc>
                <a:spcPct val="80000"/>
              </a:lnSpc>
              <a:buFontTx/>
              <a:buNone/>
            </a:pP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kimia</a:t>
            </a:r>
            <a:r>
              <a:rPr lang="en-US" sz="2800" dirty="0" smtClean="0"/>
              <a:t> </a:t>
            </a:r>
            <a:r>
              <a:rPr lang="en-US" sz="2800" dirty="0" err="1" smtClean="0"/>
              <a:t>berbahaya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kimia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tunggal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campuran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kimia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fisika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toksikologi</a:t>
            </a:r>
            <a:r>
              <a:rPr lang="en-US" sz="2800" dirty="0" smtClean="0"/>
              <a:t> </a:t>
            </a:r>
            <a:r>
              <a:rPr lang="en-US" sz="2800" dirty="0" err="1" smtClean="0"/>
              <a:t>berbahaya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, </a:t>
            </a:r>
            <a:r>
              <a:rPr lang="en-US" sz="2800" dirty="0" err="1" smtClean="0"/>
              <a:t>instalasi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1567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7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371601"/>
            <a:ext cx="5029200" cy="533399"/>
          </a:xfrm>
        </p:spPr>
        <p:txBody>
          <a:bodyPr/>
          <a:lstStyle/>
          <a:p>
            <a:pPr marL="31750" indent="0">
              <a:lnSpc>
                <a:spcPct val="80000"/>
              </a:lnSpc>
              <a:buNone/>
            </a:pPr>
            <a:r>
              <a:rPr lang="en-US" sz="2400" b="1" dirty="0" smtClean="0">
                <a:solidFill>
                  <a:schemeClr val="accent5">
                    <a:lumMod val="25000"/>
                  </a:schemeClr>
                </a:solidFill>
                <a:latin typeface="Arial Rounded MT Bold" pitchFamily="34" charset="0"/>
              </a:rPr>
              <a:t>BAHAN </a:t>
            </a:r>
            <a:r>
              <a:rPr lang="en-US" sz="2400" b="1" dirty="0">
                <a:solidFill>
                  <a:schemeClr val="accent5">
                    <a:lumMod val="25000"/>
                  </a:schemeClr>
                </a:solidFill>
                <a:latin typeface="Arial Rounded MT Bold" pitchFamily="34" charset="0"/>
              </a:rPr>
              <a:t>KIMIA BERBAHAYA </a:t>
            </a:r>
          </a:p>
          <a:p>
            <a:pPr indent="-254000"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indent="-254000"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>
              <a:solidFill>
                <a:srgbClr val="FF0000"/>
              </a:solidFill>
              <a:latin typeface="Arial" pitchFamily="34" charset="0"/>
            </a:endParaRPr>
          </a:p>
          <a:p>
            <a:pPr indent="-254000"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indent="-254000"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>
              <a:solidFill>
                <a:srgbClr val="FF0000"/>
              </a:solidFill>
              <a:latin typeface="Arial" pitchFamily="34" charset="0"/>
            </a:endParaRPr>
          </a:p>
          <a:p>
            <a:pPr indent="-254000"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chemeClr val="accent5">
                  <a:lumMod val="25000"/>
                </a:schemeClr>
              </a:solidFill>
              <a:latin typeface="Rockwell Condensed" pitchFamily="18" charset="0"/>
            </a:endParaRPr>
          </a:p>
          <a:p>
            <a:pPr marL="88900" indent="0" algn="just">
              <a:lnSpc>
                <a:spcPct val="80000"/>
              </a:lnSpc>
              <a:buNone/>
            </a:pPr>
            <a:endParaRPr lang="en-US" sz="2800" dirty="0">
              <a:solidFill>
                <a:schemeClr val="accent5">
                  <a:lumMod val="25000"/>
                </a:schemeClr>
              </a:solidFill>
              <a:latin typeface="Rockwell Condensed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9050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dirty="0" err="1"/>
              <a:t>Bahan</a:t>
            </a:r>
            <a:r>
              <a:rPr lang="en-AU" dirty="0"/>
              <a:t> </a:t>
            </a:r>
            <a:r>
              <a:rPr lang="en-AU" dirty="0" err="1"/>
              <a:t>berbahaya</a:t>
            </a:r>
            <a:r>
              <a:rPr lang="en-AU" dirty="0"/>
              <a:t> </a:t>
            </a:r>
            <a:r>
              <a:rPr lang="en-AU" dirty="0" err="1"/>
              <a:t>khususnya</a:t>
            </a:r>
            <a:r>
              <a:rPr lang="en-AU" dirty="0"/>
              <a:t> </a:t>
            </a:r>
            <a:r>
              <a:rPr lang="en-AU" dirty="0" err="1"/>
              <a:t>bahan</a:t>
            </a:r>
            <a:r>
              <a:rPr lang="en-AU" dirty="0"/>
              <a:t> </a:t>
            </a:r>
            <a:r>
              <a:rPr lang="en-AU" dirty="0" err="1"/>
              <a:t>kimia</a:t>
            </a:r>
            <a:r>
              <a:rPr lang="en-AU" dirty="0"/>
              <a:t> </a:t>
            </a:r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bahan-bahan</a:t>
            </a:r>
            <a:r>
              <a:rPr lang="en-AU" dirty="0"/>
              <a:t> yang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suatu</a:t>
            </a:r>
            <a:r>
              <a:rPr lang="en-AU" dirty="0"/>
              <a:t> </a:t>
            </a:r>
            <a:r>
              <a:rPr lang="en-AU" dirty="0" err="1"/>
              <a:t>kondisi</a:t>
            </a:r>
            <a:r>
              <a:rPr lang="en-AU" dirty="0"/>
              <a:t> </a:t>
            </a:r>
            <a:r>
              <a:rPr lang="en-AU" dirty="0" err="1"/>
              <a:t>tertentu</a:t>
            </a:r>
            <a:r>
              <a:rPr lang="en-AU" dirty="0"/>
              <a:t> </a:t>
            </a:r>
            <a:r>
              <a:rPr lang="en-AU" dirty="0" err="1"/>
              <a:t>dapat</a:t>
            </a:r>
            <a:r>
              <a:rPr lang="en-AU" dirty="0"/>
              <a:t> </a:t>
            </a:r>
            <a:r>
              <a:rPr lang="en-AU" dirty="0" err="1"/>
              <a:t>menyebabkan</a:t>
            </a:r>
            <a:r>
              <a:rPr lang="en-AU" dirty="0"/>
              <a:t> </a:t>
            </a:r>
            <a:r>
              <a:rPr lang="en-AU" dirty="0" err="1"/>
              <a:t>terjadinya</a:t>
            </a:r>
            <a:r>
              <a:rPr lang="en-AU" dirty="0"/>
              <a:t> </a:t>
            </a:r>
            <a:r>
              <a:rPr lang="en-AU" dirty="0" err="1"/>
              <a:t>kecelakaan</a:t>
            </a:r>
            <a:r>
              <a:rPr lang="en-AU" dirty="0"/>
              <a:t>,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setiap</a:t>
            </a:r>
            <a:r>
              <a:rPr lang="en-AU" dirty="0"/>
              <a:t> </a:t>
            </a:r>
            <a:r>
              <a:rPr lang="en-AU" dirty="0" err="1"/>
              <a:t>tingkat</a:t>
            </a:r>
            <a:r>
              <a:rPr lang="en-AU" dirty="0"/>
              <a:t> </a:t>
            </a:r>
            <a:r>
              <a:rPr lang="en-AU" dirty="0" err="1"/>
              <a:t>pekerjaan</a:t>
            </a:r>
            <a:r>
              <a:rPr lang="en-AU" dirty="0"/>
              <a:t> yang </a:t>
            </a:r>
            <a:r>
              <a:rPr lang="en-AU" dirty="0" err="1"/>
              <a:t>dilakukan</a:t>
            </a:r>
            <a:r>
              <a:rPr lang="en-AU" dirty="0"/>
              <a:t> (</a:t>
            </a:r>
            <a:r>
              <a:rPr lang="en-AU" dirty="0" err="1"/>
              <a:t>misalnya</a:t>
            </a:r>
            <a:r>
              <a:rPr lang="en-AU" dirty="0"/>
              <a:t> </a:t>
            </a:r>
            <a:r>
              <a:rPr lang="en-AU" dirty="0" err="1"/>
              <a:t>pada</a:t>
            </a:r>
            <a:r>
              <a:rPr lang="en-AU" dirty="0"/>
              <a:t> : </a:t>
            </a:r>
            <a:r>
              <a:rPr lang="en-AU" dirty="0" err="1"/>
              <a:t>penyimpanan</a:t>
            </a:r>
            <a:r>
              <a:rPr lang="en-AU" dirty="0"/>
              <a:t>, </a:t>
            </a:r>
            <a:r>
              <a:rPr lang="en-AU" dirty="0" err="1"/>
              <a:t>pengangkutan</a:t>
            </a:r>
            <a:r>
              <a:rPr lang="en-AU" dirty="0"/>
              <a:t>, </a:t>
            </a:r>
            <a:r>
              <a:rPr lang="en-AU" dirty="0" err="1"/>
              <a:t>penggunaan</a:t>
            </a:r>
            <a:r>
              <a:rPr lang="en-AU" dirty="0"/>
              <a:t>, </a:t>
            </a:r>
            <a:r>
              <a:rPr lang="en-AU" dirty="0" err="1"/>
              <a:t>pembuatan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pembuangan</a:t>
            </a:r>
            <a:r>
              <a:rPr lang="en-AU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924673"/>
      </p:ext>
    </p:extLst>
  </p:cSld>
  <p:clrMapOvr>
    <a:masterClrMapping/>
  </p:clrMapOvr>
  <p:transition advTm="1300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6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6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6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685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2133600" y="2743200"/>
            <a:ext cx="5894784" cy="646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6600" kern="10" dirty="0"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</a:rPr>
              <a:t>I. </a:t>
            </a:r>
            <a:r>
              <a:rPr lang="id-ID" sz="6600" kern="10" dirty="0" smtClean="0"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</a:rPr>
              <a:t>P</a:t>
            </a:r>
            <a:r>
              <a:rPr lang="en-US" sz="6600" kern="10" dirty="0" smtClean="0"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solidFill>
                  <a:schemeClr val="accent1">
                    <a:lumMod val="50000"/>
                  </a:schemeClr>
                </a:solidFill>
                <a:latin typeface="Britannic Bold" pitchFamily="34" charset="0"/>
              </a:rPr>
              <a:t>ENDAHULUAN</a:t>
            </a:r>
            <a:endParaRPr lang="id-ID" sz="6600" kern="10" dirty="0"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solidFill>
                <a:schemeClr val="accent1">
                  <a:lumMod val="50000"/>
                </a:schemeClr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32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1066800"/>
            <a:ext cx="6477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AU" sz="2000" b="1" dirty="0" err="1">
                <a:latin typeface="Copperplate Gothic Light" pitchFamily="34" charset="0"/>
              </a:rPr>
              <a:t>Secara</a:t>
            </a:r>
            <a:r>
              <a:rPr lang="en-AU" sz="2000" b="1" dirty="0">
                <a:latin typeface="Copperplate Gothic Light" pitchFamily="34" charset="0"/>
              </a:rPr>
              <a:t> </a:t>
            </a:r>
            <a:r>
              <a:rPr lang="en-AU" sz="2000" b="1" dirty="0" err="1">
                <a:latin typeface="Copperplate Gothic Light" pitchFamily="34" charset="0"/>
              </a:rPr>
              <a:t>umum</a:t>
            </a:r>
            <a:r>
              <a:rPr lang="en-AU" sz="2000" b="1" dirty="0">
                <a:latin typeface="Copperplate Gothic Light" pitchFamily="34" charset="0"/>
              </a:rPr>
              <a:t>, </a:t>
            </a:r>
            <a:r>
              <a:rPr lang="en-AU" sz="2000" b="1" dirty="0" err="1">
                <a:latin typeface="Copperplate Gothic Light" pitchFamily="34" charset="0"/>
              </a:rPr>
              <a:t>bahan-bahan</a:t>
            </a:r>
            <a:r>
              <a:rPr lang="en-AU" sz="2000" b="1" dirty="0">
                <a:latin typeface="Copperplate Gothic Light" pitchFamily="34" charset="0"/>
              </a:rPr>
              <a:t> </a:t>
            </a:r>
            <a:r>
              <a:rPr lang="en-AU" sz="2000" b="1" dirty="0" err="1">
                <a:latin typeface="Copperplate Gothic Light" pitchFamily="34" charset="0"/>
              </a:rPr>
              <a:t>kimia</a:t>
            </a:r>
            <a:r>
              <a:rPr lang="en-AU" sz="2000" b="1" dirty="0">
                <a:latin typeface="Copperplate Gothic Light" pitchFamily="34" charset="0"/>
              </a:rPr>
              <a:t> </a:t>
            </a:r>
            <a:r>
              <a:rPr lang="en-AU" sz="2000" b="1" dirty="0" err="1">
                <a:latin typeface="Copperplate Gothic Light" pitchFamily="34" charset="0"/>
              </a:rPr>
              <a:t>berbahaya</a:t>
            </a:r>
            <a:r>
              <a:rPr lang="en-AU" sz="2000" b="1" dirty="0">
                <a:latin typeface="Copperplate Gothic Light" pitchFamily="34" charset="0"/>
              </a:rPr>
              <a:t> </a:t>
            </a:r>
            <a:r>
              <a:rPr lang="en-AU" sz="2000" b="1" dirty="0" err="1">
                <a:latin typeface="Copperplate Gothic Light" pitchFamily="34" charset="0"/>
              </a:rPr>
              <a:t>dapat</a:t>
            </a:r>
            <a:r>
              <a:rPr lang="en-AU" sz="2000" b="1" dirty="0">
                <a:latin typeface="Copperplate Gothic Light" pitchFamily="34" charset="0"/>
              </a:rPr>
              <a:t> </a:t>
            </a:r>
            <a:r>
              <a:rPr lang="en-AU" sz="2000" b="1" dirty="0" err="1">
                <a:latin typeface="Copperplate Gothic Light" pitchFamily="34" charset="0"/>
              </a:rPr>
              <a:t>dikelompokkan</a:t>
            </a:r>
            <a:r>
              <a:rPr lang="en-AU" sz="2000" b="1" dirty="0">
                <a:latin typeface="Copperplate Gothic Light" pitchFamily="34" charset="0"/>
              </a:rPr>
              <a:t> </a:t>
            </a:r>
            <a:r>
              <a:rPr lang="en-AU" sz="2000" b="1" dirty="0" err="1">
                <a:latin typeface="Copperplate Gothic Light" pitchFamily="34" charset="0"/>
              </a:rPr>
              <a:t>menjadi</a:t>
            </a:r>
            <a:r>
              <a:rPr lang="en-AU" sz="2000" b="1" dirty="0">
                <a:latin typeface="Copperplate Gothic Light" pitchFamily="34" charset="0"/>
              </a:rPr>
              <a:t> :</a:t>
            </a:r>
            <a:endParaRPr lang="en-US" sz="2000" b="1" dirty="0">
              <a:latin typeface="Copperplate Gothic Light" pitchFamily="34" charset="0"/>
            </a:endParaRPr>
          </a:p>
          <a:p>
            <a:pPr algn="ctr" hangingPunct="0"/>
            <a:endParaRPr lang="en-US" sz="2000" b="1" dirty="0">
              <a:latin typeface="Copperplate Gothic Ligh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2286000"/>
            <a:ext cx="54864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8838" lvl="0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mudah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accent1">
                    <a:lumMod val="50000"/>
                  </a:schemeClr>
                </a:solidFill>
              </a:rPr>
              <a:t>meledak</a:t>
            </a:r>
            <a:endParaRPr lang="en-A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mudah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terbakar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accent1">
                    <a:lumMod val="50000"/>
                  </a:schemeClr>
                </a:solidFill>
              </a:rPr>
              <a:t>beracun</a:t>
            </a:r>
            <a:endParaRPr lang="en-A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858838" lvl="0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korosif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radioaktif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oksidator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reaktif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reaktif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terhadap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air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Gas </a:t>
            </a:r>
            <a:r>
              <a:rPr lang="en-AU" b="1" dirty="0" err="1" smtClean="0">
                <a:solidFill>
                  <a:schemeClr val="accent1">
                    <a:lumMod val="50000"/>
                  </a:schemeClr>
                </a:solidFill>
              </a:rPr>
              <a:t>bertekanan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3810000" y="1905000"/>
            <a:ext cx="457200" cy="3048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3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6477" y="1412875"/>
            <a:ext cx="7772400" cy="431800"/>
          </a:xfrm>
        </p:spPr>
        <p:txBody>
          <a:bodyPr/>
          <a:lstStyle/>
          <a:p>
            <a:r>
              <a:rPr lang="en-US" sz="1400"/>
              <a:t>MENURUT KEPMENNAKER NO.KEP.187/MEN/1999, BAB III PSL-9,  KRITERIA BAHAN KIMIA BERBAHAYA DI TEMPAT KERJA TERDIRI  DARI  :</a:t>
            </a:r>
            <a:br>
              <a:rPr lang="en-US" sz="1400"/>
            </a:br>
            <a:r>
              <a:rPr lang="en-US" sz="2000" b="1">
                <a:cs typeface="Tahoma" pitchFamily="34" charset="0"/>
              </a:rPr>
              <a:t/>
            </a:r>
            <a:br>
              <a:rPr lang="en-US" sz="2000" b="1">
                <a:cs typeface="Tahoma" pitchFamily="34" charset="0"/>
              </a:rPr>
            </a:br>
            <a:endParaRPr lang="en-US" sz="2000" b="1">
              <a:cs typeface="Tahoma" pitchFamily="34" charset="0"/>
            </a:endParaRP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924800" cy="4343400"/>
          </a:xfrm>
        </p:spPr>
        <p:txBody>
          <a:bodyPr/>
          <a:lstStyle/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BAHAN  BERACUN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 smtClean="0">
                <a:cs typeface="Tahoma" pitchFamily="34" charset="0"/>
              </a:rPr>
              <a:t>BAHAN </a:t>
            </a:r>
            <a:r>
              <a:rPr lang="en-US" sz="1400" b="1" dirty="0">
                <a:cs typeface="Tahoma" pitchFamily="34" charset="0"/>
              </a:rPr>
              <a:t>SANGAT BERACUN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CAIRAN MUDAH TERBAKAR 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CAIRAN SANGAT  MUDAH TERBAKAR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GAS MUDAH TERBAKAR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BAHAN MUDAH MELEDAK ( Explosive )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BAHAN  REAKTIF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BAHAN OKSIDATOR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BERSIFAT ASPHYXIANT , gas </a:t>
            </a:r>
            <a:r>
              <a:rPr lang="en-US" sz="1400" b="1" dirty="0" err="1">
                <a:cs typeface="Tahoma" pitchFamily="34" charset="0"/>
              </a:rPr>
              <a:t>yg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sangat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banyak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shg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mendesak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oksigen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diudara</a:t>
            </a:r>
            <a:r>
              <a:rPr lang="en-US" sz="1400" b="1" dirty="0">
                <a:cs typeface="Tahoma" pitchFamily="34" charset="0"/>
              </a:rPr>
              <a:t> , </a:t>
            </a:r>
            <a:r>
              <a:rPr lang="en-US" sz="1400" b="1" dirty="0" err="1">
                <a:cs typeface="Tahoma" pitchFamily="34" charset="0"/>
              </a:rPr>
              <a:t>membuat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sulit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bernapas</a:t>
            </a:r>
            <a:r>
              <a:rPr lang="en-US" sz="1400" b="1" dirty="0">
                <a:cs typeface="Tahoma" pitchFamily="34" charset="0"/>
              </a:rPr>
              <a:t> </a:t>
            </a:r>
          </a:p>
        </p:txBody>
      </p:sp>
      <p:pic>
        <p:nvPicPr>
          <p:cNvPr id="4" name="Picture 7" descr="b303_0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212" y="2322095"/>
            <a:ext cx="2490787" cy="209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55511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09800" y="1828800"/>
            <a:ext cx="5029201" cy="1285883"/>
            <a:chOff x="647864" y="1828800"/>
            <a:chExt cx="5298235" cy="1285884"/>
          </a:xfrm>
        </p:grpSpPr>
        <p:sp>
          <p:nvSpPr>
            <p:cNvPr id="3" name="Freeform 2"/>
            <p:cNvSpPr/>
            <p:nvPr/>
          </p:nvSpPr>
          <p:spPr>
            <a:xfrm>
              <a:off x="1129522" y="1905000"/>
              <a:ext cx="4816577" cy="990601"/>
            </a:xfrm>
            <a:custGeom>
              <a:avLst/>
              <a:gdLst>
                <a:gd name="connsiteX0" fmla="*/ 0 w 4345792"/>
                <a:gd name="connsiteY0" fmla="*/ 0 h 1285884"/>
                <a:gd name="connsiteX1" fmla="*/ 3702850 w 4345792"/>
                <a:gd name="connsiteY1" fmla="*/ 0 h 1285884"/>
                <a:gd name="connsiteX2" fmla="*/ 4345792 w 4345792"/>
                <a:gd name="connsiteY2" fmla="*/ 642942 h 1285884"/>
                <a:gd name="connsiteX3" fmla="*/ 3702850 w 4345792"/>
                <a:gd name="connsiteY3" fmla="*/ 1285884 h 1285884"/>
                <a:gd name="connsiteX4" fmla="*/ 0 w 4345792"/>
                <a:gd name="connsiteY4" fmla="*/ 1285884 h 1285884"/>
                <a:gd name="connsiteX5" fmla="*/ 0 w 4345792"/>
                <a:gd name="connsiteY5" fmla="*/ 0 h 128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5792" h="1285884">
                  <a:moveTo>
                    <a:pt x="4345792" y="1285883"/>
                  </a:moveTo>
                  <a:lnTo>
                    <a:pt x="642942" y="1285883"/>
                  </a:lnTo>
                  <a:lnTo>
                    <a:pt x="0" y="642942"/>
                  </a:lnTo>
                  <a:lnTo>
                    <a:pt x="642942" y="1"/>
                  </a:lnTo>
                  <a:lnTo>
                    <a:pt x="4345792" y="1"/>
                  </a:lnTo>
                  <a:lnTo>
                    <a:pt x="4345792" y="1285883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8510" tIns="76201" rIns="142240" bIns="76201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C00000"/>
                  </a:solidFill>
                </a:rPr>
                <a:t>BAHAN MUDAH MELEDAK</a:t>
              </a:r>
              <a:r>
                <a:rPr lang="id-ID" sz="2000" b="1" kern="1200" dirty="0" smtClean="0">
                  <a:solidFill>
                    <a:srgbClr val="C00000"/>
                  </a:solidFill>
                </a:rPr>
                <a:t> </a:t>
              </a:r>
              <a:r>
                <a:rPr lang="en-US" sz="2000" b="1" kern="1200" dirty="0" smtClean="0">
                  <a:solidFill>
                    <a:srgbClr val="C00000"/>
                  </a:solidFill>
                </a:rPr>
                <a:t> </a:t>
              </a:r>
            </a:p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C00000"/>
                  </a:solidFill>
                </a:rPr>
                <a:t>( Explosive )</a:t>
              </a:r>
              <a:endParaRPr lang="en-US" sz="2000" b="1" kern="12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647864" y="1828800"/>
              <a:ext cx="1463888" cy="1285884"/>
            </a:xfrm>
            <a:prstGeom prst="ellipse">
              <a:avLst/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4" name="Rectangle 3"/>
          <p:cNvSpPr/>
          <p:nvPr/>
        </p:nvSpPr>
        <p:spPr>
          <a:xfrm>
            <a:off x="1143000" y="3276600"/>
            <a:ext cx="731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bahan</a:t>
            </a:r>
            <a:r>
              <a:rPr lang="en-AU" dirty="0"/>
              <a:t> </a:t>
            </a:r>
            <a:r>
              <a:rPr lang="en-AU" dirty="0" err="1"/>
              <a:t>kimia</a:t>
            </a:r>
            <a:r>
              <a:rPr lang="en-AU" dirty="0"/>
              <a:t> </a:t>
            </a:r>
            <a:r>
              <a:rPr lang="en-AU" dirty="0" err="1"/>
              <a:t>berupa</a:t>
            </a:r>
            <a:r>
              <a:rPr lang="en-AU" dirty="0"/>
              <a:t> </a:t>
            </a:r>
            <a:r>
              <a:rPr lang="en-AU" dirty="0" err="1"/>
              <a:t>padatan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cairan</a:t>
            </a:r>
            <a:r>
              <a:rPr lang="en-AU" dirty="0"/>
              <a:t>,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campurannya</a:t>
            </a:r>
            <a:r>
              <a:rPr lang="en-AU" dirty="0"/>
              <a:t> yang </a:t>
            </a:r>
            <a:r>
              <a:rPr lang="en-AU" dirty="0" err="1"/>
              <a:t>sebagai</a:t>
            </a:r>
            <a:r>
              <a:rPr lang="en-AU" dirty="0"/>
              <a:t> </a:t>
            </a:r>
            <a:r>
              <a:rPr lang="en-AU" dirty="0" err="1"/>
              <a:t>akibat</a:t>
            </a:r>
            <a:r>
              <a:rPr lang="en-AU" dirty="0"/>
              <a:t> </a:t>
            </a:r>
            <a:r>
              <a:rPr lang="en-AU" dirty="0" err="1"/>
              <a:t>suatu</a:t>
            </a:r>
            <a:r>
              <a:rPr lang="en-AU" dirty="0"/>
              <a:t> </a:t>
            </a:r>
            <a:r>
              <a:rPr lang="en-AU" dirty="0" err="1"/>
              <a:t>perubahan</a:t>
            </a:r>
            <a:r>
              <a:rPr lang="en-AU" dirty="0"/>
              <a:t> (</a:t>
            </a:r>
            <a:r>
              <a:rPr lang="en-AU" dirty="0" err="1"/>
              <a:t>reaksi</a:t>
            </a:r>
            <a:r>
              <a:rPr lang="en-AU" dirty="0"/>
              <a:t> </a:t>
            </a:r>
            <a:r>
              <a:rPr lang="en-AU" dirty="0" err="1"/>
              <a:t>kimia</a:t>
            </a:r>
            <a:r>
              <a:rPr lang="en-AU" dirty="0"/>
              <a:t>, </a:t>
            </a:r>
            <a:r>
              <a:rPr lang="en-AU" dirty="0" err="1"/>
              <a:t>gesekan</a:t>
            </a:r>
            <a:r>
              <a:rPr lang="en-AU" dirty="0"/>
              <a:t>, </a:t>
            </a:r>
            <a:r>
              <a:rPr lang="en-AU" dirty="0" err="1"/>
              <a:t>tekanan</a:t>
            </a:r>
            <a:r>
              <a:rPr lang="en-AU" dirty="0"/>
              <a:t>, </a:t>
            </a:r>
            <a:r>
              <a:rPr lang="en-AU" dirty="0" err="1"/>
              <a:t>panas</a:t>
            </a:r>
            <a:r>
              <a:rPr lang="en-AU" dirty="0"/>
              <a:t>,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perubahan</a:t>
            </a:r>
            <a:r>
              <a:rPr lang="en-AU" dirty="0"/>
              <a:t> </a:t>
            </a:r>
            <a:r>
              <a:rPr lang="en-AU" dirty="0" err="1"/>
              <a:t>lainnya</a:t>
            </a:r>
            <a:r>
              <a:rPr lang="en-AU" dirty="0"/>
              <a:t>) </a:t>
            </a:r>
            <a:r>
              <a:rPr lang="en-AU" dirty="0" err="1"/>
              <a:t>menjadi</a:t>
            </a:r>
            <a:r>
              <a:rPr lang="en-AU" dirty="0"/>
              <a:t> </a:t>
            </a:r>
            <a:r>
              <a:rPr lang="en-AU" dirty="0" err="1"/>
              <a:t>bentuk</a:t>
            </a:r>
            <a:r>
              <a:rPr lang="en-AU" dirty="0"/>
              <a:t> gas yang </a:t>
            </a:r>
            <a:r>
              <a:rPr lang="en-AU" dirty="0" err="1"/>
              <a:t>berlangsung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proses yang relative </a:t>
            </a:r>
            <a:r>
              <a:rPr lang="en-AU" dirty="0" err="1"/>
              <a:t>singkat</a:t>
            </a:r>
            <a:r>
              <a:rPr lang="en-AU" dirty="0"/>
              <a:t> </a:t>
            </a:r>
            <a:r>
              <a:rPr lang="en-AU" dirty="0" err="1"/>
              <a:t>disertai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tenaga</a:t>
            </a:r>
            <a:r>
              <a:rPr lang="en-AU" dirty="0"/>
              <a:t> </a:t>
            </a:r>
            <a:r>
              <a:rPr lang="en-AU" dirty="0" err="1"/>
              <a:t>perusakan</a:t>
            </a:r>
            <a:r>
              <a:rPr lang="en-AU" dirty="0"/>
              <a:t> yang </a:t>
            </a:r>
            <a:r>
              <a:rPr lang="en-AU" dirty="0" err="1"/>
              <a:t>besar</a:t>
            </a:r>
            <a:r>
              <a:rPr lang="en-AU" dirty="0"/>
              <a:t>, </a:t>
            </a:r>
            <a:r>
              <a:rPr lang="en-AU" dirty="0" err="1"/>
              <a:t>pelepasan</a:t>
            </a:r>
            <a:r>
              <a:rPr lang="en-AU" dirty="0"/>
              <a:t> </a:t>
            </a:r>
            <a:r>
              <a:rPr lang="en-AU" dirty="0" err="1"/>
              <a:t>tekanan</a:t>
            </a:r>
            <a:r>
              <a:rPr lang="en-AU" dirty="0"/>
              <a:t> yang </a:t>
            </a:r>
            <a:r>
              <a:rPr lang="en-AU" dirty="0" err="1"/>
              <a:t>besar</a:t>
            </a:r>
            <a:r>
              <a:rPr lang="en-AU" dirty="0"/>
              <a:t> </a:t>
            </a:r>
            <a:r>
              <a:rPr lang="en-AU" dirty="0" err="1"/>
              <a:t>serta</a:t>
            </a:r>
            <a:r>
              <a:rPr lang="en-AU" dirty="0"/>
              <a:t> </a:t>
            </a:r>
            <a:r>
              <a:rPr lang="en-AU" dirty="0" err="1"/>
              <a:t>suara</a:t>
            </a:r>
            <a:r>
              <a:rPr lang="en-AU" dirty="0"/>
              <a:t> yang </a:t>
            </a:r>
            <a:r>
              <a:rPr lang="en-AU" dirty="0" err="1"/>
              <a:t>keras</a:t>
            </a:r>
            <a:r>
              <a:rPr lang="en-A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06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518629"/>
            <a:ext cx="70104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-623888" defTabSz="577850"/>
            <a:r>
              <a:rPr lang="en-US" sz="2400" b="1" dirty="0">
                <a:latin typeface="Rockwell Condensed" pitchFamily="18" charset="0"/>
                <a:cs typeface="Tahoma" pitchFamily="34" charset="0"/>
              </a:rPr>
              <a:t>KRITERIA MUDAH MELEDAK  :</a:t>
            </a:r>
          </a:p>
          <a:p>
            <a:pPr marL="623888" indent="-392113" defTabSz="577850">
              <a:buFontTx/>
              <a:buChar char="o"/>
            </a:pPr>
            <a:r>
              <a:rPr lang="en-US" sz="2000" b="1" dirty="0" err="1">
                <a:latin typeface="Rockwell Condensed" pitchFamily="18" charset="0"/>
                <a:cs typeface="Tahoma" pitchFamily="34" charset="0"/>
              </a:rPr>
              <a:t>Bila</a:t>
            </a:r>
            <a:r>
              <a:rPr lang="en-US" sz="2000" b="1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Rockwell Condensed" pitchFamily="18" charset="0"/>
                <a:cs typeface="Tahoma" pitchFamily="34" charset="0"/>
              </a:rPr>
              <a:t>bereaksi</a:t>
            </a:r>
            <a:r>
              <a:rPr lang="en-US" sz="2000" b="1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Rockwell Condensed" pitchFamily="18" charset="0"/>
                <a:cs typeface="Tahoma" pitchFamily="34" charset="0"/>
              </a:rPr>
              <a:t>menghasilkan</a:t>
            </a:r>
            <a:r>
              <a:rPr lang="en-US" sz="2000" b="1" dirty="0">
                <a:latin typeface="Rockwell Condensed" pitchFamily="18" charset="0"/>
                <a:cs typeface="Tahoma" pitchFamily="34" charset="0"/>
              </a:rPr>
              <a:t> gas </a:t>
            </a:r>
            <a:r>
              <a:rPr lang="en-US" sz="2000" b="1" dirty="0" err="1" smtClean="0">
                <a:latin typeface="Rockwell Condensed" pitchFamily="18" charset="0"/>
                <a:cs typeface="Tahoma" pitchFamily="34" charset="0"/>
              </a:rPr>
              <a:t>dalam</a:t>
            </a:r>
            <a:r>
              <a:rPr lang="en-US" sz="2000" b="1" dirty="0" smtClean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Rockwell Condensed" pitchFamily="18" charset="0"/>
                <a:cs typeface="Tahoma" pitchFamily="34" charset="0"/>
              </a:rPr>
              <a:t>jumlah</a:t>
            </a:r>
            <a:r>
              <a:rPr lang="en-US" sz="2000" b="1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Rockwell Condensed" pitchFamily="18" charset="0"/>
                <a:cs typeface="Tahoma" pitchFamily="34" charset="0"/>
              </a:rPr>
              <a:t>besar</a:t>
            </a:r>
            <a:endParaRPr lang="en-US" sz="2000" b="1" dirty="0">
              <a:latin typeface="Rockwell Condensed" pitchFamily="18" charset="0"/>
              <a:cs typeface="Tahoma" pitchFamily="34" charset="0"/>
            </a:endParaRPr>
          </a:p>
          <a:p>
            <a:pPr marL="623888" indent="-392113" defTabSz="577850">
              <a:buFontTx/>
              <a:buChar char="o"/>
            </a:pPr>
            <a:r>
              <a:rPr lang="en-US" sz="2000" b="1" dirty="0" err="1">
                <a:latin typeface="Rockwell Condensed" pitchFamily="18" charset="0"/>
                <a:cs typeface="Tahoma" pitchFamily="34" charset="0"/>
              </a:rPr>
              <a:t>Tekanan</a:t>
            </a:r>
            <a:r>
              <a:rPr lang="en-US" sz="2000" b="1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Rockwell Condensed" pitchFamily="18" charset="0"/>
                <a:cs typeface="Tahoma" pitchFamily="34" charset="0"/>
              </a:rPr>
              <a:t>dan</a:t>
            </a:r>
            <a:r>
              <a:rPr lang="en-US" sz="2000" b="1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Rockwell Condensed" pitchFamily="18" charset="0"/>
                <a:cs typeface="Tahoma" pitchFamily="34" charset="0"/>
              </a:rPr>
              <a:t>suhu</a:t>
            </a:r>
            <a:r>
              <a:rPr lang="en-US" sz="2000" b="1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Rockwell Condensed" pitchFamily="18" charset="0"/>
                <a:cs typeface="Tahoma" pitchFamily="34" charset="0"/>
              </a:rPr>
              <a:t>meningkat</a:t>
            </a:r>
            <a:r>
              <a:rPr lang="en-US" sz="2000" b="1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000" b="1" dirty="0" err="1" smtClean="0">
                <a:latin typeface="Rockwell Condensed" pitchFamily="18" charset="0"/>
                <a:cs typeface="Tahoma" pitchFamily="34" charset="0"/>
              </a:rPr>
              <a:t>dengan</a:t>
            </a:r>
            <a:r>
              <a:rPr lang="en-US" sz="2000" b="1" dirty="0" smtClean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Rockwell Condensed" pitchFamily="18" charset="0"/>
                <a:cs typeface="Tahoma" pitchFamily="34" charset="0"/>
              </a:rPr>
              <a:t>cepat</a:t>
            </a:r>
            <a:endParaRPr lang="en-US" sz="2000" b="1" dirty="0">
              <a:latin typeface="Rockwell Condensed" pitchFamily="18" charset="0"/>
              <a:cs typeface="Tahoma" pitchFamily="34" charset="0"/>
            </a:endParaRPr>
          </a:p>
          <a:p>
            <a:pPr marL="623888" indent="-392113" defTabSz="577850">
              <a:buFontTx/>
              <a:buChar char="o"/>
            </a:pPr>
            <a:r>
              <a:rPr lang="en-US" sz="2000" b="1" dirty="0" err="1">
                <a:latin typeface="Rockwell Condensed" pitchFamily="18" charset="0"/>
                <a:cs typeface="Tahoma" pitchFamily="34" charset="0"/>
              </a:rPr>
              <a:t>Bejana</a:t>
            </a:r>
            <a:r>
              <a:rPr lang="en-US" sz="2000" b="1" dirty="0">
                <a:latin typeface="Rockwell Condensed" pitchFamily="18" charset="0"/>
                <a:cs typeface="Tahoma" pitchFamily="34" charset="0"/>
              </a:rPr>
              <a:t> / </a:t>
            </a:r>
            <a:r>
              <a:rPr lang="en-US" sz="2000" b="1" dirty="0" err="1">
                <a:latin typeface="Rockwell Condensed" pitchFamily="18" charset="0"/>
                <a:cs typeface="Tahoma" pitchFamily="34" charset="0"/>
              </a:rPr>
              <a:t>wadah</a:t>
            </a:r>
            <a:r>
              <a:rPr lang="en-US" sz="2000" b="1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Rockwell Condensed" pitchFamily="18" charset="0"/>
                <a:cs typeface="Tahoma" pitchFamily="34" charset="0"/>
              </a:rPr>
              <a:t>akan</a:t>
            </a:r>
            <a:r>
              <a:rPr lang="en-US" sz="2000" b="1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Rockwell Condensed" pitchFamily="18" charset="0"/>
                <a:cs typeface="Tahoma" pitchFamily="34" charset="0"/>
              </a:rPr>
              <a:t>pecah</a:t>
            </a:r>
            <a:endParaRPr lang="en-US" sz="2000" b="1" dirty="0">
              <a:latin typeface="Rockwell Condensed" pitchFamily="18" charset="0"/>
              <a:cs typeface="Tahoma" pitchFamily="34" charset="0"/>
            </a:endParaRPr>
          </a:p>
          <a:p>
            <a:pPr marL="623888" indent="-392113" defTabSz="577850">
              <a:lnSpc>
                <a:spcPct val="50000"/>
              </a:lnSpc>
            </a:pPr>
            <a:endParaRPr lang="en-US" sz="2000" b="1" dirty="0">
              <a:latin typeface="Rockwell Condensed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559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219200"/>
            <a:ext cx="5410200" cy="381000"/>
          </a:xfrm>
        </p:spPr>
        <p:txBody>
          <a:bodyPr/>
          <a:lstStyle/>
          <a:p>
            <a:pPr eaLnBrk="1" hangingPunct="1"/>
            <a:r>
              <a:rPr lang="en-US" sz="3200" b="1" i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Terjadinya</a:t>
            </a:r>
            <a:r>
              <a:rPr lang="en-US" sz="3200" b="1" i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peledakan</a:t>
            </a:r>
            <a:endParaRPr lang="en-US" sz="3200" b="1" i="1" dirty="0" smtClean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848600" cy="3429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err="1" smtClean="0">
                <a:latin typeface="Rockwell Condensed" pitchFamily="18" charset="0"/>
              </a:rPr>
              <a:t>Peladakan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merupakan</a:t>
            </a:r>
            <a:r>
              <a:rPr lang="en-US" sz="2400" dirty="0" smtClean="0">
                <a:latin typeface="Rockwell Condensed" pitchFamily="18" charset="0"/>
              </a:rPr>
              <a:t>  </a:t>
            </a:r>
            <a:r>
              <a:rPr lang="en-US" sz="2400" dirty="0" err="1" smtClean="0">
                <a:latin typeface="Rockwell Condensed" pitchFamily="18" charset="0"/>
              </a:rPr>
              <a:t>lepasan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energi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secara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mendadak</a:t>
            </a:r>
            <a:r>
              <a:rPr lang="en-US" sz="2400" dirty="0" smtClean="0">
                <a:latin typeface="Rockwell Condensed" pitchFamily="18" charset="0"/>
              </a:rPr>
              <a:t>, </a:t>
            </a:r>
            <a:r>
              <a:rPr lang="en-US" sz="2400" dirty="0" err="1" smtClean="0">
                <a:latin typeface="Rockwell Condensed" pitchFamily="18" charset="0"/>
              </a:rPr>
              <a:t>dari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tiga</a:t>
            </a:r>
            <a:r>
              <a:rPr lang="en-US" sz="2400" dirty="0" smtClean="0">
                <a:latin typeface="Rockwell Condensed" pitchFamily="18" charset="0"/>
              </a:rPr>
              <a:t>  </a:t>
            </a:r>
            <a:r>
              <a:rPr lang="en-US" sz="2400" dirty="0" err="1" smtClean="0">
                <a:latin typeface="Rockwell Condensed" pitchFamily="18" charset="0"/>
              </a:rPr>
              <a:t>macam</a:t>
            </a:r>
            <a:r>
              <a:rPr lang="en-US" sz="2400" dirty="0" smtClean="0">
                <a:latin typeface="Rockwell Condensed" pitchFamily="18" charset="0"/>
              </a:rPr>
              <a:t>  </a:t>
            </a:r>
            <a:r>
              <a:rPr lang="en-US" sz="2400" dirty="0" err="1" smtClean="0">
                <a:latin typeface="Rockwell Condensed" pitchFamily="18" charset="0"/>
              </a:rPr>
              <a:t>enegi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yaitu</a:t>
            </a:r>
            <a:r>
              <a:rPr lang="en-US" sz="2400" dirty="0" smtClean="0">
                <a:latin typeface="Rockwell Condensed" pitchFamily="18" charset="0"/>
              </a:rPr>
              <a:t>, </a:t>
            </a:r>
          </a:p>
          <a:p>
            <a:pPr marL="177800" indent="0">
              <a:buNone/>
            </a:pPr>
            <a:r>
              <a:rPr lang="en-US" sz="2400" dirty="0" err="1" smtClean="0">
                <a:latin typeface="Rockwell Condensed" pitchFamily="18" charset="0"/>
              </a:rPr>
              <a:t>Energi</a:t>
            </a:r>
            <a:r>
              <a:rPr lang="en-US" sz="2400" dirty="0" smtClean="0">
                <a:latin typeface="Rockwell Condensed" pitchFamily="18" charset="0"/>
              </a:rPr>
              <a:t>     : </a:t>
            </a:r>
            <a:r>
              <a:rPr lang="en-US" sz="2400" dirty="0" err="1" smtClean="0">
                <a:latin typeface="Rockwell Condensed" pitchFamily="18" charset="0"/>
              </a:rPr>
              <a:t>phisikal</a:t>
            </a:r>
            <a:r>
              <a:rPr lang="en-US" sz="2400" dirty="0" smtClean="0">
                <a:latin typeface="Rockwell Condensed" pitchFamily="18" charset="0"/>
              </a:rPr>
              <a:t>,  </a:t>
            </a:r>
            <a:r>
              <a:rPr lang="en-US" sz="2400" dirty="0" err="1" smtClean="0">
                <a:latin typeface="Rockwell Condensed" pitchFamily="18" charset="0"/>
              </a:rPr>
              <a:t>kemikal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dan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nuklir</a:t>
            </a:r>
            <a:r>
              <a:rPr lang="en-US" sz="2400" dirty="0" smtClean="0">
                <a:latin typeface="Rockwell Condensed" pitchFamily="18" charset="0"/>
              </a:rPr>
              <a:t> </a:t>
            </a:r>
          </a:p>
          <a:p>
            <a:pPr marL="519113" indent="-341313">
              <a:buBlip>
                <a:blip r:embed="rId3"/>
              </a:buBlip>
            </a:pPr>
            <a:r>
              <a:rPr lang="en-US" sz="2400" dirty="0" err="1" smtClean="0">
                <a:latin typeface="Rockwell Condensed" pitchFamily="18" charset="0"/>
              </a:rPr>
              <a:t>energi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phisikal</a:t>
            </a:r>
            <a:r>
              <a:rPr lang="en-US" sz="2400" dirty="0" smtClean="0">
                <a:latin typeface="Rockwell Condensed" pitchFamily="18" charset="0"/>
              </a:rPr>
              <a:t> :  </a:t>
            </a:r>
            <a:r>
              <a:rPr lang="en-US" sz="2400" dirty="0" err="1" smtClean="0">
                <a:latin typeface="Rockwell Condensed" pitchFamily="18" charset="0"/>
              </a:rPr>
              <a:t>atara</a:t>
            </a:r>
            <a:r>
              <a:rPr lang="en-US" sz="2400" dirty="0" smtClean="0">
                <a:latin typeface="Rockwell Condensed" pitchFamily="18" charset="0"/>
              </a:rPr>
              <a:t> lain </a:t>
            </a:r>
            <a:r>
              <a:rPr lang="en-US" sz="2400" dirty="0" err="1" smtClean="0">
                <a:latin typeface="Rockwell Condensed" pitchFamily="18" charset="0"/>
              </a:rPr>
              <a:t>disebakan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karena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adanya</a:t>
            </a:r>
            <a:r>
              <a:rPr lang="en-US" sz="2400" dirty="0" smtClean="0">
                <a:latin typeface="Rockwell Condensed" pitchFamily="18" charset="0"/>
              </a:rPr>
              <a:t>, </a:t>
            </a:r>
            <a:r>
              <a:rPr lang="en-US" sz="2400" dirty="0" err="1" smtClean="0">
                <a:latin typeface="Rockwell Condensed" pitchFamily="18" charset="0"/>
              </a:rPr>
              <a:t>tekan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kerja</a:t>
            </a:r>
            <a:r>
              <a:rPr lang="en-US" sz="2400" dirty="0" smtClean="0">
                <a:latin typeface="Rockwell Condensed" pitchFamily="18" charset="0"/>
              </a:rPr>
              <a:t> gas </a:t>
            </a:r>
            <a:r>
              <a:rPr lang="en-US" sz="2400" dirty="0" err="1" smtClean="0">
                <a:latin typeface="Rockwell Condensed" pitchFamily="18" charset="0"/>
              </a:rPr>
              <a:t>atau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uap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didalam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bejana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tertutup</a:t>
            </a:r>
            <a:r>
              <a:rPr lang="en-US" sz="2400" dirty="0" smtClean="0">
                <a:latin typeface="Rockwell Condensed" pitchFamily="18" charset="0"/>
              </a:rPr>
              <a:t>, </a:t>
            </a:r>
            <a:r>
              <a:rPr lang="en-US" sz="2400" dirty="0" err="1" smtClean="0">
                <a:latin typeface="Rockwell Condensed" pitchFamily="18" charset="0"/>
              </a:rPr>
              <a:t>tegangan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bahan</a:t>
            </a:r>
            <a:r>
              <a:rPr lang="en-US" sz="2400" dirty="0" smtClean="0">
                <a:latin typeface="Rockwell Condensed" pitchFamily="18" charset="0"/>
              </a:rPr>
              <a:t>/string material </a:t>
            </a:r>
            <a:r>
              <a:rPr lang="en-US" sz="2400" dirty="0" err="1" smtClean="0">
                <a:latin typeface="Rockwell Condensed" pitchFamily="18" charset="0"/>
              </a:rPr>
              <a:t>serta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terjadinya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kenaikan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suhu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prorses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kerja</a:t>
            </a:r>
            <a:r>
              <a:rPr lang="en-US" sz="2400" dirty="0" smtClean="0">
                <a:latin typeface="Rockwell Condensed" pitchFamily="18" charset="0"/>
              </a:rPr>
              <a:t>/work proses.</a:t>
            </a:r>
          </a:p>
          <a:p>
            <a:pPr marL="519113" indent="-341313">
              <a:buBlip>
                <a:blip r:embed="rId3"/>
              </a:buBlip>
            </a:pPr>
            <a:r>
              <a:rPr lang="en-US" sz="2400" dirty="0" err="1" smtClean="0">
                <a:latin typeface="Rockwell Condensed" pitchFamily="18" charset="0"/>
              </a:rPr>
              <a:t>enengi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kemikal</a:t>
            </a:r>
            <a:r>
              <a:rPr lang="en-US" sz="2400" dirty="0" smtClean="0">
                <a:latin typeface="Rockwell Condensed" pitchFamily="18" charset="0"/>
              </a:rPr>
              <a:t> :  </a:t>
            </a:r>
            <a:r>
              <a:rPr lang="en-US" sz="2400" dirty="0" err="1" smtClean="0">
                <a:latin typeface="Rockwell Condensed" pitchFamily="18" charset="0"/>
              </a:rPr>
              <a:t>pada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umumnya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disebabkan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oleh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adanya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reaksi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kimia</a:t>
            </a:r>
            <a:r>
              <a:rPr lang="en-US" sz="2400" dirty="0" smtClean="0">
                <a:latin typeface="Rockwell Condensed" pitchFamily="18" charset="0"/>
              </a:rPr>
              <a:t> yang </a:t>
            </a:r>
            <a:r>
              <a:rPr lang="en-US" sz="2400" dirty="0" err="1" smtClean="0">
                <a:latin typeface="Rockwell Condensed" pitchFamily="18" charset="0"/>
              </a:rPr>
              <a:t>bersifat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eksotermis</a:t>
            </a:r>
            <a:r>
              <a:rPr lang="en-US" sz="2400" dirty="0" smtClean="0">
                <a:latin typeface="Rockwell Condensed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117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17215318"/>
              </p:ext>
            </p:extLst>
          </p:nvPr>
        </p:nvGraphicFramePr>
        <p:xfrm>
          <a:off x="2057400" y="1371600"/>
          <a:ext cx="63246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0" y="3454063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bahan</a:t>
            </a:r>
            <a:r>
              <a:rPr lang="en-AU" dirty="0"/>
              <a:t> </a:t>
            </a:r>
            <a:r>
              <a:rPr lang="en-AU" dirty="0" err="1"/>
              <a:t>kimia</a:t>
            </a:r>
            <a:r>
              <a:rPr lang="en-AU" dirty="0"/>
              <a:t> </a:t>
            </a:r>
            <a:r>
              <a:rPr lang="en-AU" dirty="0" err="1"/>
              <a:t>bila</a:t>
            </a:r>
            <a:r>
              <a:rPr lang="en-AU" dirty="0"/>
              <a:t> </a:t>
            </a:r>
            <a:r>
              <a:rPr lang="en-AU" dirty="0" err="1"/>
              <a:t>mengalami</a:t>
            </a:r>
            <a:r>
              <a:rPr lang="en-AU" dirty="0"/>
              <a:t> </a:t>
            </a:r>
            <a:r>
              <a:rPr lang="en-AU" dirty="0" err="1"/>
              <a:t>suatu</a:t>
            </a:r>
            <a:r>
              <a:rPr lang="en-AU" dirty="0"/>
              <a:t> </a:t>
            </a:r>
            <a:r>
              <a:rPr lang="en-AU" dirty="0" err="1"/>
              <a:t>reaksi</a:t>
            </a:r>
            <a:r>
              <a:rPr lang="en-AU" dirty="0"/>
              <a:t> </a:t>
            </a:r>
            <a:r>
              <a:rPr lang="en-AU" dirty="0" err="1"/>
              <a:t>oksidasi</a:t>
            </a:r>
            <a:r>
              <a:rPr lang="en-AU" dirty="0"/>
              <a:t>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suatu</a:t>
            </a:r>
            <a:r>
              <a:rPr lang="en-AU" dirty="0"/>
              <a:t> </a:t>
            </a:r>
            <a:r>
              <a:rPr lang="en-AU" dirty="0" err="1"/>
              <a:t>kondisi</a:t>
            </a:r>
            <a:r>
              <a:rPr lang="en-AU" dirty="0"/>
              <a:t> </a:t>
            </a:r>
            <a:r>
              <a:rPr lang="en-AU" dirty="0" err="1"/>
              <a:t>tertentu</a:t>
            </a:r>
            <a:r>
              <a:rPr lang="en-AU" dirty="0"/>
              <a:t>, Akan </a:t>
            </a:r>
            <a:r>
              <a:rPr lang="en-AU" dirty="0" err="1"/>
              <a:t>menghasilkan</a:t>
            </a:r>
            <a:r>
              <a:rPr lang="en-AU" dirty="0"/>
              <a:t> </a:t>
            </a:r>
            <a:r>
              <a:rPr lang="en-AU" dirty="0" err="1"/>
              <a:t>nyala</a:t>
            </a:r>
            <a:r>
              <a:rPr lang="en-AU" dirty="0"/>
              <a:t> API. Tingkat </a:t>
            </a:r>
            <a:r>
              <a:rPr lang="en-AU" dirty="0" err="1"/>
              <a:t>bahaya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</a:t>
            </a:r>
            <a:r>
              <a:rPr lang="en-AU" dirty="0" err="1"/>
              <a:t>bahan-bahan</a:t>
            </a:r>
            <a:r>
              <a:rPr lang="en-AU" dirty="0"/>
              <a:t> </a:t>
            </a:r>
            <a:r>
              <a:rPr lang="en-AU" dirty="0" err="1"/>
              <a:t>ini</a:t>
            </a:r>
            <a:r>
              <a:rPr lang="en-AU" dirty="0"/>
              <a:t> </a:t>
            </a:r>
            <a:r>
              <a:rPr lang="en-AU" dirty="0" err="1"/>
              <a:t>ditentukan</a:t>
            </a:r>
            <a:r>
              <a:rPr lang="en-AU" dirty="0"/>
              <a:t> </a:t>
            </a:r>
            <a:r>
              <a:rPr lang="en-AU" dirty="0" err="1"/>
              <a:t>oleh</a:t>
            </a:r>
            <a:r>
              <a:rPr lang="en-AU" dirty="0"/>
              <a:t> </a:t>
            </a:r>
            <a:r>
              <a:rPr lang="en-AU" dirty="0" err="1"/>
              <a:t>titik</a:t>
            </a:r>
            <a:r>
              <a:rPr lang="en-AU" dirty="0"/>
              <a:t> </a:t>
            </a:r>
            <a:r>
              <a:rPr lang="en-AU" dirty="0" err="1"/>
              <a:t>bakarnya</a:t>
            </a:r>
            <a:r>
              <a:rPr lang="en-AU" dirty="0"/>
              <a:t>, </a:t>
            </a:r>
            <a:r>
              <a:rPr lang="en-AU" dirty="0" err="1"/>
              <a:t>makin</a:t>
            </a:r>
            <a:r>
              <a:rPr lang="en-AU" dirty="0"/>
              <a:t> </a:t>
            </a:r>
            <a:r>
              <a:rPr lang="en-AU" dirty="0" err="1"/>
              <a:t>rendah</a:t>
            </a:r>
            <a:r>
              <a:rPr lang="en-AU" dirty="0"/>
              <a:t> </a:t>
            </a:r>
            <a:r>
              <a:rPr lang="en-AU" dirty="0" err="1"/>
              <a:t>titik</a:t>
            </a:r>
            <a:r>
              <a:rPr lang="en-AU" dirty="0"/>
              <a:t> </a:t>
            </a:r>
            <a:r>
              <a:rPr lang="en-AU" dirty="0" err="1"/>
              <a:t>bakar</a:t>
            </a:r>
            <a:r>
              <a:rPr lang="en-AU" dirty="0"/>
              <a:t> </a:t>
            </a:r>
            <a:r>
              <a:rPr lang="en-AU" dirty="0" err="1"/>
              <a:t>bahan</a:t>
            </a:r>
            <a:r>
              <a:rPr lang="en-AU" dirty="0"/>
              <a:t> </a:t>
            </a:r>
            <a:r>
              <a:rPr lang="en-AU" dirty="0" err="1"/>
              <a:t>tersebut</a:t>
            </a:r>
            <a:r>
              <a:rPr lang="en-AU" dirty="0"/>
              <a:t> </a:t>
            </a:r>
            <a:r>
              <a:rPr lang="en-AU" dirty="0" err="1"/>
              <a:t>semakin</a:t>
            </a:r>
            <a:r>
              <a:rPr lang="en-AU" dirty="0"/>
              <a:t> </a:t>
            </a:r>
            <a:r>
              <a:rPr lang="en-AU" dirty="0" err="1"/>
              <a:t>berbahaya</a:t>
            </a:r>
            <a:r>
              <a:rPr lang="en-AU" dirty="0"/>
              <a:t>, </a:t>
            </a:r>
            <a:r>
              <a:rPr lang="en-AU" dirty="0" err="1"/>
              <a:t>lihat</a:t>
            </a:r>
            <a:r>
              <a:rPr lang="en-AU" dirty="0"/>
              <a:t> table </a:t>
            </a:r>
            <a:r>
              <a:rPr lang="en-AU" dirty="0" smtClean="0"/>
              <a:t>1.1</a:t>
            </a:r>
            <a:r>
              <a:rPr lang="en-A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44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52400"/>
            <a:ext cx="5540620" cy="514350"/>
          </a:xfrm>
        </p:spPr>
        <p:txBody>
          <a:bodyPr/>
          <a:lstStyle/>
          <a:p>
            <a:r>
              <a:rPr lang="en-US" sz="2000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Tahoma" pitchFamily="34" charset="0"/>
              </a:rPr>
              <a:t>BAHAN KIMIA MUDAH TERBAKAR</a:t>
            </a:r>
          </a:p>
        </p:txBody>
      </p:sp>
      <p:sp>
        <p:nvSpPr>
          <p:cNvPr id="816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1219200"/>
            <a:ext cx="4876800" cy="4318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en-US" sz="1800" b="1" dirty="0" smtClean="0">
                <a:cs typeface="Tahoma" pitchFamily="34" charset="0"/>
              </a:rPr>
              <a:t>Tabel-1.1.SIFAT </a:t>
            </a:r>
            <a:r>
              <a:rPr lang="en-US" sz="1800" b="1" dirty="0">
                <a:cs typeface="Tahoma" pitchFamily="34" charset="0"/>
              </a:rPr>
              <a:t>FISIKA BAHAN KIMIA</a:t>
            </a:r>
          </a:p>
        </p:txBody>
      </p:sp>
      <p:graphicFrame>
        <p:nvGraphicFramePr>
          <p:cNvPr id="816149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098467"/>
              </p:ext>
            </p:extLst>
          </p:nvPr>
        </p:nvGraphicFramePr>
        <p:xfrm>
          <a:off x="1134710" y="1981200"/>
          <a:ext cx="7018690" cy="458692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78568"/>
                <a:gridCol w="1287322"/>
                <a:gridCol w="1371600"/>
                <a:gridCol w="19812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NAMA KIMIA</a:t>
                      </a:r>
                      <a:endParaRPr kumimoji="1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FLASH POINT/TITIK NYLA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  </a:t>
                      </a:r>
                      <a:r>
                        <a:rPr kumimoji="1" lang="en-US" sz="12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 )</a:t>
                      </a: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BOILING POINT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Ttk</a:t>
                      </a: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didih</a:t>
                      </a: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  </a:t>
                      </a:r>
                      <a:r>
                        <a:rPr kumimoji="1" lang="en-US" sz="12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 )</a:t>
                      </a: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SP. GRA VITY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376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ACETON,  CH3COCH3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ALKOHOL, CH3CH2OH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GASOLINE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ACETYLENE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METHANE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ETHANE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PROPANE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BUTANE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HEXANE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BENZENE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TOLUENE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PARA-XYLENE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TRI-CHLORO-ETYLENE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FORMALDEHYDE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KEROSENE 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27,2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- 83,6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161,5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103,7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42,1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6,3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138,3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87,2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–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3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23028" y="1066800"/>
            <a:ext cx="3505200" cy="304800"/>
          </a:xfrm>
        </p:spPr>
        <p:txBody>
          <a:bodyPr/>
          <a:lstStyle/>
          <a:p>
            <a:r>
              <a:rPr lang="en-US" sz="2000" dirty="0" err="1">
                <a:solidFill>
                  <a:srgbClr val="FF0000"/>
                </a:solidFill>
                <a:latin typeface="Rockwell Condensed" pitchFamily="18" charset="0"/>
              </a:rPr>
              <a:t>Mudah</a:t>
            </a:r>
            <a:r>
              <a:rPr lang="en-US" sz="2000" dirty="0">
                <a:solidFill>
                  <a:srgbClr val="FF0000"/>
                </a:solidFill>
                <a:latin typeface="Rockwell Condensed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Rockwell Condensed" pitchFamily="18" charset="0"/>
              </a:rPr>
              <a:t>Terbakar</a:t>
            </a:r>
            <a:r>
              <a:rPr lang="en-US" sz="2000" dirty="0">
                <a:solidFill>
                  <a:srgbClr val="FF0000"/>
                </a:solidFill>
                <a:latin typeface="Rockwell Condensed" pitchFamily="18" charset="0"/>
              </a:rPr>
              <a:t> (Flammable)                                  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1159674" y="1713748"/>
            <a:ext cx="7371650" cy="3800987"/>
          </a:xfrm>
        </p:spPr>
        <p:txBody>
          <a:bodyPr/>
          <a:lstStyle/>
          <a:p>
            <a:pPr marL="573088" indent="-573088">
              <a:lnSpc>
                <a:spcPct val="90000"/>
              </a:lnSpc>
              <a:buBlip>
                <a:blip r:embed="rId3"/>
              </a:buBlip>
            </a:pPr>
            <a:r>
              <a:rPr lang="en-US" sz="2800" dirty="0" err="1">
                <a:latin typeface="Rockwell Condensed" pitchFamily="18" charset="0"/>
              </a:rPr>
              <a:t>Dapat</a:t>
            </a:r>
            <a:r>
              <a:rPr lang="en-US" sz="2800" dirty="0">
                <a:latin typeface="Rockwell Condensed" pitchFamily="18" charset="0"/>
              </a:rPr>
              <a:t> </a:t>
            </a:r>
            <a:r>
              <a:rPr lang="en-US" sz="2800" dirty="0" err="1">
                <a:latin typeface="Rockwell Condensed" pitchFamily="18" charset="0"/>
              </a:rPr>
              <a:t>terbakar</a:t>
            </a:r>
            <a:r>
              <a:rPr lang="en-US" sz="2800" dirty="0">
                <a:latin typeface="Rockwell Condensed" pitchFamily="18" charset="0"/>
              </a:rPr>
              <a:t> </a:t>
            </a:r>
            <a:r>
              <a:rPr lang="en-US" sz="2800" dirty="0" err="1">
                <a:latin typeface="Rockwell Condensed" pitchFamily="18" charset="0"/>
              </a:rPr>
              <a:t>pada</a:t>
            </a:r>
            <a:r>
              <a:rPr lang="en-US" sz="2800" dirty="0">
                <a:latin typeface="Rockwell Condensed" pitchFamily="18" charset="0"/>
              </a:rPr>
              <a:t> </a:t>
            </a:r>
            <a:r>
              <a:rPr lang="en-US" sz="2800" dirty="0" err="1">
                <a:latin typeface="Rockwell Condensed" pitchFamily="18" charset="0"/>
              </a:rPr>
              <a:t>suhu</a:t>
            </a:r>
            <a:r>
              <a:rPr lang="en-US" sz="2800" dirty="0">
                <a:latin typeface="Rockwell Condensed" pitchFamily="18" charset="0"/>
              </a:rPr>
              <a:t> normal </a:t>
            </a:r>
          </a:p>
          <a:p>
            <a:pPr marL="519113" indent="-519113">
              <a:lnSpc>
                <a:spcPct val="90000"/>
              </a:lnSpc>
              <a:buBlip>
                <a:blip r:embed="rId3"/>
              </a:buBlip>
            </a:pPr>
            <a:r>
              <a:rPr lang="en-US" sz="2800" dirty="0">
                <a:latin typeface="Rockwell Condensed" pitchFamily="18" charset="0"/>
              </a:rPr>
              <a:t>Check Flash Point (FP) </a:t>
            </a:r>
          </a:p>
          <a:p>
            <a:pPr lvl="4">
              <a:lnSpc>
                <a:spcPct val="90000"/>
              </a:lnSpc>
              <a:buBlip>
                <a:blip r:embed="rId4"/>
              </a:buBlip>
            </a:pPr>
            <a:r>
              <a:rPr lang="en-US" sz="2600" dirty="0">
                <a:latin typeface="Rockwell Condensed" pitchFamily="18" charset="0"/>
              </a:rPr>
              <a:t>OSHA  	</a:t>
            </a:r>
            <a:r>
              <a:rPr lang="en-US" sz="2600" dirty="0" smtClean="0">
                <a:latin typeface="Rockwell Condensed" pitchFamily="18" charset="0"/>
              </a:rPr>
              <a:t>FP </a:t>
            </a:r>
            <a:r>
              <a:rPr lang="en-US" sz="2600" dirty="0">
                <a:latin typeface="Rockwell Condensed" pitchFamily="18" charset="0"/>
              </a:rPr>
              <a:t>&lt; 100 F (38 C)</a:t>
            </a:r>
          </a:p>
          <a:p>
            <a:pPr lvl="4">
              <a:lnSpc>
                <a:spcPct val="90000"/>
              </a:lnSpc>
              <a:buBlip>
                <a:blip r:embed="rId4"/>
              </a:buBlip>
            </a:pPr>
            <a:r>
              <a:rPr lang="en-US" sz="2600" dirty="0">
                <a:latin typeface="Rockwell Condensed" pitchFamily="18" charset="0"/>
              </a:rPr>
              <a:t>EPA/DOT 	FP &lt; 140 F (60 C)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800" dirty="0" err="1">
                <a:latin typeface="Rockwell Condensed" pitchFamily="18" charset="0"/>
              </a:rPr>
              <a:t>Contoh</a:t>
            </a:r>
            <a:r>
              <a:rPr lang="en-US" sz="2800" dirty="0">
                <a:latin typeface="Rockwell Condensed" pitchFamily="18" charset="0"/>
              </a:rPr>
              <a:t>:</a:t>
            </a:r>
          </a:p>
          <a:p>
            <a:pPr lvl="2">
              <a:lnSpc>
                <a:spcPct val="90000"/>
              </a:lnSpc>
              <a:buBlip>
                <a:blip r:embed="rId4"/>
              </a:buBlip>
            </a:pPr>
            <a:r>
              <a:rPr lang="en-US" sz="2200" dirty="0" smtClean="0">
                <a:latin typeface="Rockwell Condensed" pitchFamily="18" charset="0"/>
              </a:rPr>
              <a:t>Gasoline, Methyl </a:t>
            </a:r>
            <a:r>
              <a:rPr lang="en-US" sz="2200" dirty="0">
                <a:latin typeface="Rockwell Condensed" pitchFamily="18" charset="0"/>
              </a:rPr>
              <a:t>Ethyl </a:t>
            </a:r>
            <a:r>
              <a:rPr lang="en-US" sz="2200" dirty="0" smtClean="0">
                <a:latin typeface="Rockwell Condensed" pitchFamily="18" charset="0"/>
              </a:rPr>
              <a:t>Ketone, </a:t>
            </a:r>
            <a:r>
              <a:rPr kumimoji="1" lang="en-US" sz="2200" dirty="0" smtClean="0">
                <a:latin typeface="Rockwell Condensed" pitchFamily="18" charset="0"/>
              </a:rPr>
              <a:t>TOLUENE</a:t>
            </a:r>
          </a:p>
          <a:p>
            <a:pPr lvl="2">
              <a:lnSpc>
                <a:spcPct val="90000"/>
              </a:lnSpc>
              <a:buBlip>
                <a:blip r:embed="rId4"/>
              </a:buBlip>
            </a:pPr>
            <a:r>
              <a:rPr kumimoji="1" lang="en-US" sz="2200" dirty="0" err="1" smtClean="0">
                <a:latin typeface="Rockwell Condensed" pitchFamily="18" charset="0"/>
              </a:rPr>
              <a:t>Dll</a:t>
            </a:r>
            <a:r>
              <a:rPr kumimoji="1" lang="en-US" sz="2200" dirty="0" smtClean="0">
                <a:latin typeface="Rockwell Condensed" pitchFamily="18" charset="0"/>
              </a:rPr>
              <a:t>, </a:t>
            </a:r>
            <a:r>
              <a:rPr kumimoji="1" lang="en-US" sz="2200" dirty="0" err="1" smtClean="0">
                <a:latin typeface="Rockwell Condensed" pitchFamily="18" charset="0"/>
              </a:rPr>
              <a:t>tabel</a:t>
            </a:r>
            <a:r>
              <a:rPr kumimoji="1" lang="en-US" sz="2200" dirty="0" smtClean="0">
                <a:latin typeface="Rockwell Condensed" pitchFamily="18" charset="0"/>
              </a:rPr>
              <a:t> 1.1,</a:t>
            </a:r>
            <a:endParaRPr kumimoji="1" lang="en-US" sz="2200" dirty="0">
              <a:latin typeface="Rockwell Condensed" pitchFamily="18" charset="0"/>
            </a:endParaRPr>
          </a:p>
          <a:p>
            <a:pPr marL="742950" lvl="2" indent="0">
              <a:lnSpc>
                <a:spcPct val="90000"/>
              </a:lnSpc>
              <a:buNone/>
            </a:pPr>
            <a:endParaRPr lang="en-US" sz="2200" dirty="0">
              <a:latin typeface="Rockwell Condensed" pitchFamily="18" charset="0"/>
            </a:endParaRPr>
          </a:p>
        </p:txBody>
      </p:sp>
      <p:pic>
        <p:nvPicPr>
          <p:cNvPr id="10" name="Picture 15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2874818"/>
            <a:ext cx="419100" cy="395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4168" y="6135505"/>
            <a:ext cx="33264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90490" y="4558663"/>
            <a:ext cx="421019" cy="191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8001000" y="3875037"/>
            <a:ext cx="468540" cy="238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35531" y="3241836"/>
            <a:ext cx="719953" cy="278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6222803"/>
            <a:ext cx="16632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0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1731" y="6456762"/>
            <a:ext cx="197219" cy="34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2057400" y="152400"/>
            <a:ext cx="554062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2pPr>
            <a:lvl3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3pPr>
            <a:lvl4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4pPr>
            <a:lvl5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5pPr>
            <a:lvl6pPr marL="4572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6pPr>
            <a:lvl7pPr marL="9144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7pPr>
            <a:lvl8pPr marL="13716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8pPr>
            <a:lvl9pPr marL="18288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9pPr>
          </a:lstStyle>
          <a:p>
            <a:r>
              <a:rPr lang="en-US" sz="20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Tahoma" pitchFamily="34" charset="0"/>
              </a:rPr>
              <a:t>BAHAN KIMIA MUDAH TERBAKAR</a:t>
            </a:r>
            <a:endParaRPr lang="en-US" sz="2000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cs typeface="Tahoma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739137" y="1143000"/>
            <a:ext cx="2956370" cy="609602"/>
            <a:chOff x="3977830" y="3276599"/>
            <a:chExt cx="2956370" cy="609602"/>
          </a:xfrm>
        </p:grpSpPr>
        <p:sp>
          <p:nvSpPr>
            <p:cNvPr id="18" name="Freeform 17"/>
            <p:cNvSpPr/>
            <p:nvPr/>
          </p:nvSpPr>
          <p:spPr>
            <a:xfrm>
              <a:off x="4282630" y="3276599"/>
              <a:ext cx="2651570" cy="609602"/>
            </a:xfrm>
            <a:custGeom>
              <a:avLst/>
              <a:gdLst>
                <a:gd name="connsiteX0" fmla="*/ 0 w 2178939"/>
                <a:gd name="connsiteY0" fmla="*/ 0 h 609600"/>
                <a:gd name="connsiteX1" fmla="*/ 1874139 w 2178939"/>
                <a:gd name="connsiteY1" fmla="*/ 0 h 609600"/>
                <a:gd name="connsiteX2" fmla="*/ 2178939 w 2178939"/>
                <a:gd name="connsiteY2" fmla="*/ 304800 h 609600"/>
                <a:gd name="connsiteX3" fmla="*/ 1874139 w 2178939"/>
                <a:gd name="connsiteY3" fmla="*/ 609600 h 609600"/>
                <a:gd name="connsiteX4" fmla="*/ 0 w 2178939"/>
                <a:gd name="connsiteY4" fmla="*/ 609600 h 609600"/>
                <a:gd name="connsiteX5" fmla="*/ 0 w 2178939"/>
                <a:gd name="connsiteY5" fmla="*/ 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8939" h="609600">
                  <a:moveTo>
                    <a:pt x="2178939" y="609599"/>
                  </a:moveTo>
                  <a:lnTo>
                    <a:pt x="304800" y="609599"/>
                  </a:lnTo>
                  <a:lnTo>
                    <a:pt x="0" y="304800"/>
                  </a:lnTo>
                  <a:lnTo>
                    <a:pt x="304800" y="1"/>
                  </a:lnTo>
                  <a:lnTo>
                    <a:pt x="2178939" y="1"/>
                  </a:lnTo>
                  <a:lnTo>
                    <a:pt x="2178939" y="60959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1217" tIns="60961" rIns="113792" bIns="60961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  </a:t>
              </a:r>
              <a:r>
                <a:rPr lang="id-ID" sz="1600" kern="1200" dirty="0" smtClean="0">
                  <a:latin typeface="Rockwell Condensed" pitchFamily="18" charset="0"/>
                </a:rPr>
                <a:t>GAS MUDAH TERBAKAR</a:t>
              </a:r>
              <a:endParaRPr lang="id-ID" sz="1600" kern="1200" dirty="0">
                <a:latin typeface="Rockwell Condensed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3977830" y="3276600"/>
              <a:ext cx="609600" cy="609600"/>
            </a:xfrm>
            <a:prstGeom prst="ellipse">
              <a:avLst/>
            </a:prstGeom>
            <a:blipFill rotWithShape="0">
              <a:blip r:embed="rId6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07051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5562600" cy="457200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Rockwell Condensed" pitchFamily="18" charset="0"/>
              </a:rPr>
              <a:t>Titik</a:t>
            </a:r>
            <a:r>
              <a:rPr lang="en-US" sz="2400" b="1" dirty="0">
                <a:solidFill>
                  <a:srgbClr val="C00000"/>
                </a:solidFill>
                <a:latin typeface="Rockwell Condensed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Rockwell Condensed" pitchFamily="18" charset="0"/>
              </a:rPr>
              <a:t>Nyala</a:t>
            </a:r>
            <a:r>
              <a:rPr lang="en-US" sz="2400" b="1" dirty="0">
                <a:solidFill>
                  <a:srgbClr val="C00000"/>
                </a:solidFill>
                <a:latin typeface="Rockwell Condensed" pitchFamily="18" charset="0"/>
              </a:rPr>
              <a:t> (flash temperature)</a:t>
            </a:r>
            <a:endParaRPr lang="en-US" sz="2400" dirty="0">
              <a:solidFill>
                <a:srgbClr val="C00000"/>
              </a:solidFill>
              <a:latin typeface="Rockwell Condensed" pitchFamily="18" charset="0"/>
            </a:endParaRPr>
          </a:p>
        </p:txBody>
      </p:sp>
      <p:sp>
        <p:nvSpPr>
          <p:cNvPr id="163844" name="Rectangle 4"/>
          <p:cNvSpPr>
            <a:spLocks noGrp="1" noChangeArrowheads="1"/>
          </p:cNvSpPr>
          <p:nvPr>
            <p:ph idx="1"/>
          </p:nvPr>
        </p:nvSpPr>
        <p:spPr>
          <a:xfrm>
            <a:off x="990600" y="10668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solidFill>
                  <a:srgbClr val="C00000"/>
                </a:solidFill>
                <a:latin typeface="Rockwell Condensed" pitchFamily="18" charset="0"/>
              </a:rPr>
              <a:t>Titik</a:t>
            </a:r>
            <a:r>
              <a:rPr lang="en-US" sz="2400" dirty="0">
                <a:solidFill>
                  <a:srgbClr val="C00000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 Condensed" pitchFamily="18" charset="0"/>
              </a:rPr>
              <a:t>nyala</a:t>
            </a:r>
            <a:r>
              <a:rPr lang="en-US" sz="2400" dirty="0">
                <a:solidFill>
                  <a:srgbClr val="C00000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 Condensed" pitchFamily="18" charset="0"/>
              </a:rPr>
              <a:t>adalah</a:t>
            </a:r>
            <a:r>
              <a:rPr lang="en-US" sz="2400" dirty="0">
                <a:solidFill>
                  <a:srgbClr val="C00000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 Condensed" pitchFamily="18" charset="0"/>
              </a:rPr>
              <a:t>temperatur</a:t>
            </a:r>
            <a:r>
              <a:rPr lang="en-US" sz="2400" dirty="0">
                <a:solidFill>
                  <a:srgbClr val="C00000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 Condensed" pitchFamily="18" charset="0"/>
              </a:rPr>
              <a:t>terendah</a:t>
            </a:r>
            <a:r>
              <a:rPr lang="en-US" sz="2400" dirty="0">
                <a:solidFill>
                  <a:srgbClr val="C00000"/>
                </a:solidFill>
                <a:latin typeface="Rockwell Condensed" pitchFamily="18" charset="0"/>
              </a:rPr>
              <a:t> di </a:t>
            </a:r>
            <a:r>
              <a:rPr lang="en-US" sz="2400" dirty="0" err="1">
                <a:solidFill>
                  <a:srgbClr val="C00000"/>
                </a:solidFill>
                <a:latin typeface="Rockwell Condensed" pitchFamily="18" charset="0"/>
              </a:rPr>
              <a:t>mana</a:t>
            </a:r>
            <a:r>
              <a:rPr lang="en-US" sz="2400" dirty="0">
                <a:solidFill>
                  <a:srgbClr val="C00000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 Condensed" pitchFamily="18" charset="0"/>
              </a:rPr>
              <a:t>uap-uap</a:t>
            </a:r>
            <a:r>
              <a:rPr lang="en-US" sz="2400" dirty="0">
                <a:solidFill>
                  <a:srgbClr val="C00000"/>
                </a:solidFill>
                <a:latin typeface="Rockwell Condensed" pitchFamily="18" charset="0"/>
              </a:rPr>
              <a:t> yang </a:t>
            </a:r>
            <a:r>
              <a:rPr lang="en-US" sz="2400" dirty="0" err="1">
                <a:solidFill>
                  <a:srgbClr val="C00000"/>
                </a:solidFill>
                <a:latin typeface="Rockwell Condensed" pitchFamily="18" charset="0"/>
              </a:rPr>
              <a:t>terbentuk</a:t>
            </a:r>
            <a:r>
              <a:rPr lang="en-US" sz="2400" dirty="0">
                <a:solidFill>
                  <a:srgbClr val="C00000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 Condensed" pitchFamily="18" charset="0"/>
              </a:rPr>
              <a:t>dari</a:t>
            </a:r>
            <a:r>
              <a:rPr lang="en-US" sz="2400" dirty="0">
                <a:solidFill>
                  <a:srgbClr val="C00000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 Condensed" pitchFamily="18" charset="0"/>
              </a:rPr>
              <a:t>suatu</a:t>
            </a:r>
            <a:r>
              <a:rPr lang="en-US" sz="2400" dirty="0">
                <a:solidFill>
                  <a:srgbClr val="C00000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 Condensed" pitchFamily="18" charset="0"/>
              </a:rPr>
              <a:t>bahan</a:t>
            </a:r>
            <a:r>
              <a:rPr lang="en-US" sz="2400" dirty="0">
                <a:solidFill>
                  <a:srgbClr val="C00000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 Condensed" pitchFamily="18" charset="0"/>
              </a:rPr>
              <a:t>dapat</a:t>
            </a:r>
            <a:r>
              <a:rPr lang="en-US" sz="2400" dirty="0">
                <a:solidFill>
                  <a:srgbClr val="C00000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 Condensed" pitchFamily="18" charset="0"/>
              </a:rPr>
              <a:t>terbakar</a:t>
            </a:r>
            <a:r>
              <a:rPr lang="en-US" sz="2400" dirty="0">
                <a:solidFill>
                  <a:srgbClr val="C00000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 Condensed" pitchFamily="18" charset="0"/>
              </a:rPr>
              <a:t>tanpa</a:t>
            </a:r>
            <a:r>
              <a:rPr lang="en-US" sz="2400" dirty="0">
                <a:solidFill>
                  <a:srgbClr val="C00000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 Condensed" pitchFamily="18" charset="0"/>
              </a:rPr>
              <a:t>bahan</a:t>
            </a:r>
            <a:r>
              <a:rPr lang="en-US" sz="2400" dirty="0">
                <a:solidFill>
                  <a:srgbClr val="C00000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 Condensed" pitchFamily="18" charset="0"/>
              </a:rPr>
              <a:t>tersebut</a:t>
            </a:r>
            <a:r>
              <a:rPr lang="en-US" sz="2400" dirty="0">
                <a:solidFill>
                  <a:srgbClr val="C00000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 Condensed" pitchFamily="18" charset="0"/>
              </a:rPr>
              <a:t>sendiri</a:t>
            </a:r>
            <a:r>
              <a:rPr lang="en-US" sz="2400" dirty="0">
                <a:solidFill>
                  <a:srgbClr val="C00000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 Condensed" pitchFamily="18" charset="0"/>
              </a:rPr>
              <a:t>terbakar</a:t>
            </a:r>
            <a:r>
              <a:rPr lang="en-US" sz="2400" dirty="0">
                <a:solidFill>
                  <a:srgbClr val="C00000"/>
                </a:solidFill>
                <a:latin typeface="Rockwell Condensed" pitchFamily="18" charset="0"/>
              </a:rPr>
              <a:t>.</a:t>
            </a:r>
          </a:p>
        </p:txBody>
      </p:sp>
      <p:pic>
        <p:nvPicPr>
          <p:cNvPr id="1638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727" y="1981200"/>
            <a:ext cx="3128612" cy="278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1066799" y="4670087"/>
            <a:ext cx="75438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2000" u="sng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Contoh</a:t>
            </a:r>
            <a:r>
              <a:rPr lang="en-US" sz="2000" u="sng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: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piridin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mempunyai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titik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nyala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21°C;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musim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dingin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tidak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dapat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terbakar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tanpa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dipanasi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sampai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titik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nyalanya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tetapi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pada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musim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panas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akan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membentuk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uap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mudah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terbakar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986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219200"/>
            <a:ext cx="7315200" cy="685800"/>
          </a:xfrm>
        </p:spPr>
        <p:txBody>
          <a:bodyPr>
            <a:normAutofit/>
          </a:bodyPr>
          <a:lstStyle/>
          <a:p>
            <a:pPr marL="1025525" indent="-1025525" algn="l"/>
            <a:r>
              <a:rPr lang="en-US" sz="2000" dirty="0" smtClean="0">
                <a:solidFill>
                  <a:schemeClr val="tx1"/>
                </a:solidFill>
                <a:latin typeface="Rockwell Condensed" pitchFamily="18" charset="0"/>
              </a:rPr>
              <a:t>Tabel.1.2  </a:t>
            </a:r>
            <a:r>
              <a:rPr lang="en-US" sz="2000" b="1" dirty="0" err="1" smtClean="0">
                <a:solidFill>
                  <a:schemeClr val="tx1"/>
                </a:solidFill>
                <a:latin typeface="Rockwell Condensed" pitchFamily="18" charset="0"/>
              </a:rPr>
              <a:t>Bahan-bahan</a:t>
            </a:r>
            <a:r>
              <a:rPr lang="en-US" sz="2000" b="1" dirty="0" smtClean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yang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mudah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terbakar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digolongkan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sesuai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tingkat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bahayanya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 :</a:t>
            </a:r>
          </a:p>
        </p:txBody>
      </p:sp>
      <p:graphicFrame>
        <p:nvGraphicFramePr>
          <p:cNvPr id="1925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942511"/>
              </p:ext>
            </p:extLst>
          </p:nvPr>
        </p:nvGraphicFramePr>
        <p:xfrm>
          <a:off x="914399" y="2695326"/>
          <a:ext cx="7772401" cy="3248274"/>
        </p:xfrm>
        <a:graphic>
          <a:graphicData uri="http://schemas.openxmlformats.org/drawingml/2006/table">
            <a:tbl>
              <a:tblPr/>
              <a:tblGrid>
                <a:gridCol w="1016950"/>
                <a:gridCol w="1380146"/>
                <a:gridCol w="2266950"/>
                <a:gridCol w="1554178"/>
                <a:gridCol w="1554177"/>
              </a:tblGrid>
              <a:tr h="746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Kelas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Bahaya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 Condense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Titik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Nyala 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Nama Bahan Kimia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Titik Nyala 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Titik Sulut 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&lt;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Bensin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 Condense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21 - 55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Benzena,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Amoniak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-11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580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780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III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55 - 100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Naftalen, Ether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575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IV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&gt;100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Gas Bumi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41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6621" name="Picture 13" descr="j0300520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730838" y="2828290"/>
            <a:ext cx="1831761" cy="2022205"/>
          </a:xfrm>
          <a:noFill/>
          <a:ln/>
        </p:spPr>
      </p:pic>
      <p:sp>
        <p:nvSpPr>
          <p:cNvPr id="836622" name="Text Box 14"/>
          <p:cNvSpPr txBox="1">
            <a:spLocks noChangeArrowheads="1"/>
          </p:cNvSpPr>
          <p:nvPr/>
        </p:nvSpPr>
        <p:spPr bwMode="auto">
          <a:xfrm>
            <a:off x="6650031" y="1172290"/>
            <a:ext cx="1172116" cy="584775"/>
          </a:xfrm>
          <a:prstGeom prst="rect">
            <a:avLst/>
          </a:prstGeom>
          <a:noFill/>
          <a:ln>
            <a:noFill/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Freestyle Script" pitchFamily="66" charset="0"/>
              </a:rPr>
              <a:t>S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Freestyle Script" pitchFamily="66" charset="0"/>
              </a:rPr>
              <a:t>ekarang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Freestyle Script" pitchFamily="66" charset="0"/>
            </a:endParaRPr>
          </a:p>
        </p:txBody>
      </p:sp>
      <p:sp>
        <p:nvSpPr>
          <p:cNvPr id="836624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6248400" y="1966780"/>
            <a:ext cx="2640623" cy="381635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err="1">
                <a:latin typeface="Franklin Gothic Medium Cond" pitchFamily="34" charset="0"/>
              </a:rPr>
              <a:t>Lebih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dari</a:t>
            </a:r>
            <a:r>
              <a:rPr lang="en-US" sz="1800" dirty="0">
                <a:latin typeface="Franklin Gothic Medium Cond" pitchFamily="34" charset="0"/>
              </a:rPr>
              <a:t> 400 </a:t>
            </a:r>
            <a:r>
              <a:rPr lang="en-US" sz="1800" dirty="0" err="1">
                <a:latin typeface="Franklin Gothic Medium Cond" pitchFamily="34" charset="0"/>
              </a:rPr>
              <a:t>juta</a:t>
            </a:r>
            <a:r>
              <a:rPr lang="en-US" sz="1800" dirty="0">
                <a:latin typeface="Franklin Gothic Medium Cond" pitchFamily="34" charset="0"/>
              </a:rPr>
              <a:t> ton </a:t>
            </a:r>
            <a:r>
              <a:rPr lang="en-US" sz="1800" dirty="0" err="1">
                <a:latin typeface="Franklin Gothic Medium Cond" pitchFamily="34" charset="0"/>
              </a:rPr>
              <a:t>bahan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kimia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dihasikan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setiap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tahun</a:t>
            </a:r>
            <a:endParaRPr lang="en-US" sz="18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</a:pPr>
            <a:endParaRPr lang="en-US" sz="18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latin typeface="Franklin Gothic Medium Cond" pitchFamily="34" charset="0"/>
              </a:rPr>
              <a:t> 5 – 7 </a:t>
            </a:r>
            <a:r>
              <a:rPr lang="en-US" sz="1800" dirty="0" err="1">
                <a:latin typeface="Franklin Gothic Medium Cond" pitchFamily="34" charset="0"/>
              </a:rPr>
              <a:t>juta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bahan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kimia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diketahui</a:t>
            </a:r>
            <a:r>
              <a:rPr lang="en-US" sz="1800" dirty="0">
                <a:latin typeface="Franklin Gothic Medium Cond" pitchFamily="34" charset="0"/>
              </a:rPr>
              <a:t>, </a:t>
            </a:r>
            <a:r>
              <a:rPr lang="en-US" sz="1800" dirty="0" err="1">
                <a:latin typeface="Franklin Gothic Medium Cond" pitchFamily="34" charset="0"/>
              </a:rPr>
              <a:t>lebih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dari</a:t>
            </a:r>
            <a:r>
              <a:rPr lang="en-US" sz="1800" dirty="0">
                <a:latin typeface="Franklin Gothic Medium Cond" pitchFamily="34" charset="0"/>
              </a:rPr>
              <a:t> 80.000 </a:t>
            </a:r>
            <a:r>
              <a:rPr lang="en-US" sz="1800" dirty="0" err="1">
                <a:latin typeface="Franklin Gothic Medium Cond" pitchFamily="34" charset="0"/>
              </a:rPr>
              <a:t>dipasarkan</a:t>
            </a:r>
            <a:endParaRPr lang="en-US" sz="18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</a:pPr>
            <a:endParaRPr lang="en-US" sz="18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dirty="0" err="1">
                <a:latin typeface="Franklin Gothic Medium Cond" pitchFamily="34" charset="0"/>
              </a:rPr>
              <a:t>Diperkirahkan</a:t>
            </a:r>
            <a:r>
              <a:rPr lang="en-US" sz="1800" dirty="0">
                <a:latin typeface="Franklin Gothic Medium Cond" pitchFamily="34" charset="0"/>
              </a:rPr>
              <a:t> 500 – 10.000 </a:t>
            </a:r>
            <a:r>
              <a:rPr lang="en-US" sz="1800" dirty="0" err="1">
                <a:latin typeface="Franklin Gothic Medium Cond" pitchFamily="34" charset="0"/>
              </a:rPr>
              <a:t>bahan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kimia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diperdagangkan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mengandung</a:t>
            </a:r>
            <a:r>
              <a:rPr lang="en-US" sz="1800" dirty="0">
                <a:latin typeface="Franklin Gothic Medium Cond" pitchFamily="34" charset="0"/>
              </a:rPr>
              <a:t>  </a:t>
            </a:r>
            <a:r>
              <a:rPr lang="en-US" sz="1800" dirty="0" err="1">
                <a:latin typeface="Franklin Gothic Medium Cond" pitchFamily="34" charset="0"/>
              </a:rPr>
              <a:t>bahaya</a:t>
            </a:r>
            <a:r>
              <a:rPr lang="en-US" sz="1800" dirty="0">
                <a:latin typeface="Franklin Gothic Medium Cond" pitchFamily="34" charset="0"/>
              </a:rPr>
              <a:t>, </a:t>
            </a:r>
            <a:r>
              <a:rPr lang="en-US" sz="1800" dirty="0" err="1">
                <a:latin typeface="Franklin Gothic Medium Cond" pitchFamily="34" charset="0"/>
              </a:rPr>
              <a:t>diantara</a:t>
            </a:r>
            <a:r>
              <a:rPr lang="en-US" sz="1800" dirty="0">
                <a:latin typeface="Franklin Gothic Medium Cond" pitchFamily="34" charset="0"/>
              </a:rPr>
              <a:t> 150 – 200 </a:t>
            </a:r>
            <a:r>
              <a:rPr lang="en-US" sz="1800" dirty="0" err="1">
                <a:latin typeface="Franklin Gothic Medium Cond" pitchFamily="34" charset="0"/>
              </a:rPr>
              <a:t>kemungkinan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penyebab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kanker</a:t>
            </a:r>
            <a:endParaRPr lang="en-US" sz="18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</a:pPr>
            <a:endParaRPr lang="en-US" sz="1800" b="1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</a:pPr>
            <a:endParaRPr lang="en-US" sz="1800" b="1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b="1" dirty="0">
              <a:latin typeface="Franklin Gothic Medium Cond" pitchFamily="34" charset="0"/>
            </a:endParaRPr>
          </a:p>
        </p:txBody>
      </p:sp>
      <p:sp>
        <p:nvSpPr>
          <p:cNvPr id="836625" name="Text Box 17"/>
          <p:cNvSpPr txBox="1">
            <a:spLocks noChangeArrowheads="1"/>
          </p:cNvSpPr>
          <p:nvPr/>
        </p:nvSpPr>
        <p:spPr bwMode="auto">
          <a:xfrm>
            <a:off x="1306773" y="2565400"/>
            <a:ext cx="2176097" cy="22923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askerville Old Face" pitchFamily="18" charset="0"/>
              </a:rPr>
              <a:t>LIMA TAHUN YANG LALU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HANYA  SATU JUTA TON BAHAN KIMIA TELAH  DIHASILKAN SETIAP </a:t>
            </a:r>
          </a:p>
          <a:p>
            <a:pPr algn="ctr"/>
            <a:r>
              <a:rPr lang="en-US" sz="1600" dirty="0"/>
              <a:t>TAHUN</a:t>
            </a:r>
          </a:p>
          <a:p>
            <a:pPr algn="ctr"/>
            <a:endParaRPr lang="en-US" sz="1600" b="0" dirty="0"/>
          </a:p>
        </p:txBody>
      </p:sp>
      <p:sp>
        <p:nvSpPr>
          <p:cNvPr id="2" name="TextBox 1"/>
          <p:cNvSpPr txBox="1"/>
          <p:nvPr/>
        </p:nvSpPr>
        <p:spPr>
          <a:xfrm>
            <a:off x="1295400" y="59333"/>
            <a:ext cx="4798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rush Script MT" pitchFamily="66" charset="0"/>
              </a:rPr>
              <a:t>1.1.	</a:t>
            </a:r>
            <a:r>
              <a:rPr lang="en-US" sz="4000" dirty="0" err="1" smtClean="0">
                <a:latin typeface="Brush Script MT" pitchFamily="66" charset="0"/>
              </a:rPr>
              <a:t>Latar</a:t>
            </a:r>
            <a:r>
              <a:rPr lang="en-US" sz="4000" dirty="0" smtClean="0">
                <a:latin typeface="Brush Script MT" pitchFamily="66" charset="0"/>
              </a:rPr>
              <a:t>   </a:t>
            </a:r>
            <a:r>
              <a:rPr lang="en-US" sz="4000" dirty="0" err="1" smtClean="0">
                <a:latin typeface="Brush Script MT" pitchFamily="66" charset="0"/>
              </a:rPr>
              <a:t>Belakang</a:t>
            </a:r>
            <a:endParaRPr lang="en-US" sz="4000" dirty="0">
              <a:latin typeface="Brush Script MT" pitchFamily="66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7772400" y="1563918"/>
            <a:ext cx="695219" cy="257890"/>
          </a:xfrm>
          <a:prstGeom prst="down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300268"/>
      </p:ext>
    </p:extLst>
  </p:cSld>
  <p:clrMapOvr>
    <a:masterClrMapping/>
  </p:clrMapOvr>
  <p:transition>
    <p:dissolve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6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6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6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36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6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6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36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6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6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6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36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6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6624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19200" y="1524000"/>
            <a:ext cx="76962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Bahan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kimia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mudah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menyala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/</a:t>
            </a: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terbakar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:</a:t>
            </a:r>
          </a:p>
          <a:p>
            <a:pPr>
              <a:buBlip>
                <a:blip r:embed="rId3"/>
              </a:buBlip>
            </a:pPr>
            <a:r>
              <a:rPr lang="en-US" sz="2400" b="1" dirty="0" err="1" smtClean="0">
                <a:solidFill>
                  <a:schemeClr val="tx1"/>
                </a:solidFill>
                <a:latin typeface="Rockwell Condensed" pitchFamily="18" charset="0"/>
              </a:rPr>
              <a:t>Pyrophoris</a:t>
            </a:r>
            <a:r>
              <a:rPr lang="en-US" sz="2400" b="1" dirty="0" smtClean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: </a:t>
            </a:r>
            <a:endParaRPr lang="en-US" sz="2400" dirty="0" smtClean="0">
              <a:solidFill>
                <a:schemeClr val="tx1"/>
              </a:solidFill>
              <a:latin typeface="Rockwell Condensed" pitchFamily="18" charset="0"/>
            </a:endParaRPr>
          </a:p>
          <a:p>
            <a:pPr marL="342900" lvl="1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Rockwell Condensed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menyala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spontan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udara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suhu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54° C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kurang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tanpa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kontak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api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Contoh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: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diborane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solidFill>
                  <a:schemeClr val="tx1"/>
                </a:solidFill>
                <a:latin typeface="Rockwell Condensed" pitchFamily="18" charset="0"/>
              </a:rPr>
              <a:t>Flammable </a:t>
            </a:r>
            <a:r>
              <a:rPr lang="en-US" sz="2400" b="1" dirty="0">
                <a:solidFill>
                  <a:schemeClr val="tx1"/>
                </a:solidFill>
                <a:latin typeface="Rockwell Condensed" pitchFamily="18" charset="0"/>
              </a:rPr>
              <a:t>chemicals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: </a:t>
            </a:r>
            <a:endParaRPr lang="en-US" sz="2400" dirty="0" smtClean="0">
              <a:solidFill>
                <a:schemeClr val="tx1"/>
              </a:solidFill>
              <a:latin typeface="Rockwell Condensed" pitchFamily="18" charset="0"/>
            </a:endParaRPr>
          </a:p>
          <a:p>
            <a:pPr marL="342900" lvl="1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Mudah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menyala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bila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kontak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percikan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api</a:t>
            </a:r>
            <a:endParaRPr lang="en-US" dirty="0">
              <a:solidFill>
                <a:schemeClr val="tx1"/>
              </a:solidFill>
              <a:latin typeface="Rockwell Condensed" pitchFamily="18" charset="0"/>
            </a:endParaRPr>
          </a:p>
          <a:p>
            <a:pPr>
              <a:buBlip>
                <a:blip r:embed="rId3"/>
              </a:buBlip>
            </a:pPr>
            <a:r>
              <a:rPr lang="en-US" sz="2400" b="1" dirty="0">
                <a:solidFill>
                  <a:schemeClr val="tx1"/>
                </a:solidFill>
                <a:latin typeface="Rockwell Condensed" pitchFamily="18" charset="0"/>
              </a:rPr>
              <a:t>C</a:t>
            </a:r>
            <a:r>
              <a:rPr lang="en-US" sz="2400" b="1" dirty="0" smtClean="0">
                <a:solidFill>
                  <a:schemeClr val="tx1"/>
                </a:solidFill>
                <a:latin typeface="Rockwell Condensed" pitchFamily="18" charset="0"/>
              </a:rPr>
              <a:t>ombustible </a:t>
            </a:r>
            <a:r>
              <a:rPr lang="en-US" sz="2400" b="1" dirty="0">
                <a:solidFill>
                  <a:schemeClr val="tx1"/>
                </a:solidFill>
                <a:latin typeface="Rockwell Condensed" pitchFamily="18" charset="0"/>
              </a:rPr>
              <a:t>chemicals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:  </a:t>
            </a:r>
            <a:endParaRPr lang="en-US" sz="2400" dirty="0" smtClean="0">
              <a:solidFill>
                <a:schemeClr val="tx1"/>
              </a:solidFill>
              <a:latin typeface="Rockwell Condensed" pitchFamily="18" charset="0"/>
            </a:endParaRPr>
          </a:p>
          <a:p>
            <a:pPr marL="342900" lvl="1" indent="0">
              <a:buNone/>
            </a:pPr>
            <a:r>
              <a:rPr lang="en-US" sz="2000" dirty="0" err="1" smtClean="0">
                <a:solidFill>
                  <a:schemeClr val="tx1"/>
                </a:solidFill>
                <a:latin typeface="Rockwell Condensed" pitchFamily="18" charset="0"/>
              </a:rPr>
              <a:t>Mudah</a:t>
            </a:r>
            <a:r>
              <a:rPr lang="en-US" sz="2000" dirty="0" smtClean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Rockwell Condensed" pitchFamily="18" charset="0"/>
              </a:rPr>
              <a:t>menyala</a:t>
            </a:r>
            <a:r>
              <a:rPr lang="en-US" sz="20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Rockwell Condensed" pitchFamily="18" charset="0"/>
              </a:rPr>
              <a:t>bila</a:t>
            </a:r>
            <a:r>
              <a:rPr lang="en-US" sz="20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Rockwell Condensed" pitchFamily="18" charset="0"/>
              </a:rPr>
              <a:t>kontak</a:t>
            </a:r>
            <a:r>
              <a:rPr lang="en-US" sz="20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Rockwell Condensed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Rockwell Condensed" pitchFamily="18" charset="0"/>
              </a:rPr>
              <a:t>api</a:t>
            </a:r>
            <a:endParaRPr lang="en-US" sz="2000" dirty="0">
              <a:solidFill>
                <a:schemeClr val="tx1"/>
              </a:solidFill>
              <a:latin typeface="Rockwell Condensed" pitchFamily="18" charset="0"/>
            </a:endParaRPr>
          </a:p>
          <a:p>
            <a:pPr>
              <a:buBlip>
                <a:blip r:embed="rId3"/>
              </a:buBlip>
            </a:pPr>
            <a:r>
              <a:rPr lang="en-US" sz="2400" b="1" dirty="0">
                <a:solidFill>
                  <a:schemeClr val="tx1"/>
                </a:solidFill>
                <a:latin typeface="Rockwell Condensed" pitchFamily="18" charset="0"/>
              </a:rPr>
              <a:t>Oxidizers 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: </a:t>
            </a:r>
            <a:endParaRPr lang="en-US" sz="2400" dirty="0" smtClean="0">
              <a:solidFill>
                <a:schemeClr val="tx1"/>
              </a:solidFill>
              <a:latin typeface="Rockwell Condensed" pitchFamily="18" charset="0"/>
            </a:endParaRPr>
          </a:p>
          <a:p>
            <a:pPr marL="342900" lvl="1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Rockwell Condensed" pitchFamily="18" charset="0"/>
              </a:rPr>
              <a:t>bersifat</a:t>
            </a:r>
            <a:r>
              <a:rPr lang="en-US" dirty="0" smtClean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eksplosif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karena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sangat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reaktif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stabil.Mampu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menghasilkan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oksigen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reaksi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penguraiannya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sehingga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menimbulkan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kebakaran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selain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ledakan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57400" y="152400"/>
            <a:ext cx="554062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2pPr>
            <a:lvl3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3pPr>
            <a:lvl4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4pPr>
            <a:lvl5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5pPr>
            <a:lvl6pPr marL="4572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6pPr>
            <a:lvl7pPr marL="9144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7pPr>
            <a:lvl8pPr marL="13716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8pPr>
            <a:lvl9pPr marL="18288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9pPr>
          </a:lstStyle>
          <a:p>
            <a:r>
              <a:rPr lang="en-US" sz="20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Tahoma" pitchFamily="34" charset="0"/>
              </a:rPr>
              <a:t>BAHAN KIMIA MUDAH TERBAKAR</a:t>
            </a:r>
            <a:endParaRPr lang="en-US" sz="2000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10963452"/>
              </p:ext>
            </p:extLst>
          </p:nvPr>
        </p:nvGraphicFramePr>
        <p:xfrm>
          <a:off x="2057400" y="1447800"/>
          <a:ext cx="57912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1524000" y="3352800"/>
            <a:ext cx="7010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err="1"/>
              <a:t>Merupakan</a:t>
            </a:r>
            <a:r>
              <a:rPr lang="en-AU" dirty="0"/>
              <a:t> </a:t>
            </a:r>
            <a:r>
              <a:rPr lang="en-AU" dirty="0" err="1"/>
              <a:t>bahan</a:t>
            </a:r>
            <a:r>
              <a:rPr lang="en-AU" dirty="0"/>
              <a:t> </a:t>
            </a:r>
            <a:r>
              <a:rPr lang="en-AU" dirty="0" err="1"/>
              <a:t>kimia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jumlah</a:t>
            </a:r>
            <a:r>
              <a:rPr lang="en-AU" dirty="0"/>
              <a:t> relative </a:t>
            </a:r>
            <a:r>
              <a:rPr lang="en-AU" dirty="0" err="1"/>
              <a:t>sedikit</a:t>
            </a:r>
            <a:r>
              <a:rPr lang="en-AU" dirty="0"/>
              <a:t>, </a:t>
            </a:r>
            <a:r>
              <a:rPr lang="en-AU" dirty="0" err="1"/>
              <a:t>dapat</a:t>
            </a:r>
            <a:r>
              <a:rPr lang="en-AU" dirty="0"/>
              <a:t> </a:t>
            </a:r>
            <a:r>
              <a:rPr lang="en-AU" dirty="0" err="1"/>
              <a:t>mempengaruhi</a:t>
            </a:r>
            <a:r>
              <a:rPr lang="en-AU" dirty="0"/>
              <a:t> </a:t>
            </a:r>
            <a:r>
              <a:rPr lang="en-AU" dirty="0" err="1"/>
              <a:t>kesehatan</a:t>
            </a:r>
            <a:r>
              <a:rPr lang="en-AU" dirty="0"/>
              <a:t> </a:t>
            </a:r>
            <a:r>
              <a:rPr lang="en-AU" dirty="0" err="1"/>
              <a:t>manusia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bahkan</a:t>
            </a:r>
            <a:r>
              <a:rPr lang="en-AU" dirty="0"/>
              <a:t> </a:t>
            </a:r>
            <a:r>
              <a:rPr lang="en-AU" dirty="0" err="1"/>
              <a:t>menyebabkan</a:t>
            </a:r>
            <a:r>
              <a:rPr lang="en-AU" dirty="0"/>
              <a:t> </a:t>
            </a:r>
            <a:r>
              <a:rPr lang="en-AU" dirty="0" err="1"/>
              <a:t>kematian</a:t>
            </a:r>
            <a:r>
              <a:rPr lang="en-AU" dirty="0"/>
              <a:t>, </a:t>
            </a:r>
            <a:r>
              <a:rPr lang="en-AU" dirty="0" err="1"/>
              <a:t>apabila</a:t>
            </a:r>
            <a:r>
              <a:rPr lang="en-AU" dirty="0"/>
              <a:t> </a:t>
            </a:r>
            <a:r>
              <a:rPr lang="en-AU" dirty="0" err="1"/>
              <a:t>terabsorbsi</a:t>
            </a:r>
            <a:r>
              <a:rPr lang="en-AU" dirty="0"/>
              <a:t> </a:t>
            </a:r>
            <a:r>
              <a:rPr lang="en-AU" dirty="0" err="1"/>
              <a:t>tubuh</a:t>
            </a:r>
            <a:r>
              <a:rPr lang="en-AU" dirty="0"/>
              <a:t> </a:t>
            </a:r>
            <a:r>
              <a:rPr lang="en-AU" dirty="0" err="1"/>
              <a:t>manusia</a:t>
            </a:r>
            <a:r>
              <a:rPr lang="en-AU" dirty="0"/>
              <a:t> </a:t>
            </a:r>
            <a:r>
              <a:rPr lang="en-AU" dirty="0" err="1"/>
              <a:t>melalui</a:t>
            </a:r>
            <a:r>
              <a:rPr lang="en-AU" dirty="0"/>
              <a:t> </a:t>
            </a:r>
            <a:r>
              <a:rPr lang="en-AU" dirty="0" err="1"/>
              <a:t>injeksi</a:t>
            </a:r>
            <a:r>
              <a:rPr lang="en-AU" dirty="0"/>
              <a:t>. </a:t>
            </a:r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pPr algn="ctr"/>
            <a:r>
              <a:rPr lang="en-AU" b="1" dirty="0" err="1" smtClean="0">
                <a:solidFill>
                  <a:srgbClr val="7030A0"/>
                </a:solidFill>
              </a:rPr>
              <a:t>Sifat</a:t>
            </a:r>
            <a:r>
              <a:rPr lang="en-AU" b="1" dirty="0" smtClean="0">
                <a:solidFill>
                  <a:srgbClr val="7030A0"/>
                </a:solidFill>
              </a:rPr>
              <a:t> </a:t>
            </a:r>
            <a:r>
              <a:rPr lang="en-AU" b="1" dirty="0" err="1">
                <a:solidFill>
                  <a:srgbClr val="7030A0"/>
                </a:solidFill>
              </a:rPr>
              <a:t>racun</a:t>
            </a:r>
            <a:r>
              <a:rPr lang="en-AU" b="1" dirty="0">
                <a:solidFill>
                  <a:srgbClr val="7030A0"/>
                </a:solidFill>
              </a:rPr>
              <a:t> </a:t>
            </a:r>
            <a:r>
              <a:rPr lang="en-AU" b="1" dirty="0" err="1">
                <a:solidFill>
                  <a:srgbClr val="7030A0"/>
                </a:solidFill>
              </a:rPr>
              <a:t>dari</a:t>
            </a:r>
            <a:r>
              <a:rPr lang="en-AU" b="1" dirty="0">
                <a:solidFill>
                  <a:srgbClr val="7030A0"/>
                </a:solidFill>
              </a:rPr>
              <a:t> </a:t>
            </a:r>
            <a:r>
              <a:rPr lang="en-AU" b="1" dirty="0" err="1">
                <a:solidFill>
                  <a:srgbClr val="7030A0"/>
                </a:solidFill>
              </a:rPr>
              <a:t>bahan</a:t>
            </a:r>
            <a:r>
              <a:rPr lang="en-AU" b="1" dirty="0">
                <a:solidFill>
                  <a:srgbClr val="7030A0"/>
                </a:solidFill>
              </a:rPr>
              <a:t> </a:t>
            </a:r>
            <a:r>
              <a:rPr lang="en-AU" b="1" dirty="0" err="1">
                <a:solidFill>
                  <a:srgbClr val="7030A0"/>
                </a:solidFill>
              </a:rPr>
              <a:t>dapat</a:t>
            </a:r>
            <a:r>
              <a:rPr lang="en-AU" b="1" dirty="0">
                <a:solidFill>
                  <a:srgbClr val="7030A0"/>
                </a:solidFill>
              </a:rPr>
              <a:t> </a:t>
            </a:r>
            <a:r>
              <a:rPr lang="en-AU" b="1" dirty="0" err="1">
                <a:solidFill>
                  <a:srgbClr val="7030A0"/>
                </a:solidFill>
              </a:rPr>
              <a:t>berupa</a:t>
            </a:r>
            <a:r>
              <a:rPr lang="en-AU" b="1" dirty="0">
                <a:solidFill>
                  <a:srgbClr val="7030A0"/>
                </a:solidFill>
              </a:rPr>
              <a:t> </a:t>
            </a:r>
            <a:r>
              <a:rPr lang="en-AU" b="1" dirty="0" err="1">
                <a:solidFill>
                  <a:srgbClr val="7030A0"/>
                </a:solidFill>
              </a:rPr>
              <a:t>kronik</a:t>
            </a:r>
            <a:r>
              <a:rPr lang="en-AU" b="1" dirty="0">
                <a:solidFill>
                  <a:srgbClr val="7030A0"/>
                </a:solidFill>
              </a:rPr>
              <a:t> </a:t>
            </a:r>
            <a:r>
              <a:rPr lang="en-AU" b="1" dirty="0" err="1">
                <a:solidFill>
                  <a:srgbClr val="7030A0"/>
                </a:solidFill>
              </a:rPr>
              <a:t>atau</a:t>
            </a:r>
            <a:r>
              <a:rPr lang="en-AU" b="1" dirty="0">
                <a:solidFill>
                  <a:srgbClr val="7030A0"/>
                </a:solidFill>
              </a:rPr>
              <a:t> </a:t>
            </a:r>
            <a:r>
              <a:rPr lang="en-AU" b="1" dirty="0" err="1">
                <a:solidFill>
                  <a:srgbClr val="7030A0"/>
                </a:solidFill>
              </a:rPr>
              <a:t>akut</a:t>
            </a:r>
            <a:r>
              <a:rPr lang="en-AU" b="1" dirty="0">
                <a:solidFill>
                  <a:srgbClr val="7030A0"/>
                </a:solidFill>
              </a:rPr>
              <a:t> </a:t>
            </a:r>
            <a:r>
              <a:rPr lang="en-AU" b="1" dirty="0" err="1">
                <a:solidFill>
                  <a:srgbClr val="7030A0"/>
                </a:solidFill>
              </a:rPr>
              <a:t>dan</a:t>
            </a:r>
            <a:r>
              <a:rPr lang="en-AU" b="1" dirty="0">
                <a:solidFill>
                  <a:srgbClr val="7030A0"/>
                </a:solidFill>
              </a:rPr>
              <a:t> </a:t>
            </a:r>
            <a:r>
              <a:rPr lang="en-AU" b="1" dirty="0" err="1">
                <a:solidFill>
                  <a:srgbClr val="7030A0"/>
                </a:solidFill>
              </a:rPr>
              <a:t>sering</a:t>
            </a:r>
            <a:r>
              <a:rPr lang="en-AU" b="1" dirty="0">
                <a:solidFill>
                  <a:srgbClr val="7030A0"/>
                </a:solidFill>
              </a:rPr>
              <a:t> </a:t>
            </a:r>
            <a:r>
              <a:rPr lang="en-AU" b="1" dirty="0" err="1">
                <a:solidFill>
                  <a:srgbClr val="7030A0"/>
                </a:solidFill>
              </a:rPr>
              <a:t>tergantung</a:t>
            </a:r>
            <a:r>
              <a:rPr lang="en-AU" b="1" dirty="0">
                <a:solidFill>
                  <a:srgbClr val="7030A0"/>
                </a:solidFill>
              </a:rPr>
              <a:t> </a:t>
            </a:r>
            <a:r>
              <a:rPr lang="en-AU" b="1" dirty="0" err="1">
                <a:solidFill>
                  <a:srgbClr val="7030A0"/>
                </a:solidFill>
              </a:rPr>
              <a:t>pada</a:t>
            </a:r>
            <a:r>
              <a:rPr lang="en-AU" b="1" dirty="0">
                <a:solidFill>
                  <a:srgbClr val="7030A0"/>
                </a:solidFill>
              </a:rPr>
              <a:t> </a:t>
            </a:r>
            <a:r>
              <a:rPr lang="en-AU" b="1" dirty="0" err="1">
                <a:solidFill>
                  <a:srgbClr val="7030A0"/>
                </a:solidFill>
              </a:rPr>
              <a:t>jumlah</a:t>
            </a:r>
            <a:r>
              <a:rPr lang="en-AU" b="1" dirty="0">
                <a:solidFill>
                  <a:srgbClr val="7030A0"/>
                </a:solidFill>
              </a:rPr>
              <a:t> </a:t>
            </a:r>
            <a:r>
              <a:rPr lang="en-AU" b="1" dirty="0" err="1">
                <a:solidFill>
                  <a:srgbClr val="7030A0"/>
                </a:solidFill>
              </a:rPr>
              <a:t>bahan</a:t>
            </a:r>
            <a:r>
              <a:rPr lang="en-AU" b="1" dirty="0">
                <a:solidFill>
                  <a:srgbClr val="7030A0"/>
                </a:solidFill>
              </a:rPr>
              <a:t> </a:t>
            </a:r>
            <a:r>
              <a:rPr lang="en-AU" b="1" dirty="0" err="1">
                <a:solidFill>
                  <a:srgbClr val="7030A0"/>
                </a:solidFill>
              </a:rPr>
              <a:t>tersebut</a:t>
            </a:r>
            <a:r>
              <a:rPr lang="en-AU" b="1" dirty="0">
                <a:solidFill>
                  <a:srgbClr val="7030A0"/>
                </a:solidFill>
              </a:rPr>
              <a:t> yang </a:t>
            </a:r>
            <a:r>
              <a:rPr lang="en-AU" b="1" dirty="0" err="1">
                <a:solidFill>
                  <a:srgbClr val="7030A0"/>
                </a:solidFill>
              </a:rPr>
              <a:t>masuk</a:t>
            </a:r>
            <a:r>
              <a:rPr lang="en-AU" b="1" dirty="0">
                <a:solidFill>
                  <a:srgbClr val="7030A0"/>
                </a:solidFill>
              </a:rPr>
              <a:t> </a:t>
            </a:r>
            <a:r>
              <a:rPr lang="en-AU" b="1" dirty="0" err="1">
                <a:solidFill>
                  <a:srgbClr val="7030A0"/>
                </a:solidFill>
              </a:rPr>
              <a:t>kedalam</a:t>
            </a:r>
            <a:r>
              <a:rPr lang="en-AU" b="1" dirty="0">
                <a:solidFill>
                  <a:srgbClr val="7030A0"/>
                </a:solidFill>
              </a:rPr>
              <a:t> </a:t>
            </a:r>
            <a:r>
              <a:rPr lang="en-AU" b="1" dirty="0" err="1">
                <a:solidFill>
                  <a:srgbClr val="7030A0"/>
                </a:solidFill>
              </a:rPr>
              <a:t>tubuh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Down Arrow 2"/>
          <p:cNvSpPr/>
          <p:nvPr/>
        </p:nvSpPr>
        <p:spPr bwMode="auto">
          <a:xfrm>
            <a:off x="4038600" y="4461164"/>
            <a:ext cx="990600" cy="4572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2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6956181" cy="3529013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000" b="1" dirty="0">
                <a:solidFill>
                  <a:schemeClr val="accent5">
                    <a:lumMod val="25000"/>
                  </a:schemeClr>
                </a:solidFill>
              </a:rPr>
              <a:t>TOKSIN </a:t>
            </a:r>
            <a:r>
              <a:rPr lang="en-US" sz="2000" b="1" dirty="0" err="1">
                <a:solidFill>
                  <a:schemeClr val="accent5">
                    <a:lumMod val="25000"/>
                  </a:schemeClr>
                </a:solidFill>
              </a:rPr>
              <a:t>atau</a:t>
            </a:r>
            <a:r>
              <a:rPr lang="en-US" sz="2000" b="1" dirty="0">
                <a:solidFill>
                  <a:schemeClr val="accent5">
                    <a:lumMod val="25000"/>
                  </a:schemeClr>
                </a:solidFill>
              </a:rPr>
              <a:t> RACUN</a:t>
            </a:r>
          </a:p>
          <a:p>
            <a:pPr algn="just"/>
            <a:r>
              <a:rPr lang="en-US" sz="1600" dirty="0">
                <a:solidFill>
                  <a:schemeClr val="accent5">
                    <a:lumMod val="25000"/>
                  </a:schemeClr>
                </a:solidFill>
              </a:rPr>
              <a:t>SUATU ZAT YANG JUMLAH RELATIF KECIL DAPAT MENGANGGU KESEHATAN MANUSIA</a:t>
            </a:r>
          </a:p>
          <a:p>
            <a:pPr algn="just">
              <a:buFontTx/>
              <a:buNone/>
            </a:pPr>
            <a:endParaRPr lang="en-US" sz="2000" b="1" dirty="0">
              <a:solidFill>
                <a:schemeClr val="accent5">
                  <a:lumMod val="25000"/>
                </a:schemeClr>
              </a:solidFill>
            </a:endParaRPr>
          </a:p>
          <a:p>
            <a:pPr algn="just">
              <a:buFontTx/>
              <a:buNone/>
            </a:pPr>
            <a:r>
              <a:rPr lang="en-US" sz="2000" b="1" dirty="0">
                <a:solidFill>
                  <a:schemeClr val="accent5">
                    <a:lumMod val="25000"/>
                  </a:schemeClr>
                </a:solidFill>
              </a:rPr>
              <a:t>XENOBIOTIK</a:t>
            </a:r>
          </a:p>
          <a:p>
            <a:pPr algn="just"/>
            <a:r>
              <a:rPr lang="en-US" sz="1600" dirty="0">
                <a:solidFill>
                  <a:schemeClr val="accent5">
                    <a:lumMod val="25000"/>
                  </a:schemeClr>
                </a:solidFill>
              </a:rPr>
              <a:t>SEBUTAN UNTUK SEMUA BAHAN YANG ASING BAGI TUBUH MANUSIA 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(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misalnya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,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obat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bahan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kimia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dsb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)</a:t>
            </a:r>
          </a:p>
          <a:p>
            <a:pPr algn="just"/>
            <a:endParaRPr lang="en-US" sz="1800" dirty="0">
              <a:solidFill>
                <a:schemeClr val="accent5">
                  <a:lumMod val="25000"/>
                </a:schemeClr>
              </a:solidFill>
            </a:endParaRPr>
          </a:p>
          <a:p>
            <a:pPr algn="just">
              <a:buFontTx/>
              <a:buNone/>
            </a:pPr>
            <a:r>
              <a:rPr lang="en-US" sz="2000" b="1" dirty="0">
                <a:solidFill>
                  <a:schemeClr val="accent5">
                    <a:lumMod val="25000"/>
                  </a:schemeClr>
                </a:solidFill>
              </a:rPr>
              <a:t>TOKSISITAS</a:t>
            </a:r>
          </a:p>
          <a:p>
            <a:pPr algn="just"/>
            <a:r>
              <a:rPr lang="en-US" sz="1600" dirty="0">
                <a:solidFill>
                  <a:schemeClr val="accent5">
                    <a:lumMod val="25000"/>
                  </a:schemeClr>
                </a:solidFill>
              </a:rPr>
              <a:t>KEMAMPUAN SUATU ZAT UNTUK MENIMBULKAN KERUSAKAN PADA ORGAN TUBUH SUATU ORGANISME</a:t>
            </a:r>
          </a:p>
          <a:p>
            <a:pPr algn="just"/>
            <a:endParaRPr lang="en-US" sz="160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292693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4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7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7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47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47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7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47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47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47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47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47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47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47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47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47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47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7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9" name="Text Box 3"/>
          <p:cNvSpPr txBox="1">
            <a:spLocks noChangeArrowheads="1"/>
          </p:cNvSpPr>
          <p:nvPr/>
        </p:nvSpPr>
        <p:spPr bwMode="auto">
          <a:xfrm>
            <a:off x="1066800" y="1219200"/>
            <a:ext cx="7772400" cy="427809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1092200" lvl="1" indent="-912813"/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LD</a:t>
            </a:r>
            <a:r>
              <a:rPr lang="en-US" sz="2000" b="1" baseline="-25000" dirty="0">
                <a:solidFill>
                  <a:schemeClr val="accent5">
                    <a:lumMod val="50000"/>
                  </a:schemeClr>
                </a:solidFill>
              </a:rPr>
              <a:t>50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US" sz="2000" b="0" dirty="0"/>
              <a:t>   (</a:t>
            </a:r>
            <a:r>
              <a:rPr lang="en-US" sz="2000" b="0" dirty="0">
                <a:latin typeface="Rockwell Condensed" pitchFamily="18" charset="0"/>
              </a:rPr>
              <a:t>Lethal Dose 50)  </a:t>
            </a:r>
            <a:r>
              <a:rPr lang="en-US" sz="2000" b="0" dirty="0" err="1">
                <a:latin typeface="Rockwell Condensed" pitchFamily="18" charset="0"/>
              </a:rPr>
              <a:t>suatu</a:t>
            </a:r>
            <a:r>
              <a:rPr lang="en-US" sz="2000" b="0" dirty="0">
                <a:latin typeface="Rockwell Condensed" pitchFamily="18" charset="0"/>
              </a:rPr>
              <a:t> </a:t>
            </a:r>
            <a:r>
              <a:rPr lang="en-US" sz="2000" b="0" dirty="0" err="1">
                <a:latin typeface="Rockwell Condensed" pitchFamily="18" charset="0"/>
              </a:rPr>
              <a:t>zat</a:t>
            </a:r>
            <a:r>
              <a:rPr lang="en-US" sz="2000" b="0" dirty="0">
                <a:latin typeface="Rockwell Condensed" pitchFamily="18" charset="0"/>
              </a:rPr>
              <a:t> </a:t>
            </a:r>
            <a:r>
              <a:rPr lang="en-US" sz="2000" b="0" dirty="0" err="1">
                <a:latin typeface="Rockwell Condensed" pitchFamily="18" charset="0"/>
              </a:rPr>
              <a:t>adalah</a:t>
            </a:r>
            <a:r>
              <a:rPr lang="en-US" sz="2000" b="0" dirty="0">
                <a:latin typeface="Rockwell Condensed" pitchFamily="18" charset="0"/>
              </a:rPr>
              <a:t> </a:t>
            </a:r>
            <a:r>
              <a:rPr lang="en-US" sz="2000" b="0" dirty="0" err="1">
                <a:latin typeface="Rockwell Condensed" pitchFamily="18" charset="0"/>
              </a:rPr>
              <a:t>dosis</a:t>
            </a:r>
            <a:r>
              <a:rPr lang="en-US" sz="2000" b="0" dirty="0">
                <a:latin typeface="Rockwell Condensed" pitchFamily="18" charset="0"/>
              </a:rPr>
              <a:t> yang </a:t>
            </a:r>
            <a:r>
              <a:rPr lang="en-US" sz="2000" b="0" dirty="0" err="1">
                <a:latin typeface="Rockwell Condensed" pitchFamily="18" charset="0"/>
              </a:rPr>
              <a:t>dapat</a:t>
            </a:r>
            <a:r>
              <a:rPr lang="en-US" sz="2000" b="0" dirty="0">
                <a:latin typeface="Rockwell Condensed" pitchFamily="18" charset="0"/>
              </a:rPr>
              <a:t> </a:t>
            </a:r>
            <a:r>
              <a:rPr lang="en-US" sz="2000" b="0" dirty="0" err="1">
                <a:latin typeface="Rockwell Condensed" pitchFamily="18" charset="0"/>
              </a:rPr>
              <a:t>menyebabkan</a:t>
            </a:r>
            <a:r>
              <a:rPr lang="en-US" sz="2000" b="0" dirty="0">
                <a:latin typeface="Rockwell Condensed" pitchFamily="18" charset="0"/>
              </a:rPr>
              <a:t> </a:t>
            </a:r>
            <a:r>
              <a:rPr lang="en-US" sz="2000" b="0" dirty="0" err="1">
                <a:latin typeface="Rockwell Condensed" pitchFamily="18" charset="0"/>
              </a:rPr>
              <a:t>kematian</a:t>
            </a:r>
            <a:r>
              <a:rPr lang="en-US" sz="2000" b="0" dirty="0">
                <a:latin typeface="Rockwell Condensed" pitchFamily="18" charset="0"/>
              </a:rPr>
              <a:t> </a:t>
            </a:r>
            <a:r>
              <a:rPr lang="en-US" sz="2000" b="0" dirty="0" err="1">
                <a:latin typeface="Rockwell Condensed" pitchFamily="18" charset="0"/>
              </a:rPr>
              <a:t>pada</a:t>
            </a:r>
            <a:r>
              <a:rPr lang="en-US" sz="2000" b="0" dirty="0">
                <a:latin typeface="Rockwell Condensed" pitchFamily="18" charset="0"/>
              </a:rPr>
              <a:t> 50 % </a:t>
            </a:r>
            <a:r>
              <a:rPr lang="en-US" sz="2000" b="0" dirty="0" err="1">
                <a:latin typeface="Rockwell Condensed" pitchFamily="18" charset="0"/>
              </a:rPr>
              <a:t>binatang</a:t>
            </a:r>
            <a:r>
              <a:rPr lang="en-US" sz="2000" b="0" dirty="0">
                <a:latin typeface="Rockwell Condensed" pitchFamily="18" charset="0"/>
              </a:rPr>
              <a:t> </a:t>
            </a:r>
            <a:r>
              <a:rPr lang="en-US" sz="2000" b="0" dirty="0" err="1">
                <a:latin typeface="Rockwell Condensed" pitchFamily="18" charset="0"/>
              </a:rPr>
              <a:t>percobaan</a:t>
            </a:r>
            <a:r>
              <a:rPr lang="en-US" sz="2000" b="0" dirty="0">
                <a:latin typeface="Rockwell Condensed" pitchFamily="18" charset="0"/>
              </a:rPr>
              <a:t> </a:t>
            </a:r>
            <a:r>
              <a:rPr lang="en-US" sz="2000" b="0" dirty="0" err="1">
                <a:latin typeface="Rockwell Condensed" pitchFamily="18" charset="0"/>
              </a:rPr>
              <a:t>dalam</a:t>
            </a:r>
            <a:r>
              <a:rPr lang="en-US" sz="2000" b="0" dirty="0">
                <a:latin typeface="Rockwell Condensed" pitchFamily="18" charset="0"/>
              </a:rPr>
              <a:t> </a:t>
            </a:r>
            <a:r>
              <a:rPr lang="en-US" sz="2000" b="0" dirty="0" err="1">
                <a:latin typeface="Rockwell Condensed" pitchFamily="18" charset="0"/>
              </a:rPr>
              <a:t>spesies</a:t>
            </a:r>
            <a:r>
              <a:rPr lang="en-US" sz="2000" b="0" dirty="0">
                <a:latin typeface="Rockwell Condensed" pitchFamily="18" charset="0"/>
              </a:rPr>
              <a:t> yang </a:t>
            </a:r>
            <a:r>
              <a:rPr lang="en-US" sz="2000" b="0" dirty="0" err="1">
                <a:latin typeface="Rockwell Condensed" pitchFamily="18" charset="0"/>
              </a:rPr>
              <a:t>sama</a:t>
            </a:r>
            <a:r>
              <a:rPr lang="en-US" sz="2000" b="0" dirty="0">
                <a:latin typeface="Rockwell Condensed" pitchFamily="18" charset="0"/>
              </a:rPr>
              <a:t> </a:t>
            </a:r>
            <a:r>
              <a:rPr lang="en-US" sz="2000" b="0" dirty="0" err="1">
                <a:latin typeface="Rockwell Condensed" pitchFamily="18" charset="0"/>
              </a:rPr>
              <a:t>setelah</a:t>
            </a:r>
            <a:r>
              <a:rPr lang="en-US" sz="2000" b="0" dirty="0">
                <a:latin typeface="Rockwell Condensed" pitchFamily="18" charset="0"/>
              </a:rPr>
              <a:t> </a:t>
            </a:r>
            <a:r>
              <a:rPr lang="en-US" sz="2000" b="0" dirty="0" err="1" smtClean="0">
                <a:latin typeface="Rockwell Condensed" pitchFamily="18" charset="0"/>
              </a:rPr>
              <a:t>terpapar</a:t>
            </a:r>
            <a:r>
              <a:rPr lang="en-US" sz="2000" b="0" dirty="0" smtClean="0">
                <a:latin typeface="Rockwell Condensed" pitchFamily="18" charset="0"/>
              </a:rPr>
              <a:t> </a:t>
            </a:r>
            <a:r>
              <a:rPr lang="en-US" sz="2000" b="0" dirty="0" err="1" smtClean="0">
                <a:latin typeface="Rockwell Condensed" pitchFamily="18" charset="0"/>
              </a:rPr>
              <a:t>suatu</a:t>
            </a:r>
            <a:r>
              <a:rPr lang="en-US" sz="2000" b="0" dirty="0" smtClean="0">
                <a:latin typeface="Rockwell Condensed" pitchFamily="18" charset="0"/>
              </a:rPr>
              <a:t> </a:t>
            </a:r>
            <a:r>
              <a:rPr lang="en-US" sz="2000" b="0" dirty="0" err="1">
                <a:latin typeface="Rockwell Condensed" pitchFamily="18" charset="0"/>
              </a:rPr>
              <a:t>zat</a:t>
            </a:r>
            <a:r>
              <a:rPr lang="en-US" sz="2000" b="0" dirty="0">
                <a:latin typeface="Rockwell Condensed" pitchFamily="18" charset="0"/>
              </a:rPr>
              <a:t> </a:t>
            </a:r>
            <a:r>
              <a:rPr lang="en-US" sz="2000" b="0" dirty="0" err="1">
                <a:latin typeface="Rockwell Condensed" pitchFamily="18" charset="0"/>
              </a:rPr>
              <a:t>dalam</a:t>
            </a:r>
            <a:r>
              <a:rPr lang="en-US" sz="2000" b="0" dirty="0">
                <a:latin typeface="Rockwell Condensed" pitchFamily="18" charset="0"/>
              </a:rPr>
              <a:t> </a:t>
            </a:r>
            <a:r>
              <a:rPr lang="en-US" sz="2000" b="0" dirty="0" err="1">
                <a:latin typeface="Rockwell Condensed" pitchFamily="18" charset="0"/>
              </a:rPr>
              <a:t>waktu</a:t>
            </a:r>
            <a:r>
              <a:rPr lang="en-US" sz="2000" b="0" dirty="0">
                <a:latin typeface="Rockwell Condensed" pitchFamily="18" charset="0"/>
              </a:rPr>
              <a:t> </a:t>
            </a:r>
            <a:r>
              <a:rPr lang="en-US" sz="2000" b="0" dirty="0" err="1">
                <a:latin typeface="Rockwell Condensed" pitchFamily="18" charset="0"/>
              </a:rPr>
              <a:t>tertentu</a:t>
            </a:r>
            <a:endParaRPr lang="en-US" sz="2000" b="0" dirty="0">
              <a:latin typeface="Rockwell Condensed" pitchFamily="18" charset="0"/>
            </a:endParaRPr>
          </a:p>
          <a:p>
            <a:pPr marL="1092200" indent="-1092200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</a:rPr>
              <a:t>LC</a:t>
            </a:r>
            <a:r>
              <a:rPr lang="en-US" sz="2400" b="1" baseline="-25000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</a:rPr>
              <a:t>50</a:t>
            </a:r>
            <a:r>
              <a:rPr lang="en-US" sz="2400" b="1" baseline="-25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b="0" dirty="0" smtClean="0"/>
              <a:t>   </a:t>
            </a:r>
            <a:r>
              <a:rPr lang="en-US" sz="2000" b="0" dirty="0">
                <a:latin typeface="Rockwell Condensed" pitchFamily="18" charset="0"/>
              </a:rPr>
              <a:t>(Lethal </a:t>
            </a:r>
            <a:r>
              <a:rPr lang="en-US" sz="2000" b="0" dirty="0" err="1">
                <a:latin typeface="Rockwell Condensed" pitchFamily="18" charset="0"/>
              </a:rPr>
              <a:t>Concentratione</a:t>
            </a:r>
            <a:r>
              <a:rPr lang="en-US" sz="2000" b="0" dirty="0">
                <a:latin typeface="Rockwell Condensed" pitchFamily="18" charset="0"/>
              </a:rPr>
              <a:t> 50)   </a:t>
            </a:r>
            <a:r>
              <a:rPr lang="en-US" sz="2000" b="0" dirty="0" err="1">
                <a:latin typeface="Rockwell Condensed" pitchFamily="18" charset="0"/>
              </a:rPr>
              <a:t>adalah</a:t>
            </a:r>
            <a:r>
              <a:rPr lang="en-US" sz="2000" b="0" dirty="0">
                <a:latin typeface="Rockwell Condensed" pitchFamily="18" charset="0"/>
              </a:rPr>
              <a:t> </a:t>
            </a:r>
            <a:r>
              <a:rPr lang="en-US" sz="2000" b="0" dirty="0" err="1">
                <a:latin typeface="Rockwell Condensed" pitchFamily="18" charset="0"/>
              </a:rPr>
              <a:t>kosentrasi</a:t>
            </a:r>
            <a:r>
              <a:rPr lang="en-US" sz="2000" b="0" dirty="0">
                <a:latin typeface="Rockwell Condensed" pitchFamily="18" charset="0"/>
              </a:rPr>
              <a:t> yang </a:t>
            </a:r>
            <a:r>
              <a:rPr lang="en-US" sz="2000" b="0" dirty="0" err="1" smtClean="0">
                <a:latin typeface="Rockwell Condensed" pitchFamily="18" charset="0"/>
              </a:rPr>
              <a:t>menyebabkan</a:t>
            </a:r>
            <a:r>
              <a:rPr lang="en-US" sz="2000" b="0" dirty="0" smtClean="0">
                <a:latin typeface="Rockwell Condensed" pitchFamily="18" charset="0"/>
              </a:rPr>
              <a:t> </a:t>
            </a:r>
            <a:r>
              <a:rPr lang="en-US" sz="2000" b="0" dirty="0" err="1">
                <a:latin typeface="Rockwell Condensed" pitchFamily="18" charset="0"/>
              </a:rPr>
              <a:t>kematian</a:t>
            </a:r>
            <a:r>
              <a:rPr lang="en-US" sz="2000" b="0" dirty="0">
                <a:latin typeface="Rockwell Condensed" pitchFamily="18" charset="0"/>
              </a:rPr>
              <a:t> </a:t>
            </a:r>
            <a:r>
              <a:rPr lang="en-US" sz="2000" b="0" dirty="0" err="1">
                <a:latin typeface="Rockwell Condensed" pitchFamily="18" charset="0"/>
              </a:rPr>
              <a:t>pada</a:t>
            </a:r>
            <a:r>
              <a:rPr lang="en-US" sz="2000" b="0" dirty="0">
                <a:latin typeface="Rockwell Condensed" pitchFamily="18" charset="0"/>
              </a:rPr>
              <a:t> 50 % </a:t>
            </a:r>
            <a:r>
              <a:rPr lang="en-US" sz="2000" b="0" dirty="0" err="1">
                <a:latin typeface="Rockwell Condensed" pitchFamily="18" charset="0"/>
              </a:rPr>
              <a:t>binatang</a:t>
            </a:r>
            <a:r>
              <a:rPr lang="en-US" sz="2000" b="0" dirty="0">
                <a:latin typeface="Rockwell Condensed" pitchFamily="18" charset="0"/>
              </a:rPr>
              <a:t> </a:t>
            </a:r>
            <a:r>
              <a:rPr lang="en-US" sz="2000" b="0" dirty="0" err="1">
                <a:latin typeface="Rockwell Condensed" pitchFamily="18" charset="0"/>
              </a:rPr>
              <a:t>percobaan</a:t>
            </a:r>
            <a:endParaRPr lang="en-US" sz="2000" b="0" dirty="0">
              <a:latin typeface="Rockwell Condensed" pitchFamily="18" charset="0"/>
            </a:endParaRPr>
          </a:p>
          <a:p>
            <a:endParaRPr lang="en-US" sz="2000" dirty="0">
              <a:solidFill>
                <a:srgbClr val="FF9933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  <a:latin typeface="Rockwell Condensed" pitchFamily="18" charset="0"/>
              </a:rPr>
              <a:t>DOSIS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b="0" dirty="0">
                <a:solidFill>
                  <a:srgbClr val="C00000"/>
                </a:solidFill>
              </a:rPr>
              <a:t>   ,</a:t>
            </a:r>
            <a:r>
              <a:rPr lang="en-US" sz="2000" b="0" dirty="0"/>
              <a:t> </a:t>
            </a:r>
            <a:r>
              <a:rPr lang="en-US" sz="2400" dirty="0" err="1" smtClean="0">
                <a:latin typeface="Agency FB" pitchFamily="34" charset="0"/>
              </a:rPr>
              <a:t>ialah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jumlah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XENOBIOTIK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b="0" dirty="0">
                <a:solidFill>
                  <a:schemeClr val="accent5">
                    <a:lumMod val="50000"/>
                  </a:schemeClr>
                </a:solidFill>
                <a:latin typeface="Rockwell Condensed" pitchFamily="18" charset="0"/>
              </a:rPr>
              <a:t>yang </a:t>
            </a:r>
            <a:r>
              <a:rPr lang="en-US" sz="2000" b="0" dirty="0" err="1">
                <a:solidFill>
                  <a:schemeClr val="accent5">
                    <a:lumMod val="50000"/>
                  </a:schemeClr>
                </a:solidFill>
                <a:latin typeface="Rockwell Condensed" pitchFamily="18" charset="0"/>
              </a:rPr>
              <a:t>masuk</a:t>
            </a:r>
            <a:r>
              <a:rPr lang="en-US" sz="2000" b="0" dirty="0">
                <a:solidFill>
                  <a:schemeClr val="accent5">
                    <a:lumMod val="50000"/>
                  </a:schemeClr>
                </a:solidFill>
                <a:latin typeface="Rockwell Condensed" pitchFamily="18" charset="0"/>
              </a:rPr>
              <a:t> </a:t>
            </a:r>
            <a:r>
              <a:rPr lang="en-US" sz="2000" b="0" dirty="0" err="1">
                <a:solidFill>
                  <a:schemeClr val="accent5">
                    <a:lumMod val="50000"/>
                  </a:schemeClr>
                </a:solidFill>
                <a:latin typeface="Rockwell Condensed" pitchFamily="18" charset="0"/>
              </a:rPr>
              <a:t>dalam</a:t>
            </a:r>
            <a:r>
              <a:rPr lang="en-US" sz="2000" b="0" dirty="0">
                <a:solidFill>
                  <a:schemeClr val="accent5">
                    <a:lumMod val="50000"/>
                  </a:schemeClr>
                </a:solidFill>
                <a:latin typeface="Rockwell Condensed" pitchFamily="18" charset="0"/>
              </a:rPr>
              <a:t> </a:t>
            </a:r>
            <a:r>
              <a:rPr lang="en-US" sz="2000" b="0" dirty="0" err="1">
                <a:solidFill>
                  <a:schemeClr val="accent5">
                    <a:lumMod val="50000"/>
                  </a:schemeClr>
                </a:solidFill>
                <a:latin typeface="Rockwell Condensed" pitchFamily="18" charset="0"/>
              </a:rPr>
              <a:t>tubuh</a:t>
            </a:r>
            <a:r>
              <a:rPr lang="en-US" sz="2000" b="0" dirty="0">
                <a:solidFill>
                  <a:schemeClr val="accent5">
                    <a:lumMod val="50000"/>
                  </a:schemeClr>
                </a:solidFill>
                <a:latin typeface="Rockwell Condensed" pitchFamily="18" charset="0"/>
              </a:rPr>
              <a:t> </a:t>
            </a:r>
            <a:r>
              <a:rPr lang="en-US" sz="2000" b="0" dirty="0" err="1">
                <a:solidFill>
                  <a:schemeClr val="accent5">
                    <a:lumMod val="50000"/>
                  </a:schemeClr>
                </a:solidFill>
                <a:latin typeface="Rockwell Condensed" pitchFamily="18" charset="0"/>
              </a:rPr>
              <a:t>manusia</a:t>
            </a:r>
            <a:r>
              <a:rPr lang="en-US" sz="2000" b="0" dirty="0">
                <a:solidFill>
                  <a:schemeClr val="accent5">
                    <a:lumMod val="50000"/>
                  </a:schemeClr>
                </a:solidFill>
                <a:latin typeface="Rockwell Condensed" pitchFamily="18" charset="0"/>
              </a:rPr>
              <a:t> .</a:t>
            </a:r>
          </a:p>
          <a:p>
            <a:endParaRPr lang="en-US" sz="2000" b="0" dirty="0">
              <a:solidFill>
                <a:srgbClr val="FFFF00"/>
              </a:solidFill>
            </a:endParaRPr>
          </a:p>
          <a:p>
            <a:r>
              <a:rPr lang="en-US" sz="2000" b="0" dirty="0" err="1" smtClean="0">
                <a:solidFill>
                  <a:schemeClr val="accent5">
                    <a:lumMod val="50000"/>
                  </a:schemeClr>
                </a:solidFill>
              </a:rPr>
              <a:t>Hubungan</a:t>
            </a:r>
            <a:r>
              <a:rPr lang="en-US" sz="2000" b="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b="0" dirty="0">
                <a:solidFill>
                  <a:srgbClr val="FF0000"/>
                </a:solidFill>
                <a:latin typeface="Rockwell Condensed" pitchFamily="18" charset="0"/>
              </a:rPr>
              <a:t>DOSIS</a:t>
            </a:r>
            <a:r>
              <a:rPr lang="en-US" sz="2000" b="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b="0" dirty="0" err="1" smtClean="0">
                <a:solidFill>
                  <a:schemeClr val="accent5">
                    <a:lumMod val="50000"/>
                  </a:schemeClr>
                </a:solidFill>
              </a:rPr>
              <a:t>dengan</a:t>
            </a:r>
            <a:r>
              <a:rPr lang="en-US" sz="2000" b="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b="0" dirty="0">
                <a:solidFill>
                  <a:srgbClr val="FF0000"/>
                </a:solidFill>
                <a:latin typeface="Rockwell Condensed" pitchFamily="18" charset="0"/>
              </a:rPr>
              <a:t>EFEK</a:t>
            </a:r>
            <a:r>
              <a:rPr lang="en-US" sz="2000" b="0" dirty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dose –effect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</a:rPr>
              <a:t>relantship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914400" indent="-914400"/>
            <a:r>
              <a:rPr lang="en-US" sz="2000" b="0" dirty="0"/>
              <a:t>	</a:t>
            </a:r>
            <a:r>
              <a:rPr lang="en-US" sz="2400" b="0" dirty="0" err="1">
                <a:latin typeface="Rockwell Condensed" pitchFamily="18" charset="0"/>
              </a:rPr>
              <a:t>Hubungan</a:t>
            </a:r>
            <a:r>
              <a:rPr lang="en-US" sz="2400" b="0" dirty="0">
                <a:latin typeface="Rockwell Condensed" pitchFamily="18" charset="0"/>
              </a:rPr>
              <a:t> </a:t>
            </a:r>
            <a:r>
              <a:rPr lang="en-US" sz="2400" b="0" dirty="0" err="1">
                <a:latin typeface="Rockwell Condensed" pitchFamily="18" charset="0"/>
              </a:rPr>
              <a:t>antara</a:t>
            </a:r>
            <a:r>
              <a:rPr lang="en-US" sz="2400" b="0" dirty="0">
                <a:latin typeface="Rockwell Condensed" pitchFamily="18" charset="0"/>
              </a:rPr>
              <a:t> </a:t>
            </a:r>
            <a:r>
              <a:rPr lang="en-US" sz="2400" b="0" dirty="0" err="1">
                <a:latin typeface="Rockwell Condensed" pitchFamily="18" charset="0"/>
              </a:rPr>
              <a:t>dosis</a:t>
            </a:r>
            <a:r>
              <a:rPr lang="en-US" sz="2400" b="0" dirty="0">
                <a:latin typeface="Rockwell Condensed" pitchFamily="18" charset="0"/>
              </a:rPr>
              <a:t> </a:t>
            </a:r>
            <a:r>
              <a:rPr lang="en-US" sz="2400" b="0" dirty="0" err="1">
                <a:latin typeface="Rockwell Condensed" pitchFamily="18" charset="0"/>
              </a:rPr>
              <a:t>dengan</a:t>
            </a:r>
            <a:r>
              <a:rPr lang="en-US" sz="2400" b="0" dirty="0">
                <a:latin typeface="Rockwell Condensed" pitchFamily="18" charset="0"/>
              </a:rPr>
              <a:t> </a:t>
            </a:r>
            <a:r>
              <a:rPr lang="en-US" sz="2400" b="0" dirty="0" err="1">
                <a:latin typeface="Rockwell Condensed" pitchFamily="18" charset="0"/>
              </a:rPr>
              <a:t>efek</a:t>
            </a:r>
            <a:r>
              <a:rPr lang="en-US" sz="2400" b="0" dirty="0">
                <a:latin typeface="Rockwell Condensed" pitchFamily="18" charset="0"/>
              </a:rPr>
              <a:t> yang </a:t>
            </a:r>
            <a:r>
              <a:rPr lang="en-US" sz="2400" b="0" dirty="0" err="1">
                <a:latin typeface="Rockwell Condensed" pitchFamily="18" charset="0"/>
              </a:rPr>
              <a:t>terjadi</a:t>
            </a:r>
            <a:r>
              <a:rPr lang="en-US" sz="2400" b="0" dirty="0">
                <a:latin typeface="Rockwell Condensed" pitchFamily="18" charset="0"/>
              </a:rPr>
              <a:t> </a:t>
            </a:r>
            <a:r>
              <a:rPr lang="en-US" sz="2400" b="0" dirty="0" err="1">
                <a:latin typeface="Rockwell Condensed" pitchFamily="18" charset="0"/>
              </a:rPr>
              <a:t>pada</a:t>
            </a:r>
            <a:r>
              <a:rPr lang="en-US" sz="2400" b="0" dirty="0">
                <a:latin typeface="Rockwell Condensed" pitchFamily="18" charset="0"/>
              </a:rPr>
              <a:t> </a:t>
            </a:r>
            <a:r>
              <a:rPr lang="en-US" sz="2400" b="0" dirty="0" err="1">
                <a:latin typeface="Rockwell Condensed" pitchFamily="18" charset="0"/>
              </a:rPr>
              <a:t>manusia</a:t>
            </a:r>
            <a:endParaRPr lang="en-US" sz="2400" b="0" dirty="0">
              <a:latin typeface="Rockwell Condensed" pitchFamily="18" charset="0"/>
            </a:endParaRPr>
          </a:p>
          <a:p>
            <a:endParaRPr lang="en-US" sz="2000" b="0" dirty="0"/>
          </a:p>
          <a:p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3852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990600"/>
            <a:ext cx="7488115" cy="467995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endParaRPr lang="en-US" sz="1200" b="1" dirty="0">
              <a:solidFill>
                <a:schemeClr val="accent5">
                  <a:lumMod val="25000"/>
                </a:schemeClr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chemeClr val="accent5">
                    <a:lumMod val="25000"/>
                  </a:schemeClr>
                </a:solidFill>
              </a:rPr>
              <a:t>DOSE RESPNSE RELATIOSHIP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, 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	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hubungan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anatara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dosis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dan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presentase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individu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yang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menunjukkan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gejala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tertentu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/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spesifik</a:t>
            </a:r>
            <a:endParaRPr lang="en-US" sz="1800" dirty="0">
              <a:solidFill>
                <a:schemeClr val="accent5">
                  <a:lumMod val="25000"/>
                </a:schemeClr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b="1" dirty="0">
              <a:solidFill>
                <a:schemeClr val="accent5">
                  <a:lumMod val="25000"/>
                </a:schemeClr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chemeClr val="accent5">
                    <a:lumMod val="25000"/>
                  </a:schemeClr>
                </a:solidFill>
              </a:rPr>
              <a:t>EFEK ADITIF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b="1" dirty="0">
              <a:solidFill>
                <a:schemeClr val="accent5">
                  <a:lumMod val="25000"/>
                </a:schemeClr>
              </a:solidFill>
            </a:endParaRPr>
          </a:p>
          <a:p>
            <a:pPr marL="820738" lvl="1">
              <a:lnSpc>
                <a:spcPct val="80000"/>
              </a:lnSpc>
            </a:pP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ialah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efek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yang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terjadi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bila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kombinasi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dua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atau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lebih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bahan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kimia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saling</a:t>
            </a:r>
            <a:r>
              <a:rPr lang="en-US" sz="18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5">
                    <a:lumMod val="25000"/>
                  </a:schemeClr>
                </a:solidFill>
              </a:rPr>
              <a:t>mengauatka</a:t>
            </a:r>
            <a:endParaRPr lang="en-US" sz="1800" dirty="0">
              <a:solidFill>
                <a:schemeClr val="accent5">
                  <a:lumMod val="25000"/>
                </a:schemeClr>
              </a:solidFill>
            </a:endParaRPr>
          </a:p>
          <a:p>
            <a:pPr marL="0" indent="0">
              <a:lnSpc>
                <a:spcPct val="80000"/>
              </a:lnSpc>
            </a:pPr>
            <a:endParaRPr lang="en-US" sz="1200" b="1" dirty="0">
              <a:solidFill>
                <a:schemeClr val="accent5">
                  <a:lumMod val="25000"/>
                </a:schemeClr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chemeClr val="accent5">
                    <a:lumMod val="25000"/>
                  </a:schemeClr>
                </a:solidFill>
              </a:rPr>
              <a:t>TARGET ORGAN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1600" b="1" dirty="0">
              <a:solidFill>
                <a:schemeClr val="accent5">
                  <a:lumMod val="25000"/>
                </a:schemeClr>
              </a:solidFill>
            </a:endParaRPr>
          </a:p>
          <a:p>
            <a:pPr marL="820738" lvl="1">
              <a:lnSpc>
                <a:spcPct val="80000"/>
              </a:lnSpc>
            </a:pPr>
            <a:r>
              <a:rPr lang="en-US" sz="1600" dirty="0" err="1">
                <a:solidFill>
                  <a:schemeClr val="accent5">
                    <a:lumMod val="25000"/>
                  </a:schemeClr>
                </a:solidFill>
              </a:rPr>
              <a:t>Ialah</a:t>
            </a:r>
            <a:r>
              <a:rPr lang="en-US" sz="1600" dirty="0">
                <a:solidFill>
                  <a:schemeClr val="accent5">
                    <a:lumMod val="25000"/>
                  </a:schemeClr>
                </a:solidFill>
              </a:rPr>
              <a:t> organ yang paling </a:t>
            </a:r>
            <a:r>
              <a:rPr lang="en-US" sz="1600" dirty="0" err="1">
                <a:solidFill>
                  <a:schemeClr val="accent5">
                    <a:lumMod val="25000"/>
                  </a:schemeClr>
                </a:solidFill>
              </a:rPr>
              <a:t>sensitif</a:t>
            </a:r>
            <a:r>
              <a:rPr lang="en-US" sz="16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5">
                    <a:lumMod val="25000"/>
                  </a:schemeClr>
                </a:solidFill>
              </a:rPr>
              <a:t>terhadap</a:t>
            </a:r>
            <a:r>
              <a:rPr lang="en-US" sz="16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5">
                    <a:lumMod val="25000"/>
                  </a:schemeClr>
                </a:solidFill>
              </a:rPr>
              <a:t>pejanan</a:t>
            </a:r>
            <a:r>
              <a:rPr lang="en-US" sz="1600" dirty="0">
                <a:solidFill>
                  <a:schemeClr val="accent5">
                    <a:lumMod val="25000"/>
                  </a:schemeClr>
                </a:solidFill>
              </a:rPr>
              <a:t> yang </a:t>
            </a:r>
            <a:r>
              <a:rPr lang="en-US" sz="1600" dirty="0" err="1">
                <a:solidFill>
                  <a:schemeClr val="accent5">
                    <a:lumMod val="25000"/>
                  </a:schemeClr>
                </a:solidFill>
              </a:rPr>
              <a:t>terjadi</a:t>
            </a:r>
            <a:r>
              <a:rPr lang="en-US" sz="1600" dirty="0">
                <a:solidFill>
                  <a:schemeClr val="accent5">
                    <a:lumMod val="25000"/>
                  </a:schemeClr>
                </a:solidFill>
              </a:rPr>
              <a:t>.</a:t>
            </a:r>
          </a:p>
          <a:p>
            <a:pPr marL="0" indent="0">
              <a:lnSpc>
                <a:spcPct val="80000"/>
              </a:lnSpc>
            </a:pPr>
            <a:endParaRPr lang="en-US" sz="1800" dirty="0">
              <a:solidFill>
                <a:schemeClr val="accent5">
                  <a:lumMod val="25000"/>
                </a:schemeClr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chemeClr val="accent5">
                    <a:lumMod val="25000"/>
                  </a:schemeClr>
                </a:solidFill>
              </a:rPr>
              <a:t>EFEK AKUT</a:t>
            </a:r>
          </a:p>
          <a:p>
            <a:pPr marL="820738" lvl="1">
              <a:lnSpc>
                <a:spcPct val="80000"/>
              </a:lnSpc>
            </a:pPr>
            <a:r>
              <a:rPr lang="en-US" sz="1600" dirty="0" err="1">
                <a:solidFill>
                  <a:schemeClr val="accent5">
                    <a:lumMod val="25000"/>
                  </a:schemeClr>
                </a:solidFill>
              </a:rPr>
              <a:t>Ialah</a:t>
            </a:r>
            <a:r>
              <a:rPr lang="en-US" sz="16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5">
                    <a:lumMod val="25000"/>
                  </a:schemeClr>
                </a:solidFill>
              </a:rPr>
              <a:t>efek</a:t>
            </a:r>
            <a:r>
              <a:rPr lang="en-US" sz="1600" dirty="0">
                <a:solidFill>
                  <a:schemeClr val="accent5">
                    <a:lumMod val="25000"/>
                  </a:schemeClr>
                </a:solidFill>
              </a:rPr>
              <a:t> yang </a:t>
            </a:r>
            <a:r>
              <a:rPr lang="en-US" sz="1600" dirty="0" err="1">
                <a:solidFill>
                  <a:schemeClr val="accent5">
                    <a:lumMod val="25000"/>
                  </a:schemeClr>
                </a:solidFill>
              </a:rPr>
              <a:t>terjadi</a:t>
            </a:r>
            <a:r>
              <a:rPr lang="en-US" sz="16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5">
                    <a:lumMod val="25000"/>
                  </a:schemeClr>
                </a:solidFill>
              </a:rPr>
              <a:t>sesudah</a:t>
            </a:r>
            <a:r>
              <a:rPr lang="en-US" sz="16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5">
                    <a:lumMod val="25000"/>
                  </a:schemeClr>
                </a:solidFill>
              </a:rPr>
              <a:t>terpejanan</a:t>
            </a:r>
            <a:r>
              <a:rPr lang="en-US" sz="16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5">
                    <a:lumMod val="25000"/>
                  </a:schemeClr>
                </a:solidFill>
              </a:rPr>
              <a:t>dalam</a:t>
            </a:r>
            <a:r>
              <a:rPr lang="en-US" sz="16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5">
                    <a:lumMod val="25000"/>
                  </a:schemeClr>
                </a:solidFill>
              </a:rPr>
              <a:t>waktu</a:t>
            </a:r>
            <a:r>
              <a:rPr lang="en-US" sz="1600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5">
                    <a:lumMod val="25000"/>
                  </a:schemeClr>
                </a:solidFill>
              </a:rPr>
              <a:t>singkat</a:t>
            </a:r>
            <a:r>
              <a:rPr lang="en-US" sz="1600" dirty="0">
                <a:solidFill>
                  <a:schemeClr val="accent5">
                    <a:lumMod val="25000"/>
                  </a:schemeClr>
                </a:solidFill>
              </a:rPr>
              <a:t>(jam, </a:t>
            </a:r>
            <a:r>
              <a:rPr lang="en-US" sz="1600" dirty="0" err="1">
                <a:solidFill>
                  <a:schemeClr val="accent5">
                    <a:lumMod val="25000"/>
                  </a:schemeClr>
                </a:solidFill>
              </a:rPr>
              <a:t>hari</a:t>
            </a:r>
            <a:r>
              <a:rPr lang="en-US" sz="1600" dirty="0">
                <a:solidFill>
                  <a:schemeClr val="accent5">
                    <a:lumMod val="2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80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62169"/>
            <a:ext cx="7239000" cy="658813"/>
          </a:xfrm>
        </p:spPr>
        <p:txBody>
          <a:bodyPr/>
          <a:lstStyle/>
          <a:p>
            <a:r>
              <a:rPr lang="en-US" sz="3200" dirty="0" err="1" smtClean="0">
                <a:solidFill>
                  <a:srgbClr val="0070C0"/>
                </a:solidFill>
                <a:latin typeface="Tw Cen MT Condensed Extra Bold" pitchFamily="34" charset="0"/>
              </a:rPr>
              <a:t>Tabel</a:t>
            </a:r>
            <a:r>
              <a:rPr lang="en-US" sz="3200" dirty="0" smtClean="0">
                <a:solidFill>
                  <a:srgbClr val="0070C0"/>
                </a:solidFill>
                <a:latin typeface="Tw Cen MT Condensed Extra Bold" pitchFamily="34" charset="0"/>
              </a:rPr>
              <a:t> -1.3  KLASIFIKASI  </a:t>
            </a:r>
            <a:r>
              <a:rPr lang="en-US" sz="3200" dirty="0">
                <a:solidFill>
                  <a:srgbClr val="0070C0"/>
                </a:solidFill>
                <a:latin typeface="Tw Cen MT Condensed Extra Bold" pitchFamily="34" charset="0"/>
              </a:rPr>
              <a:t>BAHAN  BERACUN</a:t>
            </a:r>
          </a:p>
        </p:txBody>
      </p:sp>
      <p:graphicFrame>
        <p:nvGraphicFramePr>
          <p:cNvPr id="862241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063871"/>
              </p:ext>
            </p:extLst>
          </p:nvPr>
        </p:nvGraphicFramePr>
        <p:xfrm>
          <a:off x="914400" y="2590800"/>
          <a:ext cx="7491046" cy="335756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47303"/>
                <a:gridCol w="4343743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BERDASARKAN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84406" marR="84406" horzOverflow="overflow"/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PENGGUNAAN  BAHAN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SOLVEN, ADITIF MAKANAN , DLL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84406" marR="84406" horzOverflow="overflow"/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TARGET  ORGAN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HATI, GINJAL, PARU, SISTIM HAEMOPOETI, DLL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84406" marR="84406" horzOverflow="overflow"/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FISIKNYA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GAS, DEBU, CAIR, FUMES, UAP, DLL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84406" marR="84406" horzOverflow="overflow"/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KANDUNGAN  KIMIANYA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AROMATIK AMINE, HIDRO KARBON, DLL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84406" marR="84406" horzOverflow="overflow"/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TOKSISITASNYA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RINGAN, SEDANG, BERAT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84406" marR="84406" horzOverflow="overflow"/>
                </a:tc>
              </a:tr>
              <a:tr h="301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FISIOLOGI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IRITAN, ASFIKSIAN, KARSINOGEN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84406" marR="84406" horzOverflow="overflow"/>
                </a:tc>
              </a:tr>
            </a:tbl>
          </a:graphicData>
        </a:graphic>
      </p:graphicFrame>
      <p:pic>
        <p:nvPicPr>
          <p:cNvPr id="862237" name="Picture 29" descr="j03049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1600200"/>
            <a:ext cx="1796912" cy="1189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403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969818" y="1371600"/>
            <a:ext cx="7217019" cy="762000"/>
          </a:xfrm>
        </p:spPr>
        <p:txBody>
          <a:bodyPr/>
          <a:lstStyle/>
          <a:p>
            <a:pPr marL="914400" indent="-914400" algn="just"/>
            <a:r>
              <a:rPr lang="en-US" sz="2000" b="1" dirty="0" smtClean="0">
                <a:solidFill>
                  <a:srgbClr val="7030A0"/>
                </a:solidFill>
                <a:cs typeface="Tahoma" pitchFamily="34" charset="0"/>
              </a:rPr>
              <a:t>Tabel-1.4.   </a:t>
            </a:r>
            <a:r>
              <a:rPr lang="en-US" sz="2800" b="1" dirty="0" smtClean="0">
                <a:solidFill>
                  <a:srgbClr val="7030A0"/>
                </a:solidFill>
                <a:cs typeface="Tahoma" pitchFamily="34" charset="0"/>
              </a:rPr>
              <a:t>KRITERIA </a:t>
            </a:r>
            <a:r>
              <a:rPr lang="en-US" sz="2800" b="1" dirty="0">
                <a:solidFill>
                  <a:srgbClr val="7030A0"/>
                </a:solidFill>
                <a:cs typeface="Tahoma" pitchFamily="34" charset="0"/>
              </a:rPr>
              <a:t>BAHAN BERACUN</a:t>
            </a:r>
          </a:p>
        </p:txBody>
      </p:sp>
      <p:graphicFrame>
        <p:nvGraphicFramePr>
          <p:cNvPr id="85816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455189"/>
              </p:ext>
            </p:extLst>
          </p:nvPr>
        </p:nvGraphicFramePr>
        <p:xfrm>
          <a:off x="1219200" y="2951797"/>
          <a:ext cx="7467600" cy="263461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37415"/>
                <a:gridCol w="2986985"/>
                <a:gridCol w="2743200"/>
              </a:tblGrid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</a:rPr>
                        <a:t>KRITERIA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</a:rPr>
                        <a:t>LD  50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</a:rPr>
                        <a:t>LC  50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BERACUN</a:t>
                      </a:r>
                      <a:endParaRPr kumimoji="1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sng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mulut</a:t>
                      </a: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 &lt;LD 50&lt; 200 mg/kg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pernapasan</a:t>
                      </a: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0,5&lt;LC50&lt;2 mg/l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1171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SANGAT BERACUN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sng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mulut</a:t>
                      </a: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LD 50 </a:t>
                      </a: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</a:t>
                      </a: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200 mg/kg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pernapasan</a:t>
                      </a: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LC50 &lt; 0,5 mg/l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</a:tbl>
          </a:graphicData>
        </a:graphic>
      </p:graphicFrame>
      <p:pic>
        <p:nvPicPr>
          <p:cNvPr id="858161" name="Picture 49" descr="j03049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4602" y="5157787"/>
            <a:ext cx="863111" cy="857250"/>
          </a:xfrm>
          <a:prstGeom prst="rect">
            <a:avLst/>
          </a:prstGeom>
          <a:noFill/>
        </p:spPr>
      </p:pic>
      <p:pic>
        <p:nvPicPr>
          <p:cNvPr id="858162" name="Picture 50" descr="j03049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5486400"/>
            <a:ext cx="1197219" cy="1057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188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ChangeArrowheads="1"/>
          </p:cNvSpPr>
          <p:nvPr/>
        </p:nvSpPr>
        <p:spPr bwMode="auto">
          <a:xfrm>
            <a:off x="8629209" y="6636222"/>
            <a:ext cx="5001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8100" tIns="38100" rIns="38100" bIns="38100" anchor="ctr" anchorCtr="1">
            <a:spAutoFit/>
          </a:bodyPr>
          <a:lstStyle/>
          <a:p>
            <a:pPr algn="r" eaLnBrk="0" hangingPunct="0"/>
            <a:r>
              <a:rPr lang="en-US" sz="1000">
                <a:latin typeface="Arial" charset="0"/>
              </a:rPr>
              <a:t>080112</a:t>
            </a:r>
          </a:p>
        </p:txBody>
      </p:sp>
      <p:graphicFrame>
        <p:nvGraphicFramePr>
          <p:cNvPr id="864300" name="Group 4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8983403"/>
              </p:ext>
            </p:extLst>
          </p:nvPr>
        </p:nvGraphicFramePr>
        <p:xfrm>
          <a:off x="1295400" y="1352548"/>
          <a:ext cx="6913685" cy="3563940"/>
        </p:xfrm>
        <a:graphic>
          <a:graphicData uri="http://schemas.openxmlformats.org/drawingml/2006/table">
            <a:tbl>
              <a:tblPr/>
              <a:tblGrid>
                <a:gridCol w="2634762"/>
                <a:gridCol w="1896208"/>
                <a:gridCol w="238271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" pitchFamily="18" charset="0"/>
                        </a:rPr>
                        <a:t>KELAS ZAT RACUN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" pitchFamily="18" charset="0"/>
                        </a:rPr>
                        <a:t>LD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" pitchFamily="18" charset="0"/>
                        </a:rPr>
                        <a:t>50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" pitchFamily="18" charset="0"/>
                        </a:rPr>
                        <a:t>CONTOH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RACUN SUPER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5 mg/kg BB atau kurang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NIKOTIN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AMAT SANGAT BERACUN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(5 – 50 mg/kg BB)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TIMBAL ARSENAT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AMAT BERACUN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(50 – 500 mg/kg BB)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HIDROKINON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BERACUN SEDANG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(0,5 – 5 mg/kg BB)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ISOPROPANOL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SEDIKT BERACUN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(5 – 15 mg/kg BB)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ASAM ASCORBAT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TIDAK BERACUN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(&gt; 15 gr/kg BB)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PROPILEN GLIKOL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4293" name="Text Box 37"/>
          <p:cNvSpPr txBox="1">
            <a:spLocks noChangeArrowheads="1"/>
          </p:cNvSpPr>
          <p:nvPr/>
        </p:nvSpPr>
        <p:spPr bwMode="auto">
          <a:xfrm>
            <a:off x="1295400" y="295276"/>
            <a:ext cx="7055826" cy="39687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2000" b="0" dirty="0"/>
              <a:t>KLASIFIKASI ZAT BERACUN MENURUT ANGKA LD</a:t>
            </a:r>
            <a:r>
              <a:rPr lang="en-US" sz="2000" b="0" baseline="-25000" dirty="0"/>
              <a:t>50</a:t>
            </a:r>
          </a:p>
        </p:txBody>
      </p:sp>
      <p:pic>
        <p:nvPicPr>
          <p:cNvPr id="864296" name="Picture 40" descr="j03049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3608" y="4373066"/>
            <a:ext cx="1197220" cy="1057275"/>
          </a:xfrm>
          <a:prstGeom prst="rect">
            <a:avLst/>
          </a:prstGeom>
          <a:noFill/>
        </p:spPr>
      </p:pic>
      <p:sp>
        <p:nvSpPr>
          <p:cNvPr id="864297" name="Text Box 41"/>
          <p:cNvSpPr txBox="1">
            <a:spLocks noChangeArrowheads="1"/>
          </p:cNvSpPr>
          <p:nvPr/>
        </p:nvSpPr>
        <p:spPr bwMode="auto">
          <a:xfrm>
            <a:off x="914400" y="5445126"/>
            <a:ext cx="7152542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600" b="0" dirty="0"/>
              <a:t>LD</a:t>
            </a:r>
            <a:r>
              <a:rPr lang="en-US" sz="1600" b="0" baseline="-25000" dirty="0"/>
              <a:t>50</a:t>
            </a:r>
            <a:r>
              <a:rPr lang="en-US" sz="1600" b="0" dirty="0"/>
              <a:t> </a:t>
            </a:r>
            <a:r>
              <a:rPr lang="en-US" sz="1600" b="0" dirty="0" err="1"/>
              <a:t>suatu</a:t>
            </a:r>
            <a:r>
              <a:rPr lang="en-US" sz="1600" b="0" dirty="0"/>
              <a:t> </a:t>
            </a:r>
            <a:r>
              <a:rPr lang="en-US" sz="1600" b="0" dirty="0" err="1"/>
              <a:t>zat</a:t>
            </a:r>
            <a:r>
              <a:rPr lang="en-US" sz="1600" b="0" dirty="0"/>
              <a:t> </a:t>
            </a:r>
            <a:r>
              <a:rPr lang="en-US" sz="1600" b="0" dirty="0" err="1"/>
              <a:t>adalah</a:t>
            </a:r>
            <a:r>
              <a:rPr lang="en-US" sz="1600" b="0" dirty="0"/>
              <a:t> </a:t>
            </a:r>
            <a:r>
              <a:rPr lang="en-US" sz="1600" b="0" dirty="0" err="1"/>
              <a:t>dosis</a:t>
            </a:r>
            <a:r>
              <a:rPr lang="en-US" sz="1600" b="0" dirty="0"/>
              <a:t> yang </a:t>
            </a:r>
            <a:r>
              <a:rPr lang="en-US" sz="1600" b="0" dirty="0" err="1"/>
              <a:t>dapat</a:t>
            </a:r>
            <a:r>
              <a:rPr lang="en-US" sz="1600" b="0" dirty="0"/>
              <a:t> </a:t>
            </a:r>
            <a:r>
              <a:rPr lang="en-US" sz="1600" b="0" dirty="0" err="1"/>
              <a:t>menyebabkan</a:t>
            </a:r>
            <a:r>
              <a:rPr lang="en-US" sz="1600" b="0" dirty="0"/>
              <a:t> </a:t>
            </a:r>
            <a:r>
              <a:rPr lang="en-US" sz="1600" b="0" dirty="0" err="1"/>
              <a:t>kematian</a:t>
            </a:r>
            <a:r>
              <a:rPr lang="en-US" sz="1600" b="0" dirty="0"/>
              <a:t> </a:t>
            </a:r>
            <a:r>
              <a:rPr lang="en-US" sz="1600" b="0" dirty="0" err="1"/>
              <a:t>pada</a:t>
            </a:r>
            <a:r>
              <a:rPr lang="en-US" sz="1600" b="0" dirty="0"/>
              <a:t> 50 % </a:t>
            </a:r>
            <a:r>
              <a:rPr lang="en-US" sz="1600" b="0" dirty="0" err="1"/>
              <a:t>binatang</a:t>
            </a:r>
            <a:r>
              <a:rPr lang="en-US" sz="1600" b="0" dirty="0"/>
              <a:t> </a:t>
            </a:r>
            <a:r>
              <a:rPr lang="en-US" sz="1600" b="0" dirty="0" err="1"/>
              <a:t>percobaan</a:t>
            </a:r>
            <a:r>
              <a:rPr lang="en-US" sz="1600" b="0" dirty="0"/>
              <a:t> </a:t>
            </a:r>
            <a:r>
              <a:rPr lang="en-US" sz="1600" b="0" dirty="0" err="1"/>
              <a:t>dalam</a:t>
            </a:r>
            <a:r>
              <a:rPr lang="en-US" sz="1600" b="0" dirty="0"/>
              <a:t> </a:t>
            </a:r>
            <a:r>
              <a:rPr lang="en-US" sz="1600" b="0" dirty="0" err="1"/>
              <a:t>spesies</a:t>
            </a:r>
            <a:r>
              <a:rPr lang="en-US" sz="1600" b="0" dirty="0"/>
              <a:t> yang </a:t>
            </a:r>
            <a:r>
              <a:rPr lang="en-US" sz="1600" b="0" dirty="0" err="1"/>
              <a:t>sama</a:t>
            </a:r>
            <a:r>
              <a:rPr lang="en-US" sz="1600" b="0" dirty="0"/>
              <a:t> </a:t>
            </a:r>
            <a:r>
              <a:rPr lang="en-US" sz="1600" b="0" dirty="0" err="1"/>
              <a:t>setelah</a:t>
            </a:r>
            <a:r>
              <a:rPr lang="en-US" sz="1600" b="0" dirty="0"/>
              <a:t> </a:t>
            </a:r>
            <a:r>
              <a:rPr lang="en-US" sz="1600" b="0" dirty="0" err="1"/>
              <a:t>terpaparsuatu</a:t>
            </a:r>
            <a:r>
              <a:rPr lang="en-US" sz="1600" b="0" dirty="0"/>
              <a:t> </a:t>
            </a:r>
            <a:r>
              <a:rPr lang="en-US" sz="1600" b="0" dirty="0" err="1"/>
              <a:t>zat</a:t>
            </a:r>
            <a:r>
              <a:rPr lang="en-US" sz="1600" b="0" dirty="0"/>
              <a:t> </a:t>
            </a:r>
            <a:r>
              <a:rPr lang="en-US" sz="1600" b="0" dirty="0" err="1"/>
              <a:t>dalam</a:t>
            </a:r>
            <a:r>
              <a:rPr lang="en-US" sz="1600" b="0" dirty="0"/>
              <a:t> </a:t>
            </a:r>
            <a:r>
              <a:rPr lang="en-US" sz="1600" b="0" dirty="0" err="1"/>
              <a:t>waktu</a:t>
            </a:r>
            <a:r>
              <a:rPr lang="en-US" sz="1600" b="0" dirty="0"/>
              <a:t> </a:t>
            </a:r>
            <a:r>
              <a:rPr lang="en-US" sz="1600" b="0" dirty="0" err="1"/>
              <a:t>tertentu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349327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2.bp.blogspot.com/_uHRfE5hYhkU/S8sSIrgiIlI/AAAAAAAAAOw/hRjxvRbFAIc/s200/corros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965" y="816536"/>
            <a:ext cx="1977967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429000" y="1164526"/>
            <a:ext cx="45202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2800" b="1" dirty="0" smtClean="0"/>
              <a:t>BAHAN  KIMIA  KOROSIF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1524000" y="2274838"/>
            <a:ext cx="6705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bahan</a:t>
            </a:r>
            <a:r>
              <a:rPr lang="en-AU" dirty="0"/>
              <a:t> </a:t>
            </a:r>
            <a:r>
              <a:rPr lang="en-AU" dirty="0" err="1"/>
              <a:t>kimia</a:t>
            </a:r>
            <a:r>
              <a:rPr lang="en-AU" dirty="0"/>
              <a:t> </a:t>
            </a:r>
            <a:r>
              <a:rPr lang="en-AU" dirty="0" err="1"/>
              <a:t>meliputi</a:t>
            </a:r>
            <a:r>
              <a:rPr lang="en-AU" dirty="0"/>
              <a:t> </a:t>
            </a:r>
            <a:r>
              <a:rPr lang="en-AU" dirty="0" err="1"/>
              <a:t>senyawa</a:t>
            </a:r>
            <a:r>
              <a:rPr lang="en-AU" dirty="0"/>
              <a:t> </a:t>
            </a:r>
            <a:r>
              <a:rPr lang="en-AU" dirty="0" err="1"/>
              <a:t>asam-asam</a:t>
            </a:r>
            <a:r>
              <a:rPr lang="en-AU" dirty="0"/>
              <a:t> alkali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bahan-bahan</a:t>
            </a:r>
            <a:r>
              <a:rPr lang="en-AU" dirty="0"/>
              <a:t> </a:t>
            </a:r>
            <a:r>
              <a:rPr lang="en-AU" dirty="0" err="1"/>
              <a:t>kuat</a:t>
            </a:r>
            <a:r>
              <a:rPr lang="en-AU" dirty="0"/>
              <a:t> </a:t>
            </a:r>
            <a:r>
              <a:rPr lang="en-AU" dirty="0" err="1"/>
              <a:t>lainnya</a:t>
            </a:r>
            <a:r>
              <a:rPr lang="en-AU" dirty="0"/>
              <a:t>, yang </a:t>
            </a:r>
            <a:r>
              <a:rPr lang="en-AU" dirty="0" err="1"/>
              <a:t>sering</a:t>
            </a:r>
            <a:r>
              <a:rPr lang="en-AU" dirty="0"/>
              <a:t> </a:t>
            </a:r>
            <a:r>
              <a:rPr lang="en-AU" dirty="0" err="1"/>
              <a:t>mengakibatkan</a:t>
            </a:r>
            <a:r>
              <a:rPr lang="en-AU" dirty="0"/>
              <a:t> </a:t>
            </a:r>
            <a:r>
              <a:rPr lang="en-AU" dirty="0" err="1"/>
              <a:t>kerusakan</a:t>
            </a:r>
            <a:r>
              <a:rPr lang="en-AU" dirty="0"/>
              <a:t> </a:t>
            </a:r>
            <a:r>
              <a:rPr lang="en-AU" dirty="0" err="1"/>
              <a:t>logam</a:t>
            </a:r>
            <a:r>
              <a:rPr lang="en-AU" dirty="0"/>
              <a:t>- </a:t>
            </a:r>
            <a:r>
              <a:rPr lang="en-AU" dirty="0" err="1"/>
              <a:t>logam</a:t>
            </a:r>
            <a:r>
              <a:rPr lang="en-AU" dirty="0"/>
              <a:t> </a:t>
            </a:r>
            <a:r>
              <a:rPr lang="en-AU" dirty="0" err="1"/>
              <a:t>bejana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penyimpan</a:t>
            </a:r>
            <a:r>
              <a:rPr lang="en-AU" dirty="0" smtClean="0"/>
              <a:t>.</a:t>
            </a:r>
          </a:p>
          <a:p>
            <a:pPr hangingPunct="0"/>
            <a:endParaRPr lang="en-AU" dirty="0"/>
          </a:p>
          <a:p>
            <a:pPr hangingPunct="0"/>
            <a:endParaRPr lang="en-AU" dirty="0" smtClean="0"/>
          </a:p>
          <a:p>
            <a:pPr hangingPunct="0"/>
            <a:endParaRPr lang="en-AU" dirty="0"/>
          </a:p>
          <a:p>
            <a:pPr hangingPunct="0"/>
            <a:endParaRPr lang="en-AU" dirty="0" smtClean="0"/>
          </a:p>
          <a:p>
            <a:pPr hangingPunct="0"/>
            <a:r>
              <a:rPr lang="en-AU" dirty="0" smtClean="0"/>
              <a:t> </a:t>
            </a:r>
            <a:r>
              <a:rPr lang="en-AU" dirty="0" err="1"/>
              <a:t>Senyawa</a:t>
            </a:r>
            <a:r>
              <a:rPr lang="en-AU" dirty="0"/>
              <a:t> </a:t>
            </a:r>
            <a:r>
              <a:rPr lang="en-AU" dirty="0" err="1"/>
              <a:t>asam</a:t>
            </a:r>
            <a:r>
              <a:rPr lang="en-AU" dirty="0"/>
              <a:t> alkali </a:t>
            </a:r>
            <a:r>
              <a:rPr lang="en-AU" dirty="0" err="1"/>
              <a:t>dapat</a:t>
            </a:r>
            <a:r>
              <a:rPr lang="en-AU" dirty="0"/>
              <a:t> </a:t>
            </a:r>
            <a:r>
              <a:rPr lang="en-AU" dirty="0" err="1"/>
              <a:t>menyebabkan</a:t>
            </a:r>
            <a:r>
              <a:rPr lang="en-AU" dirty="0"/>
              <a:t> </a:t>
            </a:r>
            <a:r>
              <a:rPr lang="en-AU" dirty="0" err="1"/>
              <a:t>luka</a:t>
            </a:r>
            <a:r>
              <a:rPr lang="en-AU" dirty="0"/>
              <a:t> </a:t>
            </a:r>
            <a:r>
              <a:rPr lang="en-AU" dirty="0" err="1"/>
              <a:t>bakar</a:t>
            </a:r>
            <a:r>
              <a:rPr lang="en-AU" dirty="0"/>
              <a:t>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tubuh</a:t>
            </a:r>
            <a:r>
              <a:rPr lang="en-AU" dirty="0"/>
              <a:t>, </a:t>
            </a:r>
            <a:r>
              <a:rPr lang="en-AU" dirty="0" err="1"/>
              <a:t>merusak</a:t>
            </a:r>
            <a:r>
              <a:rPr lang="en-AU" dirty="0"/>
              <a:t> </a:t>
            </a:r>
            <a:r>
              <a:rPr lang="en-AU" dirty="0" err="1"/>
              <a:t>mata</a:t>
            </a:r>
            <a:r>
              <a:rPr lang="en-AU" dirty="0"/>
              <a:t>, </a:t>
            </a:r>
            <a:r>
              <a:rPr lang="en-AU" dirty="0" err="1"/>
              <a:t>merangsang</a:t>
            </a:r>
            <a:r>
              <a:rPr lang="en-AU" dirty="0"/>
              <a:t> </a:t>
            </a:r>
            <a:r>
              <a:rPr lang="en-AU" dirty="0" err="1"/>
              <a:t>kulit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sistem</a:t>
            </a:r>
            <a:r>
              <a:rPr lang="en-AU" dirty="0"/>
              <a:t> </a:t>
            </a:r>
            <a:r>
              <a:rPr lang="en-AU" dirty="0" err="1"/>
              <a:t>pernafasan</a:t>
            </a:r>
            <a:r>
              <a:rPr lang="en-AU" dirty="0"/>
              <a:t>.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 bwMode="auto">
          <a:xfrm>
            <a:off x="3810000" y="3429000"/>
            <a:ext cx="838200" cy="304800"/>
          </a:xfrm>
          <a:prstGeom prst="downArrow">
            <a:avLst/>
          </a:prstGeom>
          <a:ln/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1933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00342" y="952500"/>
            <a:ext cx="6379876" cy="990600"/>
            <a:chOff x="2133600" y="3810000"/>
            <a:chExt cx="12091507" cy="990600"/>
          </a:xfrm>
        </p:grpSpPr>
        <p:sp>
          <p:nvSpPr>
            <p:cNvPr id="3" name="Rectangle 2"/>
            <p:cNvSpPr/>
            <p:nvPr/>
          </p:nvSpPr>
          <p:spPr>
            <a:xfrm>
              <a:off x="2133600" y="3810000"/>
              <a:ext cx="4572000" cy="990600"/>
            </a:xfrm>
            <a:prstGeom prst="rect">
              <a:avLst/>
            </a:prstGeom>
            <a:solidFill>
              <a:srgbClr val="FFFF00"/>
            </a:solidFill>
          </p:spPr>
        </p:sp>
        <p:sp>
          <p:nvSpPr>
            <p:cNvPr id="4" name="Freeform 3"/>
            <p:cNvSpPr/>
            <p:nvPr/>
          </p:nvSpPr>
          <p:spPr>
            <a:xfrm>
              <a:off x="2573891" y="3810000"/>
              <a:ext cx="11651216" cy="988667"/>
            </a:xfrm>
            <a:custGeom>
              <a:avLst/>
              <a:gdLst>
                <a:gd name="connsiteX0" fmla="*/ 0 w 4572001"/>
                <a:gd name="connsiteY0" fmla="*/ 0 h 988665"/>
                <a:gd name="connsiteX1" fmla="*/ 4077669 w 4572001"/>
                <a:gd name="connsiteY1" fmla="*/ 0 h 988665"/>
                <a:gd name="connsiteX2" fmla="*/ 4572001 w 4572001"/>
                <a:gd name="connsiteY2" fmla="*/ 494333 h 988665"/>
                <a:gd name="connsiteX3" fmla="*/ 4077669 w 4572001"/>
                <a:gd name="connsiteY3" fmla="*/ 988665 h 988665"/>
                <a:gd name="connsiteX4" fmla="*/ 0 w 4572001"/>
                <a:gd name="connsiteY4" fmla="*/ 988665 h 988665"/>
                <a:gd name="connsiteX5" fmla="*/ 0 w 4572001"/>
                <a:gd name="connsiteY5" fmla="*/ 0 h 988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2001" h="988665">
                  <a:moveTo>
                    <a:pt x="4572001" y="988664"/>
                  </a:moveTo>
                  <a:lnTo>
                    <a:pt x="494332" y="988664"/>
                  </a:lnTo>
                  <a:lnTo>
                    <a:pt x="0" y="494332"/>
                  </a:lnTo>
                  <a:lnTo>
                    <a:pt x="494332" y="1"/>
                  </a:lnTo>
                  <a:lnTo>
                    <a:pt x="4572001" y="1"/>
                  </a:lnTo>
                  <a:lnTo>
                    <a:pt x="4572001" y="988664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3140" tIns="91441" rIns="170688" bIns="91441" numCol="1" spcCol="1270" anchor="ctr" anchorCtr="0">
              <a:noAutofit/>
            </a:bodyPr>
            <a:lstStyle/>
            <a:p>
              <a:pPr lvl="0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rgbClr val="FF0000"/>
                  </a:solidFill>
                  <a:latin typeface="Rockwell Condensed" pitchFamily="18" charset="0"/>
                </a:rPr>
                <a:t>            BAHAN KIMIA RADIOAKTIF</a:t>
              </a:r>
              <a:endParaRPr lang="en-US" sz="2400" b="1" kern="1200" dirty="0">
                <a:solidFill>
                  <a:srgbClr val="FF0000"/>
                </a:solidFill>
                <a:latin typeface="Rockwell Condensed" pitchFamily="18" charset="0"/>
              </a:endParaRPr>
            </a:p>
          </p:txBody>
        </p:sp>
      </p:grpSp>
      <p:pic>
        <p:nvPicPr>
          <p:cNvPr id="7" name="Picture 6" descr="http://2.bp.blogspot.com/__Pl7zDdeCTw/TOiwXaoYGpI/AAAAAAAAACc/HUt5khzUXeM/s1600/symbol-radi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341" y="838200"/>
            <a:ext cx="1371457" cy="108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219200" y="2895600"/>
            <a:ext cx="7543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dirty="0" err="1"/>
              <a:t>Yaitu</a:t>
            </a:r>
            <a:r>
              <a:rPr lang="en-AU" dirty="0"/>
              <a:t> </a:t>
            </a:r>
            <a:r>
              <a:rPr lang="en-AU" dirty="0" err="1"/>
              <a:t>bahan</a:t>
            </a:r>
            <a:r>
              <a:rPr lang="en-AU" dirty="0"/>
              <a:t> </a:t>
            </a:r>
            <a:r>
              <a:rPr lang="en-AU" dirty="0" err="1"/>
              <a:t>kimia</a:t>
            </a:r>
            <a:r>
              <a:rPr lang="en-AU" dirty="0"/>
              <a:t> yang </a:t>
            </a:r>
            <a:r>
              <a:rPr lang="en-AU" dirty="0" err="1"/>
              <a:t>mempunyai</a:t>
            </a:r>
            <a:r>
              <a:rPr lang="en-AU" dirty="0"/>
              <a:t> </a:t>
            </a:r>
            <a:r>
              <a:rPr lang="en-AU" dirty="0" err="1"/>
              <a:t>kemampuan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memancarkan</a:t>
            </a:r>
            <a:r>
              <a:rPr lang="en-AU" dirty="0"/>
              <a:t> </a:t>
            </a:r>
            <a:r>
              <a:rPr lang="en-AU" dirty="0" err="1"/>
              <a:t>sinar-sinar</a:t>
            </a:r>
            <a:r>
              <a:rPr lang="en-AU" dirty="0"/>
              <a:t> </a:t>
            </a:r>
            <a:r>
              <a:rPr lang="en-AU" dirty="0" err="1"/>
              <a:t>radioaktif</a:t>
            </a:r>
            <a:r>
              <a:rPr lang="en-AU" dirty="0"/>
              <a:t> </a:t>
            </a:r>
            <a:r>
              <a:rPr lang="en-AU" dirty="0" err="1"/>
              <a:t>seperti</a:t>
            </a:r>
            <a:r>
              <a:rPr lang="en-AU" dirty="0"/>
              <a:t> </a:t>
            </a:r>
            <a:r>
              <a:rPr lang="en-AU" dirty="0" err="1"/>
              <a:t>sinar</a:t>
            </a:r>
            <a:r>
              <a:rPr lang="en-AU" dirty="0"/>
              <a:t> </a:t>
            </a:r>
            <a:r>
              <a:rPr lang="en-AU" dirty="0" err="1"/>
              <a:t>alfa</a:t>
            </a:r>
            <a:r>
              <a:rPr lang="en-AU" dirty="0"/>
              <a:t>, beta, </a:t>
            </a:r>
            <a:r>
              <a:rPr lang="en-AU" dirty="0" err="1"/>
              <a:t>sinar</a:t>
            </a:r>
            <a:r>
              <a:rPr lang="en-AU" dirty="0"/>
              <a:t> gamma, </a:t>
            </a:r>
            <a:r>
              <a:rPr lang="en-AU" dirty="0" err="1"/>
              <a:t>sinar</a:t>
            </a:r>
            <a:r>
              <a:rPr lang="en-AU" dirty="0"/>
              <a:t> </a:t>
            </a:r>
            <a:r>
              <a:rPr lang="en-AU" dirty="0" err="1"/>
              <a:t>netron</a:t>
            </a:r>
            <a:r>
              <a:rPr lang="en-AU" dirty="0"/>
              <a:t>, </a:t>
            </a:r>
            <a:r>
              <a:rPr lang="en-AU" dirty="0" err="1"/>
              <a:t>dan</a:t>
            </a:r>
            <a:r>
              <a:rPr lang="en-AU" dirty="0"/>
              <a:t> lain-lain, yang </a:t>
            </a:r>
            <a:r>
              <a:rPr lang="en-AU" dirty="0" err="1"/>
              <a:t>dapat</a:t>
            </a:r>
            <a:r>
              <a:rPr lang="en-AU" dirty="0"/>
              <a:t> </a:t>
            </a:r>
            <a:r>
              <a:rPr lang="en-AU" dirty="0" err="1"/>
              <a:t>membahayakan</a:t>
            </a:r>
            <a:r>
              <a:rPr lang="en-AU" dirty="0"/>
              <a:t> </a:t>
            </a:r>
            <a:r>
              <a:rPr lang="en-AU" dirty="0" err="1"/>
              <a:t>tubuh</a:t>
            </a:r>
            <a:r>
              <a:rPr lang="en-AU" dirty="0"/>
              <a:t> </a:t>
            </a:r>
            <a:r>
              <a:rPr lang="en-AU" dirty="0" err="1"/>
              <a:t>manusia</a:t>
            </a:r>
            <a:r>
              <a:rPr lang="en-AU" dirty="0"/>
              <a:t>.</a:t>
            </a:r>
            <a:endParaRPr lang="en-US" dirty="0"/>
          </a:p>
          <a:p>
            <a:endParaRPr lang="en-AU" dirty="0" smtClean="0"/>
          </a:p>
          <a:p>
            <a:endParaRPr lang="en-AU" dirty="0"/>
          </a:p>
          <a:p>
            <a:r>
              <a:rPr lang="en-AU" dirty="0" err="1" smtClean="0"/>
              <a:t>Suatu</a:t>
            </a:r>
            <a:r>
              <a:rPr lang="en-AU" dirty="0" smtClean="0"/>
              <a:t> </a:t>
            </a:r>
            <a:r>
              <a:rPr lang="en-AU" dirty="0" err="1"/>
              <a:t>bahan</a:t>
            </a:r>
            <a:r>
              <a:rPr lang="en-AU" dirty="0"/>
              <a:t> </a:t>
            </a:r>
            <a:r>
              <a:rPr lang="en-AU" dirty="0" err="1"/>
              <a:t>kimia</a:t>
            </a:r>
            <a:r>
              <a:rPr lang="en-AU" dirty="0"/>
              <a:t> </a:t>
            </a:r>
            <a:r>
              <a:rPr lang="en-AU" dirty="0" err="1"/>
              <a:t>dikatakan</a:t>
            </a:r>
            <a:r>
              <a:rPr lang="en-AU" dirty="0"/>
              <a:t> </a:t>
            </a:r>
            <a:r>
              <a:rPr lang="en-AU" dirty="0" err="1"/>
              <a:t>memiliki</a:t>
            </a:r>
            <a:r>
              <a:rPr lang="en-AU" dirty="0"/>
              <a:t> </a:t>
            </a:r>
            <a:r>
              <a:rPr lang="en-AU" dirty="0" err="1"/>
              <a:t>sifat</a:t>
            </a:r>
            <a:r>
              <a:rPr lang="en-AU" dirty="0"/>
              <a:t> </a:t>
            </a:r>
            <a:r>
              <a:rPr lang="en-AU" dirty="0" err="1"/>
              <a:t>berbahaya</a:t>
            </a:r>
            <a:r>
              <a:rPr lang="en-AU" dirty="0"/>
              <a:t> </a:t>
            </a:r>
            <a:r>
              <a:rPr lang="en-AU" dirty="0" err="1"/>
              <a:t>apabila</a:t>
            </a:r>
            <a:r>
              <a:rPr lang="en-AU" dirty="0"/>
              <a:t> </a:t>
            </a:r>
            <a:r>
              <a:rPr lang="en-AU" dirty="0" err="1"/>
              <a:t>satu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</a:t>
            </a:r>
            <a:r>
              <a:rPr lang="en-AU" dirty="0" err="1"/>
              <a:t>sifat-sifat</a:t>
            </a:r>
            <a:r>
              <a:rPr lang="en-AU" dirty="0"/>
              <a:t> </a:t>
            </a:r>
            <a:r>
              <a:rPr lang="en-AU" dirty="0" err="1"/>
              <a:t>bahaya</a:t>
            </a:r>
            <a:r>
              <a:rPr lang="en-AU" dirty="0"/>
              <a:t> </a:t>
            </a:r>
            <a:r>
              <a:rPr lang="en-AU" dirty="0" err="1"/>
              <a:t>tersebut</a:t>
            </a:r>
            <a:r>
              <a:rPr lang="en-AU" dirty="0"/>
              <a:t> </a:t>
            </a:r>
            <a:r>
              <a:rPr lang="en-AU" dirty="0" err="1"/>
              <a:t>diatas</a:t>
            </a:r>
            <a:r>
              <a:rPr lang="en-AU" dirty="0"/>
              <a:t> </a:t>
            </a:r>
            <a:r>
              <a:rPr lang="en-AU" dirty="0" err="1"/>
              <a:t>terdapat</a:t>
            </a:r>
            <a:r>
              <a:rPr lang="en-AU" dirty="0"/>
              <a:t> </a:t>
            </a:r>
            <a:r>
              <a:rPr lang="en-AU" dirty="0" err="1"/>
              <a:t>didalam</a:t>
            </a:r>
            <a:r>
              <a:rPr lang="en-AU" dirty="0"/>
              <a:t> </a:t>
            </a:r>
            <a:r>
              <a:rPr lang="en-AU" dirty="0" err="1"/>
              <a:t>bahan</a:t>
            </a:r>
            <a:r>
              <a:rPr lang="en-AU" dirty="0"/>
              <a:t> </a:t>
            </a:r>
            <a:r>
              <a:rPr lang="en-AU" dirty="0" err="1"/>
              <a:t>kimia</a:t>
            </a:r>
            <a:r>
              <a:rPr lang="en-AU" dirty="0"/>
              <a:t> </a:t>
            </a:r>
            <a:r>
              <a:rPr lang="en-AU" dirty="0" err="1"/>
              <a:t>tersebut</a:t>
            </a:r>
            <a:r>
              <a:rPr lang="en-AU" dirty="0"/>
              <a:t>, yang </a:t>
            </a:r>
            <a:r>
              <a:rPr lang="en-AU" dirty="0" err="1"/>
              <a:t>selain</a:t>
            </a:r>
            <a:r>
              <a:rPr lang="en-AU" dirty="0"/>
              <a:t> </a:t>
            </a:r>
            <a:r>
              <a:rPr lang="en-AU" dirty="0" err="1"/>
              <a:t>mudah</a:t>
            </a:r>
            <a:r>
              <a:rPr lang="en-AU" dirty="0"/>
              <a:t> </a:t>
            </a:r>
            <a:r>
              <a:rPr lang="en-AU" dirty="0" err="1"/>
              <a:t>meledak</a:t>
            </a:r>
            <a:r>
              <a:rPr lang="en-AU" dirty="0"/>
              <a:t>, </a:t>
            </a:r>
            <a:r>
              <a:rPr lang="en-AU" dirty="0" err="1"/>
              <a:t>dapat</a:t>
            </a:r>
            <a:r>
              <a:rPr lang="en-AU" dirty="0"/>
              <a:t> pula </a:t>
            </a:r>
            <a:r>
              <a:rPr lang="en-AU" dirty="0" err="1"/>
              <a:t>menjadi</a:t>
            </a:r>
            <a:r>
              <a:rPr lang="en-AU" dirty="0"/>
              <a:t> </a:t>
            </a:r>
            <a:r>
              <a:rPr lang="en-AU" dirty="0" err="1"/>
              <a:t>bahan</a:t>
            </a:r>
            <a:r>
              <a:rPr lang="en-AU" dirty="0"/>
              <a:t> </a:t>
            </a:r>
            <a:r>
              <a:rPr lang="en-AU" dirty="0" err="1"/>
              <a:t>kimia</a:t>
            </a:r>
            <a:r>
              <a:rPr lang="en-AU" dirty="0"/>
              <a:t> </a:t>
            </a:r>
            <a:r>
              <a:rPr lang="en-AU" dirty="0" err="1"/>
              <a:t>beracun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meracuni</a:t>
            </a:r>
            <a:r>
              <a:rPr lang="en-AU" dirty="0"/>
              <a:t> </a:t>
            </a:r>
            <a:r>
              <a:rPr lang="en-AU" dirty="0" err="1"/>
              <a:t>kehidupan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45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7" name="AutoShape 5"/>
          <p:cNvSpPr>
            <a:spLocks noChangeArrowheads="1"/>
          </p:cNvSpPr>
          <p:nvPr/>
        </p:nvSpPr>
        <p:spPr bwMode="auto">
          <a:xfrm>
            <a:off x="4787412" y="1369715"/>
            <a:ext cx="4042996" cy="1080666"/>
          </a:xfrm>
          <a:prstGeom prst="cloudCallout">
            <a:avLst>
              <a:gd name="adj1" fmla="val -124810"/>
              <a:gd name="adj2" fmla="val 7017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/>
          <a:lstStyle/>
          <a:p>
            <a:pPr algn="ctr"/>
            <a:endParaRPr lang="id-ID" sz="2400">
              <a:latin typeface="Arial Narrow" pitchFamily="34" charset="0"/>
            </a:endParaRPr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5879579" y="1611837"/>
            <a:ext cx="1880643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 dirty="0" err="1">
                <a:solidFill>
                  <a:srgbClr val="FF0000"/>
                </a:solidFill>
              </a:rPr>
              <a:t>Bahan</a:t>
            </a:r>
            <a:r>
              <a:rPr lang="en-US" sz="2400" b="0" dirty="0">
                <a:solidFill>
                  <a:srgbClr val="FF0000"/>
                </a:solidFill>
              </a:rPr>
              <a:t> </a:t>
            </a:r>
            <a:r>
              <a:rPr lang="en-US" sz="2400" b="0" dirty="0" err="1">
                <a:solidFill>
                  <a:srgbClr val="FF0000"/>
                </a:solidFill>
              </a:rPr>
              <a:t>kimia</a:t>
            </a:r>
            <a:endParaRPr lang="en-US" sz="2400" b="0" dirty="0">
              <a:solidFill>
                <a:srgbClr val="FF0000"/>
              </a:solidFill>
            </a:endParaRPr>
          </a:p>
        </p:txBody>
      </p:sp>
      <p:sp>
        <p:nvSpPr>
          <p:cNvPr id="837639" name="Text Box 7"/>
          <p:cNvSpPr txBox="1">
            <a:spLocks noChangeArrowheads="1"/>
          </p:cNvSpPr>
          <p:nvPr/>
        </p:nvSpPr>
        <p:spPr bwMode="auto">
          <a:xfrm>
            <a:off x="2819400" y="1381005"/>
            <a:ext cx="2103461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 dirty="0" err="1">
                <a:solidFill>
                  <a:schemeClr val="accent6">
                    <a:lumMod val="75000"/>
                  </a:schemeClr>
                </a:solidFill>
              </a:rPr>
              <a:t>meningkatkan</a:t>
            </a:r>
            <a:endParaRPr lang="en-US" sz="2400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37654" name="Text Box 22"/>
          <p:cNvSpPr txBox="1">
            <a:spLocks noChangeArrowheads="1"/>
          </p:cNvSpPr>
          <p:nvPr/>
        </p:nvSpPr>
        <p:spPr bwMode="auto">
          <a:xfrm>
            <a:off x="6819901" y="4210050"/>
            <a:ext cx="184638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 sz="2400" b="0"/>
          </a:p>
        </p:txBody>
      </p:sp>
      <p:sp>
        <p:nvSpPr>
          <p:cNvPr id="837656" name="AutoShape 24"/>
          <p:cNvSpPr>
            <a:spLocks noChangeArrowheads="1"/>
          </p:cNvSpPr>
          <p:nvPr/>
        </p:nvSpPr>
        <p:spPr bwMode="auto">
          <a:xfrm rot="-3628147">
            <a:off x="930210" y="1376296"/>
            <a:ext cx="2416355" cy="2614076"/>
          </a:xfrm>
          <a:prstGeom prst="cloudCallout">
            <a:avLst>
              <a:gd name="adj1" fmla="val 880"/>
              <a:gd name="adj2" fmla="val 8830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vert="eaVert"/>
          <a:lstStyle/>
          <a:p>
            <a:pPr algn="ctr"/>
            <a:endParaRPr lang="id-ID" sz="2400">
              <a:latin typeface="Arial Narrow" pitchFamily="34" charset="0"/>
            </a:endParaRPr>
          </a:p>
        </p:txBody>
      </p:sp>
      <p:sp>
        <p:nvSpPr>
          <p:cNvPr id="837657" name="Text Box 25"/>
          <p:cNvSpPr txBox="1">
            <a:spLocks noChangeArrowheads="1"/>
          </p:cNvSpPr>
          <p:nvPr/>
        </p:nvSpPr>
        <p:spPr bwMode="auto">
          <a:xfrm>
            <a:off x="2438400" y="4157008"/>
            <a:ext cx="6392008" cy="193899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400" b="0" dirty="0"/>
              <a:t>Agrochemicals, </a:t>
            </a:r>
            <a:r>
              <a:rPr lang="en-US" sz="2400" b="0" dirty="0" err="1"/>
              <a:t>obat</a:t>
            </a:r>
            <a:r>
              <a:rPr lang="en-US" sz="2400" b="0" dirty="0"/>
              <a:t>, </a:t>
            </a:r>
            <a:r>
              <a:rPr lang="en-US" sz="2400" b="0" dirty="0" err="1"/>
              <a:t>bahan</a:t>
            </a:r>
            <a:r>
              <a:rPr lang="en-US" sz="2400" b="0" dirty="0"/>
              <a:t> </a:t>
            </a:r>
            <a:r>
              <a:rPr lang="en-US" sz="2400" b="0" dirty="0" err="1"/>
              <a:t>pelarut</a:t>
            </a:r>
            <a:r>
              <a:rPr lang="en-US" sz="2400" b="0" dirty="0"/>
              <a:t>, </a:t>
            </a:r>
            <a:r>
              <a:rPr lang="en-US" sz="2400" b="0" dirty="0" err="1"/>
              <a:t>b.kimia</a:t>
            </a:r>
            <a:r>
              <a:rPr lang="en-US" sz="2400" b="0" dirty="0"/>
              <a:t> </a:t>
            </a:r>
            <a:r>
              <a:rPr lang="en-US" sz="2400" b="0" dirty="0" err="1" smtClean="0"/>
              <a:t>padat</a:t>
            </a:r>
            <a:r>
              <a:rPr lang="en-US" sz="2400" b="0" dirty="0" smtClean="0"/>
              <a:t> </a:t>
            </a:r>
            <a:r>
              <a:rPr lang="en-US" sz="2400" b="0" dirty="0" err="1"/>
              <a:t>dijadikan</a:t>
            </a:r>
            <a:r>
              <a:rPr lang="en-US" sz="2400" b="0" dirty="0"/>
              <a:t> </a:t>
            </a:r>
            <a:r>
              <a:rPr lang="en-US" sz="2400" b="0" dirty="0" err="1"/>
              <a:t>bubuk</a:t>
            </a:r>
            <a:r>
              <a:rPr lang="en-US" sz="2400" b="0" dirty="0"/>
              <a:t>, gas &amp; </a:t>
            </a:r>
            <a:r>
              <a:rPr lang="en-US" sz="2400" b="0" dirty="0" err="1"/>
              <a:t>uap</a:t>
            </a:r>
            <a:r>
              <a:rPr lang="en-US" sz="2400" b="0" dirty="0"/>
              <a:t> proses </a:t>
            </a:r>
            <a:r>
              <a:rPr lang="en-US" sz="2400" b="0" dirty="0" err="1"/>
              <a:t>pengelasan</a:t>
            </a:r>
            <a:r>
              <a:rPr lang="en-US" sz="2400" b="0" dirty="0"/>
              <a:t> &amp; </a:t>
            </a:r>
            <a:r>
              <a:rPr lang="en-US" sz="2400" b="0" dirty="0" err="1"/>
              <a:t>pendinginan</a:t>
            </a:r>
            <a:r>
              <a:rPr lang="en-US" sz="2400" b="0" dirty="0"/>
              <a:t> , gas </a:t>
            </a:r>
            <a:r>
              <a:rPr lang="en-US" sz="2400" b="0" dirty="0" err="1"/>
              <a:t>digunakan</a:t>
            </a:r>
            <a:r>
              <a:rPr lang="en-US" sz="2400" b="0" dirty="0"/>
              <a:t> di </a:t>
            </a:r>
            <a:r>
              <a:rPr lang="en-US" sz="2400" b="0" dirty="0" err="1"/>
              <a:t>R.Sakit</a:t>
            </a:r>
            <a:r>
              <a:rPr lang="en-US" sz="2400" b="0" dirty="0"/>
              <a:t>/Lab/</a:t>
            </a:r>
            <a:r>
              <a:rPr lang="en-US" sz="2400" b="0" dirty="0" err="1"/>
              <a:t>Univ</a:t>
            </a:r>
            <a:r>
              <a:rPr lang="en-US" sz="2400" b="0" dirty="0"/>
              <a:t>/</a:t>
            </a:r>
            <a:r>
              <a:rPr lang="en-US" sz="2400" b="0" dirty="0" err="1"/>
              <a:t>Lembaga</a:t>
            </a:r>
            <a:endParaRPr lang="en-US" sz="2400" b="0" dirty="0"/>
          </a:p>
          <a:p>
            <a:r>
              <a:rPr lang="en-US" sz="2400" b="0" dirty="0" err="1" smtClean="0"/>
              <a:t>Peneltian,dll</a:t>
            </a:r>
            <a:endParaRPr lang="en-US" sz="2400" b="0" dirty="0"/>
          </a:p>
        </p:txBody>
      </p:sp>
      <p:pic>
        <p:nvPicPr>
          <p:cNvPr id="12" name="Picture 30" descr="GLOB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2085" y="1802965"/>
            <a:ext cx="1861130" cy="176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1292491" y="2267833"/>
            <a:ext cx="2060309" cy="83099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400" b="0" dirty="0" err="1">
                <a:solidFill>
                  <a:schemeClr val="bg1"/>
                </a:solidFill>
              </a:rPr>
              <a:t>Mutu</a:t>
            </a:r>
            <a:r>
              <a:rPr lang="en-US" sz="2400" b="0" dirty="0">
                <a:solidFill>
                  <a:schemeClr val="bg1"/>
                </a:solidFill>
              </a:rPr>
              <a:t> </a:t>
            </a:r>
            <a:r>
              <a:rPr lang="en-US" sz="2400" b="0" dirty="0" err="1">
                <a:solidFill>
                  <a:schemeClr val="bg1"/>
                </a:solidFill>
              </a:rPr>
              <a:t>kehidupan</a:t>
            </a: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2" name="Up Arrow 1"/>
          <p:cNvSpPr/>
          <p:nvPr/>
        </p:nvSpPr>
        <p:spPr>
          <a:xfrm>
            <a:off x="4013973" y="1875208"/>
            <a:ext cx="447353" cy="489204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7378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09800" y="1447800"/>
            <a:ext cx="4590725" cy="990600"/>
            <a:chOff x="2133600" y="3810000"/>
            <a:chExt cx="4590725" cy="990600"/>
          </a:xfrm>
        </p:grpSpPr>
        <p:sp>
          <p:nvSpPr>
            <p:cNvPr id="3" name="Rectangle 2"/>
            <p:cNvSpPr/>
            <p:nvPr/>
          </p:nvSpPr>
          <p:spPr>
            <a:xfrm>
              <a:off x="2133600" y="3810000"/>
              <a:ext cx="4572000" cy="990600"/>
            </a:xfrm>
            <a:prstGeom prst="rect">
              <a:avLst/>
            </a:prstGeom>
            <a:solidFill>
              <a:srgbClr val="FFFF00"/>
            </a:solidFill>
          </p:spPr>
        </p:sp>
        <p:sp>
          <p:nvSpPr>
            <p:cNvPr id="4" name="Freeform 3"/>
            <p:cNvSpPr/>
            <p:nvPr/>
          </p:nvSpPr>
          <p:spPr>
            <a:xfrm rot="21600000">
              <a:off x="2152324" y="3810966"/>
              <a:ext cx="4572001" cy="988667"/>
            </a:xfrm>
            <a:custGeom>
              <a:avLst/>
              <a:gdLst>
                <a:gd name="connsiteX0" fmla="*/ 0 w 4572001"/>
                <a:gd name="connsiteY0" fmla="*/ 0 h 988665"/>
                <a:gd name="connsiteX1" fmla="*/ 4077669 w 4572001"/>
                <a:gd name="connsiteY1" fmla="*/ 0 h 988665"/>
                <a:gd name="connsiteX2" fmla="*/ 4572001 w 4572001"/>
                <a:gd name="connsiteY2" fmla="*/ 494333 h 988665"/>
                <a:gd name="connsiteX3" fmla="*/ 4077669 w 4572001"/>
                <a:gd name="connsiteY3" fmla="*/ 988665 h 988665"/>
                <a:gd name="connsiteX4" fmla="*/ 0 w 4572001"/>
                <a:gd name="connsiteY4" fmla="*/ 988665 h 988665"/>
                <a:gd name="connsiteX5" fmla="*/ 0 w 4572001"/>
                <a:gd name="connsiteY5" fmla="*/ 0 h 988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2001" h="988665">
                  <a:moveTo>
                    <a:pt x="4572001" y="988664"/>
                  </a:moveTo>
                  <a:lnTo>
                    <a:pt x="494332" y="988664"/>
                  </a:lnTo>
                  <a:lnTo>
                    <a:pt x="0" y="494332"/>
                  </a:lnTo>
                  <a:lnTo>
                    <a:pt x="494332" y="1"/>
                  </a:lnTo>
                  <a:lnTo>
                    <a:pt x="4572001" y="1"/>
                  </a:lnTo>
                  <a:lnTo>
                    <a:pt x="4572001" y="988664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3140" tIns="91441" rIns="170688" bIns="91441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rgbClr val="FF0000"/>
                  </a:solidFill>
                  <a:latin typeface="Rockwell Condensed" pitchFamily="18" charset="0"/>
                </a:rPr>
                <a:t>            BAHAN OKSIDATOR</a:t>
              </a:r>
              <a:endParaRPr lang="en-US" sz="2400" b="1" kern="1200" dirty="0">
                <a:solidFill>
                  <a:srgbClr val="FF0000"/>
                </a:solidFill>
                <a:latin typeface="Rockwell Condensed" pitchFamily="18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2133975" y="3810000"/>
              <a:ext cx="1606521" cy="989634"/>
            </a:xfrm>
            <a:prstGeom prst="ellipse">
              <a:avLst/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7" name="Rectangle 6"/>
          <p:cNvSpPr/>
          <p:nvPr/>
        </p:nvSpPr>
        <p:spPr>
          <a:xfrm>
            <a:off x="1295400" y="2895600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err="1"/>
              <a:t>Bahan</a:t>
            </a:r>
            <a:r>
              <a:rPr lang="en-AU" dirty="0"/>
              <a:t> </a:t>
            </a:r>
            <a:r>
              <a:rPr lang="en-AU" dirty="0" err="1"/>
              <a:t>kimia</a:t>
            </a:r>
            <a:r>
              <a:rPr lang="en-AU" dirty="0"/>
              <a:t> </a:t>
            </a:r>
            <a:r>
              <a:rPr lang="en-AU" dirty="0" err="1"/>
              <a:t>oksidator</a:t>
            </a:r>
            <a:r>
              <a:rPr lang="en-AU" dirty="0"/>
              <a:t> </a:t>
            </a:r>
            <a:r>
              <a:rPr lang="en-AU" dirty="0" err="1"/>
              <a:t>bersifat</a:t>
            </a:r>
            <a:r>
              <a:rPr lang="en-AU" dirty="0"/>
              <a:t> </a:t>
            </a:r>
            <a:r>
              <a:rPr lang="en-AU" dirty="0" err="1"/>
              <a:t>eksplosif</a:t>
            </a:r>
            <a:r>
              <a:rPr lang="en-AU" dirty="0"/>
              <a:t> </a:t>
            </a:r>
            <a:r>
              <a:rPr lang="en-AU" dirty="0" err="1"/>
              <a:t>karena</a:t>
            </a:r>
            <a:r>
              <a:rPr lang="en-AU" dirty="0"/>
              <a:t> </a:t>
            </a:r>
            <a:r>
              <a:rPr lang="en-AU" dirty="0" err="1"/>
              <a:t>sangat</a:t>
            </a:r>
            <a:r>
              <a:rPr lang="en-AU" dirty="0"/>
              <a:t> </a:t>
            </a:r>
            <a:r>
              <a:rPr lang="en-AU" dirty="0" err="1"/>
              <a:t>reaktif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tidak</a:t>
            </a:r>
            <a:r>
              <a:rPr lang="en-AU" dirty="0"/>
              <a:t> </a:t>
            </a:r>
            <a:r>
              <a:rPr lang="en-AU" dirty="0" err="1"/>
              <a:t>stabil</a:t>
            </a:r>
            <a:r>
              <a:rPr lang="en-AU" dirty="0"/>
              <a:t>, </a:t>
            </a:r>
            <a:r>
              <a:rPr lang="en-AU" dirty="0" err="1"/>
              <a:t>mampu</a:t>
            </a:r>
            <a:r>
              <a:rPr lang="en-AU" dirty="0"/>
              <a:t> </a:t>
            </a:r>
            <a:r>
              <a:rPr lang="en-AU" dirty="0" err="1"/>
              <a:t>menghasilkan</a:t>
            </a:r>
            <a:r>
              <a:rPr lang="en-AU" dirty="0"/>
              <a:t> </a:t>
            </a:r>
            <a:r>
              <a:rPr lang="en-AU" dirty="0" err="1"/>
              <a:t>oksigen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reaksi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penguraianya</a:t>
            </a:r>
            <a:r>
              <a:rPr lang="en-AU" dirty="0"/>
              <a:t> </a:t>
            </a:r>
            <a:r>
              <a:rPr lang="en-AU" dirty="0" err="1"/>
              <a:t>sehingga</a:t>
            </a:r>
            <a:r>
              <a:rPr lang="en-AU" dirty="0"/>
              <a:t> </a:t>
            </a:r>
            <a:r>
              <a:rPr lang="en-AU" dirty="0" err="1"/>
              <a:t>dapat</a:t>
            </a:r>
            <a:r>
              <a:rPr lang="en-AU" dirty="0"/>
              <a:t> </a:t>
            </a:r>
            <a:r>
              <a:rPr lang="en-AU" dirty="0" err="1"/>
              <a:t>menimbulkan</a:t>
            </a:r>
            <a:r>
              <a:rPr lang="en-AU" dirty="0"/>
              <a:t> </a:t>
            </a:r>
            <a:r>
              <a:rPr lang="en-AU" dirty="0" err="1"/>
              <a:t>kebakaran</a:t>
            </a:r>
            <a:r>
              <a:rPr lang="en-AU" dirty="0"/>
              <a:t> </a:t>
            </a:r>
            <a:r>
              <a:rPr lang="en-AU" dirty="0" err="1"/>
              <a:t>selain</a:t>
            </a:r>
            <a:r>
              <a:rPr lang="en-AU" dirty="0"/>
              <a:t> </a:t>
            </a:r>
            <a:r>
              <a:rPr lang="en-AU" dirty="0" err="1"/>
              <a:t>ledakan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872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371600"/>
            <a:ext cx="67056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sz="3200" b="1" dirty="0" err="1">
                <a:latin typeface="Copperplate Gothic Light" pitchFamily="34" charset="0"/>
              </a:rPr>
              <a:t>Bahan</a:t>
            </a:r>
            <a:r>
              <a:rPr lang="en-AU" sz="3200" b="1" dirty="0">
                <a:latin typeface="Copperplate Gothic Light" pitchFamily="34" charset="0"/>
              </a:rPr>
              <a:t> </a:t>
            </a:r>
            <a:r>
              <a:rPr lang="en-AU" sz="3200" b="1" dirty="0" err="1">
                <a:latin typeface="Copperplate Gothic Light" pitchFamily="34" charset="0"/>
              </a:rPr>
              <a:t>oksidator</a:t>
            </a:r>
            <a:r>
              <a:rPr lang="en-AU" sz="3200" b="1" dirty="0">
                <a:latin typeface="Copperplate Gothic Light" pitchFamily="34" charset="0"/>
              </a:rPr>
              <a:t> </a:t>
            </a:r>
            <a:r>
              <a:rPr lang="en-AU" sz="3200" b="1" dirty="0" err="1">
                <a:latin typeface="Copperplate Gothic Light" pitchFamily="34" charset="0"/>
              </a:rPr>
              <a:t>terdiri</a:t>
            </a:r>
            <a:r>
              <a:rPr lang="en-AU" sz="3200" b="1" dirty="0">
                <a:latin typeface="Copperplate Gothic Light" pitchFamily="34" charset="0"/>
              </a:rPr>
              <a:t> </a:t>
            </a:r>
            <a:r>
              <a:rPr lang="en-AU" sz="3200" b="1" dirty="0" err="1">
                <a:latin typeface="Copperplate Gothic Light" pitchFamily="34" charset="0"/>
              </a:rPr>
              <a:t>dari</a:t>
            </a:r>
            <a:r>
              <a:rPr lang="en-AU" sz="3200" b="1" dirty="0">
                <a:latin typeface="Copperplate Gothic Light" pitchFamily="34" charset="0"/>
              </a:rPr>
              <a:t> </a:t>
            </a:r>
            <a:r>
              <a:rPr lang="en-AU" sz="3200" b="1" dirty="0" smtClean="0">
                <a:latin typeface="Copperplate Gothic Light" pitchFamily="34" charset="0"/>
              </a:rPr>
              <a:t>:</a:t>
            </a:r>
          </a:p>
          <a:p>
            <a:pPr hangingPunct="0"/>
            <a:endParaRPr lang="en-US" sz="3200" b="1" dirty="0">
              <a:latin typeface="Copperplate Gothic Light" pitchFamily="34" charset="0"/>
            </a:endParaRPr>
          </a:p>
          <a:p>
            <a:pPr marL="285750" lvl="0" indent="-285750">
              <a:buBlip>
                <a:blip r:embed="rId2"/>
              </a:buBlip>
            </a:pPr>
            <a:r>
              <a:rPr lang="en-AU" sz="2000" dirty="0" err="1"/>
              <a:t>Oksidator</a:t>
            </a:r>
            <a:r>
              <a:rPr lang="en-AU" sz="2000" dirty="0"/>
              <a:t> </a:t>
            </a:r>
            <a:r>
              <a:rPr lang="en-AU" sz="2000" dirty="0" err="1"/>
              <a:t>organik</a:t>
            </a:r>
            <a:r>
              <a:rPr lang="en-AU" sz="2000" dirty="0"/>
              <a:t> : </a:t>
            </a:r>
            <a:r>
              <a:rPr lang="en-AU" sz="2000" dirty="0" err="1"/>
              <a:t>Permanganat</a:t>
            </a:r>
            <a:r>
              <a:rPr lang="en-AU" sz="2000" dirty="0"/>
              <a:t>, </a:t>
            </a:r>
            <a:r>
              <a:rPr lang="en-AU" sz="2000" dirty="0" err="1"/>
              <a:t>Perklorat</a:t>
            </a:r>
            <a:r>
              <a:rPr lang="en-AU" sz="2000" dirty="0"/>
              <a:t>, </a:t>
            </a:r>
            <a:r>
              <a:rPr lang="en-AU" sz="2000" dirty="0" err="1"/>
              <a:t>Dikromat</a:t>
            </a:r>
            <a:r>
              <a:rPr lang="en-AU" sz="2000" dirty="0"/>
              <a:t>, </a:t>
            </a:r>
            <a:r>
              <a:rPr lang="en-AU" sz="2000" dirty="0" err="1"/>
              <a:t>Hidrogen</a:t>
            </a:r>
            <a:r>
              <a:rPr lang="en-AU" sz="2000" dirty="0"/>
              <a:t> </a:t>
            </a:r>
            <a:r>
              <a:rPr lang="en-AU" sz="2000" dirty="0" err="1"/>
              <a:t>Peroksida</a:t>
            </a:r>
            <a:r>
              <a:rPr lang="en-AU" sz="2000" dirty="0"/>
              <a:t>, </a:t>
            </a:r>
            <a:r>
              <a:rPr lang="en-AU" sz="2000" dirty="0" err="1"/>
              <a:t>Periodat</a:t>
            </a:r>
            <a:r>
              <a:rPr lang="en-AU" sz="2000" dirty="0"/>
              <a:t>, </a:t>
            </a:r>
            <a:r>
              <a:rPr lang="en-AU" sz="2000" dirty="0" err="1"/>
              <a:t>Persulfat</a:t>
            </a:r>
            <a:r>
              <a:rPr lang="en-AU" sz="2000" dirty="0" smtClean="0"/>
              <a:t>.</a:t>
            </a:r>
          </a:p>
          <a:p>
            <a:pPr lvl="0"/>
            <a:endParaRPr lang="en-US" sz="2000" dirty="0"/>
          </a:p>
          <a:p>
            <a:pPr marL="285750" lvl="0" indent="-285750">
              <a:buBlip>
                <a:blip r:embed="rId2"/>
              </a:buBlip>
            </a:pPr>
            <a:r>
              <a:rPr lang="en-AU" sz="2000" dirty="0" err="1"/>
              <a:t>Peroksida</a:t>
            </a:r>
            <a:r>
              <a:rPr lang="en-AU" sz="2000" dirty="0"/>
              <a:t> </a:t>
            </a:r>
            <a:r>
              <a:rPr lang="en-AU" sz="2000" dirty="0" err="1"/>
              <a:t>organik</a:t>
            </a:r>
            <a:r>
              <a:rPr lang="en-AU" sz="2000" dirty="0"/>
              <a:t> : </a:t>
            </a:r>
            <a:r>
              <a:rPr lang="en-AU" sz="2000" dirty="0" err="1"/>
              <a:t>Benzil</a:t>
            </a:r>
            <a:r>
              <a:rPr lang="en-AU" sz="2000" dirty="0"/>
              <a:t> </a:t>
            </a:r>
            <a:r>
              <a:rPr lang="en-AU" sz="2000" dirty="0" err="1"/>
              <a:t>Peroksida</a:t>
            </a:r>
            <a:r>
              <a:rPr lang="en-AU" sz="2000" dirty="0"/>
              <a:t>, </a:t>
            </a:r>
            <a:r>
              <a:rPr lang="en-AU" sz="2000" dirty="0" err="1"/>
              <a:t>Asetil</a:t>
            </a:r>
            <a:r>
              <a:rPr lang="en-AU" sz="2000" dirty="0"/>
              <a:t> </a:t>
            </a:r>
            <a:r>
              <a:rPr lang="en-AU" sz="2000" dirty="0" err="1"/>
              <a:t>Peroksida</a:t>
            </a:r>
            <a:r>
              <a:rPr lang="en-AU" sz="2000" dirty="0"/>
              <a:t>, </a:t>
            </a:r>
            <a:r>
              <a:rPr lang="en-AU" sz="2000" dirty="0" err="1"/>
              <a:t>Eteroksida</a:t>
            </a:r>
            <a:r>
              <a:rPr lang="en-AU" sz="2000" dirty="0"/>
              <a:t>, </a:t>
            </a:r>
            <a:r>
              <a:rPr lang="en-AU" sz="2000" dirty="0" err="1"/>
              <a:t>Asam</a:t>
            </a:r>
            <a:r>
              <a:rPr lang="en-AU" sz="2000" dirty="0"/>
              <a:t> </a:t>
            </a:r>
            <a:r>
              <a:rPr lang="en-AU" sz="2000" dirty="0" err="1"/>
              <a:t>Parasetat</a:t>
            </a:r>
            <a:r>
              <a:rPr lang="en-AU" sz="2000" dirty="0" smtClean="0"/>
              <a:t>.</a:t>
            </a:r>
          </a:p>
          <a:p>
            <a:pPr lvl="0"/>
            <a:endParaRPr lang="en-US" sz="2000" dirty="0"/>
          </a:p>
          <a:p>
            <a:pPr marL="285750" lvl="0" indent="-285750">
              <a:buBlip>
                <a:blip r:embed="rId2"/>
              </a:buBlip>
            </a:pPr>
            <a:r>
              <a:rPr lang="en-AU" sz="2000" dirty="0" err="1"/>
              <a:t>Peroksida-peroksida</a:t>
            </a:r>
            <a:r>
              <a:rPr lang="en-AU" sz="2000" dirty="0"/>
              <a:t> </a:t>
            </a:r>
            <a:r>
              <a:rPr lang="en-AU" sz="2000" dirty="0" err="1"/>
              <a:t>organik</a:t>
            </a:r>
            <a:r>
              <a:rPr lang="en-AU" sz="2000" dirty="0"/>
              <a:t> </a:t>
            </a:r>
            <a:r>
              <a:rPr lang="en-AU" sz="2000" dirty="0" err="1"/>
              <a:t>dapat</a:t>
            </a:r>
            <a:r>
              <a:rPr lang="en-AU" sz="2000" dirty="0"/>
              <a:t> pula </a:t>
            </a:r>
            <a:r>
              <a:rPr lang="en-AU" sz="2000" dirty="0" err="1"/>
              <a:t>terbentuk</a:t>
            </a:r>
            <a:r>
              <a:rPr lang="en-AU" sz="2000" dirty="0"/>
              <a:t> </a:t>
            </a:r>
            <a:r>
              <a:rPr lang="en-AU" sz="2000" dirty="0" err="1"/>
              <a:t>pada</a:t>
            </a:r>
            <a:r>
              <a:rPr lang="en-AU" sz="2000" dirty="0"/>
              <a:t> </a:t>
            </a:r>
            <a:r>
              <a:rPr lang="en-AU" sz="2000" dirty="0" err="1"/>
              <a:t>penyimpanan</a:t>
            </a:r>
            <a:r>
              <a:rPr lang="en-AU" sz="2000" dirty="0"/>
              <a:t> </a:t>
            </a:r>
            <a:r>
              <a:rPr lang="en-AU" sz="2000" dirty="0" err="1"/>
              <a:t>pelarut</a:t>
            </a:r>
            <a:r>
              <a:rPr lang="en-AU" sz="2000" dirty="0"/>
              <a:t> </a:t>
            </a:r>
            <a:r>
              <a:rPr lang="en-AU" sz="2000" dirty="0" err="1"/>
              <a:t>organik</a:t>
            </a:r>
            <a:r>
              <a:rPr lang="en-AU" sz="2000" dirty="0"/>
              <a:t> </a:t>
            </a:r>
            <a:r>
              <a:rPr lang="en-AU" sz="2000" dirty="0" err="1"/>
              <a:t>seperti</a:t>
            </a:r>
            <a:r>
              <a:rPr lang="en-AU" sz="2000" dirty="0"/>
              <a:t> </a:t>
            </a:r>
            <a:r>
              <a:rPr lang="en-AU" sz="2000" dirty="0" err="1"/>
              <a:t>eter</a:t>
            </a:r>
            <a:r>
              <a:rPr lang="en-AU" sz="2000" dirty="0"/>
              <a:t>, </a:t>
            </a:r>
            <a:r>
              <a:rPr lang="en-AU" sz="2000" dirty="0" err="1"/>
              <a:t>keton</a:t>
            </a:r>
            <a:r>
              <a:rPr lang="en-AU" sz="2000" dirty="0"/>
              <a:t>, ester, </a:t>
            </a:r>
            <a:r>
              <a:rPr lang="en-AU" sz="2000" dirty="0" err="1"/>
              <a:t>senyawa-senyawa</a:t>
            </a:r>
            <a:r>
              <a:rPr lang="en-AU" sz="2000" dirty="0"/>
              <a:t> </a:t>
            </a:r>
            <a:r>
              <a:rPr lang="en-AU" dirty="0" err="1"/>
              <a:t>tidak</a:t>
            </a:r>
            <a:r>
              <a:rPr lang="en-AU" dirty="0"/>
              <a:t> </a:t>
            </a:r>
            <a:r>
              <a:rPr lang="en-AU" dirty="0" err="1"/>
              <a:t>jenuh</a:t>
            </a:r>
            <a:r>
              <a:rPr lang="en-AU" dirty="0"/>
              <a:t> </a:t>
            </a:r>
            <a:r>
              <a:rPr lang="en-AU" dirty="0" err="1"/>
              <a:t>dsb</a:t>
            </a:r>
            <a:r>
              <a:rPr lang="en-AU" dirty="0"/>
              <a:t> yang </a:t>
            </a:r>
            <a:r>
              <a:rPr lang="en-AU" dirty="0" err="1"/>
              <a:t>bersifat</a:t>
            </a:r>
            <a:r>
              <a:rPr lang="en-AU" dirty="0"/>
              <a:t> </a:t>
            </a:r>
            <a:r>
              <a:rPr lang="en-AU" dirty="0" err="1"/>
              <a:t>eksplosif</a:t>
            </a:r>
            <a:r>
              <a:rPr lang="en-A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929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2277679" y="1544939"/>
            <a:ext cx="4046921" cy="648020"/>
          </a:xfrm>
          <a:custGeom>
            <a:avLst/>
            <a:gdLst>
              <a:gd name="connsiteX0" fmla="*/ 0 w 3352800"/>
              <a:gd name="connsiteY0" fmla="*/ 92779 h 927787"/>
              <a:gd name="connsiteX1" fmla="*/ 92779 w 3352800"/>
              <a:gd name="connsiteY1" fmla="*/ 0 h 927787"/>
              <a:gd name="connsiteX2" fmla="*/ 3260021 w 3352800"/>
              <a:gd name="connsiteY2" fmla="*/ 0 h 927787"/>
              <a:gd name="connsiteX3" fmla="*/ 3352800 w 3352800"/>
              <a:gd name="connsiteY3" fmla="*/ 92779 h 927787"/>
              <a:gd name="connsiteX4" fmla="*/ 3352800 w 3352800"/>
              <a:gd name="connsiteY4" fmla="*/ 835008 h 927787"/>
              <a:gd name="connsiteX5" fmla="*/ 3260021 w 3352800"/>
              <a:gd name="connsiteY5" fmla="*/ 927787 h 927787"/>
              <a:gd name="connsiteX6" fmla="*/ 92779 w 3352800"/>
              <a:gd name="connsiteY6" fmla="*/ 927787 h 927787"/>
              <a:gd name="connsiteX7" fmla="*/ 0 w 3352800"/>
              <a:gd name="connsiteY7" fmla="*/ 835008 h 927787"/>
              <a:gd name="connsiteX8" fmla="*/ 0 w 3352800"/>
              <a:gd name="connsiteY8" fmla="*/ 92779 h 92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2800" h="927787">
                <a:moveTo>
                  <a:pt x="0" y="92779"/>
                </a:moveTo>
                <a:cubicBezTo>
                  <a:pt x="0" y="41539"/>
                  <a:pt x="41539" y="0"/>
                  <a:pt x="92779" y="0"/>
                </a:cubicBezTo>
                <a:lnTo>
                  <a:pt x="3260021" y="0"/>
                </a:lnTo>
                <a:cubicBezTo>
                  <a:pt x="3311261" y="0"/>
                  <a:pt x="3352800" y="41539"/>
                  <a:pt x="3352800" y="92779"/>
                </a:cubicBezTo>
                <a:lnTo>
                  <a:pt x="3352800" y="835008"/>
                </a:lnTo>
                <a:cubicBezTo>
                  <a:pt x="3352800" y="886248"/>
                  <a:pt x="3311261" y="927787"/>
                  <a:pt x="3260021" y="927787"/>
                </a:cubicBezTo>
                <a:lnTo>
                  <a:pt x="92779" y="927787"/>
                </a:lnTo>
                <a:cubicBezTo>
                  <a:pt x="41539" y="927787"/>
                  <a:pt x="0" y="886248"/>
                  <a:pt x="0" y="835008"/>
                </a:cubicBezTo>
                <a:lnTo>
                  <a:pt x="0" y="92779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9539" tIns="76200" rIns="76200" bIns="76200" numCol="1" spcCol="1270" anchor="ctr" anchorCtr="0">
            <a:noAutofit/>
          </a:bodyPr>
          <a:lstStyle/>
          <a:p>
            <a:pPr lvl="0" algn="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Rockwell Condensed" pitchFamily="18" charset="0"/>
              </a:rPr>
              <a:t> BAHAN  KIMIA  REAKTIF</a:t>
            </a:r>
            <a:endParaRPr lang="en-US" sz="2000" b="1" kern="1200" dirty="0">
              <a:solidFill>
                <a:schemeClr val="accent4">
                  <a:lumMod val="95000"/>
                  <a:lumOff val="5000"/>
                </a:schemeClr>
              </a:solidFill>
              <a:latin typeface="Rockwell Condense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36220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bahan</a:t>
            </a:r>
            <a:r>
              <a:rPr lang="en-AU" dirty="0"/>
              <a:t> </a:t>
            </a:r>
            <a:r>
              <a:rPr lang="en-AU" dirty="0" err="1"/>
              <a:t>kimia</a:t>
            </a:r>
            <a:r>
              <a:rPr lang="en-AU" dirty="0"/>
              <a:t> yang </a:t>
            </a:r>
            <a:r>
              <a:rPr lang="en-AU" dirty="0" err="1"/>
              <a:t>sangat</a:t>
            </a:r>
            <a:r>
              <a:rPr lang="en-AU" dirty="0"/>
              <a:t> </a:t>
            </a:r>
            <a:r>
              <a:rPr lang="en-AU" dirty="0" err="1"/>
              <a:t>mudah</a:t>
            </a:r>
            <a:r>
              <a:rPr lang="en-AU" dirty="0"/>
              <a:t> </a:t>
            </a:r>
            <a:r>
              <a:rPr lang="en-AU" dirty="0" err="1"/>
              <a:t>bereaksi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bahan-bahan</a:t>
            </a:r>
            <a:r>
              <a:rPr lang="en-AU" dirty="0"/>
              <a:t> </a:t>
            </a:r>
            <a:r>
              <a:rPr lang="en-AU" dirty="0" err="1"/>
              <a:t>lainnya</a:t>
            </a:r>
            <a:r>
              <a:rPr lang="en-AU" dirty="0"/>
              <a:t>, </a:t>
            </a:r>
            <a:r>
              <a:rPr lang="en-AU" dirty="0" err="1"/>
              <a:t>disertai</a:t>
            </a:r>
            <a:r>
              <a:rPr lang="en-AU" dirty="0"/>
              <a:t> </a:t>
            </a:r>
            <a:r>
              <a:rPr lang="en-AU" dirty="0" err="1"/>
              <a:t>pelepasan</a:t>
            </a:r>
            <a:r>
              <a:rPr lang="en-AU" dirty="0"/>
              <a:t> </a:t>
            </a:r>
            <a:r>
              <a:rPr lang="en-AU" dirty="0" err="1"/>
              <a:t>panas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menghasilkan</a:t>
            </a:r>
            <a:r>
              <a:rPr lang="en-AU" dirty="0"/>
              <a:t> gas-gas yang </a:t>
            </a:r>
            <a:r>
              <a:rPr lang="en-AU" dirty="0" err="1"/>
              <a:t>mudah</a:t>
            </a:r>
            <a:r>
              <a:rPr lang="en-AU" dirty="0"/>
              <a:t> </a:t>
            </a:r>
            <a:r>
              <a:rPr lang="en-AU" dirty="0" err="1"/>
              <a:t>terbakar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keracunan</a:t>
            </a:r>
            <a:r>
              <a:rPr lang="en-AU" dirty="0"/>
              <a:t>,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korosi</a:t>
            </a:r>
            <a:r>
              <a:rPr lang="en-AU" dirty="0"/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4419600"/>
            <a:ext cx="731519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-623888" defTabSz="577850"/>
            <a:r>
              <a:rPr lang="en-US" sz="2800" dirty="0">
                <a:latin typeface="Rockwell Condensed" pitchFamily="18" charset="0"/>
                <a:cs typeface="Tahoma" pitchFamily="34" charset="0"/>
              </a:rPr>
              <a:t>KRITERIA REAKTIF  :</a:t>
            </a:r>
          </a:p>
          <a:p>
            <a:pPr marL="623888" indent="-336550" defTabSz="577850">
              <a:buFontTx/>
              <a:buChar char="o"/>
            </a:pP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Bila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terkena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air,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timbul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gas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panas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mudah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terbakar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</a:p>
          <a:p>
            <a:pPr marL="623888" indent="-336550" defTabSz="577850">
              <a:buFontTx/>
              <a:buChar char="o"/>
            </a:pP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Bila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tercampur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senyawa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asam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,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timbul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gas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panas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yg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mudah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terbakar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,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atau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beracun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atau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korrosif</a:t>
            </a:r>
            <a:r>
              <a:rPr lang="en-US" sz="2800" dirty="0">
                <a:latin typeface="Rockwell Condensed" pitchFamily="18" charset="0"/>
                <a:cs typeface="Tahoma" pitchFamily="34" charset="0"/>
              </a:rPr>
              <a:t> </a:t>
            </a:r>
          </a:p>
        </p:txBody>
      </p:sp>
      <p:sp>
        <p:nvSpPr>
          <p:cNvPr id="8" name="Down Arrow 7"/>
          <p:cNvSpPr/>
          <p:nvPr/>
        </p:nvSpPr>
        <p:spPr bwMode="auto">
          <a:xfrm>
            <a:off x="4405745" y="3429000"/>
            <a:ext cx="609600" cy="990600"/>
          </a:xfrm>
          <a:prstGeom prst="downArrow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5682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95400" y="2133600"/>
            <a:ext cx="6781800" cy="4267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000" dirty="0" err="1">
                <a:latin typeface="Rockwell Condensed" pitchFamily="18" charset="0"/>
              </a:rPr>
              <a:t>Beberapa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bahan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kimia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dapat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bereaksi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hebat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dengan</a:t>
            </a:r>
            <a:r>
              <a:rPr lang="en-US" sz="2000" dirty="0">
                <a:latin typeface="Rockwell Condensed" pitchFamily="18" charset="0"/>
              </a:rPr>
              <a:t> air, </a:t>
            </a:r>
            <a:r>
              <a:rPr lang="en-US" sz="2000" dirty="0" err="1">
                <a:latin typeface="Rockwell Condensed" pitchFamily="18" charset="0"/>
              </a:rPr>
              <a:t>dapat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meledak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atau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terbakar</a:t>
            </a:r>
            <a:r>
              <a:rPr lang="en-US" sz="2000" dirty="0">
                <a:latin typeface="Rockwell Condensed" pitchFamily="18" charset="0"/>
              </a:rPr>
              <a:t>. </a:t>
            </a:r>
            <a:r>
              <a:rPr lang="en-US" sz="2000" dirty="0" err="1">
                <a:latin typeface="Rockwell Condensed" pitchFamily="18" charset="0"/>
              </a:rPr>
              <a:t>Ini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disebabkan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zat-zat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tersebut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bereaksi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secara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eksotermik</a:t>
            </a:r>
            <a:r>
              <a:rPr lang="en-US" sz="2000" dirty="0">
                <a:latin typeface="Rockwell Condensed" pitchFamily="18" charset="0"/>
              </a:rPr>
              <a:t> (</a:t>
            </a:r>
            <a:r>
              <a:rPr lang="en-US" sz="2000" dirty="0" err="1">
                <a:latin typeface="Rockwell Condensed" pitchFamily="18" charset="0"/>
              </a:rPr>
              <a:t>mengeluarkan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panas</a:t>
            </a:r>
            <a:r>
              <a:rPr lang="en-US" sz="2000" dirty="0">
                <a:latin typeface="Rockwell Condensed" pitchFamily="18" charset="0"/>
              </a:rPr>
              <a:t>) yang </a:t>
            </a:r>
            <a:r>
              <a:rPr lang="en-US" sz="2000" dirty="0" err="1">
                <a:latin typeface="Rockwell Condensed" pitchFamily="18" charset="0"/>
              </a:rPr>
              <a:t>besar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atau</a:t>
            </a:r>
            <a:r>
              <a:rPr lang="en-US" sz="2000" dirty="0">
                <a:latin typeface="Rockwell Condensed" pitchFamily="18" charset="0"/>
              </a:rPr>
              <a:t> gas </a:t>
            </a:r>
            <a:r>
              <a:rPr lang="en-US" sz="2000" dirty="0" err="1">
                <a:latin typeface="Rockwell Condensed" pitchFamily="18" charset="0"/>
              </a:rPr>
              <a:t>yangmudah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terbakar</a:t>
            </a:r>
            <a:r>
              <a:rPr lang="en-US" sz="2000" dirty="0">
                <a:latin typeface="Rockwell Condensed" pitchFamily="18" charset="0"/>
              </a:rPr>
              <a:t>. 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endParaRPr lang="en-US" sz="2000" dirty="0">
              <a:latin typeface="Rockwell Condensed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000" dirty="0" err="1">
                <a:latin typeface="Rockwell Condensed" pitchFamily="18" charset="0"/>
              </a:rPr>
              <a:t>Berikut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adalah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bahan-bahan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kimia</a:t>
            </a:r>
            <a:r>
              <a:rPr lang="en-US" sz="2000" dirty="0">
                <a:latin typeface="Rockwell Condensed" pitchFamily="18" charset="0"/>
              </a:rPr>
              <a:t> yang </a:t>
            </a:r>
            <a:r>
              <a:rPr lang="en-US" sz="2000" dirty="0" err="1">
                <a:latin typeface="Rockwell Condensed" pitchFamily="18" charset="0"/>
              </a:rPr>
              <a:t>reaktif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terhadap</a:t>
            </a:r>
            <a:r>
              <a:rPr lang="en-US" sz="2000" dirty="0">
                <a:latin typeface="Rockwell Condensed" pitchFamily="18" charset="0"/>
              </a:rPr>
              <a:t> air : </a:t>
            </a:r>
          </a:p>
          <a:p>
            <a:pPr marL="914400" lvl="1" indent="-514350">
              <a:lnSpc>
                <a:spcPct val="90000"/>
              </a:lnSpc>
              <a:buBlip>
                <a:blip r:embed="rId4"/>
              </a:buBlip>
            </a:pPr>
            <a:r>
              <a:rPr lang="en-US" sz="2000" dirty="0">
                <a:latin typeface="Rockwell Condensed" pitchFamily="18" charset="0"/>
              </a:rPr>
              <a:t>alkali (Na, K) </a:t>
            </a:r>
            <a:r>
              <a:rPr lang="en-US" sz="2000" dirty="0" err="1">
                <a:latin typeface="Rockwell Condensed" pitchFamily="18" charset="0"/>
              </a:rPr>
              <a:t>dan</a:t>
            </a:r>
            <a:r>
              <a:rPr lang="en-US" sz="2000" dirty="0">
                <a:latin typeface="Rockwell Condensed" pitchFamily="18" charset="0"/>
              </a:rPr>
              <a:t> alkali </a:t>
            </a:r>
            <a:r>
              <a:rPr lang="en-US" sz="2000" dirty="0" err="1">
                <a:latin typeface="Rockwell Condensed" pitchFamily="18" charset="0"/>
              </a:rPr>
              <a:t>tanah</a:t>
            </a:r>
            <a:r>
              <a:rPr lang="en-US" sz="2000" dirty="0">
                <a:latin typeface="Rockwell Condensed" pitchFamily="18" charset="0"/>
              </a:rPr>
              <a:t> (</a:t>
            </a:r>
            <a:r>
              <a:rPr lang="en-US" sz="2000" dirty="0" err="1">
                <a:latin typeface="Rockwell Condensed" pitchFamily="18" charset="0"/>
              </a:rPr>
              <a:t>Ca</a:t>
            </a:r>
            <a:r>
              <a:rPr lang="en-US" sz="2000" dirty="0">
                <a:latin typeface="Rockwell Condensed" pitchFamily="18" charset="0"/>
              </a:rPr>
              <a:t>), </a:t>
            </a:r>
          </a:p>
          <a:p>
            <a:pPr marL="914400" lvl="1" indent="-514350">
              <a:lnSpc>
                <a:spcPct val="90000"/>
              </a:lnSpc>
              <a:buBlip>
                <a:blip r:embed="rId4"/>
              </a:buBlip>
            </a:pPr>
            <a:r>
              <a:rPr lang="en-US" sz="2000" dirty="0" err="1">
                <a:latin typeface="Rockwell Condensed" pitchFamily="18" charset="0"/>
              </a:rPr>
              <a:t>logam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halida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anhidrat</a:t>
            </a:r>
            <a:r>
              <a:rPr lang="en-US" sz="2000" dirty="0">
                <a:latin typeface="Rockwell Condensed" pitchFamily="18" charset="0"/>
              </a:rPr>
              <a:t> (</a:t>
            </a:r>
            <a:r>
              <a:rPr lang="en-US" sz="2000" dirty="0" err="1">
                <a:latin typeface="Rockwell Condensed" pitchFamily="18" charset="0"/>
              </a:rPr>
              <a:t>aluminium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tribromida</a:t>
            </a:r>
            <a:r>
              <a:rPr lang="en-US" sz="2000" dirty="0">
                <a:latin typeface="Rockwell Condensed" pitchFamily="18" charset="0"/>
              </a:rPr>
              <a:t>), </a:t>
            </a:r>
          </a:p>
          <a:p>
            <a:pPr marL="914400" lvl="1" indent="-514350">
              <a:lnSpc>
                <a:spcPct val="90000"/>
              </a:lnSpc>
              <a:buBlip>
                <a:blip r:embed="rId4"/>
              </a:buBlip>
            </a:pPr>
            <a:r>
              <a:rPr lang="en-US" sz="2000" dirty="0" err="1">
                <a:latin typeface="Rockwell Condensed" pitchFamily="18" charset="0"/>
              </a:rPr>
              <a:t>logam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oksida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anhidrat</a:t>
            </a:r>
            <a:r>
              <a:rPr lang="en-US" sz="2000" dirty="0">
                <a:latin typeface="Rockwell Condensed" pitchFamily="18" charset="0"/>
              </a:rPr>
              <a:t> (</a:t>
            </a:r>
            <a:r>
              <a:rPr lang="en-US" sz="2000" dirty="0" err="1">
                <a:latin typeface="Rockwell Condensed" pitchFamily="18" charset="0"/>
              </a:rPr>
              <a:t>CaO</a:t>
            </a:r>
            <a:r>
              <a:rPr lang="en-US" sz="2000" dirty="0">
                <a:latin typeface="Rockwell Condensed" pitchFamily="18" charset="0"/>
              </a:rPr>
              <a:t>), </a:t>
            </a:r>
          </a:p>
          <a:p>
            <a:pPr marL="914400" lvl="1" indent="-514350">
              <a:lnSpc>
                <a:spcPct val="90000"/>
              </a:lnSpc>
              <a:buBlip>
                <a:blip r:embed="rId4"/>
              </a:buBlip>
            </a:pPr>
            <a:r>
              <a:rPr lang="en-US" sz="2000" dirty="0" err="1">
                <a:latin typeface="Rockwell Condensed" pitchFamily="18" charset="0"/>
              </a:rPr>
              <a:t>oksidanon-logam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halida</a:t>
            </a:r>
            <a:r>
              <a:rPr lang="en-US" sz="2000" dirty="0">
                <a:latin typeface="Rockwell Condensed" pitchFamily="18" charset="0"/>
              </a:rPr>
              <a:t> (</a:t>
            </a:r>
            <a:r>
              <a:rPr lang="en-US" sz="2000" dirty="0" err="1">
                <a:latin typeface="Rockwell Condensed" pitchFamily="18" charset="0"/>
              </a:rPr>
              <a:t>sulfurilklorida</a:t>
            </a:r>
            <a:r>
              <a:rPr lang="en-US" sz="2000" dirty="0">
                <a:latin typeface="Rockwell Condensed" pitchFamily="18" charset="0"/>
              </a:rPr>
              <a:t>).</a:t>
            </a:r>
          </a:p>
          <a:p>
            <a:pPr lvl="1">
              <a:lnSpc>
                <a:spcPct val="90000"/>
              </a:lnSpc>
              <a:buBlip>
                <a:blip r:embed="rId3"/>
              </a:buBlip>
            </a:pPr>
            <a:endParaRPr lang="en-US" sz="2000" dirty="0">
              <a:latin typeface="Rockwell Condensed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000" dirty="0" err="1">
                <a:latin typeface="Rockwell Condensed" pitchFamily="18" charset="0"/>
              </a:rPr>
              <a:t>Jelas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zat-zat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tersebut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harus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dijauhkan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dari</a:t>
            </a:r>
            <a:r>
              <a:rPr lang="en-US" sz="2000" dirty="0">
                <a:latin typeface="Rockwell Condensed" pitchFamily="18" charset="0"/>
              </a:rPr>
              <a:t> air </a:t>
            </a:r>
            <a:r>
              <a:rPr lang="en-US" sz="2000" dirty="0" err="1">
                <a:latin typeface="Rockwell Condensed" pitchFamily="18" charset="0"/>
              </a:rPr>
              <a:t>atau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disimpan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dalam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ruang</a:t>
            </a:r>
            <a:r>
              <a:rPr lang="en-US" sz="2000" dirty="0">
                <a:latin typeface="Rockwell Condensed" pitchFamily="18" charset="0"/>
              </a:rPr>
              <a:t> yang </a:t>
            </a:r>
            <a:r>
              <a:rPr lang="en-US" sz="2000" dirty="0" err="1">
                <a:latin typeface="Rockwell Condensed" pitchFamily="18" charset="0"/>
              </a:rPr>
              <a:t>kering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bebas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kebocoran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bila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hujan</a:t>
            </a:r>
            <a:r>
              <a:rPr lang="en-US" sz="2000" dirty="0">
                <a:latin typeface="Rockwell Condensed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55618" y="1317807"/>
            <a:ext cx="5932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BAHAN REAKTIF TERHADAP AIR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5420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143000"/>
            <a:ext cx="4113213" cy="457200"/>
          </a:xfrm>
        </p:spPr>
        <p:txBody>
          <a:bodyPr/>
          <a:lstStyle/>
          <a:p>
            <a:r>
              <a:rPr lang="en-US" sz="2000" dirty="0" err="1">
                <a:latin typeface="Rockwell Condensed" pitchFamily="18" charset="0"/>
              </a:rPr>
              <a:t>Reaktif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dengan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smtClean="0">
                <a:latin typeface="Rockwell Condensed" pitchFamily="18" charset="0"/>
              </a:rPr>
              <a:t>Air------ </a:t>
            </a:r>
            <a:r>
              <a:rPr lang="en-US" sz="2000" dirty="0" err="1" smtClean="0">
                <a:latin typeface="Rockwell Condensed" pitchFamily="18" charset="0"/>
              </a:rPr>
              <a:t>lanjutan</a:t>
            </a:r>
            <a:endParaRPr lang="en-US" sz="2000" dirty="0">
              <a:latin typeface="Rockwell Condensed" pitchFamily="18" charset="0"/>
            </a:endParaRPr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86000"/>
            <a:ext cx="7924800" cy="3771900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sz="2400" dirty="0" err="1">
                <a:latin typeface="Rockwell Condensed" pitchFamily="18" charset="0"/>
              </a:rPr>
              <a:t>Bahan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kimia</a:t>
            </a:r>
            <a:r>
              <a:rPr lang="en-US" sz="2400" dirty="0">
                <a:latin typeface="Rockwell Condensed" pitchFamily="18" charset="0"/>
              </a:rPr>
              <a:t> yang </a:t>
            </a:r>
            <a:r>
              <a:rPr lang="en-US" sz="2400" dirty="0" err="1">
                <a:latin typeface="Rockwell Condensed" pitchFamily="18" charset="0"/>
              </a:rPr>
              <a:t>sangat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reaktif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bila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berkontak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dengan</a:t>
            </a:r>
            <a:r>
              <a:rPr lang="en-US" sz="2400" dirty="0">
                <a:latin typeface="Rockwell Condensed" pitchFamily="18" charset="0"/>
              </a:rPr>
              <a:t> :</a:t>
            </a:r>
          </a:p>
          <a:p>
            <a:pPr marL="914400" lvl="1" indent="-514350">
              <a:buBlip>
                <a:blip r:embed="rId4"/>
              </a:buBlip>
            </a:pPr>
            <a:r>
              <a:rPr lang="en-US" sz="2400" dirty="0">
                <a:latin typeface="Rockwell Condensed" pitchFamily="18" charset="0"/>
              </a:rPr>
              <a:t>Air </a:t>
            </a:r>
          </a:p>
          <a:p>
            <a:pPr marL="914400" lvl="1" indent="-514350">
              <a:buBlip>
                <a:blip r:embed="rId4"/>
              </a:buBlip>
            </a:pPr>
            <a:r>
              <a:rPr lang="en-US" sz="2400" dirty="0" err="1">
                <a:latin typeface="Rockwell Condensed" pitchFamily="18" charset="0"/>
              </a:rPr>
              <a:t>Uap</a:t>
            </a:r>
            <a:r>
              <a:rPr lang="en-US" sz="2400" dirty="0">
                <a:latin typeface="Rockwell Condensed" pitchFamily="18" charset="0"/>
              </a:rPr>
              <a:t> air di </a:t>
            </a:r>
            <a:r>
              <a:rPr lang="en-US" sz="2400" dirty="0" err="1">
                <a:latin typeface="Rockwell Condensed" pitchFamily="18" charset="0"/>
              </a:rPr>
              <a:t>udara</a:t>
            </a:r>
            <a:endParaRPr lang="en-US" sz="2400" dirty="0">
              <a:latin typeface="Rockwell Condensed" pitchFamily="18" charset="0"/>
            </a:endParaRPr>
          </a:p>
          <a:p>
            <a:pPr>
              <a:buBlip>
                <a:blip r:embed="rId3"/>
              </a:buBlip>
            </a:pPr>
            <a:r>
              <a:rPr lang="en-US" sz="2400" dirty="0" err="1">
                <a:latin typeface="Rockwell Condensed" pitchFamily="18" charset="0"/>
              </a:rPr>
              <a:t>Contoh</a:t>
            </a:r>
            <a:r>
              <a:rPr lang="en-US" sz="2400" dirty="0">
                <a:latin typeface="Rockwell Condensed" pitchFamily="18" charset="0"/>
              </a:rPr>
              <a:t> :</a:t>
            </a:r>
          </a:p>
          <a:p>
            <a:pPr marL="1309688" lvl="2" indent="-566738">
              <a:buBlip>
                <a:blip r:embed="rId5"/>
              </a:buBlip>
            </a:pPr>
            <a:r>
              <a:rPr lang="en-US" sz="2200" dirty="0" err="1">
                <a:latin typeface="Rockwell Condensed" pitchFamily="18" charset="0"/>
              </a:rPr>
              <a:t>Asam</a:t>
            </a:r>
            <a:r>
              <a:rPr lang="en-US" sz="2200" dirty="0">
                <a:latin typeface="Rockwell Condensed" pitchFamily="18" charset="0"/>
              </a:rPr>
              <a:t> </a:t>
            </a:r>
            <a:r>
              <a:rPr lang="en-US" sz="2200" dirty="0" err="1">
                <a:latin typeface="Rockwell Condensed" pitchFamily="18" charset="0"/>
              </a:rPr>
              <a:t>sulfat</a:t>
            </a:r>
            <a:r>
              <a:rPr lang="en-US" sz="2200" dirty="0">
                <a:latin typeface="Rockwell Condensed" pitchFamily="18" charset="0"/>
              </a:rPr>
              <a:t> (battery acid)</a:t>
            </a:r>
          </a:p>
          <a:p>
            <a:pPr marL="1309688" lvl="2" indent="-566738">
              <a:buBlip>
                <a:blip r:embed="rId5"/>
              </a:buBlip>
            </a:pPr>
            <a:r>
              <a:rPr lang="en-US" sz="2200" dirty="0">
                <a:latin typeface="Rockwell Condensed" pitchFamily="18" charset="0"/>
              </a:rPr>
              <a:t>Soda </a:t>
            </a:r>
            <a:r>
              <a:rPr lang="en-US" sz="2200" dirty="0" err="1">
                <a:latin typeface="Rockwell Condensed" pitchFamily="18" charset="0"/>
              </a:rPr>
              <a:t>api</a:t>
            </a:r>
            <a:r>
              <a:rPr lang="en-US" sz="2200" dirty="0">
                <a:latin typeface="Rockwell Condensed" pitchFamily="18" charset="0"/>
              </a:rPr>
              <a:t> (lye)</a:t>
            </a:r>
          </a:p>
          <a:p>
            <a:pPr marL="1309688" lvl="2" indent="-566738">
              <a:buBlip>
                <a:blip r:embed="rId5"/>
              </a:buBlip>
            </a:pPr>
            <a:r>
              <a:rPr lang="en-US" sz="2200" dirty="0" err="1">
                <a:latin typeface="Rockwell Condensed" pitchFamily="18" charset="0"/>
              </a:rPr>
              <a:t>Senyawa</a:t>
            </a:r>
            <a:r>
              <a:rPr lang="en-US" sz="2200" dirty="0">
                <a:latin typeface="Rockwell Condensed" pitchFamily="18" charset="0"/>
              </a:rPr>
              <a:t> phosphor</a:t>
            </a:r>
          </a:p>
        </p:txBody>
      </p:sp>
    </p:spTree>
    <p:extLst>
      <p:ext uri="{BB962C8B-B14F-4D97-AF65-F5344CB8AC3E}">
        <p14:creationId xmlns:p14="http://schemas.microsoft.com/office/powerpoint/2010/main" val="69088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1066800"/>
            <a:ext cx="4310395" cy="381000"/>
          </a:xfrm>
        </p:spPr>
        <p:txBody>
          <a:bodyPr>
            <a:normAutofit fontScale="90000"/>
          </a:bodyPr>
          <a:lstStyle/>
          <a:p>
            <a:r>
              <a:rPr lang="en-US" sz="2800" b="1" dirty="0" err="1">
                <a:latin typeface="Rockwell Condensed" pitchFamily="18" charset="0"/>
              </a:rPr>
              <a:t>Bahan</a:t>
            </a:r>
            <a:r>
              <a:rPr lang="en-US" sz="2800" b="1" dirty="0">
                <a:latin typeface="Rockwell Condensed" pitchFamily="18" charset="0"/>
              </a:rPr>
              <a:t> </a:t>
            </a:r>
            <a:r>
              <a:rPr lang="en-US" sz="2800" b="1" dirty="0" err="1">
                <a:latin typeface="Rockwell Condensed" pitchFamily="18" charset="0"/>
              </a:rPr>
              <a:t>reaktif</a:t>
            </a:r>
            <a:r>
              <a:rPr lang="en-US" sz="2800" b="1" dirty="0">
                <a:latin typeface="Rockwell Condensed" pitchFamily="18" charset="0"/>
              </a:rPr>
              <a:t> </a:t>
            </a:r>
            <a:r>
              <a:rPr lang="en-US" sz="2800" b="1" dirty="0" err="1">
                <a:latin typeface="Rockwell Condensed" pitchFamily="18" charset="0"/>
              </a:rPr>
              <a:t>terhadap</a:t>
            </a:r>
            <a:r>
              <a:rPr lang="en-US" sz="2800" b="1" dirty="0">
                <a:latin typeface="Rockwell Condensed" pitchFamily="18" charset="0"/>
              </a:rPr>
              <a:t> </a:t>
            </a:r>
            <a:r>
              <a:rPr lang="en-US" sz="2800" b="1" dirty="0" err="1" smtClean="0">
                <a:latin typeface="Rockwell Condensed" pitchFamily="18" charset="0"/>
              </a:rPr>
              <a:t>asam</a:t>
            </a:r>
            <a:endParaRPr lang="en-US" sz="2800" dirty="0">
              <a:latin typeface="Rockwell Condensed" pitchFamily="18" charset="0"/>
            </a:endParaRP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828800"/>
            <a:ext cx="6934200" cy="3429000"/>
          </a:xfrm>
        </p:spPr>
        <p:txBody>
          <a:bodyPr/>
          <a:lstStyle/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400" dirty="0" err="1">
                <a:latin typeface="Rockwell Condensed" pitchFamily="18" charset="0"/>
              </a:rPr>
              <a:t>Bahan-bahan</a:t>
            </a:r>
            <a:r>
              <a:rPr lang="en-US" sz="2400" dirty="0">
                <a:latin typeface="Rockwell Condensed" pitchFamily="18" charset="0"/>
              </a:rPr>
              <a:t> yang </a:t>
            </a:r>
            <a:r>
              <a:rPr lang="en-US" sz="2400" dirty="0" err="1">
                <a:latin typeface="Rockwell Condensed" pitchFamily="18" charset="0"/>
              </a:rPr>
              <a:t>reaktif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terhadap</a:t>
            </a:r>
            <a:r>
              <a:rPr lang="en-US" sz="2400" dirty="0">
                <a:latin typeface="Rockwell Condensed" pitchFamily="18" charset="0"/>
              </a:rPr>
              <a:t> air </a:t>
            </a:r>
            <a:r>
              <a:rPr lang="en-US" sz="2400" dirty="0" err="1">
                <a:latin typeface="Rockwell Condensed" pitchFamily="18" charset="0"/>
              </a:rPr>
              <a:t>diatas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juga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reaktif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terhadap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asam</a:t>
            </a:r>
            <a:r>
              <a:rPr lang="en-US" sz="2400" dirty="0">
                <a:latin typeface="Rockwell Condensed" pitchFamily="18" charset="0"/>
              </a:rPr>
              <a:t>. 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400" dirty="0" err="1">
                <a:latin typeface="Rockwell Condensed" pitchFamily="18" charset="0"/>
              </a:rPr>
              <a:t>Selain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itu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ada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bahan-bahan</a:t>
            </a:r>
            <a:r>
              <a:rPr lang="en-US" sz="2400" dirty="0">
                <a:latin typeface="Rockwell Condensed" pitchFamily="18" charset="0"/>
              </a:rPr>
              <a:t> lain yang </a:t>
            </a:r>
            <a:r>
              <a:rPr lang="en-US" sz="2400" dirty="0" err="1">
                <a:latin typeface="Rockwell Condensed" pitchFamily="18" charset="0"/>
              </a:rPr>
              <a:t>dapat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bereaksi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dengan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asam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secara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hebat</a:t>
            </a:r>
            <a:r>
              <a:rPr lang="en-US" sz="2400" dirty="0">
                <a:latin typeface="Rockwell Condensed" pitchFamily="18" charset="0"/>
              </a:rPr>
              <a:t>. </a:t>
            </a:r>
            <a:r>
              <a:rPr lang="en-US" sz="2400" dirty="0" err="1">
                <a:latin typeface="Rockwell Condensed" pitchFamily="18" charset="0"/>
              </a:rPr>
              <a:t>Reaksi</a:t>
            </a:r>
            <a:r>
              <a:rPr lang="en-US" sz="2400" dirty="0">
                <a:latin typeface="Rockwell Condensed" pitchFamily="18" charset="0"/>
              </a:rPr>
              <a:t> yang </a:t>
            </a:r>
            <a:r>
              <a:rPr lang="en-US" sz="2400" dirty="0" err="1">
                <a:latin typeface="Rockwell Condensed" pitchFamily="18" charset="0"/>
              </a:rPr>
              <a:t>terjadi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adalah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eksotermis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dan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menghasilkan</a:t>
            </a:r>
            <a:r>
              <a:rPr lang="en-US" sz="2400" dirty="0">
                <a:latin typeface="Rockwell Condensed" pitchFamily="18" charset="0"/>
              </a:rPr>
              <a:t> gas-gas yang </a:t>
            </a:r>
            <a:r>
              <a:rPr lang="en-US" sz="2400" dirty="0" err="1">
                <a:latin typeface="Rockwell Condensed" pitchFamily="18" charset="0"/>
              </a:rPr>
              <a:t>mudah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terbakar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atau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eksplosif</a:t>
            </a:r>
            <a:r>
              <a:rPr lang="en-US" sz="2400" dirty="0">
                <a:latin typeface="Rockwell Condensed" pitchFamily="18" charset="0"/>
              </a:rPr>
              <a:t>. 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400" dirty="0" err="1">
                <a:latin typeface="Rockwell Condensed" pitchFamily="18" charset="0"/>
              </a:rPr>
              <a:t>Contoh</a:t>
            </a:r>
            <a:r>
              <a:rPr lang="en-US" sz="2400" dirty="0">
                <a:latin typeface="Rockwell Condensed" pitchFamily="18" charset="0"/>
              </a:rPr>
              <a:t> : </a:t>
            </a:r>
            <a:r>
              <a:rPr lang="en-US" sz="2400" dirty="0" err="1">
                <a:latin typeface="Rockwell Condensed" pitchFamily="18" charset="0"/>
              </a:rPr>
              <a:t>kalium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klorat</a:t>
            </a:r>
            <a:r>
              <a:rPr lang="en-US" sz="2400" dirty="0">
                <a:latin typeface="Rockwell Condensed" pitchFamily="18" charset="0"/>
              </a:rPr>
              <a:t>/</a:t>
            </a:r>
            <a:r>
              <a:rPr lang="en-US" sz="2400" dirty="0" err="1">
                <a:latin typeface="Rockwell Condensed" pitchFamily="18" charset="0"/>
              </a:rPr>
              <a:t>perklorat</a:t>
            </a:r>
            <a:r>
              <a:rPr lang="en-US" sz="2400" dirty="0">
                <a:latin typeface="Rockwell Condensed" pitchFamily="18" charset="0"/>
              </a:rPr>
              <a:t> (KCIO</a:t>
            </a:r>
            <a:r>
              <a:rPr lang="en-US" sz="2400" baseline="-25000" dirty="0">
                <a:latin typeface="Rockwell Condensed" pitchFamily="18" charset="0"/>
              </a:rPr>
              <a:t>3</a:t>
            </a:r>
            <a:r>
              <a:rPr lang="en-US" sz="2400" dirty="0">
                <a:latin typeface="Rockwell Condensed" pitchFamily="18" charset="0"/>
              </a:rPr>
              <a:t>), </a:t>
            </a:r>
            <a:r>
              <a:rPr lang="en-US" sz="2400" dirty="0" err="1">
                <a:latin typeface="Rockwell Condensed" pitchFamily="18" charset="0"/>
              </a:rPr>
              <a:t>kalium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permanganat</a:t>
            </a:r>
            <a:r>
              <a:rPr lang="en-US" sz="2400" dirty="0">
                <a:latin typeface="Rockwell Condensed" pitchFamily="18" charset="0"/>
              </a:rPr>
              <a:t> (KMnO</a:t>
            </a:r>
            <a:r>
              <a:rPr lang="en-US" sz="2400" baseline="-25000" dirty="0">
                <a:latin typeface="Rockwell Condensed" pitchFamily="18" charset="0"/>
              </a:rPr>
              <a:t>4</a:t>
            </a:r>
            <a:r>
              <a:rPr lang="en-US" sz="2400" dirty="0">
                <a:latin typeface="Rockwell Condensed" pitchFamily="18" charset="0"/>
              </a:rPr>
              <a:t>), </a:t>
            </a:r>
            <a:r>
              <a:rPr lang="en-US" sz="2400" dirty="0" err="1">
                <a:latin typeface="Rockwell Condensed" pitchFamily="18" charset="0"/>
              </a:rPr>
              <a:t>asamkromat</a:t>
            </a:r>
            <a:r>
              <a:rPr lang="en-US" sz="2400" dirty="0">
                <a:latin typeface="Rockwell Condensed" pitchFamily="18" charset="0"/>
              </a:rPr>
              <a:t>  (Cr</a:t>
            </a:r>
            <a:r>
              <a:rPr lang="en-US" sz="2400" baseline="-25000" dirty="0">
                <a:latin typeface="Rockwell Condensed" pitchFamily="18" charset="0"/>
              </a:rPr>
              <a:t>2</a:t>
            </a:r>
            <a:r>
              <a:rPr lang="en-US" sz="2400" dirty="0">
                <a:latin typeface="Rockwell Condensed" pitchFamily="18" charset="0"/>
              </a:rPr>
              <a:t>0</a:t>
            </a:r>
            <a:r>
              <a:rPr lang="en-US" sz="2400" baseline="-25000" dirty="0">
                <a:latin typeface="Rockwell Condensed" pitchFamily="18" charset="0"/>
              </a:rPr>
              <a:t>3</a:t>
            </a:r>
            <a:r>
              <a:rPr lang="en-US" sz="2400" dirty="0">
                <a:latin typeface="Rockwell Condensed" pitchFamily="18" charset="0"/>
              </a:rPr>
              <a:t>).  </a:t>
            </a:r>
          </a:p>
          <a:p>
            <a:pPr marL="342900" lvl="1" indent="0">
              <a:lnSpc>
                <a:spcPct val="90000"/>
              </a:lnSpc>
              <a:buNone/>
            </a:pPr>
            <a:r>
              <a:rPr lang="en-US" sz="2000" dirty="0" err="1" smtClean="0">
                <a:latin typeface="Rockwell Condensed" pitchFamily="18" charset="0"/>
              </a:rPr>
              <a:t>Dengan</a:t>
            </a:r>
            <a:r>
              <a:rPr lang="en-US" sz="2000" dirty="0" smtClean="0">
                <a:latin typeface="Rockwell Condensed" pitchFamily="18" charset="0"/>
              </a:rPr>
              <a:t>  </a:t>
            </a:r>
            <a:r>
              <a:rPr lang="en-US" sz="2000" dirty="0" err="1">
                <a:latin typeface="Rockwell Condensed" pitchFamily="18" charset="0"/>
              </a:rPr>
              <a:t>sendirinya</a:t>
            </a:r>
            <a:r>
              <a:rPr lang="en-US" sz="2000" dirty="0">
                <a:latin typeface="Rockwell Condensed" pitchFamily="18" charset="0"/>
              </a:rPr>
              <a:t>  </a:t>
            </a:r>
            <a:r>
              <a:rPr lang="en-US" sz="2000" dirty="0" err="1">
                <a:latin typeface="Rockwell Condensed" pitchFamily="18" charset="0"/>
              </a:rPr>
              <a:t>bahan-bahan</a:t>
            </a:r>
            <a:r>
              <a:rPr lang="en-US" sz="2000" dirty="0">
                <a:latin typeface="Rockwell Condensed" pitchFamily="18" charset="0"/>
              </a:rPr>
              <a:t>  </a:t>
            </a:r>
            <a:r>
              <a:rPr lang="en-US" sz="2000" dirty="0" err="1">
                <a:latin typeface="Rockwell Condensed" pitchFamily="18" charset="0"/>
              </a:rPr>
              <a:t>ini</a:t>
            </a:r>
            <a:r>
              <a:rPr lang="en-US" sz="2000" dirty="0">
                <a:latin typeface="Rockwell Condensed" pitchFamily="18" charset="0"/>
              </a:rPr>
              <a:t>  </a:t>
            </a:r>
            <a:r>
              <a:rPr lang="en-US" sz="2000" dirty="0" err="1">
                <a:latin typeface="Rockwell Condensed" pitchFamily="18" charset="0"/>
              </a:rPr>
              <a:t>dalam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penyimpanan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harus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dipisahkan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dari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asam</a:t>
            </a:r>
            <a:r>
              <a:rPr lang="en-US" sz="2000" dirty="0">
                <a:latin typeface="Rockwell Condensed" pitchFamily="18" charset="0"/>
              </a:rPr>
              <a:t>, </a:t>
            </a:r>
            <a:r>
              <a:rPr lang="en-US" sz="2000" dirty="0" err="1">
                <a:latin typeface="Rockwell Condensed" pitchFamily="18" charset="0"/>
              </a:rPr>
              <a:t>seperti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asam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sulfat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asam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asetat</a:t>
            </a:r>
            <a:r>
              <a:rPr lang="en-US" sz="2000" dirty="0">
                <a:latin typeface="Rockwell Condensed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868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1982" y="1282987"/>
            <a:ext cx="4062331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GAS BERTEKANAN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2413338"/>
            <a:ext cx="7086600" cy="230832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hangingPunct="0"/>
            <a:r>
              <a:rPr lang="en-AU" sz="2400" dirty="0">
                <a:solidFill>
                  <a:schemeClr val="bg1"/>
                </a:solidFill>
              </a:rPr>
              <a:t>Gas </a:t>
            </a:r>
            <a:r>
              <a:rPr lang="en-AU" sz="2400" dirty="0" err="1">
                <a:solidFill>
                  <a:schemeClr val="bg1"/>
                </a:solidFill>
              </a:rPr>
              <a:t>bertekanan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telah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banyak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digunakan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dalam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industri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ataupun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laboratorium</a:t>
            </a:r>
            <a:r>
              <a:rPr lang="en-AU" sz="2400" dirty="0">
                <a:solidFill>
                  <a:schemeClr val="bg1"/>
                </a:solidFill>
              </a:rPr>
              <a:t>. </a:t>
            </a:r>
            <a:r>
              <a:rPr lang="en-AU" sz="2400" dirty="0" err="1">
                <a:solidFill>
                  <a:schemeClr val="bg1"/>
                </a:solidFill>
              </a:rPr>
              <a:t>Bahaya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dari</a:t>
            </a:r>
            <a:r>
              <a:rPr lang="en-AU" sz="2400" dirty="0">
                <a:solidFill>
                  <a:schemeClr val="bg1"/>
                </a:solidFill>
              </a:rPr>
              <a:t> gas </a:t>
            </a:r>
            <a:r>
              <a:rPr lang="en-AU" sz="2400" dirty="0" err="1">
                <a:solidFill>
                  <a:schemeClr val="bg1"/>
                </a:solidFill>
              </a:rPr>
              <a:t>tersebut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pada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dasarnya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adalah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karena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tekanan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tinggi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dan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juga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efek</a:t>
            </a:r>
            <a:r>
              <a:rPr lang="en-AU" sz="2400" dirty="0">
                <a:solidFill>
                  <a:schemeClr val="bg1"/>
                </a:solidFill>
              </a:rPr>
              <a:t> yang </a:t>
            </a:r>
            <a:r>
              <a:rPr lang="en-AU" sz="2400" dirty="0" err="1">
                <a:solidFill>
                  <a:schemeClr val="bg1"/>
                </a:solidFill>
              </a:rPr>
              <a:t>mungkin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juga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bersifat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racun</a:t>
            </a:r>
            <a:r>
              <a:rPr lang="en-AU" sz="2400" dirty="0">
                <a:solidFill>
                  <a:schemeClr val="bg1"/>
                </a:solidFill>
              </a:rPr>
              <a:t>, </a:t>
            </a:r>
            <a:r>
              <a:rPr lang="en-AU" sz="2400" dirty="0" err="1">
                <a:solidFill>
                  <a:schemeClr val="bg1"/>
                </a:solidFill>
              </a:rPr>
              <a:t>aspiksian</a:t>
            </a:r>
            <a:r>
              <a:rPr lang="en-AU" sz="2400" dirty="0">
                <a:solidFill>
                  <a:schemeClr val="bg1"/>
                </a:solidFill>
              </a:rPr>
              <a:t>, </a:t>
            </a:r>
            <a:r>
              <a:rPr lang="en-AU" sz="2400" dirty="0" err="1">
                <a:solidFill>
                  <a:schemeClr val="bg1"/>
                </a:solidFill>
              </a:rPr>
              <a:t>korosif</a:t>
            </a:r>
            <a:r>
              <a:rPr lang="en-AU" sz="2400" dirty="0">
                <a:solidFill>
                  <a:schemeClr val="bg1"/>
                </a:solidFill>
              </a:rPr>
              <a:t>, </a:t>
            </a:r>
            <a:r>
              <a:rPr lang="en-AU" sz="2400" dirty="0" err="1">
                <a:solidFill>
                  <a:schemeClr val="bg1"/>
                </a:solidFill>
              </a:rPr>
              <a:t>dan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mudah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>
                <a:solidFill>
                  <a:schemeClr val="bg1"/>
                </a:solidFill>
              </a:rPr>
              <a:t>terbakar</a:t>
            </a:r>
            <a:r>
              <a:rPr lang="en-AU" sz="2400" dirty="0">
                <a:solidFill>
                  <a:schemeClr val="bg1"/>
                </a:solidFill>
              </a:rPr>
              <a:t>, </a:t>
            </a:r>
            <a:r>
              <a:rPr lang="en-AU" sz="2400" dirty="0" err="1">
                <a:solidFill>
                  <a:schemeClr val="bg1"/>
                </a:solidFill>
              </a:rPr>
              <a:t>lihat</a:t>
            </a:r>
            <a:r>
              <a:rPr lang="en-AU" sz="2400" dirty="0">
                <a:solidFill>
                  <a:schemeClr val="bg1"/>
                </a:solidFill>
              </a:rPr>
              <a:t> table 10.2 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7477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878516"/>
              </p:ext>
            </p:extLst>
          </p:nvPr>
        </p:nvGraphicFramePr>
        <p:xfrm>
          <a:off x="1371600" y="1828800"/>
          <a:ext cx="6324601" cy="3307080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1572510"/>
                <a:gridCol w="1987238"/>
                <a:gridCol w="2764853"/>
              </a:tblGrid>
              <a:tr h="26670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GAS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Penggunaan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Bahaya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Asetilen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Gas bakar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Mudah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terbakar</a:t>
                      </a:r>
                      <a:r>
                        <a:rPr lang="en-AU" sz="1600" dirty="0">
                          <a:effectLst/>
                        </a:rPr>
                        <a:t>, </a:t>
                      </a:r>
                      <a:r>
                        <a:rPr lang="en-AU" sz="1600" dirty="0" err="1">
                          <a:effectLst/>
                        </a:rPr>
                        <a:t>aspiksian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Ammonia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Bahan baku pupuk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Beracun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Etilen Oksida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Sterilisasi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Beracun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dan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mudah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terbakar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Hidrogen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Hidrogenasi, gas karier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Mudah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terbakar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dan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meledak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Nitrogen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Gas pencuci, membuat udara inert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Aspiksian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Klor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Klorinasi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Beracun</a:t>
                      </a:r>
                      <a:r>
                        <a:rPr lang="en-AU" sz="1600" dirty="0">
                          <a:effectLst/>
                        </a:rPr>
                        <a:t>, </a:t>
                      </a:r>
                      <a:r>
                        <a:rPr lang="en-AU" sz="1600" dirty="0" err="1">
                          <a:effectLst/>
                        </a:rPr>
                        <a:t>korosif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Vinil Klorida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Produksi plastic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Beracun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dan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mudah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terbakar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05000" y="9906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dirty="0" err="1"/>
              <a:t>Tabel</a:t>
            </a:r>
            <a:r>
              <a:rPr lang="en-AU" dirty="0"/>
              <a:t> .10.2.    </a:t>
            </a:r>
            <a:r>
              <a:rPr lang="en-AU" dirty="0" err="1"/>
              <a:t>P</a:t>
            </a:r>
            <a:r>
              <a:rPr lang="en-AU" dirty="0" err="1" smtClean="0"/>
              <a:t>enggunaan</a:t>
            </a:r>
            <a:r>
              <a:rPr lang="en-AU" dirty="0" smtClean="0"/>
              <a:t> </a:t>
            </a:r>
            <a:r>
              <a:rPr lang="en-AU" dirty="0"/>
              <a:t>gas </a:t>
            </a:r>
            <a:r>
              <a:rPr lang="en-AU" dirty="0" err="1"/>
              <a:t>bertekanan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bahayanya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2342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524000" y="2590800"/>
            <a:ext cx="6248400" cy="99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64"/>
              </a:avLst>
            </a:prstTxWarp>
          </a:bodyPr>
          <a:lstStyle/>
          <a:p>
            <a:pPr algn="ctr"/>
            <a:r>
              <a:rPr lang="sv-SE" sz="2000" kern="10" dirty="0" smtClean="0">
                <a:ln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Freestyle Script" pitchFamily="66" charset="0"/>
              </a:rPr>
              <a:t>III.  Identifikasi </a:t>
            </a:r>
            <a:r>
              <a:rPr lang="sv-SE" sz="2000" kern="10" dirty="0">
                <a:ln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Freestyle Script" pitchFamily="66" charset="0"/>
              </a:rPr>
              <a:t>Bahan Kimia </a:t>
            </a:r>
            <a:r>
              <a:rPr lang="sv-SE" sz="2000" kern="10" dirty="0" smtClean="0">
                <a:ln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Freestyle Script" pitchFamily="66" charset="0"/>
              </a:rPr>
              <a:t>di Tempat Kerja</a:t>
            </a:r>
            <a:endParaRPr lang="id-ID" sz="2000" kern="10" dirty="0"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solidFill>
                <a:srgbClr val="FF0000"/>
              </a:solidFill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19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066800" y="3370491"/>
            <a:ext cx="3276600" cy="3812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64"/>
              </a:avLst>
            </a:prstTxWarp>
          </a:bodyPr>
          <a:lstStyle/>
          <a:p>
            <a:pPr algn="ctr"/>
            <a:r>
              <a:rPr lang="sv-SE" sz="2000" kern="10" dirty="0" smtClean="0">
                <a:ln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Freestyle Script" pitchFamily="66" charset="0"/>
              </a:rPr>
              <a:t>Identifikasi </a:t>
            </a:r>
            <a:r>
              <a:rPr lang="sv-SE" sz="2000" kern="10" dirty="0">
                <a:ln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Freestyle Script" pitchFamily="66" charset="0"/>
              </a:rPr>
              <a:t>Bahan Kimia </a:t>
            </a:r>
            <a:r>
              <a:rPr lang="sv-SE" sz="2000" kern="10" dirty="0" smtClean="0">
                <a:ln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Freestyle Script" pitchFamily="66" charset="0"/>
              </a:rPr>
              <a:t>di Tempat Kerja</a:t>
            </a:r>
            <a:endParaRPr lang="id-ID" sz="2000" kern="10" dirty="0"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solidFill>
                <a:srgbClr val="FF0000"/>
              </a:solidFill>
              <a:latin typeface="Freestyle Script" pitchFamily="66" charset="0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4191000" y="1676400"/>
            <a:ext cx="4114800" cy="3812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64"/>
              </a:avLst>
            </a:prstTxWarp>
          </a:bodyPr>
          <a:lstStyle/>
          <a:p>
            <a:pPr algn="ctr"/>
            <a:r>
              <a:rPr lang="sv-SE" sz="2000" kern="10" dirty="0" smtClean="0">
                <a:ln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Freestyle Script" pitchFamily="66" charset="0"/>
              </a:rPr>
              <a:t>Membaca diagram aliran Prtoses-Produksi</a:t>
            </a:r>
            <a:endParaRPr lang="id-ID" sz="2000" kern="10" dirty="0"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solidFill>
                <a:srgbClr val="FF0000"/>
              </a:solidFill>
              <a:latin typeface="Freestyle Script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47244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AU" sz="2400" dirty="0" err="1">
                <a:latin typeface="Brush Script Std" pitchFamily="66" charset="0"/>
              </a:rPr>
              <a:t>Melakukan</a:t>
            </a:r>
            <a:r>
              <a:rPr lang="en-AU" sz="2400" dirty="0">
                <a:latin typeface="Brush Script Std" pitchFamily="66" charset="0"/>
              </a:rPr>
              <a:t> survey </a:t>
            </a:r>
            <a:r>
              <a:rPr lang="en-AU" sz="2400" dirty="0" err="1">
                <a:latin typeface="Brush Script Std" pitchFamily="66" charset="0"/>
              </a:rPr>
              <a:t>bahan</a:t>
            </a:r>
            <a:r>
              <a:rPr lang="en-AU" sz="2400" dirty="0">
                <a:latin typeface="Brush Script Std" pitchFamily="66" charset="0"/>
              </a:rPr>
              <a:t> – </a:t>
            </a:r>
            <a:r>
              <a:rPr lang="en-AU" sz="2400" dirty="0" err="1">
                <a:latin typeface="Brush Script Std" pitchFamily="66" charset="0"/>
              </a:rPr>
              <a:t>bahan</a:t>
            </a:r>
            <a:r>
              <a:rPr lang="en-AU" sz="2400" dirty="0">
                <a:latin typeface="Brush Script Std" pitchFamily="66" charset="0"/>
              </a:rPr>
              <a:t> </a:t>
            </a:r>
            <a:r>
              <a:rPr lang="en-AU" sz="2400" dirty="0" err="1">
                <a:latin typeface="Brush Script Std" pitchFamily="66" charset="0"/>
              </a:rPr>
              <a:t>kimia</a:t>
            </a:r>
            <a:r>
              <a:rPr lang="en-AU" sz="2400" dirty="0">
                <a:latin typeface="Brush Script Std" pitchFamily="66" charset="0"/>
              </a:rPr>
              <a:t> di </a:t>
            </a:r>
            <a:r>
              <a:rPr lang="en-AU" sz="2400" dirty="0" err="1">
                <a:latin typeface="Brush Script Std" pitchFamily="66" charset="0"/>
              </a:rPr>
              <a:t>tempat</a:t>
            </a:r>
            <a:r>
              <a:rPr lang="en-AU" sz="2400" dirty="0">
                <a:latin typeface="Brush Script Std" pitchFamily="66" charset="0"/>
              </a:rPr>
              <a:t> </a:t>
            </a:r>
            <a:r>
              <a:rPr lang="en-AU" sz="2400" dirty="0" err="1">
                <a:latin typeface="Brush Script Std" pitchFamily="66" charset="0"/>
              </a:rPr>
              <a:t>kerja</a:t>
            </a:r>
            <a:endParaRPr lang="en-US" sz="2400" dirty="0">
              <a:latin typeface="Brush Script Std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3657600" y="2057649"/>
            <a:ext cx="685800" cy="761751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>
            <a:off x="2895600" y="3962400"/>
            <a:ext cx="762000" cy="457200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132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1867584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[z] Arista Light" pitchFamily="2" charset="0"/>
              </a:rPr>
              <a:t>ISSU</a:t>
            </a:r>
            <a:endParaRPr lang="en-US" sz="3600" dirty="0">
              <a:latin typeface="[z] Arista Light" pitchFamily="2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886200" y="798731"/>
            <a:ext cx="723900" cy="420469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 rot="16200000">
            <a:off x="2109717" y="2019299"/>
            <a:ext cx="723900" cy="420469"/>
          </a:xfrm>
          <a:prstGeom prst="downArrow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8600" y="166698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Sekitar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47 000 orang </a:t>
            </a:r>
            <a:r>
              <a:rPr lang="en-US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meninggal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akibat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keracunan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dirty="0">
                <a:solidFill>
                  <a:srgbClr val="C00000"/>
                </a:solidFill>
              </a:rPr>
              <a:t>. </a:t>
            </a:r>
          </a:p>
        </p:txBody>
      </p:sp>
      <p:pic>
        <p:nvPicPr>
          <p:cNvPr id="9" name="Picture 2" descr="Thumbnail for version as of 08:47, 4 August 201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18540"/>
            <a:ext cx="114300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354282" y="3581400"/>
            <a:ext cx="75922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Kronis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merugikan</a:t>
            </a:r>
            <a:r>
              <a:rPr lang="en-US" dirty="0" smtClean="0"/>
              <a:t>,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 smtClean="0"/>
              <a:t>kerusakan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kekebalan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, </a:t>
            </a:r>
            <a:r>
              <a:rPr lang="en-US" dirty="0" err="1"/>
              <a:t>kanker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organ-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kerusakan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 bwMode="auto">
          <a:xfrm>
            <a:off x="3962399" y="4343400"/>
            <a:ext cx="595745" cy="53340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3549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743200"/>
            <a:ext cx="6781801" cy="706438"/>
          </a:xfrm>
        </p:spPr>
        <p:txBody>
          <a:bodyPr/>
          <a:lstStyle/>
          <a:p>
            <a:r>
              <a:rPr lang="en-US" dirty="0" smtClean="0">
                <a:solidFill>
                  <a:srgbClr val="A50021"/>
                </a:solidFill>
                <a:cs typeface="Tahoma" pitchFamily="34" charset="0"/>
              </a:rPr>
              <a:t>IV. INDOOR AIR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525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1066800"/>
            <a:ext cx="6732588" cy="227013"/>
          </a:xfrm>
        </p:spPr>
        <p:txBody>
          <a:bodyPr/>
          <a:lstStyle/>
          <a:p>
            <a:r>
              <a:rPr lang="en-US" sz="1800" b="1" dirty="0">
                <a:cs typeface="Tahoma" pitchFamily="34" charset="0"/>
              </a:rPr>
              <a:t>PENGELOMPOKAN BAHAN KIMIA</a:t>
            </a:r>
          </a:p>
        </p:txBody>
      </p:sp>
      <p:sp>
        <p:nvSpPr>
          <p:cNvPr id="8181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1447800"/>
            <a:ext cx="4983163" cy="228600"/>
          </a:xfrm>
        </p:spPr>
        <p:txBody>
          <a:bodyPr/>
          <a:lstStyle/>
          <a:p>
            <a:pPr algn="l"/>
            <a:r>
              <a:rPr lang="en-US" sz="1200" b="1" dirty="0" err="1">
                <a:cs typeface="Tahoma" pitchFamily="34" charset="0"/>
              </a:rPr>
              <a:t>sumber</a:t>
            </a:r>
            <a:r>
              <a:rPr lang="en-US" sz="1200" b="1" dirty="0">
                <a:cs typeface="Tahoma" pitchFamily="34" charset="0"/>
              </a:rPr>
              <a:t> : JOURNAL OF HAZARDOUS MATERIAL, 2000</a:t>
            </a:r>
          </a:p>
        </p:txBody>
      </p:sp>
      <p:graphicFrame>
        <p:nvGraphicFramePr>
          <p:cNvPr id="818195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847662"/>
              </p:ext>
            </p:extLst>
          </p:nvPr>
        </p:nvGraphicFramePr>
        <p:xfrm>
          <a:off x="990600" y="1856930"/>
          <a:ext cx="7239000" cy="49885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04775"/>
                <a:gridCol w="2757714"/>
                <a:gridCol w="3676511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KELOMPOK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BAHAN KIMIA</a:t>
                      </a:r>
                      <a:endParaRPr kumimoji="1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No. KELOMPOK YG.HRS. DIPISAH</a:t>
                      </a: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447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Inorganic Acid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Organic Acid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Caustic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Amine, </a:t>
                      </a: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Alkanolamine</a:t>
                      </a:r>
                      <a:endParaRPr kumimoji="1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Halogenated </a:t>
                      </a: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Compond</a:t>
                      </a:r>
                      <a:endParaRPr kumimoji="1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Alcohol, Glycol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Aldehyde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Ketone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Saturated Hydrocarbon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Aromatic Hydrocarbon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Olefin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Petroleum Oil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Ester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Phenol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Alkalyne</a:t>
                      </a: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Oxide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Nitrile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Ammonia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Halogen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Ether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Elemental Phosphorus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Acid Anhydride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2s/d8;10;11;13;14; 16s/d19;21;22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1;3;4;7;14; 16s/d19; 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1;2;5;7;8; 13s/d18; 20;22;23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1;2;5;7;8; 13s/d18; 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1;3;4;11;14;17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1;7;14;16;20;23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1s/d4; 6;8;15;16;17;19;20;23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1;3;4;7;19;20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1;20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1;5;20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1;3;4;19;20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3;4;7;14;16;19;23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1s/d4; 6;7;14;15;17;18;19;23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1s/d4; 16;23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1;2;7;8; 13s/d17; 20;23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3; 6s/d15; 19;21;22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1;14;20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1;2;3;20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1;3;4;6;7;14; 16s/d19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01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Hazards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772400" cy="2362200"/>
          </a:xfrm>
          <a:noFill/>
          <a:ln/>
        </p:spPr>
        <p:txBody>
          <a:bodyPr/>
          <a:lstStyle/>
          <a:p>
            <a:pPr marL="0" indent="0" hangingPunct="0">
              <a:buNone/>
            </a:pPr>
            <a:r>
              <a:rPr lang="en-AU" sz="2800" b="1" i="1" u="sng" dirty="0" smtClean="0"/>
              <a:t>TLV- </a:t>
            </a:r>
            <a:r>
              <a:rPr lang="en-AU" sz="2800" b="1" i="1" u="sng" dirty="0"/>
              <a:t>TWA (Time </a:t>
            </a:r>
            <a:r>
              <a:rPr lang="en-AU" sz="2800" b="1" i="1" u="sng" dirty="0" err="1"/>
              <a:t>Weigthed</a:t>
            </a:r>
            <a:r>
              <a:rPr lang="en-AU" sz="2800" b="1" i="1" u="sng" dirty="0"/>
              <a:t> Average)</a:t>
            </a:r>
            <a:r>
              <a:rPr lang="en-AU" sz="2800" dirty="0"/>
              <a:t>, </a:t>
            </a:r>
            <a:endParaRPr lang="en-US" sz="2800" dirty="0"/>
          </a:p>
          <a:p>
            <a:pPr marL="0" indent="0" hangingPunct="0">
              <a:buNone/>
            </a:pPr>
            <a:r>
              <a:rPr lang="en-AU" sz="2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A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>
                <a:latin typeface="Times New Roman" pitchFamily="18" charset="0"/>
                <a:cs typeface="Times New Roman" pitchFamily="18" charset="0"/>
              </a:rPr>
              <a:t>kosentrasi</a:t>
            </a:r>
            <a:r>
              <a:rPr lang="en-AU" sz="2800" dirty="0">
                <a:latin typeface="Times New Roman" pitchFamily="18" charset="0"/>
                <a:cs typeface="Times New Roman" pitchFamily="18" charset="0"/>
              </a:rPr>
              <a:t> rata-rata </a:t>
            </a:r>
            <a:r>
              <a:rPr lang="en-AU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A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>
                <a:latin typeface="Times New Roman" pitchFamily="18" charset="0"/>
                <a:cs typeface="Times New Roman" pitchFamily="18" charset="0"/>
              </a:rPr>
              <a:t>substansi</a:t>
            </a:r>
            <a:r>
              <a:rPr lang="en-A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>
                <a:latin typeface="Times New Roman" pitchFamily="18" charset="0"/>
                <a:cs typeface="Times New Roman" pitchFamily="18" charset="0"/>
              </a:rPr>
              <a:t>diudara</a:t>
            </a:r>
            <a:r>
              <a:rPr lang="en-AU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AU" sz="2800" dirty="0" err="1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A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AU" sz="2800" dirty="0">
                <a:latin typeface="Times New Roman" pitchFamily="18" charset="0"/>
                <a:cs typeface="Times New Roman" pitchFamily="18" charset="0"/>
              </a:rPr>
              <a:t> yang mana </a:t>
            </a:r>
            <a:r>
              <a:rPr lang="en-AU" sz="2800" dirty="0" err="1">
                <a:latin typeface="Times New Roman" pitchFamily="18" charset="0"/>
                <a:cs typeface="Times New Roman" pitchFamily="18" charset="0"/>
              </a:rPr>
              <a:t>memapar</a:t>
            </a:r>
            <a:r>
              <a:rPr lang="en-A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A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>
                <a:latin typeface="Times New Roman" pitchFamily="18" charset="0"/>
                <a:cs typeface="Times New Roman" pitchFamily="18" charset="0"/>
              </a:rPr>
              <a:t>pekerja</a:t>
            </a:r>
            <a:r>
              <a:rPr lang="en-A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AU" sz="2800" dirty="0">
                <a:latin typeface="Times New Roman" pitchFamily="18" charset="0"/>
                <a:cs typeface="Times New Roman" pitchFamily="18" charset="0"/>
              </a:rPr>
              <a:t> jam </a:t>
            </a:r>
            <a:r>
              <a:rPr lang="en-AU" sz="2800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AU" sz="2800" dirty="0">
                <a:latin typeface="Times New Roman" pitchFamily="18" charset="0"/>
                <a:cs typeface="Times New Roman" pitchFamily="18" charset="0"/>
              </a:rPr>
              <a:t>, 8 jam per </a:t>
            </a:r>
            <a:r>
              <a:rPr lang="en-AU" sz="2800" dirty="0" err="1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AU" sz="2800" dirty="0">
                <a:latin typeface="Times New Roman" pitchFamily="18" charset="0"/>
                <a:cs typeface="Times New Roman" pitchFamily="18" charset="0"/>
              </a:rPr>
              <a:t> 40 jam per </a:t>
            </a:r>
            <a:r>
              <a:rPr lang="en-AU" sz="2800" dirty="0" err="1">
                <a:latin typeface="Times New Roman" pitchFamily="18" charset="0"/>
                <a:cs typeface="Times New Roman" pitchFamily="18" charset="0"/>
              </a:rPr>
              <a:t>minggu</a:t>
            </a:r>
            <a:r>
              <a:rPr lang="en-A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2800" dirty="0" err="1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A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A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A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dirty="0" err="1"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AU" sz="2800" dirty="0">
                <a:latin typeface="Times New Roman" pitchFamily="18" charset="0"/>
                <a:cs typeface="Times New Roman" pitchFamily="18" charset="0"/>
              </a:rPr>
              <a:t>. ..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hangingPunct="0"/>
            <a:endParaRPr lang="en-AU" sz="2800" b="1" dirty="0"/>
          </a:p>
          <a:p>
            <a:pPr marL="0" indent="0" hangingPunc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482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219200"/>
            <a:ext cx="6705600" cy="628650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  <a:cs typeface="Tahoma" pitchFamily="34" charset="0"/>
              </a:rPr>
              <a:t>NILAI AMBANG BATAS (NAB)</a:t>
            </a:r>
            <a:br>
              <a:rPr lang="en-US" sz="1800" b="1" dirty="0">
                <a:solidFill>
                  <a:schemeClr val="tx1"/>
                </a:solidFill>
                <a:cs typeface="Tahoma" pitchFamily="34" charset="0"/>
              </a:rPr>
            </a:br>
            <a:r>
              <a:rPr lang="en-US" sz="1600" b="1" dirty="0">
                <a:solidFill>
                  <a:schemeClr val="tx1"/>
                </a:solidFill>
                <a:cs typeface="Tahoma" pitchFamily="34" charset="0"/>
              </a:rPr>
              <a:t>BAHAN KIMIA DI UDARA LINGKUNGAN KERJA</a:t>
            </a:r>
          </a:p>
        </p:txBody>
      </p:sp>
      <p:sp>
        <p:nvSpPr>
          <p:cNvPr id="820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057400"/>
            <a:ext cx="7722577" cy="533400"/>
          </a:xfrm>
        </p:spPr>
        <p:txBody>
          <a:bodyPr/>
          <a:lstStyle/>
          <a:p>
            <a:pPr algn="l"/>
            <a:r>
              <a:rPr lang="en-US" sz="1200" b="1" dirty="0">
                <a:cs typeface="Tahoma" pitchFamily="34" charset="0"/>
              </a:rPr>
              <a:t>NAB  : Kadar </a:t>
            </a:r>
            <a:r>
              <a:rPr lang="en-US" sz="1200" b="1" dirty="0" err="1">
                <a:cs typeface="Tahoma" pitchFamily="34" charset="0"/>
              </a:rPr>
              <a:t>bahan</a:t>
            </a:r>
            <a:r>
              <a:rPr lang="en-US" sz="1200" b="1" dirty="0">
                <a:cs typeface="Tahoma" pitchFamily="34" charset="0"/>
              </a:rPr>
              <a:t> </a:t>
            </a:r>
            <a:r>
              <a:rPr lang="en-US" sz="1200" b="1" dirty="0" err="1">
                <a:cs typeface="Tahoma" pitchFamily="34" charset="0"/>
              </a:rPr>
              <a:t>kimia</a:t>
            </a:r>
            <a:r>
              <a:rPr lang="en-US" sz="1200" b="1" dirty="0">
                <a:cs typeface="Tahoma" pitchFamily="34" charset="0"/>
              </a:rPr>
              <a:t> ( </a:t>
            </a:r>
            <a:r>
              <a:rPr lang="en-US" sz="1200" b="1" dirty="0" err="1">
                <a:cs typeface="Tahoma" pitchFamily="34" charset="0"/>
              </a:rPr>
              <a:t>satuan</a:t>
            </a:r>
            <a:r>
              <a:rPr lang="en-US" sz="1200" b="1" dirty="0">
                <a:cs typeface="Tahoma" pitchFamily="34" charset="0"/>
              </a:rPr>
              <a:t> </a:t>
            </a:r>
            <a:r>
              <a:rPr lang="en-US" sz="1200" b="1" dirty="0" err="1">
                <a:cs typeface="Tahoma" pitchFamily="34" charset="0"/>
              </a:rPr>
              <a:t>bds</a:t>
            </a:r>
            <a:r>
              <a:rPr lang="en-US" sz="1200" b="1" dirty="0">
                <a:cs typeface="Tahoma" pitchFamily="34" charset="0"/>
              </a:rPr>
              <a:t> </a:t>
            </a:r>
            <a:r>
              <a:rPr lang="en-US" sz="1200" b="1" dirty="0" err="1">
                <a:cs typeface="Tahoma" pitchFamily="34" charset="0"/>
              </a:rPr>
              <a:t>atau</a:t>
            </a:r>
            <a:r>
              <a:rPr lang="en-US" sz="1200" b="1" dirty="0">
                <a:cs typeface="Tahoma" pitchFamily="34" charset="0"/>
              </a:rPr>
              <a:t> mg/M</a:t>
            </a:r>
            <a:r>
              <a:rPr lang="en-US" sz="1200" b="1" baseline="30000" dirty="0">
                <a:cs typeface="Tahoma" pitchFamily="34" charset="0"/>
              </a:rPr>
              <a:t>3</a:t>
            </a:r>
            <a:r>
              <a:rPr lang="en-US" sz="1200" b="1" dirty="0">
                <a:cs typeface="Tahoma" pitchFamily="34" charset="0"/>
              </a:rPr>
              <a:t>) </a:t>
            </a:r>
            <a:r>
              <a:rPr lang="en-US" sz="1200" b="1" dirty="0" err="1">
                <a:cs typeface="Tahoma" pitchFamily="34" charset="0"/>
              </a:rPr>
              <a:t>diudara</a:t>
            </a:r>
            <a:r>
              <a:rPr lang="en-US" sz="1200" b="1" dirty="0">
                <a:cs typeface="Tahoma" pitchFamily="34" charset="0"/>
              </a:rPr>
              <a:t> </a:t>
            </a:r>
            <a:r>
              <a:rPr lang="en-US" sz="1200" b="1" dirty="0" err="1">
                <a:cs typeface="Tahoma" pitchFamily="34" charset="0"/>
              </a:rPr>
              <a:t>lingkungan</a:t>
            </a:r>
            <a:r>
              <a:rPr lang="en-US" sz="1200" b="1" dirty="0">
                <a:cs typeface="Tahoma" pitchFamily="34" charset="0"/>
              </a:rPr>
              <a:t> </a:t>
            </a:r>
            <a:r>
              <a:rPr lang="en-US" sz="1200" b="1" dirty="0" err="1">
                <a:cs typeface="Tahoma" pitchFamily="34" charset="0"/>
              </a:rPr>
              <a:t>kerja</a:t>
            </a:r>
            <a:r>
              <a:rPr lang="en-US" sz="1200" b="1" dirty="0">
                <a:cs typeface="Tahoma" pitchFamily="34" charset="0"/>
              </a:rPr>
              <a:t>, </a:t>
            </a:r>
            <a:r>
              <a:rPr lang="en-US" sz="1200" b="1" dirty="0" err="1">
                <a:cs typeface="Tahoma" pitchFamily="34" charset="0"/>
              </a:rPr>
              <a:t>dimana</a:t>
            </a:r>
            <a:r>
              <a:rPr lang="en-US" sz="1200" b="1" dirty="0">
                <a:cs typeface="Tahoma" pitchFamily="34" charset="0"/>
              </a:rPr>
              <a:t> </a:t>
            </a:r>
            <a:r>
              <a:rPr lang="en-US" sz="1200" b="1" dirty="0" err="1">
                <a:cs typeface="Tahoma" pitchFamily="34" charset="0"/>
              </a:rPr>
              <a:t>diyakini</a:t>
            </a:r>
            <a:r>
              <a:rPr lang="en-US" sz="1200" b="1" dirty="0">
                <a:cs typeface="Tahoma" pitchFamily="34" charset="0"/>
              </a:rPr>
              <a:t> </a:t>
            </a:r>
            <a:r>
              <a:rPr lang="en-US" sz="1200" b="1" dirty="0" err="1">
                <a:cs typeface="Tahoma" pitchFamily="34" charset="0"/>
              </a:rPr>
              <a:t>bahwa</a:t>
            </a:r>
            <a:r>
              <a:rPr lang="en-US" sz="1200" b="1" dirty="0">
                <a:cs typeface="Tahoma" pitchFamily="34" charset="0"/>
              </a:rPr>
              <a:t> TK yang </a:t>
            </a:r>
            <a:r>
              <a:rPr lang="en-US" sz="1200" b="1" dirty="0" err="1">
                <a:cs typeface="Tahoma" pitchFamily="34" charset="0"/>
              </a:rPr>
              <a:t>terpapar</a:t>
            </a:r>
            <a:r>
              <a:rPr lang="en-US" sz="1200" b="1" dirty="0">
                <a:cs typeface="Tahoma" pitchFamily="34" charset="0"/>
              </a:rPr>
              <a:t> dg </a:t>
            </a:r>
            <a:r>
              <a:rPr lang="en-US" sz="1200" b="1" dirty="0" err="1">
                <a:cs typeface="Tahoma" pitchFamily="34" charset="0"/>
              </a:rPr>
              <a:t>kadar</a:t>
            </a:r>
            <a:r>
              <a:rPr lang="en-US" sz="1200" b="1" dirty="0">
                <a:cs typeface="Tahoma" pitchFamily="34" charset="0"/>
              </a:rPr>
              <a:t> </a:t>
            </a:r>
            <a:r>
              <a:rPr lang="en-US" sz="1200" b="1" dirty="0" err="1">
                <a:cs typeface="Tahoma" pitchFamily="34" charset="0"/>
              </a:rPr>
              <a:t>tsb</a:t>
            </a:r>
            <a:r>
              <a:rPr lang="en-US" sz="1200" b="1" dirty="0">
                <a:cs typeface="Tahoma" pitchFamily="34" charset="0"/>
              </a:rPr>
              <a:t>, </a:t>
            </a:r>
            <a:r>
              <a:rPr lang="en-US" sz="1200" b="1" dirty="0" err="1">
                <a:cs typeface="Tahoma" pitchFamily="34" charset="0"/>
              </a:rPr>
              <a:t>hampir</a:t>
            </a:r>
            <a:r>
              <a:rPr lang="en-US" sz="1200" b="1" dirty="0">
                <a:cs typeface="Tahoma" pitchFamily="34" charset="0"/>
              </a:rPr>
              <a:t> </a:t>
            </a:r>
            <a:r>
              <a:rPr lang="en-US" sz="1200" b="1" dirty="0" err="1">
                <a:cs typeface="Tahoma" pitchFamily="34" charset="0"/>
              </a:rPr>
              <a:t>semuanya</a:t>
            </a:r>
            <a:r>
              <a:rPr lang="en-US" sz="1200" b="1" dirty="0">
                <a:cs typeface="Tahoma" pitchFamily="34" charset="0"/>
              </a:rPr>
              <a:t> </a:t>
            </a:r>
            <a:r>
              <a:rPr lang="en-US" sz="1200" b="1" dirty="0" err="1">
                <a:cs typeface="Tahoma" pitchFamily="34" charset="0"/>
              </a:rPr>
              <a:t>tidak</a:t>
            </a:r>
            <a:r>
              <a:rPr lang="en-US" sz="1200" b="1" dirty="0">
                <a:cs typeface="Tahoma" pitchFamily="34" charset="0"/>
              </a:rPr>
              <a:t> </a:t>
            </a:r>
            <a:r>
              <a:rPr lang="en-US" sz="1200" b="1" dirty="0" err="1">
                <a:cs typeface="Tahoma" pitchFamily="34" charset="0"/>
              </a:rPr>
              <a:t>akan</a:t>
            </a:r>
            <a:r>
              <a:rPr lang="en-US" sz="1200" b="1" dirty="0">
                <a:cs typeface="Tahoma" pitchFamily="34" charset="0"/>
              </a:rPr>
              <a:t> </a:t>
            </a:r>
            <a:r>
              <a:rPr lang="en-US" sz="1200" b="1" dirty="0" err="1">
                <a:cs typeface="Tahoma" pitchFamily="34" charset="0"/>
              </a:rPr>
              <a:t>mengalami</a:t>
            </a:r>
            <a:r>
              <a:rPr lang="en-US" sz="1200" b="1" dirty="0">
                <a:cs typeface="Tahoma" pitchFamily="34" charset="0"/>
              </a:rPr>
              <a:t> </a:t>
            </a:r>
            <a:r>
              <a:rPr lang="en-US" sz="1200" b="1" dirty="0" err="1">
                <a:cs typeface="Tahoma" pitchFamily="34" charset="0"/>
              </a:rPr>
              <a:t>gangguan</a:t>
            </a:r>
            <a:r>
              <a:rPr lang="en-US" sz="1200" b="1" dirty="0">
                <a:cs typeface="Tahoma" pitchFamily="34" charset="0"/>
              </a:rPr>
              <a:t> </a:t>
            </a:r>
            <a:r>
              <a:rPr lang="en-US" sz="1200" b="1" dirty="0" err="1">
                <a:cs typeface="Tahoma" pitchFamily="34" charset="0"/>
              </a:rPr>
              <a:t>kesehatan</a:t>
            </a:r>
            <a:r>
              <a:rPr lang="en-US" sz="1200" b="1" dirty="0">
                <a:cs typeface="Tahoma" pitchFamily="34" charset="0"/>
              </a:rPr>
              <a:t> </a:t>
            </a:r>
          </a:p>
        </p:txBody>
      </p:sp>
      <p:graphicFrame>
        <p:nvGraphicFramePr>
          <p:cNvPr id="820242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247626"/>
              </p:ext>
            </p:extLst>
          </p:nvPr>
        </p:nvGraphicFramePr>
        <p:xfrm>
          <a:off x="990600" y="2743200"/>
          <a:ext cx="7721112" cy="397192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914400"/>
                <a:gridCol w="4233497"/>
                <a:gridCol w="2573215"/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No.</a:t>
                      </a:r>
                      <a:endParaRPr kumimoji="1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NAMA BAHAN KIMIA</a:t>
                      </a: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 A 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SE-01/Menaker/1997</a:t>
                      </a:r>
                      <a:endParaRPr kumimoji="1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3495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14.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NH3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H2S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SO2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BENZENE ( C6H6 )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TOLUENE ( C6H5CH3 )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PARAXYLENE (C6H4CH3CH3)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METYL ISOCYANATE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CHLORINE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FLORINE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PARAQUAT 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1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Debu</a:t>
                      </a: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1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Debu</a:t>
                      </a: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1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Respirable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  </a:t>
                      </a:r>
                      <a:r>
                        <a:rPr kumimoji="1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bds</a:t>
                      </a:r>
                      <a:endParaRPr kumimoji="1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  </a:t>
                      </a:r>
                      <a:r>
                        <a:rPr kumimoji="1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bds</a:t>
                      </a:r>
                      <a:endParaRPr kumimoji="1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5000  </a:t>
                      </a:r>
                      <a:r>
                        <a:rPr kumimoji="1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bds</a:t>
                      </a:r>
                      <a:endParaRPr kumimoji="1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  </a:t>
                      </a:r>
                      <a:r>
                        <a:rPr kumimoji="1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bds</a:t>
                      </a:r>
                      <a:endParaRPr kumimoji="1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  </a:t>
                      </a:r>
                      <a:r>
                        <a:rPr kumimoji="1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bds</a:t>
                      </a:r>
                      <a:endParaRPr kumimoji="1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 </a:t>
                      </a:r>
                      <a:r>
                        <a:rPr kumimoji="1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bds</a:t>
                      </a:r>
                      <a:endParaRPr kumimoji="1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  </a:t>
                      </a:r>
                      <a:r>
                        <a:rPr kumimoji="1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bds</a:t>
                      </a:r>
                      <a:endParaRPr kumimoji="1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  </a:t>
                      </a:r>
                      <a:r>
                        <a:rPr kumimoji="1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bds</a:t>
                      </a:r>
                      <a:endParaRPr kumimoji="1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  </a:t>
                      </a:r>
                      <a:r>
                        <a:rPr kumimoji="1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bds</a:t>
                      </a:r>
                      <a:endParaRPr kumimoji="1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  </a:t>
                      </a:r>
                      <a:r>
                        <a:rPr kumimoji="1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bds</a:t>
                      </a:r>
                      <a:endParaRPr kumimoji="1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0,02  </a:t>
                      </a:r>
                      <a:r>
                        <a:rPr kumimoji="1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bds</a:t>
                      </a:r>
                      <a:endParaRPr kumimoji="1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0,5  </a:t>
                      </a:r>
                      <a:r>
                        <a:rPr kumimoji="1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bds</a:t>
                      </a:r>
                      <a:endParaRPr kumimoji="1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 </a:t>
                      </a:r>
                      <a:r>
                        <a:rPr kumimoji="1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bds</a:t>
                      </a:r>
                      <a:endParaRPr kumimoji="1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0,5  mg/M</a:t>
                      </a:r>
                      <a:r>
                        <a:rPr kumimoji="1" lang="en-US" sz="14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1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0,1  mg/M</a:t>
                      </a:r>
                      <a:r>
                        <a:rPr kumimoji="1" lang="en-US" sz="14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52400"/>
            <a:ext cx="5486400" cy="571500"/>
          </a:xfrm>
        </p:spPr>
        <p:txBody>
          <a:bodyPr/>
          <a:lstStyle/>
          <a:p>
            <a:r>
              <a:rPr lang="en-US" sz="1800" b="1" dirty="0">
                <a:cs typeface="Tahoma" pitchFamily="34" charset="0"/>
              </a:rPr>
              <a:t>RESPON MANUSIA TERHADAP OKSIGEN</a:t>
            </a:r>
          </a:p>
        </p:txBody>
      </p:sp>
      <p:graphicFrame>
        <p:nvGraphicFramePr>
          <p:cNvPr id="821277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354945"/>
              </p:ext>
            </p:extLst>
          </p:nvPr>
        </p:nvGraphicFramePr>
        <p:xfrm>
          <a:off x="773723" y="1295400"/>
          <a:ext cx="7620000" cy="50292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029558"/>
                <a:gridCol w="5590442"/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Kadar O2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 % )</a:t>
                      </a:r>
                      <a:endParaRPr kumimoji="1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 E S P O N</a:t>
                      </a: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20 - 21</a:t>
                      </a: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Normal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18 - 19</a:t>
                      </a: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Ditolerir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14 - 17</a:t>
                      </a: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Bernapas lebih cepat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Denyut jantung lebih cepat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Konsentrasi mulai berkurang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Daya kerja otot mulai berkurang 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9 - 14</a:t>
                      </a: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Fungsi CNS menurun dg cepat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Hilang rasa sakit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Timbul reaksi emosional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Koordinasi otot amat menurun, lemas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6 - 9</a:t>
                      </a: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Tidak bisa menggerakkan otot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Mual dan muntah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Pingsan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  6</a:t>
                      </a: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Napas tersendat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Kejang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Mati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08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3539" y="381000"/>
            <a:ext cx="5542085" cy="400050"/>
          </a:xfrm>
        </p:spPr>
        <p:txBody>
          <a:bodyPr/>
          <a:lstStyle/>
          <a:p>
            <a:r>
              <a:rPr lang="en-US" sz="1800" b="1" dirty="0">
                <a:cs typeface="Tahoma" pitchFamily="34" charset="0"/>
              </a:rPr>
              <a:t>INDOOR AIR POLLUTION</a:t>
            </a:r>
          </a:p>
        </p:txBody>
      </p:sp>
      <p:graphicFrame>
        <p:nvGraphicFramePr>
          <p:cNvPr id="823361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450288"/>
              </p:ext>
            </p:extLst>
          </p:nvPr>
        </p:nvGraphicFramePr>
        <p:xfrm>
          <a:off x="914400" y="990600"/>
          <a:ext cx="8001000" cy="49961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600200"/>
                <a:gridCol w="1981200"/>
                <a:gridCol w="1600200"/>
                <a:gridCol w="1295400"/>
                <a:gridCol w="1524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POLLU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TAN</a:t>
                      </a:r>
                      <a:endParaRPr kumimoji="1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SUMBER</a:t>
                      </a: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EFEK KESEHA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TAN</a:t>
                      </a: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REC. LIMIT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ASHRAE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SOLUSI</a:t>
                      </a: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AMMONIA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Mesin Blueprint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Lart pembersih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Toilet yg sibuk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Irritasi saluran napas (ISP)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ASBESTOS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Insulasi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Plapon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Fibrosis paru,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Kanker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CO2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Napas manusia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Asap rokok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Asap knalpot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Sakitkepala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Mual,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Pusing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1000 bds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Rate </a:t>
                      </a: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ventilasi</a:t>
                      </a: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15 </a:t>
                      </a: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cfm</a:t>
                      </a:r>
                      <a:endParaRPr kumimoji="1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per-orang</a:t>
                      </a: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SO2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NOx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Asap rokok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Asap knalpot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ISP, Sakit kepala, Mual, Pusing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  bds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1,8  bds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Periksa kualitas udara suply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FORMAL DEHYDE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Mebel dan kayu awetan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ISP, Sakit kepala, Mual, Iritasi mata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0,12 mg/M</a:t>
                      </a:r>
                      <a:r>
                        <a:rPr kumimoji="1" lang="en-US" sz="12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NO2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Hasil pembakaran BBG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ISP, Iritasi mata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 bds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Lokalisir</a:t>
                      </a: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sumbernya</a:t>
                      </a: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448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OZONE</a:t>
                      </a: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Fotocopy</a:t>
                      </a:r>
                      <a:endParaRPr kumimoji="1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Komputer</a:t>
                      </a: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ISP, </a:t>
                      </a: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Iritasi</a:t>
                      </a: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mata</a:t>
                      </a: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Merusak</a:t>
                      </a: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sel</a:t>
                      </a: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genetic</a:t>
                      </a: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0,06 </a:t>
                      </a: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bds</a:t>
                      </a: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Lokalisir</a:t>
                      </a: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sumbernya</a:t>
                      </a: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PARTIKEL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 DEBU )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mg/M</a:t>
                      </a:r>
                      <a:r>
                        <a:rPr kumimoji="1" lang="en-US" sz="12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89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3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126008" y="1229724"/>
            <a:ext cx="5731992" cy="980075"/>
          </a:xfrm>
          <a:ln>
            <a:noFill/>
          </a:ln>
          <a:effectLst>
            <a:prstShdw prst="shdw13" dist="53882" dir="13500000">
              <a:schemeClr val="bg2"/>
            </a:prstShdw>
          </a:effectLst>
        </p:spPr>
        <p:txBody>
          <a:bodyPr/>
          <a:lstStyle/>
          <a:p>
            <a:pPr>
              <a:buFontTx/>
              <a:buNone/>
            </a:pPr>
            <a:r>
              <a:rPr lang="en-US" sz="16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Comic Sans MS" pitchFamily="66" charset="0"/>
              </a:rPr>
              <a:t>GAS – GAS PRODUK KEBAKARAN</a:t>
            </a:r>
            <a:r>
              <a:rPr lang="en-US" sz="12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Comic Sans MS" pitchFamily="66" charset="0"/>
              </a:rPr>
              <a:t>, </a:t>
            </a:r>
            <a:endParaRPr lang="en-US" sz="1200" b="1" dirty="0" smtClean="0">
              <a:effectLst>
                <a:outerShdw blurRad="38100" dist="38100" dir="2700000" algn="tl">
                  <a:srgbClr val="808080"/>
                </a:outerShdw>
              </a:effectLst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1200" b="1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Comic Sans MS" pitchFamily="66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Carbon </a:t>
            </a:r>
            <a:r>
              <a:rPr lang="en-US" sz="2400" dirty="0" err="1">
                <a:latin typeface="Arial Black" pitchFamily="34" charset="0"/>
              </a:rPr>
              <a:t>monoksida</a:t>
            </a:r>
            <a:r>
              <a:rPr lang="en-US" sz="2400" dirty="0">
                <a:latin typeface="Arial Black" pitchFamily="34" charset="0"/>
              </a:rPr>
              <a:t> </a:t>
            </a:r>
            <a:r>
              <a:rPr lang="en-US" sz="2000" dirty="0">
                <a:latin typeface="Arial Black" pitchFamily="34" charset="0"/>
              </a:rPr>
              <a:t>(CO)</a:t>
            </a:r>
          </a:p>
        </p:txBody>
      </p:sp>
      <p:sp>
        <p:nvSpPr>
          <p:cNvPr id="58983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2348880"/>
            <a:ext cx="8077200" cy="4204320"/>
          </a:xfrm>
        </p:spPr>
        <p:txBody>
          <a:bodyPr/>
          <a:lstStyle/>
          <a:p>
            <a:pPr marL="292100" indent="-292100">
              <a:lnSpc>
                <a:spcPct val="80000"/>
              </a:lnSpc>
              <a:buFontTx/>
              <a:buNone/>
              <a:tabLst>
                <a:tab pos="800100" algn="l"/>
              </a:tabLst>
            </a:pPr>
            <a:r>
              <a:rPr lang="en-US" sz="1400" dirty="0" err="1"/>
              <a:t>Didefenisikan</a:t>
            </a:r>
            <a:r>
              <a:rPr lang="en-US" sz="1400" dirty="0"/>
              <a:t>  </a:t>
            </a:r>
            <a:r>
              <a:rPr lang="en-US" sz="1400" dirty="0" err="1"/>
              <a:t>sebagai</a:t>
            </a:r>
            <a:r>
              <a:rPr lang="en-US" sz="1400" dirty="0"/>
              <a:t> gas</a:t>
            </a:r>
            <a:r>
              <a:rPr lang="en-US" sz="1800" dirty="0"/>
              <a:t> :</a:t>
            </a:r>
          </a:p>
          <a:p>
            <a:pPr marL="1092200" lvl="2" indent="-285750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tabLst>
                <a:tab pos="800100" algn="l"/>
              </a:tabLst>
            </a:pPr>
            <a:r>
              <a:rPr lang="en-US" sz="1600" dirty="0" err="1"/>
              <a:t>Tidak</a:t>
            </a:r>
            <a:r>
              <a:rPr lang="en-US" sz="1600" dirty="0"/>
              <a:t>, </a:t>
            </a:r>
            <a:r>
              <a:rPr lang="en-US" sz="1600" dirty="0" err="1"/>
              <a:t>Berwarna</a:t>
            </a:r>
            <a:r>
              <a:rPr lang="en-US" sz="1600" dirty="0"/>
              <a:t>, </a:t>
            </a:r>
            <a:r>
              <a:rPr lang="en-US" sz="1600" dirty="0" err="1"/>
              <a:t>Berbau</a:t>
            </a:r>
            <a:r>
              <a:rPr lang="en-US" sz="1600" dirty="0"/>
              <a:t>, 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iritasi</a:t>
            </a:r>
            <a:endParaRPr lang="en-US" sz="1600" dirty="0"/>
          </a:p>
          <a:p>
            <a:pPr marL="1092200" lvl="2" indent="-285750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v"/>
              <a:tabLst>
                <a:tab pos="800100" algn="l"/>
              </a:tabLst>
            </a:pPr>
            <a:r>
              <a:rPr lang="en-US" sz="1600" dirty="0" err="1"/>
              <a:t>Berat</a:t>
            </a:r>
            <a:r>
              <a:rPr lang="en-US" sz="1600" dirty="0"/>
              <a:t> </a:t>
            </a:r>
            <a:r>
              <a:rPr lang="en-US" sz="1600" dirty="0" err="1"/>
              <a:t>melekul</a:t>
            </a:r>
            <a:r>
              <a:rPr lang="en-US" sz="1600" dirty="0"/>
              <a:t> = 28 , </a:t>
            </a:r>
            <a:r>
              <a:rPr lang="en-US" sz="1600" dirty="0" err="1"/>
              <a:t>berat</a:t>
            </a:r>
            <a:r>
              <a:rPr lang="en-US" sz="1600" dirty="0"/>
              <a:t> </a:t>
            </a:r>
            <a:r>
              <a:rPr lang="en-US" sz="1600" dirty="0" err="1"/>
              <a:t>jenis</a:t>
            </a:r>
            <a:r>
              <a:rPr lang="en-US" sz="1600" dirty="0"/>
              <a:t> 0,97</a:t>
            </a:r>
          </a:p>
          <a:p>
            <a:pPr marL="292100" indent="-292100">
              <a:lnSpc>
                <a:spcPct val="80000"/>
              </a:lnSpc>
              <a:buFontTx/>
              <a:buNone/>
              <a:tabLst>
                <a:tab pos="800100" algn="l"/>
              </a:tabLst>
            </a:pPr>
            <a:endParaRPr lang="en-US" sz="1800" dirty="0" smtClean="0"/>
          </a:p>
          <a:p>
            <a:pPr marL="292100" indent="-292100">
              <a:lnSpc>
                <a:spcPct val="80000"/>
              </a:lnSpc>
              <a:buFontTx/>
              <a:buNone/>
              <a:tabLst>
                <a:tab pos="800100" algn="l"/>
              </a:tabLst>
            </a:pPr>
            <a:r>
              <a:rPr lang="en-US" sz="1800" dirty="0" smtClean="0"/>
              <a:t>             SUMBER</a:t>
            </a:r>
            <a:endParaRPr lang="en-US" sz="1800" dirty="0"/>
          </a:p>
          <a:p>
            <a:pPr lvl="4" indent="-342900">
              <a:lnSpc>
                <a:spcPct val="80000"/>
              </a:lnSpc>
              <a:buClr>
                <a:srgbClr val="C00000"/>
              </a:buClr>
              <a:buFont typeface="Wingdings 2" pitchFamily="18" charset="2"/>
              <a:buChar char="í"/>
              <a:tabLst>
                <a:tab pos="800100" algn="l"/>
              </a:tabLst>
            </a:pPr>
            <a:r>
              <a:rPr lang="en-US" b="1" dirty="0">
                <a:solidFill>
                  <a:srgbClr val="C00000"/>
                </a:solidFill>
              </a:rPr>
              <a:t>ASAP MOBIL </a:t>
            </a:r>
          </a:p>
          <a:p>
            <a:pPr lvl="4" indent="-342900">
              <a:lnSpc>
                <a:spcPct val="80000"/>
              </a:lnSpc>
              <a:buClr>
                <a:srgbClr val="C00000"/>
              </a:buClr>
              <a:buFont typeface="Wingdings 2" pitchFamily="18" charset="2"/>
              <a:buChar char="í"/>
              <a:tabLst>
                <a:tab pos="800100" algn="l"/>
              </a:tabLst>
            </a:pPr>
            <a:r>
              <a:rPr lang="en-US" b="1" dirty="0">
                <a:solidFill>
                  <a:srgbClr val="C00000"/>
                </a:solidFill>
              </a:rPr>
              <a:t>ASAP ROKOK</a:t>
            </a:r>
          </a:p>
          <a:p>
            <a:pPr lvl="4" indent="-342900">
              <a:lnSpc>
                <a:spcPct val="80000"/>
              </a:lnSpc>
              <a:buClr>
                <a:srgbClr val="FFFF00"/>
              </a:buClr>
              <a:buFont typeface="Wingdings 2" pitchFamily="18" charset="2"/>
              <a:buChar char="í"/>
              <a:tabLst>
                <a:tab pos="800100" algn="l"/>
              </a:tabLst>
            </a:pPr>
            <a:endParaRPr lang="en-US" sz="1400" dirty="0"/>
          </a:p>
          <a:p>
            <a:pPr marL="292100" indent="-292100">
              <a:lnSpc>
                <a:spcPct val="80000"/>
              </a:lnSpc>
              <a:buClr>
                <a:srgbClr val="000099"/>
              </a:buClr>
              <a:buFont typeface="Wingdings 2" pitchFamily="18" charset="2"/>
              <a:buNone/>
              <a:tabLst>
                <a:tab pos="800100" algn="l"/>
              </a:tabLst>
            </a:pPr>
            <a:r>
              <a:rPr lang="en-US" sz="1800" dirty="0" smtClean="0"/>
              <a:t>         C0</a:t>
            </a:r>
            <a:r>
              <a:rPr lang="en-US" dirty="0"/>
              <a:t>, </a:t>
            </a:r>
            <a:r>
              <a:rPr lang="en-US" sz="1100" dirty="0" err="1" smtClean="0"/>
              <a:t>dapat</a:t>
            </a:r>
            <a:r>
              <a:rPr lang="en-US" sz="1100" dirty="0" smtClean="0"/>
              <a:t> </a:t>
            </a:r>
            <a:r>
              <a:rPr lang="en-US" sz="1100" dirty="0" err="1"/>
              <a:t>menurunkan</a:t>
            </a:r>
            <a:r>
              <a:rPr lang="en-US" sz="1100" dirty="0"/>
              <a:t>  </a:t>
            </a:r>
            <a:r>
              <a:rPr lang="en-US" sz="1800" b="1" dirty="0"/>
              <a:t>pH  </a:t>
            </a:r>
            <a:r>
              <a:rPr lang="en-US" sz="1800" b="1" dirty="0" err="1"/>
              <a:t>darah</a:t>
            </a:r>
            <a:r>
              <a:rPr lang="en-US" sz="1400" b="1" dirty="0"/>
              <a:t>,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erat</a:t>
            </a:r>
            <a:r>
              <a:rPr lang="en-US" sz="1400" b="1" dirty="0"/>
              <a:t>  </a:t>
            </a:r>
            <a:r>
              <a:rPr lang="en-US" sz="1400" b="1" dirty="0" err="1"/>
              <a:t>kaitannya</a:t>
            </a:r>
            <a:r>
              <a:rPr lang="en-US" sz="1400" b="1" dirty="0"/>
              <a:t> </a:t>
            </a:r>
            <a:r>
              <a:rPr lang="en-US" sz="1400" b="1" dirty="0" err="1"/>
              <a:t>dengan</a:t>
            </a:r>
            <a:r>
              <a:rPr lang="en-US" sz="1400" b="1" dirty="0"/>
              <a:t> </a:t>
            </a:r>
            <a:r>
              <a:rPr lang="en-US" sz="1600" b="1" dirty="0" err="1"/>
              <a:t>HbCO</a:t>
            </a:r>
            <a:endParaRPr lang="en-US" sz="1600" b="1" dirty="0"/>
          </a:p>
          <a:p>
            <a:pPr marL="292100" indent="-292100">
              <a:lnSpc>
                <a:spcPct val="80000"/>
              </a:lnSpc>
              <a:buClr>
                <a:srgbClr val="000099"/>
              </a:buClr>
              <a:buFont typeface="Wingdings 2" pitchFamily="18" charset="2"/>
              <a:buNone/>
              <a:tabLst>
                <a:tab pos="800100" algn="l"/>
              </a:tabLst>
            </a:pPr>
            <a:endParaRPr lang="en-US" sz="1600" b="1" dirty="0"/>
          </a:p>
          <a:p>
            <a:pPr marL="692150" lvl="1">
              <a:lnSpc>
                <a:spcPct val="80000"/>
              </a:lnSpc>
              <a:buClr>
                <a:schemeClr val="accent6"/>
              </a:buClr>
              <a:buFont typeface="Wingdings 2" pitchFamily="18" charset="2"/>
              <a:buChar char="í"/>
              <a:tabLst>
                <a:tab pos="800100" algn="l"/>
              </a:tabLst>
            </a:pPr>
            <a:r>
              <a:rPr lang="en-US" sz="1600" b="1" i="1" dirty="0" err="1">
                <a:solidFill>
                  <a:schemeClr val="accent6">
                    <a:lumMod val="50000"/>
                  </a:schemeClr>
                </a:solidFill>
              </a:rPr>
              <a:t>Keracunan</a:t>
            </a:r>
            <a:r>
              <a:rPr lang="en-US" sz="16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b="1" i="1" dirty="0" err="1">
                <a:solidFill>
                  <a:schemeClr val="accent6">
                    <a:lumMod val="50000"/>
                  </a:schemeClr>
                </a:solidFill>
              </a:rPr>
              <a:t>akut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1600" dirty="0"/>
              <a:t>(</a:t>
            </a:r>
            <a:r>
              <a:rPr lang="en-US" sz="1600" dirty="0" err="1"/>
              <a:t>sakit</a:t>
            </a:r>
            <a:r>
              <a:rPr lang="en-US" sz="1600" dirty="0"/>
              <a:t> </a:t>
            </a:r>
            <a:r>
              <a:rPr lang="en-US" sz="1600" dirty="0" err="1"/>
              <a:t>kepala</a:t>
            </a:r>
            <a:r>
              <a:rPr lang="en-US" sz="1600" dirty="0"/>
              <a:t>, </a:t>
            </a:r>
            <a:r>
              <a:rPr lang="en-US" sz="1600" dirty="0" err="1"/>
              <a:t>pingsan</a:t>
            </a:r>
            <a:r>
              <a:rPr lang="en-US" sz="1600" dirty="0"/>
              <a:t>, </a:t>
            </a:r>
            <a:r>
              <a:rPr lang="en-US" sz="1600" dirty="0" err="1"/>
              <a:t>denyut</a:t>
            </a:r>
            <a:r>
              <a:rPr lang="en-US" sz="1600" dirty="0"/>
              <a:t> </a:t>
            </a:r>
            <a:r>
              <a:rPr lang="en-US" sz="1600" dirty="0" err="1"/>
              <a:t>nadi</a:t>
            </a:r>
            <a:r>
              <a:rPr lang="en-US" sz="1600" dirty="0"/>
              <a:t>, </a:t>
            </a:r>
            <a:r>
              <a:rPr lang="en-US" sz="1600" dirty="0" err="1"/>
              <a:t>pernapasan,tekaan</a:t>
            </a:r>
            <a:r>
              <a:rPr lang="en-US" sz="1600" dirty="0"/>
              <a:t> </a:t>
            </a:r>
            <a:r>
              <a:rPr lang="en-US" sz="1600" dirty="0" err="1"/>
              <a:t>darah</a:t>
            </a:r>
            <a:r>
              <a:rPr lang="en-US" sz="1600" dirty="0"/>
              <a:t>)</a:t>
            </a:r>
          </a:p>
          <a:p>
            <a:pPr marL="692150" lvl="1">
              <a:lnSpc>
                <a:spcPct val="80000"/>
              </a:lnSpc>
              <a:buClr>
                <a:schemeClr val="accent6"/>
              </a:buClr>
              <a:buFont typeface="Wingdings 2" pitchFamily="18" charset="2"/>
              <a:buChar char="í"/>
              <a:tabLst>
                <a:tab pos="800100" algn="l"/>
              </a:tabLst>
            </a:pPr>
            <a:r>
              <a:rPr lang="en-US" sz="1600" b="1" i="1" dirty="0" err="1">
                <a:solidFill>
                  <a:schemeClr val="accent6">
                    <a:lumMod val="50000"/>
                  </a:schemeClr>
                </a:solidFill>
              </a:rPr>
              <a:t>Keracunan</a:t>
            </a:r>
            <a:r>
              <a:rPr lang="en-US" sz="16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b="1" i="1" dirty="0" err="1">
                <a:solidFill>
                  <a:schemeClr val="accent6">
                    <a:lumMod val="50000"/>
                  </a:schemeClr>
                </a:solidFill>
              </a:rPr>
              <a:t>kronis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/>
              <a:t>(</a:t>
            </a:r>
            <a:r>
              <a:rPr lang="en-US" sz="1600" dirty="0" err="1"/>
              <a:t>perubahan</a:t>
            </a:r>
            <a:r>
              <a:rPr lang="en-US" sz="1600" dirty="0"/>
              <a:t> </a:t>
            </a:r>
            <a:r>
              <a:rPr lang="en-US" sz="1600" dirty="0" err="1"/>
              <a:t>tingkah</a:t>
            </a:r>
            <a:r>
              <a:rPr lang="en-US" sz="1600" dirty="0"/>
              <a:t> </a:t>
            </a:r>
            <a:r>
              <a:rPr lang="en-US" sz="1600" dirty="0" err="1"/>
              <a:t>laku</a:t>
            </a:r>
            <a:r>
              <a:rPr lang="en-US" sz="1600" dirty="0"/>
              <a:t>/behavioral, </a:t>
            </a:r>
            <a:r>
              <a:rPr lang="en-US" sz="1600" dirty="0" err="1"/>
              <a:t>perubahan</a:t>
            </a:r>
            <a:r>
              <a:rPr lang="en-US" sz="1600" dirty="0"/>
              <a:t> </a:t>
            </a:r>
            <a:r>
              <a:rPr lang="en-US" sz="1600" dirty="0" err="1"/>
              <a:t>sel</a:t>
            </a:r>
            <a:r>
              <a:rPr lang="en-US" sz="1600" dirty="0"/>
              <a:t> </a:t>
            </a:r>
            <a:r>
              <a:rPr lang="en-US" sz="1600" dirty="0" err="1"/>
              <a:t>darah</a:t>
            </a:r>
            <a:r>
              <a:rPr lang="en-US" sz="1600" dirty="0"/>
              <a:t> </a:t>
            </a:r>
            <a:r>
              <a:rPr lang="en-US" sz="1600" dirty="0" err="1"/>
              <a:t>merah</a:t>
            </a:r>
            <a:r>
              <a:rPr lang="en-US" sz="1600" dirty="0"/>
              <a:t>/</a:t>
            </a:r>
            <a:r>
              <a:rPr lang="en-US" sz="1600" dirty="0" err="1"/>
              <a:t>polisetemia</a:t>
            </a:r>
            <a:r>
              <a:rPr lang="en-US" sz="1600" dirty="0"/>
              <a:t>, </a:t>
            </a:r>
            <a:r>
              <a:rPr lang="en-US" sz="1600" dirty="0" err="1"/>
              <a:t>nafsu</a:t>
            </a:r>
            <a:r>
              <a:rPr lang="en-US" sz="1600" dirty="0"/>
              <a:t> </a:t>
            </a:r>
            <a:r>
              <a:rPr lang="en-US" sz="1600" dirty="0" err="1"/>
              <a:t>makan</a:t>
            </a:r>
            <a:r>
              <a:rPr lang="en-US" sz="1600" dirty="0"/>
              <a:t> </a:t>
            </a:r>
            <a:r>
              <a:rPr lang="en-US" sz="1600" dirty="0" err="1"/>
              <a:t>berkurang</a:t>
            </a:r>
            <a:r>
              <a:rPr lang="en-US" sz="1600" dirty="0"/>
              <a:t>, </a:t>
            </a:r>
            <a:r>
              <a:rPr lang="en-US" sz="1600" dirty="0" err="1"/>
              <a:t>kehilangan</a:t>
            </a:r>
            <a:r>
              <a:rPr lang="en-US" sz="1600" dirty="0"/>
              <a:t> rasa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tangan</a:t>
            </a:r>
            <a:endParaRPr lang="en-US" sz="1600" dirty="0"/>
          </a:p>
        </p:txBody>
      </p:sp>
      <p:sp>
        <p:nvSpPr>
          <p:cNvPr id="589835" name="AutoShape 11"/>
          <p:cNvSpPr>
            <a:spLocks noChangeArrowheads="1"/>
          </p:cNvSpPr>
          <p:nvPr/>
        </p:nvSpPr>
        <p:spPr bwMode="auto">
          <a:xfrm rot="20895401">
            <a:off x="4859657" y="431233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</a:t>
            </a:r>
            <a:r>
              <a:rPr lang="en-US" dirty="0" err="1"/>
              <a:t>Helth</a:t>
            </a:r>
            <a:r>
              <a:rPr lang="en-US" dirty="0"/>
              <a:t> Issues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59212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9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9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9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9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9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9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9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9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9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9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9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9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9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9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9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9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9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89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9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9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98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98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98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98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98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98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98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98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898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898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898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98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898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898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98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98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9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9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89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89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9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89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89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89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30" grpId="0" build="p" autoUpdateAnimBg="0"/>
      <p:bldP spid="589831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ChangeArrowheads="1"/>
          </p:cNvSpPr>
          <p:nvPr>
            <p:ph type="title"/>
          </p:nvPr>
        </p:nvSpPr>
        <p:spPr>
          <a:xfrm>
            <a:off x="1259632" y="1196752"/>
            <a:ext cx="5832648" cy="1368152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80000"/>
              </a:lnSpc>
              <a:buClr>
                <a:srgbClr val="FFFF00"/>
              </a:buClr>
              <a:buFont typeface="Staccato222 BT" pitchFamily="6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8800" b="1" dirty="0" err="1" smtClean="0">
                <a:solidFill>
                  <a:srgbClr val="7030A0"/>
                </a:solidFill>
                <a:latin typeface="Pristina" pitchFamily="66" charset="0"/>
              </a:rPr>
              <a:t>Terima</a:t>
            </a:r>
            <a:r>
              <a:rPr lang="en-GB" sz="8800" b="1" dirty="0" smtClean="0">
                <a:solidFill>
                  <a:srgbClr val="7030A0"/>
                </a:solidFill>
                <a:latin typeface="Pristina" pitchFamily="66" charset="0"/>
              </a:rPr>
              <a:t> </a:t>
            </a:r>
            <a:r>
              <a:rPr lang="en-GB" sz="8800" b="1" dirty="0" err="1" smtClean="0">
                <a:solidFill>
                  <a:srgbClr val="7030A0"/>
                </a:solidFill>
                <a:latin typeface="Pristina" pitchFamily="66" charset="0"/>
              </a:rPr>
              <a:t>Kasih</a:t>
            </a:r>
            <a:endParaRPr lang="en-GB" sz="8800" b="1" dirty="0" smtClean="0">
              <a:solidFill>
                <a:srgbClr val="7030A0"/>
              </a:solidFill>
              <a:latin typeface="Pristina" pitchFamily="66" charset="0"/>
            </a:endParaRPr>
          </a:p>
        </p:txBody>
      </p:sp>
      <p:pic>
        <p:nvPicPr>
          <p:cNvPr id="7680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2819400"/>
            <a:ext cx="3962401" cy="22371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7328549"/>
      </p:ext>
    </p:extLst>
  </p:cSld>
  <p:clrMapOvr>
    <a:masterClrMapping/>
  </p:clrMapOvr>
  <p:transition>
    <p:cover dir="rd"/>
    <p:sndAc>
      <p:stSnd>
        <p:snd r:embed="rId3" name="carbrak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362200" y="2438400"/>
            <a:ext cx="3840842" cy="6488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d-ID" kern="1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ush Script MT" pitchFamily="66" charset="0"/>
              </a:rPr>
              <a:t>  </a:t>
            </a:r>
            <a:r>
              <a:rPr lang="en-US" kern="1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ush Script MT" pitchFamily="66" charset="0"/>
              </a:rPr>
              <a:t>1.2.</a:t>
            </a:r>
            <a:r>
              <a:rPr lang="id-ID" kern="1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ush Script MT" pitchFamily="66" charset="0"/>
              </a:rPr>
              <a:t>Pengertian</a:t>
            </a:r>
            <a:endParaRPr lang="id-ID" kern="1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846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1" name="Text Box 3"/>
          <p:cNvSpPr txBox="1">
            <a:spLocks noChangeArrowheads="1"/>
          </p:cNvSpPr>
          <p:nvPr/>
        </p:nvSpPr>
        <p:spPr bwMode="auto">
          <a:xfrm>
            <a:off x="1441206" y="980728"/>
            <a:ext cx="6261588" cy="120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6" tIns="45713" rIns="91426" bIns="45713" anchor="b">
            <a:spAutoFit/>
          </a:bodyPr>
          <a:lstStyle/>
          <a:p>
            <a:pPr algn="ctr"/>
            <a:r>
              <a:rPr lang="en-US" sz="3600" dirty="0" smtClean="0">
                <a:latin typeface="Bell Gothic Std Black" pitchFamily="34" charset="0"/>
              </a:rPr>
              <a:t>FAKTOR </a:t>
            </a:r>
            <a:r>
              <a:rPr lang="en-US" sz="3600" dirty="0">
                <a:latin typeface="Bell Gothic Std Black" pitchFamily="34" charset="0"/>
              </a:rPr>
              <a:t>KIMIA LINGKUNGAN KERJA</a:t>
            </a:r>
          </a:p>
        </p:txBody>
      </p:sp>
      <p:sp>
        <p:nvSpPr>
          <p:cNvPr id="841734" name="Rectangle 6"/>
          <p:cNvSpPr>
            <a:spLocks noChangeArrowheads="1"/>
          </p:cNvSpPr>
          <p:nvPr/>
        </p:nvSpPr>
        <p:spPr bwMode="auto">
          <a:xfrm>
            <a:off x="1613395" y="2590800"/>
            <a:ext cx="6089399" cy="2592388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1426" tIns="45713" rIns="91426" bIns="45713"/>
          <a:lstStyle/>
          <a:p>
            <a:pPr marL="566738" indent="-566738">
              <a:spcBef>
                <a:spcPct val="20000"/>
              </a:spcBef>
              <a:buClr>
                <a:srgbClr val="FF0000"/>
              </a:buClr>
              <a:buFont typeface="Webdings" pitchFamily="18" charset="2"/>
              <a:buChar char="Y"/>
            </a:pPr>
            <a:r>
              <a:rPr lang="en-US" sz="2800" dirty="0">
                <a:solidFill>
                  <a:srgbClr val="000099"/>
                </a:solidFill>
                <a:latin typeface="Rockwell Extra Bold" pitchFamily="18" charset="0"/>
              </a:rPr>
              <a:t>SOLID ( PADATAN )</a:t>
            </a:r>
          </a:p>
          <a:p>
            <a:pPr marL="566738" indent="-566738">
              <a:spcBef>
                <a:spcPct val="20000"/>
              </a:spcBef>
              <a:buClr>
                <a:srgbClr val="FF0000"/>
              </a:buClr>
              <a:buFont typeface="Webdings" pitchFamily="18" charset="2"/>
              <a:buChar char="Y"/>
            </a:pPr>
            <a:r>
              <a:rPr lang="en-US" sz="2800" dirty="0">
                <a:solidFill>
                  <a:srgbClr val="000099"/>
                </a:solidFill>
                <a:latin typeface="Rockwell Extra Bold" pitchFamily="18" charset="0"/>
              </a:rPr>
              <a:t>LIQUID ( CAIRAN )</a:t>
            </a:r>
          </a:p>
          <a:p>
            <a:pPr marL="566738" indent="-566738">
              <a:spcBef>
                <a:spcPct val="20000"/>
              </a:spcBef>
              <a:buClr>
                <a:srgbClr val="FF0000"/>
              </a:buClr>
              <a:buFont typeface="Webdings" pitchFamily="18" charset="2"/>
              <a:buChar char="Y"/>
            </a:pPr>
            <a:r>
              <a:rPr lang="en-US" sz="2800" dirty="0">
                <a:solidFill>
                  <a:srgbClr val="000099"/>
                </a:solidFill>
                <a:latin typeface="Rockwell Extra Bold" pitchFamily="18" charset="0"/>
              </a:rPr>
              <a:t>AIRBORN CONTAMINANT ( ABC ) : GAS, UAP, AEROSOL</a:t>
            </a:r>
            <a:endParaRPr lang="en-US" sz="1600" b="0" dirty="0">
              <a:solidFill>
                <a:srgbClr val="000099"/>
              </a:solidFill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4428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4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4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1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1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1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41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41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41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1" grpId="0" build="p" autoUpdateAnimBg="0"/>
      <p:bldP spid="84173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0137" y="0"/>
            <a:ext cx="48349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Haettenschweiler" pitchFamily="34" charset="0"/>
              </a:rPr>
              <a:t>Sifat</a:t>
            </a:r>
            <a:r>
              <a:rPr lang="en-US" sz="4000" dirty="0">
                <a:latin typeface="Haettenschweiler" pitchFamily="34" charset="0"/>
              </a:rPr>
              <a:t>  </a:t>
            </a:r>
            <a:r>
              <a:rPr lang="en-US" sz="4000" dirty="0" err="1">
                <a:latin typeface="Haettenschweiler" pitchFamily="34" charset="0"/>
              </a:rPr>
              <a:t>Lingkungan</a:t>
            </a:r>
            <a:r>
              <a:rPr lang="en-US" sz="4000" dirty="0">
                <a:latin typeface="Haettenschweiler" pitchFamily="34" charset="0"/>
              </a:rPr>
              <a:t> </a:t>
            </a:r>
            <a:r>
              <a:rPr lang="en-US" sz="4000" dirty="0" err="1">
                <a:latin typeface="Haettenschweiler" pitchFamily="34" charset="0"/>
              </a:rPr>
              <a:t>Kerja</a:t>
            </a:r>
            <a:r>
              <a:rPr lang="en-US" sz="4000" dirty="0">
                <a:latin typeface="Haettenschweiler" pitchFamily="34" charset="0"/>
              </a:rPr>
              <a:t> Kimia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09799" y="1734221"/>
            <a:ext cx="502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Aerosol (</a:t>
            </a:r>
            <a:r>
              <a:rPr lang="en-US" sz="2400" dirty="0" err="1"/>
              <a:t>partikel</a:t>
            </a:r>
            <a:r>
              <a:rPr lang="en-US" sz="24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/>
              <a:t>Debu</a:t>
            </a:r>
            <a:r>
              <a:rPr lang="en-US" sz="2400" dirty="0"/>
              <a:t> </a:t>
            </a:r>
            <a:r>
              <a:rPr lang="en-US" sz="2400" dirty="0" err="1"/>
              <a:t>diudara</a:t>
            </a:r>
            <a:r>
              <a:rPr lang="en-US" sz="2400" dirty="0"/>
              <a:t> (</a:t>
            </a:r>
            <a:r>
              <a:rPr lang="en-US" sz="2400" dirty="0" err="1"/>
              <a:t>airbon</a:t>
            </a:r>
            <a:r>
              <a:rPr lang="en-US" sz="2400" dirty="0"/>
              <a:t> dust)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/>
              <a:t>Kabut</a:t>
            </a:r>
            <a:r>
              <a:rPr lang="en-US" sz="2400" dirty="0"/>
              <a:t> (mist</a:t>
            </a:r>
            <a:r>
              <a:rPr lang="en-US" sz="24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/>
              <a:t>Asap</a:t>
            </a:r>
            <a:r>
              <a:rPr lang="en-US" sz="2400" dirty="0"/>
              <a:t> (fume) </a:t>
            </a:r>
          </a:p>
        </p:txBody>
      </p:sp>
      <p:sp>
        <p:nvSpPr>
          <p:cNvPr id="7" name="Rectangle 6"/>
          <p:cNvSpPr/>
          <p:nvPr/>
        </p:nvSpPr>
        <p:spPr>
          <a:xfrm>
            <a:off x="1412145" y="3579266"/>
            <a:ext cx="18229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Haettenschweiler" pitchFamily="34" charset="0"/>
              </a:rPr>
              <a:t>Non </a:t>
            </a:r>
            <a:r>
              <a:rPr lang="en-US" sz="3200" dirty="0" err="1">
                <a:latin typeface="Haettenschweiler" pitchFamily="34" charset="0"/>
              </a:rPr>
              <a:t>Partikel</a:t>
            </a:r>
            <a:r>
              <a:rPr lang="en-US" sz="3200" dirty="0">
                <a:latin typeface="Haettenschweiler" pitchFamily="34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27314" y="1154669"/>
            <a:ext cx="16492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Haettenschweiler" pitchFamily="34" charset="0"/>
              </a:rPr>
              <a:t>Partikel</a:t>
            </a:r>
            <a:r>
              <a:rPr lang="en-US" sz="3200" dirty="0">
                <a:latin typeface="Haettenschweiler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5600" y="4164041"/>
            <a:ext cx="5224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Gas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/>
              <a:t>Uap</a:t>
            </a:r>
            <a:r>
              <a:rPr lang="en-US" sz="2400" dirty="0"/>
              <a:t> Air (</a:t>
            </a:r>
            <a:r>
              <a:rPr lang="en-US" sz="2400" dirty="0" err="1"/>
              <a:t>Vavor</a:t>
            </a:r>
            <a:r>
              <a:rPr lang="en-US" sz="2400" dirty="0"/>
              <a:t>)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944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295400"/>
            <a:ext cx="7599218" cy="1295400"/>
          </a:xfrm>
        </p:spPr>
        <p:txBody>
          <a:bodyPr/>
          <a:lstStyle/>
          <a:p>
            <a:pPr marL="1828800" indent="-1828800" algn="l"/>
            <a:r>
              <a:rPr lang="en-US" sz="2800" b="1" dirty="0">
                <a:solidFill>
                  <a:schemeClr val="accent6"/>
                </a:solidFill>
                <a:cs typeface="Tahoma" pitchFamily="34" charset="0"/>
              </a:rPr>
              <a:t>GAS </a:t>
            </a:r>
            <a:r>
              <a:rPr lang="en-US" sz="2800" b="1" dirty="0">
                <a:cs typeface="Tahoma" pitchFamily="34" charset="0"/>
              </a:rPr>
              <a:t>   </a:t>
            </a:r>
            <a:r>
              <a:rPr lang="en-US" sz="2800" b="1" dirty="0" smtClean="0">
                <a:cs typeface="Tahoma" pitchFamily="34" charset="0"/>
              </a:rPr>
              <a:t>:    </a:t>
            </a:r>
            <a:r>
              <a:rPr lang="en-US" sz="2800" dirty="0" err="1" smtClean="0">
                <a:cs typeface="Tahoma" pitchFamily="34" charset="0"/>
              </a:rPr>
              <a:t>Suatu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>
                <a:cs typeface="Tahoma" pitchFamily="34" charset="0"/>
              </a:rPr>
              <a:t>zat</a:t>
            </a:r>
            <a:r>
              <a:rPr lang="en-US" sz="2800" dirty="0">
                <a:cs typeface="Tahoma" pitchFamily="34" charset="0"/>
              </a:rPr>
              <a:t> </a:t>
            </a:r>
            <a:r>
              <a:rPr lang="en-US" sz="2800" dirty="0" err="1">
                <a:cs typeface="Tahoma" pitchFamily="34" charset="0"/>
              </a:rPr>
              <a:t>pd</a:t>
            </a:r>
            <a:r>
              <a:rPr lang="en-US" sz="2800" dirty="0">
                <a:cs typeface="Tahoma" pitchFamily="34" charset="0"/>
              </a:rPr>
              <a:t> T </a:t>
            </a:r>
            <a:r>
              <a:rPr lang="en-US" sz="2800" dirty="0" err="1">
                <a:cs typeface="Tahoma" pitchFamily="34" charset="0"/>
              </a:rPr>
              <a:t>dan</a:t>
            </a:r>
            <a:r>
              <a:rPr lang="en-US" sz="2800" dirty="0">
                <a:cs typeface="Tahoma" pitchFamily="34" charset="0"/>
              </a:rPr>
              <a:t> P </a:t>
            </a:r>
            <a:r>
              <a:rPr lang="en-US" sz="2800" dirty="0" err="1">
                <a:cs typeface="Tahoma" pitchFamily="34" charset="0"/>
              </a:rPr>
              <a:t>biasa</a:t>
            </a:r>
            <a:r>
              <a:rPr lang="en-US" sz="2800" dirty="0">
                <a:cs typeface="Tahoma" pitchFamily="34" charset="0"/>
              </a:rPr>
              <a:t> , </a:t>
            </a:r>
            <a:r>
              <a:rPr lang="en-US" sz="2800" dirty="0" err="1">
                <a:cs typeface="Tahoma" pitchFamily="34" charset="0"/>
              </a:rPr>
              <a:t>tetap</a:t>
            </a:r>
            <a:r>
              <a:rPr lang="en-US" sz="2800" dirty="0">
                <a:cs typeface="Tahoma" pitchFamily="34" charset="0"/>
              </a:rPr>
              <a:t> </a:t>
            </a:r>
            <a:r>
              <a:rPr lang="en-US" sz="2800" dirty="0" err="1">
                <a:cs typeface="Tahoma" pitchFamily="34" charset="0"/>
              </a:rPr>
              <a:t>dalam</a:t>
            </a:r>
            <a:r>
              <a:rPr lang="en-US" sz="2800" dirty="0">
                <a:cs typeface="Tahoma" pitchFamily="34" charset="0"/>
              </a:rPr>
              <a:t> </a:t>
            </a:r>
            <a:r>
              <a:rPr lang="en-US" sz="2800" dirty="0" err="1">
                <a:cs typeface="Tahoma" pitchFamily="34" charset="0"/>
              </a:rPr>
              <a:t>bentuk</a:t>
            </a:r>
            <a:r>
              <a:rPr lang="en-US" sz="2800" dirty="0">
                <a:cs typeface="Tahoma" pitchFamily="34" charset="0"/>
              </a:rPr>
              <a:t> gas</a:t>
            </a:r>
          </a:p>
          <a:p>
            <a:pPr marL="1800225" indent="-1800225" algn="l"/>
            <a:endParaRPr lang="en-US" sz="2800" b="1" dirty="0">
              <a:cs typeface="Tahoma" pitchFamily="34" charset="0"/>
            </a:endParaRPr>
          </a:p>
          <a:p>
            <a:pPr marL="2347913" indent="-2347913" algn="l"/>
            <a:endParaRPr lang="en-US" sz="2800" b="1" dirty="0" smtClean="0">
              <a:solidFill>
                <a:schemeClr val="accent6"/>
              </a:solidFill>
              <a:cs typeface="Tahoma" pitchFamily="34" charset="0"/>
            </a:endParaRPr>
          </a:p>
          <a:p>
            <a:pPr marL="2347913" indent="-2347913" algn="l"/>
            <a:endParaRPr lang="en-US" sz="2800" b="1" dirty="0">
              <a:solidFill>
                <a:schemeClr val="accent6"/>
              </a:solidFill>
              <a:cs typeface="Tahoma" pitchFamily="34" charset="0"/>
            </a:endParaRPr>
          </a:p>
          <a:p>
            <a:pPr marL="1800225" indent="-1800225" algn="l"/>
            <a:r>
              <a:rPr lang="en-US" sz="2800" b="1" dirty="0">
                <a:cs typeface="Tahoma" pitchFamily="34" charset="0"/>
              </a:rPr>
              <a:t>	</a:t>
            </a:r>
            <a:endParaRPr lang="en-US" sz="2800" b="1" dirty="0" smtClean="0">
              <a:cs typeface="Tahoma" pitchFamily="34" charset="0"/>
            </a:endParaRPr>
          </a:p>
          <a:p>
            <a:pPr marL="1800225" indent="-1800225" algn="l"/>
            <a:endParaRPr lang="en-US" sz="2800" dirty="0"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3124200"/>
            <a:ext cx="609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/>
              <a:t>oksigen</a:t>
            </a:r>
            <a:r>
              <a:rPr lang="en-US" dirty="0"/>
              <a:t>, nitrogen,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dirty="0" err="1"/>
              <a:t>dioksida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gas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normal,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dirubah</a:t>
            </a:r>
            <a:r>
              <a:rPr lang="en-US" dirty="0"/>
              <a:t> </a:t>
            </a:r>
            <a:r>
              <a:rPr lang="en-US" dirty="0" err="1"/>
              <a:t>bentuknya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tekanan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der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r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ord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2958</Words>
  <Application>Microsoft Office PowerPoint</Application>
  <PresentationFormat>On-screen Show (4:3)</PresentationFormat>
  <Paragraphs>774</Paragraphs>
  <Slides>57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border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GASES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MENURUT KEPMENNAKER NO.KEP.187/MEN/1999, BAB III PSL-9,  KRITERIA BAHAN KIMIA BERBAHAYA DI TEMPAT KERJA TERDIRI  DARI  :  </vt:lpstr>
      <vt:lpstr>PowerPoint Presentation</vt:lpstr>
      <vt:lpstr>PowerPoint Presentation</vt:lpstr>
      <vt:lpstr>Terjadinya peledakan</vt:lpstr>
      <vt:lpstr>PowerPoint Presentation</vt:lpstr>
      <vt:lpstr>BAHAN KIMIA MUDAH TERBAKAR</vt:lpstr>
      <vt:lpstr>Mudah Terbakar (Flammable)                                   </vt:lpstr>
      <vt:lpstr>Titik Nyala (flash temperature)</vt:lpstr>
      <vt:lpstr>Tabel.1.2  Bahan-bahan yang mudah terbakar digolongkan sesuai dengan tingkat bahayanya 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Tabel -1.3  KLASIFIKASI  BAHAN  BERACUN</vt:lpstr>
      <vt:lpstr>Tabel-1.4.   KRITERIA BAHAN BERACUN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Reaktif dengan Air------ lanjutan</vt:lpstr>
      <vt:lpstr>Bahan reaktif terhadap asam</vt:lpstr>
      <vt:lpstr>PowerPoint Presentation</vt:lpstr>
      <vt:lpstr>PowerPoint Presentation</vt:lpstr>
      <vt:lpstr>PowerPoint Presentation</vt:lpstr>
      <vt:lpstr>PowerPoint Presentation</vt:lpstr>
      <vt:lpstr>IV. INDOOR AIR QUALITY</vt:lpstr>
      <vt:lpstr>PENGELOMPOKAN BAHAN KIMIA</vt:lpstr>
      <vt:lpstr>Chemical Hazards</vt:lpstr>
      <vt:lpstr>NILAI AMBANG BATAS (NAB) BAHAN KIMIA DI UDARA LINGKUNGAN KERJA</vt:lpstr>
      <vt:lpstr>RESPON MANUSIA TERHADAP OKSIGEN</vt:lpstr>
      <vt:lpstr>INDOOR AIR POLLUTION</vt:lpstr>
      <vt:lpstr>Environmental Helth Issues </vt:lpstr>
      <vt:lpstr>Terima Kasih</vt:lpstr>
    </vt:vector>
  </TitlesOfParts>
  <Company>latar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HIGIENE  INDUSTRI</dc:title>
  <dc:creator>Rismal</dc:creator>
  <cp:lastModifiedBy>May</cp:lastModifiedBy>
  <cp:revision>78</cp:revision>
  <dcterms:created xsi:type="dcterms:W3CDTF">2011-11-25T19:09:45Z</dcterms:created>
  <dcterms:modified xsi:type="dcterms:W3CDTF">2015-05-20T09:01:31Z</dcterms:modified>
</cp:coreProperties>
</file>