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06" r:id="rId2"/>
  </p:sldMasterIdLst>
  <p:notesMasterIdLst>
    <p:notesMasterId r:id="rId47"/>
  </p:notesMasterIdLst>
  <p:sldIdLst>
    <p:sldId id="413" r:id="rId3"/>
    <p:sldId id="417" r:id="rId4"/>
    <p:sldId id="414" r:id="rId5"/>
    <p:sldId id="415" r:id="rId6"/>
    <p:sldId id="418" r:id="rId7"/>
    <p:sldId id="420" r:id="rId8"/>
    <p:sldId id="421" r:id="rId9"/>
    <p:sldId id="424" r:id="rId10"/>
    <p:sldId id="425" r:id="rId11"/>
    <p:sldId id="423" r:id="rId12"/>
    <p:sldId id="419" r:id="rId13"/>
    <p:sldId id="427" r:id="rId14"/>
    <p:sldId id="305" r:id="rId15"/>
    <p:sldId id="306" r:id="rId16"/>
    <p:sldId id="307" r:id="rId17"/>
    <p:sldId id="258" r:id="rId18"/>
    <p:sldId id="428" r:id="rId19"/>
    <p:sldId id="430" r:id="rId20"/>
    <p:sldId id="312" r:id="rId21"/>
    <p:sldId id="432" r:id="rId22"/>
    <p:sldId id="433" r:id="rId23"/>
    <p:sldId id="311" r:id="rId24"/>
    <p:sldId id="437" r:id="rId25"/>
    <p:sldId id="438" r:id="rId26"/>
    <p:sldId id="435" r:id="rId27"/>
    <p:sldId id="436" r:id="rId28"/>
    <p:sldId id="294" r:id="rId29"/>
    <p:sldId id="259" r:id="rId30"/>
    <p:sldId id="337" r:id="rId31"/>
    <p:sldId id="318" r:id="rId32"/>
    <p:sldId id="262" r:id="rId33"/>
    <p:sldId id="439" r:id="rId34"/>
    <p:sldId id="405" r:id="rId35"/>
    <p:sldId id="442" r:id="rId36"/>
    <p:sldId id="406" r:id="rId37"/>
    <p:sldId id="407" r:id="rId38"/>
    <p:sldId id="362" r:id="rId39"/>
    <p:sldId id="409" r:id="rId40"/>
    <p:sldId id="410" r:id="rId41"/>
    <p:sldId id="411" r:id="rId42"/>
    <p:sldId id="394" r:id="rId43"/>
    <p:sldId id="397" r:id="rId44"/>
    <p:sldId id="400" r:id="rId45"/>
    <p:sldId id="444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00"/>
    <a:srgbClr val="09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1EC71-E4DA-4FC8-AA75-BB1FBA14C76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2FB299E-22B9-44B6-9A7B-B83BACF10CF7}">
      <dgm:prSet phldrT="[Text]" custT="1"/>
      <dgm:spPr/>
      <dgm:t>
        <a:bodyPr/>
        <a:lstStyle/>
        <a:p>
          <a:r>
            <a:rPr lang="en-AU" sz="1400" dirty="0" err="1" smtClean="0"/>
            <a:t>Efek</a:t>
          </a:r>
          <a:r>
            <a:rPr lang="en-AU" sz="1400" dirty="0" smtClean="0"/>
            <a:t> </a:t>
          </a:r>
          <a:r>
            <a:rPr lang="en-AU" sz="1400" dirty="0" err="1" smtClean="0"/>
            <a:t>debu</a:t>
          </a:r>
          <a:r>
            <a:rPr lang="en-AU" sz="1400" dirty="0" smtClean="0"/>
            <a:t> </a:t>
          </a:r>
          <a:r>
            <a:rPr lang="en-AU" sz="1400" dirty="0" err="1" smtClean="0"/>
            <a:t>terhadap</a:t>
          </a:r>
          <a:r>
            <a:rPr lang="en-AU" sz="1400" dirty="0" smtClean="0"/>
            <a:t> </a:t>
          </a:r>
          <a:r>
            <a:rPr lang="en-AU" sz="1400" dirty="0" err="1" smtClean="0"/>
            <a:t>kesehatan</a:t>
          </a:r>
          <a:r>
            <a:rPr lang="en-AU" sz="1400" dirty="0" smtClean="0"/>
            <a:t> </a:t>
          </a:r>
          <a:r>
            <a:rPr lang="en-AU" sz="1400" dirty="0" err="1" smtClean="0"/>
            <a:t>perkerja</a:t>
          </a:r>
          <a:r>
            <a:rPr lang="en-AU" sz="1400" dirty="0" smtClean="0"/>
            <a:t> </a:t>
          </a:r>
          <a:endParaRPr lang="id-ID" sz="1400" dirty="0"/>
        </a:p>
      </dgm:t>
    </dgm:pt>
    <dgm:pt modelId="{8B7BBCBF-57AC-497B-A0A2-6BE414D4A52E}" type="parTrans" cxnId="{54CE42D9-E144-423F-B4EF-8DF9AC569B03}">
      <dgm:prSet/>
      <dgm:spPr/>
      <dgm:t>
        <a:bodyPr/>
        <a:lstStyle/>
        <a:p>
          <a:endParaRPr lang="id-ID"/>
        </a:p>
      </dgm:t>
    </dgm:pt>
    <dgm:pt modelId="{FB11DCE8-C3BF-46E6-8908-1C474888039F}" type="sibTrans" cxnId="{54CE42D9-E144-423F-B4EF-8DF9AC569B03}">
      <dgm:prSet/>
      <dgm:spPr/>
      <dgm:t>
        <a:bodyPr/>
        <a:lstStyle/>
        <a:p>
          <a:endParaRPr lang="id-ID"/>
        </a:p>
      </dgm:t>
    </dgm:pt>
    <dgm:pt modelId="{F93D03F5-2D2F-4550-9452-7E513E54E368}">
      <dgm:prSet phldrT="[Text]"/>
      <dgm:spPr/>
      <dgm:t>
        <a:bodyPr/>
        <a:lstStyle/>
        <a:p>
          <a:r>
            <a:rPr lang="id-ID" dirty="0" smtClean="0"/>
            <a:t>Sifat FISIKA</a:t>
          </a:r>
          <a:endParaRPr lang="id-ID" dirty="0"/>
        </a:p>
      </dgm:t>
    </dgm:pt>
    <dgm:pt modelId="{568BE0C1-D499-4A47-8235-E771668200FB}" type="parTrans" cxnId="{DC41600B-572A-4A8B-B5E8-1B1E1BF86A95}">
      <dgm:prSet/>
      <dgm:spPr/>
      <dgm:t>
        <a:bodyPr/>
        <a:lstStyle/>
        <a:p>
          <a:endParaRPr lang="id-ID"/>
        </a:p>
      </dgm:t>
    </dgm:pt>
    <dgm:pt modelId="{38306908-1A5E-44E9-9B25-B16584CAC746}" type="sibTrans" cxnId="{DC41600B-572A-4A8B-B5E8-1B1E1BF86A95}">
      <dgm:prSet/>
      <dgm:spPr/>
      <dgm:t>
        <a:bodyPr/>
        <a:lstStyle/>
        <a:p>
          <a:endParaRPr lang="id-ID"/>
        </a:p>
      </dgm:t>
    </dgm:pt>
    <dgm:pt modelId="{D14AA6BD-D2F8-497A-A3E9-6627D43C587D}">
      <dgm:prSet phldrT="[Text]" custT="1"/>
      <dgm:spPr/>
      <dgm:t>
        <a:bodyPr/>
        <a:lstStyle/>
        <a:p>
          <a:r>
            <a:rPr lang="en-AU" sz="1400" dirty="0" smtClean="0"/>
            <a:t>Silicosis, asbestosis </a:t>
          </a:r>
          <a:r>
            <a:rPr lang="en-AU" sz="1400" dirty="0" err="1" smtClean="0"/>
            <a:t>pada</a:t>
          </a:r>
          <a:r>
            <a:rPr lang="en-AU" sz="1400" dirty="0" smtClean="0"/>
            <a:t> </a:t>
          </a:r>
          <a:r>
            <a:rPr lang="en-AU" sz="1400" dirty="0" err="1" smtClean="0"/>
            <a:t>beberapa</a:t>
          </a:r>
          <a:r>
            <a:rPr lang="en-AU" sz="1400" dirty="0" smtClean="0"/>
            <a:t> </a:t>
          </a:r>
          <a:r>
            <a:rPr lang="en-AU" sz="1400" dirty="0" err="1" smtClean="0"/>
            <a:t>kasus</a:t>
          </a:r>
          <a:r>
            <a:rPr lang="en-AU" sz="1400" dirty="0" smtClean="0"/>
            <a:t> </a:t>
          </a:r>
          <a:r>
            <a:rPr lang="en-AU" sz="1400" dirty="0" err="1" smtClean="0"/>
            <a:t>jantung</a:t>
          </a:r>
          <a:r>
            <a:rPr lang="en-AU" sz="1400" dirty="0" smtClean="0"/>
            <a:t> </a:t>
          </a:r>
          <a:r>
            <a:rPr lang="en-AU" sz="1400" dirty="0" err="1" smtClean="0"/>
            <a:t>ikut</a:t>
          </a:r>
          <a:r>
            <a:rPr lang="en-AU" sz="1400" dirty="0" smtClean="0"/>
            <a:t> </a:t>
          </a:r>
          <a:r>
            <a:rPr lang="en-AU" sz="1400" dirty="0" err="1" smtClean="0"/>
            <a:t>terpengaruh</a:t>
          </a:r>
          <a:r>
            <a:rPr lang="en-AU" sz="1400" dirty="0" smtClean="0"/>
            <a:t> (</a:t>
          </a:r>
          <a:r>
            <a:rPr lang="en-AU" sz="1400" dirty="0" err="1" smtClean="0"/>
            <a:t>corpulmonale</a:t>
          </a:r>
          <a:r>
            <a:rPr lang="en-AU" sz="1400" dirty="0" smtClean="0"/>
            <a:t>), </a:t>
          </a:r>
          <a:r>
            <a:rPr lang="en-AU" sz="1400" dirty="0" err="1" smtClean="0"/>
            <a:t>terutama</a:t>
          </a:r>
          <a:r>
            <a:rPr lang="en-AU" sz="1400" dirty="0" smtClean="0"/>
            <a:t> </a:t>
          </a:r>
          <a:r>
            <a:rPr lang="en-AU" sz="1400" dirty="0" err="1" smtClean="0"/>
            <a:t>jika</a:t>
          </a:r>
          <a:r>
            <a:rPr lang="en-AU" sz="1400" dirty="0" smtClean="0"/>
            <a:t> fibrosis </a:t>
          </a:r>
          <a:r>
            <a:rPr lang="en-AU" sz="1400" dirty="0" err="1" smtClean="0"/>
            <a:t>parah</a:t>
          </a:r>
          <a:endParaRPr lang="id-ID" sz="1400" dirty="0"/>
        </a:p>
      </dgm:t>
    </dgm:pt>
    <dgm:pt modelId="{5A485BFD-6D95-48D7-B61A-9B91A0ED21A8}" type="parTrans" cxnId="{78D50101-8D08-4207-B71E-DD3DCF6ACC62}">
      <dgm:prSet/>
      <dgm:spPr/>
      <dgm:t>
        <a:bodyPr/>
        <a:lstStyle/>
        <a:p>
          <a:endParaRPr lang="id-ID"/>
        </a:p>
      </dgm:t>
    </dgm:pt>
    <dgm:pt modelId="{8DE70522-81FB-4663-9AC3-556D7B9FE27C}" type="sibTrans" cxnId="{78D50101-8D08-4207-B71E-DD3DCF6ACC62}">
      <dgm:prSet/>
      <dgm:spPr/>
      <dgm:t>
        <a:bodyPr/>
        <a:lstStyle/>
        <a:p>
          <a:endParaRPr lang="id-ID"/>
        </a:p>
      </dgm:t>
    </dgm:pt>
    <dgm:pt modelId="{A30E13F3-8D3A-420C-805C-45A4DD46CA53}">
      <dgm:prSet phldrT="[Text]" custT="1"/>
      <dgm:spPr/>
      <dgm:t>
        <a:bodyPr/>
        <a:lstStyle/>
        <a:p>
          <a:r>
            <a:rPr lang="en-AU" sz="1600" dirty="0" err="1" smtClean="0"/>
            <a:t>Alergi</a:t>
          </a:r>
          <a:r>
            <a:rPr lang="en-AU" sz="1600" dirty="0" smtClean="0"/>
            <a:t> :  </a:t>
          </a:r>
          <a:r>
            <a:rPr lang="en-AU" sz="1600" dirty="0" err="1" smtClean="0"/>
            <a:t>tepung</a:t>
          </a:r>
          <a:r>
            <a:rPr lang="en-AU" sz="1600" dirty="0" smtClean="0"/>
            <a:t>, </a:t>
          </a:r>
          <a:r>
            <a:rPr lang="en-AU" sz="1600" dirty="0" err="1" smtClean="0"/>
            <a:t>kayu</a:t>
          </a:r>
          <a:endParaRPr lang="id-ID" sz="1600" dirty="0"/>
        </a:p>
      </dgm:t>
    </dgm:pt>
    <dgm:pt modelId="{4F727544-3AB4-49D0-BCF0-AA421CE83685}" type="parTrans" cxnId="{00540062-F0E4-45F4-B200-0676DDCA8154}">
      <dgm:prSet/>
      <dgm:spPr/>
      <dgm:t>
        <a:bodyPr/>
        <a:lstStyle/>
        <a:p>
          <a:endParaRPr lang="id-ID"/>
        </a:p>
      </dgm:t>
    </dgm:pt>
    <dgm:pt modelId="{81DD1160-604C-46EF-99D8-B7600655BEC9}" type="sibTrans" cxnId="{00540062-F0E4-45F4-B200-0676DDCA8154}">
      <dgm:prSet/>
      <dgm:spPr/>
      <dgm:t>
        <a:bodyPr/>
        <a:lstStyle/>
        <a:p>
          <a:endParaRPr lang="id-ID"/>
        </a:p>
      </dgm:t>
    </dgm:pt>
    <dgm:pt modelId="{62FE46AF-CF48-44F5-85E7-D5B0B0EB18FD}">
      <dgm:prSet phldrT="[Text]" custT="1"/>
      <dgm:spPr/>
      <dgm:t>
        <a:bodyPr/>
        <a:lstStyle/>
        <a:p>
          <a:r>
            <a:rPr lang="en-AU" sz="1600" dirty="0" err="1" smtClean="0"/>
            <a:t>Keracunan</a:t>
          </a:r>
          <a:r>
            <a:rPr lang="en-AU" sz="1600" dirty="0" smtClean="0"/>
            <a:t> </a:t>
          </a:r>
          <a:r>
            <a:rPr lang="en-AU" sz="1600" dirty="0" err="1" smtClean="0"/>
            <a:t>sistemik</a:t>
          </a:r>
          <a:r>
            <a:rPr lang="en-AU" sz="1600" dirty="0" smtClean="0"/>
            <a:t>: Hg, </a:t>
          </a:r>
          <a:r>
            <a:rPr lang="en-AU" sz="1600" dirty="0" err="1" smtClean="0"/>
            <a:t>Pb</a:t>
          </a:r>
          <a:r>
            <a:rPr lang="en-AU" sz="1600" dirty="0" smtClean="0"/>
            <a:t>, </a:t>
          </a:r>
          <a:r>
            <a:rPr lang="en-AU" sz="1600" dirty="0" err="1" smtClean="0"/>
            <a:t>Mn</a:t>
          </a:r>
          <a:r>
            <a:rPr lang="en-AU" sz="1600" dirty="0" smtClean="0"/>
            <a:t>, Cd, Be</a:t>
          </a:r>
          <a:endParaRPr lang="id-ID" sz="1600" dirty="0"/>
        </a:p>
      </dgm:t>
    </dgm:pt>
    <dgm:pt modelId="{B813E495-8D4B-43B0-9FF6-9E63FAFE086F}" type="parTrans" cxnId="{2D6AAA98-5F00-4521-B1F5-D021817D90B0}">
      <dgm:prSet/>
      <dgm:spPr/>
      <dgm:t>
        <a:bodyPr/>
        <a:lstStyle/>
        <a:p>
          <a:endParaRPr lang="id-ID"/>
        </a:p>
      </dgm:t>
    </dgm:pt>
    <dgm:pt modelId="{E97F33D7-3064-4326-82BB-1C7BBA6FFEF2}" type="sibTrans" cxnId="{2D6AAA98-5F00-4521-B1F5-D021817D90B0}">
      <dgm:prSet/>
      <dgm:spPr/>
      <dgm:t>
        <a:bodyPr/>
        <a:lstStyle/>
        <a:p>
          <a:endParaRPr lang="id-ID"/>
        </a:p>
      </dgm:t>
    </dgm:pt>
    <dgm:pt modelId="{8ED6C076-B293-4CA4-BE6C-ACA8AE75BA92}">
      <dgm:prSet phldrT="[Text]" custT="1"/>
      <dgm:spPr/>
      <dgm:t>
        <a:bodyPr/>
        <a:lstStyle/>
        <a:p>
          <a:r>
            <a:rPr lang="en-AU" sz="16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Iritasi</a:t>
          </a:r>
          <a:r>
            <a:rPr lang="en-A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AU" sz="16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pada</a:t>
          </a:r>
          <a:r>
            <a:rPr lang="en-A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AU" sz="16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hidung</a:t>
          </a:r>
          <a:r>
            <a:rPr lang="en-A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, </a:t>
          </a:r>
          <a:r>
            <a:rPr lang="en-AU" sz="18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tenggorokan</a:t>
          </a:r>
          <a:r>
            <a:rPr lang="en-A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: </a:t>
          </a:r>
          <a:r>
            <a:rPr lang="en-AU" sz="16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asam</a:t>
          </a:r>
          <a:r>
            <a:rPr lang="en-AU" sz="1600" dirty="0" smtClean="0">
              <a:latin typeface="Tahoma" pitchFamily="34" charset="0"/>
              <a:ea typeface="Tahoma" pitchFamily="34" charset="0"/>
              <a:cs typeface="Tahoma" pitchFamily="34" charset="0"/>
            </a:rPr>
            <a:t>, alkali, Cr .</a:t>
          </a:r>
          <a:endParaRPr lang="id-ID" sz="16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9E83815-D628-447E-B4BD-AFEF8F4E4756}" type="parTrans" cxnId="{AFBD82A3-D25A-4458-8860-09EF5CEFDE00}">
      <dgm:prSet/>
      <dgm:spPr/>
      <dgm:t>
        <a:bodyPr/>
        <a:lstStyle/>
        <a:p>
          <a:endParaRPr lang="id-ID"/>
        </a:p>
      </dgm:t>
    </dgm:pt>
    <dgm:pt modelId="{86EC9C9D-92A2-4891-ABC8-B4EA521FDCD0}" type="sibTrans" cxnId="{AFBD82A3-D25A-4458-8860-09EF5CEFDE00}">
      <dgm:prSet/>
      <dgm:spPr/>
      <dgm:t>
        <a:bodyPr/>
        <a:lstStyle/>
        <a:p>
          <a:endParaRPr lang="id-ID"/>
        </a:p>
      </dgm:t>
    </dgm:pt>
    <dgm:pt modelId="{71BEA70E-5CC6-47F1-96C6-B133BA63004F}">
      <dgm:prSet phldrT="[Text]"/>
      <dgm:spPr/>
      <dgm:t>
        <a:bodyPr/>
        <a:lstStyle/>
        <a:p>
          <a:r>
            <a:rPr lang="id-ID" dirty="0" smtClean="0"/>
            <a:t>BIOLOGIE</a:t>
          </a:r>
          <a:endParaRPr lang="id-ID" dirty="0"/>
        </a:p>
      </dgm:t>
    </dgm:pt>
    <dgm:pt modelId="{CF680436-B06A-460A-B2B8-806AF0B55C7E}" type="parTrans" cxnId="{32C5A545-F2C5-4F0E-A167-9977170F138B}">
      <dgm:prSet/>
      <dgm:spPr/>
      <dgm:t>
        <a:bodyPr/>
        <a:lstStyle/>
        <a:p>
          <a:endParaRPr lang="id-ID"/>
        </a:p>
      </dgm:t>
    </dgm:pt>
    <dgm:pt modelId="{BF038986-3E80-49F3-8C16-6B7A995F7768}" type="sibTrans" cxnId="{32C5A545-F2C5-4F0E-A167-9977170F138B}">
      <dgm:prSet/>
      <dgm:spPr/>
      <dgm:t>
        <a:bodyPr/>
        <a:lstStyle/>
        <a:p>
          <a:endParaRPr lang="id-ID"/>
        </a:p>
      </dgm:t>
    </dgm:pt>
    <dgm:pt modelId="{D96790D7-8240-4869-B0D7-A2F01D0E6638}">
      <dgm:prSet phldrT="[Text]"/>
      <dgm:spPr/>
      <dgm:t>
        <a:bodyPr/>
        <a:lstStyle/>
        <a:p>
          <a:r>
            <a:rPr lang="id-ID" smtClean="0"/>
            <a:t>Sifat KIMIA</a:t>
          </a:r>
          <a:endParaRPr lang="id-ID" dirty="0"/>
        </a:p>
      </dgm:t>
    </dgm:pt>
    <dgm:pt modelId="{57D6545D-C0AD-462B-AF62-4674A3D156AB}" type="sibTrans" cxnId="{8C3645B3-5C19-45B3-8B2D-B3F60305CDED}">
      <dgm:prSet/>
      <dgm:spPr/>
      <dgm:t>
        <a:bodyPr/>
        <a:lstStyle/>
        <a:p>
          <a:endParaRPr lang="id-ID"/>
        </a:p>
      </dgm:t>
    </dgm:pt>
    <dgm:pt modelId="{467960B0-CC9C-4B0F-90E1-D830736DC1C1}" type="parTrans" cxnId="{8C3645B3-5C19-45B3-8B2D-B3F60305CDED}">
      <dgm:prSet/>
      <dgm:spPr/>
      <dgm:t>
        <a:bodyPr/>
        <a:lstStyle/>
        <a:p>
          <a:endParaRPr lang="id-ID"/>
        </a:p>
      </dgm:t>
    </dgm:pt>
    <dgm:pt modelId="{48F9CFE5-D78C-4BE8-916C-8A125E4896C7}">
      <dgm:prSet custT="1"/>
      <dgm:spPr/>
      <dgm:t>
        <a:bodyPr/>
        <a:lstStyle/>
        <a:p>
          <a:r>
            <a:rPr lang="en-AU" sz="1400" dirty="0" err="1" smtClean="0"/>
            <a:t>Kerusakan</a:t>
          </a:r>
          <a:r>
            <a:rPr lang="en-AU" sz="1400" dirty="0" smtClean="0"/>
            <a:t> </a:t>
          </a:r>
          <a:r>
            <a:rPr lang="en-AU" sz="1400" dirty="0" err="1" smtClean="0"/>
            <a:t>jaringan</a:t>
          </a:r>
          <a:r>
            <a:rPr lang="en-AU" sz="1400" dirty="0" smtClean="0"/>
            <a:t> organ </a:t>
          </a:r>
          <a:r>
            <a:rPr lang="en-AU" sz="1400" dirty="0" err="1" smtClean="0"/>
            <a:t>dalam</a:t>
          </a:r>
          <a:r>
            <a:rPr lang="en-AU" sz="1400" dirty="0" smtClean="0"/>
            <a:t>: </a:t>
          </a:r>
          <a:r>
            <a:rPr lang="en-AU" sz="1400" dirty="0" err="1" smtClean="0"/>
            <a:t>zat</a:t>
          </a:r>
          <a:r>
            <a:rPr lang="en-AU" sz="1400" dirty="0" smtClean="0"/>
            <a:t> </a:t>
          </a:r>
          <a:r>
            <a:rPr lang="en-AU" sz="1600" dirty="0" err="1" smtClean="0"/>
            <a:t>radioaktif</a:t>
          </a:r>
          <a:r>
            <a:rPr lang="en-AU" sz="1400" dirty="0" smtClean="0"/>
            <a:t>, Ra.</a:t>
          </a:r>
          <a:endParaRPr lang="id-ID" sz="1400" dirty="0"/>
        </a:p>
      </dgm:t>
    </dgm:pt>
    <dgm:pt modelId="{8F80D3DC-4410-45FC-8E9A-F589DD614042}" type="parTrans" cxnId="{4CE45C5E-6F30-4D00-A7D1-ADA389914AA7}">
      <dgm:prSet/>
      <dgm:spPr/>
      <dgm:t>
        <a:bodyPr/>
        <a:lstStyle/>
        <a:p>
          <a:endParaRPr lang="id-ID"/>
        </a:p>
      </dgm:t>
    </dgm:pt>
    <dgm:pt modelId="{F1049068-C7B2-4D53-8E22-2ADF74F2414D}" type="sibTrans" cxnId="{4CE45C5E-6F30-4D00-A7D1-ADA389914AA7}">
      <dgm:prSet/>
      <dgm:spPr/>
      <dgm:t>
        <a:bodyPr/>
        <a:lstStyle/>
        <a:p>
          <a:endParaRPr lang="id-ID"/>
        </a:p>
      </dgm:t>
    </dgm:pt>
    <dgm:pt modelId="{627C0E90-7565-4503-ACF3-57D9E77AD0D4}">
      <dgm:prSet custT="1"/>
      <dgm:spPr/>
      <dgm:t>
        <a:bodyPr/>
        <a:lstStyle/>
        <a:p>
          <a:r>
            <a:rPr lang="en-AU" sz="1600" dirty="0" err="1" smtClean="0"/>
            <a:t>Keracunan</a:t>
          </a:r>
          <a:r>
            <a:rPr lang="en-AU" sz="1600" dirty="0" smtClean="0"/>
            <a:t> Beryllium: </a:t>
          </a:r>
          <a:r>
            <a:rPr lang="en-AU" sz="1600" dirty="0" err="1" smtClean="0"/>
            <a:t>Biasanya</a:t>
          </a:r>
          <a:r>
            <a:rPr lang="en-AU" sz="1600" dirty="0" smtClean="0"/>
            <a:t> </a:t>
          </a:r>
          <a:r>
            <a:rPr lang="en-AU" sz="1600" dirty="0" err="1" smtClean="0"/>
            <a:t>parah</a:t>
          </a:r>
          <a:r>
            <a:rPr lang="en-AU" sz="1600" dirty="0" smtClean="0"/>
            <a:t>, </a:t>
          </a:r>
          <a:r>
            <a:rPr lang="en-AU" sz="1600" dirty="0" err="1" smtClean="0"/>
            <a:t>disebabkan</a:t>
          </a:r>
          <a:r>
            <a:rPr lang="en-AU" sz="1600" dirty="0" smtClean="0"/>
            <a:t> </a:t>
          </a:r>
          <a:r>
            <a:rPr lang="en-AU" sz="1600" dirty="0" err="1" smtClean="0"/>
            <a:t>oleh</a:t>
          </a:r>
          <a:r>
            <a:rPr lang="en-AU" sz="1600" dirty="0" smtClean="0"/>
            <a:t> Be fumes </a:t>
          </a:r>
          <a:r>
            <a:rPr lang="en-AU" sz="1600" dirty="0" err="1" smtClean="0"/>
            <a:t>dan</a:t>
          </a:r>
          <a:r>
            <a:rPr lang="en-AU" sz="1600" dirty="0" smtClean="0"/>
            <a:t> Be </a:t>
          </a:r>
          <a:r>
            <a:rPr lang="en-AU" sz="1600" dirty="0" err="1" smtClean="0"/>
            <a:t>terikat</a:t>
          </a:r>
          <a:r>
            <a:rPr lang="en-AU" sz="1600" dirty="0" smtClean="0"/>
            <a:t> </a:t>
          </a:r>
          <a:r>
            <a:rPr lang="en-AU" sz="1600" dirty="0" err="1" smtClean="0"/>
            <a:t>pada</a:t>
          </a:r>
          <a:r>
            <a:rPr lang="en-AU" sz="1600" dirty="0" smtClean="0"/>
            <a:t> </a:t>
          </a:r>
          <a:r>
            <a:rPr lang="en-AU" sz="1600" dirty="0" err="1" smtClean="0"/>
            <a:t>debu</a:t>
          </a:r>
          <a:r>
            <a:rPr lang="en-AU" sz="1600" dirty="0" smtClean="0"/>
            <a:t>. Be-</a:t>
          </a:r>
          <a:r>
            <a:rPr lang="en-AU" sz="1600" dirty="0" err="1" smtClean="0"/>
            <a:t>fluorida</a:t>
          </a:r>
          <a:r>
            <a:rPr lang="en-AU" sz="1600" dirty="0" smtClean="0"/>
            <a:t> </a:t>
          </a:r>
          <a:r>
            <a:rPr lang="en-AU" sz="1600" dirty="0" err="1" smtClean="0"/>
            <a:t>juga</a:t>
          </a:r>
          <a:r>
            <a:rPr lang="en-AU" sz="1600" dirty="0" smtClean="0"/>
            <a:t> </a:t>
          </a:r>
          <a:r>
            <a:rPr lang="en-AU" sz="1600" dirty="0" err="1" smtClean="0"/>
            <a:t>berbahaya</a:t>
          </a:r>
          <a:r>
            <a:rPr lang="en-AU" sz="1600" dirty="0" smtClean="0"/>
            <a:t>.</a:t>
          </a:r>
          <a:endParaRPr lang="id-ID" sz="1600" dirty="0"/>
        </a:p>
      </dgm:t>
    </dgm:pt>
    <dgm:pt modelId="{4D53182F-BEBF-47C6-B2FB-5E562FF7473D}" type="parTrans" cxnId="{1F986BB3-1D88-4107-8E7D-8415B4B504BA}">
      <dgm:prSet/>
      <dgm:spPr/>
      <dgm:t>
        <a:bodyPr/>
        <a:lstStyle/>
        <a:p>
          <a:endParaRPr lang="id-ID"/>
        </a:p>
      </dgm:t>
    </dgm:pt>
    <dgm:pt modelId="{89F5F4C0-3B99-490E-BE99-1832838AE63C}" type="sibTrans" cxnId="{1F986BB3-1D88-4107-8E7D-8415B4B504BA}">
      <dgm:prSet/>
      <dgm:spPr/>
      <dgm:t>
        <a:bodyPr/>
        <a:lstStyle/>
        <a:p>
          <a:endParaRPr lang="id-ID"/>
        </a:p>
      </dgm:t>
    </dgm:pt>
    <dgm:pt modelId="{D442FF1A-3EE6-4603-BC9E-F6D2C6AF2D5F}" type="pres">
      <dgm:prSet presAssocID="{DDC1EC71-E4DA-4FC8-AA75-BB1FBA14C7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C56C3F-462D-4BB6-8BBE-D595E8F9EFE5}" type="pres">
      <dgm:prSet presAssocID="{B2FB299E-22B9-44B6-9A7B-B83BACF10CF7}" presName="root1" presStyleCnt="0"/>
      <dgm:spPr/>
    </dgm:pt>
    <dgm:pt modelId="{55966B26-68C0-41A1-8F84-0D519C14F405}" type="pres">
      <dgm:prSet presAssocID="{B2FB299E-22B9-44B6-9A7B-B83BACF10CF7}" presName="LevelOneTextNode" presStyleLbl="node0" presStyleIdx="0" presStyleCnt="1" custScaleX="144493" custScaleY="23770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CFDA8D2-95D2-45BA-8C46-B97E736088B8}" type="pres">
      <dgm:prSet presAssocID="{B2FB299E-22B9-44B6-9A7B-B83BACF10CF7}" presName="level2hierChild" presStyleCnt="0"/>
      <dgm:spPr/>
    </dgm:pt>
    <dgm:pt modelId="{9DEE7E6B-C764-4688-9727-EFD8FDA3EAE1}" type="pres">
      <dgm:prSet presAssocID="{568BE0C1-D499-4A47-8235-E771668200F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D2CB2CE-CFAC-40EC-94F8-9C14F61A9B8F}" type="pres">
      <dgm:prSet presAssocID="{568BE0C1-D499-4A47-8235-E771668200F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0C2E4D5-8530-469F-B191-98836142325A}" type="pres">
      <dgm:prSet presAssocID="{F93D03F5-2D2F-4550-9452-7E513E54E368}" presName="root2" presStyleCnt="0"/>
      <dgm:spPr/>
    </dgm:pt>
    <dgm:pt modelId="{176CF664-DE9B-460C-8BAE-B3EB18D2AFCA}" type="pres">
      <dgm:prSet presAssocID="{F93D03F5-2D2F-4550-9452-7E513E54E368}" presName="LevelTwoTextNode" presStyleLbl="node2" presStyleIdx="0" presStyleCnt="3" custLinFactY="-100000" custLinFactNeighborX="14720" custLinFactNeighborY="-1112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594DF27-13DE-4223-A6B8-8111A626F1F6}" type="pres">
      <dgm:prSet presAssocID="{F93D03F5-2D2F-4550-9452-7E513E54E368}" presName="level3hierChild" presStyleCnt="0"/>
      <dgm:spPr/>
    </dgm:pt>
    <dgm:pt modelId="{F890DCE8-40AC-445D-BAA2-1633D22AA32F}" type="pres">
      <dgm:prSet presAssocID="{5A485BFD-6D95-48D7-B61A-9B91A0ED21A8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25C198B9-0266-4A58-A970-007286D31A51}" type="pres">
      <dgm:prSet presAssocID="{5A485BFD-6D95-48D7-B61A-9B91A0ED21A8}" presName="connTx" presStyleLbl="parChTrans1D3" presStyleIdx="0" presStyleCnt="6"/>
      <dgm:spPr/>
      <dgm:t>
        <a:bodyPr/>
        <a:lstStyle/>
        <a:p>
          <a:endParaRPr lang="en-US"/>
        </a:p>
      </dgm:t>
    </dgm:pt>
    <dgm:pt modelId="{4D78CFAA-139F-4737-988F-B9817C811B97}" type="pres">
      <dgm:prSet presAssocID="{D14AA6BD-D2F8-497A-A3E9-6627D43C587D}" presName="root2" presStyleCnt="0"/>
      <dgm:spPr/>
    </dgm:pt>
    <dgm:pt modelId="{1C782447-CD20-4D40-AD79-371B52D473FC}" type="pres">
      <dgm:prSet presAssocID="{D14AA6BD-D2F8-497A-A3E9-6627D43C587D}" presName="LevelTwoTextNode" presStyleLbl="node3" presStyleIdx="0" presStyleCnt="6" custScaleX="326957" custScaleY="142516" custLinFactY="-100000" custLinFactNeighborX="7891" custLinFactNeighborY="-19224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7BB129E-16C6-42D0-9DB4-3FA849060915}" type="pres">
      <dgm:prSet presAssocID="{D14AA6BD-D2F8-497A-A3E9-6627D43C587D}" presName="level3hierChild" presStyleCnt="0"/>
      <dgm:spPr/>
    </dgm:pt>
    <dgm:pt modelId="{13706A9E-D3A9-42FC-932F-D61F35CBCF96}" type="pres">
      <dgm:prSet presAssocID="{4F727544-3AB4-49D0-BCF0-AA421CE83685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0A70FA78-83D9-41BC-A91C-83DC8B4FA6EC}" type="pres">
      <dgm:prSet presAssocID="{4F727544-3AB4-49D0-BCF0-AA421CE83685}" presName="connTx" presStyleLbl="parChTrans1D3" presStyleIdx="1" presStyleCnt="6"/>
      <dgm:spPr/>
      <dgm:t>
        <a:bodyPr/>
        <a:lstStyle/>
        <a:p>
          <a:endParaRPr lang="en-US"/>
        </a:p>
      </dgm:t>
    </dgm:pt>
    <dgm:pt modelId="{0F1CF571-CFF5-419E-8118-18E34F0763BA}" type="pres">
      <dgm:prSet presAssocID="{A30E13F3-8D3A-420C-805C-45A4DD46CA53}" presName="root2" presStyleCnt="0"/>
      <dgm:spPr/>
    </dgm:pt>
    <dgm:pt modelId="{C6C48D18-3F0F-43EC-8901-6CB3695F8B90}" type="pres">
      <dgm:prSet presAssocID="{A30E13F3-8D3A-420C-805C-45A4DD46CA53}" presName="LevelTwoTextNode" presStyleLbl="node3" presStyleIdx="1" presStyleCnt="6" custScaleX="207570" custLinFactNeighborX="27597" custLinFactNeighborY="-7358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E8DEBFA-15FB-49FA-AD27-09B4AA86A1C9}" type="pres">
      <dgm:prSet presAssocID="{A30E13F3-8D3A-420C-805C-45A4DD46CA53}" presName="level3hierChild" presStyleCnt="0"/>
      <dgm:spPr/>
    </dgm:pt>
    <dgm:pt modelId="{D2017E4F-6241-4561-BAD7-A2D0345F7B4B}" type="pres">
      <dgm:prSet presAssocID="{CF680436-B06A-460A-B2B8-806AF0B55C7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FF4A04C7-754E-42BE-AF86-06C45FFC165D}" type="pres">
      <dgm:prSet presAssocID="{CF680436-B06A-460A-B2B8-806AF0B55C7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9FAB3C4-11E7-4506-A9F7-3BDC1B13C2D9}" type="pres">
      <dgm:prSet presAssocID="{71BEA70E-5CC6-47F1-96C6-B133BA63004F}" presName="root2" presStyleCnt="0"/>
      <dgm:spPr/>
    </dgm:pt>
    <dgm:pt modelId="{0E304173-6AA2-4EFF-88BC-F18FCE8CFDC8}" type="pres">
      <dgm:prSet presAssocID="{71BEA70E-5CC6-47F1-96C6-B133BA63004F}" presName="LevelTwoTextNode" presStyleLbl="node2" presStyleIdx="1" presStyleCnt="3" custLinFactY="158293" custLinFactNeighborX="-97135" custLinFactNeighborY="2000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384E6B4-C351-4CBE-915F-7D8B8DAEC65D}" type="pres">
      <dgm:prSet presAssocID="{71BEA70E-5CC6-47F1-96C6-B133BA63004F}" presName="level3hierChild" presStyleCnt="0"/>
      <dgm:spPr/>
    </dgm:pt>
    <dgm:pt modelId="{0654A95A-2228-4C86-9849-79979DE16FC9}" type="pres">
      <dgm:prSet presAssocID="{467960B0-CC9C-4B0F-90E1-D830736DC1C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D63C992-2B5A-411B-B05A-BC38F525FD72}" type="pres">
      <dgm:prSet presAssocID="{467960B0-CC9C-4B0F-90E1-D830736DC1C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9A4F1AF-D466-429A-A1C7-9D7C7C2EC2C0}" type="pres">
      <dgm:prSet presAssocID="{D96790D7-8240-4869-B0D7-A2F01D0E6638}" presName="root2" presStyleCnt="0"/>
      <dgm:spPr/>
    </dgm:pt>
    <dgm:pt modelId="{CB13C985-6E02-43A1-BB42-8F5E00926C43}" type="pres">
      <dgm:prSet presAssocID="{D96790D7-8240-4869-B0D7-A2F01D0E6638}" presName="LevelTwoTextNode" presStyleLbl="node2" presStyleIdx="2" presStyleCnt="3" custLinFactY="-5087" custLinFactNeighborX="-4984" custLinFactNeighborY="-1000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8DEA962-E565-477C-9C20-DD221803D159}" type="pres">
      <dgm:prSet presAssocID="{D96790D7-8240-4869-B0D7-A2F01D0E6638}" presName="level3hierChild" presStyleCnt="0"/>
      <dgm:spPr/>
    </dgm:pt>
    <dgm:pt modelId="{94C791A4-8293-4E81-8D4F-A7143EF1CF23}" type="pres">
      <dgm:prSet presAssocID="{B813E495-8D4B-43B0-9FF6-9E63FAFE086F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6202CA85-F2AF-4BE0-8262-C8AFC0152E4D}" type="pres">
      <dgm:prSet presAssocID="{B813E495-8D4B-43B0-9FF6-9E63FAFE086F}" presName="connTx" presStyleLbl="parChTrans1D3" presStyleIdx="2" presStyleCnt="6"/>
      <dgm:spPr/>
      <dgm:t>
        <a:bodyPr/>
        <a:lstStyle/>
        <a:p>
          <a:endParaRPr lang="en-US"/>
        </a:p>
      </dgm:t>
    </dgm:pt>
    <dgm:pt modelId="{B2F19BBD-AABA-407A-8DEF-434603E2C60C}" type="pres">
      <dgm:prSet presAssocID="{62FE46AF-CF48-44F5-85E7-D5B0B0EB18FD}" presName="root2" presStyleCnt="0"/>
      <dgm:spPr/>
    </dgm:pt>
    <dgm:pt modelId="{71C5A702-F6AF-486C-8BC3-DB018F1D949C}" type="pres">
      <dgm:prSet presAssocID="{62FE46AF-CF48-44F5-85E7-D5B0B0EB18FD}" presName="LevelTwoTextNode" presStyleLbl="node3" presStyleIdx="2" presStyleCnt="6" custScaleX="246076" custScaleY="13330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34087EF-4D8B-498F-8051-05915371057C}" type="pres">
      <dgm:prSet presAssocID="{62FE46AF-CF48-44F5-85E7-D5B0B0EB18FD}" presName="level3hierChild" presStyleCnt="0"/>
      <dgm:spPr/>
    </dgm:pt>
    <dgm:pt modelId="{79289119-04FF-47B0-851E-8B83CBF290BB}" type="pres">
      <dgm:prSet presAssocID="{F9E83815-D628-447E-B4BD-AFEF8F4E4756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A2F2F4CE-7D9E-41D7-B9A5-42B51D7162E5}" type="pres">
      <dgm:prSet presAssocID="{F9E83815-D628-447E-B4BD-AFEF8F4E4756}" presName="connTx" presStyleLbl="parChTrans1D3" presStyleIdx="3" presStyleCnt="6"/>
      <dgm:spPr/>
      <dgm:t>
        <a:bodyPr/>
        <a:lstStyle/>
        <a:p>
          <a:endParaRPr lang="en-US"/>
        </a:p>
      </dgm:t>
    </dgm:pt>
    <dgm:pt modelId="{B5514A9D-8413-4376-9017-C8FBBC4F83AE}" type="pres">
      <dgm:prSet presAssocID="{8ED6C076-B293-4CA4-BE6C-ACA8AE75BA92}" presName="root2" presStyleCnt="0"/>
      <dgm:spPr/>
    </dgm:pt>
    <dgm:pt modelId="{D049219D-40B5-4C83-AEFA-7735A952B5F8}" type="pres">
      <dgm:prSet presAssocID="{8ED6C076-B293-4CA4-BE6C-ACA8AE75BA92}" presName="LevelTwoTextNode" presStyleLbl="node3" presStyleIdx="3" presStyleCnt="6" custScaleX="31254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B43DABA-6B4C-4165-8763-4F1E03676C84}" type="pres">
      <dgm:prSet presAssocID="{8ED6C076-B293-4CA4-BE6C-ACA8AE75BA92}" presName="level3hierChild" presStyleCnt="0"/>
      <dgm:spPr/>
    </dgm:pt>
    <dgm:pt modelId="{07E0A25D-FFB7-4F03-ADA1-C519FF0419E5}" type="pres">
      <dgm:prSet presAssocID="{8F80D3DC-4410-45FC-8E9A-F589DD614042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D32234C9-704C-46F4-BF75-BCBB45CE5CAE}" type="pres">
      <dgm:prSet presAssocID="{8F80D3DC-4410-45FC-8E9A-F589DD614042}" presName="connTx" presStyleLbl="parChTrans1D3" presStyleIdx="4" presStyleCnt="6"/>
      <dgm:spPr/>
      <dgm:t>
        <a:bodyPr/>
        <a:lstStyle/>
        <a:p>
          <a:endParaRPr lang="en-US"/>
        </a:p>
      </dgm:t>
    </dgm:pt>
    <dgm:pt modelId="{61AE7211-E2AD-4498-9431-8BEDE8AC40E8}" type="pres">
      <dgm:prSet presAssocID="{48F9CFE5-D78C-4BE8-916C-8A125E4896C7}" presName="root2" presStyleCnt="0"/>
      <dgm:spPr/>
    </dgm:pt>
    <dgm:pt modelId="{895F0DFC-4DBA-4EB0-9380-4C2B4211DB22}" type="pres">
      <dgm:prSet presAssocID="{48F9CFE5-D78C-4BE8-916C-8A125E4896C7}" presName="LevelTwoTextNode" presStyleLbl="node3" presStyleIdx="4" presStyleCnt="6" custScaleX="282497" custScaleY="1070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3E0D44-7E0C-4DAF-932C-2AAEFE0550C9}" type="pres">
      <dgm:prSet presAssocID="{48F9CFE5-D78C-4BE8-916C-8A125E4896C7}" presName="level3hierChild" presStyleCnt="0"/>
      <dgm:spPr/>
    </dgm:pt>
    <dgm:pt modelId="{2EB03431-C587-4E22-8E76-1199AFF9EC4A}" type="pres">
      <dgm:prSet presAssocID="{4D53182F-BEBF-47C6-B2FB-5E562FF7473D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3CB560F2-FAC7-4453-A21D-6EE86CDE16BD}" type="pres">
      <dgm:prSet presAssocID="{4D53182F-BEBF-47C6-B2FB-5E562FF7473D}" presName="connTx" presStyleLbl="parChTrans1D3" presStyleIdx="5" presStyleCnt="6"/>
      <dgm:spPr/>
      <dgm:t>
        <a:bodyPr/>
        <a:lstStyle/>
        <a:p>
          <a:endParaRPr lang="en-US"/>
        </a:p>
      </dgm:t>
    </dgm:pt>
    <dgm:pt modelId="{BC4911C0-68BE-43FA-914B-C0032EEACE59}" type="pres">
      <dgm:prSet presAssocID="{627C0E90-7565-4503-ACF3-57D9E77AD0D4}" presName="root2" presStyleCnt="0"/>
      <dgm:spPr/>
    </dgm:pt>
    <dgm:pt modelId="{EFCB2A7E-78BD-423B-9E50-451A0FDDEDC6}" type="pres">
      <dgm:prSet presAssocID="{627C0E90-7565-4503-ACF3-57D9E77AD0D4}" presName="LevelTwoTextNode" presStyleLbl="node3" presStyleIdx="5" presStyleCnt="6" custScaleX="2724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8D0BD5-C8BC-45E9-BD2E-C97EA58F41B0}" type="pres">
      <dgm:prSet presAssocID="{627C0E90-7565-4503-ACF3-57D9E77AD0D4}" presName="level3hierChild" presStyleCnt="0"/>
      <dgm:spPr/>
    </dgm:pt>
  </dgm:ptLst>
  <dgm:cxnLst>
    <dgm:cxn modelId="{E91646B9-EC2A-4573-874A-4EFB9D52790E}" type="presOf" srcId="{D14AA6BD-D2F8-497A-A3E9-6627D43C587D}" destId="{1C782447-CD20-4D40-AD79-371B52D473FC}" srcOrd="0" destOrd="0" presId="urn:microsoft.com/office/officeart/2005/8/layout/hierarchy2"/>
    <dgm:cxn modelId="{33BECD37-BC43-4887-8FC3-3FA03229DD42}" type="presOf" srcId="{DDC1EC71-E4DA-4FC8-AA75-BB1FBA14C76A}" destId="{D442FF1A-3EE6-4603-BC9E-F6D2C6AF2D5F}" srcOrd="0" destOrd="0" presId="urn:microsoft.com/office/officeart/2005/8/layout/hierarchy2"/>
    <dgm:cxn modelId="{F496EB79-6036-4464-9571-4806553D10C8}" type="presOf" srcId="{B813E495-8D4B-43B0-9FF6-9E63FAFE086F}" destId="{6202CA85-F2AF-4BE0-8262-C8AFC0152E4D}" srcOrd="1" destOrd="0" presId="urn:microsoft.com/office/officeart/2005/8/layout/hierarchy2"/>
    <dgm:cxn modelId="{AE533865-A555-4963-8160-7734298EB544}" type="presOf" srcId="{568BE0C1-D499-4A47-8235-E771668200FB}" destId="{BD2CB2CE-CFAC-40EC-94F8-9C14F61A9B8F}" srcOrd="1" destOrd="0" presId="urn:microsoft.com/office/officeart/2005/8/layout/hierarchy2"/>
    <dgm:cxn modelId="{F0DC79B9-EF98-4EAD-B690-0E60F904E375}" type="presOf" srcId="{568BE0C1-D499-4A47-8235-E771668200FB}" destId="{9DEE7E6B-C764-4688-9727-EFD8FDA3EAE1}" srcOrd="0" destOrd="0" presId="urn:microsoft.com/office/officeart/2005/8/layout/hierarchy2"/>
    <dgm:cxn modelId="{0F051946-A40E-4848-AFFB-2B69C6F5D082}" type="presOf" srcId="{B2FB299E-22B9-44B6-9A7B-B83BACF10CF7}" destId="{55966B26-68C0-41A1-8F84-0D519C14F405}" srcOrd="0" destOrd="0" presId="urn:microsoft.com/office/officeart/2005/8/layout/hierarchy2"/>
    <dgm:cxn modelId="{FD7503FD-D7B9-4019-AE89-A14F65895266}" type="presOf" srcId="{4F727544-3AB4-49D0-BCF0-AA421CE83685}" destId="{0A70FA78-83D9-41BC-A91C-83DC8B4FA6EC}" srcOrd="1" destOrd="0" presId="urn:microsoft.com/office/officeart/2005/8/layout/hierarchy2"/>
    <dgm:cxn modelId="{6ECEECC0-4E72-4BB7-9B8C-60CE7DF01169}" type="presOf" srcId="{B813E495-8D4B-43B0-9FF6-9E63FAFE086F}" destId="{94C791A4-8293-4E81-8D4F-A7143EF1CF23}" srcOrd="0" destOrd="0" presId="urn:microsoft.com/office/officeart/2005/8/layout/hierarchy2"/>
    <dgm:cxn modelId="{950CCC57-6228-4A2E-9105-78381FA8785D}" type="presOf" srcId="{4D53182F-BEBF-47C6-B2FB-5E562FF7473D}" destId="{2EB03431-C587-4E22-8E76-1199AFF9EC4A}" srcOrd="0" destOrd="0" presId="urn:microsoft.com/office/officeart/2005/8/layout/hierarchy2"/>
    <dgm:cxn modelId="{1B035930-568E-4D95-BAE5-F515CD5F5BFF}" type="presOf" srcId="{A30E13F3-8D3A-420C-805C-45A4DD46CA53}" destId="{C6C48D18-3F0F-43EC-8901-6CB3695F8B90}" srcOrd="0" destOrd="0" presId="urn:microsoft.com/office/officeart/2005/8/layout/hierarchy2"/>
    <dgm:cxn modelId="{78D50101-8D08-4207-B71E-DD3DCF6ACC62}" srcId="{F93D03F5-2D2F-4550-9452-7E513E54E368}" destId="{D14AA6BD-D2F8-497A-A3E9-6627D43C587D}" srcOrd="0" destOrd="0" parTransId="{5A485BFD-6D95-48D7-B61A-9B91A0ED21A8}" sibTransId="{8DE70522-81FB-4663-9AC3-556D7B9FE27C}"/>
    <dgm:cxn modelId="{8C3645B3-5C19-45B3-8B2D-B3F60305CDED}" srcId="{B2FB299E-22B9-44B6-9A7B-B83BACF10CF7}" destId="{D96790D7-8240-4869-B0D7-A2F01D0E6638}" srcOrd="2" destOrd="0" parTransId="{467960B0-CC9C-4B0F-90E1-D830736DC1C1}" sibTransId="{57D6545D-C0AD-462B-AF62-4674A3D156AB}"/>
    <dgm:cxn modelId="{32C5A545-F2C5-4F0E-A167-9977170F138B}" srcId="{B2FB299E-22B9-44B6-9A7B-B83BACF10CF7}" destId="{71BEA70E-5CC6-47F1-96C6-B133BA63004F}" srcOrd="1" destOrd="0" parTransId="{CF680436-B06A-460A-B2B8-806AF0B55C7E}" sibTransId="{BF038986-3E80-49F3-8C16-6B7A995F7768}"/>
    <dgm:cxn modelId="{2BC651B3-814D-4447-9011-886DE5733C0A}" type="presOf" srcId="{CF680436-B06A-460A-B2B8-806AF0B55C7E}" destId="{FF4A04C7-754E-42BE-AF86-06C45FFC165D}" srcOrd="1" destOrd="0" presId="urn:microsoft.com/office/officeart/2005/8/layout/hierarchy2"/>
    <dgm:cxn modelId="{AFBD82A3-D25A-4458-8860-09EF5CEFDE00}" srcId="{D96790D7-8240-4869-B0D7-A2F01D0E6638}" destId="{8ED6C076-B293-4CA4-BE6C-ACA8AE75BA92}" srcOrd="1" destOrd="0" parTransId="{F9E83815-D628-447E-B4BD-AFEF8F4E4756}" sibTransId="{86EC9C9D-92A2-4891-ABC8-B4EA521FDCD0}"/>
    <dgm:cxn modelId="{12E19B2B-574E-4568-9EB3-F3BDAAC6B4D6}" type="presOf" srcId="{8ED6C076-B293-4CA4-BE6C-ACA8AE75BA92}" destId="{D049219D-40B5-4C83-AEFA-7735A952B5F8}" srcOrd="0" destOrd="0" presId="urn:microsoft.com/office/officeart/2005/8/layout/hierarchy2"/>
    <dgm:cxn modelId="{4CE45C5E-6F30-4D00-A7D1-ADA389914AA7}" srcId="{D96790D7-8240-4869-B0D7-A2F01D0E6638}" destId="{48F9CFE5-D78C-4BE8-916C-8A125E4896C7}" srcOrd="2" destOrd="0" parTransId="{8F80D3DC-4410-45FC-8E9A-F589DD614042}" sibTransId="{F1049068-C7B2-4D53-8E22-2ADF74F2414D}"/>
    <dgm:cxn modelId="{CC41A074-8DBC-4BED-8D1F-40EF23B15F84}" type="presOf" srcId="{467960B0-CC9C-4B0F-90E1-D830736DC1C1}" destId="{DD63C992-2B5A-411B-B05A-BC38F525FD72}" srcOrd="1" destOrd="0" presId="urn:microsoft.com/office/officeart/2005/8/layout/hierarchy2"/>
    <dgm:cxn modelId="{17EC5DBD-02D2-4B06-BDC0-EFE873E24B9B}" type="presOf" srcId="{5A485BFD-6D95-48D7-B61A-9B91A0ED21A8}" destId="{25C198B9-0266-4A58-A970-007286D31A51}" srcOrd="1" destOrd="0" presId="urn:microsoft.com/office/officeart/2005/8/layout/hierarchy2"/>
    <dgm:cxn modelId="{6A0402C7-D416-4155-8E3E-348E36E18835}" type="presOf" srcId="{48F9CFE5-D78C-4BE8-916C-8A125E4896C7}" destId="{895F0DFC-4DBA-4EB0-9380-4C2B4211DB22}" srcOrd="0" destOrd="0" presId="urn:microsoft.com/office/officeart/2005/8/layout/hierarchy2"/>
    <dgm:cxn modelId="{57A24CAE-3955-42DE-AAC4-E2DFB0FDF679}" type="presOf" srcId="{8F80D3DC-4410-45FC-8E9A-F589DD614042}" destId="{07E0A25D-FFB7-4F03-ADA1-C519FF0419E5}" srcOrd="0" destOrd="0" presId="urn:microsoft.com/office/officeart/2005/8/layout/hierarchy2"/>
    <dgm:cxn modelId="{CC946FE3-DB21-4459-81DC-3E3B129872DB}" type="presOf" srcId="{F9E83815-D628-447E-B4BD-AFEF8F4E4756}" destId="{79289119-04FF-47B0-851E-8B83CBF290BB}" srcOrd="0" destOrd="0" presId="urn:microsoft.com/office/officeart/2005/8/layout/hierarchy2"/>
    <dgm:cxn modelId="{66EE7DF7-6A05-4B4B-A7B7-609BBAA2ED1A}" type="presOf" srcId="{CF680436-B06A-460A-B2B8-806AF0B55C7E}" destId="{D2017E4F-6241-4561-BAD7-A2D0345F7B4B}" srcOrd="0" destOrd="0" presId="urn:microsoft.com/office/officeart/2005/8/layout/hierarchy2"/>
    <dgm:cxn modelId="{DC41600B-572A-4A8B-B5E8-1B1E1BF86A95}" srcId="{B2FB299E-22B9-44B6-9A7B-B83BACF10CF7}" destId="{F93D03F5-2D2F-4550-9452-7E513E54E368}" srcOrd="0" destOrd="0" parTransId="{568BE0C1-D499-4A47-8235-E771668200FB}" sibTransId="{38306908-1A5E-44E9-9B25-B16584CAC746}"/>
    <dgm:cxn modelId="{4D8AFDF5-ECCA-4E51-92AB-05378BA7725C}" type="presOf" srcId="{F93D03F5-2D2F-4550-9452-7E513E54E368}" destId="{176CF664-DE9B-460C-8BAE-B3EB18D2AFCA}" srcOrd="0" destOrd="0" presId="urn:microsoft.com/office/officeart/2005/8/layout/hierarchy2"/>
    <dgm:cxn modelId="{1F986BB3-1D88-4107-8E7D-8415B4B504BA}" srcId="{D96790D7-8240-4869-B0D7-A2F01D0E6638}" destId="{627C0E90-7565-4503-ACF3-57D9E77AD0D4}" srcOrd="3" destOrd="0" parTransId="{4D53182F-BEBF-47C6-B2FB-5E562FF7473D}" sibTransId="{89F5F4C0-3B99-490E-BE99-1832838AE63C}"/>
    <dgm:cxn modelId="{37A4FB92-E044-4C7F-9633-5ECD47D4ED15}" type="presOf" srcId="{627C0E90-7565-4503-ACF3-57D9E77AD0D4}" destId="{EFCB2A7E-78BD-423B-9E50-451A0FDDEDC6}" srcOrd="0" destOrd="0" presId="urn:microsoft.com/office/officeart/2005/8/layout/hierarchy2"/>
    <dgm:cxn modelId="{39EE314D-40CA-4024-B632-53B9B8963012}" type="presOf" srcId="{71BEA70E-5CC6-47F1-96C6-B133BA63004F}" destId="{0E304173-6AA2-4EFF-88BC-F18FCE8CFDC8}" srcOrd="0" destOrd="0" presId="urn:microsoft.com/office/officeart/2005/8/layout/hierarchy2"/>
    <dgm:cxn modelId="{39AD7D17-ABBD-46A0-920E-3C24D87A7AED}" type="presOf" srcId="{4F727544-3AB4-49D0-BCF0-AA421CE83685}" destId="{13706A9E-D3A9-42FC-932F-D61F35CBCF96}" srcOrd="0" destOrd="0" presId="urn:microsoft.com/office/officeart/2005/8/layout/hierarchy2"/>
    <dgm:cxn modelId="{C40998D1-22AE-43D1-BBCA-859732BC7B39}" type="presOf" srcId="{467960B0-CC9C-4B0F-90E1-D830736DC1C1}" destId="{0654A95A-2228-4C86-9849-79979DE16FC9}" srcOrd="0" destOrd="0" presId="urn:microsoft.com/office/officeart/2005/8/layout/hierarchy2"/>
    <dgm:cxn modelId="{93A5E811-7ECF-4AC2-BF66-050E463A3F75}" type="presOf" srcId="{F9E83815-D628-447E-B4BD-AFEF8F4E4756}" destId="{A2F2F4CE-7D9E-41D7-B9A5-42B51D7162E5}" srcOrd="1" destOrd="0" presId="urn:microsoft.com/office/officeart/2005/8/layout/hierarchy2"/>
    <dgm:cxn modelId="{D920C34C-2B60-4770-9439-097AEBB75E42}" type="presOf" srcId="{62FE46AF-CF48-44F5-85E7-D5B0B0EB18FD}" destId="{71C5A702-F6AF-486C-8BC3-DB018F1D949C}" srcOrd="0" destOrd="0" presId="urn:microsoft.com/office/officeart/2005/8/layout/hierarchy2"/>
    <dgm:cxn modelId="{AE4B0886-E2B8-451C-91AA-0EEAC3D9A269}" type="presOf" srcId="{D96790D7-8240-4869-B0D7-A2F01D0E6638}" destId="{CB13C985-6E02-43A1-BB42-8F5E00926C43}" srcOrd="0" destOrd="0" presId="urn:microsoft.com/office/officeart/2005/8/layout/hierarchy2"/>
    <dgm:cxn modelId="{9A37C65B-960F-4668-A3DE-31DCB552ECE1}" type="presOf" srcId="{5A485BFD-6D95-48D7-B61A-9B91A0ED21A8}" destId="{F890DCE8-40AC-445D-BAA2-1633D22AA32F}" srcOrd="0" destOrd="0" presId="urn:microsoft.com/office/officeart/2005/8/layout/hierarchy2"/>
    <dgm:cxn modelId="{00540062-F0E4-45F4-B200-0676DDCA8154}" srcId="{F93D03F5-2D2F-4550-9452-7E513E54E368}" destId="{A30E13F3-8D3A-420C-805C-45A4DD46CA53}" srcOrd="1" destOrd="0" parTransId="{4F727544-3AB4-49D0-BCF0-AA421CE83685}" sibTransId="{81DD1160-604C-46EF-99D8-B7600655BEC9}"/>
    <dgm:cxn modelId="{2D6AAA98-5F00-4521-B1F5-D021817D90B0}" srcId="{D96790D7-8240-4869-B0D7-A2F01D0E6638}" destId="{62FE46AF-CF48-44F5-85E7-D5B0B0EB18FD}" srcOrd="0" destOrd="0" parTransId="{B813E495-8D4B-43B0-9FF6-9E63FAFE086F}" sibTransId="{E97F33D7-3064-4326-82BB-1C7BBA6FFEF2}"/>
    <dgm:cxn modelId="{54CE42D9-E144-423F-B4EF-8DF9AC569B03}" srcId="{DDC1EC71-E4DA-4FC8-AA75-BB1FBA14C76A}" destId="{B2FB299E-22B9-44B6-9A7B-B83BACF10CF7}" srcOrd="0" destOrd="0" parTransId="{8B7BBCBF-57AC-497B-A0A2-6BE414D4A52E}" sibTransId="{FB11DCE8-C3BF-46E6-8908-1C474888039F}"/>
    <dgm:cxn modelId="{F7D8DE6D-D3B5-4066-B2D5-E079C144BE28}" type="presOf" srcId="{8F80D3DC-4410-45FC-8E9A-F589DD614042}" destId="{D32234C9-704C-46F4-BF75-BCBB45CE5CAE}" srcOrd="1" destOrd="0" presId="urn:microsoft.com/office/officeart/2005/8/layout/hierarchy2"/>
    <dgm:cxn modelId="{CD2240D7-0613-4610-B855-8A7756D81356}" type="presOf" srcId="{4D53182F-BEBF-47C6-B2FB-5E562FF7473D}" destId="{3CB560F2-FAC7-4453-A21D-6EE86CDE16BD}" srcOrd="1" destOrd="0" presId="urn:microsoft.com/office/officeart/2005/8/layout/hierarchy2"/>
    <dgm:cxn modelId="{A3047E63-4823-427C-BBD2-F958F4E00727}" type="presParOf" srcId="{D442FF1A-3EE6-4603-BC9E-F6D2C6AF2D5F}" destId="{5EC56C3F-462D-4BB6-8BBE-D595E8F9EFE5}" srcOrd="0" destOrd="0" presId="urn:microsoft.com/office/officeart/2005/8/layout/hierarchy2"/>
    <dgm:cxn modelId="{EB47F0BF-9BDC-4590-BA2B-ED25FC36B826}" type="presParOf" srcId="{5EC56C3F-462D-4BB6-8BBE-D595E8F9EFE5}" destId="{55966B26-68C0-41A1-8F84-0D519C14F405}" srcOrd="0" destOrd="0" presId="urn:microsoft.com/office/officeart/2005/8/layout/hierarchy2"/>
    <dgm:cxn modelId="{D9D52285-F934-42E5-B504-68DA1E34C1FF}" type="presParOf" srcId="{5EC56C3F-462D-4BB6-8BBE-D595E8F9EFE5}" destId="{7CFDA8D2-95D2-45BA-8C46-B97E736088B8}" srcOrd="1" destOrd="0" presId="urn:microsoft.com/office/officeart/2005/8/layout/hierarchy2"/>
    <dgm:cxn modelId="{A58DED7B-A04D-4179-AADD-0583BFE8133A}" type="presParOf" srcId="{7CFDA8D2-95D2-45BA-8C46-B97E736088B8}" destId="{9DEE7E6B-C764-4688-9727-EFD8FDA3EAE1}" srcOrd="0" destOrd="0" presId="urn:microsoft.com/office/officeart/2005/8/layout/hierarchy2"/>
    <dgm:cxn modelId="{91270322-69E5-4E70-9FC4-A17784665401}" type="presParOf" srcId="{9DEE7E6B-C764-4688-9727-EFD8FDA3EAE1}" destId="{BD2CB2CE-CFAC-40EC-94F8-9C14F61A9B8F}" srcOrd="0" destOrd="0" presId="urn:microsoft.com/office/officeart/2005/8/layout/hierarchy2"/>
    <dgm:cxn modelId="{B1A60ACC-3388-4C41-8856-1712D6B1111C}" type="presParOf" srcId="{7CFDA8D2-95D2-45BA-8C46-B97E736088B8}" destId="{40C2E4D5-8530-469F-B191-98836142325A}" srcOrd="1" destOrd="0" presId="urn:microsoft.com/office/officeart/2005/8/layout/hierarchy2"/>
    <dgm:cxn modelId="{36F5940D-7484-4C98-9F5B-88AB7C7A1991}" type="presParOf" srcId="{40C2E4D5-8530-469F-B191-98836142325A}" destId="{176CF664-DE9B-460C-8BAE-B3EB18D2AFCA}" srcOrd="0" destOrd="0" presId="urn:microsoft.com/office/officeart/2005/8/layout/hierarchy2"/>
    <dgm:cxn modelId="{E3AEE780-D155-45C9-9596-41DEA87A2D71}" type="presParOf" srcId="{40C2E4D5-8530-469F-B191-98836142325A}" destId="{8594DF27-13DE-4223-A6B8-8111A626F1F6}" srcOrd="1" destOrd="0" presId="urn:microsoft.com/office/officeart/2005/8/layout/hierarchy2"/>
    <dgm:cxn modelId="{7FE9AB66-375C-4BD2-A256-B720FAD03851}" type="presParOf" srcId="{8594DF27-13DE-4223-A6B8-8111A626F1F6}" destId="{F890DCE8-40AC-445D-BAA2-1633D22AA32F}" srcOrd="0" destOrd="0" presId="urn:microsoft.com/office/officeart/2005/8/layout/hierarchy2"/>
    <dgm:cxn modelId="{7B3FC974-4610-4AD4-9976-284D91C50014}" type="presParOf" srcId="{F890DCE8-40AC-445D-BAA2-1633D22AA32F}" destId="{25C198B9-0266-4A58-A970-007286D31A51}" srcOrd="0" destOrd="0" presId="urn:microsoft.com/office/officeart/2005/8/layout/hierarchy2"/>
    <dgm:cxn modelId="{FC0174D7-C5CB-4422-83F4-2B5520B8E3A5}" type="presParOf" srcId="{8594DF27-13DE-4223-A6B8-8111A626F1F6}" destId="{4D78CFAA-139F-4737-988F-B9817C811B97}" srcOrd="1" destOrd="0" presId="urn:microsoft.com/office/officeart/2005/8/layout/hierarchy2"/>
    <dgm:cxn modelId="{BD8255C7-FEF3-46A8-AE5B-6C792E743E5D}" type="presParOf" srcId="{4D78CFAA-139F-4737-988F-B9817C811B97}" destId="{1C782447-CD20-4D40-AD79-371B52D473FC}" srcOrd="0" destOrd="0" presId="urn:microsoft.com/office/officeart/2005/8/layout/hierarchy2"/>
    <dgm:cxn modelId="{1C52602A-8BFF-40C6-AC42-87F807F0C7D9}" type="presParOf" srcId="{4D78CFAA-139F-4737-988F-B9817C811B97}" destId="{87BB129E-16C6-42D0-9DB4-3FA849060915}" srcOrd="1" destOrd="0" presId="urn:microsoft.com/office/officeart/2005/8/layout/hierarchy2"/>
    <dgm:cxn modelId="{548111F2-839C-4D34-BCD3-C13AEC2BD71E}" type="presParOf" srcId="{8594DF27-13DE-4223-A6B8-8111A626F1F6}" destId="{13706A9E-D3A9-42FC-932F-D61F35CBCF96}" srcOrd="2" destOrd="0" presId="urn:microsoft.com/office/officeart/2005/8/layout/hierarchy2"/>
    <dgm:cxn modelId="{337F077E-5CE3-4473-A2AC-4C22807A1F14}" type="presParOf" srcId="{13706A9E-D3A9-42FC-932F-D61F35CBCF96}" destId="{0A70FA78-83D9-41BC-A91C-83DC8B4FA6EC}" srcOrd="0" destOrd="0" presId="urn:microsoft.com/office/officeart/2005/8/layout/hierarchy2"/>
    <dgm:cxn modelId="{923342E4-A439-49FE-9ED0-D708E732C0A6}" type="presParOf" srcId="{8594DF27-13DE-4223-A6B8-8111A626F1F6}" destId="{0F1CF571-CFF5-419E-8118-18E34F0763BA}" srcOrd="3" destOrd="0" presId="urn:microsoft.com/office/officeart/2005/8/layout/hierarchy2"/>
    <dgm:cxn modelId="{4822E254-90E1-45AE-AF41-9FA9D2C3B138}" type="presParOf" srcId="{0F1CF571-CFF5-419E-8118-18E34F0763BA}" destId="{C6C48D18-3F0F-43EC-8901-6CB3695F8B90}" srcOrd="0" destOrd="0" presId="urn:microsoft.com/office/officeart/2005/8/layout/hierarchy2"/>
    <dgm:cxn modelId="{4187894A-A750-429F-9501-FD42A950745A}" type="presParOf" srcId="{0F1CF571-CFF5-419E-8118-18E34F0763BA}" destId="{7E8DEBFA-15FB-49FA-AD27-09B4AA86A1C9}" srcOrd="1" destOrd="0" presId="urn:microsoft.com/office/officeart/2005/8/layout/hierarchy2"/>
    <dgm:cxn modelId="{78CD0B87-DBFD-4765-B051-41B1A0FB0A4C}" type="presParOf" srcId="{7CFDA8D2-95D2-45BA-8C46-B97E736088B8}" destId="{D2017E4F-6241-4561-BAD7-A2D0345F7B4B}" srcOrd="2" destOrd="0" presId="urn:microsoft.com/office/officeart/2005/8/layout/hierarchy2"/>
    <dgm:cxn modelId="{89E3D72F-B958-4043-89DD-1CABE397621F}" type="presParOf" srcId="{D2017E4F-6241-4561-BAD7-A2D0345F7B4B}" destId="{FF4A04C7-754E-42BE-AF86-06C45FFC165D}" srcOrd="0" destOrd="0" presId="urn:microsoft.com/office/officeart/2005/8/layout/hierarchy2"/>
    <dgm:cxn modelId="{F9747412-6E46-4E92-BA93-64761446F7BB}" type="presParOf" srcId="{7CFDA8D2-95D2-45BA-8C46-B97E736088B8}" destId="{39FAB3C4-11E7-4506-A9F7-3BDC1B13C2D9}" srcOrd="3" destOrd="0" presId="urn:microsoft.com/office/officeart/2005/8/layout/hierarchy2"/>
    <dgm:cxn modelId="{1C16F534-9CE7-4DB4-9AB7-92959BE0DD5B}" type="presParOf" srcId="{39FAB3C4-11E7-4506-A9F7-3BDC1B13C2D9}" destId="{0E304173-6AA2-4EFF-88BC-F18FCE8CFDC8}" srcOrd="0" destOrd="0" presId="urn:microsoft.com/office/officeart/2005/8/layout/hierarchy2"/>
    <dgm:cxn modelId="{E0A1F810-A4E8-4F76-8A98-964DB05AA4CC}" type="presParOf" srcId="{39FAB3C4-11E7-4506-A9F7-3BDC1B13C2D9}" destId="{E384E6B4-C351-4CBE-915F-7D8B8DAEC65D}" srcOrd="1" destOrd="0" presId="urn:microsoft.com/office/officeart/2005/8/layout/hierarchy2"/>
    <dgm:cxn modelId="{9839E7C8-5C54-4E55-BDD4-2B09DAC095C9}" type="presParOf" srcId="{7CFDA8D2-95D2-45BA-8C46-B97E736088B8}" destId="{0654A95A-2228-4C86-9849-79979DE16FC9}" srcOrd="4" destOrd="0" presId="urn:microsoft.com/office/officeart/2005/8/layout/hierarchy2"/>
    <dgm:cxn modelId="{697DB34E-B76F-4988-A4C5-E73B77231A83}" type="presParOf" srcId="{0654A95A-2228-4C86-9849-79979DE16FC9}" destId="{DD63C992-2B5A-411B-B05A-BC38F525FD72}" srcOrd="0" destOrd="0" presId="urn:microsoft.com/office/officeart/2005/8/layout/hierarchy2"/>
    <dgm:cxn modelId="{88E3FE6C-D3D2-40C7-9026-F16A424BEFE1}" type="presParOf" srcId="{7CFDA8D2-95D2-45BA-8C46-B97E736088B8}" destId="{19A4F1AF-D466-429A-A1C7-9D7C7C2EC2C0}" srcOrd="5" destOrd="0" presId="urn:microsoft.com/office/officeart/2005/8/layout/hierarchy2"/>
    <dgm:cxn modelId="{4A4770D4-DD4B-4198-906F-47B55D6A82B7}" type="presParOf" srcId="{19A4F1AF-D466-429A-A1C7-9D7C7C2EC2C0}" destId="{CB13C985-6E02-43A1-BB42-8F5E00926C43}" srcOrd="0" destOrd="0" presId="urn:microsoft.com/office/officeart/2005/8/layout/hierarchy2"/>
    <dgm:cxn modelId="{4B5C47D9-32EB-4E36-9A94-36405BC6191C}" type="presParOf" srcId="{19A4F1AF-D466-429A-A1C7-9D7C7C2EC2C0}" destId="{F8DEA962-E565-477C-9C20-DD221803D159}" srcOrd="1" destOrd="0" presId="urn:microsoft.com/office/officeart/2005/8/layout/hierarchy2"/>
    <dgm:cxn modelId="{ACE354AF-B095-4308-88EF-826732D16701}" type="presParOf" srcId="{F8DEA962-E565-477C-9C20-DD221803D159}" destId="{94C791A4-8293-4E81-8D4F-A7143EF1CF23}" srcOrd="0" destOrd="0" presId="urn:microsoft.com/office/officeart/2005/8/layout/hierarchy2"/>
    <dgm:cxn modelId="{38BDE804-43FF-4E7A-B659-3D68EC97B25D}" type="presParOf" srcId="{94C791A4-8293-4E81-8D4F-A7143EF1CF23}" destId="{6202CA85-F2AF-4BE0-8262-C8AFC0152E4D}" srcOrd="0" destOrd="0" presId="urn:microsoft.com/office/officeart/2005/8/layout/hierarchy2"/>
    <dgm:cxn modelId="{E05C492F-0913-400D-AE6F-1DF56A2853AE}" type="presParOf" srcId="{F8DEA962-E565-477C-9C20-DD221803D159}" destId="{B2F19BBD-AABA-407A-8DEF-434603E2C60C}" srcOrd="1" destOrd="0" presId="urn:microsoft.com/office/officeart/2005/8/layout/hierarchy2"/>
    <dgm:cxn modelId="{9A86CAE4-D38D-4BC3-877F-0C26E133264F}" type="presParOf" srcId="{B2F19BBD-AABA-407A-8DEF-434603E2C60C}" destId="{71C5A702-F6AF-486C-8BC3-DB018F1D949C}" srcOrd="0" destOrd="0" presId="urn:microsoft.com/office/officeart/2005/8/layout/hierarchy2"/>
    <dgm:cxn modelId="{6624B4A1-073F-43E8-B89B-8A5BE74418B8}" type="presParOf" srcId="{B2F19BBD-AABA-407A-8DEF-434603E2C60C}" destId="{D34087EF-4D8B-498F-8051-05915371057C}" srcOrd="1" destOrd="0" presId="urn:microsoft.com/office/officeart/2005/8/layout/hierarchy2"/>
    <dgm:cxn modelId="{C48A2C4F-0BA1-4F57-91BD-7EF2364C4679}" type="presParOf" srcId="{F8DEA962-E565-477C-9C20-DD221803D159}" destId="{79289119-04FF-47B0-851E-8B83CBF290BB}" srcOrd="2" destOrd="0" presId="urn:microsoft.com/office/officeart/2005/8/layout/hierarchy2"/>
    <dgm:cxn modelId="{ACB571F3-BA88-4B0D-A42A-6E32B762ABF1}" type="presParOf" srcId="{79289119-04FF-47B0-851E-8B83CBF290BB}" destId="{A2F2F4CE-7D9E-41D7-B9A5-42B51D7162E5}" srcOrd="0" destOrd="0" presId="urn:microsoft.com/office/officeart/2005/8/layout/hierarchy2"/>
    <dgm:cxn modelId="{CA05B6E9-393D-47DF-939F-33F0F7E25470}" type="presParOf" srcId="{F8DEA962-E565-477C-9C20-DD221803D159}" destId="{B5514A9D-8413-4376-9017-C8FBBC4F83AE}" srcOrd="3" destOrd="0" presId="urn:microsoft.com/office/officeart/2005/8/layout/hierarchy2"/>
    <dgm:cxn modelId="{D9CAC179-AA5E-4EFF-B534-47CFB6B8812D}" type="presParOf" srcId="{B5514A9D-8413-4376-9017-C8FBBC4F83AE}" destId="{D049219D-40B5-4C83-AEFA-7735A952B5F8}" srcOrd="0" destOrd="0" presId="urn:microsoft.com/office/officeart/2005/8/layout/hierarchy2"/>
    <dgm:cxn modelId="{E6436863-E456-4C80-AA75-9EE36204C883}" type="presParOf" srcId="{B5514A9D-8413-4376-9017-C8FBBC4F83AE}" destId="{DB43DABA-6B4C-4165-8763-4F1E03676C84}" srcOrd="1" destOrd="0" presId="urn:microsoft.com/office/officeart/2005/8/layout/hierarchy2"/>
    <dgm:cxn modelId="{92681A3A-015D-414E-BEA4-414AF974FD77}" type="presParOf" srcId="{F8DEA962-E565-477C-9C20-DD221803D159}" destId="{07E0A25D-FFB7-4F03-ADA1-C519FF0419E5}" srcOrd="4" destOrd="0" presId="urn:microsoft.com/office/officeart/2005/8/layout/hierarchy2"/>
    <dgm:cxn modelId="{D2282F78-0B55-406C-A603-A8CE21C860BD}" type="presParOf" srcId="{07E0A25D-FFB7-4F03-ADA1-C519FF0419E5}" destId="{D32234C9-704C-46F4-BF75-BCBB45CE5CAE}" srcOrd="0" destOrd="0" presId="urn:microsoft.com/office/officeart/2005/8/layout/hierarchy2"/>
    <dgm:cxn modelId="{0FDEE4B2-49A1-4D62-8457-8343AE4A2DB1}" type="presParOf" srcId="{F8DEA962-E565-477C-9C20-DD221803D159}" destId="{61AE7211-E2AD-4498-9431-8BEDE8AC40E8}" srcOrd="5" destOrd="0" presId="urn:microsoft.com/office/officeart/2005/8/layout/hierarchy2"/>
    <dgm:cxn modelId="{2BF67FE2-F0FF-45B7-9116-BFF127C61FBC}" type="presParOf" srcId="{61AE7211-E2AD-4498-9431-8BEDE8AC40E8}" destId="{895F0DFC-4DBA-4EB0-9380-4C2B4211DB22}" srcOrd="0" destOrd="0" presId="urn:microsoft.com/office/officeart/2005/8/layout/hierarchy2"/>
    <dgm:cxn modelId="{642DC04B-D751-47F8-ACB6-0936F8EDEB63}" type="presParOf" srcId="{61AE7211-E2AD-4498-9431-8BEDE8AC40E8}" destId="{023E0D44-7E0C-4DAF-932C-2AAEFE0550C9}" srcOrd="1" destOrd="0" presId="urn:microsoft.com/office/officeart/2005/8/layout/hierarchy2"/>
    <dgm:cxn modelId="{B14F52CD-A392-4D3B-8534-0550A670E0A3}" type="presParOf" srcId="{F8DEA962-E565-477C-9C20-DD221803D159}" destId="{2EB03431-C587-4E22-8E76-1199AFF9EC4A}" srcOrd="6" destOrd="0" presId="urn:microsoft.com/office/officeart/2005/8/layout/hierarchy2"/>
    <dgm:cxn modelId="{E4D9C9CF-62CF-49AB-B24B-2641D088DC36}" type="presParOf" srcId="{2EB03431-C587-4E22-8E76-1199AFF9EC4A}" destId="{3CB560F2-FAC7-4453-A21D-6EE86CDE16BD}" srcOrd="0" destOrd="0" presId="urn:microsoft.com/office/officeart/2005/8/layout/hierarchy2"/>
    <dgm:cxn modelId="{D5802817-53AB-4DD0-B642-972174254D98}" type="presParOf" srcId="{F8DEA962-E565-477C-9C20-DD221803D159}" destId="{BC4911C0-68BE-43FA-914B-C0032EEACE59}" srcOrd="7" destOrd="0" presId="urn:microsoft.com/office/officeart/2005/8/layout/hierarchy2"/>
    <dgm:cxn modelId="{DFC06ED0-07FC-400B-BC33-CA7C93A8E5D1}" type="presParOf" srcId="{BC4911C0-68BE-43FA-914B-C0032EEACE59}" destId="{EFCB2A7E-78BD-423B-9E50-451A0FDDEDC6}" srcOrd="0" destOrd="0" presId="urn:microsoft.com/office/officeart/2005/8/layout/hierarchy2"/>
    <dgm:cxn modelId="{FF3CBF81-41AC-492E-8423-AF6AE8373DAB}" type="presParOf" srcId="{BC4911C0-68BE-43FA-914B-C0032EEACE59}" destId="{D18D0BD5-C8BC-45E9-BD2E-C97EA58F41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F1025-2847-4A84-982F-FCFF6FAB0B4A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7B53B8DD-815E-4260-A6B1-9B8A72F75540}">
      <dgm:prSet phldrT="[Text]"/>
      <dgm:spPr/>
      <dgm:t>
        <a:bodyPr/>
        <a:lstStyle/>
        <a:p>
          <a:r>
            <a:rPr lang="en-AU" b="1" dirty="0" smtClean="0">
              <a:latin typeface="Agency FB" pitchFamily="34" charset="0"/>
            </a:rPr>
            <a:t>S</a:t>
          </a:r>
          <a:r>
            <a:rPr lang="id-ID" b="1" dirty="0" smtClean="0">
              <a:latin typeface="Agency FB" pitchFamily="34" charset="0"/>
            </a:rPr>
            <a:t>ILIKOSIS</a:t>
          </a:r>
          <a:r>
            <a:rPr lang="en-AU" b="1" dirty="0" smtClean="0">
              <a:latin typeface="Agency FB" pitchFamily="34" charset="0"/>
            </a:rPr>
            <a:t> </a:t>
          </a:r>
          <a:endParaRPr lang="id-ID" dirty="0"/>
        </a:p>
      </dgm:t>
    </dgm:pt>
    <dgm:pt modelId="{F0BF4C20-8743-42E9-82B5-3373277F75A7}" type="parTrans" cxnId="{173D9A4A-DA88-40AE-9701-E65D497A5665}">
      <dgm:prSet/>
      <dgm:spPr/>
      <dgm:t>
        <a:bodyPr/>
        <a:lstStyle/>
        <a:p>
          <a:endParaRPr lang="id-ID"/>
        </a:p>
      </dgm:t>
    </dgm:pt>
    <dgm:pt modelId="{7AD84F50-F103-44EA-9F05-181DC1675D20}" type="sibTrans" cxnId="{173D9A4A-DA88-40AE-9701-E65D497A5665}">
      <dgm:prSet/>
      <dgm:spPr/>
      <dgm:t>
        <a:bodyPr/>
        <a:lstStyle/>
        <a:p>
          <a:endParaRPr lang="id-ID"/>
        </a:p>
      </dgm:t>
    </dgm:pt>
    <dgm:pt modelId="{039F6381-AC60-4DF4-AE3D-088ABF5B1C2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800" b="0" dirty="0" err="1" smtClean="0">
              <a:latin typeface="+mn-lt"/>
              <a:cs typeface="Times New Roman" pitchFamily="18" charset="0"/>
            </a:rPr>
            <a:t>Silikosis</a:t>
          </a:r>
          <a:r>
            <a:rPr lang="en-AU" sz="1800" b="0" dirty="0" smtClean="0">
              <a:latin typeface="+mn-lt"/>
              <a:cs typeface="Times New Roman" pitchFamily="18" charset="0"/>
            </a:rPr>
            <a:t> </a:t>
          </a:r>
          <a:r>
            <a:rPr lang="en-AU" sz="1800" b="0" dirty="0" err="1" smtClean="0">
              <a:latin typeface="+mn-lt"/>
              <a:cs typeface="Times New Roman" pitchFamily="18" charset="0"/>
            </a:rPr>
            <a:t>Akut</a:t>
          </a:r>
          <a:r>
            <a:rPr lang="en-AU" sz="1800" b="0" dirty="0" smtClean="0">
              <a:latin typeface="+mn-lt"/>
              <a:cs typeface="Times New Roman" pitchFamily="18" charset="0"/>
            </a:rPr>
            <a:t> </a:t>
          </a:r>
          <a:endParaRPr lang="id-ID" sz="1800" b="0" dirty="0">
            <a:latin typeface="+mn-lt"/>
            <a:cs typeface="Times New Roman" pitchFamily="18" charset="0"/>
          </a:endParaRPr>
        </a:p>
      </dgm:t>
    </dgm:pt>
    <dgm:pt modelId="{D60F7CC7-4370-46B8-BD53-38BCB94952A6}" type="parTrans" cxnId="{44BD5406-805A-4E2B-B1E1-704DD82F39DA}">
      <dgm:prSet/>
      <dgm:spPr/>
      <dgm:t>
        <a:bodyPr/>
        <a:lstStyle/>
        <a:p>
          <a:endParaRPr lang="id-ID"/>
        </a:p>
      </dgm:t>
    </dgm:pt>
    <dgm:pt modelId="{234E17C3-99E8-4CCF-B32B-ACC58918E122}" type="sibTrans" cxnId="{44BD5406-805A-4E2B-B1E1-704DD82F39DA}">
      <dgm:prSet/>
      <dgm:spPr/>
      <dgm:t>
        <a:bodyPr/>
        <a:lstStyle/>
        <a:p>
          <a:endParaRPr lang="id-ID"/>
        </a:p>
      </dgm:t>
    </dgm:pt>
    <dgm:pt modelId="{084F5C4B-188F-4B29-A901-F297F0C950A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800" b="0" dirty="0" err="1" smtClean="0">
              <a:latin typeface="+mn-lt"/>
              <a:cs typeface="Times New Roman" pitchFamily="18" charset="0"/>
            </a:rPr>
            <a:t>Silikosis</a:t>
          </a:r>
          <a:r>
            <a:rPr lang="en-AU" sz="1800" b="0" dirty="0" smtClean="0">
              <a:latin typeface="+mn-lt"/>
              <a:cs typeface="Times New Roman" pitchFamily="18" charset="0"/>
            </a:rPr>
            <a:t> </a:t>
          </a:r>
          <a:r>
            <a:rPr lang="en-AU" sz="1800" b="0" dirty="0" err="1" smtClean="0">
              <a:latin typeface="+mn-lt"/>
              <a:cs typeface="Times New Roman" pitchFamily="18" charset="0"/>
            </a:rPr>
            <a:t>Terakselerasi</a:t>
          </a:r>
          <a:r>
            <a:rPr lang="en-AU" sz="1800" b="0" dirty="0" smtClean="0">
              <a:latin typeface="+mn-lt"/>
              <a:cs typeface="Times New Roman" pitchFamily="18" charset="0"/>
            </a:rPr>
            <a:t> </a:t>
          </a:r>
          <a:endParaRPr lang="id-ID" sz="1800" b="0" dirty="0">
            <a:latin typeface="+mn-lt"/>
            <a:cs typeface="Times New Roman" pitchFamily="18" charset="0"/>
          </a:endParaRPr>
        </a:p>
      </dgm:t>
    </dgm:pt>
    <dgm:pt modelId="{FDE8FB8C-E5FB-4019-9144-5D05829EB7D5}" type="parTrans" cxnId="{29F7862A-7448-4036-AA15-46F1A06D5466}">
      <dgm:prSet/>
      <dgm:spPr/>
      <dgm:t>
        <a:bodyPr/>
        <a:lstStyle/>
        <a:p>
          <a:endParaRPr lang="id-ID"/>
        </a:p>
      </dgm:t>
    </dgm:pt>
    <dgm:pt modelId="{85BFDEB6-70BB-4A02-8773-A32DA77F0579}" type="sibTrans" cxnId="{29F7862A-7448-4036-AA15-46F1A06D5466}">
      <dgm:prSet/>
      <dgm:spPr/>
      <dgm:t>
        <a:bodyPr/>
        <a:lstStyle/>
        <a:p>
          <a:endParaRPr lang="id-ID"/>
        </a:p>
      </dgm:t>
    </dgm:pt>
    <dgm:pt modelId="{3F0C96F8-5970-4BB8-B193-CC7BB0542EF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800" b="0" dirty="0" err="1" smtClean="0">
              <a:latin typeface="+mn-lt"/>
              <a:cs typeface="Times New Roman" pitchFamily="18" charset="0"/>
            </a:rPr>
            <a:t>Silikosis</a:t>
          </a:r>
          <a:r>
            <a:rPr lang="en-AU" sz="1800" b="0" dirty="0" smtClean="0">
              <a:latin typeface="+mn-lt"/>
              <a:cs typeface="Times New Roman" pitchFamily="18" charset="0"/>
            </a:rPr>
            <a:t> </a:t>
          </a:r>
          <a:r>
            <a:rPr lang="en-AU" sz="1800" b="0" dirty="0" err="1" smtClean="0">
              <a:latin typeface="+mn-lt"/>
              <a:cs typeface="Times New Roman" pitchFamily="18" charset="0"/>
            </a:rPr>
            <a:t>Kronik</a:t>
          </a:r>
          <a:r>
            <a:rPr lang="en-AU" sz="1800" b="0" dirty="0" smtClean="0">
              <a:latin typeface="+mn-lt"/>
              <a:cs typeface="Times New Roman" pitchFamily="18" charset="0"/>
            </a:rPr>
            <a:t> </a:t>
          </a:r>
          <a:endParaRPr lang="id-ID" sz="1800" b="0" dirty="0">
            <a:latin typeface="+mn-lt"/>
            <a:cs typeface="Times New Roman" pitchFamily="18" charset="0"/>
          </a:endParaRPr>
        </a:p>
      </dgm:t>
    </dgm:pt>
    <dgm:pt modelId="{85877C67-B728-4651-9F2F-C5661C46AA6B}" type="parTrans" cxnId="{56F46395-3B25-46D7-985F-7181862F3B8A}">
      <dgm:prSet/>
      <dgm:spPr/>
      <dgm:t>
        <a:bodyPr/>
        <a:lstStyle/>
        <a:p>
          <a:endParaRPr lang="id-ID"/>
        </a:p>
      </dgm:t>
    </dgm:pt>
    <dgm:pt modelId="{4DB6DD10-06A8-4952-A01E-D3D076B1BA43}" type="sibTrans" cxnId="{56F46395-3B25-46D7-985F-7181862F3B8A}">
      <dgm:prSet/>
      <dgm:spPr/>
      <dgm:t>
        <a:bodyPr/>
        <a:lstStyle/>
        <a:p>
          <a:endParaRPr lang="id-ID"/>
        </a:p>
      </dgm:t>
    </dgm:pt>
    <dgm:pt modelId="{98DB7CDC-C21E-4E9D-9C7C-BE0C98F57F76}">
      <dgm:prSet phldrT="[Text]"/>
      <dgm:spPr/>
      <dgm:t>
        <a:bodyPr/>
        <a:lstStyle/>
        <a:p>
          <a:endParaRPr lang="id-ID" dirty="0"/>
        </a:p>
      </dgm:t>
    </dgm:pt>
    <dgm:pt modelId="{FC953699-D870-46EF-B643-4C58DC9BEC89}" type="parTrans" cxnId="{8523FA30-3148-405E-9F38-DD694DFC90BA}">
      <dgm:prSet/>
      <dgm:spPr/>
      <dgm:t>
        <a:bodyPr/>
        <a:lstStyle/>
        <a:p>
          <a:endParaRPr lang="id-ID"/>
        </a:p>
      </dgm:t>
    </dgm:pt>
    <dgm:pt modelId="{F51DA810-B0D4-4378-8DBD-59C91E8E3A32}" type="sibTrans" cxnId="{8523FA30-3148-405E-9F38-DD694DFC90BA}">
      <dgm:prSet/>
      <dgm:spPr/>
      <dgm:t>
        <a:bodyPr/>
        <a:lstStyle/>
        <a:p>
          <a:endParaRPr lang="id-ID"/>
        </a:p>
      </dgm:t>
    </dgm:pt>
    <dgm:pt modelId="{BA6D7FD8-E4D7-4758-A015-1FD4D20C8A86}" type="pres">
      <dgm:prSet presAssocID="{77DF1025-2847-4A84-982F-FCFF6FAB0B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C5467-7CEF-49BD-A101-81A9C5A50369}" type="pres">
      <dgm:prSet presAssocID="{7B53B8DD-815E-4260-A6B1-9B8A72F75540}" presName="centerShape" presStyleLbl="node0" presStyleIdx="0" presStyleCnt="1"/>
      <dgm:spPr/>
      <dgm:t>
        <a:bodyPr/>
        <a:lstStyle/>
        <a:p>
          <a:endParaRPr lang="id-ID"/>
        </a:p>
      </dgm:t>
    </dgm:pt>
    <dgm:pt modelId="{E1E9A647-CF5D-443D-84B9-32F80E701CF9}" type="pres">
      <dgm:prSet presAssocID="{039F6381-AC60-4DF4-AE3D-088ABF5B1C2E}" presName="node" presStyleLbl="node1" presStyleIdx="0" presStyleCnt="3" custScaleX="153038" custScaleY="1331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E30425-E872-4F98-8E30-B41F3A31471A}" type="pres">
      <dgm:prSet presAssocID="{039F6381-AC60-4DF4-AE3D-088ABF5B1C2E}" presName="dummy" presStyleCnt="0"/>
      <dgm:spPr/>
    </dgm:pt>
    <dgm:pt modelId="{8AB6E995-6B1C-4EB0-BDE0-F444661F20CD}" type="pres">
      <dgm:prSet presAssocID="{234E17C3-99E8-4CCF-B32B-ACC58918E12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733676F-DBEB-49B1-8AAD-6D0C9D0E3206}" type="pres">
      <dgm:prSet presAssocID="{084F5C4B-188F-4B29-A901-F297F0C950A9}" presName="node" presStyleLbl="node1" presStyleIdx="1" presStyleCnt="3" custScaleX="161650" custScaleY="1331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285BC9-6BC7-4774-B030-C9DF5C273B6A}" type="pres">
      <dgm:prSet presAssocID="{084F5C4B-188F-4B29-A901-F297F0C950A9}" presName="dummy" presStyleCnt="0"/>
      <dgm:spPr/>
    </dgm:pt>
    <dgm:pt modelId="{D9FDC3AE-F478-49D7-8113-5B0B4D009510}" type="pres">
      <dgm:prSet presAssocID="{85BFDEB6-70BB-4A02-8773-A32DA77F057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1816964-2F0E-4299-B9BC-095E5146AC3A}" type="pres">
      <dgm:prSet presAssocID="{3F0C96F8-5970-4BB8-B193-CC7BB0542EFF}" presName="node" presStyleLbl="node1" presStyleIdx="2" presStyleCnt="3" custScaleX="133355" custScaleY="1331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F9CF42-8E83-4D13-8B16-B1400916B9BB}" type="pres">
      <dgm:prSet presAssocID="{3F0C96F8-5970-4BB8-B193-CC7BB0542EFF}" presName="dummy" presStyleCnt="0"/>
      <dgm:spPr/>
    </dgm:pt>
    <dgm:pt modelId="{1AD22BE8-D038-48E2-86E8-55BB6E4EB981}" type="pres">
      <dgm:prSet presAssocID="{4DB6DD10-06A8-4952-A01E-D3D076B1BA43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6F46395-3B25-46D7-985F-7181862F3B8A}" srcId="{7B53B8DD-815E-4260-A6B1-9B8A72F75540}" destId="{3F0C96F8-5970-4BB8-B193-CC7BB0542EFF}" srcOrd="2" destOrd="0" parTransId="{85877C67-B728-4651-9F2F-C5661C46AA6B}" sibTransId="{4DB6DD10-06A8-4952-A01E-D3D076B1BA43}"/>
    <dgm:cxn modelId="{BF530047-0CBE-46FA-93D9-134F2F6D6264}" type="presOf" srcId="{85BFDEB6-70BB-4A02-8773-A32DA77F0579}" destId="{D9FDC3AE-F478-49D7-8113-5B0B4D009510}" srcOrd="0" destOrd="0" presId="urn:microsoft.com/office/officeart/2005/8/layout/radial6"/>
    <dgm:cxn modelId="{26D6D10B-B232-4905-B9F7-FAC79F4AD932}" type="presOf" srcId="{4DB6DD10-06A8-4952-A01E-D3D076B1BA43}" destId="{1AD22BE8-D038-48E2-86E8-55BB6E4EB981}" srcOrd="0" destOrd="0" presId="urn:microsoft.com/office/officeart/2005/8/layout/radial6"/>
    <dgm:cxn modelId="{173D9A4A-DA88-40AE-9701-E65D497A5665}" srcId="{77DF1025-2847-4A84-982F-FCFF6FAB0B4A}" destId="{7B53B8DD-815E-4260-A6B1-9B8A72F75540}" srcOrd="0" destOrd="0" parTransId="{F0BF4C20-8743-42E9-82B5-3373277F75A7}" sibTransId="{7AD84F50-F103-44EA-9F05-181DC1675D20}"/>
    <dgm:cxn modelId="{C82AD931-C6DC-4AA0-AB10-5B5DD43BA321}" type="presOf" srcId="{039F6381-AC60-4DF4-AE3D-088ABF5B1C2E}" destId="{E1E9A647-CF5D-443D-84B9-32F80E701CF9}" srcOrd="0" destOrd="0" presId="urn:microsoft.com/office/officeart/2005/8/layout/radial6"/>
    <dgm:cxn modelId="{44BD5406-805A-4E2B-B1E1-704DD82F39DA}" srcId="{7B53B8DD-815E-4260-A6B1-9B8A72F75540}" destId="{039F6381-AC60-4DF4-AE3D-088ABF5B1C2E}" srcOrd="0" destOrd="0" parTransId="{D60F7CC7-4370-46B8-BD53-38BCB94952A6}" sibTransId="{234E17C3-99E8-4CCF-B32B-ACC58918E122}"/>
    <dgm:cxn modelId="{DB6F989E-4C75-4069-82E9-4C72FB54476C}" type="presOf" srcId="{084F5C4B-188F-4B29-A901-F297F0C950A9}" destId="{9733676F-DBEB-49B1-8AAD-6D0C9D0E3206}" srcOrd="0" destOrd="0" presId="urn:microsoft.com/office/officeart/2005/8/layout/radial6"/>
    <dgm:cxn modelId="{8523FA30-3148-405E-9F38-DD694DFC90BA}" srcId="{77DF1025-2847-4A84-982F-FCFF6FAB0B4A}" destId="{98DB7CDC-C21E-4E9D-9C7C-BE0C98F57F76}" srcOrd="1" destOrd="0" parTransId="{FC953699-D870-46EF-B643-4C58DC9BEC89}" sibTransId="{F51DA810-B0D4-4378-8DBD-59C91E8E3A32}"/>
    <dgm:cxn modelId="{C6DE08D9-05B7-4500-9800-C83D82C496F3}" type="presOf" srcId="{234E17C3-99E8-4CCF-B32B-ACC58918E122}" destId="{8AB6E995-6B1C-4EB0-BDE0-F444661F20CD}" srcOrd="0" destOrd="0" presId="urn:microsoft.com/office/officeart/2005/8/layout/radial6"/>
    <dgm:cxn modelId="{29F7862A-7448-4036-AA15-46F1A06D5466}" srcId="{7B53B8DD-815E-4260-A6B1-9B8A72F75540}" destId="{084F5C4B-188F-4B29-A901-F297F0C950A9}" srcOrd="1" destOrd="0" parTransId="{FDE8FB8C-E5FB-4019-9144-5D05829EB7D5}" sibTransId="{85BFDEB6-70BB-4A02-8773-A32DA77F0579}"/>
    <dgm:cxn modelId="{8713D694-3C03-456B-B69A-FA0528A9EDCD}" type="presOf" srcId="{3F0C96F8-5970-4BB8-B193-CC7BB0542EFF}" destId="{F1816964-2F0E-4299-B9BC-095E5146AC3A}" srcOrd="0" destOrd="0" presId="urn:microsoft.com/office/officeart/2005/8/layout/radial6"/>
    <dgm:cxn modelId="{DA9BAE6C-1FD0-47A3-BC12-C03287F29012}" type="presOf" srcId="{77DF1025-2847-4A84-982F-FCFF6FAB0B4A}" destId="{BA6D7FD8-E4D7-4758-A015-1FD4D20C8A86}" srcOrd="0" destOrd="0" presId="urn:microsoft.com/office/officeart/2005/8/layout/radial6"/>
    <dgm:cxn modelId="{39C807EE-2847-4353-B165-FD70311CEC67}" type="presOf" srcId="{7B53B8DD-815E-4260-A6B1-9B8A72F75540}" destId="{AFDC5467-7CEF-49BD-A101-81A9C5A50369}" srcOrd="0" destOrd="0" presId="urn:microsoft.com/office/officeart/2005/8/layout/radial6"/>
    <dgm:cxn modelId="{631CB6A9-6C06-4B0D-A46C-88F07C7F66F0}" type="presParOf" srcId="{BA6D7FD8-E4D7-4758-A015-1FD4D20C8A86}" destId="{AFDC5467-7CEF-49BD-A101-81A9C5A50369}" srcOrd="0" destOrd="0" presId="urn:microsoft.com/office/officeart/2005/8/layout/radial6"/>
    <dgm:cxn modelId="{C71F2575-8F6F-4CD4-ABCE-E4E78748A74F}" type="presParOf" srcId="{BA6D7FD8-E4D7-4758-A015-1FD4D20C8A86}" destId="{E1E9A647-CF5D-443D-84B9-32F80E701CF9}" srcOrd="1" destOrd="0" presId="urn:microsoft.com/office/officeart/2005/8/layout/radial6"/>
    <dgm:cxn modelId="{2384F563-37CC-49FC-98FB-34369D9CE85F}" type="presParOf" srcId="{BA6D7FD8-E4D7-4758-A015-1FD4D20C8A86}" destId="{C5E30425-E872-4F98-8E30-B41F3A31471A}" srcOrd="2" destOrd="0" presId="urn:microsoft.com/office/officeart/2005/8/layout/radial6"/>
    <dgm:cxn modelId="{DFCAE446-7E90-4C30-80C9-6DBB31CF4838}" type="presParOf" srcId="{BA6D7FD8-E4D7-4758-A015-1FD4D20C8A86}" destId="{8AB6E995-6B1C-4EB0-BDE0-F444661F20CD}" srcOrd="3" destOrd="0" presId="urn:microsoft.com/office/officeart/2005/8/layout/radial6"/>
    <dgm:cxn modelId="{566F14EC-74C7-46C9-A1F6-86DFFDBED78A}" type="presParOf" srcId="{BA6D7FD8-E4D7-4758-A015-1FD4D20C8A86}" destId="{9733676F-DBEB-49B1-8AAD-6D0C9D0E3206}" srcOrd="4" destOrd="0" presId="urn:microsoft.com/office/officeart/2005/8/layout/radial6"/>
    <dgm:cxn modelId="{50C00724-801A-42F9-9871-1AAC3154AB3F}" type="presParOf" srcId="{BA6D7FD8-E4D7-4758-A015-1FD4D20C8A86}" destId="{7A285BC9-6BC7-4774-B030-C9DF5C273B6A}" srcOrd="5" destOrd="0" presId="urn:microsoft.com/office/officeart/2005/8/layout/radial6"/>
    <dgm:cxn modelId="{3256FD28-FA06-40B4-8C5B-53E8BB0009CF}" type="presParOf" srcId="{BA6D7FD8-E4D7-4758-A015-1FD4D20C8A86}" destId="{D9FDC3AE-F478-49D7-8113-5B0B4D009510}" srcOrd="6" destOrd="0" presId="urn:microsoft.com/office/officeart/2005/8/layout/radial6"/>
    <dgm:cxn modelId="{FAFAE855-2649-4E8A-BE42-4FCA5A31BEAA}" type="presParOf" srcId="{BA6D7FD8-E4D7-4758-A015-1FD4D20C8A86}" destId="{F1816964-2F0E-4299-B9BC-095E5146AC3A}" srcOrd="7" destOrd="0" presId="urn:microsoft.com/office/officeart/2005/8/layout/radial6"/>
    <dgm:cxn modelId="{159026B7-A985-4A1E-BE13-AF747A4EEA0F}" type="presParOf" srcId="{BA6D7FD8-E4D7-4758-A015-1FD4D20C8A86}" destId="{2FF9CF42-8E83-4D13-8B16-B1400916B9BB}" srcOrd="8" destOrd="0" presId="urn:microsoft.com/office/officeart/2005/8/layout/radial6"/>
    <dgm:cxn modelId="{4CBDCA91-801C-4404-B773-DE02A0F47A0A}" type="presParOf" srcId="{BA6D7FD8-E4D7-4758-A015-1FD4D20C8A86}" destId="{1AD22BE8-D038-48E2-86E8-55BB6E4EB98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7-06-02T13:12:23.807"/>
    </inkml:context>
    <inkml:brush xml:id="br0">
      <inkml:brushProperty name="width" value="0.10583" units="cm"/>
      <inkml:brushProperty name="height" value="0.05292" units="cm"/>
      <inkml:brushProperty name="fitToCurve" value="1"/>
    </inkml:brush>
  </inkml:definitions>
  <inkml:trace contextRef="#ctx0" brushRef="#br0">613 1124 27,'9'14'30,"-14"3"2,10 22-5,-5 24-8,-5 21-3,4 40-2,-4 23-1,-1 33-5,6 6-1,6 9-2,-6-15-1,2-18-1,4-37-3,-9-48-9,3-50-28,0-27 1,11-69 0,-2-9-2</inkml:trace>
  <inkml:trace contextRef="#ctx0" brushRef="#br0" timeOffset="1014">1472 818 43,'27'0'27,"-27"0"4,-26 8-13,-7 7-6,-27-6-4,-19 16 0,-31-3-1,-15 10-2,-22 2-2,-11 5-2,-3 6-5,0 5-10,11-4-17,30 15-1,17-13 1,37 11 0</inkml:trace>
  <inkml:trace contextRef="#ctx0" brushRef="#br0" timeOffset="2246">1635 552 43,'0'0'30,"5"35"-1,-7 35-10,-1 41-4,-8 38-3,6 42-5,-6 31-2,11 24-1,-1-3-1,10-8 1,2-29 0,7-40-1,12-64 0,11-61-1,8-73 0,3-58 0,1-58 0,6-38-1,1-21-1,-2 5 0,-12 22 0,-3 32 0,-5 46 0,-7 55 0,-5 62 0,-4 51 0,1 49 0,4 32-1,3 24 1,5 15 0,3-3 1,8-14 0,6-27-1,5-29-2,4-33-14,4-28-18,-14-41-1,1-11 0,-13-24 0</inkml:trace>
  <inkml:trace contextRef="#ctx0" brushRef="#br0" timeOffset="2886">3246 1498 31,'14'-20'27,"-21"2"1,3 40 0,-11 19-19,-9 21-5,-3 20-1,0 20 1,0 15-1,8 3-2,8-2 1,13-15 0,14-21-1,11-34 1,12-35-1,12-42 1,6-41-1,-7-36 1,5-26-2,-7-15 0,-10-8 0,-7 17 0,-9 23 0,-14 35 0,-6 44 0,-7 53 0,0 52 1,2 39-1,5 37 0,4 20 1,8 13 0,10-6-1,11-21 1,9-37-1,5-45 1,1-47-1,3-47 1,-1-47 0,-6-36-1,-7-29 0,-7-8 0,-9 7 1,-5 17-1,-6 29 0,-1 39 0,-11 53 0,21 17 0,-10 47 0,2 23 0,1 19 0,5 6 0,1-8 0,4-15 0,-2-29 0,5-34 0,-3-31 0,1-33-1,3-36 1,-2-23 0,-3-18 0,-1 4 0,-1 13 1,1 24-1,0 35 0,1 36 0,-3 36 1,7 33-1,-1 26 1,2 10 0,5-2-1,2-4 1,0-19-1,1-21-2,7-22-12,1-20-16,-8-36-1,8-4-1,-14-22 0</inkml:trace>
  <inkml:trace contextRef="#ctx0" brushRef="#br0" timeOffset="3666">5172-10 43,'-3'-20'30,"-11"29"1,9 51-6,-1 48-16,-7 40-3,4 48 0,-1 38-3,9 21-3,4 2 1,11-12-1,4-24 0,8-40 0,8-54 0,5-53 1,5-70 0,1-47-1,-4-40 1,-4-24-2,-3-11 1,-6 6 0,-7 17 1,-6 23-1,-10 38 0,-5 34 0,5 62 0,-2 24 1,5 22-1,6 13 1,8 2 0,10-8-1,9-22 1,5-29-1,3-31-5,1-25-18,-5-33-8,3-3-1,-14-19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7-06-02T13:12:28.720"/>
    </inkml:context>
    <inkml:brush xml:id="br0">
      <inkml:brushProperty name="width" value="0.10583" units="cm"/>
      <inkml:brushProperty name="height" value="0.05292" units="cm"/>
      <inkml:brushProperty name="fitToCurve" value="1"/>
    </inkml:brush>
  </inkml:definitions>
  <inkml:trace contextRef="#ctx0" brushRef="#br0">22 274 33,'0'0'30,"22"19"2,-25 31-2,3 39-15,-2 31-8,-10 15-2,5 12-3,-5-8-1,4-14 0,11-31-2,11-43 1,13-56-1,14-49 1,15-55-1,7-41 0,5-27 0,3-13 1,-7 5 1,-7 27 1,-12 35 1,-9 47 0,-20 60 0,-12 70 0,-11 63 1,-6 47 0,-8 46-1,-1 39-3,-1 29 1,2 11-1,10-11 1,5-24-1,6-44-1,4-44-3,7-55-12,10-56-17,-12-69-1,10-29 0,-15-39 1</inkml:trace>
  <inkml:trace contextRef="#ctx0" brushRef="#br0" timeOffset="562">1267 180 33,'-16'23'26,"8"38"1,-22 13-1,2 34-19,-9 18-6,-1 13 1,5 1-1,8-17 1,15-20-1,17-37 1,20-39 1,18-52 0,19-41 0,-1-42 1,8-18-1,-11-15-1,-8 3 1,-16 15-2,-12 20-4,-21 32-26,-11 50-1,-22 29-1,5 49 1</inkml:trace>
  <inkml:trace contextRef="#ctx0" brushRef="#br0" timeOffset="874">1783 119 17,'13'27'25,"-23"17"-1,9 49 1,-10 22-17,-7 21-2,4 11-2,-2-4-1,15-12-1,4-28-2,14-37 0,12-43 0,10-47-1,10-46 1,7-34-1,5-27 0,-2-11 0,-1 0 2,-7 19 2,-9 24-1,-2 32 1,-12 47 0,-3 42 0,-6 39 0,-3 34 0,0 16 0,3 8-1,0-5-1,6-10-3,2-37-25,13-14-1,-7-42 0,19-9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7-06-02T13:12:31.606"/>
    </inkml:context>
    <inkml:brush xml:id="br0">
      <inkml:brushProperty name="width" value="0.10583" units="cm"/>
      <inkml:brushProperty name="height" value="0.05292" units="cm"/>
      <inkml:brushProperty name="fitToCurve" value="1"/>
    </inkml:brush>
  </inkml:definitions>
  <inkml:trace contextRef="#ctx0" brushRef="#br0">48 133 20,'-12'27'15,"11"25"-4,-12 11-1,7 30-3,-5 20-1,9 26 2,5 11 2,4-9 1,13-8 1,4-31-1,16-29 0,4-56-1,6-44-2,-1-55-2,5-32-2,-10-23-3,-1-5-1,-8 6 0,-10 19 0,-7 30 0,-2 27 0,-5 31-1,-11 29 1,19 24-1,-7 11 1,7 6-1,3-4 0,12-3 1,2-8 0,8-15 1,2-11-1,4-13 0,-1-12 1,2-11-1,-1-9 0,-4-7 1,-1-1-2,-8 1 2,-3-3-2,-8 4 1,-2 4-1,-6 6 0,-9 13 1,-9 13-1,0 15 1,-25 13 0,-1 22 0,-2 20 0,0 21 1,-1 17 0,4 16 0,8 5 1,12 2 0,10-10-1,13-20-4,12-22-14,12-22-14,-8-42-1,11-17 1,-12-38-2</inkml:trace>
  <inkml:trace contextRef="#ctx0" brushRef="#br0" timeOffset="608">1477 920 5,'11'26'23,"-8"-45"1,16-5-1,-8-27-12,3-17-4,-1-11-2,1-7-3,-3-3 0,0 9 0,-1 9 0,1 19 0,0 24-1,4 22 1,3 17-1,4 16 1,3 14-1,10 9 0,-2 1-1,5 1 1,-2-3 0,-2-12 0,-1-17 0,-3-15 0,-3-16 0,-4-21-1,1-10 0,-2-17 0,3-11 0,2-7 0,3 3 1,0 1 1,2 11 1,0 12 2,4 13-1,-2 20 0,-1 26 1,-5 25-1,-1 29 0,-8 22-1,-5 29-2,-3 27-1,-1 34 2,-6 32-2,7 25 1,-3 17 0,3 7 0,-1-10 0,7-17-1,-1-29-8,9-34-23,-10-59-1,15-37 0,-8-58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7-06-02T13:12:33.587"/>
    </inkml:context>
    <inkml:brush xml:id="br0">
      <inkml:brushProperty name="width" value="0.10583" units="cm"/>
      <inkml:brushProperty name="height" value="0.05292" units="cm"/>
      <inkml:brushProperty name="fitToCurve" value="1"/>
    </inkml:brush>
  </inkml:definitions>
  <inkml:trace contextRef="#ctx0" brushRef="#br0">0 1698 26,'6'-24'27,"11"45"1,-17 14 1,4 34-18,-4 26-4,-4 14-3,4 8-2,0-5 0,5-14 0,9-30-1,10-30 0,9-42-1,10-43 1,4-43-1,6-36 0,1-23 0,1-2 0,-10 8 1,-4 25 0,-11 33 1,-7 44-1,-8 48 0,-4 53 1,-7 40 0,3 23-1,-3 11-1,4-2 1,7-14-1,0-23 0,9-38 0,6-40 0,3-41 0,3-34 1,-1-32-2,1-22 1,-1-13 0,0 5 1,-7 11 0,-1 27-1,-2 33 1,-3 36 0,2 43 0,-2 41 0,2 30-1,-2 23 0,3 11 0,4 0 1,-3-15 1,7-21 0,0-32-1,5-31 0,0-36 1,3-30 1,-1-25-3,-4-13-1,2-2-4,-8-3 1,0 15-2,-8 7 0,0 25-1,-6 5-1,8 15-9,2 12-13,-10-7 0,15 12 2,-12-18 1</inkml:trace>
  <inkml:trace contextRef="#ctx0" brushRef="#br0" timeOffset="1123">1757 1406 29,'-3'-15'28,"11"31"1,-16 14-8,3 22-8,-3 21-2,-3 20-7,0 16-2,3 10 0,4-1 0,0-15 2,11-23-1,8-32 0,12-32 0,8-45-1,11-34 1,3-38-2,3-21 0,5-14-2,-2 4 2,-11 10-1,-5 24 1,-10 35-1,-9 42 1,-7 45-1,-7 36 1,-6 35 0,0 16-1,5 5 1,-2-2-1,8-16-3,3-28-10,2-39-18,16-15-1,-7-46-1,11-2 1</inkml:trace>
  <inkml:trace contextRef="#ctx0" brushRef="#br0" timeOffset="1514">2761 1510 26,'0'0'24,"25"44"1,-38-9 1,1 27-21,-11 7-4,-2 8 0,0 2 1,3-7 0,4-12-1,17-24 0,1-36 0,38-14-1,3-38 1,11-35-1,8-29 0,14-32 0,3-39-1,-1-28 2,-5-18-1,-8-4 1,-11 15 0,-15 23 0,-15 33 1,-21 52 0,-13 60 1,-17 70-1,-6 62-1,2 53 1,3 36-1,8 23 1,13 7-1,9-15 2,14-16 0,13-44 0,14-30 0,1-49 1,12-32 0,-4-33 0,4-13 0,-8-8-1,-2 10-1,-13 16 1,-7 28-1,-13 28 0,-8 29 0,-9 22-1,-3 13 0,-2 6 0,-1-7-1,5-7-5,2-22-28,5-35-1,20-15 0,-4-24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07-06-02T13:12:36.242"/>
    </inkml:context>
    <inkml:brush xml:id="br0">
      <inkml:brushProperty name="width" value="0.10583" units="cm"/>
      <inkml:brushProperty name="height" value="0.05292" units="cm"/>
      <inkml:brushProperty name="fitToCurve" value="1"/>
    </inkml:brush>
  </inkml:definitions>
  <inkml:trace contextRef="#ctx0" brushRef="#br0">748 65 19,'7'39'24,"-21"12"0,2 37-12,-8 31-4,-7 30-1,-11 25-1,-2 6-3,-3-5-2,5-19 0,-3-31-1,3-43 0,2-54-1,3-59 0,-2-51 1,-4-43-1,-3-26 1,-5-13 0,4-7 0,-5 7 0,6 15 0,4 25 1,15 25-1,7 24 2,14 23 1,13 19 3,15 20 1,13 13 0,18 19 1,7-3 0,18 8 0,2-12-1,13-1-2,-2-9-2,-1-2 0,-15-8-2,-10-4-1,-19 5-3,-21 1-9,-29 6-20,-3 43 0,-34-2-2,-4 28 1</inkml:trace>
  <inkml:trace contextRef="#ctx0" brushRef="#br0" timeOffset="532">333 2499 3,'14'3'23,"-30"3"0,8 29 1,-19 6-16,-9 14 0,-1 13-2,-5 6 2,8 8 0,-1-6 1,22-4 0,13-26-1,30-17 0,16-39 0,19-25 0,4-40-2,5-20 0,-5-19-4,-11-5 0,-20 7 0,-28 17-7,-40 33-29,-14 46 1,-32 31-2,1 38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147EEE-15DF-4100-939F-14D7CF900D58}" type="datetimeFigureOut">
              <a:rPr lang="en-US"/>
              <a:pPr>
                <a:defRPr/>
              </a:pPr>
              <a:t>5/20/2015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5D7789-6A75-4F02-B6BD-11E5EDFB2684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9372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M.Arief Latar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163A5-7EB7-4BEA-B388-AB26C325776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4E946EA-6A47-419E-814F-D1648B25D66F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AA49B8E-450D-4E1E-BB0A-931A3595A812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9B57D6C-FCD5-474B-B525-7FC9AE426F1C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242EE4-C3CC-4C21-900C-3FDEE7B76A83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7701" y="228600"/>
            <a:ext cx="2078039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28600"/>
            <a:ext cx="6083300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9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13739" cy="706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104900"/>
            <a:ext cx="388620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FC63A26-6800-49AD-9B62-8EC96C492639}" type="slidenum">
              <a:rPr lang="en-US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5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586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2338" y="1295400"/>
            <a:ext cx="3815862" cy="4648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C352660-B25C-43D3-A031-654427A682A0}" type="slidenum">
              <a:rPr lang="en-US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5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E8D89AD-6700-4F45-8A56-FE00A3D2DEF1}" type="slidenum">
              <a:rPr lang="en-US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448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8AC3D4F-A281-452A-98DB-3796DBC223CB}" type="slidenum">
              <a:rPr lang="en-US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2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05" y="836614"/>
            <a:ext cx="6777783" cy="2555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7EF35E7-A652-448C-AD1B-CB1349473DA3}" type="slidenum">
              <a:rPr lang="en-GB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160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1862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895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56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0687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001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10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21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30897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8366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735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992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6482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E8D89AD-6700-4F45-8A56-FE00A3D2DEF1}" type="slidenum">
              <a:rPr lang="en-US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744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929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8AC3D4F-A281-452A-98DB-3796DBC223CB}" type="slidenum">
              <a:rPr lang="en-US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2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04900"/>
            <a:ext cx="3886200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4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99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7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04900"/>
            <a:ext cx="792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8313739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gradFill rotWithShape="0">
            <a:gsLst>
              <a:gs pos="0">
                <a:srgbClr val="063DE8">
                  <a:gamma/>
                  <a:shade val="49804"/>
                  <a:invGamma/>
                </a:srgbClr>
              </a:gs>
              <a:gs pos="50000">
                <a:srgbClr val="063DE8"/>
              </a:gs>
              <a:gs pos="100000">
                <a:srgbClr val="063DE8">
                  <a:gamma/>
                  <a:shade val="4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 rot="16200000">
            <a:off x="-2501899" y="2888592"/>
            <a:ext cx="5621337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200" b="1" i="1">
                <a:solidFill>
                  <a:srgbClr val="FFFFFF"/>
                </a:solidFill>
                <a:latin typeface="Arial"/>
              </a:rPr>
              <a:t>Environmental Health and Safety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684714" y="6559551"/>
            <a:ext cx="40395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fld id="{564C8D04-1B8D-42D1-993F-FCF845E056A8}" type="slidenum">
              <a:rPr lang="en-US" sz="1400" i="1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sz="1400" i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609600" y="838201"/>
            <a:ext cx="8534400" cy="6350"/>
          </a:xfrm>
          <a:prstGeom prst="line">
            <a:avLst/>
          </a:prstGeom>
          <a:noFill/>
          <a:ln w="508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8957988" y="6340476"/>
            <a:ext cx="186013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/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9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hf sldNum="0" hdr="0" ftr="0" dt="0"/>
  <p:txStyles>
    <p:titleStyle>
      <a:lvl1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lnSpc>
          <a:spcPct val="88000"/>
        </a:lnSpc>
        <a:spcBef>
          <a:spcPct val="0"/>
        </a:spcBef>
        <a:spcAft>
          <a:spcPct val="0"/>
        </a:spcAft>
        <a:defRPr sz="3600" b="1">
          <a:solidFill>
            <a:srgbClr val="008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85750" indent="-28575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q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971550" indent="-228600" algn="l" rtl="0" fontAlgn="base">
        <a:lnSpc>
          <a:spcPct val="93000"/>
        </a:lnSpc>
        <a:spcBef>
          <a:spcPct val="30000"/>
        </a:spcBef>
        <a:spcAft>
          <a:spcPct val="0"/>
        </a:spcAft>
        <a:buClr>
          <a:srgbClr val="000099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</a:defRPr>
      </a:lvl3pPr>
      <a:lvl4pPr marL="1314450" indent="-228600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16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5B62C-8DAA-4245-B4CA-61899CA0B0D4}" type="datetimeFigureOut">
              <a:rPr lang="id-ID" smtClean="0"/>
              <a:t>20/05/2015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13E28-4101-40BB-8182-4B52E791363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74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gif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12" Type="http://schemas.openxmlformats.org/officeDocument/2006/relationships/image" Target="../media/image14.gi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3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96737" y="4587147"/>
            <a:ext cx="5332863" cy="786774"/>
            <a:chOff x="3003995" y="5803909"/>
            <a:chExt cx="4262556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Freeform 7"/>
            <p:cNvSpPr/>
            <p:nvPr/>
          </p:nvSpPr>
          <p:spPr>
            <a:xfrm>
              <a:off x="3164983" y="5913005"/>
              <a:ext cx="410156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algn="ctr" defTabSz="1066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Ir. MUH. ARIEF LATAR, MSc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003995" y="5803909"/>
              <a:ext cx="726583" cy="78677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Rectangle 9"/>
          <p:cNvSpPr/>
          <p:nvPr/>
        </p:nvSpPr>
        <p:spPr>
          <a:xfrm>
            <a:off x="1371600" y="1876994"/>
            <a:ext cx="71628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5400" b="1" cap="all" dirty="0" smtClean="0">
                <a:ln w="0"/>
                <a:gradFill flip="none">
                  <a:gsLst>
                    <a:gs pos="0">
                      <a:srgbClr val="618FF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18FF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18FFD">
                        <a:shade val="65000"/>
                        <a:satMod val="130000"/>
                      </a:srgbClr>
                    </a:gs>
                    <a:gs pos="92000">
                      <a:srgbClr val="618FFD">
                        <a:shade val="50000"/>
                        <a:satMod val="120000"/>
                      </a:srgbClr>
                    </a:gs>
                    <a:gs pos="100000">
                      <a:srgbClr val="618FF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LINGKUNGAN KERJA FAKTOR </a:t>
            </a:r>
            <a:r>
              <a:rPr lang="id-ID" sz="5400" b="1" cap="all" dirty="0" smtClean="0">
                <a:ln w="0"/>
                <a:gradFill flip="none">
                  <a:gsLst>
                    <a:gs pos="0">
                      <a:srgbClr val="618FF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618FF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618FFD">
                        <a:shade val="65000"/>
                        <a:satMod val="130000"/>
                      </a:srgbClr>
                    </a:gs>
                    <a:gs pos="92000">
                      <a:srgbClr val="618FFD">
                        <a:shade val="50000"/>
                        <a:satMod val="120000"/>
                      </a:srgbClr>
                    </a:gs>
                    <a:gs pos="100000">
                      <a:srgbClr val="618FF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ekton Pro Cond" pitchFamily="34" charset="0"/>
              </a:rPr>
              <a:t>debu</a:t>
            </a:r>
            <a:endParaRPr lang="en-US" sz="5400" b="1" cap="all" dirty="0">
              <a:ln w="0"/>
              <a:gradFill flip="none">
                <a:gsLst>
                  <a:gs pos="0">
                    <a:srgbClr val="618FFD">
                      <a:tint val="75000"/>
                      <a:shade val="75000"/>
                      <a:satMod val="170000"/>
                    </a:srgbClr>
                  </a:gs>
                  <a:gs pos="49000">
                    <a:srgbClr val="618FFD">
                      <a:tint val="88000"/>
                      <a:shade val="65000"/>
                      <a:satMod val="172000"/>
                    </a:srgbClr>
                  </a:gs>
                  <a:gs pos="50000">
                    <a:srgbClr val="618FFD">
                      <a:shade val="65000"/>
                      <a:satMod val="130000"/>
                    </a:srgbClr>
                  </a:gs>
                  <a:gs pos="92000">
                    <a:srgbClr val="618FFD">
                      <a:shade val="50000"/>
                      <a:satMod val="120000"/>
                    </a:srgbClr>
                  </a:gs>
                  <a:gs pos="100000">
                    <a:srgbClr val="618FF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ekton Pro Cond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143000" y="609600"/>
            <a:ext cx="1375839" cy="1267394"/>
            <a:chOff x="1854" y="3600"/>
            <a:chExt cx="782" cy="668"/>
          </a:xfrm>
        </p:grpSpPr>
        <p:pic>
          <p:nvPicPr>
            <p:cNvPr id="13" name="Picture 8" descr="dove-left-gold"/>
            <p:cNvPicPr>
              <a:picLocks noChangeAspect="1" noChangeArrowheads="1"/>
            </p:cNvPicPr>
            <p:nvPr/>
          </p:nvPicPr>
          <p:blipFill>
            <a:blip r:embed="rId5">
              <a:lum bright="-24000" contrast="-30000"/>
            </a:blip>
            <a:srcRect/>
            <a:stretch>
              <a:fillRect/>
            </a:stretch>
          </p:blipFill>
          <p:spPr bwMode="auto">
            <a:xfrm rot="818716">
              <a:off x="1854" y="3600"/>
              <a:ext cx="782" cy="419"/>
            </a:xfrm>
            <a:prstGeom prst="rect">
              <a:avLst/>
            </a:prstGeom>
            <a:noFill/>
          </p:spPr>
        </p:pic>
        <p:pic>
          <p:nvPicPr>
            <p:cNvPr id="14" name="Picture 9" descr="GLOB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94" y="3924"/>
              <a:ext cx="360" cy="3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993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475166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/>
              <a:t>II.  </a:t>
            </a:r>
            <a:r>
              <a:rPr lang="en-AU" b="1" dirty="0" smtClean="0"/>
              <a:t>BAHAYA </a:t>
            </a:r>
            <a:r>
              <a:rPr lang="en-AU" b="1" dirty="0"/>
              <a:t>DEBU  DI LINGKUNGAN INDUSTRI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052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5181600" cy="609600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id-ID" sz="4700" dirty="0" smtClean="0">
                <a:latin typeface="Agency FB" pitchFamily="34" charset="0"/>
              </a:rPr>
              <a:t>2.1.   Pengantar</a:t>
            </a:r>
            <a:r>
              <a:rPr lang="en-US" sz="4700" dirty="0" smtClean="0">
                <a:latin typeface="Agency FB" pitchFamily="34" charset="0"/>
              </a:rPr>
              <a:t>…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42999" y="1676400"/>
            <a:ext cx="76200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1600" b="1" dirty="0"/>
              <a:t>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memasuki</a:t>
            </a:r>
            <a:r>
              <a:rPr lang="en-US" sz="1600" b="1" dirty="0"/>
              <a:t> </a:t>
            </a:r>
            <a:r>
              <a:rPr lang="en-US" sz="1600" b="1" dirty="0" err="1" smtClean="0"/>
              <a:t>tubuh</a:t>
            </a:r>
            <a:r>
              <a:rPr lang="id-ID" sz="1600" b="1" dirty="0" smtClean="0"/>
              <a:t> :  </a:t>
            </a:r>
            <a:r>
              <a:rPr lang="en-US" sz="1600" b="1" dirty="0" smtClean="0"/>
              <a:t> </a:t>
            </a:r>
            <a:r>
              <a:rPr lang="en-US" sz="1600" b="1" dirty="0" err="1"/>
              <a:t>lewat</a:t>
            </a:r>
            <a:r>
              <a:rPr lang="en-US" sz="1600" b="1" dirty="0"/>
              <a:t> </a:t>
            </a:r>
            <a:r>
              <a:rPr lang="en-US" sz="1600" b="1" dirty="0" err="1"/>
              <a:t>inhalasi</a:t>
            </a:r>
            <a:r>
              <a:rPr lang="en-US" sz="1600" b="1" dirty="0"/>
              <a:t>, </a:t>
            </a:r>
            <a:r>
              <a:rPr lang="en-US" sz="1600" b="1" dirty="0" err="1"/>
              <a:t>ingesti</a:t>
            </a:r>
            <a:r>
              <a:rPr lang="en-US" sz="1600" b="1" dirty="0"/>
              <a:t>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kulit</a:t>
            </a:r>
            <a:endParaRPr lang="en-US" sz="1600" b="1" dirty="0"/>
          </a:p>
          <a:p>
            <a:endParaRPr lang="en-US" sz="1600" b="1" dirty="0"/>
          </a:p>
          <a:p>
            <a:pPr>
              <a:buFontTx/>
              <a:buChar char="•"/>
            </a:pPr>
            <a:r>
              <a:rPr lang="en-US" sz="1600" b="1" dirty="0"/>
              <a:t> </a:t>
            </a:r>
            <a:r>
              <a:rPr lang="en-US" sz="1600" b="1" dirty="0" err="1"/>
              <a:t>Luasnya</a:t>
            </a:r>
            <a:r>
              <a:rPr lang="en-US" sz="1600" b="1" dirty="0"/>
              <a:t> </a:t>
            </a:r>
            <a:r>
              <a:rPr lang="en-US" sz="1600" b="1" dirty="0" err="1"/>
              <a:t>permukaan</a:t>
            </a:r>
            <a:r>
              <a:rPr lang="en-US" sz="1600" b="1" dirty="0"/>
              <a:t> yang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menyerap</a:t>
            </a:r>
            <a:r>
              <a:rPr lang="en-US" sz="1600" b="1" dirty="0"/>
              <a:t> </a:t>
            </a:r>
            <a:r>
              <a:rPr lang="en-US" sz="1600" b="1" dirty="0" err="1"/>
              <a:t>debu</a:t>
            </a:r>
            <a:r>
              <a:rPr lang="en-US" sz="1600" b="1" dirty="0"/>
              <a:t> (</a:t>
            </a:r>
            <a:r>
              <a:rPr lang="en-US" sz="1600" b="1" dirty="0" err="1"/>
              <a:t>luas</a:t>
            </a:r>
            <a:r>
              <a:rPr lang="en-US" sz="1600" b="1" dirty="0"/>
              <a:t> </a:t>
            </a:r>
            <a:r>
              <a:rPr lang="en-US" sz="1600" b="1" dirty="0" err="1"/>
              <a:t>paru-paru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   orang </a:t>
            </a:r>
            <a:r>
              <a:rPr lang="en-US" sz="1600" b="1" dirty="0" err="1"/>
              <a:t>dewasa</a:t>
            </a:r>
            <a:r>
              <a:rPr lang="en-US" sz="1600" b="1" dirty="0"/>
              <a:t> = </a:t>
            </a:r>
            <a:r>
              <a:rPr lang="id-ID" sz="1600" b="1" dirty="0" smtClean="0"/>
              <a:t>(</a:t>
            </a:r>
            <a:r>
              <a:rPr lang="en-US" sz="1600" b="1" dirty="0" smtClean="0"/>
              <a:t>55</a:t>
            </a:r>
            <a:r>
              <a:rPr lang="id-ID" sz="1600" b="1" dirty="0" smtClean="0"/>
              <a:t>  </a:t>
            </a:r>
            <a:r>
              <a:rPr lang="en-US" sz="1600" b="1" dirty="0" smtClean="0"/>
              <a:t>-</a:t>
            </a:r>
            <a:r>
              <a:rPr lang="id-ID" sz="1600" b="1" dirty="0" smtClean="0"/>
              <a:t> </a:t>
            </a:r>
            <a:r>
              <a:rPr lang="en-US" sz="1600" b="1" dirty="0" smtClean="0"/>
              <a:t>75 </a:t>
            </a:r>
            <a:r>
              <a:rPr lang="id-ID" sz="1600" b="1" dirty="0" smtClean="0"/>
              <a:t>) M</a:t>
            </a:r>
            <a:r>
              <a:rPr lang="en-AU" sz="1600" baseline="30000" dirty="0" smtClean="0"/>
              <a:t>2</a:t>
            </a:r>
            <a:r>
              <a:rPr lang="en-US" sz="1600" b="1" dirty="0" smtClean="0"/>
              <a:t>,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kulit</a:t>
            </a:r>
            <a:r>
              <a:rPr lang="en-US" sz="1600" b="1" dirty="0"/>
              <a:t> 2 </a:t>
            </a:r>
            <a:r>
              <a:rPr lang="id-ID" sz="1600" b="1" dirty="0" smtClean="0"/>
              <a:t>M</a:t>
            </a:r>
            <a:r>
              <a:rPr lang="en-AU" sz="1600" baseline="30000" dirty="0" smtClean="0"/>
              <a:t>2</a:t>
            </a:r>
            <a:r>
              <a:rPr lang="en-US" sz="1600" b="1" dirty="0" smtClean="0"/>
              <a:t>).</a:t>
            </a:r>
            <a:endParaRPr lang="en-US" sz="1600" b="1" dirty="0"/>
          </a:p>
          <a:p>
            <a:endParaRPr lang="en-US" sz="1600" b="1" dirty="0"/>
          </a:p>
          <a:p>
            <a:pPr>
              <a:buFontTx/>
              <a:buChar char="•"/>
            </a:pPr>
            <a:r>
              <a:rPr lang="en-US" sz="1600" b="1" dirty="0"/>
              <a:t> </a:t>
            </a:r>
            <a:r>
              <a:rPr lang="en-US" sz="1600" b="1" dirty="0" err="1"/>
              <a:t>Luas</a:t>
            </a:r>
            <a:r>
              <a:rPr lang="en-US" sz="1600" b="1" dirty="0"/>
              <a:t> </a:t>
            </a:r>
            <a:r>
              <a:rPr lang="en-US" sz="1600" b="1" dirty="0" err="1"/>
              <a:t>permukaan</a:t>
            </a:r>
            <a:r>
              <a:rPr lang="en-US" sz="1600" b="1" dirty="0"/>
              <a:t> </a:t>
            </a:r>
            <a:r>
              <a:rPr lang="en-US" sz="1600" b="1" dirty="0" err="1"/>
              <a:t>debu</a:t>
            </a:r>
            <a:r>
              <a:rPr lang="en-US" sz="1600" b="1" dirty="0"/>
              <a:t> </a:t>
            </a:r>
            <a:r>
              <a:rPr lang="en-US" sz="1600" b="1" dirty="0" err="1"/>
              <a:t>semakin</a:t>
            </a:r>
            <a:r>
              <a:rPr lang="en-US" sz="1600" b="1" dirty="0"/>
              <a:t> </a:t>
            </a:r>
            <a:r>
              <a:rPr lang="en-US" sz="1600" b="1" dirty="0" err="1"/>
              <a:t>besar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semakin</a:t>
            </a:r>
            <a:r>
              <a:rPr lang="en-US" sz="1600" b="1" dirty="0"/>
              <a:t> </a:t>
            </a:r>
            <a:r>
              <a:rPr lang="en-US" sz="1600" b="1" dirty="0" err="1"/>
              <a:t>halusnya</a:t>
            </a:r>
            <a:r>
              <a:rPr lang="en-US" sz="1600" b="1" dirty="0"/>
              <a:t> </a:t>
            </a:r>
          </a:p>
          <a:p>
            <a:r>
              <a:rPr lang="en-US" sz="1600" b="1" dirty="0"/>
              <a:t>   </a:t>
            </a:r>
            <a:r>
              <a:rPr lang="en-US" sz="1600" b="1" dirty="0" err="1"/>
              <a:t>ukuran</a:t>
            </a:r>
            <a:r>
              <a:rPr lang="en-US" sz="1600" b="1" dirty="0"/>
              <a:t> </a:t>
            </a:r>
            <a:r>
              <a:rPr lang="en-US" sz="1600" b="1" dirty="0" err="1"/>
              <a:t>debu</a:t>
            </a:r>
            <a:r>
              <a:rPr lang="en-US" sz="1600" b="1" dirty="0"/>
              <a:t>. </a:t>
            </a:r>
            <a:r>
              <a:rPr lang="en-US" sz="1600" b="1" dirty="0" err="1"/>
              <a:t>Misal</a:t>
            </a:r>
            <a:r>
              <a:rPr lang="en-US" sz="1600" b="1" dirty="0"/>
              <a:t> 1 cm3 quartz </a:t>
            </a:r>
            <a:r>
              <a:rPr lang="en-US" sz="1600" b="1" dirty="0" err="1"/>
              <a:t>murni</a:t>
            </a:r>
            <a:r>
              <a:rPr lang="en-US" sz="1600" b="1" dirty="0"/>
              <a:t> </a:t>
            </a:r>
            <a:r>
              <a:rPr lang="en-US" sz="1600" b="1" dirty="0" err="1"/>
              <a:t>bila</a:t>
            </a:r>
            <a:r>
              <a:rPr lang="en-US" sz="1600" b="1" dirty="0"/>
              <a:t> </a:t>
            </a:r>
            <a:r>
              <a:rPr lang="en-US" sz="1600" b="1" dirty="0" err="1"/>
              <a:t>ditumbuk</a:t>
            </a:r>
            <a:r>
              <a:rPr lang="en-US" sz="1600" b="1" dirty="0"/>
              <a:t> </a:t>
            </a:r>
            <a:r>
              <a:rPr lang="en-US" sz="1600" b="1" dirty="0" err="1"/>
              <a:t>halus</a:t>
            </a:r>
            <a:endParaRPr lang="en-US" sz="1600" b="1" dirty="0"/>
          </a:p>
          <a:p>
            <a:r>
              <a:rPr lang="en-US" sz="1600" b="1" dirty="0"/>
              <a:t>   </a:t>
            </a:r>
            <a:r>
              <a:rPr lang="en-US" sz="1600" b="1" dirty="0" err="1"/>
              <a:t>menjadi</a:t>
            </a:r>
            <a:r>
              <a:rPr lang="en-US" sz="1600" b="1" dirty="0"/>
              <a:t> </a:t>
            </a:r>
            <a:r>
              <a:rPr lang="en-US" sz="1600" b="1" dirty="0" err="1"/>
              <a:t>ukuran</a:t>
            </a:r>
            <a:r>
              <a:rPr lang="en-US" sz="1600" b="1" dirty="0"/>
              <a:t> 1 </a:t>
            </a:r>
            <a:r>
              <a:rPr lang="en-US" sz="1600" b="1" dirty="0" err="1"/>
              <a:t>mikron</a:t>
            </a:r>
            <a:r>
              <a:rPr lang="en-US" sz="1600" b="1" dirty="0"/>
              <a:t>, </a:t>
            </a:r>
            <a:r>
              <a:rPr lang="en-US" sz="1600" b="1" dirty="0" err="1"/>
              <a:t>maka</a:t>
            </a:r>
            <a:r>
              <a:rPr lang="en-US" sz="1600" b="1" dirty="0"/>
              <a:t> </a:t>
            </a:r>
            <a:r>
              <a:rPr lang="en-US" sz="1600" b="1" dirty="0" err="1"/>
              <a:t>terbentuk</a:t>
            </a:r>
            <a:r>
              <a:rPr lang="en-US" sz="1600" b="1" dirty="0"/>
              <a:t> </a:t>
            </a:r>
            <a:r>
              <a:rPr lang="en-US" sz="1600" b="1" dirty="0" err="1"/>
              <a:t>debu</a:t>
            </a:r>
            <a:r>
              <a:rPr lang="en-US" sz="1600" b="1" dirty="0"/>
              <a:t> </a:t>
            </a:r>
            <a:r>
              <a:rPr lang="en-US" sz="1600" b="1" dirty="0" err="1"/>
              <a:t>sebanyak</a:t>
            </a:r>
            <a:r>
              <a:rPr lang="en-US" sz="1600" b="1" dirty="0"/>
              <a:t> 10</a:t>
            </a:r>
            <a:r>
              <a:rPr lang="en-US" sz="1600" b="1" baseline="30000" dirty="0"/>
              <a:t>12</a:t>
            </a:r>
            <a:endParaRPr lang="en-US" sz="1600" b="1" dirty="0"/>
          </a:p>
          <a:p>
            <a:r>
              <a:rPr lang="en-US" sz="1600" b="1" dirty="0"/>
              <a:t>  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luas</a:t>
            </a:r>
            <a:r>
              <a:rPr lang="en-US" sz="1600" b="1" dirty="0"/>
              <a:t> </a:t>
            </a:r>
            <a:r>
              <a:rPr lang="en-US" sz="1600" b="1" dirty="0" err="1"/>
              <a:t>permukaan</a:t>
            </a:r>
            <a:r>
              <a:rPr lang="en-US" sz="1600" b="1" dirty="0"/>
              <a:t> 6 </a:t>
            </a:r>
            <a:r>
              <a:rPr lang="id-ID" sz="1600" dirty="0"/>
              <a:t>M</a:t>
            </a:r>
            <a:r>
              <a:rPr lang="en-AU" sz="1600" baseline="30000" dirty="0" smtClean="0"/>
              <a:t>2</a:t>
            </a:r>
            <a:r>
              <a:rPr lang="id-ID" sz="1600" baseline="30000" dirty="0" smtClean="0"/>
              <a:t> </a:t>
            </a:r>
            <a:r>
              <a:rPr lang="en-US" sz="1600" b="1" dirty="0" smtClean="0"/>
              <a:t> </a:t>
            </a:r>
            <a:r>
              <a:rPr lang="en-US" sz="1600" b="1" dirty="0" err="1"/>
              <a:t>dibanding</a:t>
            </a:r>
            <a:r>
              <a:rPr lang="en-US" sz="1600" b="1" dirty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asalnya</a:t>
            </a:r>
            <a:r>
              <a:rPr lang="en-US" sz="1600" b="1" dirty="0"/>
              <a:t> 6 </a:t>
            </a:r>
            <a:r>
              <a:rPr lang="id-ID" sz="1600" b="1" dirty="0" smtClean="0"/>
              <a:t>c</a:t>
            </a:r>
            <a:r>
              <a:rPr lang="en-AU" sz="1600" dirty="0" smtClean="0"/>
              <a:t>m</a:t>
            </a:r>
            <a:r>
              <a:rPr lang="en-AU" sz="1600" baseline="30000" dirty="0" smtClean="0"/>
              <a:t>2</a:t>
            </a:r>
            <a:r>
              <a:rPr lang="en-US" sz="1600" b="1" dirty="0" smtClean="0"/>
              <a:t>.</a:t>
            </a:r>
            <a:endParaRPr lang="en-US" sz="1600" b="1" dirty="0"/>
          </a:p>
          <a:p>
            <a:endParaRPr lang="en-US" sz="1600" b="1" dirty="0"/>
          </a:p>
          <a:p>
            <a:r>
              <a:rPr lang="en-US" sz="1600" b="1" dirty="0" smtClean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656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5271331"/>
              </p:ext>
            </p:extLst>
          </p:nvPr>
        </p:nvGraphicFramePr>
        <p:xfrm>
          <a:off x="762000" y="685800"/>
          <a:ext cx="7924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5864938"/>
            <a:ext cx="6802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err="1"/>
              <a:t>Bakteri</a:t>
            </a:r>
            <a:r>
              <a:rPr lang="en-AU" sz="1400" dirty="0"/>
              <a:t>,  </a:t>
            </a:r>
            <a:r>
              <a:rPr lang="en-AU" sz="1400" dirty="0" err="1"/>
              <a:t>jamur</a:t>
            </a:r>
            <a:r>
              <a:rPr lang="en-AU" sz="1400" dirty="0"/>
              <a:t> : </a:t>
            </a:r>
            <a:r>
              <a:rPr lang="en-AU" sz="1400" i="1" dirty="0"/>
              <a:t>Anthrax </a:t>
            </a:r>
            <a:r>
              <a:rPr lang="en-AU" sz="1400" dirty="0" err="1"/>
              <a:t>dari</a:t>
            </a:r>
            <a:r>
              <a:rPr lang="en-AU" sz="1400" dirty="0"/>
              <a:t> wool </a:t>
            </a:r>
            <a:r>
              <a:rPr lang="en-AU" sz="1400" dirty="0" err="1"/>
              <a:t>dan</a:t>
            </a:r>
            <a:r>
              <a:rPr lang="en-AU" sz="1400" dirty="0"/>
              <a:t> </a:t>
            </a:r>
            <a:r>
              <a:rPr lang="en-AU" sz="1400" dirty="0" err="1"/>
              <a:t>tulang</a:t>
            </a:r>
            <a:r>
              <a:rPr lang="en-AU" sz="1400" dirty="0"/>
              <a:t>, </a:t>
            </a:r>
            <a:r>
              <a:rPr lang="en-AU" sz="1400" dirty="0" err="1"/>
              <a:t>jamur</a:t>
            </a:r>
            <a:r>
              <a:rPr lang="en-AU" sz="1400" dirty="0"/>
              <a:t> </a:t>
            </a:r>
            <a:r>
              <a:rPr lang="en-AU" sz="1400" dirty="0" err="1"/>
              <a:t>dari</a:t>
            </a:r>
            <a:r>
              <a:rPr lang="en-AU" sz="1400" dirty="0"/>
              <a:t> </a:t>
            </a:r>
            <a:r>
              <a:rPr lang="en-AU" sz="1400" dirty="0" err="1"/>
              <a:t>kayu</a:t>
            </a:r>
            <a:r>
              <a:rPr lang="en-AU" sz="1400" dirty="0"/>
              <a:t>, bagasse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8812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8382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00"/>
                </a:solidFill>
                <a:latin typeface="Agency FB" pitchFamily="34" charset="0"/>
              </a:rPr>
              <a:t>Efek</a:t>
            </a:r>
            <a:r>
              <a:rPr lang="en-US" sz="40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Agency FB" pitchFamily="34" charset="0"/>
              </a:rPr>
              <a:t>debu</a:t>
            </a:r>
            <a:r>
              <a:rPr lang="en-US" sz="40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Agency FB" pitchFamily="34" charset="0"/>
              </a:rPr>
              <a:t>terhadap</a:t>
            </a:r>
            <a:r>
              <a:rPr lang="en-US" sz="40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Agency FB" pitchFamily="34" charset="0"/>
              </a:rPr>
              <a:t>kesehatan</a:t>
            </a:r>
            <a:r>
              <a:rPr lang="en-US" sz="4000" dirty="0" smtClean="0">
                <a:solidFill>
                  <a:srgbClr val="FFFF00"/>
                </a:solidFill>
                <a:latin typeface="Agency FB" pitchFamily="34" charset="0"/>
              </a:rPr>
              <a:t> (2)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2209800"/>
            <a:ext cx="7620000" cy="3352800"/>
          </a:xfrm>
        </p:spPr>
        <p:txBody>
          <a:bodyPr/>
          <a:lstStyle/>
          <a:p>
            <a:pPr marL="539750" indent="-539750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dirty="0" smtClean="0">
                <a:solidFill>
                  <a:schemeClr val="tx1"/>
                </a:solidFill>
              </a:rPr>
              <a:t>Metal fume fever: Zn, Mg.</a:t>
            </a:r>
          </a:p>
          <a:p>
            <a:pPr marL="539750" indent="-539750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Alergi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tepung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kayu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dll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539750" indent="-539750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dirty="0" err="1" smtClean="0">
                <a:solidFill>
                  <a:schemeClr val="tx1"/>
                </a:solidFill>
              </a:rPr>
              <a:t>Bakteri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jamur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i="1" dirty="0" smtClean="0">
                <a:solidFill>
                  <a:schemeClr val="tx1"/>
                </a:solidFill>
              </a:rPr>
              <a:t>Anthrax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wool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tulang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jamur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kayu</a:t>
            </a:r>
            <a:r>
              <a:rPr lang="en-US" dirty="0" smtClean="0">
                <a:solidFill>
                  <a:schemeClr val="tx1"/>
                </a:solidFill>
              </a:rPr>
              <a:t>, bagasse.</a:t>
            </a:r>
          </a:p>
          <a:p>
            <a:pPr marL="539750" indent="-539750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dirty="0" err="1" smtClean="0">
                <a:solidFill>
                  <a:schemeClr val="tx1"/>
                </a:solidFill>
              </a:rPr>
              <a:t>Iritasi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hidung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tenggorokan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asam</a:t>
            </a:r>
            <a:r>
              <a:rPr lang="en-US" dirty="0" smtClean="0">
                <a:solidFill>
                  <a:schemeClr val="tx1"/>
                </a:solidFill>
              </a:rPr>
              <a:t>, alkali, Cr, </a:t>
            </a:r>
            <a:r>
              <a:rPr lang="en-US" dirty="0" err="1" smtClean="0">
                <a:solidFill>
                  <a:schemeClr val="tx1"/>
                </a:solidFill>
              </a:rPr>
              <a:t>dll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539750" indent="-539750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dirty="0" err="1" smtClean="0">
                <a:solidFill>
                  <a:schemeClr val="tx1"/>
                </a:solidFill>
              </a:rPr>
              <a:t>Kerusakan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jaringan</a:t>
            </a:r>
            <a:r>
              <a:rPr lang="en-US" dirty="0" smtClean="0">
                <a:solidFill>
                  <a:schemeClr val="tx1"/>
                </a:solidFill>
              </a:rPr>
              <a:t> organ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zat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radioaktif</a:t>
            </a:r>
            <a:r>
              <a:rPr lang="en-US" dirty="0" smtClean="0">
                <a:solidFill>
                  <a:schemeClr val="tx1"/>
                </a:solidFill>
              </a:rPr>
              <a:t>, Ra, </a:t>
            </a:r>
            <a:r>
              <a:rPr lang="en-US" dirty="0" err="1" smtClean="0">
                <a:solidFill>
                  <a:schemeClr val="tx1"/>
                </a:solidFill>
              </a:rPr>
              <a:t>dll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i="1" dirty="0" smtClean="0">
              <a:solidFill>
                <a:schemeClr val="tx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85800"/>
            <a:ext cx="73914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C00000"/>
                </a:solidFill>
                <a:effectLst/>
                <a:latin typeface="Agency FB" pitchFamily="34" charset="0"/>
              </a:rPr>
              <a:t>Efek</a:t>
            </a:r>
            <a:r>
              <a:rPr lang="en-US" sz="4000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gency FB" pitchFamily="34" charset="0"/>
              </a:rPr>
              <a:t>debu</a:t>
            </a:r>
            <a:r>
              <a:rPr lang="en-US" sz="4000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gency FB" pitchFamily="34" charset="0"/>
              </a:rPr>
              <a:t>terhadap</a:t>
            </a:r>
            <a:r>
              <a:rPr lang="en-US" sz="4000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gency FB" pitchFamily="34" charset="0"/>
              </a:rPr>
              <a:t>kesehatan</a:t>
            </a:r>
            <a:r>
              <a:rPr lang="en-US" sz="4000" dirty="0" smtClean="0">
                <a:solidFill>
                  <a:srgbClr val="C00000"/>
                </a:solidFill>
                <a:latin typeface="Agency FB" pitchFamily="34" charset="0"/>
              </a:rPr>
              <a:t> (2)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Courier New" pitchFamily="49" charset="0"/>
              <a:buChar char="o"/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Keracunan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Pb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Biasanya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kronis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Clr>
                <a:srgbClr val="FFFF00"/>
              </a:buClr>
              <a:buFont typeface="Courier New" pitchFamily="49" charset="0"/>
              <a:buChar char="o"/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Keracunan</a:t>
            </a:r>
            <a:r>
              <a:rPr lang="en-US" sz="2800" dirty="0" smtClean="0">
                <a:solidFill>
                  <a:schemeClr val="tx1"/>
                </a:solidFill>
              </a:rPr>
              <a:t> Beryllium: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342900" lvl="1" indent="0">
              <a:buClr>
                <a:srgbClr val="FFFF00"/>
              </a:buClr>
              <a:buNone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Biasanya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parah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disebabkan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oleh</a:t>
            </a:r>
            <a:r>
              <a:rPr lang="en-US" dirty="0" smtClean="0">
                <a:solidFill>
                  <a:srgbClr val="FFFF00"/>
                </a:solidFill>
              </a:rPr>
              <a:t> Be fumes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Be </a:t>
            </a:r>
            <a:r>
              <a:rPr lang="en-US" dirty="0" err="1" smtClean="0">
                <a:solidFill>
                  <a:srgbClr val="FFFF00"/>
                </a:solidFill>
              </a:rPr>
              <a:t>terikat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debu</a:t>
            </a:r>
            <a:r>
              <a:rPr lang="en-US" dirty="0" smtClean="0">
                <a:solidFill>
                  <a:srgbClr val="FFFF00"/>
                </a:solidFill>
              </a:rPr>
              <a:t>. Be-</a:t>
            </a:r>
            <a:r>
              <a:rPr lang="en-US" dirty="0" err="1" smtClean="0">
                <a:solidFill>
                  <a:srgbClr val="FFFF00"/>
                </a:solidFill>
              </a:rPr>
              <a:t>fluorida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juga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berbahaya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Font typeface="Courier New" pitchFamily="49" charset="0"/>
              <a:buChar char="o"/>
              <a:defRPr/>
            </a:pPr>
            <a:r>
              <a:rPr lang="en-US" sz="2800" dirty="0" err="1" smtClean="0">
                <a:solidFill>
                  <a:schemeClr val="tx1"/>
                </a:solidFill>
              </a:rPr>
              <a:t>Demam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logam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342900" lvl="1" indent="0">
              <a:buClr>
                <a:srgbClr val="FFFF00"/>
              </a:buClr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merupakan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penyakit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akut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jangka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pendek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terutama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disebabkan</a:t>
            </a:r>
            <a:r>
              <a:rPr lang="en-US" dirty="0" smtClean="0">
                <a:solidFill>
                  <a:schemeClr val="tx1"/>
                </a:solidFill>
              </a:rPr>
              <a:t> Zn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Mg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oksida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logamnya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Gejala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timbul</a:t>
            </a:r>
            <a:r>
              <a:rPr lang="en-US" dirty="0" smtClean="0">
                <a:solidFill>
                  <a:schemeClr val="tx1"/>
                </a:solidFill>
              </a:rPr>
              <a:t> 12 jam </a:t>
            </a:r>
            <a:r>
              <a:rPr lang="en-US" dirty="0" err="1" smtClean="0">
                <a:solidFill>
                  <a:schemeClr val="tx1"/>
                </a:solidFill>
              </a:rPr>
              <a:t>setelah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eksposur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demam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menggigil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Sembuh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pekerja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kembali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kerja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kemungkinan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besar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memperlihatkan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keracunan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lagi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tetapi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apabila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sudah</a:t>
            </a:r>
            <a:r>
              <a:rPr lang="en-US" dirty="0" smtClean="0">
                <a:solidFill>
                  <a:schemeClr val="tx1"/>
                </a:solidFill>
              </a:rPr>
              <a:t> lama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logam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maka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penyakin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berulang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Clr>
                <a:srgbClr val="FFFF00"/>
              </a:buClr>
              <a:buFont typeface="Courier New" pitchFamily="49" charset="0"/>
              <a:buChar char="o"/>
              <a:defRPr/>
            </a:pPr>
            <a:endParaRPr lang="en-US" sz="2000" i="1" dirty="0" smtClean="0">
              <a:solidFill>
                <a:schemeClr val="tx1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09600"/>
            <a:ext cx="73914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FF00"/>
                </a:solidFill>
                <a:latin typeface="Agency FB" pitchFamily="34" charset="0"/>
              </a:rPr>
              <a:t>Efek</a:t>
            </a:r>
            <a:r>
              <a:rPr lang="en-US" sz="40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Agency FB" pitchFamily="34" charset="0"/>
              </a:rPr>
              <a:t>debu</a:t>
            </a:r>
            <a:r>
              <a:rPr lang="en-US" sz="40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Agency FB" pitchFamily="34" charset="0"/>
              </a:rPr>
              <a:t>terhadap</a:t>
            </a:r>
            <a:r>
              <a:rPr lang="en-US" sz="40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Agency FB" pitchFamily="34" charset="0"/>
              </a:rPr>
              <a:t>kesehatan</a:t>
            </a:r>
            <a:r>
              <a:rPr lang="en-US" sz="4000" dirty="0" smtClean="0">
                <a:solidFill>
                  <a:srgbClr val="FFFF00"/>
                </a:solidFill>
                <a:latin typeface="Agency FB" pitchFamily="34" charset="0"/>
              </a:rPr>
              <a:t> (2)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1828800"/>
            <a:ext cx="7696199" cy="3810000"/>
          </a:xfrm>
        </p:spPr>
        <p:txBody>
          <a:bodyPr/>
          <a:lstStyle/>
          <a:p>
            <a:pPr marL="539750" indent="-539750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Alergi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terjadi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orang yang </a:t>
            </a:r>
            <a:r>
              <a:rPr lang="en-US" sz="2000" dirty="0" err="1" smtClean="0">
                <a:solidFill>
                  <a:schemeClr val="tx1"/>
                </a:solidFill>
              </a:rPr>
              <a:t>peka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terhadap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kimia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makanan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obat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dll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Reaksi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berupa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asthma, hay fever, hives.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Eksposur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konsentrasi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kecil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mungkin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menimbulkan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reaksi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alergi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tetapi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segera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kontak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jangka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waktu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cukup</a:t>
            </a:r>
            <a:r>
              <a:rPr lang="en-US" sz="2000" dirty="0" smtClean="0">
                <a:solidFill>
                  <a:schemeClr val="tx1"/>
                </a:solidFill>
              </a:rPr>
              <a:t> lama, </a:t>
            </a:r>
            <a:r>
              <a:rPr lang="en-US" sz="2000" dirty="0" err="1" smtClean="0">
                <a:solidFill>
                  <a:schemeClr val="tx1"/>
                </a:solidFill>
              </a:rPr>
              <a:t>maka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bereaksi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alergi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bila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terekspos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539750" indent="-539750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Bakteri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fungi: </a:t>
            </a:r>
            <a:r>
              <a:rPr lang="en-US" sz="2000" i="1" dirty="0" smtClean="0">
                <a:solidFill>
                  <a:schemeClr val="tx1"/>
                </a:solidFill>
              </a:rPr>
              <a:t>anthrax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masuk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paru-paru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mengakibatkan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pulmonary anthrax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539750" indent="-539750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Debu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radioaktif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menimbulkan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kerusakan</a:t>
            </a:r>
            <a:r>
              <a:rPr lang="en-US" sz="2000" dirty="0" smtClean="0">
                <a:solidFill>
                  <a:schemeClr val="tx1"/>
                </a:solidFill>
              </a:rPr>
              <a:t> organ internal</a:t>
            </a:r>
          </a:p>
          <a:p>
            <a:pPr marL="539750" indent="-539750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dirty="0" err="1" smtClean="0">
                <a:solidFill>
                  <a:schemeClr val="tx1"/>
                </a:solidFill>
              </a:rPr>
              <a:t>Debu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pengganggu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yang </a:t>
            </a:r>
            <a:r>
              <a:rPr lang="en-US" sz="2000" dirty="0" err="1" smtClean="0">
                <a:solidFill>
                  <a:schemeClr val="tx1"/>
                </a:solidFill>
              </a:rPr>
              <a:t>tidak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langsung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menimbulkan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masalah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2514600"/>
            <a:ext cx="7772400" cy="3768725"/>
          </a:xfrm>
        </p:spPr>
        <p:txBody>
          <a:bodyPr/>
          <a:lstStyle/>
          <a:p>
            <a:pPr marL="623888" indent="-623888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dirty="0" smtClean="0"/>
              <a:t>Pneumoconiosis: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/>
              <a:t>paru-paru</a:t>
            </a:r>
            <a:r>
              <a:rPr lang="en-US" sz="2400" dirty="0" smtClean="0"/>
              <a:t> (</a:t>
            </a:r>
            <a:r>
              <a:rPr lang="en-US" sz="2400" dirty="0" err="1" smtClean="0"/>
              <a:t>pneumon</a:t>
            </a:r>
            <a:r>
              <a:rPr lang="en-US" sz="2400" dirty="0" smtClean="0"/>
              <a:t>) </a:t>
            </a:r>
            <a:r>
              <a:rPr lang="en-US" sz="2400" dirty="0" err="1" smtClean="0"/>
              <a:t>berdebu</a:t>
            </a:r>
            <a:r>
              <a:rPr lang="en-US" sz="2400" dirty="0" smtClean="0"/>
              <a:t> (</a:t>
            </a:r>
            <a:r>
              <a:rPr lang="en-US" sz="2400" dirty="0" err="1" smtClean="0"/>
              <a:t>conio</a:t>
            </a:r>
            <a:r>
              <a:rPr lang="en-US" sz="2400" dirty="0" smtClean="0"/>
              <a:t>) </a:t>
            </a:r>
          </a:p>
          <a:p>
            <a:pPr marL="623888" indent="-623888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dirty="0" smtClean="0"/>
              <a:t>Pneumoconiosis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khusus</a:t>
            </a:r>
            <a:r>
              <a:rPr lang="en-US" sz="2400" dirty="0" smtClean="0"/>
              <a:t>: </a:t>
            </a:r>
            <a:r>
              <a:rPr lang="en-US" sz="2400" dirty="0" err="1" smtClean="0"/>
              <a:t>mengerasnya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paru-paru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fibrosis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</a:t>
            </a:r>
            <a:r>
              <a:rPr lang="en-US" sz="2400" dirty="0" smtClean="0"/>
              <a:t>,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iritasi</a:t>
            </a:r>
            <a:r>
              <a:rPr lang="en-US" sz="2400" dirty="0" smtClean="0"/>
              <a:t> </a:t>
            </a:r>
            <a:r>
              <a:rPr lang="en-US" sz="2400" dirty="0" err="1" smtClean="0"/>
              <a:t>debu</a:t>
            </a:r>
            <a:endParaRPr lang="en-US" sz="2400" dirty="0" smtClean="0"/>
          </a:p>
          <a:p>
            <a:pPr marL="623888" indent="-623888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dirty="0" err="1" smtClean="0"/>
              <a:t>Penyebab</a:t>
            </a:r>
            <a:r>
              <a:rPr lang="en-US" sz="2400" dirty="0" smtClean="0"/>
              <a:t>: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debu</a:t>
            </a:r>
            <a:r>
              <a:rPr lang="en-US" sz="2400" dirty="0" smtClean="0"/>
              <a:t>, </a:t>
            </a:r>
            <a:r>
              <a:rPr lang="en-US" sz="2400" dirty="0" err="1" smtClean="0"/>
              <a:t>asap</a:t>
            </a:r>
            <a:r>
              <a:rPr lang="en-US" sz="2400" dirty="0" smtClean="0"/>
              <a:t>, </a:t>
            </a:r>
            <a:r>
              <a:rPr lang="en-US" sz="2400" dirty="0" err="1" smtClean="0"/>
              <a:t>uap</a:t>
            </a:r>
            <a:r>
              <a:rPr lang="en-US" sz="2400" dirty="0" smtClean="0"/>
              <a:t> </a:t>
            </a:r>
            <a:r>
              <a:rPr lang="en-US" sz="2400" dirty="0" err="1" smtClean="0"/>
              <a:t>logam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gas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iritasi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fibrosis</a:t>
            </a:r>
          </a:p>
          <a:p>
            <a:pPr marL="623888" indent="-623888"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sz="2400" dirty="0" err="1" smtClean="0"/>
              <a:t>Semakin</a:t>
            </a:r>
            <a:r>
              <a:rPr lang="en-US" sz="2400" dirty="0" smtClean="0"/>
              <a:t> lama </a:t>
            </a:r>
            <a:r>
              <a:rPr lang="en-US" sz="2400" dirty="0" err="1" smtClean="0"/>
              <a:t>pemaparan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makin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banyak</a:t>
            </a:r>
            <a:r>
              <a:rPr lang="en-US" sz="2400" dirty="0" smtClean="0">
                <a:sym typeface="Wingdings" pitchFamily="2" charset="2"/>
              </a:rPr>
              <a:t> fibrosis  </a:t>
            </a:r>
            <a:r>
              <a:rPr lang="en-US" sz="2400" dirty="0" err="1" smtClean="0">
                <a:sym typeface="Wingdings" pitchFamily="2" charset="2"/>
              </a:rPr>
              <a:t>terjadi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sesak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napas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inefisiensi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paru-paru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600200" y="228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b="1" dirty="0" smtClean="0">
                <a:latin typeface="Agency FB" pitchFamily="34" charset="0"/>
              </a:rPr>
              <a:t>2.2.  Penyakit </a:t>
            </a:r>
            <a:r>
              <a:rPr lang="id-ID" sz="3600" b="1" dirty="0">
                <a:latin typeface="Agency FB" pitchFamily="34" charset="0"/>
              </a:rPr>
              <a:t>yang Ditimbulkan dari </a:t>
            </a:r>
            <a:r>
              <a:rPr lang="id-ID" sz="3600" b="1" dirty="0" smtClean="0">
                <a:latin typeface="Agency FB" pitchFamily="34" charset="0"/>
              </a:rPr>
              <a:t>Debu</a:t>
            </a:r>
            <a:endParaRPr lang="id-ID" sz="3600" dirty="0">
              <a:latin typeface="Agency FB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1600" y="1143000"/>
            <a:ext cx="533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id-ID" sz="4000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1.   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Pneumoconiosis</a:t>
            </a:r>
            <a:r>
              <a:rPr lang="en-AU" sz="40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gency FB" pitchFamily="34" charset="0"/>
              </a:rPr>
              <a:t>  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95400" y="1524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400" dirty="0" smtClean="0"/>
              <a:t>Pneumoconiosis</a:t>
            </a:r>
            <a:r>
              <a:rPr lang="en-AU" sz="2400" i="1" dirty="0" smtClean="0">
                <a:effectLst/>
              </a:rPr>
              <a:t> </a:t>
            </a:r>
            <a:r>
              <a:rPr lang="en-AU" sz="2400" i="1" dirty="0" err="1" smtClean="0">
                <a:effectLst/>
              </a:rPr>
              <a:t>Pekerja</a:t>
            </a:r>
            <a:r>
              <a:rPr lang="en-AU" sz="2400" i="1" dirty="0" smtClean="0">
                <a:effectLst/>
              </a:rPr>
              <a:t> Tambang Batubara </a:t>
            </a: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95400" y="4038600"/>
            <a:ext cx="7734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Penyakit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akibat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penumpukan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debu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batubara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paru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menimbulkan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reaksi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jaringan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debu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tersebut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d-ID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id-ID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Penyakit</a:t>
            </a:r>
            <a:r>
              <a:rPr lang="en-A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ini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paparan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cukup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lama,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setelah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pekerja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terpapar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lebih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</a:t>
            </a:r>
            <a:r>
              <a:rPr lang="id-ID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A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en-A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tahun</a:t>
            </a:r>
            <a:r>
              <a:rPr lang="en-A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d-ID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50" y="16002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Fibrosis </a:t>
            </a:r>
            <a:r>
              <a:rPr lang="en-AU" dirty="0" err="1"/>
              <a:t>biasanya</a:t>
            </a:r>
            <a:r>
              <a:rPr lang="en-AU" dirty="0"/>
              <a:t> </a:t>
            </a:r>
            <a:r>
              <a:rPr lang="en-AU" dirty="0" err="1"/>
              <a:t>terjadi</a:t>
            </a:r>
            <a:r>
              <a:rPr lang="en-AU" dirty="0"/>
              <a:t> </a:t>
            </a:r>
            <a:r>
              <a:rPr lang="id-ID" dirty="0" smtClean="0"/>
              <a:t>Tambang Batubara </a:t>
            </a:r>
            <a:r>
              <a:rPr lang="en-AU" dirty="0" err="1" smtClean="0"/>
              <a:t>karena</a:t>
            </a:r>
            <a:r>
              <a:rPr lang="en-AU" dirty="0" smtClean="0"/>
              <a:t> </a:t>
            </a:r>
            <a:r>
              <a:rPr lang="en-AU" dirty="0" err="1"/>
              <a:t>faktor</a:t>
            </a:r>
            <a:r>
              <a:rPr lang="en-AU" dirty="0"/>
              <a:t> </a:t>
            </a:r>
            <a:r>
              <a:rPr lang="en-AU" dirty="0" err="1"/>
              <a:t>berikut</a:t>
            </a:r>
            <a:r>
              <a:rPr lang="id-ID" dirty="0"/>
              <a:t> ini </a:t>
            </a:r>
            <a:r>
              <a:rPr lang="en-AU" dirty="0"/>
              <a:t>: </a:t>
            </a:r>
            <a:endParaRPr lang="id-ID" dirty="0"/>
          </a:p>
          <a:p>
            <a:pPr marL="623888" lvl="0" indent="-623888" fontAlgn="auto" hangingPunct="1">
              <a:buFont typeface="Wingdings" pitchFamily="2" charset="2"/>
              <a:buChar char="v"/>
            </a:pPr>
            <a:r>
              <a:rPr lang="en-AU" dirty="0" err="1"/>
              <a:t>Terdapat</a:t>
            </a:r>
            <a:r>
              <a:rPr lang="en-AU" dirty="0"/>
              <a:t> </a:t>
            </a:r>
            <a:r>
              <a:rPr lang="en-AU" dirty="0" err="1"/>
              <a:t>silika</a:t>
            </a:r>
            <a:r>
              <a:rPr lang="en-AU" dirty="0"/>
              <a:t> </a:t>
            </a:r>
            <a:r>
              <a:rPr lang="en-AU" dirty="0" err="1"/>
              <a:t>bebas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</a:t>
            </a:r>
            <a:r>
              <a:rPr lang="en-AU" dirty="0" err="1"/>
              <a:t>batubara</a:t>
            </a:r>
            <a:r>
              <a:rPr lang="en-AU" dirty="0"/>
              <a:t>. </a:t>
            </a:r>
            <a:endParaRPr lang="id-ID" dirty="0"/>
          </a:p>
          <a:p>
            <a:pPr marL="623888" lvl="0" indent="-623888" fontAlgn="auto" hangingPunct="1">
              <a:buFont typeface="Wingdings" pitchFamily="2" charset="2"/>
              <a:buChar char="v"/>
            </a:pPr>
            <a:r>
              <a:rPr lang="en-AU" dirty="0" err="1"/>
              <a:t>Konsentrasi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yang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/>
              <a:t>tinggi</a:t>
            </a:r>
            <a:r>
              <a:rPr lang="en-AU" dirty="0"/>
              <a:t>. </a:t>
            </a:r>
            <a:endParaRPr lang="id-ID" dirty="0"/>
          </a:p>
          <a:p>
            <a:pPr marL="623888" lvl="0" indent="-623888" fontAlgn="auto" hangingPunct="1">
              <a:buFont typeface="Wingdings" pitchFamily="2" charset="2"/>
              <a:buChar char="v"/>
            </a:pPr>
            <a:r>
              <a:rPr lang="en-AU" dirty="0" err="1"/>
              <a:t>Infeksi</a:t>
            </a:r>
            <a:r>
              <a:rPr lang="en-AU" dirty="0"/>
              <a:t> Mycobacterium </a:t>
            </a:r>
            <a:r>
              <a:rPr lang="en-AU" dirty="0" err="1"/>
              <a:t>tubeivulosis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atipik</a:t>
            </a:r>
            <a:r>
              <a:rPr lang="en-AU" dirty="0"/>
              <a:t>. </a:t>
            </a:r>
            <a:endParaRPr lang="id-ID" dirty="0"/>
          </a:p>
          <a:p>
            <a:pPr marL="623888" indent="-623888">
              <a:buFont typeface="Wingdings" pitchFamily="2" charset="2"/>
              <a:buChar char="v"/>
            </a:pPr>
            <a:r>
              <a:rPr lang="en-AU" dirty="0" err="1"/>
              <a:t>Imunologi</a:t>
            </a:r>
            <a:r>
              <a:rPr lang="en-AU" dirty="0"/>
              <a:t> </a:t>
            </a:r>
            <a:r>
              <a:rPr lang="en-AU" dirty="0" err="1"/>
              <a:t>penderita</a:t>
            </a:r>
            <a:r>
              <a:rPr lang="en-AU" dirty="0"/>
              <a:t> </a:t>
            </a:r>
            <a:r>
              <a:rPr lang="en-AU" dirty="0" err="1"/>
              <a:t>buruk</a:t>
            </a:r>
            <a:endParaRPr lang="id-ID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4267200" y="990600"/>
            <a:ext cx="647700" cy="457200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962400" y="3581400"/>
            <a:ext cx="457200" cy="304800"/>
          </a:xfrm>
          <a:prstGeom prst="downArrow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err="1" smtClean="0"/>
              <a:t>Menimalkan</a:t>
            </a:r>
            <a:r>
              <a:rPr lang="en-US" sz="3200" b="1" dirty="0" smtClean="0"/>
              <a:t> AGAINST BLACK LUNG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752600"/>
            <a:ext cx="7315200" cy="1981200"/>
          </a:xfrm>
        </p:spPr>
        <p:txBody>
          <a:bodyPr/>
          <a:lstStyle/>
          <a:p>
            <a:pPr>
              <a:buNone/>
              <a:defRPr/>
            </a:pPr>
            <a:r>
              <a:rPr lang="en-US" altLang="ja-JP" sz="2400" dirty="0" smtClean="0">
                <a:ea typeface="MS PGothic" pitchFamily="34" charset="-128"/>
              </a:rPr>
              <a:t>  </a:t>
            </a:r>
            <a:r>
              <a:rPr lang="id-ID" sz="2400" dirty="0"/>
              <a:t>Prevalensi penyakit paru-paru hitam tidak mulai berkurang sampai menjadi jelas bahwa penyebabnya adalah </a:t>
            </a:r>
            <a:r>
              <a:rPr lang="id-ID" sz="2400" dirty="0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pemaparan</a:t>
            </a:r>
            <a:r>
              <a:rPr lang="id-ID" sz="2400" dirty="0" smtClean="0"/>
              <a:t> </a:t>
            </a:r>
            <a:r>
              <a:rPr lang="id-ID" sz="2400" dirty="0"/>
              <a:t>terlalu tinggi dari debu batubara di tambang</a:t>
            </a: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43000" y="4460704"/>
            <a:ext cx="7356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pekerja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tambang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batubara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A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Tanjung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Enim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lahun</a:t>
            </a:r>
            <a:r>
              <a:rPr lang="en-A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1988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1735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pekerja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ditemukan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20 orang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1,15% yang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toraksnya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gambaran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pneumokoniosis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219200"/>
            <a:ext cx="4800600" cy="503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19200" y="2286000"/>
            <a:ext cx="7620000" cy="2895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/>
              <a:t>Debu</a:t>
            </a:r>
            <a:r>
              <a:rPr lang="en-US" sz="2000" dirty="0"/>
              <a:t> </a:t>
            </a:r>
            <a:r>
              <a:rPr lang="en-US" sz="2000" dirty="0" err="1"/>
              <a:t>silika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paru-paru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sel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makrofag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mencoba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menghancurkannya</a:t>
            </a:r>
            <a:r>
              <a:rPr lang="en-US" sz="2000" dirty="0">
                <a:sym typeface="Wingdings" pitchFamily="2" charset="2"/>
              </a:rPr>
              <a:t>  </a:t>
            </a:r>
            <a:r>
              <a:rPr lang="en-US" sz="2000" dirty="0" err="1">
                <a:sym typeface="Wingdings" pitchFamily="2" charset="2"/>
              </a:rPr>
              <a:t>karena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silika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tidak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dapat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dihancurkan</a:t>
            </a:r>
            <a:r>
              <a:rPr lang="en-US" sz="2000" dirty="0">
                <a:sym typeface="Wingdings" pitchFamily="2" charset="2"/>
              </a:rPr>
              <a:t>/</a:t>
            </a:r>
            <a:r>
              <a:rPr lang="en-US" sz="2000" dirty="0" err="1">
                <a:sym typeface="Wingdings" pitchFamily="2" charset="2"/>
              </a:rPr>
              <a:t>lisis</a:t>
            </a:r>
            <a:r>
              <a:rPr lang="en-US" sz="2000" dirty="0">
                <a:sym typeface="Wingdings" pitchFamily="2" charset="2"/>
              </a:rPr>
              <a:t> </a:t>
            </a:r>
            <a:r>
              <a:rPr lang="en-US" sz="2000" dirty="0" err="1">
                <a:sym typeface="Wingdings" pitchFamily="2" charset="2"/>
              </a:rPr>
              <a:t>kerusakan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sel</a:t>
            </a:r>
            <a:endParaRPr lang="en-US" sz="2000" dirty="0"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>
                <a:sym typeface="Wingdings" pitchFamily="2" charset="2"/>
              </a:rPr>
              <a:t>Sel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rusak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diganti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jaringan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ikat</a:t>
            </a:r>
            <a:r>
              <a:rPr lang="en-US" sz="2000" dirty="0">
                <a:sym typeface="Wingdings" pitchFamily="2" charset="2"/>
              </a:rPr>
              <a:t>  </a:t>
            </a:r>
            <a:r>
              <a:rPr lang="en-US" sz="2000" dirty="0" err="1">
                <a:sym typeface="Wingdings" pitchFamily="2" charset="2"/>
              </a:rPr>
              <a:t>terjadi</a:t>
            </a:r>
            <a:r>
              <a:rPr lang="en-US" sz="2000" dirty="0">
                <a:sym typeface="Wingdings" pitchFamily="2" charset="2"/>
              </a:rPr>
              <a:t> fibrosis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 err="1">
                <a:sym typeface="Wingdings" pitchFamily="2" charset="2"/>
              </a:rPr>
              <a:t>Jaringan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ikat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berlebih</a:t>
            </a:r>
            <a:r>
              <a:rPr lang="en-US" sz="2000" dirty="0">
                <a:sym typeface="Wingdings" pitchFamily="2" charset="2"/>
              </a:rPr>
              <a:t>  </a:t>
            </a:r>
            <a:r>
              <a:rPr lang="en-US" sz="2000" dirty="0" err="1">
                <a:sym typeface="Wingdings" pitchFamily="2" charset="2"/>
              </a:rPr>
              <a:t>jaringan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paru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tidak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elastis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tidak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dapat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berfungsi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dalam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respirasi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pembuluh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darah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terpotong</a:t>
            </a:r>
            <a:r>
              <a:rPr lang="en-US" sz="2000" dirty="0">
                <a:sym typeface="Wingdings" pitchFamily="2" charset="2"/>
              </a:rPr>
              <a:t>/</a:t>
            </a:r>
            <a:r>
              <a:rPr lang="en-US" sz="2000" dirty="0" err="1">
                <a:sym typeface="Wingdings" pitchFamily="2" charset="2"/>
              </a:rPr>
              <a:t>tertutup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jaringan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ikat</a:t>
            </a:r>
            <a:r>
              <a:rPr lang="en-US" sz="2000" dirty="0">
                <a:sym typeface="Wingdings" pitchFamily="2" charset="2"/>
              </a:rPr>
              <a:t>  </a:t>
            </a:r>
            <a:r>
              <a:rPr lang="en-US" sz="2000" dirty="0" err="1">
                <a:sym typeface="Wingdings" pitchFamily="2" charset="2"/>
              </a:rPr>
              <a:t>vaskularisasi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berkurang</a:t>
            </a:r>
            <a:endParaRPr lang="en-US" sz="2000" dirty="0"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Efek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sesak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napas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lemah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kekurangan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oksigen</a:t>
            </a:r>
            <a:r>
              <a:rPr lang="en-US" sz="2000" dirty="0">
                <a:sym typeface="Wingdings" pitchFamily="2" charset="2"/>
              </a:rPr>
              <a:t>, </a:t>
            </a:r>
            <a:r>
              <a:rPr lang="en-US" sz="2000" dirty="0" err="1">
                <a:sym typeface="Wingdings" pitchFamily="2" charset="2"/>
              </a:rPr>
              <a:t>ekspansi</a:t>
            </a:r>
            <a:r>
              <a:rPr lang="en-US" sz="2000" dirty="0">
                <a:sym typeface="Wingdings" pitchFamily="2" charset="2"/>
              </a:rPr>
              <a:t> dada </a:t>
            </a:r>
            <a:r>
              <a:rPr lang="en-US" sz="2000" dirty="0" err="1">
                <a:sym typeface="Wingdings" pitchFamily="2" charset="2"/>
              </a:rPr>
              <a:t>berkurang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Debu</a:t>
            </a:r>
            <a:r>
              <a:rPr lang="en-US" b="1" dirty="0" smtClean="0"/>
              <a:t> di </a:t>
            </a:r>
            <a:r>
              <a:rPr lang="en-US" b="1" dirty="0" err="1" smtClean="0"/>
              <a:t>Lingkungan</a:t>
            </a:r>
            <a:r>
              <a:rPr lang="en-US" b="1" dirty="0" smtClean="0"/>
              <a:t> </a:t>
            </a:r>
            <a:r>
              <a:rPr lang="en-US" b="1" dirty="0" err="1" smtClean="0"/>
              <a:t>Industri</a:t>
            </a:r>
            <a:endParaRPr lang="en-US" b="1" dirty="0" smtClean="0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1219200" y="34290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1447800" y="1686232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4500" y="3962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Tanggal</a:t>
            </a:r>
            <a:r>
              <a:rPr lang="en-US" b="1" dirty="0" smtClean="0"/>
              <a:t>  :  0</a:t>
            </a:r>
            <a:r>
              <a:rPr lang="id-ID" b="1" dirty="0" smtClean="0"/>
              <a:t>4</a:t>
            </a:r>
            <a:r>
              <a:rPr lang="en-US" b="1" dirty="0" smtClean="0"/>
              <a:t>/</a:t>
            </a:r>
            <a:r>
              <a:rPr lang="id-ID" b="1" dirty="0" smtClean="0"/>
              <a:t>12</a:t>
            </a:r>
            <a:r>
              <a:rPr lang="en-US" b="1" dirty="0" smtClean="0"/>
              <a:t>/2013</a:t>
            </a:r>
          </a:p>
          <a:p>
            <a:r>
              <a:rPr lang="en-US" b="1" dirty="0" err="1" smtClean="0"/>
              <a:t>Dosen</a:t>
            </a:r>
            <a:r>
              <a:rPr lang="en-US" b="1" dirty="0" smtClean="0"/>
              <a:t>      :  Ir. </a:t>
            </a:r>
            <a:r>
              <a:rPr lang="en-US" b="1" dirty="0" err="1" smtClean="0"/>
              <a:t>Latar</a:t>
            </a:r>
            <a:r>
              <a:rPr lang="en-US" b="1" dirty="0" smtClean="0"/>
              <a:t> Muhammad </a:t>
            </a:r>
            <a:r>
              <a:rPr lang="en-US" b="1" dirty="0" err="1" smtClean="0"/>
              <a:t>Arief</a:t>
            </a:r>
            <a:r>
              <a:rPr lang="en-US" b="1" dirty="0" smtClean="0"/>
              <a:t>, MSc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34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1773" y="1293018"/>
            <a:ext cx="3276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Pneumoconiosis: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16579" y="1293018"/>
            <a:ext cx="4003966" cy="8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Mengerasnya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jaringan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paru-paru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akibat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 fibrosis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berlebih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karena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iritasi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debu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72835" y="4092833"/>
            <a:ext cx="2862702" cy="8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63525" indent="-263525" eaLnBrk="1" hangingPunct="1">
              <a:buFontTx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</a:rPr>
              <a:t>Asbestosis</a:t>
            </a:r>
            <a:endParaRPr lang="id-ID" sz="2400" dirty="0">
              <a:solidFill>
                <a:schemeClr val="tx2"/>
              </a:solidFill>
              <a:latin typeface="Arial" pitchFamily="34" charset="0"/>
            </a:endParaRPr>
          </a:p>
          <a:p>
            <a:pPr marL="263525" indent="-263525" eaLnBrk="1" hangingPunct="1">
              <a:buFontTx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</a:rPr>
              <a:t>Silicosis</a:t>
            </a:r>
            <a:endParaRPr lang="en-US" sz="2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577445" y="4094980"/>
            <a:ext cx="2403764" cy="188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Debu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Arial" pitchFamily="34" charset="0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</a:rPr>
              <a:t>Asap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Arial" pitchFamily="34" charset="0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</a:rPr>
              <a:t>Uap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Arial" pitchFamily="34" charset="0"/>
              </a:rPr>
            </a:br>
            <a:r>
              <a:rPr lang="id-ID" sz="2000" dirty="0" smtClean="0">
                <a:solidFill>
                  <a:schemeClr val="tx2"/>
                </a:solidFill>
                <a:latin typeface="Arial" pitchFamily="34" charset="0"/>
              </a:rPr>
              <a:t>    </a:t>
            </a:r>
            <a:r>
              <a:rPr lang="en-US" sz="2000" dirty="0" err="1" smtClean="0">
                <a:solidFill>
                  <a:schemeClr val="tx2"/>
                </a:solidFill>
                <a:latin typeface="Arial" pitchFamily="34" charset="0"/>
              </a:rPr>
              <a:t>Uap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Arial" pitchFamily="34" charset="0"/>
              </a:rPr>
              <a:t>logam</a:t>
            </a: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 </a:t>
            </a:r>
            <a:br>
              <a:rPr lang="en-US" sz="2000" dirty="0">
                <a:solidFill>
                  <a:schemeClr val="tx2"/>
                </a:solidFill>
                <a:latin typeface="Arial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Arial" pitchFamily="34" charset="0"/>
              </a:rPr>
              <a:t>Gas</a:t>
            </a: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H="1">
            <a:off x="5766955" y="4411127"/>
            <a:ext cx="1624445" cy="356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H="1">
            <a:off x="5843155" y="4855657"/>
            <a:ext cx="15482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 flipV="1">
            <a:off x="5843155" y="4957197"/>
            <a:ext cx="1548245" cy="1164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H="1" flipV="1">
            <a:off x="5857010" y="5073637"/>
            <a:ext cx="1381990" cy="2816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H="1" flipV="1">
            <a:off x="5766954" y="5151618"/>
            <a:ext cx="1624445" cy="563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AutoShape 16"/>
          <p:cNvSpPr>
            <a:spLocks noChangeArrowheads="1"/>
          </p:cNvSpPr>
          <p:nvPr/>
        </p:nvSpPr>
        <p:spPr bwMode="auto">
          <a:xfrm rot="10800000">
            <a:off x="4530436" y="2497282"/>
            <a:ext cx="838200" cy="1828800"/>
          </a:xfrm>
          <a:prstGeom prst="downArrow">
            <a:avLst>
              <a:gd name="adj1" fmla="val 50000"/>
              <a:gd name="adj2" fmla="val 5454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SG"/>
          </a:p>
        </p:txBody>
      </p:sp>
      <p:sp>
        <p:nvSpPr>
          <p:cNvPr id="20495" name="Freeform 18"/>
          <p:cNvSpPr>
            <a:spLocks/>
          </p:cNvSpPr>
          <p:nvPr/>
        </p:nvSpPr>
        <p:spPr bwMode="auto">
          <a:xfrm>
            <a:off x="817419" y="1293018"/>
            <a:ext cx="381000" cy="3474503"/>
          </a:xfrm>
          <a:custGeom>
            <a:avLst/>
            <a:gdLst>
              <a:gd name="T0" fmla="*/ 2147483647 w 240"/>
              <a:gd name="T1" fmla="*/ 0 h 1824"/>
              <a:gd name="T2" fmla="*/ 0 w 240"/>
              <a:gd name="T3" fmla="*/ 0 h 1824"/>
              <a:gd name="T4" fmla="*/ 0 w 240"/>
              <a:gd name="T5" fmla="*/ 2147483647 h 1824"/>
              <a:gd name="T6" fmla="*/ 2147483647 w 240"/>
              <a:gd name="T7" fmla="*/ 2147483647 h 1824"/>
              <a:gd name="T8" fmla="*/ 0 w 240"/>
              <a:gd name="T9" fmla="*/ 2147483647 h 1824"/>
              <a:gd name="T10" fmla="*/ 0 w 240"/>
              <a:gd name="T11" fmla="*/ 2147483647 h 1824"/>
              <a:gd name="T12" fmla="*/ 2147483647 w 240"/>
              <a:gd name="T13" fmla="*/ 2147483647 h 18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824"/>
              <a:gd name="T23" fmla="*/ 240 w 240"/>
              <a:gd name="T24" fmla="*/ 1824 h 18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824">
                <a:moveTo>
                  <a:pt x="240" y="0"/>
                </a:moveTo>
                <a:lnTo>
                  <a:pt x="0" y="0"/>
                </a:lnTo>
                <a:lnTo>
                  <a:pt x="0" y="1584"/>
                </a:lnTo>
                <a:lnTo>
                  <a:pt x="96" y="1584"/>
                </a:lnTo>
                <a:lnTo>
                  <a:pt x="0" y="1584"/>
                </a:lnTo>
                <a:lnTo>
                  <a:pt x="0" y="1824"/>
                </a:lnTo>
                <a:lnTo>
                  <a:pt x="144" y="18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3735537" y="4589324"/>
            <a:ext cx="2031418" cy="735747"/>
          </a:xfrm>
          <a:prstGeom prst="ellipse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Fibrosis</a:t>
            </a:r>
          </a:p>
        </p:txBody>
      </p:sp>
    </p:spTree>
    <p:extLst>
      <p:ext uri="{BB962C8B-B14F-4D97-AF65-F5344CB8AC3E}">
        <p14:creationId xmlns:p14="http://schemas.microsoft.com/office/powerpoint/2010/main" val="40809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6172" y="29804"/>
            <a:ext cx="28440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 hangingPunct="1"/>
            <a:r>
              <a:rPr lang="id-ID" sz="4800" b="1" dirty="0" smtClean="0">
                <a:latin typeface="Agency FB" pitchFamily="34" charset="0"/>
              </a:rPr>
              <a:t>2. </a:t>
            </a:r>
            <a:r>
              <a:rPr lang="en-AU" sz="4800" b="1" dirty="0" smtClean="0">
                <a:latin typeface="Agency FB" pitchFamily="34" charset="0"/>
              </a:rPr>
              <a:t>S</a:t>
            </a:r>
            <a:r>
              <a:rPr lang="id-ID" sz="4800" b="1" dirty="0" smtClean="0">
                <a:latin typeface="Agency FB" pitchFamily="34" charset="0"/>
              </a:rPr>
              <a:t>ILIKOSIS</a:t>
            </a:r>
            <a:r>
              <a:rPr lang="en-AU" sz="4800" b="1" dirty="0" smtClean="0">
                <a:latin typeface="Agency FB" pitchFamily="34" charset="0"/>
              </a:rPr>
              <a:t> </a:t>
            </a:r>
            <a:endParaRPr lang="id-ID" sz="4800" dirty="0">
              <a:latin typeface="Agency FB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7553092"/>
              </p:ext>
            </p:extLst>
          </p:nvPr>
        </p:nvGraphicFramePr>
        <p:xfrm>
          <a:off x="498764" y="1905000"/>
          <a:ext cx="4572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444836" y="1676400"/>
            <a:ext cx="3380509" cy="39703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fontAlgn="auto" hangingPunct="1">
              <a:buFont typeface="Arial" pitchFamily="34" charset="0"/>
              <a:buChar char="•"/>
            </a:pP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Pekerja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tambang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logam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batubara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fontAlgn="auto" hangingPunct="1">
              <a:buFont typeface="Arial" pitchFamily="34" charset="0"/>
              <a:buChar char="•"/>
            </a:pP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Penggali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terowongan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membuat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jalan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fontAlgn="auto" hangingPunct="1">
              <a:buFont typeface="Arial" pitchFamily="34" charset="0"/>
              <a:buChar char="•"/>
            </a:pP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Pemotongan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batu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seperti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patung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nisan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fontAlgn="auto" hangingPunct="1">
              <a:buFont typeface="Arial" pitchFamily="34" charset="0"/>
              <a:buChar char="•"/>
            </a:pP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Pembuat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keramik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batubara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fontAlgn="auto" hangingPunct="1">
              <a:buFont typeface="Arial" pitchFamily="34" charset="0"/>
              <a:buChar char="•"/>
            </a:pP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Penuangan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besi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baja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fontAlgn="auto" hangingPunct="1">
              <a:buFont typeface="Arial" pitchFamily="34" charset="0"/>
              <a:buChar char="•"/>
            </a:pP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Industri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memakai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silika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bahan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pabrik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amplas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gelas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fontAlgn="auto" hangingPunct="1">
              <a:buFont typeface="Arial" pitchFamily="34" charset="0"/>
              <a:buChar char="•"/>
            </a:pP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Pembuat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gigi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enamel 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fontAlgn="auto" hangingPunct="1">
              <a:buFont typeface="Arial" pitchFamily="34" charset="0"/>
              <a:buChar char="•"/>
            </a:pP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Pabrik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semen 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105400" y="1600200"/>
            <a:ext cx="0" cy="396240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4155418" y="3837709"/>
            <a:ext cx="990600" cy="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4229416" y="3519055"/>
            <a:ext cx="875984" cy="0"/>
          </a:xfrm>
          <a:prstGeom prst="straightConnector1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155418" y="3674918"/>
            <a:ext cx="915346" cy="0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4148179" y="3352800"/>
            <a:ext cx="95722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0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Jenis-jenis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Silicosis = pneumoconiosis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silika</a:t>
            </a:r>
            <a:r>
              <a:rPr lang="en-US" sz="2800" dirty="0" smtClean="0"/>
              <a:t> (SiO2)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Asbestosis = pneumoconiosis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asbestos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Anthrocosilicosis</a:t>
            </a:r>
            <a:r>
              <a:rPr lang="en-US" sz="2800" dirty="0" smtClean="0"/>
              <a:t> = </a:t>
            </a:r>
            <a:r>
              <a:rPr lang="en-US" sz="2800" dirty="0" err="1" smtClean="0"/>
              <a:t>disebabkan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kombinasi</a:t>
            </a:r>
            <a:r>
              <a:rPr lang="en-US" sz="2800" dirty="0" smtClean="0"/>
              <a:t> </a:t>
            </a:r>
            <a:r>
              <a:rPr lang="en-US" sz="2800" dirty="0" err="1" smtClean="0"/>
              <a:t>antrasit</a:t>
            </a:r>
            <a:r>
              <a:rPr lang="en-US" sz="2800" dirty="0" smtClean="0"/>
              <a:t>/</a:t>
            </a:r>
            <a:r>
              <a:rPr lang="en-US" sz="2800" dirty="0" err="1" smtClean="0"/>
              <a:t>karbon</a:t>
            </a:r>
            <a:r>
              <a:rPr lang="en-US" sz="2800" dirty="0" smtClean="0"/>
              <a:t>/C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silika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Lain-lain: mica-</a:t>
            </a:r>
            <a:r>
              <a:rPr lang="en-US" sz="2800" dirty="0" err="1" smtClean="0"/>
              <a:t>pn</a:t>
            </a:r>
            <a:r>
              <a:rPr lang="en-US" sz="2800" dirty="0" smtClean="0"/>
              <a:t>-is (mica), </a:t>
            </a:r>
            <a:r>
              <a:rPr lang="en-US" sz="2800" dirty="0" err="1" smtClean="0"/>
              <a:t>kaolinosis</a:t>
            </a:r>
            <a:r>
              <a:rPr lang="en-US" sz="2800" dirty="0" smtClean="0"/>
              <a:t> (kaolin), bauxite-</a:t>
            </a:r>
            <a:r>
              <a:rPr lang="en-US" sz="2800" dirty="0" err="1" smtClean="0"/>
              <a:t>pn</a:t>
            </a:r>
            <a:r>
              <a:rPr lang="en-US" sz="2800" dirty="0" smtClean="0"/>
              <a:t>-is (bauxite), Shaver’s disease, </a:t>
            </a:r>
            <a:r>
              <a:rPr lang="en-US" sz="2800" dirty="0" err="1" smtClean="0"/>
              <a:t>bagassosis</a:t>
            </a:r>
            <a:r>
              <a:rPr lang="en-US" sz="2800" dirty="0" smtClean="0"/>
              <a:t> (</a:t>
            </a:r>
            <a:r>
              <a:rPr lang="en-US" sz="2800" dirty="0" err="1" smtClean="0"/>
              <a:t>bagasse</a:t>
            </a:r>
            <a:r>
              <a:rPr lang="en-US" sz="2800" dirty="0" smtClean="0"/>
              <a:t> = </a:t>
            </a:r>
            <a:r>
              <a:rPr lang="en-US" sz="2800" dirty="0" err="1" smtClean="0"/>
              <a:t>sisa</a:t>
            </a:r>
            <a:r>
              <a:rPr lang="en-US" sz="2800" dirty="0" smtClean="0"/>
              <a:t> </a:t>
            </a:r>
            <a:r>
              <a:rPr lang="en-US" sz="2800" dirty="0" err="1" smtClean="0"/>
              <a:t>tebu</a:t>
            </a:r>
            <a:r>
              <a:rPr lang="en-US" sz="2800" dirty="0" smtClean="0"/>
              <a:t>),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talcum, Barium, </a:t>
            </a:r>
            <a:r>
              <a:rPr lang="en-US" sz="2800" dirty="0" err="1" smtClean="0"/>
              <a:t>Besi</a:t>
            </a:r>
            <a:r>
              <a:rPr lang="en-US" sz="2800" dirty="0" smtClean="0"/>
              <a:t> (</a:t>
            </a:r>
            <a:r>
              <a:rPr lang="en-US" sz="2800" dirty="0" err="1" smtClean="0"/>
              <a:t>siderosis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Semua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proses</a:t>
            </a:r>
            <a:r>
              <a:rPr lang="en-US" sz="2800" dirty="0" smtClean="0">
                <a:sym typeface="Wingdings" pitchFamily="2" charset="2"/>
              </a:rPr>
              <a:t> crushing, grinding, polishing, </a:t>
            </a:r>
            <a:r>
              <a:rPr lang="en-US" sz="2800" dirty="0" err="1" smtClean="0">
                <a:sym typeface="Wingdings" pitchFamily="2" charset="2"/>
              </a:rPr>
              <a:t>berbagai</a:t>
            </a:r>
            <a:r>
              <a:rPr lang="en-US" sz="2800" dirty="0" smtClean="0">
                <a:sym typeface="Wingdings" pitchFamily="2" charset="2"/>
              </a:rPr>
              <a:t> mineral, pulverized material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MK TL3220 Keslingker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Silicosis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924800" cy="30861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silika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silicosis: fibrosis yang </a:t>
            </a:r>
            <a:r>
              <a:rPr lang="en-US" dirty="0" err="1"/>
              <a:t>merata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, </a:t>
            </a:r>
            <a:r>
              <a:rPr lang="en-US" dirty="0" err="1"/>
              <a:t>sesak</a:t>
            </a:r>
            <a:r>
              <a:rPr lang="en-US" dirty="0"/>
              <a:t> </a:t>
            </a:r>
            <a:r>
              <a:rPr lang="en-US" dirty="0" err="1"/>
              <a:t>napas</a:t>
            </a:r>
            <a:r>
              <a:rPr lang="en-US" dirty="0"/>
              <a:t>, </a:t>
            </a:r>
            <a:r>
              <a:rPr lang="en-US" dirty="0" err="1"/>
              <a:t>ekspansi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,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demam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tehadap</a:t>
            </a:r>
            <a:r>
              <a:rPr lang="en-US" dirty="0"/>
              <a:t> TBC</a:t>
            </a:r>
          </a:p>
        </p:txBody>
      </p:sp>
    </p:spTree>
    <p:extLst>
      <p:ext uri="{BB962C8B-B14F-4D97-AF65-F5344CB8AC3E}">
        <p14:creationId xmlns:p14="http://schemas.microsoft.com/office/powerpoint/2010/main" val="4437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Faktor penentu silicosis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debu</a:t>
            </a:r>
            <a:endParaRPr lang="en-US" dirty="0"/>
          </a:p>
          <a:p>
            <a:pPr>
              <a:defRPr/>
            </a:pPr>
            <a:r>
              <a:rPr lang="en-US" dirty="0"/>
              <a:t>% </a:t>
            </a:r>
            <a:r>
              <a:rPr lang="en-US" dirty="0" err="1"/>
              <a:t>silika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debu</a:t>
            </a:r>
            <a:endParaRPr lang="en-US" dirty="0"/>
          </a:p>
          <a:p>
            <a:pPr>
              <a:defRPr/>
            </a:pP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silika</a:t>
            </a:r>
            <a:endParaRPr lang="en-US" dirty="0"/>
          </a:p>
          <a:p>
            <a:pPr>
              <a:defRPr/>
            </a:pP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debu</a:t>
            </a:r>
            <a:r>
              <a:rPr lang="en-US" dirty="0"/>
              <a:t> </a:t>
            </a:r>
            <a:r>
              <a:rPr lang="en-US" dirty="0" err="1"/>
              <a:t>terinhalasi</a:t>
            </a:r>
            <a:endParaRPr lang="en-US" dirty="0"/>
          </a:p>
          <a:p>
            <a:pPr>
              <a:defRPr/>
            </a:pPr>
            <a:r>
              <a:rPr lang="en-US" dirty="0" err="1"/>
              <a:t>Lamanya</a:t>
            </a:r>
            <a:r>
              <a:rPr lang="en-US" dirty="0"/>
              <a:t> </a:t>
            </a:r>
            <a:r>
              <a:rPr lang="en-US" dirty="0" err="1"/>
              <a:t>terpapar</a:t>
            </a:r>
            <a:endParaRPr lang="en-US" dirty="0"/>
          </a:p>
          <a:p>
            <a:pPr>
              <a:defRPr/>
            </a:pP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seseorang</a:t>
            </a:r>
            <a:endParaRPr lang="en-US" dirty="0"/>
          </a:p>
          <a:p>
            <a:pPr>
              <a:defRPr/>
            </a:pPr>
            <a:r>
              <a:rPr lang="en-US" dirty="0"/>
              <a:t>Ada/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 TL3220 Keslingker</a:t>
            </a:r>
          </a:p>
        </p:txBody>
      </p:sp>
    </p:spTree>
    <p:extLst>
      <p:ext uri="{BB962C8B-B14F-4D97-AF65-F5344CB8AC3E}">
        <p14:creationId xmlns:p14="http://schemas.microsoft.com/office/powerpoint/2010/main" val="4051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MK TL3220 Keslingker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/>
              <a:t>Kandungan silika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124200" cy="2743200"/>
          </a:xfrm>
        </p:spPr>
        <p:txBody>
          <a:bodyPr/>
          <a:lstStyle/>
          <a:p>
            <a:pPr>
              <a:defRPr/>
            </a:pPr>
            <a:r>
              <a:rPr lang="en-US" sz="2400" dirty="0" err="1"/>
              <a:t>Silika</a:t>
            </a:r>
            <a:r>
              <a:rPr lang="en-US" sz="2400" dirty="0"/>
              <a:t> yang </a:t>
            </a:r>
            <a:r>
              <a:rPr lang="en-US" sz="2400" dirty="0" err="1"/>
              <a:t>berbahaya</a:t>
            </a:r>
            <a:r>
              <a:rPr lang="en-US" sz="2400" dirty="0"/>
              <a:t>: </a:t>
            </a:r>
            <a:r>
              <a:rPr lang="en-US" sz="2400" dirty="0" err="1"/>
              <a:t>silika</a:t>
            </a:r>
            <a:r>
              <a:rPr lang="en-US" sz="2400" dirty="0"/>
              <a:t> </a:t>
            </a:r>
            <a:r>
              <a:rPr lang="en-US" sz="2400" dirty="0" err="1"/>
              <a:t>bebasnya</a:t>
            </a:r>
            <a:r>
              <a:rPr lang="en-US" sz="2400" dirty="0"/>
              <a:t>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silika</a:t>
            </a:r>
            <a:r>
              <a:rPr lang="en-US" sz="2400" dirty="0"/>
              <a:t> yang </a:t>
            </a:r>
            <a:r>
              <a:rPr lang="en-US" sz="2400" dirty="0" err="1"/>
              <a:t>terikat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senyawa</a:t>
            </a:r>
            <a:r>
              <a:rPr lang="en-US" sz="2400" dirty="0"/>
              <a:t> lain </a:t>
            </a:r>
            <a:r>
              <a:rPr lang="en-US" sz="2400" dirty="0" err="1"/>
              <a:t>atau</a:t>
            </a:r>
            <a:r>
              <a:rPr lang="en-US" sz="2400" dirty="0"/>
              <a:t> SiO2</a:t>
            </a:r>
          </a:p>
          <a:p>
            <a:pPr>
              <a:defRPr/>
            </a:pPr>
            <a:endParaRPr lang="en-US" sz="2800" dirty="0"/>
          </a:p>
        </p:txBody>
      </p:sp>
      <p:graphicFrame>
        <p:nvGraphicFramePr>
          <p:cNvPr id="8318" name="Group 126"/>
          <p:cNvGraphicFramePr>
            <a:graphicFrameLocks noGrp="1"/>
          </p:cNvGraphicFramePr>
          <p:nvPr>
            <p:ph sz="half" idx="4294967295"/>
          </p:nvPr>
        </p:nvGraphicFramePr>
        <p:xfrm>
          <a:off x="4419600" y="1600200"/>
          <a:ext cx="4724400" cy="4738694"/>
        </p:xfrm>
        <a:graphic>
          <a:graphicData uri="http://schemas.openxmlformats.org/drawingml/2006/table">
            <a:tbl>
              <a:tblPr/>
              <a:tblGrid>
                <a:gridCol w="2933700"/>
                <a:gridCol w="1790700"/>
              </a:tblGrid>
              <a:tr h="6889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MATERIAL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NORMAL SiO2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Cetakan cor-logam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50-90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pottery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15-25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komposisi genting dan tegel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10-35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batuan untuk jalan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0-80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kapur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0-3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feldspar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12-25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tanah liat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0-40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mica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0-10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talk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0-5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9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MK TL3220 Keslingker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/>
              <a:t>NAB </a:t>
            </a:r>
          </a:p>
        </p:txBody>
      </p:sp>
      <p:graphicFrame>
        <p:nvGraphicFramePr>
          <p:cNvPr id="10358" name="Group 118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409520392"/>
              </p:ext>
            </p:extLst>
          </p:nvPr>
        </p:nvGraphicFramePr>
        <p:xfrm>
          <a:off x="484909" y="884236"/>
          <a:ext cx="8229600" cy="4525964"/>
        </p:xfrm>
        <a:graphic>
          <a:graphicData uri="http://schemas.openxmlformats.org/drawingml/2006/table">
            <a:tbl>
              <a:tblPr/>
              <a:tblGrid>
                <a:gridCol w="3370263"/>
                <a:gridCol w="3043237"/>
                <a:gridCol w="1816100"/>
              </a:tblGrid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KEGUNAAN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NAB (mppcf)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Crystaline free silica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Heatresistant processes, filter, keramik, metal polish, dll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Rumus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Amorphous free silica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insulation, filler, absorbent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Rumus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Silika gel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absorbent, drying dll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mppcf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Silikat: Asbotis, clays, feldspar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keramik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glass, abrasive, cement, insulation,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fetilizer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Asbestos: 5, clays: 50, feldspar: 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Fuller's earth, kaolin, mica, Portland cement, silicon carbide, talc, vermiculite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filter medium, stoneware, tile, keramik, electrical insulation, construction material, abrasive, plaster, filler, fertilizer, catalyst carrier, dll.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6" name="Rectangle 120"/>
          <p:cNvSpPr>
            <a:spLocks noChangeArrowheads="1"/>
          </p:cNvSpPr>
          <p:nvPr/>
        </p:nvSpPr>
        <p:spPr bwMode="auto">
          <a:xfrm>
            <a:off x="457200" y="5410200"/>
            <a:ext cx="838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Ket: mppcf=million particles per cubic feet, atas dasar 40 jam/minggu</a:t>
            </a:r>
          </a:p>
        </p:txBody>
      </p:sp>
    </p:spTree>
    <p:extLst>
      <p:ext uri="{BB962C8B-B14F-4D97-AF65-F5344CB8AC3E}">
        <p14:creationId xmlns:p14="http://schemas.microsoft.com/office/powerpoint/2010/main" val="39271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d-ID" altLang="ja-JP" sz="4400" dirty="0" smtClean="0">
                <a:latin typeface="Agency FB" pitchFamily="34" charset="0"/>
                <a:ea typeface="MS PGothic" pitchFamily="34" charset="-128"/>
              </a:rPr>
              <a:t>3.</a:t>
            </a:r>
            <a:r>
              <a:rPr lang="en-US" altLang="ja-JP" sz="4400" dirty="0" smtClean="0">
                <a:latin typeface="Agency FB" pitchFamily="34" charset="0"/>
                <a:ea typeface="MS PGothic" pitchFamily="34" charset="-128"/>
              </a:rPr>
              <a:t>Asbestosis…</a:t>
            </a:r>
            <a:endParaRPr lang="en-US" sz="4400" dirty="0" smtClean="0">
              <a:latin typeface="Agency FB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971800"/>
            <a:ext cx="7176655" cy="1752599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serat asbes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id-ID" dirty="0" smtClean="0"/>
              <a:t> d</a:t>
            </a:r>
            <a:r>
              <a:rPr lang="en-US" dirty="0" err="1" smtClean="0"/>
              <a:t>ari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id-ID" dirty="0" smtClean="0"/>
              <a:t> </a:t>
            </a:r>
            <a:r>
              <a:rPr lang="id-ID" dirty="0"/>
              <a:t>pertambangan, konstruksi bangunan, dan industri </a:t>
            </a:r>
            <a:r>
              <a:rPr lang="id-ID" dirty="0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menggunakan</a:t>
            </a:r>
            <a:r>
              <a:rPr lang="en-US" dirty="0" smtClean="0"/>
              <a:t> material </a:t>
            </a:r>
            <a:r>
              <a:rPr lang="en-US" dirty="0" err="1" smtClean="0"/>
              <a:t>asbes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silika</a:t>
            </a:r>
            <a:r>
              <a:rPr lang="en-US" dirty="0" smtClean="0"/>
              <a:t>(</a:t>
            </a:r>
            <a:r>
              <a:rPr lang="en-US" dirty="0" err="1"/>
              <a:t>debu</a:t>
            </a:r>
            <a:r>
              <a:rPr lang="en-US" dirty="0"/>
              <a:t> </a:t>
            </a:r>
            <a:r>
              <a:rPr lang="en-US" dirty="0" err="1"/>
              <a:t>asbes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silika</a:t>
            </a:r>
            <a:r>
              <a:rPr lang="en-US" dirty="0" smtClean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1524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dirty="0" err="1"/>
              <a:t>Penyakit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terjadi</a:t>
            </a:r>
            <a:r>
              <a:rPr lang="en-AU" dirty="0"/>
              <a:t> </a:t>
            </a:r>
            <a:r>
              <a:rPr lang="en-AU" dirty="0" err="1"/>
              <a:t>akibat</a:t>
            </a:r>
            <a:r>
              <a:rPr lang="en-AU" dirty="0"/>
              <a:t> </a:t>
            </a:r>
            <a:r>
              <a:rPr lang="en-AU" dirty="0" err="1"/>
              <a:t>inhalasi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</a:t>
            </a:r>
            <a:r>
              <a:rPr lang="en-AU" dirty="0" err="1"/>
              <a:t>asbes</a:t>
            </a:r>
            <a:r>
              <a:rPr lang="en-AU" dirty="0"/>
              <a:t>, </a:t>
            </a:r>
            <a:r>
              <a:rPr lang="en-AU" dirty="0" err="1"/>
              <a:t>menimbulkan</a:t>
            </a:r>
            <a:r>
              <a:rPr lang="en-AU" dirty="0"/>
              <a:t> </a:t>
            </a:r>
            <a:r>
              <a:rPr lang="en-AU" dirty="0" err="1"/>
              <a:t>penumokoniosis</a:t>
            </a:r>
            <a:r>
              <a:rPr lang="en-AU" dirty="0"/>
              <a:t> yang </a:t>
            </a:r>
            <a:r>
              <a:rPr lang="en-AU" dirty="0" err="1"/>
              <a:t>ditandai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fibrosis </a:t>
            </a:r>
            <a:r>
              <a:rPr lang="en-AU" dirty="0" err="1"/>
              <a:t>paru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1" y="1143000"/>
            <a:ext cx="4953000" cy="706438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Gejala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idx="1"/>
          </p:nvPr>
        </p:nvSpPr>
        <p:spPr>
          <a:xfrm>
            <a:off x="1524000" y="2209800"/>
            <a:ext cx="7315200" cy="2667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Sesak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nafas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yang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disebabkan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berkurangnya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efisiensi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paru-paru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oksigen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Contoh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Pneumoconiosis Asbestosis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Silicosis yang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diakibatkan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debu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asbes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silika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Deposisi partikulat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0"/>
            <a:ext cx="7696200" cy="4413250"/>
          </a:xfrm>
        </p:spPr>
        <p:txBody>
          <a:bodyPr/>
          <a:lstStyle/>
          <a:p>
            <a:pPr>
              <a:defRPr/>
            </a:pPr>
            <a:r>
              <a:rPr lang="en-US" sz="2400" dirty="0" err="1">
                <a:sym typeface="Wingdings" pitchFamily="2" charset="2"/>
              </a:rPr>
              <a:t>Debu</a:t>
            </a:r>
            <a:r>
              <a:rPr lang="en-US" sz="2400" dirty="0">
                <a:sym typeface="Wingdings" pitchFamily="2" charset="2"/>
              </a:rPr>
              <a:t> yang </a:t>
            </a:r>
            <a:r>
              <a:rPr lang="en-US" sz="2400" dirty="0" err="1">
                <a:sym typeface="Wingdings" pitchFamily="2" charset="2"/>
              </a:rPr>
              <a:t>masuk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paru-paru</a:t>
            </a:r>
            <a:r>
              <a:rPr lang="en-US" sz="2400" dirty="0">
                <a:sym typeface="Wingdings" pitchFamily="2" charset="2"/>
              </a:rPr>
              <a:t> (2-5 </a:t>
            </a:r>
            <a:r>
              <a:rPr lang="en-US" sz="2400" dirty="0" err="1">
                <a:sym typeface="Wingdings" pitchFamily="2" charset="2"/>
              </a:rPr>
              <a:t>mikron</a:t>
            </a:r>
            <a:r>
              <a:rPr lang="en-US" sz="2400" dirty="0">
                <a:sym typeface="Wingdings" pitchFamily="2" charset="2"/>
              </a:rPr>
              <a:t>)</a:t>
            </a:r>
          </a:p>
          <a:p>
            <a:pPr>
              <a:defRPr/>
            </a:pP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paru-paru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aerodinamik</a:t>
            </a:r>
            <a:r>
              <a:rPr lang="en-US" sz="2400" dirty="0"/>
              <a:t> </a:t>
            </a:r>
            <a:r>
              <a:rPr lang="en-US" sz="2400" dirty="0" err="1"/>
              <a:t>partikel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dapat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memasuki</a:t>
            </a:r>
            <a:r>
              <a:rPr lang="en-US" sz="2400" dirty="0">
                <a:sym typeface="Wingdings" pitchFamily="2" charset="2"/>
              </a:rPr>
              <a:t>: nasopharyngeal  </a:t>
            </a:r>
            <a:r>
              <a:rPr lang="en-US" sz="2400" dirty="0" err="1">
                <a:sym typeface="Wingdings" pitchFamily="2" charset="2"/>
              </a:rPr>
              <a:t>tracheo</a:t>
            </a:r>
            <a:r>
              <a:rPr lang="en-US" sz="2400" dirty="0">
                <a:sym typeface="Wingdings" pitchFamily="2" charset="2"/>
              </a:rPr>
              <a:t> bronchial  pulmonary</a:t>
            </a:r>
          </a:p>
          <a:p>
            <a:pPr>
              <a:defRPr/>
            </a:pPr>
            <a:r>
              <a:rPr lang="en-US" sz="2400" dirty="0">
                <a:sym typeface="Wingdings" pitchFamily="2" charset="2"/>
              </a:rPr>
              <a:t>Sample </a:t>
            </a:r>
            <a:r>
              <a:rPr lang="en-US" sz="2400" dirty="0" err="1">
                <a:sym typeface="Wingdings" pitchFamily="2" charset="2"/>
              </a:rPr>
              <a:t>dari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impinger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dianalisis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ukuran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prosentasi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silika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bebasnya</a:t>
            </a:r>
            <a:r>
              <a:rPr lang="en-US" sz="2400" dirty="0">
                <a:sym typeface="Wingdings" pitchFamily="2" charset="2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 TL3220 Keslingker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76400" y="2743200"/>
            <a:ext cx="6351984" cy="646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6600" b="1" dirty="0" smtClean="0">
                <a:latin typeface="Rockwell Condensed" pitchFamily="18" charset="0"/>
              </a:rPr>
              <a:t>I.   </a:t>
            </a:r>
            <a:r>
              <a:rPr lang="en-AU" sz="6600" b="1" dirty="0" smtClean="0">
                <a:latin typeface="Rockwell Condensed" pitchFamily="18" charset="0"/>
              </a:rPr>
              <a:t>KARAKTERISTIK  </a:t>
            </a:r>
            <a:r>
              <a:rPr lang="en-AU" sz="6600" b="1" dirty="0">
                <a:latin typeface="Rockwell Condensed" pitchFamily="18" charset="0"/>
              </a:rPr>
              <a:t>DEBU</a:t>
            </a:r>
            <a:endParaRPr lang="id-ID" sz="6600" dirty="0">
              <a:latin typeface="Rockwell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Asbestosis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/>
              <a:t>Asbestos bersifat karsinogenik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Bila debu yang masuk banyak</a:t>
            </a:r>
            <a:r>
              <a:rPr lang="en-US" sz="2400">
                <a:sym typeface="Wingdings" pitchFamily="2" charset="2"/>
              </a:rPr>
              <a:t> asbestosis cepat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sym typeface="Wingdings" pitchFamily="2" charset="2"/>
              </a:rPr>
              <a:t>Asbestos masuk sedikit, paparan lama  pekerja tidak menderita asbestosis, tetapi di masa datang kemungkinan menderita kanker karena asbes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sym typeface="Wingdings" pitchFamily="2" charset="2"/>
              </a:rPr>
              <a:t>Kanker akibat asbestos yang terkenal: mesothelioma, kanker pada selaput paru-paru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Bentuk asbestos: kristal seperti jarum -&gt; mudah ikut udara inspirasi (sangat aerodinamik), menembus paru-paru sampai pada selaputnya</a:t>
            </a:r>
          </a:p>
          <a:p>
            <a:pPr>
              <a:lnSpc>
                <a:spcPct val="90000"/>
              </a:lnSpc>
              <a:defRPr/>
            </a:pPr>
            <a:r>
              <a:rPr lang="en-US" sz="2400"/>
              <a:t>Mesothelioma pertama kali ditemukan pada pekerja perkapalan di Schiphol, Belanda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600" smtClean="0"/>
              <a:t>Contoh TLV debu di lingkungan kerja</a:t>
            </a:r>
          </a:p>
        </p:txBody>
      </p:sp>
      <p:graphicFrame>
        <p:nvGraphicFramePr>
          <p:cNvPr id="11290" name="Group 2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45859600"/>
              </p:ext>
            </p:extLst>
          </p:nvPr>
        </p:nvGraphicFramePr>
        <p:xfrm>
          <a:off x="457200" y="2130522"/>
          <a:ext cx="7467600" cy="2822479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60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Bahan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TLV 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mppcf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Quartz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Asbestos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Portland Cement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Talc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457200" y="1143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2905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 fontAlgn="auto" hangingPunct="1"/>
            <a:r>
              <a:rPr lang="id-ID" b="1" dirty="0" smtClean="0"/>
              <a:t>III.	E</a:t>
            </a:r>
            <a:r>
              <a:rPr lang="en-AU" b="1" dirty="0"/>
              <a:t>VALUASI </a:t>
            </a:r>
            <a:r>
              <a:rPr lang="id-ID" b="1" dirty="0"/>
              <a:t>F</a:t>
            </a:r>
            <a:r>
              <a:rPr lang="en-AU" b="1" dirty="0"/>
              <a:t>AKTOR DEBU</a:t>
            </a:r>
            <a:r>
              <a:rPr lang="id-ID" b="1" dirty="0"/>
              <a:t> L</a:t>
            </a:r>
            <a:r>
              <a:rPr lang="en-AU" b="1" dirty="0"/>
              <a:t>INGKUNGAN KERJA</a:t>
            </a:r>
            <a:endParaRPr lang="id-ID" dirty="0"/>
          </a:p>
          <a:p>
            <a:r>
              <a:rPr lang="en-AU" b="1" dirty="0"/>
              <a:t>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068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219200"/>
            <a:ext cx="7239000" cy="99060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err="1" smtClean="0"/>
              <a:t>Metoda</a:t>
            </a:r>
            <a:r>
              <a:rPr lang="en-US" sz="4000" dirty="0" smtClean="0"/>
              <a:t> </a:t>
            </a:r>
            <a:r>
              <a:rPr lang="en-US" sz="4000" dirty="0" err="1" smtClean="0"/>
              <a:t>Pengontrolan</a:t>
            </a:r>
            <a:r>
              <a:rPr lang="en-US" sz="4000" dirty="0" smtClean="0"/>
              <a:t>               </a:t>
            </a:r>
            <a:endParaRPr lang="en-US" sz="7200" dirty="0" smtClean="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371600" y="2743200"/>
            <a:ext cx="58705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I</a:t>
            </a:r>
            <a:r>
              <a:rPr lang="id-ID" sz="2800" b="1" dirty="0" smtClean="0"/>
              <a:t>SOLASI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r>
              <a:rPr lang="id-ID" sz="2800" b="1" dirty="0"/>
              <a:t> </a:t>
            </a:r>
            <a:r>
              <a:rPr lang="id-ID" sz="2800" b="1" dirty="0" smtClean="0"/>
              <a:t>    </a:t>
            </a:r>
            <a:r>
              <a:rPr lang="en-US" sz="2800" b="1" dirty="0" err="1" smtClean="0"/>
              <a:t>Ventilasi</a:t>
            </a:r>
            <a:r>
              <a:rPr lang="en-US" sz="2800" b="1" dirty="0" smtClean="0"/>
              <a:t> </a:t>
            </a:r>
            <a:r>
              <a:rPr lang="en-US" sz="2800" b="1" dirty="0" err="1"/>
              <a:t>setempat</a:t>
            </a:r>
            <a:r>
              <a:rPr lang="en-US" sz="2800" b="1" dirty="0"/>
              <a:t>/ LEV</a:t>
            </a:r>
          </a:p>
          <a:p>
            <a:pPr>
              <a:buFontTx/>
              <a:buChar char="•"/>
            </a:pPr>
            <a:r>
              <a:rPr lang="en-US" sz="2800" b="1" dirty="0"/>
              <a:t> </a:t>
            </a:r>
            <a:r>
              <a:rPr lang="id-ID" sz="2800" b="1" dirty="0" smtClean="0"/>
              <a:t>SIBTITUSI</a:t>
            </a:r>
            <a:endParaRPr lang="en-US" sz="2800" b="1" dirty="0"/>
          </a:p>
          <a:p>
            <a:pPr>
              <a:buFontTx/>
              <a:buChar char="•"/>
            </a:pPr>
            <a:r>
              <a:rPr lang="en-US" sz="2800" b="1" dirty="0"/>
              <a:t> </a:t>
            </a:r>
            <a:r>
              <a:rPr lang="en-US" sz="2800" b="1" dirty="0" err="1"/>
              <a:t>Metoda</a:t>
            </a:r>
            <a:r>
              <a:rPr lang="en-US" sz="2800" b="1" dirty="0"/>
              <a:t> </a:t>
            </a:r>
            <a:r>
              <a:rPr lang="en-US" sz="2800" b="1" dirty="0" err="1"/>
              <a:t>basah</a:t>
            </a:r>
            <a:r>
              <a:rPr lang="en-US" sz="2800" b="1" dirty="0"/>
              <a:t>/</a:t>
            </a:r>
          </a:p>
          <a:p>
            <a:r>
              <a:rPr lang="en-US" sz="2800" b="1" dirty="0"/>
              <a:t>   </a:t>
            </a:r>
            <a:r>
              <a:rPr lang="en-US" sz="2800" b="1" dirty="0" err="1"/>
              <a:t>pengendalian</a:t>
            </a:r>
            <a:r>
              <a:rPr lang="en-US" sz="2800" b="1" dirty="0"/>
              <a:t> </a:t>
            </a:r>
            <a:r>
              <a:rPr lang="en-US" sz="2800" b="1" dirty="0" err="1"/>
              <a:t>kelembaban</a:t>
            </a:r>
            <a:endParaRPr lang="en-US" sz="2800" b="1" dirty="0"/>
          </a:p>
          <a:p>
            <a:pPr>
              <a:buFontTx/>
              <a:buChar char="•"/>
            </a:pP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</a:t>
            </a:r>
            <a:r>
              <a:rPr lang="en-US" sz="2800" b="1" dirty="0" err="1"/>
              <a:t>Pelindung</a:t>
            </a:r>
            <a:r>
              <a:rPr lang="en-US" sz="2800" b="1" dirty="0"/>
              <a:t> </a:t>
            </a:r>
            <a:r>
              <a:rPr lang="en-US" sz="2800" b="1" dirty="0" err="1"/>
              <a:t>Diri</a:t>
            </a:r>
            <a:r>
              <a:rPr lang="en-US" sz="2800" b="1" dirty="0"/>
              <a:t> (APD)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219200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/>
              <a:t>Pengontrolan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</a:t>
            </a:r>
            <a:r>
              <a:rPr lang="en-AU" dirty="0" err="1"/>
              <a:t>diruang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</a:t>
            </a:r>
            <a:r>
              <a:rPr lang="en-AU" dirty="0" err="1"/>
              <a:t>terhadap</a:t>
            </a:r>
            <a:r>
              <a:rPr lang="en-AU" dirty="0"/>
              <a:t> </a:t>
            </a:r>
            <a:r>
              <a:rPr lang="en-AU" dirty="0" err="1"/>
              <a:t>sumbernya</a:t>
            </a:r>
            <a:r>
              <a:rPr lang="en-AU" dirty="0"/>
              <a:t> </a:t>
            </a:r>
            <a:r>
              <a:rPr lang="en-AU" dirty="0" err="1"/>
              <a:t>antara</a:t>
            </a:r>
            <a:r>
              <a:rPr lang="en-AU" dirty="0"/>
              <a:t> lain: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AU" dirty="0" err="1"/>
              <a:t>Isolasi</a:t>
            </a:r>
            <a:r>
              <a:rPr lang="en-AU" dirty="0"/>
              <a:t> </a:t>
            </a:r>
            <a:r>
              <a:rPr lang="en-AU" dirty="0" err="1"/>
              <a:t>sumber</a:t>
            </a:r>
            <a:r>
              <a:rPr lang="en-AU" dirty="0"/>
              <a:t> agar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mengeluarkan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</a:t>
            </a:r>
            <a:r>
              <a:rPr lang="en-AU" dirty="0" err="1"/>
              <a:t>diruang</a:t>
            </a:r>
            <a:r>
              <a:rPr lang="en-AU" dirty="0"/>
              <a:t> </a:t>
            </a:r>
            <a:r>
              <a:rPr lang="en-AU" dirty="0" err="1"/>
              <a:t>kerja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‘Local Exhauster’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melengkapi</a:t>
            </a:r>
            <a:r>
              <a:rPr lang="en-AU" dirty="0"/>
              <a:t> water sprayer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cerobong</a:t>
            </a:r>
            <a:r>
              <a:rPr lang="en-AU" dirty="0"/>
              <a:t> asap.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AU" dirty="0" err="1"/>
              <a:t>Substitusi</a:t>
            </a:r>
            <a:r>
              <a:rPr lang="en-AU" dirty="0"/>
              <a:t> </a:t>
            </a:r>
            <a:r>
              <a:rPr lang="en-AU" dirty="0" err="1"/>
              <a:t>alat</a:t>
            </a:r>
            <a:r>
              <a:rPr lang="en-AU" dirty="0"/>
              <a:t> yang </a:t>
            </a:r>
            <a:r>
              <a:rPr lang="en-AU" dirty="0" err="1"/>
              <a:t>mengeluarkan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mengeluarkan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.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AU" dirty="0" err="1"/>
              <a:t>Pencegahan</a:t>
            </a:r>
            <a:r>
              <a:rPr lang="en-AU" dirty="0"/>
              <a:t> </a:t>
            </a:r>
            <a:r>
              <a:rPr lang="en-AU" dirty="0" err="1"/>
              <a:t>Terhadap</a:t>
            </a:r>
            <a:r>
              <a:rPr lang="en-AU" dirty="0"/>
              <a:t> </a:t>
            </a:r>
            <a:r>
              <a:rPr lang="en-AU" dirty="0" err="1"/>
              <a:t>Transmisi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AU" dirty="0" err="1"/>
              <a:t>Memakai</a:t>
            </a:r>
            <a:r>
              <a:rPr lang="en-AU" dirty="0"/>
              <a:t> </a:t>
            </a:r>
            <a:r>
              <a:rPr lang="en-AU" dirty="0" err="1"/>
              <a:t>metode</a:t>
            </a:r>
            <a:r>
              <a:rPr lang="en-AU" dirty="0"/>
              <a:t> </a:t>
            </a:r>
            <a:r>
              <a:rPr lang="en-AU" dirty="0" err="1"/>
              <a:t>basah</a:t>
            </a:r>
            <a:r>
              <a:rPr lang="en-AU" dirty="0"/>
              <a:t> </a:t>
            </a:r>
            <a:r>
              <a:rPr lang="en-AU" dirty="0" err="1"/>
              <a:t>yaitu,penyiraman</a:t>
            </a:r>
            <a:r>
              <a:rPr lang="en-AU" dirty="0"/>
              <a:t> </a:t>
            </a:r>
            <a:r>
              <a:rPr lang="en-AU" dirty="0" err="1"/>
              <a:t>lantai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pengeboran</a:t>
            </a:r>
            <a:r>
              <a:rPr lang="en-AU" dirty="0"/>
              <a:t> </a:t>
            </a:r>
            <a:r>
              <a:rPr lang="en-AU" dirty="0" err="1"/>
              <a:t>basah</a:t>
            </a:r>
            <a:r>
              <a:rPr lang="en-AU" dirty="0"/>
              <a:t> (Wet Drilling).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alat</a:t>
            </a:r>
            <a:r>
              <a:rPr lang="en-AU" dirty="0"/>
              <a:t> </a:t>
            </a:r>
            <a:r>
              <a:rPr lang="en-AU" dirty="0" err="1"/>
              <a:t>berupa</a:t>
            </a:r>
            <a:r>
              <a:rPr lang="en-AU" dirty="0"/>
              <a:t> </a:t>
            </a:r>
            <a:r>
              <a:rPr lang="en-AU" dirty="0" err="1"/>
              <a:t>Scrubber,Elektropresipitator,dan</a:t>
            </a:r>
            <a:r>
              <a:rPr lang="en-AU" dirty="0"/>
              <a:t> </a:t>
            </a:r>
            <a:r>
              <a:rPr lang="en-AU" dirty="0" err="1"/>
              <a:t>Ventilasi</a:t>
            </a:r>
            <a:r>
              <a:rPr lang="en-AU" dirty="0"/>
              <a:t> </a:t>
            </a:r>
            <a:r>
              <a:rPr lang="en-AU" dirty="0" err="1"/>
              <a:t>Umum</a:t>
            </a:r>
            <a:r>
              <a:rPr lang="en-AU" dirty="0"/>
              <a:t>.</a:t>
            </a:r>
            <a:endParaRPr lang="id-ID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AU" dirty="0" err="1"/>
              <a:t>Pencegahan</a:t>
            </a:r>
            <a:r>
              <a:rPr lang="en-AU" dirty="0"/>
              <a:t> </a:t>
            </a:r>
            <a:r>
              <a:rPr lang="en-AU" dirty="0" err="1"/>
              <a:t>Terhadap</a:t>
            </a:r>
            <a:r>
              <a:rPr lang="en-AU" dirty="0"/>
              <a:t> </a:t>
            </a:r>
            <a:r>
              <a:rPr lang="en-AU" dirty="0" err="1"/>
              <a:t>Tenaga</a:t>
            </a:r>
            <a:r>
              <a:rPr lang="en-AU" dirty="0"/>
              <a:t> </a:t>
            </a:r>
            <a:r>
              <a:rPr lang="en-AU" dirty="0" err="1"/>
              <a:t>Kerja</a:t>
            </a:r>
            <a:endParaRPr lang="id-ID" dirty="0"/>
          </a:p>
          <a:p>
            <a:pPr marL="360363"/>
            <a:r>
              <a:rPr lang="en-AU" dirty="0" err="1" smtClean="0"/>
              <a:t>Antara</a:t>
            </a:r>
            <a:r>
              <a:rPr lang="en-AU" dirty="0" smtClean="0"/>
              <a:t> </a:t>
            </a:r>
            <a:r>
              <a:rPr lang="en-AU" dirty="0"/>
              <a:t>lain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menggunakan</a:t>
            </a:r>
            <a:r>
              <a:rPr lang="en-AU" dirty="0"/>
              <a:t> </a:t>
            </a:r>
            <a:r>
              <a:rPr lang="en-AU" dirty="0" err="1"/>
              <a:t>Alat</a:t>
            </a:r>
            <a:r>
              <a:rPr lang="en-AU" dirty="0"/>
              <a:t> </a:t>
            </a:r>
            <a:r>
              <a:rPr lang="en-AU" dirty="0" err="1"/>
              <a:t>Pelindung</a:t>
            </a:r>
            <a:r>
              <a:rPr lang="en-AU" dirty="0"/>
              <a:t> </a:t>
            </a:r>
            <a:r>
              <a:rPr lang="en-AU" dirty="0" err="1"/>
              <a:t>Diri</a:t>
            </a:r>
            <a:r>
              <a:rPr lang="en-AU" dirty="0"/>
              <a:t> (APD) </a:t>
            </a:r>
            <a:r>
              <a:rPr lang="en-AU" dirty="0" err="1"/>
              <a:t>berupa</a:t>
            </a:r>
            <a:r>
              <a:rPr lang="en-AU" dirty="0"/>
              <a:t> masker.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54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Metoda Pengontrolan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36163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Ventilasi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lokal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(Local Exhaust Ventilation),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dekat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kontaminan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Ventilasi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umum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(General ventilation),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 smtClean="0"/>
              <a:t>kontaminan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tersebar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terlalu</a:t>
            </a:r>
            <a:r>
              <a:rPr lang="en-US" sz="2800" dirty="0" smtClean="0"/>
              <a:t> </a:t>
            </a:r>
            <a:r>
              <a:rPr lang="en-US" sz="2800" dirty="0" err="1" smtClean="0"/>
              <a:t>berbahaya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Perlindungan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perorangan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(personal protection),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pernafasan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masker,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sebaik</a:t>
            </a:r>
            <a:r>
              <a:rPr lang="en-US" sz="2800" dirty="0" smtClean="0"/>
              <a:t> </a:t>
            </a:r>
            <a:r>
              <a:rPr lang="en-US" sz="2800" dirty="0" err="1" smtClean="0"/>
              <a:t>mungkin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diberi</a:t>
            </a:r>
            <a:r>
              <a:rPr lang="en-US" sz="2800" dirty="0" smtClean="0"/>
              <a:t> supply </a:t>
            </a:r>
            <a:r>
              <a:rPr lang="en-US" sz="2800" dirty="0" err="1" smtClean="0"/>
              <a:t>oksigen</a:t>
            </a:r>
            <a:r>
              <a:rPr lang="en-US" sz="2800" dirty="0" smtClean="0"/>
              <a:t>. </a:t>
            </a:r>
            <a:endParaRPr lang="en-US" sz="2400" dirty="0" smtClean="0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457200" y="11430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Isolasi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Paling efektif: Isolasi dengan LEV, dan ruang bertekanan negatif (debu tidak keluar apabila dibuka)</a:t>
            </a:r>
          </a:p>
          <a:p>
            <a:pPr>
              <a:defRPr/>
            </a:pPr>
            <a:r>
              <a:rPr lang="en-US"/>
              <a:t>Tidak mungkin apabila pekerja harus dekat dengan alat</a:t>
            </a:r>
          </a:p>
          <a:p>
            <a:pPr>
              <a:defRPr/>
            </a:pPr>
            <a:r>
              <a:rPr lang="en-US"/>
              <a:t>Alat besar tanpa perlu pekerja </a:t>
            </a:r>
            <a:r>
              <a:rPr lang="en-US">
                <a:sym typeface="Wingdings" pitchFamily="2" charset="2"/>
              </a:rPr>
              <a:t> mudah diisolasi. Pekerja pakai APD bila masuk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 TL3220 Keslingker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69342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Isolation &amp; enclosure</a:t>
            </a:r>
            <a:endParaRPr lang="en-US" dirty="0"/>
          </a:p>
        </p:txBody>
      </p:sp>
      <p:pic>
        <p:nvPicPr>
          <p:cNvPr id="61443" name="Content Placeholder 3" descr="isolation of source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28800"/>
            <a:ext cx="5257800" cy="4475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Respirator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/>
              <a:t>Alat pengaman pernafasan</a:t>
            </a:r>
          </a:p>
          <a:p>
            <a:pPr>
              <a:defRPr/>
            </a:pPr>
            <a:r>
              <a:rPr lang="en-US"/>
              <a:t>Bila lingkungan kerja tidak dapat sama sekali aman dengan cara pengendalian</a:t>
            </a:r>
          </a:p>
          <a:p>
            <a:pPr>
              <a:defRPr/>
            </a:pPr>
            <a:r>
              <a:rPr lang="en-US"/>
              <a:t>Bukan substitut bagi engineering control</a:t>
            </a:r>
          </a:p>
          <a:p>
            <a:pPr>
              <a:defRPr/>
            </a:pPr>
            <a:r>
              <a:rPr lang="en-US"/>
              <a:t>Peralatan harus sesuai dan memenuhi standar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 TL3220 Keslingker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Macam respirator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8288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/>
              <a:t>Air purifying</a:t>
            </a:r>
          </a:p>
          <a:p>
            <a:pPr>
              <a:defRPr/>
            </a:pPr>
            <a:r>
              <a:rPr lang="en-US"/>
              <a:t>Air-line</a:t>
            </a:r>
          </a:p>
          <a:p>
            <a:pPr>
              <a:defRPr/>
            </a:pPr>
            <a:r>
              <a:rPr lang="en-US"/>
              <a:t>Self contained</a:t>
            </a:r>
          </a:p>
          <a:p>
            <a:pPr>
              <a:buFontTx/>
              <a:buNone/>
              <a:defRPr/>
            </a:pPr>
            <a:endParaRPr lang="en-US"/>
          </a:p>
          <a:p>
            <a:pPr>
              <a:buFontTx/>
              <a:buNone/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 TL3220 Keslingker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371600"/>
            <a:ext cx="6553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dirty="0" smtClean="0">
                <a:latin typeface="Agency FB" pitchFamily="34" charset="0"/>
              </a:rPr>
              <a:t>S</a:t>
            </a:r>
            <a:r>
              <a:rPr lang="en-AU" sz="4800" dirty="0" err="1" smtClean="0">
                <a:latin typeface="Agency FB" pitchFamily="34" charset="0"/>
              </a:rPr>
              <a:t>ifat-sifat</a:t>
            </a:r>
            <a:r>
              <a:rPr lang="id-ID" sz="4800" dirty="0" smtClean="0">
                <a:latin typeface="Agency FB" pitchFamily="34" charset="0"/>
              </a:rPr>
              <a:t> Debu  </a:t>
            </a:r>
            <a:r>
              <a:rPr lang="id-ID" dirty="0" smtClean="0">
                <a:latin typeface="Arial Rounded MT Bold" pitchFamily="34" charset="0"/>
              </a:rPr>
              <a:t>:</a:t>
            </a:r>
            <a:endParaRPr lang="id-ID" dirty="0">
              <a:latin typeface="Arial Rounded MT Bold" pitchFamily="34" charset="0"/>
            </a:endParaRPr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dirty="0">
                <a:latin typeface="Arial Rounded MT Bold" pitchFamily="34" charset="0"/>
              </a:rPr>
              <a:t>D</a:t>
            </a:r>
            <a:r>
              <a:rPr lang="en-AU" dirty="0" err="1" smtClean="0">
                <a:latin typeface="Arial Rounded MT Bold" pitchFamily="34" charset="0"/>
              </a:rPr>
              <a:t>apat</a:t>
            </a:r>
            <a:r>
              <a:rPr lang="en-AU" dirty="0" smtClean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mengendap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karena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dipengaruhi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oleh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gaya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gravitasi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bumi</a:t>
            </a:r>
            <a:r>
              <a:rPr lang="en-AU" dirty="0">
                <a:latin typeface="Arial Rounded MT Bold" pitchFamily="34" charset="0"/>
              </a:rPr>
              <a:t>.</a:t>
            </a:r>
            <a:endParaRPr lang="id-ID" dirty="0">
              <a:latin typeface="Arial Rounded MT Bold" pitchFamily="34" charset="0"/>
            </a:endParaRPr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dirty="0" smtClean="0">
                <a:latin typeface="Arial Rounded MT Bold" pitchFamily="34" charset="0"/>
              </a:rPr>
              <a:t>M</a:t>
            </a:r>
            <a:r>
              <a:rPr lang="en-AU" dirty="0" err="1" smtClean="0">
                <a:latin typeface="Arial Rounded MT Bold" pitchFamily="34" charset="0"/>
              </a:rPr>
              <a:t>emiliki</a:t>
            </a:r>
            <a:r>
              <a:rPr lang="en-AU" dirty="0" smtClean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permukaan</a:t>
            </a:r>
            <a:r>
              <a:rPr lang="en-AU" dirty="0">
                <a:latin typeface="Arial Rounded MT Bold" pitchFamily="34" charset="0"/>
              </a:rPr>
              <a:t> yang </a:t>
            </a:r>
            <a:r>
              <a:rPr lang="en-AU" dirty="0" err="1">
                <a:latin typeface="Arial Rounded MT Bold" pitchFamily="34" charset="0"/>
              </a:rPr>
              <a:t>selalu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basah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karena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dilapisi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oleh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smtClean="0">
                <a:latin typeface="Arial Rounded MT Bold" pitchFamily="34" charset="0"/>
              </a:rPr>
              <a:t>air.</a:t>
            </a:r>
            <a:endParaRPr lang="id-ID" dirty="0">
              <a:latin typeface="Arial Rounded MT Bold" pitchFamily="34" charset="0"/>
            </a:endParaRPr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dirty="0">
                <a:latin typeface="Arial Rounded MT Bold" pitchFamily="34" charset="0"/>
              </a:rPr>
              <a:t>M</a:t>
            </a:r>
            <a:r>
              <a:rPr lang="en-AU" dirty="0" err="1" smtClean="0">
                <a:latin typeface="Arial Rounded MT Bold" pitchFamily="34" charset="0"/>
              </a:rPr>
              <a:t>ampu</a:t>
            </a:r>
            <a:r>
              <a:rPr lang="en-AU" dirty="0" smtClean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membentuk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gumpalan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atau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koloni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karena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permukannya</a:t>
            </a:r>
            <a:r>
              <a:rPr lang="en-AU" dirty="0">
                <a:latin typeface="Arial Rounded MT Bold" pitchFamily="34" charset="0"/>
              </a:rPr>
              <a:t> yang </a:t>
            </a:r>
            <a:r>
              <a:rPr lang="en-AU" dirty="0" err="1">
                <a:latin typeface="Arial Rounded MT Bold" pitchFamily="34" charset="0"/>
              </a:rPr>
              <a:t>selalu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basah</a:t>
            </a:r>
            <a:r>
              <a:rPr lang="en-AU" dirty="0">
                <a:latin typeface="Arial Rounded MT Bold" pitchFamily="34" charset="0"/>
              </a:rPr>
              <a:t>.</a:t>
            </a:r>
            <a:endParaRPr lang="id-ID" dirty="0">
              <a:latin typeface="Arial Rounded MT Bold" pitchFamily="34" charset="0"/>
            </a:endParaRPr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dirty="0">
                <a:latin typeface="Arial Rounded MT Bold" pitchFamily="34" charset="0"/>
              </a:rPr>
              <a:t>B</a:t>
            </a:r>
            <a:r>
              <a:rPr lang="en-AU" dirty="0" err="1" smtClean="0">
                <a:latin typeface="Arial Rounded MT Bold" pitchFamily="34" charset="0"/>
              </a:rPr>
              <a:t>ersifat</a:t>
            </a:r>
            <a:r>
              <a:rPr lang="en-AU" dirty="0" smtClean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listrik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statis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artinya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debu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mampu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menangkap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partikel</a:t>
            </a:r>
            <a:r>
              <a:rPr lang="en-AU" dirty="0">
                <a:latin typeface="Arial Rounded MT Bold" pitchFamily="34" charset="0"/>
              </a:rPr>
              <a:t> lain yang </a:t>
            </a:r>
            <a:r>
              <a:rPr lang="en-AU" dirty="0" err="1">
                <a:latin typeface="Arial Rounded MT Bold" pitchFamily="34" charset="0"/>
              </a:rPr>
              <a:t>berlawanan</a:t>
            </a:r>
            <a:r>
              <a:rPr lang="en-AU" dirty="0">
                <a:latin typeface="Arial Rounded MT Bold" pitchFamily="34" charset="0"/>
              </a:rPr>
              <a:t>.</a:t>
            </a:r>
            <a:endParaRPr lang="id-ID" dirty="0">
              <a:latin typeface="Arial Rounded MT Bold" pitchFamily="34" charset="0"/>
            </a:endParaRPr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dirty="0">
                <a:latin typeface="Arial Rounded MT Bold" pitchFamily="34" charset="0"/>
              </a:rPr>
              <a:t>B</a:t>
            </a:r>
            <a:r>
              <a:rPr lang="en-AU" dirty="0" err="1" smtClean="0">
                <a:latin typeface="Arial Rounded MT Bold" pitchFamily="34" charset="0"/>
              </a:rPr>
              <a:t>ersifat</a:t>
            </a:r>
            <a:r>
              <a:rPr lang="en-AU" dirty="0" smtClean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opsis</a:t>
            </a:r>
            <a:r>
              <a:rPr lang="en-AU" dirty="0">
                <a:latin typeface="Arial Rounded MT Bold" pitchFamily="34" charset="0"/>
              </a:rPr>
              <a:t>, </a:t>
            </a:r>
            <a:r>
              <a:rPr lang="en-AU" dirty="0" err="1">
                <a:latin typeface="Arial Rounded MT Bold" pitchFamily="34" charset="0"/>
              </a:rPr>
              <a:t>artinya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debu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mampu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memancarkan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cahaya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pada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saat</a:t>
            </a:r>
            <a:r>
              <a:rPr lang="en-AU" dirty="0">
                <a:latin typeface="Arial Rounded MT Bold" pitchFamily="34" charset="0"/>
              </a:rPr>
              <a:t> </a:t>
            </a:r>
            <a:r>
              <a:rPr lang="en-AU" dirty="0" err="1">
                <a:latin typeface="Arial Rounded MT Bold" pitchFamily="34" charset="0"/>
              </a:rPr>
              <a:t>gelap</a:t>
            </a:r>
            <a:endParaRPr lang="id-ID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05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AIR PURIFYING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/>
              <a:t>Digunakan bila O2 cukup (16%) pada 1 atm</a:t>
            </a:r>
          </a:p>
          <a:p>
            <a:pPr>
              <a:lnSpc>
                <a:spcPct val="80000"/>
              </a:lnSpc>
              <a:defRPr/>
            </a:pPr>
            <a:r>
              <a:rPr lang="en-US" sz="2400"/>
              <a:t>Masih baik/useful-life</a:t>
            </a:r>
          </a:p>
          <a:p>
            <a:pPr>
              <a:lnSpc>
                <a:spcPct val="80000"/>
              </a:lnSpc>
              <a:defRPr/>
            </a:pPr>
            <a:r>
              <a:rPr lang="en-US" sz="2400"/>
              <a:t>Ada 3 macam: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- saringan mekanis: dari serat, untuk debu, asap, fumes, bentuk: half mask, full mask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   (</a:t>
            </a:r>
            <a:r>
              <a:rPr lang="en-US" sz="2400" b="1"/>
              <a:t>bukan untuk gas</a:t>
            </a:r>
            <a:r>
              <a:rPr lang="en-US" sz="2400"/>
              <a:t>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- kimia (reaksi): berisi zat kimia yang dapat menetralisir zat kimia tertentu; konsentrasi kontaminan rendah (0,05-0,1 vol%)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    (</a:t>
            </a:r>
            <a:r>
              <a:rPr lang="en-US" sz="2400" b="1"/>
              <a:t>BUKAN </a:t>
            </a:r>
            <a:r>
              <a:rPr lang="en-US" sz="2400"/>
              <a:t>untuk: emergency, toxic gas </a:t>
            </a:r>
            <a:r>
              <a:rPr lang="en-US" sz="2400">
                <a:sym typeface="Wingdings" pitchFamily="2" charset="2"/>
              </a:rPr>
              <a:t> kombinasi mekanis dan kimia)</a:t>
            </a: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- gas: special gas, ada warna standar: CO=biru, HCN=putih hijau; organik=hitam; tidak ≥2 vol% toxic gas</a:t>
            </a:r>
          </a:p>
          <a:p>
            <a:pPr>
              <a:lnSpc>
                <a:spcPct val="80000"/>
              </a:lnSpc>
              <a:defRPr/>
            </a:pPr>
            <a:endParaRPr lang="en-US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 TL3220 Keslingker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Content Placeholder 9" descr="Gas mask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0"/>
            <a:ext cx="3155950" cy="2189163"/>
          </a:xfrm>
        </p:spPr>
      </p:pic>
      <p:pic>
        <p:nvPicPr>
          <p:cNvPr id="97283" name="Content Placeholder 10" descr="respiratory protective equipment1.jpg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2743200" cy="2189163"/>
          </a:xfrm>
        </p:spPr>
      </p:pic>
      <p:pic>
        <p:nvPicPr>
          <p:cNvPr id="97284" name="Content Placeholder 11" descr="air line respirator.jpg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4600"/>
            <a:ext cx="4343400" cy="3886200"/>
          </a:xfrm>
        </p:spPr>
      </p:pic>
      <p:pic>
        <p:nvPicPr>
          <p:cNvPr id="97285" name="Content Placeholder 12" descr="constant flow air line respirator.jpg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6000"/>
            <a:ext cx="4114800" cy="402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AIR PURIFYING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/>
              <a:t>Digunakan bila O2 cukup (16%) pada 1 atm</a:t>
            </a:r>
          </a:p>
          <a:p>
            <a:pPr>
              <a:lnSpc>
                <a:spcPct val="80000"/>
              </a:lnSpc>
              <a:defRPr/>
            </a:pPr>
            <a:r>
              <a:rPr lang="en-US" sz="2400"/>
              <a:t>Masih baik/useful-life</a:t>
            </a:r>
          </a:p>
          <a:p>
            <a:pPr>
              <a:lnSpc>
                <a:spcPct val="80000"/>
              </a:lnSpc>
              <a:defRPr/>
            </a:pPr>
            <a:r>
              <a:rPr lang="en-US" sz="2400"/>
              <a:t>Ada 3 macam: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- saringan mekanis: dari serat, untuk debu, asap, fumes, bentuk: half mask, full mask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   (</a:t>
            </a:r>
            <a:r>
              <a:rPr lang="en-US" sz="2400" b="1"/>
              <a:t>bukan untuk gas</a:t>
            </a:r>
            <a:r>
              <a:rPr lang="en-US" sz="2400"/>
              <a:t>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- kimia (reaksi): berisi zat kimia yang dapat menetralisir zat kimia tertentu; konsentrasi kontaminan rendah (0,05-0,1 vol%)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    (</a:t>
            </a:r>
            <a:r>
              <a:rPr lang="en-US" sz="2400" b="1"/>
              <a:t>BUKAN </a:t>
            </a:r>
            <a:r>
              <a:rPr lang="en-US" sz="2400"/>
              <a:t>untuk: emergency, toxic gas </a:t>
            </a:r>
            <a:r>
              <a:rPr lang="en-US" sz="2400">
                <a:sym typeface="Wingdings" pitchFamily="2" charset="2"/>
              </a:rPr>
              <a:t> kombinasi mekanis dan kimia)</a:t>
            </a:r>
            <a:endParaRPr lang="en-US" sz="240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/>
              <a:t>	- gas: special gas, ada warna standar: CO=biru, HCN=putih hijau; organik=hitam; tidak ≥2 vol% toxic gas</a:t>
            </a:r>
          </a:p>
          <a:p>
            <a:pPr>
              <a:lnSpc>
                <a:spcPct val="80000"/>
              </a:lnSpc>
              <a:defRPr/>
            </a:pPr>
            <a:endParaRPr lang="en-US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 TL3220 Keslingker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Content Placeholder 8" descr="res.jp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698947"/>
            <a:ext cx="3581400" cy="5473253"/>
          </a:xfrm>
        </p:spPr>
      </p:pic>
      <p:pic>
        <p:nvPicPr>
          <p:cNvPr id="102403" name="Content Placeholder 9" descr="face_fit.jpg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914400"/>
            <a:ext cx="4721535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1073150"/>
              <a:ext cx="2128837" cy="98425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275" y="1059617"/>
                <a:ext cx="2144673" cy="1020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8525" y="1427163"/>
              <a:ext cx="917575" cy="8763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6207" y="1404102"/>
                <a:ext cx="947453" cy="91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4263" y="1292225"/>
              <a:ext cx="931862" cy="94615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80961" y="1269920"/>
                <a:ext cx="953073" cy="97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688975"/>
              <a:ext cx="1287463" cy="885825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42839" y="670250"/>
                <a:ext cx="1324279" cy="928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1475" y="333375"/>
              <a:ext cx="314325" cy="111125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74455" y="314271"/>
                <a:ext cx="353797" cy="1151259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1154112" y="5395912"/>
            <a:ext cx="548640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Wassalamu'alaikum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Wr.Wb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.</a:t>
            </a:r>
          </a:p>
        </p:txBody>
      </p:sp>
      <p:pic>
        <p:nvPicPr>
          <p:cNvPr id="14" name="Picture 4" descr="TRIMAKSH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3429000"/>
            <a:ext cx="7086600" cy="119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G00264_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08" y="2209081"/>
            <a:ext cx="2008549" cy="31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6862504" y="3213735"/>
            <a:ext cx="3662681" cy="36576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rgbClr val="C6E7FC">
                    <a:lumMod val="20000"/>
                    <a:lumOff val="80000"/>
                  </a:srgbClr>
                </a:solidFill>
              </a:rPr>
              <a:t>ETAPRIMA SAFETY ENGENEERING CONCULTANST</a:t>
            </a:r>
            <a:endParaRPr lang="en-US" dirty="0">
              <a:solidFill>
                <a:srgbClr val="C6E7FC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pPr>
              <a:defRPr/>
            </a:pPr>
            <a:fld id="{DBBC3158-06DB-47D5-A411-218DA1FC9E59}" type="slidenum">
              <a:rPr lang="en-US" sz="2000" b="1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20840"/>
            <a:ext cx="7467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400" dirty="0" smtClean="0">
                <a:latin typeface="Agency FB" pitchFamily="34" charset="0"/>
              </a:rPr>
              <a:t>MENURUT MACAM, DIKALSIFIKASIKAN</a:t>
            </a:r>
            <a:r>
              <a:rPr lang="id-ID" dirty="0" smtClean="0"/>
              <a:t>,</a:t>
            </a:r>
            <a:r>
              <a:rPr lang="en-AU" dirty="0" smtClean="0"/>
              <a:t> </a:t>
            </a:r>
            <a:r>
              <a:rPr lang="en-AU" dirty="0" err="1"/>
              <a:t>atas</a:t>
            </a:r>
            <a:r>
              <a:rPr lang="en-AU" dirty="0"/>
              <a:t> 3 </a:t>
            </a:r>
            <a:r>
              <a:rPr lang="en-AU" dirty="0" err="1"/>
              <a:t>jenis</a:t>
            </a:r>
            <a:r>
              <a:rPr lang="en-AU" dirty="0"/>
              <a:t> </a:t>
            </a:r>
            <a:r>
              <a:rPr lang="en-AU" dirty="0" err="1"/>
              <a:t>yaitu</a:t>
            </a:r>
            <a:r>
              <a:rPr lang="en-AU" dirty="0"/>
              <a:t> </a:t>
            </a:r>
            <a:endParaRPr lang="id-ID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AU" sz="4400" dirty="0" err="1">
                <a:solidFill>
                  <a:srgbClr val="00B0F0"/>
                </a:solidFill>
                <a:latin typeface="Agency FB" pitchFamily="34" charset="0"/>
              </a:rPr>
              <a:t>debu</a:t>
            </a:r>
            <a:r>
              <a:rPr lang="en-AU" sz="4400" dirty="0">
                <a:solidFill>
                  <a:srgbClr val="00B0F0"/>
                </a:solidFill>
                <a:latin typeface="Agency FB" pitchFamily="34" charset="0"/>
              </a:rPr>
              <a:t> organic</a:t>
            </a:r>
            <a:r>
              <a:rPr lang="en-AU" dirty="0"/>
              <a:t>, </a:t>
            </a:r>
            <a:r>
              <a:rPr lang="en-AU" sz="2000" dirty="0" err="1">
                <a:latin typeface="Rockwell Condensed" pitchFamily="18" charset="0"/>
              </a:rPr>
              <a:t>Debu</a:t>
            </a:r>
            <a:r>
              <a:rPr lang="en-AU" sz="2000" dirty="0">
                <a:latin typeface="Rockwell Condensed" pitchFamily="18" charset="0"/>
              </a:rPr>
              <a:t> organic </a:t>
            </a:r>
            <a:r>
              <a:rPr lang="en-AU" sz="2000" dirty="0" err="1">
                <a:latin typeface="Rockwell Condensed" pitchFamily="18" charset="0"/>
              </a:rPr>
              <a:t>adalah</a:t>
            </a:r>
            <a:r>
              <a:rPr lang="en-AU" sz="2000" dirty="0">
                <a:latin typeface="Rockwell Condensed" pitchFamily="18" charset="0"/>
              </a:rPr>
              <a:t> </a:t>
            </a:r>
            <a:r>
              <a:rPr lang="en-AU" sz="2000" dirty="0" err="1">
                <a:latin typeface="Rockwell Condensed" pitchFamily="18" charset="0"/>
              </a:rPr>
              <a:t>debu</a:t>
            </a:r>
            <a:r>
              <a:rPr lang="en-AU" sz="2000" dirty="0">
                <a:latin typeface="Rockwell Condensed" pitchFamily="18" charset="0"/>
              </a:rPr>
              <a:t> yang </a:t>
            </a:r>
            <a:r>
              <a:rPr lang="en-AU" sz="2000" dirty="0" err="1">
                <a:latin typeface="Rockwell Condensed" pitchFamily="18" charset="0"/>
              </a:rPr>
              <a:t>berasal</a:t>
            </a:r>
            <a:r>
              <a:rPr lang="en-AU" sz="2000" dirty="0">
                <a:latin typeface="Rockwell Condensed" pitchFamily="18" charset="0"/>
              </a:rPr>
              <a:t> </a:t>
            </a:r>
            <a:r>
              <a:rPr lang="en-AU" sz="2000" dirty="0" err="1">
                <a:latin typeface="Rockwell Condensed" pitchFamily="18" charset="0"/>
              </a:rPr>
              <a:t>dari</a:t>
            </a:r>
            <a:r>
              <a:rPr lang="en-AU" sz="2000" dirty="0">
                <a:latin typeface="Rockwell Condensed" pitchFamily="18" charset="0"/>
              </a:rPr>
              <a:t> </a:t>
            </a:r>
            <a:r>
              <a:rPr lang="en-AU" sz="2000" dirty="0" err="1">
                <a:latin typeface="Rockwell Condensed" pitchFamily="18" charset="0"/>
              </a:rPr>
              <a:t>makhluk</a:t>
            </a:r>
            <a:r>
              <a:rPr lang="en-AU" sz="2000" dirty="0">
                <a:latin typeface="Rockwell Condensed" pitchFamily="18" charset="0"/>
              </a:rPr>
              <a:t> </a:t>
            </a:r>
            <a:r>
              <a:rPr lang="en-AU" sz="2000" dirty="0" err="1">
                <a:latin typeface="Rockwell Condensed" pitchFamily="18" charset="0"/>
              </a:rPr>
              <a:t>hidup</a:t>
            </a:r>
            <a:endParaRPr lang="id-ID" sz="2000" dirty="0">
              <a:latin typeface="Rockwell Condensed" pitchFamily="18" charset="0"/>
            </a:endParaRPr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AU" sz="4000" b="1" dirty="0" err="1">
                <a:solidFill>
                  <a:schemeClr val="bg2">
                    <a:lumMod val="75000"/>
                  </a:schemeClr>
                </a:solidFill>
                <a:latin typeface="Agency FB" pitchFamily="34" charset="0"/>
              </a:rPr>
              <a:t>debu</a:t>
            </a:r>
            <a:r>
              <a:rPr lang="en-AU" sz="4000" b="1" dirty="0">
                <a:solidFill>
                  <a:schemeClr val="bg2">
                    <a:lumMod val="75000"/>
                  </a:schemeClr>
                </a:solidFill>
                <a:latin typeface="Agency FB" pitchFamily="34" charset="0"/>
              </a:rPr>
              <a:t> metal</a:t>
            </a:r>
            <a:r>
              <a:rPr lang="en-AU" dirty="0"/>
              <a:t>,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debu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metal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adalah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debu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yang di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dalamnya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terkandung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unsur-unsur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logam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Pb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, Hg, Cd,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Arsen</a:t>
            </a:r>
            <a:r>
              <a:rPr lang="en-AU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id-ID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en-AU" sz="4000" dirty="0" err="1">
                <a:solidFill>
                  <a:srgbClr val="C00000"/>
                </a:solidFill>
                <a:latin typeface="Agency FB" pitchFamily="34" charset="0"/>
              </a:rPr>
              <a:t>debu</a:t>
            </a:r>
            <a:r>
              <a:rPr lang="en-AU" sz="4000" dirty="0">
                <a:solidFill>
                  <a:srgbClr val="C00000"/>
                </a:solidFill>
                <a:latin typeface="Agency FB" pitchFamily="34" charset="0"/>
              </a:rPr>
              <a:t> mineral</a:t>
            </a:r>
            <a:r>
              <a:rPr lang="en-AU" dirty="0"/>
              <a:t>. </a:t>
            </a:r>
            <a:r>
              <a:rPr lang="en-AU" dirty="0" err="1"/>
              <a:t>debu</a:t>
            </a:r>
            <a:r>
              <a:rPr lang="en-AU" dirty="0"/>
              <a:t> mineral </a:t>
            </a:r>
            <a:r>
              <a:rPr lang="en-AU" dirty="0" err="1"/>
              <a:t>ialah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yang di </a:t>
            </a:r>
            <a:r>
              <a:rPr lang="en-AU" dirty="0" err="1"/>
              <a:t>dalamnya</a:t>
            </a:r>
            <a:r>
              <a:rPr lang="en-AU" dirty="0"/>
              <a:t> </a:t>
            </a:r>
            <a:r>
              <a:rPr lang="en-AU" dirty="0" err="1"/>
              <a:t>terkandung</a:t>
            </a:r>
            <a:r>
              <a:rPr lang="en-AU" dirty="0"/>
              <a:t> </a:t>
            </a:r>
            <a:r>
              <a:rPr lang="en-AU" dirty="0" err="1"/>
              <a:t>senyawa</a:t>
            </a:r>
            <a:r>
              <a:rPr lang="en-AU" dirty="0"/>
              <a:t> </a:t>
            </a:r>
            <a:r>
              <a:rPr lang="en-AU" dirty="0" err="1"/>
              <a:t>kompleks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454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990600"/>
            <a:ext cx="7696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b="1" dirty="0" smtClean="0">
                <a:latin typeface="Arabic Typesetting" pitchFamily="66" charset="-78"/>
                <a:cs typeface="Arabic Typesetting" pitchFamily="66" charset="-78"/>
              </a:rPr>
              <a:t>KARAKTER DEBU  </a:t>
            </a:r>
            <a:r>
              <a:rPr lang="id-ID" dirty="0" smtClean="0"/>
              <a:t>:</a:t>
            </a:r>
            <a:endParaRPr lang="id-ID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sz="4000" dirty="0" smtClean="0">
                <a:solidFill>
                  <a:srgbClr val="0070C0"/>
                </a:solidFill>
                <a:latin typeface="Agency FB" pitchFamily="34" charset="0"/>
                <a:cs typeface="Arabic Typesetting" pitchFamily="66" charset="-78"/>
              </a:rPr>
              <a:t>F</a:t>
            </a:r>
            <a:r>
              <a:rPr lang="en-AU" sz="4000" dirty="0" err="1" smtClean="0">
                <a:solidFill>
                  <a:srgbClr val="0070C0"/>
                </a:solidFill>
                <a:latin typeface="Agency FB" pitchFamily="34" charset="0"/>
                <a:cs typeface="Arabic Typesetting" pitchFamily="66" charset="-78"/>
              </a:rPr>
              <a:t>isik</a:t>
            </a:r>
            <a:r>
              <a:rPr lang="en-AU" sz="4000" dirty="0" smtClean="0">
                <a:solidFill>
                  <a:srgbClr val="0070C0"/>
                </a:solidFill>
                <a:latin typeface="Agency FB" pitchFamily="34" charset="0"/>
                <a:cs typeface="Arabic Typesetting" pitchFamily="66" charset="-78"/>
              </a:rPr>
              <a:t> </a:t>
            </a:r>
            <a:r>
              <a:rPr lang="id-ID" sz="4000" dirty="0" smtClean="0">
                <a:solidFill>
                  <a:srgbClr val="0070C0"/>
                </a:solidFill>
                <a:latin typeface="Agency FB" pitchFamily="34" charset="0"/>
                <a:cs typeface="Arabic Typesetting" pitchFamily="66" charset="-78"/>
              </a:rPr>
              <a:t> ; </a:t>
            </a:r>
            <a:r>
              <a:rPr lang="en-AU" dirty="0" err="1" smtClean="0"/>
              <a:t>debu</a:t>
            </a:r>
            <a:r>
              <a:rPr lang="en-AU" dirty="0" smtClean="0"/>
              <a:t> </a:t>
            </a:r>
            <a:r>
              <a:rPr lang="en-AU" dirty="0" err="1"/>
              <a:t>tanah</a:t>
            </a:r>
            <a:r>
              <a:rPr lang="en-AU" dirty="0"/>
              <a:t>, </a:t>
            </a:r>
            <a:r>
              <a:rPr lang="en-AU" dirty="0" err="1"/>
              <a:t>batu</a:t>
            </a:r>
            <a:r>
              <a:rPr lang="en-AU" dirty="0"/>
              <a:t>, </a:t>
            </a:r>
            <a:r>
              <a:rPr lang="en-AU" dirty="0" err="1"/>
              <a:t>dan</a:t>
            </a:r>
            <a:r>
              <a:rPr lang="en-AU" dirty="0"/>
              <a:t> mineral), </a:t>
            </a:r>
            <a:endParaRPr lang="id-ID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sz="4000" dirty="0" smtClean="0">
                <a:solidFill>
                  <a:srgbClr val="C00000"/>
                </a:solidFill>
                <a:latin typeface="Agency FB" pitchFamily="34" charset="0"/>
              </a:rPr>
              <a:t>Ki</a:t>
            </a:r>
            <a:r>
              <a:rPr lang="en-AU" sz="4000" dirty="0" err="1" smtClean="0">
                <a:solidFill>
                  <a:srgbClr val="C00000"/>
                </a:solidFill>
                <a:latin typeface="Agency FB" pitchFamily="34" charset="0"/>
              </a:rPr>
              <a:t>mia</a:t>
            </a:r>
            <a:r>
              <a:rPr lang="en-AU" sz="4000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id-ID" sz="4000" dirty="0" smtClean="0">
                <a:solidFill>
                  <a:srgbClr val="C00000"/>
                </a:solidFill>
                <a:latin typeface="Agency FB" pitchFamily="34" charset="0"/>
              </a:rPr>
              <a:t>: </a:t>
            </a:r>
            <a:r>
              <a:rPr lang="en-AU" dirty="0" err="1" smtClean="0"/>
              <a:t>debu</a:t>
            </a:r>
            <a:r>
              <a:rPr lang="en-AU" dirty="0" smtClean="0"/>
              <a:t> </a:t>
            </a:r>
            <a:r>
              <a:rPr lang="en-AU" dirty="0"/>
              <a:t>organic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anorganik</a:t>
            </a:r>
            <a:r>
              <a:rPr lang="en-AU" dirty="0"/>
              <a:t>), </a:t>
            </a:r>
            <a:r>
              <a:rPr lang="en-AU" dirty="0" err="1"/>
              <a:t>dan</a:t>
            </a:r>
            <a:r>
              <a:rPr lang="en-AU" dirty="0"/>
              <a:t> </a:t>
            </a:r>
            <a:endParaRPr lang="id-ID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sz="4000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B</a:t>
            </a:r>
            <a:r>
              <a:rPr lang="en-AU" sz="4000" dirty="0" err="1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iologis</a:t>
            </a:r>
            <a:r>
              <a:rPr lang="en-AU" sz="4000" dirty="0" smtClean="0">
                <a:solidFill>
                  <a:schemeClr val="accent6">
                    <a:lumMod val="75000"/>
                  </a:schemeClr>
                </a:solidFill>
                <a:latin typeface="Agency FB" pitchFamily="34" charset="0"/>
              </a:rPr>
              <a:t> </a:t>
            </a:r>
            <a:r>
              <a:rPr lang="en-AU" dirty="0"/>
              <a:t>(virus, </a:t>
            </a:r>
            <a:r>
              <a:rPr lang="en-AU" dirty="0" err="1"/>
              <a:t>bakteri</a:t>
            </a:r>
            <a:r>
              <a:rPr lang="en-AU" dirty="0"/>
              <a:t>, </a:t>
            </a:r>
            <a:r>
              <a:rPr lang="en-AU" dirty="0" err="1"/>
              <a:t>kista</a:t>
            </a:r>
            <a:r>
              <a:rPr lang="en-AU" dirty="0"/>
              <a:t>), </a:t>
            </a:r>
            <a:endParaRPr lang="id-ID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sz="4000" dirty="0" smtClean="0">
                <a:solidFill>
                  <a:srgbClr val="C00000"/>
                </a:solidFill>
                <a:latin typeface="Agency FB" pitchFamily="34" charset="0"/>
              </a:rPr>
              <a:t>E</a:t>
            </a:r>
            <a:r>
              <a:rPr lang="en-AU" sz="4000" dirty="0" err="1" smtClean="0">
                <a:solidFill>
                  <a:srgbClr val="C00000"/>
                </a:solidFill>
                <a:latin typeface="Agency FB" pitchFamily="34" charset="0"/>
              </a:rPr>
              <a:t>ksplosif</a:t>
            </a:r>
            <a:r>
              <a:rPr lang="en-AU" sz="4000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yang </a:t>
            </a:r>
            <a:r>
              <a:rPr lang="en-AU" dirty="0" err="1"/>
              <a:t>mudah</a:t>
            </a:r>
            <a:r>
              <a:rPr lang="en-AU" dirty="0"/>
              <a:t> </a:t>
            </a:r>
            <a:r>
              <a:rPr lang="en-AU" dirty="0" err="1"/>
              <a:t>terbakar</a:t>
            </a:r>
            <a:r>
              <a:rPr lang="en-AU" dirty="0"/>
              <a:t> (</a:t>
            </a:r>
            <a:r>
              <a:rPr lang="en-AU" dirty="0" err="1"/>
              <a:t>batu</a:t>
            </a:r>
            <a:r>
              <a:rPr lang="en-AU" dirty="0"/>
              <a:t> </a:t>
            </a:r>
            <a:r>
              <a:rPr lang="en-AU" dirty="0" err="1"/>
              <a:t>bara</a:t>
            </a:r>
            <a:r>
              <a:rPr lang="en-AU" dirty="0"/>
              <a:t>, </a:t>
            </a:r>
            <a:r>
              <a:rPr lang="en-AU" dirty="0" err="1"/>
              <a:t>Pb</a:t>
            </a:r>
            <a:r>
              <a:rPr lang="en-AU" dirty="0"/>
              <a:t>), </a:t>
            </a:r>
            <a:endParaRPr lang="id-ID" dirty="0"/>
          </a:p>
          <a:p>
            <a:pPr marL="342900" lvl="0" indent="-342900" fontAlgn="auto" hangingPunct="1">
              <a:buFont typeface="+mj-lt"/>
              <a:buAutoNum type="arabicPeriod"/>
            </a:pPr>
            <a:r>
              <a:rPr lang="id-ID" sz="4000" dirty="0" smtClean="0">
                <a:solidFill>
                  <a:srgbClr val="C00000"/>
                </a:solidFill>
                <a:latin typeface="Agency FB" pitchFamily="34" charset="0"/>
              </a:rPr>
              <a:t>R</a:t>
            </a:r>
            <a:r>
              <a:rPr lang="en-AU" sz="4000" dirty="0" err="1" smtClean="0">
                <a:solidFill>
                  <a:srgbClr val="C00000"/>
                </a:solidFill>
                <a:latin typeface="Agency FB" pitchFamily="34" charset="0"/>
              </a:rPr>
              <a:t>adioaktif</a:t>
            </a:r>
            <a:r>
              <a:rPr lang="en-AU" sz="4000" dirty="0" smtClean="0">
                <a:solidFill>
                  <a:srgbClr val="C00000"/>
                </a:solidFill>
                <a:latin typeface="Agency FB" pitchFamily="34" charset="0"/>
              </a:rPr>
              <a:t> </a:t>
            </a:r>
            <a:r>
              <a:rPr lang="en-AU" dirty="0"/>
              <a:t>(Uranium, </a:t>
            </a:r>
            <a:r>
              <a:rPr lang="en-AU" dirty="0" err="1"/>
              <a:t>Tutonium</a:t>
            </a:r>
            <a:r>
              <a:rPr lang="en-AU" dirty="0"/>
              <a:t>), </a:t>
            </a:r>
            <a:endParaRPr lang="id-ID" dirty="0"/>
          </a:p>
          <a:p>
            <a:pPr marL="342900" indent="-342900">
              <a:buFont typeface="+mj-lt"/>
              <a:buAutoNum type="arabicPeriod"/>
            </a:pPr>
            <a:r>
              <a:rPr lang="en-AU" sz="4400" dirty="0" smtClean="0">
                <a:solidFill>
                  <a:srgbClr val="7030A0"/>
                </a:solidFill>
                <a:latin typeface="Agency FB" pitchFamily="34" charset="0"/>
              </a:rPr>
              <a:t>Inert </a:t>
            </a:r>
            <a:r>
              <a:rPr lang="en-AU" dirty="0"/>
              <a:t>(</a:t>
            </a:r>
            <a:r>
              <a:rPr lang="en-AU" dirty="0" err="1"/>
              <a:t>debu</a:t>
            </a:r>
            <a:r>
              <a:rPr lang="en-AU" dirty="0"/>
              <a:t> yang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bereaksi</a:t>
            </a:r>
            <a:r>
              <a:rPr lang="en-AU" dirty="0"/>
              <a:t> </a:t>
            </a:r>
            <a:r>
              <a:rPr lang="en-AU" dirty="0" err="1"/>
              <a:t>kimia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zat</a:t>
            </a:r>
            <a:r>
              <a:rPr lang="en-AU" dirty="0"/>
              <a:t> </a:t>
            </a:r>
            <a:r>
              <a:rPr lang="en-AU" dirty="0" smtClean="0"/>
              <a:t>lain</a:t>
            </a:r>
            <a:r>
              <a:rPr lang="id-ID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650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0"/>
            <a:ext cx="716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err="1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unga" pitchFamily="34" charset="0"/>
              </a:rPr>
              <a:t>Debu</a:t>
            </a:r>
            <a:r>
              <a:rPr lang="en-AU" sz="3600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unga" pitchFamily="34" charset="0"/>
              </a:rPr>
              <a:t> </a:t>
            </a:r>
            <a:r>
              <a:rPr lang="id-ID" sz="3600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unga" pitchFamily="34" charset="0"/>
              </a:rPr>
              <a:t>I</a:t>
            </a:r>
            <a:r>
              <a:rPr lang="en-AU" sz="3600" dirty="0" err="1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unga" pitchFamily="34" charset="0"/>
              </a:rPr>
              <a:t>indutri</a:t>
            </a:r>
            <a:r>
              <a:rPr lang="en-AU" sz="3600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unga" pitchFamily="34" charset="0"/>
              </a:rPr>
              <a:t>  </a:t>
            </a:r>
            <a:r>
              <a:rPr lang="en-AU" sz="2800" dirty="0" err="1">
                <a:latin typeface="Agency FB" pitchFamily="34" charset="0"/>
                <a:cs typeface="Tunga" pitchFamily="34" charset="0"/>
              </a:rPr>
              <a:t>terdapat</a:t>
            </a:r>
            <a:r>
              <a:rPr lang="en-AU" sz="2800" dirty="0">
                <a:latin typeface="Agency FB" pitchFamily="34" charset="0"/>
                <a:cs typeface="Tunga" pitchFamily="34" charset="0"/>
              </a:rPr>
              <a:t> </a:t>
            </a:r>
            <a:r>
              <a:rPr lang="en-AU" sz="4000" dirty="0" err="1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unga" pitchFamily="34" charset="0"/>
              </a:rPr>
              <a:t>dalam</a:t>
            </a:r>
            <a:r>
              <a:rPr lang="en-AU" sz="4000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unga" pitchFamily="34" charset="0"/>
              </a:rPr>
              <a:t> </a:t>
            </a:r>
            <a:r>
              <a:rPr lang="en-AU" sz="4000" dirty="0" err="1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unga" pitchFamily="34" charset="0"/>
              </a:rPr>
              <a:t>udara</a:t>
            </a:r>
            <a:r>
              <a:rPr lang="en-AU" sz="4000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cs typeface="Tunga" pitchFamily="34" charset="0"/>
              </a:rPr>
              <a:t> </a:t>
            </a:r>
            <a:r>
              <a:rPr lang="en-AU" sz="2800" dirty="0" err="1">
                <a:latin typeface="Agency FB" pitchFamily="34" charset="0"/>
                <a:cs typeface="Tunga" pitchFamily="34" charset="0"/>
              </a:rPr>
              <a:t>terbagi</a:t>
            </a:r>
            <a:r>
              <a:rPr lang="en-AU" sz="2800" dirty="0">
                <a:latin typeface="Agency FB" pitchFamily="34" charset="0"/>
                <a:cs typeface="Tunga" pitchFamily="34" charset="0"/>
              </a:rPr>
              <a:t> </a:t>
            </a:r>
            <a:r>
              <a:rPr lang="en-AU" sz="2800" dirty="0" err="1" smtClean="0">
                <a:latin typeface="Agency FB" pitchFamily="34" charset="0"/>
                <a:cs typeface="Tunga" pitchFamily="34" charset="0"/>
              </a:rPr>
              <a:t>dua,yaitu</a:t>
            </a:r>
            <a:r>
              <a:rPr lang="id-ID" sz="2800" dirty="0" smtClean="0">
                <a:latin typeface="Agency FB" pitchFamily="34" charset="0"/>
                <a:cs typeface="Tunga" pitchFamily="34" charset="0"/>
              </a:rPr>
              <a:t> :</a:t>
            </a:r>
            <a:endParaRPr lang="id-ID" sz="2800" dirty="0">
              <a:latin typeface="Agency FB" pitchFamily="34" charset="0"/>
              <a:cs typeface="Tunga" pitchFamily="34" charset="0"/>
            </a:endParaRPr>
          </a:p>
          <a:p>
            <a:pPr marL="400050" lvl="0" indent="-400050" fontAlgn="auto" hangingPunct="1">
              <a:buFont typeface="+mj-lt"/>
              <a:buAutoNum type="romanUcPeriod"/>
            </a:pPr>
            <a:r>
              <a:rPr lang="id-ID" sz="4000" dirty="0" smtClean="0">
                <a:solidFill>
                  <a:schemeClr val="accent1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D</a:t>
            </a:r>
            <a:r>
              <a:rPr lang="en-AU" sz="3600" dirty="0" err="1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SimSun" pitchFamily="2" charset="-122"/>
              </a:rPr>
              <a:t>eposit</a:t>
            </a:r>
            <a:r>
              <a:rPr lang="en-AU" sz="3600" dirty="0" smtClean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SimSun" pitchFamily="2" charset="-122"/>
              </a:rPr>
              <a:t> </a:t>
            </a:r>
            <a:r>
              <a:rPr lang="en-AU" sz="3600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  <a:ea typeface="SimSun" pitchFamily="2" charset="-122"/>
              </a:rPr>
              <a:t>particulate matter </a:t>
            </a:r>
            <a:r>
              <a:rPr lang="en-AU" dirty="0" err="1"/>
              <a:t>yaitu</a:t>
            </a:r>
            <a:r>
              <a:rPr lang="en-AU" dirty="0"/>
              <a:t> </a:t>
            </a:r>
            <a:r>
              <a:rPr lang="en-AU" dirty="0" err="1"/>
              <a:t>partikel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yang </a:t>
            </a:r>
            <a:r>
              <a:rPr lang="en-AU" dirty="0" err="1"/>
              <a:t>hanya</a:t>
            </a:r>
            <a:r>
              <a:rPr lang="en-AU" dirty="0"/>
              <a:t> </a:t>
            </a:r>
            <a:r>
              <a:rPr lang="en-AU" dirty="0" err="1"/>
              <a:t>berada</a:t>
            </a:r>
            <a:r>
              <a:rPr lang="en-AU" dirty="0"/>
              <a:t> </a:t>
            </a:r>
            <a:r>
              <a:rPr lang="en-AU" dirty="0" err="1"/>
              <a:t>sementara</a:t>
            </a:r>
            <a:r>
              <a:rPr lang="en-AU" dirty="0"/>
              <a:t> di </a:t>
            </a:r>
            <a:r>
              <a:rPr lang="en-AU" dirty="0" err="1"/>
              <a:t>udara</a:t>
            </a:r>
            <a:r>
              <a:rPr lang="en-AU" dirty="0"/>
              <a:t>, </a:t>
            </a:r>
            <a:r>
              <a:rPr lang="en-AU" dirty="0" err="1"/>
              <a:t>partikel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segera</a:t>
            </a:r>
            <a:r>
              <a:rPr lang="en-AU" dirty="0"/>
              <a:t> </a:t>
            </a:r>
            <a:r>
              <a:rPr lang="en-AU" dirty="0" err="1"/>
              <a:t>mengendap</a:t>
            </a:r>
            <a:r>
              <a:rPr lang="en-AU" dirty="0"/>
              <a:t> </a:t>
            </a:r>
            <a:r>
              <a:rPr lang="en-AU" dirty="0" err="1"/>
              <a:t>karena</a:t>
            </a:r>
            <a:r>
              <a:rPr lang="en-AU" dirty="0"/>
              <a:t> </a:t>
            </a:r>
            <a:r>
              <a:rPr lang="en-AU" dirty="0" err="1"/>
              <a:t>daya</a:t>
            </a:r>
            <a:r>
              <a:rPr lang="en-AU" dirty="0"/>
              <a:t> </a:t>
            </a:r>
            <a:r>
              <a:rPr lang="en-AU" dirty="0" err="1"/>
              <a:t>tarik</a:t>
            </a:r>
            <a:r>
              <a:rPr lang="en-AU" dirty="0"/>
              <a:t> </a:t>
            </a:r>
            <a:r>
              <a:rPr lang="en-AU" dirty="0" err="1"/>
              <a:t>bumi</a:t>
            </a:r>
            <a:r>
              <a:rPr lang="en-AU" dirty="0"/>
              <a:t>. </a:t>
            </a:r>
            <a:endParaRPr lang="id-ID" dirty="0"/>
          </a:p>
          <a:p>
            <a:pPr marL="400050" indent="-400050">
              <a:buFont typeface="+mj-lt"/>
              <a:buAutoNum type="romanUcPeriod"/>
            </a:pPr>
            <a:r>
              <a:rPr lang="en-AU" sz="3600" dirty="0">
                <a:solidFill>
                  <a:schemeClr val="accent1">
                    <a:lumMod val="50000"/>
                  </a:schemeClr>
                </a:solidFill>
                <a:latin typeface="Agency FB" pitchFamily="34" charset="0"/>
              </a:rPr>
              <a:t>Suspended particulate matter </a:t>
            </a:r>
            <a:r>
              <a:rPr lang="en-AU" dirty="0" err="1"/>
              <a:t>adalah</a:t>
            </a:r>
            <a:r>
              <a:rPr lang="en-AU" dirty="0"/>
              <a:t> </a:t>
            </a:r>
            <a:r>
              <a:rPr lang="en-AU" dirty="0" err="1"/>
              <a:t>debu</a:t>
            </a:r>
            <a:r>
              <a:rPr lang="en-AU" dirty="0"/>
              <a:t> yang </a:t>
            </a:r>
            <a:r>
              <a:rPr lang="en-AU" dirty="0" err="1"/>
              <a:t>tetap</a:t>
            </a:r>
            <a:r>
              <a:rPr lang="en-AU" dirty="0"/>
              <a:t> </a:t>
            </a:r>
            <a:r>
              <a:rPr lang="en-AU" dirty="0" err="1"/>
              <a:t>berada</a:t>
            </a:r>
            <a:r>
              <a:rPr lang="en-AU" dirty="0"/>
              <a:t> di </a:t>
            </a:r>
            <a:r>
              <a:rPr lang="en-AU" dirty="0" err="1"/>
              <a:t>udara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tidak</a:t>
            </a:r>
            <a:r>
              <a:rPr lang="en-AU" dirty="0"/>
              <a:t> </a:t>
            </a:r>
            <a:r>
              <a:rPr lang="en-AU" dirty="0" err="1"/>
              <a:t>mudah</a:t>
            </a:r>
            <a:r>
              <a:rPr lang="en-AU" dirty="0"/>
              <a:t> </a:t>
            </a:r>
            <a:r>
              <a:rPr lang="en-AU" dirty="0" err="1"/>
              <a:t>mengendap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30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458013" cy="7064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dirty="0" smtClean="0">
                <a:latin typeface="Agency FB" pitchFamily="34" charset="0"/>
              </a:rPr>
              <a:t>U</a:t>
            </a:r>
            <a:r>
              <a:rPr lang="id-ID" sz="4800" dirty="0" smtClean="0">
                <a:latin typeface="Agency FB" pitchFamily="34" charset="0"/>
              </a:rPr>
              <a:t>KURAN  ;</a:t>
            </a:r>
            <a:r>
              <a:rPr lang="en-US" sz="4800" dirty="0" smtClean="0">
                <a:latin typeface="Agency FB" pitchFamily="34" charset="0"/>
              </a:rPr>
              <a:t> 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xfrm>
            <a:off x="796636" y="2178305"/>
            <a:ext cx="2895600" cy="2819399"/>
          </a:xfrm>
        </p:spPr>
        <p:txBody>
          <a:bodyPr>
            <a:noAutofit/>
          </a:bodyPr>
          <a:lstStyle/>
          <a:p>
            <a:pPr marL="803275" indent="-803275" eaLnBrk="1" hangingPunct="1">
              <a:buBlip>
                <a:blip r:embed="rId2"/>
              </a:buBlip>
              <a:defRPr/>
            </a:pPr>
            <a:r>
              <a:rPr lang="en-US" sz="3600" dirty="0" smtClean="0"/>
              <a:t>5-10 </a:t>
            </a:r>
            <a:r>
              <a:rPr lang="el-GR" sz="3600" dirty="0" smtClean="0"/>
              <a:t>μ</a:t>
            </a:r>
            <a:r>
              <a:rPr lang="en-US" sz="3600" dirty="0" smtClean="0"/>
              <a:t>m  </a:t>
            </a:r>
          </a:p>
          <a:p>
            <a:pPr marL="803275" indent="-803275" eaLnBrk="1" hangingPunct="1">
              <a:buBlip>
                <a:blip r:embed="rId2"/>
              </a:buBlip>
              <a:defRPr/>
            </a:pPr>
            <a:r>
              <a:rPr lang="en-US" sz="3600" dirty="0" smtClean="0"/>
              <a:t>3-5   </a:t>
            </a:r>
            <a:r>
              <a:rPr lang="el-GR" sz="3600" dirty="0" smtClean="0"/>
              <a:t>μ</a:t>
            </a:r>
            <a:r>
              <a:rPr lang="en-US" sz="3600" dirty="0" smtClean="0"/>
              <a:t>m  </a:t>
            </a:r>
          </a:p>
          <a:p>
            <a:pPr marL="803275" indent="-803275" eaLnBrk="1" hangingPunct="1">
              <a:buBlip>
                <a:blip r:embed="rId2"/>
              </a:buBlip>
              <a:defRPr/>
            </a:pPr>
            <a:r>
              <a:rPr lang="en-US" sz="3600" dirty="0" smtClean="0"/>
              <a:t>1-3   </a:t>
            </a:r>
            <a:r>
              <a:rPr lang="el-GR" sz="3600" dirty="0" smtClean="0"/>
              <a:t>μ</a:t>
            </a:r>
            <a:r>
              <a:rPr lang="en-US" sz="3600" dirty="0" smtClean="0"/>
              <a:t>m  </a:t>
            </a:r>
          </a:p>
          <a:p>
            <a:pPr marL="803275" indent="-803275" eaLnBrk="1" hangingPunct="1">
              <a:buBlip>
                <a:blip r:embed="rId2"/>
              </a:buBlip>
              <a:defRPr/>
            </a:pPr>
            <a:r>
              <a:rPr lang="en-US" sz="3600" dirty="0" smtClean="0"/>
              <a:t>0,1-1 </a:t>
            </a:r>
            <a:r>
              <a:rPr lang="el-GR" sz="3600" dirty="0" smtClean="0"/>
              <a:t>μ</a:t>
            </a:r>
            <a:r>
              <a:rPr lang="en-US" sz="3600" dirty="0" smtClean="0"/>
              <a:t>m 			</a:t>
            </a:r>
          </a:p>
          <a:p>
            <a:pPr eaLnBrk="1" hangingPunct="1">
              <a:buBlip>
                <a:blip r:embed="rId2"/>
              </a:buBlip>
              <a:defRPr/>
            </a:pPr>
            <a:endParaRPr lang="el-GR" sz="3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657600" y="762000"/>
            <a:ext cx="2191626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smtClean="0"/>
              <a:t>?</a:t>
            </a:r>
            <a:endParaRPr lang="en-US" sz="28700" dirty="0"/>
          </a:p>
        </p:txBody>
      </p:sp>
      <p:sp>
        <p:nvSpPr>
          <p:cNvPr id="4" name="Rectangle 3"/>
          <p:cNvSpPr/>
          <p:nvPr/>
        </p:nvSpPr>
        <p:spPr>
          <a:xfrm>
            <a:off x="5315826" y="3588005"/>
            <a:ext cx="3842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>
                <a:latin typeface="Tw Cen MT Condensed" pitchFamily="34" charset="0"/>
              </a:rPr>
              <a:t> </a:t>
            </a:r>
            <a:r>
              <a:rPr lang="en-AU" sz="2800" dirty="0" err="1">
                <a:latin typeface="Tw Cen MT Condensed" pitchFamily="34" charset="0"/>
              </a:rPr>
              <a:t>mikron</a:t>
            </a:r>
            <a:r>
              <a:rPr lang="en-AU" sz="2800" dirty="0">
                <a:latin typeface="Tw Cen MT Condensed" pitchFamily="34" charset="0"/>
              </a:rPr>
              <a:t> </a:t>
            </a:r>
            <a:r>
              <a:rPr lang="en-AU" sz="2800" dirty="0" err="1">
                <a:latin typeface="Tw Cen MT Condensed" pitchFamily="34" charset="0"/>
              </a:rPr>
              <a:t>disebut</a:t>
            </a:r>
            <a:r>
              <a:rPr lang="en-AU" sz="2800" dirty="0">
                <a:latin typeface="Tw Cen MT Condensed" pitchFamily="34" charset="0"/>
              </a:rPr>
              <a:t> </a:t>
            </a:r>
            <a:r>
              <a:rPr lang="en-AU" sz="2800" dirty="0" err="1">
                <a:latin typeface="Tw Cen MT Condensed" pitchFamily="34" charset="0"/>
              </a:rPr>
              <a:t>debu</a:t>
            </a:r>
            <a:r>
              <a:rPr lang="en-AU" sz="2800" dirty="0">
                <a:latin typeface="Tw Cen MT Condensed" pitchFamily="34" charset="0"/>
              </a:rPr>
              <a:t> </a:t>
            </a:r>
            <a:r>
              <a:rPr lang="en-AU" sz="2800" dirty="0" err="1">
                <a:latin typeface="Tw Cen MT Condensed" pitchFamily="34" charset="0"/>
              </a:rPr>
              <a:t>respirabel</a:t>
            </a:r>
            <a:r>
              <a:rPr lang="en-AU" sz="2800" dirty="0">
                <a:latin typeface="Tw Cen MT Condensed" pitchFamily="34" charset="0"/>
              </a:rPr>
              <a:t> </a:t>
            </a:r>
            <a:endParaRPr lang="id-ID" sz="2800" dirty="0">
              <a:latin typeface="Tw Cen MT Condense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410826" y="3893126"/>
            <a:ext cx="1905000" cy="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3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6019800" cy="706438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err="1" smtClean="0">
                <a:latin typeface="Agency FB" pitchFamily="34" charset="0"/>
              </a:rPr>
              <a:t>Ukuran</a:t>
            </a:r>
            <a:r>
              <a:rPr lang="en-US" sz="4400" dirty="0" smtClean="0">
                <a:latin typeface="Agency FB" pitchFamily="34" charset="0"/>
              </a:rPr>
              <a:t> </a:t>
            </a:r>
            <a:r>
              <a:rPr lang="en-US" sz="4400" dirty="0" err="1" smtClean="0">
                <a:latin typeface="Agency FB" pitchFamily="34" charset="0"/>
              </a:rPr>
              <a:t>partikel</a:t>
            </a:r>
            <a:endParaRPr lang="en-US" sz="4400" dirty="0" smtClean="0">
              <a:latin typeface="Agency FB" pitchFamily="34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8001000" cy="3048000"/>
          </a:xfrm>
        </p:spPr>
        <p:txBody>
          <a:bodyPr/>
          <a:lstStyle/>
          <a:p>
            <a:pPr eaLnBrk="1" hangingPunct="1">
              <a:buBlip>
                <a:blip r:embed="rId2"/>
              </a:buBlip>
              <a:defRPr/>
            </a:pPr>
            <a:r>
              <a:rPr lang="en-US" sz="2400" dirty="0" smtClean="0"/>
              <a:t>5-10 </a:t>
            </a:r>
            <a:r>
              <a:rPr lang="el-GR" sz="2400" dirty="0" smtClean="0"/>
              <a:t>μ</a:t>
            </a:r>
            <a:r>
              <a:rPr lang="en-US" sz="2400" dirty="0" smtClean="0"/>
              <a:t>m </a:t>
            </a:r>
            <a:r>
              <a:rPr lang="id-ID" sz="2400" dirty="0" smtClean="0"/>
              <a:t>-------</a:t>
            </a:r>
            <a:r>
              <a:rPr lang="en-US" sz="2400" dirty="0" err="1" smtClean="0"/>
              <a:t>tertangkap</a:t>
            </a:r>
            <a:r>
              <a:rPr lang="en-US" sz="2400" dirty="0" smtClean="0"/>
              <a:t> </a:t>
            </a:r>
            <a:r>
              <a:rPr lang="en-US" sz="2400" dirty="0" err="1" smtClean="0"/>
              <a:t>pernafasan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endParaRPr lang="en-US" sz="2400" dirty="0" smtClean="0"/>
          </a:p>
          <a:p>
            <a:pPr eaLnBrk="1" hangingPunct="1">
              <a:buBlip>
                <a:blip r:embed="rId2"/>
              </a:buBlip>
              <a:defRPr/>
            </a:pPr>
            <a:r>
              <a:rPr lang="en-US" sz="2400" dirty="0" smtClean="0"/>
              <a:t>3-5   </a:t>
            </a:r>
            <a:r>
              <a:rPr lang="el-GR" sz="2400" dirty="0" smtClean="0"/>
              <a:t>μ</a:t>
            </a:r>
            <a:r>
              <a:rPr lang="en-US" sz="2400" dirty="0" smtClean="0"/>
              <a:t>m </a:t>
            </a:r>
            <a:r>
              <a:rPr lang="id-ID" sz="2400" dirty="0" smtClean="0"/>
              <a:t>-------</a:t>
            </a:r>
            <a:r>
              <a:rPr lang="en-US" sz="2400" dirty="0" err="1" smtClean="0"/>
              <a:t>tertangkap</a:t>
            </a:r>
            <a:r>
              <a:rPr lang="en-US" sz="2400" dirty="0" smtClean="0"/>
              <a:t> </a:t>
            </a:r>
            <a:r>
              <a:rPr lang="en-US" sz="2400" dirty="0" err="1" smtClean="0"/>
              <a:t>pernafasan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endParaRPr lang="en-US" sz="2400" dirty="0" smtClean="0"/>
          </a:p>
          <a:p>
            <a:pPr eaLnBrk="1" hangingPunct="1">
              <a:buBlip>
                <a:blip r:embed="rId2"/>
              </a:buBlip>
              <a:defRPr/>
            </a:pPr>
            <a:r>
              <a:rPr lang="en-US" sz="2400" dirty="0" smtClean="0"/>
              <a:t>1-3   </a:t>
            </a:r>
            <a:r>
              <a:rPr lang="el-GR" sz="2400" dirty="0" smtClean="0"/>
              <a:t>μ</a:t>
            </a:r>
            <a:r>
              <a:rPr lang="en-US" sz="2400" dirty="0" smtClean="0"/>
              <a:t>m</a:t>
            </a:r>
            <a:r>
              <a:rPr lang="id-ID" sz="2400" dirty="0" smtClean="0"/>
              <a:t>-------</a:t>
            </a:r>
            <a:r>
              <a:rPr lang="en-US" sz="2400" dirty="0" err="1" smtClean="0"/>
              <a:t>tertangkap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alveoli (</a:t>
            </a:r>
            <a:r>
              <a:rPr lang="en-US" sz="2400" dirty="0" err="1" smtClean="0"/>
              <a:t>paru-paru</a:t>
            </a:r>
            <a:r>
              <a:rPr lang="en-US" sz="2400" dirty="0" smtClean="0"/>
              <a:t> 			</a:t>
            </a:r>
            <a:r>
              <a:rPr lang="id-ID" sz="2400" dirty="0" smtClean="0"/>
              <a:t>  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)</a:t>
            </a:r>
          </a:p>
          <a:p>
            <a:pPr eaLnBrk="1" hangingPunct="1">
              <a:buBlip>
                <a:blip r:embed="rId2"/>
              </a:buBlip>
              <a:defRPr/>
            </a:pPr>
            <a:r>
              <a:rPr lang="en-US" sz="2400" dirty="0" smtClean="0"/>
              <a:t>0,1-1 </a:t>
            </a:r>
            <a:r>
              <a:rPr lang="el-GR" sz="2400" dirty="0" smtClean="0"/>
              <a:t>μ</a:t>
            </a:r>
            <a:r>
              <a:rPr lang="en-US" sz="2400" dirty="0" smtClean="0"/>
              <a:t>m </a:t>
            </a:r>
            <a:r>
              <a:rPr lang="id-ID" sz="2400" dirty="0" smtClean="0"/>
              <a:t>------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gerak</a:t>
            </a:r>
            <a:r>
              <a:rPr lang="en-US" sz="2400" dirty="0" smtClean="0"/>
              <a:t> brown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id-ID" sz="2400" dirty="0"/>
              <a:t> </a:t>
            </a:r>
            <a:r>
              <a:rPr lang="en-US" sz="2400" dirty="0" err="1" smtClean="0"/>
              <a:t>terbawa</a:t>
            </a:r>
            <a:endParaRPr lang="id-ID" sz="2400" dirty="0" smtClean="0"/>
          </a:p>
          <a:p>
            <a:pPr marL="0" indent="0" eaLnBrk="1" hangingPunct="1">
              <a:buNone/>
              <a:defRPr/>
            </a:pPr>
            <a:r>
              <a:rPr lang="en-US" sz="2400" dirty="0" smtClean="0"/>
              <a:t> </a:t>
            </a:r>
            <a:r>
              <a:rPr lang="id-ID" sz="2400" dirty="0" smtClean="0"/>
              <a:t>                        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. </a:t>
            </a:r>
          </a:p>
          <a:p>
            <a:pPr eaLnBrk="1" hangingPunct="1"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5146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r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r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order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r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r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1873</Words>
  <Application>Microsoft Office PowerPoint</Application>
  <PresentationFormat>On-screen Show (4:3)</PresentationFormat>
  <Paragraphs>286</Paragraphs>
  <Slides>44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border</vt:lpstr>
      <vt:lpstr>Office Theme</vt:lpstr>
      <vt:lpstr>PowerPoint Presentation</vt:lpstr>
      <vt:lpstr>Debu di Lingkungan Industri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UKURAN  ; </vt:lpstr>
      <vt:lpstr>Ukuran partikel</vt:lpstr>
      <vt:lpstr>PowerPoint Presentation</vt:lpstr>
      <vt:lpstr>PowerPoint Presentation</vt:lpstr>
      <vt:lpstr>PowerPoint Presentation</vt:lpstr>
      <vt:lpstr>Efek debu terhadap kesehatan (2)</vt:lpstr>
      <vt:lpstr>Efek debu terhadap kesehatan (2)</vt:lpstr>
      <vt:lpstr>Efek debu terhadap kesehatan (2)</vt:lpstr>
      <vt:lpstr>PowerPoint Presentation</vt:lpstr>
      <vt:lpstr>PowerPoint Presentation</vt:lpstr>
      <vt:lpstr>Menimalkan AGAINST BLACK LUNG</vt:lpstr>
      <vt:lpstr>Mekanisme kerja</vt:lpstr>
      <vt:lpstr>Pneumoconiosis:</vt:lpstr>
      <vt:lpstr>PowerPoint Presentation</vt:lpstr>
      <vt:lpstr>Jenis-jenis</vt:lpstr>
      <vt:lpstr>Silicosis</vt:lpstr>
      <vt:lpstr>Faktor penentu silicosis</vt:lpstr>
      <vt:lpstr>Kandungan silika</vt:lpstr>
      <vt:lpstr>NAB </vt:lpstr>
      <vt:lpstr>3.Asbestosis…</vt:lpstr>
      <vt:lpstr>Gejala</vt:lpstr>
      <vt:lpstr>Deposisi partikulat</vt:lpstr>
      <vt:lpstr>Asbestosis</vt:lpstr>
      <vt:lpstr>Contoh TLV debu di lingkungan kerja</vt:lpstr>
      <vt:lpstr>PowerPoint Presentation</vt:lpstr>
      <vt:lpstr>Metoda Pengontrolan               </vt:lpstr>
      <vt:lpstr>PowerPoint Presentation</vt:lpstr>
      <vt:lpstr>Metoda Pengontrolan</vt:lpstr>
      <vt:lpstr>Isolasi</vt:lpstr>
      <vt:lpstr>Isolation &amp; enclosure</vt:lpstr>
      <vt:lpstr>Respirator</vt:lpstr>
      <vt:lpstr>Macam respirator</vt:lpstr>
      <vt:lpstr>AIR PURIFYING</vt:lpstr>
      <vt:lpstr>PowerPoint Presentation</vt:lpstr>
      <vt:lpstr>AIR PURIFYING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May</cp:lastModifiedBy>
  <cp:revision>62</cp:revision>
  <dcterms:created xsi:type="dcterms:W3CDTF">2005-02-16T03:07:50Z</dcterms:created>
  <dcterms:modified xsi:type="dcterms:W3CDTF">2015-05-20T09:01:56Z</dcterms:modified>
</cp:coreProperties>
</file>