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  <p:sldMasterId id="2147483933" r:id="rId2"/>
    <p:sldMasterId id="2147483945" r:id="rId3"/>
  </p:sldMasterIdLst>
  <p:notesMasterIdLst>
    <p:notesMasterId r:id="rId42"/>
  </p:notesMasterIdLst>
  <p:handoutMasterIdLst>
    <p:handoutMasterId r:id="rId43"/>
  </p:handoutMasterIdLst>
  <p:sldIdLst>
    <p:sldId id="256" r:id="rId4"/>
    <p:sldId id="500" r:id="rId5"/>
    <p:sldId id="576" r:id="rId6"/>
    <p:sldId id="507" r:id="rId7"/>
    <p:sldId id="510" r:id="rId8"/>
    <p:sldId id="512" r:id="rId9"/>
    <p:sldId id="559" r:id="rId10"/>
    <p:sldId id="560" r:id="rId11"/>
    <p:sldId id="546" r:id="rId12"/>
    <p:sldId id="554" r:id="rId13"/>
    <p:sldId id="555" r:id="rId14"/>
    <p:sldId id="548" r:id="rId15"/>
    <p:sldId id="577" r:id="rId16"/>
    <p:sldId id="449" r:id="rId17"/>
    <p:sldId id="519" r:id="rId18"/>
    <p:sldId id="516" r:id="rId19"/>
    <p:sldId id="567" r:id="rId20"/>
    <p:sldId id="572" r:id="rId21"/>
    <p:sldId id="451" r:id="rId22"/>
    <p:sldId id="455" r:id="rId23"/>
    <p:sldId id="552" r:id="rId24"/>
    <p:sldId id="502" r:id="rId25"/>
    <p:sldId id="503" r:id="rId26"/>
    <p:sldId id="553" r:id="rId27"/>
    <p:sldId id="530" r:id="rId28"/>
    <p:sldId id="534" r:id="rId29"/>
    <p:sldId id="536" r:id="rId30"/>
    <p:sldId id="532" r:id="rId31"/>
    <p:sldId id="556" r:id="rId32"/>
    <p:sldId id="557" r:id="rId33"/>
    <p:sldId id="499" r:id="rId34"/>
    <p:sldId id="462" r:id="rId35"/>
    <p:sldId id="466" r:id="rId36"/>
    <p:sldId id="537" r:id="rId37"/>
    <p:sldId id="539" r:id="rId38"/>
    <p:sldId id="550" r:id="rId39"/>
    <p:sldId id="564" r:id="rId40"/>
    <p:sldId id="579" r:id="rId41"/>
  </p:sldIdLst>
  <p:sldSz cx="9144000" cy="6858000" type="screen4x3"/>
  <p:notesSz cx="6854825" cy="9237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99"/>
    <a:srgbClr val="1F4081"/>
    <a:srgbClr val="CCECFF"/>
    <a:srgbClr val="666699"/>
    <a:srgbClr val="F0EF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67" autoAdjust="0"/>
  </p:normalViewPr>
  <p:slideViewPr>
    <p:cSldViewPr>
      <p:cViewPr>
        <p:scale>
          <a:sx n="75" d="100"/>
          <a:sy n="75" d="100"/>
        </p:scale>
        <p:origin x="-9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16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09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70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5700"/>
            <a:ext cx="2970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D40A59A2-5FEB-4AB7-866D-731E2BBCD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92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3225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74113"/>
            <a:ext cx="29702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3327312F-86C8-4F4A-B8DF-67A27EF09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7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7BD3AD-B292-43C9-B2FF-4EDB8A8AB19E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BE15E-89CA-41C2-956C-DA5DB7D22867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77" y="4387890"/>
            <a:ext cx="5026872" cy="415694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676DD-5317-4FAD-A1AE-34921FBE8EAB}" type="slidenum">
              <a:rPr lang="en-US"/>
              <a:pPr/>
              <a:t>36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id-ID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10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10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5A72B5-D0BA-46A7-973B-3DF3C394E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99E0D-8B47-42D9-80FA-5374451BF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1CF9F-D1E2-42CE-878B-6E7416065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67047-FAB0-4699-B65D-1644B147C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A4EC-4E18-40CD-BB86-FB2D0C7B6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27956-AE64-40D1-8E74-2444206A1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6957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A80CA-2D3E-4D94-AF47-38B6377D2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14FE5-2CF8-4F82-AEA6-E45F039CC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910410"/>
      </p:ext>
    </p:extLst>
  </p:cSld>
  <p:clrMapOvr>
    <a:masterClrMapping/>
  </p:clrMapOvr>
  <p:transition>
    <p:plu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A72B5-D0BA-46A7-973B-3DF3C394E1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4514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1C1B9-6413-4A78-A57F-A0EFD2A37E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3513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D9264-B612-4448-919B-5AAAF00A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7885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C1B9-6413-4A78-A57F-A0EFD2A37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DE16BB-EAEA-4B06-92F8-42C66B59C8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0457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8A36FD-86AB-446F-9AE0-B197B5EAE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9644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C60803-B980-4F49-9313-5E5806C4F5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1813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5B422-3391-4F9A-8810-6C1892232E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6125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5DBD4-8940-4DFE-9F71-58DBEFCCA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7364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669DC3-A7EB-4C98-9E1A-D5CB1FB51E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6886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99E0D-8B47-42D9-80FA-5374451BF7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1895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1CF9F-D1E2-42CE-878B-6E7416065A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5492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2CCAB8-A297-4A2E-9C32-7E5BA543CA2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114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1981200" y="28956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 userDrawn="1"/>
        </p:nvSpPr>
        <p:spPr bwMode="auto">
          <a:xfrm>
            <a:off x="3962400" y="6457950"/>
            <a:ext cx="4038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rgbClr val="000000"/>
                </a:solidFill>
                <a:latin typeface="Arial" pitchFamily="34" charset="0"/>
              </a:rPr>
              <a:t>TI 2111 Work System Design and Ergonomics</a:t>
            </a:r>
            <a:r>
              <a:rPr lang="en-US" sz="1800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06985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1CE8B-593D-4C28-9FF8-901C0E44643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63146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D9264-B612-4448-919B-5AAAF00A9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4D38A-E2FC-44D1-A32C-5E1899096B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88392"/>
      </p:ext>
    </p:extLst>
  </p:cSld>
  <p:clrMapOvr>
    <a:masterClrMapping/>
  </p:clrMapOvr>
  <p:transition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9FB10-E62E-4EF2-AB20-0C1FC371B94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57460"/>
      </p:ext>
    </p:extLst>
  </p:cSld>
  <p:clrMapOvr>
    <a:masterClrMapping/>
  </p:clrMapOvr>
  <p:transition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48BA-6B6F-4247-B38B-392810647D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57628"/>
      </p:ext>
    </p:extLst>
  </p:cSld>
  <p:clrMapOvr>
    <a:masterClrMapping/>
  </p:clrMapOvr>
  <p:transition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7724-DE13-422F-8C56-B0FBB59BD9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87866"/>
      </p:ext>
    </p:extLst>
  </p:cSld>
  <p:clrMapOvr>
    <a:masterClrMapping/>
  </p:clrMapOvr>
  <p:transition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DF4A1-E852-4167-8ADD-64B8C2AE0EA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76855"/>
      </p:ext>
    </p:extLst>
  </p:cSld>
  <p:clrMapOvr>
    <a:masterClrMapping/>
  </p:clrMapOvr>
  <p:transition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F208-DF7F-4D1B-B840-FA172C9347D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75966"/>
      </p:ext>
    </p:extLst>
  </p:cSld>
  <p:clrMapOvr>
    <a:masterClrMapping/>
  </p:clrMapOvr>
  <p:transition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3C3E9-9767-4F75-85FE-789369A003A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2441"/>
      </p:ext>
    </p:extLst>
  </p:cSld>
  <p:clrMapOvr>
    <a:masterClrMapping/>
  </p:clrMapOvr>
  <p:transition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CD3E8-E275-432B-ABAF-71EB79EDD98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58899"/>
      </p:ext>
    </p:extLst>
  </p:cSld>
  <p:clrMapOvr>
    <a:masterClrMapping/>
  </p:clrMapOvr>
  <p:transition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179A6-A19C-481E-8973-E85F741DCE6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296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16BB-EAEA-4B06-92F8-42C66B59C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36FD-86AB-446F-9AE0-B197B5EAE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60803-B980-4F49-9313-5E5806C4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5B422-3391-4F9A-8810-6C189223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5DBD4-8940-4DFE-9F71-58DBEFCCA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9DC3-A7EB-4C98-9E1A-D5CB1FB51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id-ID"/>
          </a:p>
        </p:txBody>
      </p:sp>
      <p:sp>
        <p:nvSpPr>
          <p:cNvPr id="64000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8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8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0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0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40DD9D-9137-47DC-82FA-F03B8A2A3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7" r:id="rId14"/>
    <p:sldLayoutId id="2147483858" r:id="rId15"/>
    <p:sldLayoutId id="2147483932" r:id="rId16"/>
  </p:sldLayoutIdLst>
  <p:transition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40DD9D-9137-47DC-82FA-F03B8A2A3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ransition>
    <p:plus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FAA0F21C-356A-4B40-8A09-4317E1C911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011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457200" y="6553200"/>
            <a:ext cx="3733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 userDrawn="1"/>
        </p:nvSpPr>
        <p:spPr bwMode="auto">
          <a:xfrm>
            <a:off x="4191000" y="6248400"/>
            <a:ext cx="449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Arial" pitchFamily="34" charset="0"/>
              </a:rPr>
              <a:t>TI 2111 Work System Design and Ergonomics</a:t>
            </a:r>
            <a:r>
              <a:rPr lang="en-US">
                <a:solidFill>
                  <a:srgbClr val="000000"/>
                </a:solidFill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57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engetahuan" TargetMode="External"/><Relationship Id="rId2" Type="http://schemas.openxmlformats.org/officeDocument/2006/relationships/hyperlink" Target="http://id.wikipedia.org/wiki/Ilm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id.wikipedia.org/wiki/Manusia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56" y="188640"/>
            <a:ext cx="6984776" cy="408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6509" y="4231619"/>
            <a:ext cx="8153400" cy="762000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600" b="1" dirty="0" smtClean="0">
                <a:ln w="50800"/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FAKULTAS ILMU </a:t>
            </a:r>
            <a:r>
              <a:rPr lang="en-US" sz="1600" b="1" dirty="0" err="1" smtClean="0">
                <a:ln w="50800"/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ILMU</a:t>
            </a:r>
            <a:r>
              <a:rPr lang="en-US" sz="1600" b="1" dirty="0" smtClean="0">
                <a:ln w="50800"/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 KESEHATAN – JURUSAHAN  KESMAS, </a:t>
            </a:r>
          </a:p>
          <a:p>
            <a:pPr algn="ctr"/>
            <a:r>
              <a:rPr lang="en-US" sz="1600" b="1" dirty="0" smtClean="0">
                <a:ln w="50800"/>
                <a:solidFill>
                  <a:srgbClr val="FF0000"/>
                </a:solidFill>
                <a:latin typeface="Kozuka Gothic Pro H" pitchFamily="34" charset="-128"/>
                <a:ea typeface="Kozuka Gothic Pro H" pitchFamily="34" charset="-128"/>
              </a:rPr>
              <a:t>PEMINATAN   K3- INDUSTRI</a:t>
            </a:r>
            <a:endParaRPr lang="en-US" sz="1600" b="1" dirty="0">
              <a:ln w="50800"/>
              <a:solidFill>
                <a:srgbClr val="FF0000"/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23728" y="5683514"/>
            <a:ext cx="5943600" cy="786774"/>
            <a:chOff x="2438400" y="5913005"/>
            <a:chExt cx="4689811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" name="Freeform 8"/>
            <p:cNvSpPr/>
            <p:nvPr/>
          </p:nvSpPr>
          <p:spPr>
            <a:xfrm>
              <a:off x="3164983" y="5913005"/>
              <a:ext cx="396322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Ir. MUH. ARIF LATAR, MSc</a:t>
              </a:r>
              <a:endParaRPr lang="en-US" sz="2400" kern="12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2438400" y="5913005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12474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Pristina" pitchFamily="66" charset="0"/>
              </a:rPr>
              <a:t>Wignjosoebroto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, 2003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) </a:t>
            </a:r>
            <a:r>
              <a:rPr lang="en-US" sz="2000" dirty="0" smtClean="0">
                <a:latin typeface="Rockwell" pitchFamily="18" charset="0"/>
              </a:rPr>
              <a:t>, </a:t>
            </a:r>
            <a:r>
              <a:rPr lang="en-US" sz="2000" dirty="0" err="1" smtClean="0">
                <a:latin typeface="Rockwell" pitchFamily="18" charset="0"/>
              </a:rPr>
              <a:t>Ergonomi</a:t>
            </a:r>
            <a:r>
              <a:rPr lang="en-US" sz="2000" dirty="0" smtClean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merupakan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disiplin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keilmuan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mempelajari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manusia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dalam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kaitannya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pekerjaannya</a:t>
            </a:r>
            <a:r>
              <a:rPr lang="en-US" sz="2000" dirty="0">
                <a:latin typeface="Rockwell" pitchFamily="18" charset="0"/>
              </a:rPr>
              <a:t>, </a:t>
            </a:r>
            <a:endParaRPr lang="en-US" sz="2000" dirty="0" smtClean="0">
              <a:latin typeface="Rockwell" pitchFamily="18" charset="0"/>
            </a:endParaRPr>
          </a:p>
          <a:p>
            <a:endParaRPr lang="en-US" sz="2000" dirty="0">
              <a:latin typeface="Rockwell" pitchFamily="18" charset="0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Pristina" pitchFamily="66" charset="0"/>
              </a:rPr>
              <a:t>Nurmianto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, 2003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)</a:t>
            </a:r>
            <a:r>
              <a:rPr lang="en-US" sz="2000" dirty="0" smtClean="0">
                <a:latin typeface="Rockwell" pitchFamily="18" charset="0"/>
              </a:rPr>
              <a:t>,   </a:t>
            </a:r>
            <a:r>
              <a:rPr lang="en-US" sz="2000" dirty="0" err="1" smtClean="0">
                <a:latin typeface="Rockwell" pitchFamily="18" charset="0"/>
              </a:rPr>
              <a:t>ergonomi</a:t>
            </a:r>
            <a:r>
              <a:rPr lang="en-US" sz="2000" dirty="0" smtClean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merupakan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studi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tentang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aspek-aspek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manusia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dalam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lingkungan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kerjanya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ditinjau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secara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anatomi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fisiologi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psikologi</a:t>
            </a:r>
            <a:r>
              <a:rPr lang="en-US" sz="2000" dirty="0">
                <a:latin typeface="Rockwell" pitchFamily="18" charset="0"/>
              </a:rPr>
              <a:t>, engineering, </a:t>
            </a:r>
            <a:r>
              <a:rPr lang="en-US" sz="2000" dirty="0" err="1">
                <a:latin typeface="Rockwell" pitchFamily="18" charset="0"/>
              </a:rPr>
              <a:t>manajemen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desain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atau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perancangan</a:t>
            </a:r>
            <a:r>
              <a:rPr lang="en-US" sz="2000" dirty="0">
                <a:latin typeface="Rockwell" pitchFamily="18" charset="0"/>
              </a:rPr>
              <a:t>, </a:t>
            </a:r>
            <a:endParaRPr lang="en-US" sz="2000" dirty="0" smtClean="0">
              <a:latin typeface="Rockwell" pitchFamily="18" charset="0"/>
            </a:endParaRPr>
          </a:p>
          <a:p>
            <a:endParaRPr lang="en-US" sz="2000" dirty="0" smtClean="0">
              <a:latin typeface="Pristina" pitchFamily="66" charset="0"/>
            </a:endParaRPr>
          </a:p>
          <a:p>
            <a:r>
              <a:rPr lang="en-US" sz="2800" dirty="0" err="1" smtClean="0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2800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2800" dirty="0">
                <a:solidFill>
                  <a:srgbClr val="7030A0"/>
                </a:solidFill>
                <a:latin typeface="Pristina" pitchFamily="66" charset="0"/>
              </a:rPr>
              <a:t>(</a:t>
            </a:r>
            <a:r>
              <a:rPr lang="en-US" sz="2800" dirty="0" err="1">
                <a:solidFill>
                  <a:srgbClr val="7030A0"/>
                </a:solidFill>
                <a:latin typeface="Pristina" pitchFamily="66" charset="0"/>
              </a:rPr>
              <a:t>Sutalaksana</a:t>
            </a:r>
            <a:r>
              <a:rPr lang="en-US" sz="2800" dirty="0">
                <a:solidFill>
                  <a:srgbClr val="7030A0"/>
                </a:solidFill>
                <a:latin typeface="Pristina" pitchFamily="66" charset="0"/>
              </a:rPr>
              <a:t>, </a:t>
            </a:r>
            <a:r>
              <a:rPr lang="en-US" sz="2800" dirty="0" smtClean="0">
                <a:solidFill>
                  <a:srgbClr val="7030A0"/>
                </a:solidFill>
                <a:latin typeface="Pristina" pitchFamily="66" charset="0"/>
              </a:rPr>
              <a:t>2006),   </a:t>
            </a:r>
            <a:r>
              <a:rPr lang="en-US" sz="2000" dirty="0" err="1" smtClean="0">
                <a:latin typeface="Rockwell" pitchFamily="18" charset="0"/>
              </a:rPr>
              <a:t>Ergonomi</a:t>
            </a:r>
            <a:r>
              <a:rPr lang="en-US" sz="2000" dirty="0" smtClean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adalah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merupakan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suatu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cabang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ilmu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mempelajari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sifat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kemampuan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dan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keterbatasan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manusia</a:t>
            </a:r>
            <a:r>
              <a:rPr lang="en-US" sz="2000" dirty="0">
                <a:latin typeface="Rockwell" pitchFamily="18" charset="0"/>
              </a:rPr>
              <a:t>. </a:t>
            </a:r>
            <a:endParaRPr lang="en-US" sz="2000" dirty="0" smtClean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8690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61013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  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Pristina" pitchFamily="66" charset="0"/>
              </a:rPr>
              <a:t>Departemen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Pristina" pitchFamily="66" charset="0"/>
              </a:rPr>
              <a:t>Kesehatan</a:t>
            </a:r>
            <a:r>
              <a:rPr lang="en-US" sz="2800" b="1" dirty="0">
                <a:solidFill>
                  <a:srgbClr val="7030A0"/>
                </a:solidFill>
                <a:latin typeface="Pristina" pitchFamily="66" charset="0"/>
              </a:rPr>
              <a:t> RI, </a:t>
            </a:r>
            <a:r>
              <a:rPr lang="en-US" sz="2800" b="1" dirty="0" smtClean="0">
                <a:solidFill>
                  <a:srgbClr val="7030A0"/>
                </a:solidFill>
                <a:latin typeface="Pristina" pitchFamily="66" charset="0"/>
              </a:rPr>
              <a:t>2007),  </a:t>
            </a:r>
            <a:r>
              <a:rPr lang="en-US" sz="1800" dirty="0" err="1" smtClean="0">
                <a:latin typeface="Rockwell" pitchFamily="18" charset="0"/>
              </a:rPr>
              <a:t>Ergonomi</a:t>
            </a:r>
            <a:r>
              <a:rPr lang="en-US" sz="1800" dirty="0" smtClean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yaitu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ilmu</a:t>
            </a:r>
            <a:r>
              <a:rPr lang="en-US" sz="1800" dirty="0">
                <a:latin typeface="Rockwell" pitchFamily="18" charset="0"/>
              </a:rPr>
              <a:t> yang </a:t>
            </a:r>
            <a:r>
              <a:rPr lang="en-US" sz="1800" dirty="0" err="1">
                <a:latin typeface="Rockwell" pitchFamily="18" charset="0"/>
              </a:rPr>
              <a:t>mempelajari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perilaku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manusia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kaitannya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pekerjaan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mereka</a:t>
            </a:r>
            <a:r>
              <a:rPr lang="en-US" sz="1800" dirty="0">
                <a:latin typeface="Rockwell" pitchFamily="18" charset="0"/>
              </a:rPr>
              <a:t>. </a:t>
            </a:r>
            <a:r>
              <a:rPr lang="en-US" sz="1800" dirty="0" err="1">
                <a:latin typeface="Rockwell" pitchFamily="18" charset="0"/>
              </a:rPr>
              <a:t>Sasaran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penelitian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ergonomi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ialah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manusia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pada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saat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bekerja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dalam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lingkungan</a:t>
            </a:r>
            <a:r>
              <a:rPr lang="en-US" sz="1800" dirty="0">
                <a:latin typeface="Rockwell" pitchFamily="18" charset="0"/>
              </a:rPr>
              <a:t>. </a:t>
            </a:r>
            <a:r>
              <a:rPr lang="en-US" sz="1800" dirty="0" err="1">
                <a:latin typeface="Rockwell" pitchFamily="18" charset="0"/>
              </a:rPr>
              <a:t>Secara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singkat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dapat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dikatakan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bahwa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ergonomi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ialah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penyesuaian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tugas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pekerjaan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kondisi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tubuh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manusia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ialah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untuk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menurunkan</a:t>
            </a:r>
            <a:r>
              <a:rPr lang="en-US" sz="1800" dirty="0">
                <a:latin typeface="Rockwell" pitchFamily="18" charset="0"/>
              </a:rPr>
              <a:t> stress yang </a:t>
            </a:r>
            <a:r>
              <a:rPr lang="en-US" sz="1800" dirty="0" err="1">
                <a:latin typeface="Rockwell" pitchFamily="18" charset="0"/>
              </a:rPr>
              <a:t>akan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dihadapi</a:t>
            </a:r>
            <a:r>
              <a:rPr lang="en-US" sz="1800" dirty="0">
                <a:latin typeface="Rockwell" pitchFamily="18" charset="0"/>
              </a:rPr>
              <a:t>. </a:t>
            </a:r>
            <a:r>
              <a:rPr lang="en-US" sz="1800" dirty="0" err="1">
                <a:latin typeface="Rockwell" pitchFamily="18" charset="0"/>
              </a:rPr>
              <a:t>Upayanya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antara</a:t>
            </a:r>
            <a:r>
              <a:rPr lang="en-US" sz="1800" dirty="0">
                <a:latin typeface="Rockwell" pitchFamily="18" charset="0"/>
              </a:rPr>
              <a:t> lain </a:t>
            </a:r>
            <a:r>
              <a:rPr lang="en-US" sz="1800" dirty="0" err="1">
                <a:latin typeface="Rockwell" pitchFamily="18" charset="0"/>
              </a:rPr>
              <a:t>berupa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menyesuaikan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ukuran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tempat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kerja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dimensi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tubuh</a:t>
            </a:r>
            <a:r>
              <a:rPr lang="en-US" sz="1800" dirty="0">
                <a:latin typeface="Rockwell" pitchFamily="18" charset="0"/>
              </a:rPr>
              <a:t> agar </a:t>
            </a:r>
            <a:r>
              <a:rPr lang="en-US" sz="1800" dirty="0" err="1">
                <a:latin typeface="Rockwell" pitchFamily="18" charset="0"/>
              </a:rPr>
              <a:t>tidak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melelahkan</a:t>
            </a:r>
            <a:r>
              <a:rPr lang="en-US" sz="1800" dirty="0">
                <a:latin typeface="Rockwell" pitchFamily="18" charset="0"/>
              </a:rPr>
              <a:t>, </a:t>
            </a:r>
            <a:r>
              <a:rPr lang="en-US" sz="1800" dirty="0" err="1">
                <a:latin typeface="Rockwell" pitchFamily="18" charset="0"/>
              </a:rPr>
              <a:t>pengaturan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suhu</a:t>
            </a:r>
            <a:r>
              <a:rPr lang="en-US" sz="1800" dirty="0">
                <a:latin typeface="Rockwell" pitchFamily="18" charset="0"/>
              </a:rPr>
              <a:t>, </a:t>
            </a:r>
            <a:r>
              <a:rPr lang="en-US" sz="1800" dirty="0" err="1">
                <a:latin typeface="Rockwell" pitchFamily="18" charset="0"/>
              </a:rPr>
              <a:t>cahaya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kelembaban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bertujuan</a:t>
            </a:r>
            <a:r>
              <a:rPr lang="en-US" sz="1800" dirty="0">
                <a:latin typeface="Rockwell" pitchFamily="18" charset="0"/>
              </a:rPr>
              <a:t> agar </a:t>
            </a:r>
            <a:r>
              <a:rPr lang="en-US" sz="1800" dirty="0" err="1">
                <a:latin typeface="Rockwell" pitchFamily="18" charset="0"/>
              </a:rPr>
              <a:t>sesuai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dengan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kebutuhan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>
                <a:latin typeface="Rockwell" pitchFamily="18" charset="0"/>
              </a:rPr>
              <a:t>tubuh</a:t>
            </a:r>
            <a:r>
              <a:rPr lang="en-US" sz="1800" dirty="0">
                <a:latin typeface="Rockwell" pitchFamily="18" charset="0"/>
              </a:rPr>
              <a:t> </a:t>
            </a:r>
            <a:r>
              <a:rPr lang="en-US" sz="1800" dirty="0" err="1" smtClean="0">
                <a:latin typeface="Rockwell" pitchFamily="18" charset="0"/>
              </a:rPr>
              <a:t>manusia</a:t>
            </a:r>
            <a:endParaRPr lang="en-US" sz="1800" dirty="0">
              <a:latin typeface="Rockwell" pitchFamily="18" charset="0"/>
            </a:endParaRPr>
          </a:p>
          <a:p>
            <a:endParaRPr lang="en-US" sz="1800" dirty="0" smtClean="0">
              <a:latin typeface="Rockwell" pitchFamily="18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3200" b="1" dirty="0" smtClean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Pristina" pitchFamily="66" charset="0"/>
              </a:rPr>
              <a:t>(</a:t>
            </a:r>
            <a:r>
              <a:rPr lang="en-US" sz="3200" b="1" dirty="0" err="1">
                <a:solidFill>
                  <a:srgbClr val="7030A0"/>
                </a:solidFill>
                <a:latin typeface="Pristina" pitchFamily="66" charset="0"/>
              </a:rPr>
              <a:t>Etchison</a:t>
            </a:r>
            <a:r>
              <a:rPr lang="en-US" sz="3200" b="1" dirty="0">
                <a:solidFill>
                  <a:srgbClr val="7030A0"/>
                </a:solidFill>
                <a:latin typeface="Pristina" pitchFamily="66" charset="0"/>
              </a:rPr>
              <a:t>, </a:t>
            </a:r>
            <a:r>
              <a:rPr lang="en-US" sz="3200" b="1" dirty="0" smtClean="0">
                <a:solidFill>
                  <a:srgbClr val="7030A0"/>
                </a:solidFill>
                <a:latin typeface="Pristina" pitchFamily="66" charset="0"/>
              </a:rPr>
              <a:t>2007),  </a:t>
            </a:r>
            <a:r>
              <a:rPr lang="en-US" sz="2000" dirty="0" err="1" smtClean="0">
                <a:latin typeface="Rockwell" pitchFamily="18" charset="0"/>
              </a:rPr>
              <a:t>Ergonomi</a:t>
            </a:r>
            <a:r>
              <a:rPr lang="en-US" sz="2000" dirty="0" smtClean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adalah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ilmu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terapan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menjelaskan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interaksi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antara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manusia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tempat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kerjanya</a:t>
            </a:r>
            <a:r>
              <a:rPr lang="en-US" sz="2000" dirty="0">
                <a:latin typeface="Rockwell" pitchFamily="18" charset="0"/>
              </a:rPr>
              <a:t>. </a:t>
            </a:r>
            <a:r>
              <a:rPr lang="en-US" sz="2000" dirty="0" err="1">
                <a:latin typeface="Rockwell" pitchFamily="18" charset="0"/>
              </a:rPr>
              <a:t>Ergonomi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antara</a:t>
            </a:r>
            <a:r>
              <a:rPr lang="en-US" sz="2000" dirty="0">
                <a:latin typeface="Rockwell" pitchFamily="18" charset="0"/>
              </a:rPr>
              <a:t> lain </a:t>
            </a:r>
            <a:r>
              <a:rPr lang="en-US" sz="2000" dirty="0" err="1">
                <a:latin typeface="Rockwell" pitchFamily="18" charset="0"/>
              </a:rPr>
              <a:t>memeriksa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kemampuan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fisik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para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pekerja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lingkungan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tempat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kerja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dan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tugas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dilengkapi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mengaplikasikan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informasi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ini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desain</a:t>
            </a:r>
            <a:r>
              <a:rPr lang="en-US" sz="2000" dirty="0">
                <a:latin typeface="Rockwell" pitchFamily="18" charset="0"/>
              </a:rPr>
              <a:t> model </a:t>
            </a:r>
            <a:r>
              <a:rPr lang="en-US" sz="2000" dirty="0" err="1">
                <a:latin typeface="Rockwell" pitchFamily="18" charset="0"/>
              </a:rPr>
              <a:t>alat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perlengkapan</a:t>
            </a:r>
            <a:r>
              <a:rPr lang="en-US" sz="2000" dirty="0">
                <a:latin typeface="Rockwell" pitchFamily="18" charset="0"/>
              </a:rPr>
              <a:t>, </a:t>
            </a:r>
            <a:r>
              <a:rPr lang="en-US" sz="2000" dirty="0" err="1">
                <a:latin typeface="Rockwell" pitchFamily="18" charset="0"/>
              </a:rPr>
              <a:t>metode-metode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kerja</a:t>
            </a:r>
            <a:r>
              <a:rPr lang="en-US" sz="2000" dirty="0">
                <a:latin typeface="Rockwell" pitchFamily="18" charset="0"/>
              </a:rPr>
              <a:t> yang </a:t>
            </a:r>
            <a:r>
              <a:rPr lang="en-US" sz="2000" dirty="0" err="1">
                <a:latin typeface="Rockwell" pitchFamily="18" charset="0"/>
              </a:rPr>
              <a:t>dibutuhkan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tugas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menyeluruh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dengan</a:t>
            </a:r>
            <a:r>
              <a:rPr lang="en-US" sz="2000" dirty="0">
                <a:latin typeface="Rockwell" pitchFamily="18" charset="0"/>
              </a:rPr>
              <a:t> </a:t>
            </a:r>
            <a:r>
              <a:rPr lang="en-US" sz="2000" dirty="0" err="1">
                <a:latin typeface="Rockwell" pitchFamily="18" charset="0"/>
              </a:rPr>
              <a:t>aman</a:t>
            </a:r>
            <a:r>
              <a:rPr lang="en-US" sz="2000" dirty="0">
                <a:latin typeface="Rockwell" pitchFamily="18" charset="0"/>
              </a:rPr>
              <a:t>. </a:t>
            </a:r>
            <a:endParaRPr lang="en-US" sz="2000" dirty="0" smtClean="0">
              <a:latin typeface="Rockwell" pitchFamily="18" charset="0"/>
            </a:endParaRPr>
          </a:p>
          <a:p>
            <a:endParaRPr lang="en-US" sz="18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13917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 descr="Bouquet"/>
          <p:cNvSpPr txBox="1">
            <a:spLocks noChangeArrowheads="1"/>
          </p:cNvSpPr>
          <p:nvPr/>
        </p:nvSpPr>
        <p:spPr>
          <a:xfrm>
            <a:off x="1691680" y="2132856"/>
            <a:ext cx="6465912" cy="3826768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  <a:latin typeface="Rockwell Condensed" pitchFamily="18" charset="0"/>
              </a:rPr>
              <a:t>      </a:t>
            </a:r>
          </a:p>
          <a:p>
            <a:pPr lvl="2"/>
            <a:endParaRPr lang="en-US" b="1" dirty="0" smtClean="0">
              <a:solidFill>
                <a:schemeClr val="accent2"/>
              </a:solidFill>
              <a:latin typeface="Rockwell Condensed" pitchFamily="18" charset="0"/>
            </a:endParaRPr>
          </a:p>
          <a:p>
            <a:pPr lvl="2">
              <a:buFont typeface="Wingdings" pitchFamily="2" charset="2"/>
              <a:buNone/>
            </a:pPr>
            <a:endParaRPr lang="en-US" b="1" dirty="0" smtClean="0">
              <a:solidFill>
                <a:schemeClr val="accent2"/>
              </a:solidFill>
              <a:latin typeface="Rockwell Condensed" pitchFamily="18" charset="0"/>
            </a:endParaRP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Rockwell Condensed" pitchFamily="18" charset="0"/>
              </a:rPr>
              <a:t>HUMAN ENGINEERING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Rockwell Condensed" pitchFamily="18" charset="0"/>
              </a:rPr>
              <a:t>HUMAN FACTORS ENGINEERING</a:t>
            </a:r>
          </a:p>
          <a:p>
            <a:pPr lvl="2"/>
            <a:r>
              <a:rPr lang="en-US" b="1" dirty="0" smtClean="0">
                <a:solidFill>
                  <a:schemeClr val="accent2"/>
                </a:solidFill>
                <a:latin typeface="Rockwell Condensed" pitchFamily="18" charset="0"/>
              </a:rPr>
              <a:t>ENGINEERING PSYCHOLOGY</a:t>
            </a:r>
            <a:endParaRPr lang="en-US" b="1" dirty="0">
              <a:solidFill>
                <a:schemeClr val="accent2"/>
              </a:solidFill>
              <a:latin typeface="Rockwell Condensed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91680" y="1412776"/>
            <a:ext cx="482453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Rockwell Condensed" pitchFamily="18" charset="0"/>
              </a:rPr>
              <a:t>Ergonomics </a:t>
            </a:r>
            <a:r>
              <a:rPr lang="en-US" b="1" baseline="-25000" dirty="0" smtClean="0">
                <a:solidFill>
                  <a:schemeClr val="accent2"/>
                </a:solidFill>
                <a:latin typeface="Rockwell Condensed" pitchFamily="18" charset="0"/>
              </a:rPr>
              <a:t>=</a:t>
            </a:r>
            <a:endParaRPr lang="en-US" dirty="0" smtClean="0">
              <a:solidFill>
                <a:schemeClr val="accent2"/>
              </a:solidFill>
              <a:latin typeface="Rockwell Condensed" pitchFamily="18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3563888" y="2636912"/>
            <a:ext cx="936104" cy="432048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49357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47664" y="1268760"/>
            <a:ext cx="6624736" cy="1295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2"/>
                </a:solidFill>
              </a:rPr>
              <a:t>Manusia</a:t>
            </a:r>
            <a:r>
              <a:rPr lang="en-US" sz="1600" b="1" dirty="0" smtClean="0">
                <a:solidFill>
                  <a:schemeClr val="accent2"/>
                </a:solidFill>
              </a:rPr>
              <a:t>		 :	 </a:t>
            </a:r>
            <a:r>
              <a:rPr lang="en-US" sz="1600" b="1" dirty="0" err="1" smtClean="0">
                <a:solidFill>
                  <a:schemeClr val="accent2"/>
                </a:solidFill>
              </a:rPr>
              <a:t>Dokter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dan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Paramedis</a:t>
            </a:r>
            <a:endParaRPr lang="en-US" sz="16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2"/>
                </a:solidFill>
              </a:rPr>
              <a:t>Mesin</a:t>
            </a:r>
            <a:r>
              <a:rPr lang="en-US" sz="1600" b="1" dirty="0" smtClean="0">
                <a:solidFill>
                  <a:schemeClr val="accent2"/>
                </a:solidFill>
              </a:rPr>
              <a:t>    		 :	 </a:t>
            </a:r>
            <a:r>
              <a:rPr lang="en-US" sz="1600" b="1" dirty="0" err="1" smtClean="0">
                <a:solidFill>
                  <a:schemeClr val="accent2"/>
                </a:solidFill>
              </a:rPr>
              <a:t>Ahli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Teknik</a:t>
            </a:r>
            <a:endParaRPr lang="en-US" sz="16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1600" b="1" dirty="0" err="1" smtClean="0">
                <a:solidFill>
                  <a:schemeClr val="accent2"/>
                </a:solidFill>
              </a:rPr>
              <a:t>Lingkungan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Kerja</a:t>
            </a:r>
            <a:r>
              <a:rPr lang="en-US" sz="1600" b="1" dirty="0" smtClean="0">
                <a:solidFill>
                  <a:schemeClr val="accent2"/>
                </a:solidFill>
              </a:rPr>
              <a:t>	 : 	</a:t>
            </a:r>
            <a:r>
              <a:rPr lang="en-US" sz="1600" b="1" dirty="0" err="1" smtClean="0">
                <a:solidFill>
                  <a:schemeClr val="accent2"/>
                </a:solidFill>
              </a:rPr>
              <a:t>Ahli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Hiperkes</a:t>
            </a:r>
            <a:r>
              <a:rPr lang="en-US" sz="1600" b="1" dirty="0" smtClean="0">
                <a:solidFill>
                  <a:schemeClr val="accent2"/>
                </a:solidFill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</a:rPr>
              <a:t>dan</a:t>
            </a:r>
            <a:r>
              <a:rPr lang="en-US" sz="1600" b="1" dirty="0" smtClean="0">
                <a:solidFill>
                  <a:schemeClr val="accent2"/>
                </a:solidFill>
              </a:rPr>
              <a:t> KK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67743" y="609600"/>
            <a:ext cx="5095731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3200" b="1" dirty="0" err="1" smtClean="0">
                <a:solidFill>
                  <a:schemeClr val="accent2"/>
                </a:solidFill>
                <a:latin typeface="Rockwell" pitchFamily="18" charset="0"/>
              </a:rPr>
              <a:t>Segitiga</a:t>
            </a:r>
            <a:r>
              <a:rPr lang="en-US" sz="3200" b="1" dirty="0" smtClean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3200" b="1" dirty="0" err="1" smtClean="0">
                <a:solidFill>
                  <a:schemeClr val="accent2"/>
                </a:solidFill>
                <a:latin typeface="Rockwell" pitchFamily="18" charset="0"/>
              </a:rPr>
              <a:t>Ergonomi</a:t>
            </a:r>
            <a:endParaRPr lang="en-US" sz="3200" b="1" dirty="0" smtClean="0">
              <a:solidFill>
                <a:schemeClr val="accent2"/>
              </a:solidFill>
              <a:latin typeface="Rockwell" pitchFamily="18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>
            <a:off x="2771800" y="3585965"/>
            <a:ext cx="3672408" cy="2225475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bs020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2322" y="4330727"/>
            <a:ext cx="1059532" cy="932849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604" y="2435086"/>
            <a:ext cx="1919436" cy="1215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932040" y="2915653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Dokter</a:t>
            </a:r>
            <a:r>
              <a:rPr lang="en-US" sz="1800" dirty="0" smtClean="0"/>
              <a:t>/</a:t>
            </a:r>
            <a:r>
              <a:rPr lang="en-US" sz="1800" dirty="0" err="1" smtClean="0"/>
              <a:t>paramedis</a:t>
            </a:r>
            <a:endParaRPr lang="en-US" sz="1800" dirty="0"/>
          </a:p>
        </p:txBody>
      </p:sp>
      <p:pic>
        <p:nvPicPr>
          <p:cNvPr id="11" name="Picture 21" descr="j01874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444" y="4666084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Documents and Settings\Administrator\My Documents\My Pictures\MP Navigator\2010_10_25\IMG_0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585" y="4797152"/>
            <a:ext cx="1080120" cy="114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771005" y="5811440"/>
            <a:ext cx="1184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Ahli</a:t>
            </a:r>
            <a:r>
              <a:rPr lang="en-US" dirty="0" smtClean="0"/>
              <a:t> K3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23728" y="5942770"/>
            <a:ext cx="172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Ahli</a:t>
            </a:r>
            <a:r>
              <a:rPr lang="en-US" dirty="0" smtClean="0"/>
              <a:t>  </a:t>
            </a:r>
            <a:r>
              <a:rPr lang="en-US" dirty="0" err="1" smtClean="0"/>
              <a:t>Teknik</a:t>
            </a:r>
            <a:endParaRPr lang="en-US" dirty="0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674232" y="5294160"/>
            <a:ext cx="2049896" cy="367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1600" b="1" dirty="0" err="1" smtClean="0">
                <a:solidFill>
                  <a:schemeClr val="accent2"/>
                </a:solidFill>
                <a:latin typeface="Rockwell" pitchFamily="18" charset="0"/>
              </a:rPr>
              <a:t>Segitiga</a:t>
            </a:r>
            <a:r>
              <a:rPr lang="en-US" sz="1600" b="1" dirty="0" smtClean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1600" b="1" dirty="0" err="1" smtClean="0">
                <a:solidFill>
                  <a:schemeClr val="accent2"/>
                </a:solidFill>
                <a:latin typeface="Rockwell" pitchFamily="18" charset="0"/>
              </a:rPr>
              <a:t>Ergonomi</a:t>
            </a:r>
            <a:endParaRPr lang="en-US" sz="1600" b="1" dirty="0" smtClean="0">
              <a:solidFill>
                <a:schemeClr val="accent2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112156"/>
      </p:ext>
    </p:extLst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0529" y="198884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Rockwell Condensed" pitchFamily="18" charset="0"/>
              </a:rPr>
              <a:t>Dari Taylor </a:t>
            </a:r>
            <a:r>
              <a:rPr lang="en-US" dirty="0" err="1">
                <a:solidFill>
                  <a:srgbClr val="7030A0"/>
                </a:solidFill>
                <a:latin typeface="Rockwell Condensed" pitchFamily="18" charset="0"/>
              </a:rPr>
              <a:t>sampai</a:t>
            </a:r>
            <a:r>
              <a:rPr lang="en-US" dirty="0">
                <a:solidFill>
                  <a:srgbClr val="7030A0"/>
                </a:solidFill>
                <a:latin typeface="Rockwell Condensed" pitchFamily="18" charset="0"/>
              </a:rPr>
              <a:t> era </a:t>
            </a:r>
            <a:r>
              <a:rPr lang="en-US" dirty="0" err="1">
                <a:solidFill>
                  <a:srgbClr val="7030A0"/>
                </a:solidFill>
                <a:latin typeface="Rockwell Condensed" pitchFamily="18" charset="0"/>
              </a:rPr>
              <a:t>Pembangkitan</a:t>
            </a:r>
            <a:r>
              <a:rPr lang="en-US" dirty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Rockwell Condensed" pitchFamily="18" charset="0"/>
              </a:rPr>
              <a:t>Taylorisme</a:t>
            </a:r>
            <a:endParaRPr lang="en-US" dirty="0" smtClean="0">
              <a:solidFill>
                <a:srgbClr val="7030A0"/>
              </a:solidFill>
              <a:latin typeface="Rockwell Condensed" pitchFamily="18" charset="0"/>
            </a:endParaRPr>
          </a:p>
          <a:p>
            <a:pPr algn="ctr"/>
            <a:r>
              <a:rPr lang="en-US" b="1" dirty="0">
                <a:solidFill>
                  <a:srgbClr val="7030A0"/>
                </a:solidFill>
                <a:latin typeface="Rockwell Condensed" pitchFamily="18" charset="0"/>
              </a:rPr>
              <a:t>( 1900 </a:t>
            </a:r>
            <a:r>
              <a:rPr lang="en-US" b="1" dirty="0" err="1">
                <a:solidFill>
                  <a:srgbClr val="7030A0"/>
                </a:solidFill>
                <a:latin typeface="Rockwell Condensed" pitchFamily="18" charset="0"/>
              </a:rPr>
              <a:t>s.d</a:t>
            </a:r>
            <a:r>
              <a:rPr lang="en-US" b="1" dirty="0">
                <a:solidFill>
                  <a:srgbClr val="7030A0"/>
                </a:solidFill>
                <a:latin typeface="Rockwell Condensed" pitchFamily="18" charset="0"/>
              </a:rPr>
              <a:t> 1950 - an</a:t>
            </a:r>
            <a:r>
              <a:rPr lang="en-US" b="1" dirty="0" smtClean="0">
                <a:solidFill>
                  <a:srgbClr val="7030A0"/>
                </a:solidFill>
                <a:latin typeface="Rockwell Condensed" pitchFamily="18" charset="0"/>
              </a:rPr>
              <a:t>)</a:t>
            </a:r>
            <a:endParaRPr lang="en-US" b="1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31839" y="3429000"/>
            <a:ext cx="3978447" cy="3024336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7030A0"/>
              </a:buClr>
              <a:buSzPct val="75000"/>
              <a:buFont typeface="Wingdings" pitchFamily="2" charset="2"/>
              <a:buChar char="]"/>
            </a:pPr>
            <a:r>
              <a:rPr lang="en-US" sz="3600" dirty="0" smtClean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Rockwell" pitchFamily="18" charset="0"/>
              </a:rPr>
              <a:t>Taylor</a:t>
            </a:r>
          </a:p>
          <a:p>
            <a:pPr lvl="1">
              <a:buClr>
                <a:srgbClr val="7030A0"/>
              </a:buClr>
              <a:buSzPct val="75000"/>
              <a:buFont typeface="Wingdings" pitchFamily="2" charset="2"/>
              <a:buChar char="]"/>
            </a:pPr>
            <a:r>
              <a:rPr lang="en-US" sz="3200" b="1" dirty="0" smtClean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Rockwell" pitchFamily="18" charset="0"/>
              </a:rPr>
              <a:t>Gilberth</a:t>
            </a:r>
            <a:endParaRPr lang="en-US" sz="3200" b="1" dirty="0" smtClean="0">
              <a:solidFill>
                <a:srgbClr val="7030A0"/>
              </a:solidFill>
              <a:latin typeface="Rockwell" pitchFamily="18" charset="0"/>
            </a:endParaRPr>
          </a:p>
          <a:p>
            <a:pPr lvl="2">
              <a:buClr>
                <a:srgbClr val="7030A0"/>
              </a:buClr>
              <a:buFont typeface="Wingdings" pitchFamily="2" charset="2"/>
              <a:buChar char="]"/>
            </a:pPr>
            <a:r>
              <a:rPr lang="en-US" sz="2800" b="1" dirty="0" smtClean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ockwell" pitchFamily="18" charset="0"/>
              </a:rPr>
              <a:t>Tippett</a:t>
            </a:r>
            <a:endParaRPr lang="en-US" sz="2800" b="1" dirty="0" smtClean="0">
              <a:solidFill>
                <a:srgbClr val="7030A0"/>
              </a:solidFill>
              <a:latin typeface="Rockwell" pitchFamily="18" charset="0"/>
            </a:endParaRPr>
          </a:p>
          <a:p>
            <a:pPr lvl="3">
              <a:buClr>
                <a:srgbClr val="7030A0"/>
              </a:buClr>
              <a:buFont typeface="Wingdings" pitchFamily="2" charset="2"/>
              <a:buChar char="]"/>
            </a:pPr>
            <a:r>
              <a:rPr lang="en-US" sz="3200" b="1" dirty="0" smtClean="0">
                <a:solidFill>
                  <a:srgbClr val="7030A0"/>
                </a:solidFill>
                <a:latin typeface="Rockwell" pitchFamily="18" charset="0"/>
              </a:rPr>
              <a:t>  Barnes</a:t>
            </a:r>
          </a:p>
          <a:p>
            <a:pPr lvl="4">
              <a:buClr>
                <a:srgbClr val="7030A0"/>
              </a:buClr>
              <a:buFont typeface="Wingdings" pitchFamily="2" charset="2"/>
              <a:buChar char="]"/>
            </a:pPr>
            <a:r>
              <a:rPr lang="en-US" sz="3200" b="1" dirty="0" smtClean="0">
                <a:solidFill>
                  <a:srgbClr val="7030A0"/>
                </a:solidFill>
                <a:latin typeface="Rockwell" pitchFamily="18" charset="0"/>
              </a:rPr>
              <a:t>  Mayo</a:t>
            </a:r>
            <a:endParaRPr lang="en-US" sz="2400" dirty="0">
              <a:solidFill>
                <a:srgbClr val="7030A0"/>
              </a:solidFill>
              <a:latin typeface="Rockwell" pitchFamily="18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761022" y="2996952"/>
            <a:ext cx="720080" cy="21602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620688"/>
            <a:ext cx="455451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 Rounded MT Bold" pitchFamily="34" charset="0"/>
              </a:rPr>
              <a:t>2</a:t>
            </a:r>
            <a:r>
              <a:rPr lang="en-US" sz="4800" dirty="0" smtClean="0">
                <a:latin typeface="Arial Rounded MT Bold" pitchFamily="34" charset="0"/>
              </a:rPr>
              <a:t>.  SEJARAH</a:t>
            </a:r>
            <a:endParaRPr lang="en-US" sz="48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063950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75656" y="33265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>
                <a:latin typeface="Mistral" pitchFamily="66" charset="0"/>
              </a:rPr>
              <a:t>Sejarah</a:t>
            </a:r>
            <a:endParaRPr lang="en-US" sz="6000" dirty="0">
              <a:latin typeface="Mistral" pitchFamily="66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Disosialisasikan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sebagai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bidang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ilmu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dari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tahun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1949.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Beberapa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kejadian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terkait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perkembangan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ilmu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ergonomi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: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37444" y="2298372"/>
            <a:ext cx="7683028" cy="42989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it-IT" sz="2400" dirty="0" smtClean="0"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 C.T. THACKRAH, England (1831)</a:t>
            </a:r>
            <a:endParaRPr lang="sv-SE" sz="2400" dirty="0" smtClean="0">
              <a:solidFill>
                <a:schemeClr val="accent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sv-SE" sz="2000" dirty="0" smtClean="0">
              <a:latin typeface="Tahoma" pitchFamily="34" charset="0"/>
              <a:cs typeface="Tahoma" pitchFamily="34" charset="0"/>
            </a:endParaRP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sv-SE" sz="1800" dirty="0" smtClean="0">
                <a:latin typeface="Tahoma" pitchFamily="34" charset="0"/>
                <a:cs typeface="Tahoma" pitchFamily="34" charset="0"/>
              </a:rPr>
              <a:t>Seorang Dokter (Inggris) meneruskan pekerjaan Ramazzini (Italia).</a:t>
            </a: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sv-SE" sz="1800" dirty="0" smtClean="0">
                <a:latin typeface="Tahoma" pitchFamily="34" charset="0"/>
                <a:cs typeface="Tahoma" pitchFamily="34" charset="0"/>
              </a:rPr>
              <a:t>Mengamati postur tubuh pekerja sebagai bagian masalah kesehatan.</a:t>
            </a: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endParaRPr lang="it-IT" sz="1800" dirty="0" smtClean="0">
              <a:latin typeface="Tahoma" pitchFamily="34" charset="0"/>
              <a:cs typeface="Tahoma" pitchFamily="34" charset="0"/>
            </a:endParaRPr>
          </a:p>
          <a:p>
            <a:pPr marL="400050" lvl="1" indent="0" eaLnBrk="1" hangingPunct="1">
              <a:lnSpc>
                <a:spcPct val="80000"/>
              </a:lnSpc>
              <a:buFontTx/>
              <a:buNone/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Seorang Penjahit :</a:t>
            </a:r>
          </a:p>
          <a:p>
            <a:pPr marL="1174750" eaLnBrk="1" hangingPunct="1">
              <a:lnSpc>
                <a:spcPct val="80000"/>
              </a:lnSpc>
              <a:buBlip>
                <a:blip r:embed="rId2"/>
              </a:buBlip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Posisi dan dimensi kursi meja tidak sesuai dengan Antropometri.</a:t>
            </a:r>
          </a:p>
          <a:p>
            <a:pPr marL="1174750" eaLnBrk="1" hangingPunct="1">
              <a:lnSpc>
                <a:spcPct val="80000"/>
              </a:lnSpc>
              <a:buBlip>
                <a:blip r:embed="rId2"/>
              </a:buBlip>
            </a:pPr>
            <a:r>
              <a:rPr lang="it-IT" sz="1800" dirty="0" smtClean="0">
                <a:latin typeface="Tahoma" pitchFamily="34" charset="0"/>
                <a:cs typeface="Tahoma" pitchFamily="34" charset="0"/>
              </a:rPr>
              <a:t>Pencahayaan tidak ergonomis, menyebabkan membungkuknya badan dan iritasi mata.</a:t>
            </a:r>
            <a:endParaRPr lang="nb-NO" sz="1800" dirty="0" smtClean="0">
              <a:latin typeface="Tahoma" pitchFamily="34" charset="0"/>
              <a:cs typeface="Tahoma" pitchFamily="34" charset="0"/>
            </a:endParaRPr>
          </a:p>
          <a:p>
            <a:pPr marL="1174750" eaLnBrk="1" hangingPunct="1">
              <a:lnSpc>
                <a:spcPct val="80000"/>
              </a:lnSpc>
              <a:buBlip>
                <a:blip r:embed="rId2"/>
              </a:buBlip>
            </a:pPr>
            <a:r>
              <a:rPr lang="nb-NO" sz="1800" dirty="0" smtClean="0">
                <a:latin typeface="Tahoma" pitchFamily="34" charset="0"/>
                <a:cs typeface="Tahoma" pitchFamily="34" charset="0"/>
              </a:rPr>
              <a:t>Temperatur tinggi, kurang ventilasi, jam kerja panjang,dan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gerakan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berulang-ulang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.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40291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620688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Poor Richard" pitchFamily="18" charset="0"/>
              </a:rPr>
              <a:t>–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FW Taylor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,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USA,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1898</a:t>
            </a:r>
            <a:r>
              <a:rPr lang="en-US" sz="2000" dirty="0" smtClean="0">
                <a:latin typeface="Poor Richard" pitchFamily="18" charset="0"/>
              </a:rPr>
              <a:t>. </a:t>
            </a:r>
            <a:endParaRPr lang="en-US" sz="2800" dirty="0" smtClean="0">
              <a:latin typeface="Poor Richard" pitchFamily="18" charset="0"/>
            </a:endParaRPr>
          </a:p>
          <a:p>
            <a:r>
              <a:rPr lang="en-US" sz="2800" dirty="0" smtClean="0">
                <a:latin typeface="Poor Richard" pitchFamily="18" charset="0"/>
              </a:rPr>
              <a:t>(</a:t>
            </a:r>
            <a:r>
              <a:rPr lang="en-US" sz="2000" dirty="0" err="1" smtClean="0">
                <a:latin typeface="Tw Cen MT" pitchFamily="34" charset="0"/>
              </a:rPr>
              <a:t>Bpk</a:t>
            </a:r>
            <a:r>
              <a:rPr lang="en-US" sz="2000" dirty="0">
                <a:latin typeface="Tw Cen MT" pitchFamily="34" charset="0"/>
              </a:rPr>
              <a:t>. </a:t>
            </a:r>
            <a:r>
              <a:rPr lang="en-US" sz="2000" dirty="0" err="1">
                <a:latin typeface="Tw Cen MT" pitchFamily="34" charset="0"/>
              </a:rPr>
              <a:t>Teknik</a:t>
            </a:r>
            <a:r>
              <a:rPr lang="en-US" sz="2000" dirty="0">
                <a:latin typeface="Tw Cen MT" pitchFamily="34" charset="0"/>
              </a:rPr>
              <a:t> </a:t>
            </a:r>
            <a:r>
              <a:rPr lang="en-US" sz="2000" dirty="0" err="1">
                <a:latin typeface="Tw Cen MT" pitchFamily="34" charset="0"/>
              </a:rPr>
              <a:t>Industri</a:t>
            </a:r>
            <a:r>
              <a:rPr lang="en-US" sz="2000" dirty="0">
                <a:latin typeface="Tw Cen MT" pitchFamily="34" charset="0"/>
              </a:rPr>
              <a:t> </a:t>
            </a:r>
            <a:r>
              <a:rPr lang="en-US" sz="2000" dirty="0" err="1" smtClean="0">
                <a:latin typeface="Tw Cen MT" pitchFamily="34" charset="0"/>
              </a:rPr>
              <a:t>seDunia</a:t>
            </a:r>
            <a:r>
              <a:rPr lang="en-US" sz="2000" dirty="0"/>
              <a:t> </a:t>
            </a:r>
            <a:r>
              <a:rPr lang="en-US" sz="2000" dirty="0" smtClean="0"/>
              <a:t>, 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/>
              <a:t>Insinyur</a:t>
            </a:r>
            <a:r>
              <a:rPr lang="en-US" sz="2000" dirty="0"/>
              <a:t> </a:t>
            </a:r>
            <a:r>
              <a:rPr lang="en-US" sz="2000" dirty="0" err="1"/>
              <a:t>Amerika</a:t>
            </a:r>
            <a:r>
              <a:rPr lang="en-US" sz="2000" dirty="0"/>
              <a:t> </a:t>
            </a:r>
            <a:r>
              <a:rPr lang="en-US" sz="2000" dirty="0" smtClean="0">
                <a:latin typeface="Tw Cen MT" pitchFamily="34" charset="0"/>
              </a:rPr>
              <a:t>)</a:t>
            </a:r>
            <a:endParaRPr lang="en-US" sz="2000" dirty="0">
              <a:latin typeface="Tw Cen MT" pitchFamily="34" charset="0"/>
            </a:endParaRPr>
          </a:p>
          <a:p>
            <a:pPr marL="914400" lvl="1" indent="-457200">
              <a:buBlip>
                <a:blip r:embed="rId2"/>
              </a:buBlip>
            </a:pPr>
            <a:r>
              <a:rPr lang="en-US" sz="2800" dirty="0" smtClean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Metode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ilmiah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untuk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menentukan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cara</a:t>
            </a:r>
            <a:r>
              <a:rPr lang="en-US" sz="2800" dirty="0">
                <a:latin typeface="Poor Richard" pitchFamily="18" charset="0"/>
              </a:rPr>
              <a:t> yang </a:t>
            </a:r>
            <a:r>
              <a:rPr lang="en-US" sz="2800" dirty="0" err="1" smtClean="0">
                <a:latin typeface="Poor Richard" pitchFamily="18" charset="0"/>
              </a:rPr>
              <a:t>terbaik</a:t>
            </a:r>
            <a:r>
              <a:rPr lang="en-US" sz="2800" dirty="0" smtClean="0">
                <a:latin typeface="Poor Richard" pitchFamily="18" charset="0"/>
              </a:rPr>
              <a:t> </a:t>
            </a:r>
            <a:r>
              <a:rPr lang="en-US" sz="2800" dirty="0" err="1" smtClean="0">
                <a:latin typeface="Poor Richard" pitchFamily="18" charset="0"/>
              </a:rPr>
              <a:t>dalam</a:t>
            </a:r>
            <a:r>
              <a:rPr lang="en-US" sz="2800" dirty="0" smtClean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melakukan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pekerjaan</a:t>
            </a:r>
            <a:r>
              <a:rPr lang="en-US" sz="2800" dirty="0">
                <a:latin typeface="Poor Richard" pitchFamily="18" charset="0"/>
              </a:rPr>
              <a:t>.</a:t>
            </a:r>
          </a:p>
          <a:p>
            <a:pPr marL="914400" lvl="1" indent="-457200">
              <a:buBlip>
                <a:blip r:embed="rId2"/>
              </a:buBlip>
            </a:pPr>
            <a:r>
              <a:rPr lang="en-US" sz="2800" dirty="0" err="1" smtClean="0">
                <a:latin typeface="Poor Richard" pitchFamily="18" charset="0"/>
              </a:rPr>
              <a:t>Konsep</a:t>
            </a:r>
            <a:r>
              <a:rPr lang="en-US" sz="2800" dirty="0" smtClean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ergonomi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dan</a:t>
            </a:r>
            <a:r>
              <a:rPr lang="en-US" sz="2800" dirty="0">
                <a:latin typeface="Poor Richard" pitchFamily="18" charset="0"/>
              </a:rPr>
              <a:t> </a:t>
            </a:r>
            <a:r>
              <a:rPr lang="en-US" sz="2800" dirty="0" err="1">
                <a:latin typeface="Poor Richard" pitchFamily="18" charset="0"/>
              </a:rPr>
              <a:t>manajemen</a:t>
            </a:r>
            <a:r>
              <a:rPr lang="en-US" sz="2800" dirty="0">
                <a:latin typeface="Poor Richard" pitchFamily="18" charset="0"/>
              </a:rPr>
              <a:t> modern.</a:t>
            </a:r>
          </a:p>
          <a:p>
            <a:endParaRPr lang="en-US" sz="2800" dirty="0">
              <a:latin typeface="Poor Richard" pitchFamily="18" charset="0"/>
            </a:endParaRPr>
          </a:p>
          <a:p>
            <a:r>
              <a:rPr lang="en-US" sz="2800" dirty="0">
                <a:latin typeface="Poor Richard" pitchFamily="18" charset="0"/>
              </a:rPr>
              <a:t>–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FB.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Gilbreth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Poor Richard" pitchFamily="18" charset="0"/>
              </a:rPr>
              <a:t>, USA, 1911</a:t>
            </a:r>
            <a:r>
              <a:rPr lang="en-US" sz="2000" dirty="0">
                <a:latin typeface="Poor Richard" pitchFamily="18" charset="0"/>
              </a:rPr>
              <a:t>.</a:t>
            </a:r>
          </a:p>
          <a:p>
            <a:pPr marL="914400" lvl="1" indent="-457200">
              <a:buBlip>
                <a:blip r:embed="rId2"/>
              </a:buBlip>
            </a:pPr>
            <a:r>
              <a:rPr lang="en-US" dirty="0" err="1" smtClean="0">
                <a:latin typeface="Poor Richard" pitchFamily="18" charset="0"/>
              </a:rPr>
              <a:t>Optimasi</a:t>
            </a:r>
            <a:r>
              <a:rPr lang="en-US" dirty="0" smtClean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metode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kerja</a:t>
            </a:r>
            <a:r>
              <a:rPr lang="en-US" dirty="0">
                <a:latin typeface="Poor Richard" pitchFamily="18" charset="0"/>
              </a:rPr>
              <a:t>, </a:t>
            </a:r>
            <a:r>
              <a:rPr lang="en-US" dirty="0" err="1">
                <a:latin typeface="Poor Richard" pitchFamily="18" charset="0"/>
              </a:rPr>
              <a:t>dalam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Analisa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Gerakan</a:t>
            </a:r>
            <a:r>
              <a:rPr lang="en-US" dirty="0">
                <a:latin typeface="Poor Richard" pitchFamily="18" charset="0"/>
              </a:rPr>
              <a:t>.</a:t>
            </a:r>
          </a:p>
          <a:p>
            <a:pPr marL="914400" lvl="1" indent="-457200">
              <a:buBlip>
                <a:blip r:embed="rId2"/>
              </a:buBlip>
            </a:pPr>
            <a:r>
              <a:rPr lang="en-US" dirty="0" err="1">
                <a:latin typeface="Poor Richard" pitchFamily="18" charset="0"/>
              </a:rPr>
              <a:t>Bukunya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b="1" dirty="0">
                <a:latin typeface="Poor Richard" pitchFamily="18" charset="0"/>
              </a:rPr>
              <a:t>“Motion Study”</a:t>
            </a:r>
            <a:r>
              <a:rPr lang="en-US" dirty="0">
                <a:latin typeface="Poor Richard" pitchFamily="18" charset="0"/>
              </a:rPr>
              <a:t> (1911) </a:t>
            </a:r>
            <a:r>
              <a:rPr lang="en-US" dirty="0" err="1">
                <a:latin typeface="Poor Richard" pitchFamily="18" charset="0"/>
              </a:rPr>
              <a:t>menjelaskan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bahwa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postur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membungkuk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dapat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diatasi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dengan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mendesain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suatu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sistem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kerja</a:t>
            </a:r>
            <a:r>
              <a:rPr lang="en-US" dirty="0">
                <a:latin typeface="Poor Richard" pitchFamily="18" charset="0"/>
              </a:rPr>
              <a:t> yang </a:t>
            </a:r>
            <a:r>
              <a:rPr lang="en-US" dirty="0" err="1">
                <a:latin typeface="Poor Richard" pitchFamily="18" charset="0"/>
              </a:rPr>
              <a:t>dapat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diatur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naik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turun</a:t>
            </a:r>
            <a:r>
              <a:rPr lang="en-US" dirty="0">
                <a:latin typeface="Poor Richard" pitchFamily="18" charset="0"/>
              </a:rPr>
              <a:t> (</a:t>
            </a:r>
            <a:r>
              <a:rPr lang="en-US" i="1" dirty="0">
                <a:latin typeface="Poor Richard" pitchFamily="18" charset="0"/>
              </a:rPr>
              <a:t>Adjustable</a:t>
            </a:r>
            <a:r>
              <a:rPr lang="en-US" dirty="0">
                <a:latin typeface="Poor Richard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7669142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331640" y="764704"/>
            <a:ext cx="7355160" cy="52565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-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BADAN PENELITIAN UNTUK KELELAHAN INDUSTRI (INDUSTRIAL FATIGUE RESEARCH BOARD), England (1918).</a:t>
            </a: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it-IT" sz="2000" dirty="0" smtClean="0"/>
              <a:t>Masalah di pabrik Amunisi pada Perang Dunia I.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it-IT" sz="2000" dirty="0" smtClean="0"/>
              <a:t>Menunjukkan output per hari meningkat dengan jam kerja per hari yang menurun.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it-IT" sz="2000" dirty="0" smtClean="0"/>
              <a:t>Mengamati waktu siklus repetitif work dan selanjutnya menyarankan untuk variasi dan rotasi pekerjaan.</a:t>
            </a: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endParaRPr lang="en-US" sz="2000" dirty="0" smtClean="0"/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/>
              <a:t>-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E. MAYO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dkk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, USA (1933)</a:t>
            </a:r>
            <a:endParaRPr lang="it-IT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it-IT" sz="2000" dirty="0" smtClean="0"/>
              <a:t>Studi di perusahaan listrik di Chicahago “ Western Electric Company”.</a:t>
            </a:r>
            <a:endParaRPr lang="sv-SE" sz="2000" dirty="0" smtClean="0"/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sv-SE" sz="2000" dirty="0" smtClean="0"/>
              <a:t>Menghitung pengaruh dari variabel fisik.</a:t>
            </a:r>
            <a:endParaRPr lang="it-IT" sz="2000" dirty="0" smtClean="0"/>
          </a:p>
          <a:p>
            <a:pPr lvl="2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it-IT" sz="2000" dirty="0" smtClean="0"/>
              <a:t>Pencahayaan dan Lama Istirahat  terhadap Efisiensi Operator Perakitan</a:t>
            </a:r>
            <a:r>
              <a:rPr lang="it-IT" sz="2200" b="1" dirty="0" smtClean="0"/>
              <a:t>.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3128256702"/>
      </p:ext>
    </p:extLst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PEMBENTUKAN KELOMPOK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/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Asosiasi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Rockwell" pitchFamily="18" charset="0"/>
              </a:rPr>
              <a:t>Ergonomi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1752600"/>
            <a:ext cx="7825680" cy="4844752"/>
          </a:xfrm>
        </p:spPr>
        <p:txBody>
          <a:bodyPr/>
          <a:lstStyle/>
          <a:p>
            <a:pPr marL="342900" lvl="3" indent="-342900">
              <a:buBlip>
                <a:blip r:embed="rId2"/>
              </a:buBlip>
            </a:pPr>
            <a:r>
              <a:rPr lang="en-US" dirty="0" err="1">
                <a:latin typeface="Rockwell" pitchFamily="18" charset="0"/>
              </a:rPr>
              <a:t>Masyarakat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Peneliti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(</a:t>
            </a:r>
            <a:r>
              <a:rPr lang="en-US" i="1" dirty="0">
                <a:latin typeface="Rockwell" pitchFamily="18" charset="0"/>
              </a:rPr>
              <a:t>The Ergonomics </a:t>
            </a:r>
            <a:r>
              <a:rPr lang="en-US" i="1" dirty="0" smtClean="0">
                <a:latin typeface="Rockwell" pitchFamily="18" charset="0"/>
              </a:rPr>
              <a:t>  Research </a:t>
            </a:r>
            <a:r>
              <a:rPr lang="en-US" i="1" dirty="0">
                <a:latin typeface="Rockwell" pitchFamily="18" charset="0"/>
              </a:rPr>
              <a:t>Society</a:t>
            </a:r>
            <a:r>
              <a:rPr lang="en-US" dirty="0">
                <a:latin typeface="Rockwell" pitchFamily="18" charset="0"/>
              </a:rPr>
              <a:t>) di England (1949) </a:t>
            </a:r>
            <a:r>
              <a:rPr lang="en-US" dirty="0" err="1">
                <a:latin typeface="Rockwell" pitchFamily="18" charset="0"/>
              </a:rPr>
              <a:t>melibatkan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beberapa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profesional</a:t>
            </a:r>
            <a:r>
              <a:rPr lang="en-US" dirty="0" smtClean="0">
                <a:latin typeface="Rockwell" pitchFamily="18" charset="0"/>
              </a:rPr>
              <a:t>.</a:t>
            </a:r>
          </a:p>
          <a:p>
            <a:pPr marL="342900" lvl="3" indent="-342900">
              <a:buBlip>
                <a:blip r:embed="rId2"/>
              </a:buBlip>
            </a:pPr>
            <a:r>
              <a:rPr lang="sv-SE" dirty="0">
                <a:latin typeface="Rockwell" pitchFamily="18" charset="0"/>
              </a:rPr>
              <a:t>Memunculkan Majalah Ilmiah  Bidang    Ergonomi (Nopember 1957).</a:t>
            </a:r>
            <a:endParaRPr lang="en-US" dirty="0">
              <a:latin typeface="Rockwell" pitchFamily="18" charset="0"/>
            </a:endParaRPr>
          </a:p>
          <a:p>
            <a:pPr marL="342900" lvl="3" indent="-342900">
              <a:buBlip>
                <a:blip r:embed="rId2"/>
              </a:buBlip>
            </a:pPr>
            <a:r>
              <a:rPr lang="en-US" dirty="0" err="1">
                <a:latin typeface="Rockwell" pitchFamily="18" charset="0"/>
              </a:rPr>
              <a:t>Perkumpulan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International (</a:t>
            </a:r>
            <a:r>
              <a:rPr lang="en-US" i="1" dirty="0">
                <a:latin typeface="Rockwell" pitchFamily="18" charset="0"/>
              </a:rPr>
              <a:t>The International Ergonomics </a:t>
            </a:r>
            <a:r>
              <a:rPr lang="en-US" i="1" dirty="0" err="1">
                <a:latin typeface="Rockwell" pitchFamily="18" charset="0"/>
              </a:rPr>
              <a:t>Assosiation</a:t>
            </a:r>
            <a:r>
              <a:rPr lang="en-US" i="1" dirty="0">
                <a:latin typeface="Rockwell" pitchFamily="18" charset="0"/>
              </a:rPr>
              <a:t>) &amp; The Human Factors Society </a:t>
            </a:r>
            <a:r>
              <a:rPr lang="en-US" dirty="0">
                <a:latin typeface="Rockwell" pitchFamily="18" charset="0"/>
              </a:rPr>
              <a:t>di </a:t>
            </a:r>
            <a:r>
              <a:rPr lang="en-US" dirty="0" err="1">
                <a:latin typeface="Rockwell" pitchFamily="18" charset="0"/>
              </a:rPr>
              <a:t>Amerika</a:t>
            </a:r>
            <a:r>
              <a:rPr lang="en-US" dirty="0">
                <a:latin typeface="Rockwell" pitchFamily="18" charset="0"/>
              </a:rPr>
              <a:t> (1957</a:t>
            </a:r>
            <a:r>
              <a:rPr lang="en-US" dirty="0" smtClean="0">
                <a:latin typeface="Rockwell" pitchFamily="18" charset="0"/>
              </a:rPr>
              <a:t>).</a:t>
            </a:r>
          </a:p>
          <a:p>
            <a:pPr marL="342900" lvl="3" indent="-342900">
              <a:buBlip>
                <a:blip r:embed="rId2"/>
              </a:buBlip>
            </a:pPr>
            <a:r>
              <a:rPr lang="en-US" dirty="0" err="1" smtClean="0">
                <a:latin typeface="Rockwell" pitchFamily="18" charset="0"/>
              </a:rPr>
              <a:t>Konferensi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Australia I (1964</a:t>
            </a:r>
            <a:r>
              <a:rPr lang="en-US" dirty="0" smtClean="0">
                <a:latin typeface="Rockwell" pitchFamily="18" charset="0"/>
              </a:rPr>
              <a:t>)</a:t>
            </a:r>
          </a:p>
          <a:p>
            <a:pPr marL="457200" lvl="4" indent="0">
              <a:buNone/>
            </a:pPr>
            <a:r>
              <a:rPr lang="en-US" dirty="0" err="1" smtClean="0">
                <a:latin typeface="Rockwell" pitchFamily="18" charset="0"/>
              </a:rPr>
              <a:t>Terbentuknya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Masyarakat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Australia   </a:t>
            </a:r>
            <a:r>
              <a:rPr lang="en-US" dirty="0" err="1">
                <a:latin typeface="Rockwell" pitchFamily="18" charset="0"/>
              </a:rPr>
              <a:t>dan</a:t>
            </a:r>
            <a:r>
              <a:rPr lang="en-US" dirty="0">
                <a:latin typeface="Rockwell" pitchFamily="18" charset="0"/>
              </a:rPr>
              <a:t> New Zealand (</a:t>
            </a:r>
            <a:r>
              <a:rPr lang="en-US" i="1" dirty="0">
                <a:latin typeface="Rockwell" pitchFamily="18" charset="0"/>
              </a:rPr>
              <a:t>The Ergonomics Society of Australia and Zealand</a:t>
            </a:r>
            <a:r>
              <a:rPr lang="en-US" dirty="0">
                <a:latin typeface="Rockwell" pitchFamily="18" charset="0"/>
              </a:rPr>
              <a:t>).</a:t>
            </a:r>
          </a:p>
          <a:p>
            <a:pPr marL="342900" lvl="3" indent="-342900">
              <a:buBlip>
                <a:blip r:embed="rId2"/>
              </a:buBlip>
            </a:pPr>
            <a:endParaRPr lang="en-US" dirty="0" smtClean="0">
              <a:latin typeface="Rockwell" pitchFamily="18" charset="0"/>
            </a:endParaRPr>
          </a:p>
          <a:p>
            <a:pPr marL="342900" lvl="3" indent="-342900">
              <a:buBlip>
                <a:blip r:embed="rId2"/>
              </a:buBlip>
            </a:pPr>
            <a:endParaRPr lang="en-US" dirty="0" smtClean="0">
              <a:latin typeface="Rockwell" pitchFamily="18" charset="0"/>
            </a:endParaRPr>
          </a:p>
          <a:p>
            <a:pPr>
              <a:buBlip>
                <a:blip r:embed="rId2"/>
              </a:buBlip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11705"/>
      </p:ext>
    </p:extLst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7488" y="908720"/>
            <a:ext cx="2735263" cy="5760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dirty="0">
                <a:solidFill>
                  <a:srgbClr val="7030A0"/>
                </a:solidFill>
                <a:latin typeface="Rockwell Condensed" pitchFamily="18" charset="0"/>
              </a:rPr>
              <a:t>Frank &amp; </a:t>
            </a:r>
            <a:r>
              <a:rPr lang="en-US" sz="2400" dirty="0" err="1">
                <a:solidFill>
                  <a:srgbClr val="7030A0"/>
                </a:solidFill>
                <a:latin typeface="Rockwell Condensed" pitchFamily="18" charset="0"/>
              </a:rPr>
              <a:t>Lilian</a:t>
            </a:r>
            <a:r>
              <a:rPr lang="en-US" sz="2400" dirty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Rockwell Condensed" pitchFamily="18" charset="0"/>
              </a:rPr>
              <a:t>Gilberth</a:t>
            </a:r>
            <a:endParaRPr lang="en-US" sz="24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7" name="Rectangle 3" descr="White marble"/>
          <p:cNvSpPr txBox="1">
            <a:spLocks noChangeArrowheads="1"/>
          </p:cNvSpPr>
          <p:nvPr/>
        </p:nvSpPr>
        <p:spPr bwMode="auto">
          <a:xfrm>
            <a:off x="4984192" y="807368"/>
            <a:ext cx="2232248" cy="77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ct val="50000"/>
              </a:spcAft>
              <a:buClr>
                <a:schemeClr val="accent1"/>
              </a:buClr>
              <a:buFont typeface="Wingdings" pitchFamily="2" charset="2"/>
              <a:buChar char="="/>
            </a:pPr>
            <a:r>
              <a:rPr lang="en-US" sz="1600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Rockwell Condensed" pitchFamily="18" charset="0"/>
              </a:rPr>
              <a:t>Studi</a:t>
            </a:r>
            <a:r>
              <a:rPr lang="en-US" sz="1600" b="1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Rockwell Condensed" pitchFamily="18" charset="0"/>
              </a:rPr>
              <a:t>gerakan</a:t>
            </a:r>
            <a:endParaRPr lang="en-US" sz="1600" b="1" dirty="0" smtClean="0">
              <a:solidFill>
                <a:srgbClr val="7030A0"/>
              </a:solidFill>
              <a:latin typeface="Rockwell Condensed" pitchFamily="18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="/>
            </a:pPr>
            <a:r>
              <a:rPr lang="en-US" sz="1600" b="1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Rockwell Condensed" pitchFamily="18" charset="0"/>
              </a:rPr>
              <a:t>Ekonomi</a:t>
            </a:r>
            <a:r>
              <a:rPr lang="en-US" sz="1600" b="1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Rockwell Condensed" pitchFamily="18" charset="0"/>
              </a:rPr>
              <a:t>gerakan</a:t>
            </a:r>
            <a:endParaRPr lang="en-US" sz="16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cxnSp>
        <p:nvCxnSpPr>
          <p:cNvPr id="5" name="Straight Arrow Connector 4"/>
          <p:cNvCxnSpPr>
            <a:stCxn id="4098" idx="3"/>
          </p:cNvCxnSpPr>
          <p:nvPr/>
        </p:nvCxnSpPr>
        <p:spPr bwMode="auto">
          <a:xfrm>
            <a:off x="4082751" y="1196752"/>
            <a:ext cx="860380" cy="18668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9" name="Straight Arrow Connector 8"/>
          <p:cNvCxnSpPr>
            <a:stCxn id="4098" idx="3"/>
          </p:cNvCxnSpPr>
          <p:nvPr/>
        </p:nvCxnSpPr>
        <p:spPr bwMode="auto">
          <a:xfrm flipV="1">
            <a:off x="4082751" y="992932"/>
            <a:ext cx="860380" cy="2038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02632" y="2041079"/>
            <a:ext cx="1872208" cy="576064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dirty="0" smtClean="0">
                <a:solidFill>
                  <a:srgbClr val="7030A0"/>
                </a:solidFill>
                <a:latin typeface="Rockwell Condensed" pitchFamily="18" charset="0"/>
              </a:rPr>
              <a:t>Elton Mayo</a:t>
            </a:r>
            <a:endParaRPr lang="en-US" sz="24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7536" y="1916832"/>
            <a:ext cx="2134752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1800" dirty="0" err="1">
                <a:solidFill>
                  <a:srgbClr val="7030A0"/>
                </a:solidFill>
                <a:latin typeface="Rockwell Condensed" pitchFamily="18" charset="0"/>
              </a:rPr>
              <a:t>Percobaan</a:t>
            </a:r>
            <a:r>
              <a:rPr lang="en-US" sz="1800" dirty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Rockwell Condensed" pitchFamily="18" charset="0"/>
              </a:rPr>
              <a:t>Howthorne</a:t>
            </a:r>
            <a:endParaRPr lang="en-US" sz="1800" dirty="0">
              <a:solidFill>
                <a:srgbClr val="7030A0"/>
              </a:solidFill>
              <a:latin typeface="Rockwell Condensed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800" dirty="0">
                <a:solidFill>
                  <a:srgbClr val="7030A0"/>
                </a:solidFill>
                <a:latin typeface="Rockwell Condensed" pitchFamily="18" charset="0"/>
              </a:rPr>
              <a:t>“</a:t>
            </a:r>
            <a:r>
              <a:rPr lang="en-US" sz="1800" dirty="0" err="1">
                <a:solidFill>
                  <a:srgbClr val="7030A0"/>
                </a:solidFill>
                <a:latin typeface="Rockwell Condensed" pitchFamily="18" charset="0"/>
              </a:rPr>
              <a:t>Warna</a:t>
            </a:r>
            <a:r>
              <a:rPr lang="en-US" sz="1800" dirty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1800" dirty="0" err="1">
                <a:solidFill>
                  <a:srgbClr val="7030A0"/>
                </a:solidFill>
                <a:latin typeface="Rockwell Condensed" pitchFamily="18" charset="0"/>
              </a:rPr>
              <a:t>Baru</a:t>
            </a:r>
            <a:r>
              <a:rPr lang="en-US" sz="1800" dirty="0" smtClean="0">
                <a:solidFill>
                  <a:srgbClr val="7030A0"/>
                </a:solidFill>
                <a:latin typeface="Rockwell Condensed" pitchFamily="18" charset="0"/>
              </a:rPr>
              <a:t>”</a:t>
            </a:r>
            <a:endParaRPr lang="en-US" sz="18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131840" y="2194490"/>
            <a:ext cx="1008112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1073013" y="3208832"/>
            <a:ext cx="3551324" cy="64807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b="1" dirty="0" err="1" smtClean="0">
                <a:solidFill>
                  <a:srgbClr val="7030A0"/>
                </a:solidFill>
                <a:latin typeface="Rockwell Condensed" pitchFamily="18" charset="0"/>
              </a:rPr>
              <a:t>Masuknya</a:t>
            </a:r>
            <a:r>
              <a:rPr lang="en-US" sz="2000" b="1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Rockwell Condensed" pitchFamily="18" charset="0"/>
              </a:rPr>
              <a:t>pendekatan</a:t>
            </a:r>
            <a:r>
              <a:rPr lang="en-US" sz="2000" b="1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Rockwell Condensed" pitchFamily="18" charset="0"/>
              </a:rPr>
              <a:t>sistem</a:t>
            </a:r>
            <a:endParaRPr lang="en-US" sz="20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873552" y="2888940"/>
            <a:ext cx="4056484" cy="108427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20713" indent="-620713">
              <a:buClr>
                <a:schemeClr val="accent2"/>
              </a:buClr>
              <a:buFont typeface="Wingdings" pitchFamily="2" charset="2"/>
              <a:buChar char="&amp;"/>
            </a:pPr>
            <a:r>
              <a:rPr lang="en-US" sz="1800" dirty="0" smtClean="0">
                <a:solidFill>
                  <a:srgbClr val="92D050"/>
                </a:solidFill>
                <a:latin typeface="Rockwell Condensed" pitchFamily="18" charset="0"/>
              </a:rPr>
              <a:t>Wiener </a:t>
            </a:r>
            <a:r>
              <a:rPr lang="en-US" sz="1800" dirty="0" err="1" smtClean="0">
                <a:solidFill>
                  <a:srgbClr val="92D050"/>
                </a:solidFill>
                <a:latin typeface="Rockwell Condensed" pitchFamily="18" charset="0"/>
              </a:rPr>
              <a:t>dan</a:t>
            </a:r>
            <a:r>
              <a:rPr lang="en-US" sz="1800" dirty="0" smtClean="0">
                <a:solidFill>
                  <a:srgbClr val="92D050"/>
                </a:solidFill>
                <a:latin typeface="Rockwell Condensed" pitchFamily="18" charset="0"/>
              </a:rPr>
              <a:t> Cybernetics</a:t>
            </a:r>
          </a:p>
          <a:p>
            <a:pPr marL="620713" indent="-620713">
              <a:buClr>
                <a:schemeClr val="accent2"/>
              </a:buClr>
              <a:buFont typeface="Wingdings" pitchFamily="2" charset="2"/>
              <a:buChar char="&amp;"/>
            </a:pPr>
            <a:r>
              <a:rPr lang="en-US" sz="1800" dirty="0" err="1" smtClean="0">
                <a:solidFill>
                  <a:srgbClr val="6600FF"/>
                </a:solidFill>
                <a:latin typeface="Rockwell Condensed" pitchFamily="18" charset="0"/>
              </a:rPr>
              <a:t>Teori</a:t>
            </a:r>
            <a:r>
              <a:rPr lang="en-US" sz="1800" dirty="0" smtClean="0">
                <a:solidFill>
                  <a:srgbClr val="6600FF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6600FF"/>
                </a:solidFill>
                <a:latin typeface="Rockwell Condensed" pitchFamily="18" charset="0"/>
              </a:rPr>
              <a:t>sistem</a:t>
            </a:r>
            <a:endParaRPr lang="en-US" sz="1800" dirty="0" smtClean="0">
              <a:solidFill>
                <a:srgbClr val="6600FF"/>
              </a:solidFill>
              <a:latin typeface="Rockwell Condensed" pitchFamily="18" charset="0"/>
            </a:endParaRPr>
          </a:p>
          <a:p>
            <a:pPr marL="620713" indent="-620713">
              <a:buClr>
                <a:schemeClr val="accent2"/>
              </a:buClr>
              <a:buFont typeface="Wingdings" pitchFamily="2" charset="2"/>
              <a:buChar char="&amp;"/>
            </a:pP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Sistem</a:t>
            </a:r>
            <a:r>
              <a:rPr lang="en-US" sz="1800" dirty="0" smtClean="0">
                <a:solidFill>
                  <a:srgbClr val="993366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industri</a:t>
            </a:r>
            <a:r>
              <a:rPr lang="en-US" sz="1800" dirty="0" smtClean="0">
                <a:solidFill>
                  <a:srgbClr val="993366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dan</a:t>
            </a:r>
            <a:r>
              <a:rPr lang="en-US" sz="1800" dirty="0" smtClean="0">
                <a:solidFill>
                  <a:srgbClr val="993366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definisi</a:t>
            </a:r>
            <a:r>
              <a:rPr lang="en-US" sz="1800" dirty="0" smtClean="0">
                <a:solidFill>
                  <a:srgbClr val="993366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teknik</a:t>
            </a:r>
            <a:r>
              <a:rPr lang="en-US" sz="1800" dirty="0" smtClean="0">
                <a:solidFill>
                  <a:srgbClr val="993366"/>
                </a:solidFill>
                <a:latin typeface="Rockwell Condensed" pitchFamily="18" charset="0"/>
              </a:rPr>
              <a:t> </a:t>
            </a:r>
            <a:r>
              <a:rPr lang="en-US" sz="1800" dirty="0" err="1" smtClean="0">
                <a:solidFill>
                  <a:srgbClr val="993366"/>
                </a:solidFill>
                <a:latin typeface="Rockwell Condensed" pitchFamily="18" charset="0"/>
              </a:rPr>
              <a:t>industri</a:t>
            </a:r>
            <a:endParaRPr lang="en-US" sz="1800" dirty="0">
              <a:latin typeface="Rockwell Condensed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4374624" y="3069308"/>
            <a:ext cx="634504" cy="393977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4374624" y="3464487"/>
            <a:ext cx="533828" cy="2975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4410851" y="3463285"/>
            <a:ext cx="598277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A5002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sp>
        <p:nvSpPr>
          <p:cNvPr id="23" name="Down Arrow 22"/>
          <p:cNvSpPr/>
          <p:nvPr/>
        </p:nvSpPr>
        <p:spPr bwMode="auto">
          <a:xfrm>
            <a:off x="2192636" y="1700808"/>
            <a:ext cx="432048" cy="21602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" descr="Purple mesh"/>
          <p:cNvSpPr txBox="1">
            <a:spLocks noChangeArrowheads="1"/>
          </p:cNvSpPr>
          <p:nvPr/>
        </p:nvSpPr>
        <p:spPr>
          <a:xfrm>
            <a:off x="1367071" y="4175972"/>
            <a:ext cx="2615958" cy="57606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dirty="0" err="1" smtClean="0">
                <a:solidFill>
                  <a:srgbClr val="7030A0"/>
                </a:solidFill>
                <a:latin typeface="Rockwell Condensed" pitchFamily="18" charset="0"/>
              </a:rPr>
              <a:t>Sistem</a:t>
            </a:r>
            <a:r>
              <a:rPr lang="en-US" sz="2400" dirty="0" smtClean="0">
                <a:solidFill>
                  <a:srgbClr val="7030A0"/>
                </a:solidFill>
                <a:latin typeface="Rockwell Condensed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Rockwell Condensed" pitchFamily="18" charset="0"/>
              </a:rPr>
              <a:t>kerja</a:t>
            </a:r>
            <a:r>
              <a:rPr lang="en-US" sz="2400" dirty="0" smtClean="0">
                <a:solidFill>
                  <a:srgbClr val="7030A0"/>
                </a:solidFill>
                <a:latin typeface="Rockwell Condensed" pitchFamily="18" charset="0"/>
              </a:rPr>
              <a:t> (1980-an)</a:t>
            </a:r>
            <a:endParaRPr lang="en-US" sz="24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4702801" y="4081228"/>
            <a:ext cx="4104455" cy="914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11188" indent="-549275">
              <a:spcAft>
                <a:spcPct val="20000"/>
              </a:spcAft>
              <a:buClr>
                <a:srgbClr val="009999"/>
              </a:buClr>
              <a:buFont typeface="Webdings" pitchFamily="18" charset="2"/>
              <a:buChar char=""/>
            </a:pPr>
            <a:r>
              <a:rPr lang="en-US" sz="2000" dirty="0" err="1" smtClean="0">
                <a:solidFill>
                  <a:srgbClr val="9900CC"/>
                </a:solidFill>
                <a:latin typeface="Rockwell Condensed" pitchFamily="18" charset="0"/>
              </a:rPr>
              <a:t>Faktor</a:t>
            </a:r>
            <a:r>
              <a:rPr lang="en-US" sz="2000" dirty="0" smtClean="0">
                <a:solidFill>
                  <a:srgbClr val="9900CC"/>
                </a:solidFill>
                <a:latin typeface="Rockwell Condensed" pitchFamily="18" charset="0"/>
              </a:rPr>
              <a:t> </a:t>
            </a:r>
            <a:r>
              <a:rPr lang="en-US" sz="2000" dirty="0" err="1" smtClean="0">
                <a:solidFill>
                  <a:srgbClr val="9900CC"/>
                </a:solidFill>
                <a:latin typeface="Rockwell Condensed" pitchFamily="18" charset="0"/>
              </a:rPr>
              <a:t>manusia</a:t>
            </a:r>
            <a:r>
              <a:rPr lang="en-US" sz="2000" dirty="0" smtClean="0">
                <a:solidFill>
                  <a:srgbClr val="9900CC"/>
                </a:solidFill>
                <a:latin typeface="Rockwell Condensed" pitchFamily="18" charset="0"/>
              </a:rPr>
              <a:t> </a:t>
            </a:r>
            <a:r>
              <a:rPr lang="en-US" sz="2000" dirty="0" err="1" smtClean="0">
                <a:solidFill>
                  <a:srgbClr val="9900CC"/>
                </a:solidFill>
                <a:latin typeface="Rockwell Condensed" pitchFamily="18" charset="0"/>
              </a:rPr>
              <a:t>dalam</a:t>
            </a:r>
            <a:r>
              <a:rPr lang="en-US" sz="2000" dirty="0" smtClean="0">
                <a:solidFill>
                  <a:srgbClr val="9900CC"/>
                </a:solidFill>
                <a:latin typeface="Rockwell Condensed" pitchFamily="18" charset="0"/>
              </a:rPr>
              <a:t> </a:t>
            </a:r>
            <a:r>
              <a:rPr lang="en-US" sz="2000" dirty="0" err="1" smtClean="0">
                <a:solidFill>
                  <a:srgbClr val="9900CC"/>
                </a:solidFill>
                <a:latin typeface="Rockwell Condensed" pitchFamily="18" charset="0"/>
              </a:rPr>
              <a:t>sistem</a:t>
            </a:r>
            <a:r>
              <a:rPr lang="en-US" sz="2000" dirty="0" smtClean="0">
                <a:solidFill>
                  <a:srgbClr val="9900CC"/>
                </a:solidFill>
                <a:latin typeface="Rockwell Condensed" pitchFamily="18" charset="0"/>
              </a:rPr>
              <a:t> </a:t>
            </a:r>
            <a:r>
              <a:rPr lang="en-US" sz="2000" dirty="0" err="1" smtClean="0">
                <a:solidFill>
                  <a:srgbClr val="9900CC"/>
                </a:solidFill>
                <a:latin typeface="Rockwell Condensed" pitchFamily="18" charset="0"/>
              </a:rPr>
              <a:t>kerja</a:t>
            </a:r>
            <a:endParaRPr lang="en-US" sz="2000" dirty="0" smtClean="0">
              <a:solidFill>
                <a:srgbClr val="9900CC"/>
              </a:solidFill>
              <a:latin typeface="Rockwell Condensed" pitchFamily="18" charset="0"/>
            </a:endParaRPr>
          </a:p>
          <a:p>
            <a:pPr marL="611188" indent="-549275">
              <a:spcAft>
                <a:spcPct val="20000"/>
              </a:spcAft>
              <a:buClr>
                <a:srgbClr val="009999"/>
              </a:buClr>
              <a:buFont typeface="Webdings" pitchFamily="18" charset="2"/>
              <a:buChar char=""/>
            </a:pPr>
            <a:r>
              <a:rPr lang="en-US" sz="2000" dirty="0" err="1" smtClean="0">
                <a:solidFill>
                  <a:schemeClr val="tx2"/>
                </a:solidFill>
                <a:latin typeface="Rockwell Condensed" pitchFamily="18" charset="0"/>
              </a:rPr>
              <a:t>Perancangan</a:t>
            </a:r>
            <a:r>
              <a:rPr lang="en-US" sz="2000" dirty="0" smtClean="0">
                <a:solidFill>
                  <a:schemeClr val="tx2"/>
                </a:solidFill>
                <a:latin typeface="Rockwell Condensed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Rockwell Condensed" pitchFamily="18" charset="0"/>
              </a:rPr>
              <a:t>ergonomi</a:t>
            </a:r>
            <a:endParaRPr lang="en-US" sz="2000" dirty="0" smtClean="0">
              <a:solidFill>
                <a:schemeClr val="tx2"/>
              </a:solidFill>
              <a:latin typeface="Rockwell Condensed" pitchFamily="18" charset="0"/>
            </a:endParaRPr>
          </a:p>
          <a:p>
            <a:pPr marL="61913" indent="0">
              <a:spcAft>
                <a:spcPct val="20000"/>
              </a:spcAft>
              <a:buClr>
                <a:srgbClr val="009999"/>
              </a:buClr>
              <a:buFontTx/>
              <a:buNone/>
            </a:pPr>
            <a:endParaRPr lang="en-US" sz="2000" dirty="0">
              <a:solidFill>
                <a:srgbClr val="6600FF"/>
              </a:solidFill>
              <a:latin typeface="Rockwell Condensed" pitchFamily="18" charset="0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2284336" y="2780928"/>
            <a:ext cx="432048" cy="21602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Down Arrow 38"/>
          <p:cNvSpPr/>
          <p:nvPr/>
        </p:nvSpPr>
        <p:spPr bwMode="auto">
          <a:xfrm>
            <a:off x="2283072" y="3973216"/>
            <a:ext cx="432048" cy="21602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294152" y="5049180"/>
            <a:ext cx="2727239" cy="72008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400" dirty="0" err="1" smtClean="0">
                <a:solidFill>
                  <a:srgbClr val="7030A0"/>
                </a:solidFill>
                <a:latin typeface="Rockwell Condensed" pitchFamily="18" charset="0"/>
              </a:rPr>
              <a:t>Kurikulum</a:t>
            </a:r>
            <a:r>
              <a:rPr lang="en-US" sz="2400" dirty="0" smtClean="0">
                <a:solidFill>
                  <a:srgbClr val="7030A0"/>
                </a:solidFill>
                <a:latin typeface="Rockwell Condensed" pitchFamily="18" charset="0"/>
              </a:rPr>
              <a:t> di Univ. AS</a:t>
            </a:r>
            <a:endParaRPr lang="en-US" sz="2400" dirty="0">
              <a:solidFill>
                <a:srgbClr val="7030A0"/>
              </a:solidFill>
              <a:latin typeface="Rockwell Condensed" pitchFamily="18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>
          <a:xfrm>
            <a:off x="4796926" y="5085184"/>
            <a:ext cx="2376264" cy="8640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6600"/>
                </a:solidFill>
                <a:latin typeface="Rockwell Condensed" pitchFamily="18" charset="0"/>
              </a:rPr>
              <a:t>Methods Engineering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336600"/>
                </a:solidFill>
                <a:latin typeface="Rockwell Condensed" pitchFamily="18" charset="0"/>
              </a:rPr>
              <a:t>Ergonomics</a:t>
            </a:r>
            <a:endParaRPr lang="en-US" sz="2000" dirty="0">
              <a:solidFill>
                <a:srgbClr val="00FF00"/>
              </a:solidFill>
              <a:latin typeface="Rockwell Condensed" pitchFamily="18" charset="0"/>
            </a:endParaRPr>
          </a:p>
        </p:txBody>
      </p:sp>
      <p:cxnSp>
        <p:nvCxnSpPr>
          <p:cNvPr id="4" name="Straight Arrow Connector 3"/>
          <p:cNvCxnSpPr>
            <a:stCxn id="25" idx="3"/>
          </p:cNvCxnSpPr>
          <p:nvPr/>
        </p:nvCxnSpPr>
        <p:spPr bwMode="auto">
          <a:xfrm flipV="1">
            <a:off x="4021391" y="5193196"/>
            <a:ext cx="838098" cy="21602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14" name="Straight Arrow Connector 13"/>
          <p:cNvCxnSpPr>
            <a:stCxn id="25" idx="3"/>
          </p:cNvCxnSpPr>
          <p:nvPr/>
        </p:nvCxnSpPr>
        <p:spPr bwMode="auto">
          <a:xfrm>
            <a:off x="4021391" y="5409220"/>
            <a:ext cx="906836" cy="21602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27" idx="3"/>
          </p:cNvCxnSpPr>
          <p:nvPr/>
        </p:nvCxnSpPr>
        <p:spPr bwMode="auto">
          <a:xfrm flipV="1">
            <a:off x="3983029" y="4309072"/>
            <a:ext cx="860380" cy="15493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29" name="Straight Arrow Connector 28"/>
          <p:cNvCxnSpPr>
            <a:stCxn id="27" idx="3"/>
          </p:cNvCxnSpPr>
          <p:nvPr/>
        </p:nvCxnSpPr>
        <p:spPr bwMode="auto">
          <a:xfrm>
            <a:off x="3983029" y="4464004"/>
            <a:ext cx="915055" cy="28803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sp>
        <p:nvSpPr>
          <p:cNvPr id="35" name="Down Arrow 34"/>
          <p:cNvSpPr/>
          <p:nvPr/>
        </p:nvSpPr>
        <p:spPr bwMode="auto">
          <a:xfrm>
            <a:off x="2233773" y="4869160"/>
            <a:ext cx="432048" cy="21602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386075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4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 bldLvl="2" autoUpdateAnimBg="0"/>
      <p:bldP spid="13" grpId="0"/>
      <p:bldP spid="18" grpId="0" build="p" autoUpdateAnimBg="0" rev="1"/>
      <p:bldP spid="19" grpId="0" build="p" bldLvl="3" autoUpdateAnimBg="0"/>
      <p:bldP spid="27" grpId="0"/>
      <p:bldP spid="28" grpId="0" build="p" autoUpdateAnimBg="0"/>
      <p:bldP spid="25" grpId="0" build="p" autoUpdateAnimBg="0"/>
      <p:bldP spid="2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2636912"/>
            <a:ext cx="69486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Konsep</a:t>
            </a: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Dasar</a:t>
            </a: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dan</a:t>
            </a:r>
            <a:r>
              <a:rPr lang="en-US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Aplikasinya</a:t>
            </a:r>
            <a:endParaRPr lang="en-US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5517232"/>
            <a:ext cx="259077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-1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08304" y="317847"/>
            <a:ext cx="1261884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Modul-2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98" y="1700808"/>
            <a:ext cx="10858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5763279"/>
      </p:ext>
    </p:extLst>
  </p:cSld>
  <p:clrMapOvr>
    <a:masterClrMapping/>
  </p:clrMapOvr>
  <p:transition>
    <p:plu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1268760"/>
            <a:ext cx="4680520" cy="50405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2400" dirty="0" err="1">
                <a:solidFill>
                  <a:schemeClr val="bg1"/>
                </a:solidFill>
                <a:latin typeface="Rockwell Condensed" pitchFamily="18" charset="0"/>
              </a:rPr>
              <a:t>Perkembangan</a:t>
            </a:r>
            <a:r>
              <a:rPr lang="en-US" sz="2400" dirty="0">
                <a:solidFill>
                  <a:schemeClr val="bg1"/>
                </a:solidFill>
                <a:latin typeface="Rockwell Condensed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Rockwell Condensed" pitchFamily="18" charset="0"/>
              </a:rPr>
              <a:t>Perkuliahan</a:t>
            </a:r>
            <a:r>
              <a:rPr lang="en-US" sz="2400" dirty="0" smtClean="0">
                <a:solidFill>
                  <a:schemeClr val="bg1"/>
                </a:solidFill>
                <a:latin typeface="Rockwell Condensed" pitchFamily="18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Rockwell Condensed" pitchFamily="18" charset="0"/>
              </a:rPr>
              <a:t>di </a:t>
            </a:r>
            <a:r>
              <a:rPr lang="en-US" sz="2400" dirty="0" smtClean="0">
                <a:solidFill>
                  <a:schemeClr val="bg1"/>
                </a:solidFill>
                <a:latin typeface="Rockwell Condensed" pitchFamily="18" charset="0"/>
              </a:rPr>
              <a:t>Indonesia  :</a:t>
            </a:r>
            <a:endParaRPr lang="en-US" sz="2400" dirty="0">
              <a:solidFill>
                <a:schemeClr val="bg1"/>
              </a:solidFill>
              <a:latin typeface="Rockwell Condensed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2492896"/>
            <a:ext cx="5184576" cy="1368152"/>
          </a:xfrm>
          <a:ln>
            <a:solidFill>
              <a:srgbClr val="000099"/>
            </a:solidFill>
          </a:ln>
        </p:spPr>
        <p:txBody>
          <a:bodyPr/>
          <a:lstStyle/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Era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T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eknik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T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ata </a:t>
            </a: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C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ara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K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erja</a:t>
            </a:r>
            <a:endParaRPr lang="en-US" sz="2400" dirty="0">
              <a:solidFill>
                <a:srgbClr val="000099"/>
              </a:solidFill>
              <a:latin typeface="Rockwell Condensed" pitchFamily="18" charset="0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Era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A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nalisis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dan</a:t>
            </a: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Perancangan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S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istem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Kerja</a:t>
            </a:r>
            <a:endParaRPr lang="en-US" sz="2400" dirty="0">
              <a:solidFill>
                <a:srgbClr val="000099"/>
              </a:solidFill>
              <a:latin typeface="Rockwell Condensed" pitchFamily="18" charset="0"/>
            </a:endParaRPr>
          </a:p>
          <a:p>
            <a:pPr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Era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P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erancangan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Rockwell Condensed" pitchFamily="18" charset="0"/>
              </a:rPr>
              <a:t>S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istem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Kerja</a:t>
            </a:r>
            <a:r>
              <a:rPr lang="en-US" sz="2400" dirty="0" smtClean="0">
                <a:solidFill>
                  <a:srgbClr val="000099"/>
                </a:solidFill>
                <a:latin typeface="Rockwell Condensed" pitchFamily="18" charset="0"/>
              </a:rPr>
              <a:t> </a:t>
            </a:r>
            <a:r>
              <a:rPr lang="en-US" sz="2400" dirty="0">
                <a:solidFill>
                  <a:srgbClr val="000099"/>
                </a:solidFill>
                <a:latin typeface="Rockwell Condensed" pitchFamily="18" charset="0"/>
              </a:rPr>
              <a:t>&amp; </a:t>
            </a:r>
            <a:r>
              <a:rPr lang="en-US" sz="2400" dirty="0" err="1" smtClean="0">
                <a:solidFill>
                  <a:srgbClr val="000099"/>
                </a:solidFill>
                <a:latin typeface="Rockwell Condensed" pitchFamily="18" charset="0"/>
              </a:rPr>
              <a:t>Ergonomi</a:t>
            </a:r>
            <a:endParaRPr lang="en-US" sz="2400" dirty="0">
              <a:solidFill>
                <a:srgbClr val="000099"/>
              </a:solidFill>
              <a:latin typeface="Rockwell Condensed" pitchFamily="18" charset="0"/>
            </a:endParaRPr>
          </a:p>
        </p:txBody>
      </p:sp>
      <p:sp>
        <p:nvSpPr>
          <p:cNvPr id="2" name="Down Arrow 1"/>
          <p:cNvSpPr/>
          <p:nvPr/>
        </p:nvSpPr>
        <p:spPr bwMode="auto">
          <a:xfrm>
            <a:off x="3923928" y="2060848"/>
            <a:ext cx="504056" cy="288032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5576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1934800" y="3214508"/>
            <a:ext cx="6269665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>
                <a:latin typeface="Rockwell" pitchFamily="18" charset="0"/>
              </a:rPr>
              <a:t>3. PERKEMBANGAN ILMU</a:t>
            </a:r>
            <a:endParaRPr lang="en-US" sz="4000" dirty="0"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8056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916832"/>
            <a:ext cx="71287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Times New Roman" pitchFamily="18" charset="0"/>
              <a:buChar char="☻"/>
            </a:pPr>
            <a:r>
              <a:rPr lang="en-US" sz="3600" dirty="0" err="1" smtClean="0">
                <a:solidFill>
                  <a:schemeClr val="accent2"/>
                </a:solidFill>
                <a:latin typeface="Pristina" pitchFamily="66" charset="0"/>
              </a:rPr>
              <a:t>Ergonomi</a:t>
            </a:r>
            <a:r>
              <a:rPr lang="en-US" dirty="0" smtClean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manusia</a:t>
            </a:r>
            <a:r>
              <a:rPr lang="en-US" dirty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penginderaan</a:t>
            </a:r>
            <a:r>
              <a:rPr lang="en-US" dirty="0"/>
              <a:t>, </a:t>
            </a:r>
            <a:r>
              <a:rPr lang="en-US" dirty="0" err="1"/>
              <a:t>respon</a:t>
            </a:r>
            <a:r>
              <a:rPr lang="en-US" dirty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optimum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kaki,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 marL="342900" indent="-342900">
              <a:buFont typeface="Times New Roman" pitchFamily="18" charset="0"/>
              <a:buChar char="☻"/>
            </a:pPr>
            <a:endParaRPr lang="en-US" dirty="0"/>
          </a:p>
          <a:p>
            <a:pPr marL="342900" indent="-342900">
              <a:buFont typeface="Times New Roman" pitchFamily="18" charset="0"/>
              <a:buChar char="☻"/>
            </a:pPr>
            <a:r>
              <a:rPr lang="en-US" sz="3200" dirty="0" err="1" smtClean="0">
                <a:solidFill>
                  <a:schemeClr val="accent2"/>
                </a:solidFill>
                <a:latin typeface="Pristina" pitchFamily="66" charset="0"/>
              </a:rPr>
              <a:t>Ergonomi</a:t>
            </a:r>
            <a:r>
              <a:rPr lang="en-US" dirty="0" smtClean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-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terapan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fisiologi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923108" y="764704"/>
            <a:ext cx="6408712" cy="7200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err="1" smtClean="0">
                <a:latin typeface="Freestyle Script" pitchFamily="66" charset="0"/>
              </a:rPr>
              <a:t>Dasar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ke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Ilmuan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dari</a:t>
            </a:r>
            <a:r>
              <a:rPr lang="en-US" sz="6000" dirty="0" smtClean="0">
                <a:latin typeface="Freestyle Script" pitchFamily="66" charset="0"/>
              </a:rPr>
              <a:t> </a:t>
            </a:r>
            <a:r>
              <a:rPr lang="en-US" sz="6000" dirty="0" err="1" smtClean="0">
                <a:latin typeface="Freestyle Script" pitchFamily="66" charset="0"/>
              </a:rPr>
              <a:t>Ergonomi</a:t>
            </a:r>
            <a:endParaRPr lang="en-US" sz="60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8662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052736"/>
            <a:ext cx="78488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Pristina" pitchFamily="66" charset="0"/>
              </a:rPr>
              <a:t>Sistem</a:t>
            </a:r>
            <a:r>
              <a:rPr lang="en-US" sz="3200" dirty="0" smtClean="0">
                <a:solidFill>
                  <a:srgbClr val="000099"/>
                </a:solidFill>
                <a:latin typeface="Pristina" pitchFamily="66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Pristina" pitchFamily="66" charset="0"/>
              </a:rPr>
              <a:t>kerangka</a:t>
            </a:r>
            <a:r>
              <a:rPr lang="en-US" sz="3200" dirty="0">
                <a:solidFill>
                  <a:srgbClr val="000099"/>
                </a:solidFill>
                <a:latin typeface="Pristina" pitchFamily="66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Pristina" pitchFamily="66" charset="0"/>
              </a:rPr>
              <a:t>otot</a:t>
            </a:r>
            <a:r>
              <a:rPr lang="en-US" sz="3200" dirty="0">
                <a:solidFill>
                  <a:srgbClr val="000099"/>
                </a:solidFill>
                <a:latin typeface="Pristina" pitchFamily="66" charset="0"/>
              </a:rPr>
              <a:t> </a:t>
            </a:r>
            <a:r>
              <a:rPr lang="en-US" sz="3200" dirty="0" err="1">
                <a:solidFill>
                  <a:srgbClr val="000099"/>
                </a:solidFill>
                <a:latin typeface="Pristina" pitchFamily="66" charset="0"/>
              </a:rPr>
              <a:t>manusia</a:t>
            </a:r>
            <a:r>
              <a:rPr lang="en-US" dirty="0"/>
              <a:t>, yang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err="1" smtClean="0">
                <a:solidFill>
                  <a:srgbClr val="000099"/>
                </a:solidFill>
                <a:latin typeface="Pristina" pitchFamily="66" charset="0"/>
              </a:rPr>
              <a:t>Kinesiologi</a:t>
            </a:r>
            <a:r>
              <a:rPr lang="en-US" dirty="0">
                <a:solidFill>
                  <a:srgbClr val="000099"/>
                </a:solidFill>
              </a:rPr>
              <a:t>,</a:t>
            </a:r>
          </a:p>
          <a:p>
            <a:pPr lvl="1"/>
            <a:r>
              <a:rPr lang="en-US" dirty="0"/>
              <a:t>» </a:t>
            </a:r>
            <a:r>
              <a:rPr lang="en-US" dirty="0" err="1"/>
              <a:t>Mekanika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(mechanics of </a:t>
            </a:r>
            <a:r>
              <a:rPr lang="en-US" dirty="0" smtClean="0"/>
              <a:t>human movement</a:t>
            </a:r>
            <a:r>
              <a:rPr lang="en-US" dirty="0"/>
              <a:t>).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err="1" smtClean="0">
                <a:solidFill>
                  <a:srgbClr val="000099"/>
                </a:solidFill>
                <a:latin typeface="Pristina" pitchFamily="66" charset="0"/>
              </a:rPr>
              <a:t>Biomekanika</a:t>
            </a:r>
            <a:r>
              <a:rPr lang="en-US" sz="2800" dirty="0">
                <a:solidFill>
                  <a:srgbClr val="000099"/>
                </a:solidFill>
                <a:latin typeface="Pristina" pitchFamily="66" charset="0"/>
              </a:rPr>
              <a:t>,</a:t>
            </a:r>
          </a:p>
          <a:p>
            <a:pPr lvl="1"/>
            <a:r>
              <a:rPr lang="en-US" dirty="0"/>
              <a:t>»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mekanika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kerangka-otot</a:t>
            </a:r>
            <a:r>
              <a:rPr lang="en-US" dirty="0" smtClean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err="1" smtClean="0">
                <a:solidFill>
                  <a:srgbClr val="000099"/>
                </a:solidFill>
                <a:latin typeface="Pristina" pitchFamily="66" charset="0"/>
              </a:rPr>
              <a:t>Anthropometri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 smtClean="0"/>
              <a:t>»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diskribsi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smtClean="0">
                <a:solidFill>
                  <a:srgbClr val="000099"/>
                </a:solidFill>
                <a:latin typeface="Pristina" pitchFamily="66" charset="0"/>
              </a:rPr>
              <a:t>Industrial </a:t>
            </a:r>
            <a:r>
              <a:rPr lang="en-US" sz="2800" dirty="0">
                <a:solidFill>
                  <a:srgbClr val="000099"/>
                </a:solidFill>
                <a:latin typeface="Pristina" pitchFamily="66" charset="0"/>
              </a:rPr>
              <a:t>Hygiene</a:t>
            </a:r>
            <a:r>
              <a:rPr lang="en-US" sz="2800" dirty="0" smtClean="0">
                <a:solidFill>
                  <a:srgbClr val="000099"/>
                </a:solidFill>
                <a:latin typeface="Pristina" pitchFamily="66" charset="0"/>
              </a:rPr>
              <a:t>,</a:t>
            </a:r>
            <a:endParaRPr lang="en-US" sz="2800" dirty="0">
              <a:solidFill>
                <a:srgbClr val="000099"/>
              </a:solidFill>
              <a:latin typeface="Pristina" pitchFamily="66" charset="0"/>
            </a:endParaRPr>
          </a:p>
          <a:p>
            <a:pPr lvl="1"/>
            <a:r>
              <a:rPr lang="en-US" dirty="0" smtClean="0"/>
              <a:t>»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</a:t>
            </a:r>
          </a:p>
          <a:p>
            <a:pPr marL="342900" indent="-342900">
              <a:buBlip>
                <a:blip r:embed="rId2"/>
              </a:buBlip>
            </a:pPr>
            <a:r>
              <a:rPr lang="en-US" sz="2800" dirty="0" smtClean="0">
                <a:solidFill>
                  <a:srgbClr val="000099"/>
                </a:solidFill>
                <a:latin typeface="Pristina" pitchFamily="66" charset="0"/>
              </a:rPr>
              <a:t>Industrial </a:t>
            </a:r>
            <a:r>
              <a:rPr lang="en-US" sz="2800" dirty="0" err="1">
                <a:solidFill>
                  <a:srgbClr val="000099"/>
                </a:solidFill>
                <a:latin typeface="Pristina" pitchFamily="66" charset="0"/>
              </a:rPr>
              <a:t>Phsychology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 smtClean="0"/>
              <a:t>»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2483768" y="319134"/>
            <a:ext cx="5184576" cy="58282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err="1" smtClean="0">
                <a:latin typeface="Freestyle Script" pitchFamily="66" charset="0"/>
              </a:rPr>
              <a:t>Dasar</a:t>
            </a:r>
            <a:r>
              <a:rPr lang="en-US" sz="4000" dirty="0" smtClean="0">
                <a:latin typeface="Freestyle Script" pitchFamily="66" charset="0"/>
              </a:rPr>
              <a:t> </a:t>
            </a:r>
            <a:r>
              <a:rPr lang="en-US" sz="4000" dirty="0" err="1" smtClean="0">
                <a:latin typeface="Freestyle Script" pitchFamily="66" charset="0"/>
              </a:rPr>
              <a:t>ke</a:t>
            </a:r>
            <a:r>
              <a:rPr lang="en-US" sz="4000" dirty="0" smtClean="0">
                <a:latin typeface="Freestyle Script" pitchFamily="66" charset="0"/>
              </a:rPr>
              <a:t> </a:t>
            </a:r>
            <a:r>
              <a:rPr lang="en-US" sz="4000" dirty="0" err="1" smtClean="0">
                <a:latin typeface="Freestyle Script" pitchFamily="66" charset="0"/>
              </a:rPr>
              <a:t>Ilmuan</a:t>
            </a:r>
            <a:r>
              <a:rPr lang="en-US" sz="4000" dirty="0" smtClean="0">
                <a:latin typeface="Freestyle Script" pitchFamily="66" charset="0"/>
              </a:rPr>
              <a:t> </a:t>
            </a:r>
            <a:r>
              <a:rPr lang="en-US" sz="4000" dirty="0" err="1" smtClean="0">
                <a:latin typeface="Freestyle Script" pitchFamily="66" charset="0"/>
              </a:rPr>
              <a:t>dari</a:t>
            </a:r>
            <a:r>
              <a:rPr lang="en-US" sz="4000" dirty="0" smtClean="0">
                <a:latin typeface="Freestyle Script" pitchFamily="66" charset="0"/>
              </a:rPr>
              <a:t> </a:t>
            </a:r>
            <a:r>
              <a:rPr lang="en-US" sz="4000" dirty="0" err="1" smtClean="0">
                <a:latin typeface="Freestyle Script" pitchFamily="66" charset="0"/>
              </a:rPr>
              <a:t>Ergonomi</a:t>
            </a:r>
            <a:endParaRPr lang="en-US" sz="4000" dirty="0"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79622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403648" y="2276872"/>
            <a:ext cx="7200899" cy="7749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5400" dirty="0" smtClean="0">
                <a:solidFill>
                  <a:srgbClr val="000099"/>
                </a:solidFill>
                <a:latin typeface="Pristina" pitchFamily="66" charset="0"/>
              </a:rPr>
              <a:t>4. Components of Ergonomics</a:t>
            </a:r>
            <a:endParaRPr lang="en-US" sz="5400" dirty="0">
              <a:solidFill>
                <a:srgbClr val="000099"/>
              </a:solidFill>
              <a:latin typeface="Pristin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1726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55675" y="332656"/>
            <a:ext cx="7200899" cy="774923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000099"/>
                </a:solidFill>
                <a:latin typeface="Pristina" pitchFamily="66" charset="0"/>
              </a:rPr>
              <a:t>Components of Ergonomics</a:t>
            </a:r>
          </a:p>
        </p:txBody>
      </p:sp>
      <p:sp>
        <p:nvSpPr>
          <p:cNvPr id="244739" name="Rectangle 3"/>
          <p:cNvSpPr>
            <a:spLocks noChangeArrowheads="1"/>
          </p:cNvSpPr>
          <p:nvPr/>
        </p:nvSpPr>
        <p:spPr bwMode="auto">
          <a:xfrm>
            <a:off x="2781300" y="3848100"/>
            <a:ext cx="3200400" cy="762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40" name="Rectangle 4"/>
          <p:cNvSpPr>
            <a:spLocks noChangeArrowheads="1"/>
          </p:cNvSpPr>
          <p:nvPr/>
        </p:nvSpPr>
        <p:spPr bwMode="auto">
          <a:xfrm>
            <a:off x="3260725" y="3976688"/>
            <a:ext cx="1724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  <a:latin typeface="Arial Narrow" pitchFamily="34" charset="0"/>
              </a:rPr>
              <a:t>Ergonomics</a:t>
            </a:r>
          </a:p>
        </p:txBody>
      </p:sp>
      <p:sp>
        <p:nvSpPr>
          <p:cNvPr id="244741" name="Oval 5"/>
          <p:cNvSpPr>
            <a:spLocks noChangeArrowheads="1"/>
          </p:cNvSpPr>
          <p:nvPr/>
        </p:nvSpPr>
        <p:spPr bwMode="auto">
          <a:xfrm>
            <a:off x="311150" y="1758950"/>
            <a:ext cx="2501900" cy="2120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42" name="Rectangle 6"/>
          <p:cNvSpPr>
            <a:spLocks noChangeArrowheads="1"/>
          </p:cNvSpPr>
          <p:nvPr/>
        </p:nvSpPr>
        <p:spPr bwMode="auto">
          <a:xfrm>
            <a:off x="593725" y="2117725"/>
            <a:ext cx="1800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IE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Work Methods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Plant Layout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Work Flow</a:t>
            </a:r>
          </a:p>
        </p:txBody>
      </p:sp>
      <p:sp>
        <p:nvSpPr>
          <p:cNvPr id="244743" name="Rectangle 7"/>
          <p:cNvSpPr>
            <a:spLocks noChangeArrowheads="1"/>
          </p:cNvSpPr>
          <p:nvPr/>
        </p:nvSpPr>
        <p:spPr bwMode="auto">
          <a:xfrm>
            <a:off x="3032125" y="1812925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Psychology</a:t>
            </a:r>
          </a:p>
        </p:txBody>
      </p:sp>
      <p:sp>
        <p:nvSpPr>
          <p:cNvPr id="244744" name="Rectangle 8"/>
          <p:cNvSpPr>
            <a:spLocks noChangeArrowheads="1"/>
          </p:cNvSpPr>
          <p:nvPr/>
        </p:nvSpPr>
        <p:spPr bwMode="auto">
          <a:xfrm>
            <a:off x="4556125" y="2498725"/>
            <a:ext cx="182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Anthropometry</a:t>
            </a:r>
          </a:p>
        </p:txBody>
      </p:sp>
      <p:sp>
        <p:nvSpPr>
          <p:cNvPr id="244745" name="Rectangle 9"/>
          <p:cNvSpPr>
            <a:spLocks noChangeArrowheads="1"/>
          </p:cNvSpPr>
          <p:nvPr/>
        </p:nvSpPr>
        <p:spPr bwMode="auto">
          <a:xfrm>
            <a:off x="6384925" y="1584325"/>
            <a:ext cx="174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Biomechanics</a:t>
            </a:r>
          </a:p>
        </p:txBody>
      </p:sp>
      <p:sp>
        <p:nvSpPr>
          <p:cNvPr id="244746" name="Rectangle 10"/>
          <p:cNvSpPr>
            <a:spLocks noChangeArrowheads="1"/>
          </p:cNvSpPr>
          <p:nvPr/>
        </p:nvSpPr>
        <p:spPr bwMode="auto">
          <a:xfrm>
            <a:off x="7299325" y="3184525"/>
            <a:ext cx="139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 Narrow" pitchFamily="34" charset="0"/>
              </a:rPr>
              <a:t>Physiology</a:t>
            </a:r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331787" y="5076825"/>
            <a:ext cx="1458913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Methods 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Analysis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Techniques</a:t>
            </a: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1995487" y="5111848"/>
            <a:ext cx="1424385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Workplace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Design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Techniques</a:t>
            </a:r>
          </a:p>
        </p:txBody>
      </p:sp>
      <p:sp>
        <p:nvSpPr>
          <p:cNvPr id="244749" name="Rectangle 13"/>
          <p:cNvSpPr>
            <a:spLocks noChangeArrowheads="1"/>
          </p:cNvSpPr>
          <p:nvPr/>
        </p:nvSpPr>
        <p:spPr bwMode="auto">
          <a:xfrm>
            <a:off x="3711966" y="5107489"/>
            <a:ext cx="1272784" cy="92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Machine and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Equipment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Design	</a:t>
            </a:r>
          </a:p>
        </p:txBody>
      </p:sp>
      <p:sp>
        <p:nvSpPr>
          <p:cNvPr id="244750" name="Rectangle 14"/>
          <p:cNvSpPr>
            <a:spLocks noChangeArrowheads="1"/>
          </p:cNvSpPr>
          <p:nvPr/>
        </p:nvSpPr>
        <p:spPr bwMode="auto">
          <a:xfrm>
            <a:off x="5453236" y="5265737"/>
            <a:ext cx="1284775" cy="708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Tool Design</a:t>
            </a:r>
          </a:p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Arial Narrow" pitchFamily="34" charset="0"/>
              </a:rPr>
              <a:t>Techniques</a:t>
            </a:r>
          </a:p>
        </p:txBody>
      </p:sp>
      <p:sp>
        <p:nvSpPr>
          <p:cNvPr id="244751" name="Rectangle 15"/>
          <p:cNvSpPr>
            <a:spLocks noChangeArrowheads="1"/>
          </p:cNvSpPr>
          <p:nvPr/>
        </p:nvSpPr>
        <p:spPr bwMode="auto">
          <a:xfrm>
            <a:off x="7257256" y="5089524"/>
            <a:ext cx="1319222" cy="1200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Operator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Assignments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and Job</a:t>
            </a:r>
          </a:p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Design</a:t>
            </a:r>
          </a:p>
        </p:txBody>
      </p:sp>
      <p:sp>
        <p:nvSpPr>
          <p:cNvPr id="244752" name="Oval 16"/>
          <p:cNvSpPr>
            <a:spLocks noChangeArrowheads="1"/>
          </p:cNvSpPr>
          <p:nvPr/>
        </p:nvSpPr>
        <p:spPr bwMode="auto">
          <a:xfrm>
            <a:off x="2749550" y="1682750"/>
            <a:ext cx="20447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6254750" y="1454150"/>
            <a:ext cx="21971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4273550" y="2368550"/>
            <a:ext cx="25781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7016750" y="3054350"/>
            <a:ext cx="2044700" cy="749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6" name="Rectangle 20"/>
          <p:cNvSpPr>
            <a:spLocks noChangeArrowheads="1"/>
          </p:cNvSpPr>
          <p:nvPr/>
        </p:nvSpPr>
        <p:spPr bwMode="auto">
          <a:xfrm>
            <a:off x="311150" y="5035550"/>
            <a:ext cx="14351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7" name="Rectangle 21"/>
          <p:cNvSpPr>
            <a:spLocks noChangeArrowheads="1"/>
          </p:cNvSpPr>
          <p:nvPr/>
        </p:nvSpPr>
        <p:spPr bwMode="auto">
          <a:xfrm>
            <a:off x="1911350" y="5035550"/>
            <a:ext cx="1508522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8" name="Rectangle 22"/>
          <p:cNvSpPr>
            <a:spLocks noChangeArrowheads="1"/>
          </p:cNvSpPr>
          <p:nvPr/>
        </p:nvSpPr>
        <p:spPr bwMode="auto">
          <a:xfrm>
            <a:off x="3628132" y="5035550"/>
            <a:ext cx="159194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59" name="Rectangle 23"/>
          <p:cNvSpPr>
            <a:spLocks noChangeArrowheads="1"/>
          </p:cNvSpPr>
          <p:nvPr/>
        </p:nvSpPr>
        <p:spPr bwMode="auto">
          <a:xfrm>
            <a:off x="5469731" y="5076825"/>
            <a:ext cx="1441450" cy="12414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0" name="Rectangle 24"/>
          <p:cNvSpPr>
            <a:spLocks noChangeArrowheads="1"/>
          </p:cNvSpPr>
          <p:nvPr/>
        </p:nvSpPr>
        <p:spPr bwMode="auto">
          <a:xfrm>
            <a:off x="7016749" y="5035549"/>
            <a:ext cx="1679575" cy="137805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1" name="Line 25"/>
          <p:cNvSpPr>
            <a:spLocks noChangeShapeType="1"/>
          </p:cNvSpPr>
          <p:nvPr/>
        </p:nvSpPr>
        <p:spPr bwMode="auto">
          <a:xfrm>
            <a:off x="2819400" y="2819400"/>
            <a:ext cx="3048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2" name="Line 26"/>
          <p:cNvSpPr>
            <a:spLocks noChangeShapeType="1"/>
          </p:cNvSpPr>
          <p:nvPr/>
        </p:nvSpPr>
        <p:spPr bwMode="auto">
          <a:xfrm flipH="1">
            <a:off x="3657600" y="2438400"/>
            <a:ext cx="76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3" name="Line 27"/>
          <p:cNvSpPr>
            <a:spLocks noChangeShapeType="1"/>
          </p:cNvSpPr>
          <p:nvPr/>
        </p:nvSpPr>
        <p:spPr bwMode="auto">
          <a:xfrm flipH="1">
            <a:off x="5486400" y="3124200"/>
            <a:ext cx="76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4" name="Line 28"/>
          <p:cNvSpPr>
            <a:spLocks noChangeShapeType="1"/>
          </p:cNvSpPr>
          <p:nvPr/>
        </p:nvSpPr>
        <p:spPr bwMode="auto">
          <a:xfrm flipH="1">
            <a:off x="6096000" y="2209800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5" name="Line 29"/>
          <p:cNvSpPr>
            <a:spLocks noChangeShapeType="1"/>
          </p:cNvSpPr>
          <p:nvPr/>
        </p:nvSpPr>
        <p:spPr bwMode="auto">
          <a:xfrm flipH="1">
            <a:off x="6096000" y="3657600"/>
            <a:ext cx="990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6" name="Line 30"/>
          <p:cNvSpPr>
            <a:spLocks noChangeShapeType="1"/>
          </p:cNvSpPr>
          <p:nvPr/>
        </p:nvSpPr>
        <p:spPr bwMode="auto">
          <a:xfrm flipH="1">
            <a:off x="914400" y="4419600"/>
            <a:ext cx="1752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 flipH="1">
            <a:off x="2743200" y="4648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8" name="Line 32"/>
          <p:cNvSpPr>
            <a:spLocks noChangeShapeType="1"/>
          </p:cNvSpPr>
          <p:nvPr/>
        </p:nvSpPr>
        <p:spPr bwMode="auto">
          <a:xfrm>
            <a:off x="4495800" y="46482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69" name="Line 33"/>
          <p:cNvSpPr>
            <a:spLocks noChangeShapeType="1"/>
          </p:cNvSpPr>
          <p:nvPr/>
        </p:nvSpPr>
        <p:spPr bwMode="auto">
          <a:xfrm>
            <a:off x="5715000" y="46482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44770" name="Line 34"/>
          <p:cNvSpPr>
            <a:spLocks noChangeShapeType="1"/>
          </p:cNvSpPr>
          <p:nvPr/>
        </p:nvSpPr>
        <p:spPr bwMode="auto">
          <a:xfrm>
            <a:off x="6019800" y="4648200"/>
            <a:ext cx="1981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1805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467544" y="620688"/>
            <a:ext cx="7484705" cy="2232248"/>
            <a:chOff x="0" y="0"/>
            <a:chExt cx="7048528" cy="2516724"/>
          </a:xfrm>
          <a:noFill/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3" name="Group 2"/>
            <p:cNvGrpSpPr/>
            <p:nvPr/>
          </p:nvGrpSpPr>
          <p:grpSpPr>
            <a:xfrm>
              <a:off x="0" y="0"/>
              <a:ext cx="7048528" cy="2516724"/>
              <a:chOff x="0" y="0"/>
              <a:chExt cx="7048528" cy="2516724"/>
            </a:xfrm>
            <a:grpFill/>
          </p:grpSpPr>
          <p:sp>
            <p:nvSpPr>
              <p:cNvPr id="4" name="Rounded Rectangle 3"/>
              <p:cNvSpPr/>
              <p:nvPr/>
            </p:nvSpPr>
            <p:spPr>
              <a:xfrm>
                <a:off x="0" y="0"/>
                <a:ext cx="7048528" cy="2516724"/>
              </a:xfrm>
              <a:prstGeom prst="roundRect">
                <a:avLst>
                  <a:gd name="adj" fmla="val 1000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" name="Rounded Rectangle 4"/>
              <p:cNvSpPr/>
              <p:nvPr/>
            </p:nvSpPr>
            <p:spPr>
              <a:xfrm>
                <a:off x="1661378" y="0"/>
                <a:ext cx="5387149" cy="251672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  <a:sp3d extrusionH="28000" prstMaterial="matte"/>
              </a:bodyPr>
              <a:lstStyle/>
              <a:p>
                <a:pPr lvl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d-ID" sz="3200" kern="1200" dirty="0" smtClean="0">
                    <a:solidFill>
                      <a:schemeClr val="tx1"/>
                    </a:solidFill>
                  </a:rPr>
                  <a:t>Ilmu BIOMEKANIK, yaitu ilmu tentang gerakan otot dan tulang, yang dengan penerapannya diharapkan agar tenaga  sekecil- kecilnya dapat dicapai hasil kerja sebesar- besarnya</a:t>
                </a:r>
                <a:endParaRPr lang="id-ID" sz="3200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6" name="Diagram group"/>
          <p:cNvGrpSpPr/>
          <p:nvPr/>
        </p:nvGrpSpPr>
        <p:grpSpPr>
          <a:xfrm>
            <a:off x="683568" y="3429000"/>
            <a:ext cx="7788668" cy="2804756"/>
            <a:chOff x="0" y="2769687"/>
            <a:chExt cx="7048528" cy="2516724"/>
          </a:xfrm>
          <a:noFill/>
          <a:scene3d>
            <a:camera prst="perspectiveRelaxed">
              <a:rot lat="19149996" lon="20104178" rev="1577324"/>
            </a:camera>
            <a:lightRig rig="soft" dir="t"/>
            <a:backdrop>
              <a:anchor x="0" y="0" z="-210000"/>
              <a:norm dx="0" dy="0" dz="914400"/>
              <a:up dx="0" dy="914400" dz="0"/>
            </a:backdrop>
          </a:scene3d>
        </p:grpSpPr>
        <p:grpSp>
          <p:nvGrpSpPr>
            <p:cNvPr id="7" name="Group 6"/>
            <p:cNvGrpSpPr/>
            <p:nvPr/>
          </p:nvGrpSpPr>
          <p:grpSpPr>
            <a:xfrm>
              <a:off x="0" y="2769687"/>
              <a:ext cx="7048528" cy="2516724"/>
              <a:chOff x="0" y="2769687"/>
              <a:chExt cx="7048528" cy="2516724"/>
            </a:xfrm>
            <a:grpFill/>
          </p:grpSpPr>
          <p:sp>
            <p:nvSpPr>
              <p:cNvPr id="8" name="Rounded Rectangle 7"/>
              <p:cNvSpPr/>
              <p:nvPr/>
            </p:nvSpPr>
            <p:spPr>
              <a:xfrm>
                <a:off x="0" y="2769687"/>
                <a:ext cx="7048528" cy="2516724"/>
              </a:xfrm>
              <a:prstGeom prst="roundRect">
                <a:avLst>
                  <a:gd name="adj" fmla="val 10000"/>
                </a:avLst>
              </a:prstGeom>
              <a:grpFill/>
              <a:sp3d extrusionH="152250" prstMaterial="matte">
                <a:bevelT w="165100" prst="coolSlan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/>
              <p:nvPr/>
            </p:nvSpPr>
            <p:spPr>
              <a:xfrm>
                <a:off x="1661378" y="2769687"/>
                <a:ext cx="5387149" cy="2516724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10490" tIns="110490" rIns="110490" bIns="110490" numCol="1" spcCol="1270" anchor="ctr" anchorCtr="0">
                <a:noAutofit/>
                <a:sp3d extrusionH="28000" prstMaterial="matte"/>
              </a:bodyPr>
              <a:lstStyle/>
              <a:p>
                <a:pPr lvl="0" algn="l" defTabSz="1289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d-ID" sz="4000" kern="1200" dirty="0" smtClean="0">
                    <a:solidFill>
                      <a:schemeClr val="tx1"/>
                    </a:solidFill>
                  </a:rPr>
                  <a:t>Ilmu ANTROPOMETRI. yaitu ilmu tentang ukuran – ukuran tubuh , baik dalam keadaan statis ataupun dinamis</a:t>
                </a:r>
                <a:endParaRPr lang="id-ID" sz="4000" kern="12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830079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3648" y="1700808"/>
            <a:ext cx="727280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066800">
              <a:lnSpc>
                <a:spcPct val="90000"/>
              </a:lnSpc>
              <a:spcAft>
                <a:spcPct val="35000"/>
              </a:spcAft>
            </a:pPr>
            <a:r>
              <a:rPr lang="en-US" b="1" i="1" u="sng" dirty="0" err="1" smtClean="0"/>
              <a:t>Phy</a:t>
            </a:r>
            <a:r>
              <a:rPr lang="id-ID" b="1" i="1" u="sng" dirty="0" smtClean="0"/>
              <a:t>siolog</a:t>
            </a:r>
            <a:r>
              <a:rPr lang="en-US" b="1" i="1" u="sng" dirty="0" smtClean="0"/>
              <a:t>y</a:t>
            </a:r>
            <a:r>
              <a:rPr lang="id-ID" b="1" i="1" u="sng" dirty="0" smtClean="0"/>
              <a:t> </a:t>
            </a:r>
            <a:r>
              <a:rPr lang="id-ID" b="1" i="1" u="sng" dirty="0"/>
              <a:t>kerja atau ilmu faal kerja </a:t>
            </a:r>
            <a:r>
              <a:rPr lang="id-ID" dirty="0"/>
              <a:t>, adalah hasil kerja sama dalam kordinasi dari indera mata, telingah, peraba, perasa, otak dan  s.syaraf- syaraf di pusat dan perifer, serta otot-otot .</a:t>
            </a:r>
          </a:p>
        </p:txBody>
      </p:sp>
      <p:sp>
        <p:nvSpPr>
          <p:cNvPr id="6" name="Title 10"/>
          <p:cNvSpPr txBox="1">
            <a:spLocks/>
          </p:cNvSpPr>
          <p:nvPr/>
        </p:nvSpPr>
        <p:spPr bwMode="auto">
          <a:xfrm>
            <a:off x="1403648" y="332656"/>
            <a:ext cx="6215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Ph</a:t>
            </a:r>
            <a:r>
              <a:rPr lang="en-US" sz="36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r>
              <a:rPr lang="id-I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SIOLOG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r>
              <a:rPr lang="id-I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KERJA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/FISIOLOGI</a:t>
            </a:r>
            <a:endParaRPr lang="id-ID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3933056"/>
            <a:ext cx="72728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Pristina" pitchFamily="66" charset="0"/>
              </a:rPr>
              <a:t>Psikologi</a:t>
            </a:r>
            <a:r>
              <a:rPr lang="en-US" b="1" dirty="0">
                <a:solidFill>
                  <a:srgbClr val="7030A0"/>
                </a:solidFill>
                <a:latin typeface="Rockwell" pitchFamily="18" charset="0"/>
              </a:rPr>
              <a:t> </a:t>
            </a:r>
            <a:r>
              <a:rPr lang="en-US" dirty="0" smtClean="0">
                <a:latin typeface="Rockwell" pitchFamily="18" charset="0"/>
              </a:rPr>
              <a:t>,   </a:t>
            </a:r>
            <a:r>
              <a:rPr lang="en-US" dirty="0" err="1" smtClean="0">
                <a:latin typeface="Rockwell" pitchFamily="18" charset="0"/>
              </a:rPr>
              <a:t>adalah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  <a:hlinkClick r:id="rId2" tooltip="Ilmu"/>
              </a:rPr>
              <a:t>ilmu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  <a:hlinkClick r:id="rId3" tooltip="Pengetahuan"/>
              </a:rPr>
              <a:t>pengetahuan</a:t>
            </a:r>
            <a:r>
              <a:rPr lang="en-US" dirty="0">
                <a:latin typeface="Rockwell" pitchFamily="18" charset="0"/>
              </a:rPr>
              <a:t> yang </a:t>
            </a:r>
            <a:r>
              <a:rPr lang="en-US" dirty="0" err="1">
                <a:latin typeface="Rockwell" pitchFamily="18" charset="0"/>
              </a:rPr>
              <a:t>mempelajari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perilaku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  <a:hlinkClick r:id="rId4" tooltip="Manusia"/>
              </a:rPr>
              <a:t>manusia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dalam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hubungan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dengan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lingkungannya</a:t>
            </a:r>
            <a:r>
              <a:rPr lang="en-US" dirty="0">
                <a:latin typeface="Rockwell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027683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 descr="Bouquet"/>
          <p:cNvSpPr txBox="1">
            <a:spLocks noChangeArrowheads="1"/>
          </p:cNvSpPr>
          <p:nvPr/>
        </p:nvSpPr>
        <p:spPr>
          <a:xfrm>
            <a:off x="1182688" y="980728"/>
            <a:ext cx="7772400" cy="411480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smtClean="0">
                <a:latin typeface="Rockwell Condensed" pitchFamily="18" charset="0"/>
              </a:rPr>
              <a:t>JENIS2 MASALAH2 ERGONOMI:</a:t>
            </a:r>
          </a:p>
          <a:p>
            <a:endParaRPr lang="en-US" b="1" smtClean="0">
              <a:latin typeface="Rockwell Condensed" pitchFamily="18" charset="0"/>
            </a:endParaRPr>
          </a:p>
          <a:p>
            <a:pPr lvl="2"/>
            <a:r>
              <a:rPr lang="en-US" b="1" smtClean="0">
                <a:latin typeface="Rockwell Condensed" pitchFamily="18" charset="0"/>
              </a:rPr>
              <a:t>ANTHROPOMETRI</a:t>
            </a:r>
          </a:p>
          <a:p>
            <a:pPr lvl="2"/>
            <a:r>
              <a:rPr lang="en-US" b="1" smtClean="0">
                <a:latin typeface="Rockwell Condensed" pitchFamily="18" charset="0"/>
              </a:rPr>
              <a:t>KOGNISI</a:t>
            </a:r>
          </a:p>
          <a:p>
            <a:pPr lvl="2"/>
            <a:r>
              <a:rPr lang="en-US" b="1" smtClean="0">
                <a:latin typeface="Rockwell Condensed" pitchFamily="18" charset="0"/>
              </a:rPr>
              <a:t>MUSKULOSKELETAL</a:t>
            </a:r>
          </a:p>
          <a:p>
            <a:pPr lvl="2"/>
            <a:r>
              <a:rPr lang="en-US" b="1" smtClean="0">
                <a:latin typeface="Rockwell Condensed" pitchFamily="18" charset="0"/>
              </a:rPr>
              <a:t>CARDIOVASCULER</a:t>
            </a:r>
          </a:p>
          <a:p>
            <a:pPr lvl="2"/>
            <a:r>
              <a:rPr lang="en-US" b="1" smtClean="0">
                <a:latin typeface="Rockwell Condensed" pitchFamily="18" charset="0"/>
              </a:rPr>
              <a:t>PSIKOMOTOR</a:t>
            </a:r>
            <a:endParaRPr lang="en-US" b="1" dirty="0">
              <a:latin typeface="Rockwell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5042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2996952"/>
            <a:ext cx="548239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dirty="0" smtClean="0">
                <a:latin typeface="Rockwell Extra Bold" pitchFamily="18" charset="0"/>
              </a:rPr>
              <a:t>5.  RUANG   LINGKUP</a:t>
            </a:r>
            <a:endParaRPr lang="en-US" sz="3600" dirty="0"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818669"/>
      </p:ext>
    </p:extLst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6567" y="2348880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Definisi</a:t>
            </a:r>
            <a:endParaRPr lang="en-US" sz="3600" dirty="0"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3600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Sejarah</a:t>
            </a:r>
            <a:endParaRPr lang="en-US" sz="3600" dirty="0"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3600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Dasar</a:t>
            </a:r>
            <a:r>
              <a:rPr lang="en-US" sz="3600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Keilmuan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Ergonomi</a:t>
            </a:r>
            <a:endParaRPr lang="en-US" sz="3600" dirty="0">
              <a:latin typeface="Agency FB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sz="3600" dirty="0" err="1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Studi</a:t>
            </a:r>
            <a:r>
              <a:rPr lang="en-US" sz="3600" dirty="0" smtClean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Sistem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Kerja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dirty="0" err="1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secara</a:t>
            </a:r>
            <a:r>
              <a:rPr lang="en-US" sz="3600" dirty="0">
                <a:latin typeface="Agency FB" pitchFamily="34" charset="0"/>
                <a:ea typeface="Arial Unicode MS" pitchFamily="34" charset="-128"/>
                <a:cs typeface="Arial Unicode MS" pitchFamily="34" charset="-128"/>
              </a:rPr>
              <a:t> Global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7664" y="1647964"/>
            <a:ext cx="3251211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POKOK BAHASAN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296101"/>
      </p:ext>
    </p:extLst>
  </p:cSld>
  <p:clrMapOvr>
    <a:masterClrMapping/>
  </p:clrMapOvr>
  <p:transition>
    <p:plu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5F82F-EA60-4A9B-A99A-1B0A558E4715}" type="slidenum">
              <a:rPr lang="en-US"/>
              <a:pPr/>
              <a:t>30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.1.  RUANG </a:t>
            </a:r>
            <a:r>
              <a:rPr lang="en-US" dirty="0"/>
              <a:t>LINGKUP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90600" y="1981200"/>
            <a:ext cx="1790700" cy="685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dirty="0" err="1">
                <a:solidFill>
                  <a:schemeClr val="bg2"/>
                </a:solidFill>
              </a:rPr>
              <a:t>Fisiologi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71825" y="33528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>
                <a:solidFill>
                  <a:schemeClr val="tx2"/>
                </a:solidFill>
              </a:rPr>
              <a:t>ERGONOMI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396038" y="2043112"/>
            <a:ext cx="2424434" cy="966787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3200" dirty="0" err="1" smtClean="0">
                <a:solidFill>
                  <a:schemeClr val="bg2"/>
                </a:solidFill>
              </a:rPr>
              <a:t>Anatomi</a:t>
            </a:r>
            <a:r>
              <a:rPr lang="en-US" sz="3200" dirty="0" smtClean="0">
                <a:solidFill>
                  <a:schemeClr val="bg2"/>
                </a:solidFill>
              </a:rPr>
              <a:t>/</a:t>
            </a:r>
          </a:p>
          <a:p>
            <a:pPr eaLnBrk="0" hangingPunct="0"/>
            <a:r>
              <a:rPr lang="en-US" sz="3200" dirty="0" err="1" smtClean="0">
                <a:solidFill>
                  <a:schemeClr val="bg2"/>
                </a:solidFill>
              </a:rPr>
              <a:t>antropometri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10000" y="4876800"/>
            <a:ext cx="1524000" cy="762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>
                <a:solidFill>
                  <a:schemeClr val="bg2"/>
                </a:solidFill>
              </a:rPr>
              <a:t>Disain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52513" y="4862513"/>
            <a:ext cx="2286000" cy="762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>
                <a:solidFill>
                  <a:schemeClr val="bg2"/>
                </a:solidFill>
              </a:rPr>
              <a:t>Manajemen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810250" y="4876800"/>
            <a:ext cx="2476500" cy="762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>
                <a:solidFill>
                  <a:schemeClr val="bg2"/>
                </a:solidFill>
              </a:rPr>
              <a:t>Engineering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548063" y="2009775"/>
            <a:ext cx="1981200" cy="6096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dirty="0" err="1" smtClean="0">
                <a:solidFill>
                  <a:schemeClr val="bg2"/>
                </a:solidFill>
              </a:rPr>
              <a:t>Psikologi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743200" y="2590800"/>
            <a:ext cx="1524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2286000" y="4038600"/>
            <a:ext cx="18288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586288" y="4057650"/>
            <a:ext cx="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5105400" y="4114800"/>
            <a:ext cx="1676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572000" y="26670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5181600" y="2526505"/>
            <a:ext cx="1046584" cy="8262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9015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6220" y="2417406"/>
            <a:ext cx="75222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Bangun</a:t>
            </a:r>
            <a:r>
              <a:rPr lang="en-US" sz="2000" dirty="0" smtClean="0"/>
              <a:t> (Design)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 smtClean="0"/>
              <a:t>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Ulang</a:t>
            </a:r>
            <a:r>
              <a:rPr lang="en-US" sz="2000" dirty="0" smtClean="0"/>
              <a:t>  (Re-Design),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/>
              <a:t>Design/re-design </a:t>
            </a:r>
            <a:r>
              <a:rPr lang="en-US" sz="2000" dirty="0" err="1" smtClean="0"/>
              <a:t>perkakas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(tool), </a:t>
            </a:r>
            <a:r>
              <a:rPr lang="en-US" sz="2000" dirty="0" err="1" smtClean="0"/>
              <a:t>bangku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(benches), </a:t>
            </a:r>
            <a:r>
              <a:rPr lang="en-US" sz="2000" dirty="0" err="1" smtClean="0"/>
              <a:t>Kursi</a:t>
            </a:r>
            <a:r>
              <a:rPr lang="en-US" sz="2000" dirty="0" smtClean="0"/>
              <a:t>, </a:t>
            </a: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</a:t>
            </a:r>
            <a:r>
              <a:rPr lang="en-US" sz="2000" dirty="0" smtClean="0"/>
              <a:t> (control),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/>
              <a:t>Design </a:t>
            </a:r>
            <a:r>
              <a:rPr lang="en-US" sz="2000" dirty="0" err="1" smtClean="0"/>
              <a:t>pekerjaan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, </a:t>
            </a:r>
            <a:r>
              <a:rPr lang="en-US" sz="2000" dirty="0" err="1" smtClean="0"/>
              <a:t>misal</a:t>
            </a:r>
            <a:r>
              <a:rPr lang="en-US" sz="2000" dirty="0" smtClean="0"/>
              <a:t>: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istirahat</a:t>
            </a:r>
            <a:r>
              <a:rPr lang="en-US" sz="2000" dirty="0" smtClean="0"/>
              <a:t>, </a:t>
            </a:r>
            <a:r>
              <a:rPr lang="en-US" sz="2000" dirty="0" err="1" smtClean="0"/>
              <a:t>pembagian</a:t>
            </a:r>
            <a:r>
              <a:rPr lang="en-US" sz="2000" dirty="0" smtClean="0"/>
              <a:t> shift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variasi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, </a:t>
            </a:r>
            <a:r>
              <a:rPr lang="en-US" sz="2000" dirty="0" err="1" smtClean="0"/>
              <a:t>dll</a:t>
            </a:r>
            <a:r>
              <a:rPr lang="en-US" sz="2000" dirty="0" smtClean="0"/>
              <a:t>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/>
              <a:t>Design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rasa </a:t>
            </a:r>
            <a:r>
              <a:rPr lang="en-US" sz="2000" dirty="0" err="1" smtClean="0"/>
              <a:t>nyeri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ngilu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kerangka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otot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kelelahan</a:t>
            </a:r>
            <a:r>
              <a:rPr lang="en-US" sz="2000" dirty="0" smtClean="0"/>
              <a:t>, </a:t>
            </a:r>
            <a:r>
              <a:rPr lang="en-US" sz="2000" dirty="0" err="1" smtClean="0"/>
              <a:t>ketidaknyamanan</a:t>
            </a:r>
            <a:r>
              <a:rPr lang="en-US" sz="2000" dirty="0" smtClean="0"/>
              <a:t> visual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postur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.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sz="2000" dirty="0" smtClean="0"/>
              <a:t>Design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rasa </a:t>
            </a:r>
            <a:r>
              <a:rPr lang="en-US" sz="2000" dirty="0" err="1" smtClean="0"/>
              <a:t>aman</a:t>
            </a:r>
            <a:r>
              <a:rPr lang="en-US" sz="2000" dirty="0" smtClean="0"/>
              <a:t> </a:t>
            </a:r>
            <a:r>
              <a:rPr lang="en-US" sz="2000" dirty="0" err="1" smtClean="0"/>
              <a:t>dannyaman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pemakainya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67744" y="332656"/>
            <a:ext cx="52245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99"/>
                </a:solidFill>
                <a:latin typeface="Pristina" pitchFamily="66" charset="0"/>
              </a:rPr>
              <a:t>4.2.  </a:t>
            </a:r>
            <a:r>
              <a:rPr lang="en-US" sz="3600" b="1" dirty="0" err="1" smtClean="0">
                <a:solidFill>
                  <a:srgbClr val="000099"/>
                </a:solidFill>
                <a:latin typeface="Pristina" pitchFamily="66" charset="0"/>
              </a:rPr>
              <a:t>Ruang</a:t>
            </a:r>
            <a:r>
              <a:rPr lang="en-US" sz="3600" b="1" dirty="0" smtClean="0">
                <a:solidFill>
                  <a:srgbClr val="000099"/>
                </a:solidFill>
                <a:latin typeface="Pristina" pitchFamily="66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Pristina" pitchFamily="66" charset="0"/>
              </a:rPr>
              <a:t>Lingkup</a:t>
            </a:r>
            <a:r>
              <a:rPr lang="en-US" sz="3600" b="1" dirty="0">
                <a:solidFill>
                  <a:srgbClr val="000099"/>
                </a:solidFill>
                <a:latin typeface="Pristina" pitchFamily="66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latin typeface="Pristina" pitchFamily="66" charset="0"/>
              </a:rPr>
              <a:t>Aplikasinya</a:t>
            </a:r>
            <a:endParaRPr lang="en-US" sz="3600" b="1" dirty="0">
              <a:solidFill>
                <a:srgbClr val="000099"/>
              </a:solidFill>
              <a:latin typeface="Pristin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6220" y="1124744"/>
            <a:ext cx="78843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2000" dirty="0" err="1" smtClean="0">
                <a:latin typeface="Poor Richard" pitchFamily="18" charset="0"/>
              </a:rPr>
              <a:t>Penerapan</a:t>
            </a:r>
            <a:r>
              <a:rPr lang="en-US" sz="2000" dirty="0" smtClean="0">
                <a:latin typeface="Poor Richard" pitchFamily="18" charset="0"/>
              </a:rPr>
              <a:t> </a:t>
            </a:r>
            <a:r>
              <a:rPr lang="en-US" sz="2000" dirty="0" err="1">
                <a:latin typeface="Poor Richard" pitchFamily="18" charset="0"/>
              </a:rPr>
              <a:t>Ergonomi</a:t>
            </a:r>
            <a:r>
              <a:rPr lang="en-US" sz="2000" dirty="0">
                <a:latin typeface="Poor Richard" pitchFamily="18" charset="0"/>
              </a:rPr>
              <a:t> </a:t>
            </a:r>
            <a:r>
              <a:rPr lang="en-US" sz="2000" dirty="0" err="1">
                <a:latin typeface="Poor Richard" pitchFamily="18" charset="0"/>
              </a:rPr>
              <a:t>dapat</a:t>
            </a:r>
            <a:r>
              <a:rPr lang="en-US" sz="2000" dirty="0">
                <a:latin typeface="Poor Richard" pitchFamily="18" charset="0"/>
              </a:rPr>
              <a:t> </a:t>
            </a:r>
            <a:r>
              <a:rPr lang="en-US" sz="2000" dirty="0" err="1">
                <a:latin typeface="Poor Richard" pitchFamily="18" charset="0"/>
              </a:rPr>
              <a:t>berupa</a:t>
            </a:r>
            <a:r>
              <a:rPr lang="en-US" sz="2000" dirty="0">
                <a:latin typeface="Poor Richard" pitchFamily="18" charset="0"/>
              </a:rPr>
              <a:t>:</a:t>
            </a:r>
          </a:p>
          <a:p>
            <a:pPr lvl="2"/>
            <a:r>
              <a:rPr lang="en-US" dirty="0">
                <a:latin typeface="Poor Richard" pitchFamily="18" charset="0"/>
              </a:rPr>
              <a:t>– </a:t>
            </a:r>
            <a:r>
              <a:rPr lang="en-US" dirty="0" err="1">
                <a:latin typeface="Poor Richard" pitchFamily="18" charset="0"/>
              </a:rPr>
              <a:t>Rancang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Bangun</a:t>
            </a:r>
            <a:r>
              <a:rPr lang="en-US" dirty="0">
                <a:latin typeface="Poor Richard" pitchFamily="18" charset="0"/>
              </a:rPr>
              <a:t> (design)</a:t>
            </a:r>
          </a:p>
          <a:p>
            <a:pPr lvl="2"/>
            <a:r>
              <a:rPr lang="en-US" dirty="0">
                <a:latin typeface="Poor Richard" pitchFamily="18" charset="0"/>
              </a:rPr>
              <a:t>– </a:t>
            </a:r>
            <a:r>
              <a:rPr lang="en-US" dirty="0" err="1">
                <a:latin typeface="Poor Richard" pitchFamily="18" charset="0"/>
              </a:rPr>
              <a:t>Rancang</a:t>
            </a:r>
            <a:r>
              <a:rPr lang="en-US" dirty="0">
                <a:latin typeface="Poor Richard" pitchFamily="18" charset="0"/>
              </a:rPr>
              <a:t> </a:t>
            </a:r>
            <a:r>
              <a:rPr lang="en-US" dirty="0" err="1">
                <a:latin typeface="Poor Richard" pitchFamily="18" charset="0"/>
              </a:rPr>
              <a:t>Ulang</a:t>
            </a:r>
            <a:r>
              <a:rPr lang="en-US" dirty="0">
                <a:latin typeface="Poor Richard" pitchFamily="18" charset="0"/>
              </a:rPr>
              <a:t> (re-design</a:t>
            </a:r>
            <a:r>
              <a:rPr lang="en-US" dirty="0" smtClean="0">
                <a:latin typeface="Poor Richard" pitchFamily="18" charset="0"/>
              </a:rPr>
              <a:t>)</a:t>
            </a:r>
            <a:endParaRPr lang="en-US" dirty="0"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9481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Origins, developments, and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0"/>
            <a:ext cx="32766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900"/>
              <a:t>Kroemer et al. (2001) p.7</a:t>
            </a:r>
          </a:p>
        </p:txBody>
      </p:sp>
      <p:grpSp>
        <p:nvGrpSpPr>
          <p:cNvPr id="233476" name="Group 4"/>
          <p:cNvGrpSpPr>
            <a:grpSpLocks/>
          </p:cNvGrpSpPr>
          <p:nvPr/>
        </p:nvGrpSpPr>
        <p:grpSpPr bwMode="auto">
          <a:xfrm>
            <a:off x="609600" y="2209800"/>
            <a:ext cx="8520113" cy="3505200"/>
            <a:chOff x="384" y="1584"/>
            <a:chExt cx="5367" cy="2208"/>
          </a:xfrm>
        </p:grpSpPr>
        <p:sp>
          <p:nvSpPr>
            <p:cNvPr id="233477" name="Text Box 5"/>
            <p:cNvSpPr txBox="1">
              <a:spLocks noChangeArrowheads="1"/>
            </p:cNvSpPr>
            <p:nvPr/>
          </p:nvSpPr>
          <p:spPr bwMode="auto">
            <a:xfrm>
              <a:off x="384" y="2016"/>
              <a:ext cx="1054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Anatomy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Orthopedics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Physiology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Medicine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Psychology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Sociology</a:t>
              </a:r>
            </a:p>
          </p:txBody>
        </p:sp>
        <p:sp>
          <p:nvSpPr>
            <p:cNvPr id="233478" name="AutoShape 6"/>
            <p:cNvSpPr>
              <a:spLocks noChangeArrowheads="1"/>
            </p:cNvSpPr>
            <p:nvPr/>
          </p:nvSpPr>
          <p:spPr bwMode="auto">
            <a:xfrm>
              <a:off x="1584" y="2256"/>
              <a:ext cx="336" cy="86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33479" name="Text Box 7"/>
            <p:cNvSpPr txBox="1">
              <a:spLocks noChangeArrowheads="1"/>
            </p:cNvSpPr>
            <p:nvPr/>
          </p:nvSpPr>
          <p:spPr bwMode="auto">
            <a:xfrm>
              <a:off x="2064" y="2016"/>
              <a:ext cx="1549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000000"/>
                  </a:solidFill>
                  <a:latin typeface="Times" charset="0"/>
                </a:rPr>
                <a:t>Anthropometri</a:t>
              </a:r>
              <a:endParaRPr lang="en-US" dirty="0">
                <a:solidFill>
                  <a:srgbClr val="000000"/>
                </a:solidFill>
                <a:latin typeface="Times" charset="0"/>
              </a:endParaRP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Biomechanics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Work Physiology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Industrial Hygiene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Management</a:t>
              </a:r>
            </a:p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Times" charset="0"/>
                </a:rPr>
                <a:t>Labor relations</a:t>
              </a:r>
            </a:p>
          </p:txBody>
        </p:sp>
        <p:sp>
          <p:nvSpPr>
            <p:cNvPr id="233480" name="Text Box 8"/>
            <p:cNvSpPr txBox="1">
              <a:spLocks noChangeArrowheads="1"/>
            </p:cNvSpPr>
            <p:nvPr/>
          </p:nvSpPr>
          <p:spPr bwMode="auto">
            <a:xfrm>
              <a:off x="3840" y="1968"/>
              <a:ext cx="1911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Industrial engineering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Bioengineering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System engineering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Safety engineering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Military engineering</a:t>
              </a:r>
            </a:p>
            <a:p>
              <a:pPr eaLnBrk="0" hangingPunct="0"/>
              <a:r>
                <a:rPr lang="en-US">
                  <a:solidFill>
                    <a:srgbClr val="000000"/>
                  </a:solidFill>
                  <a:latin typeface="Times" charset="0"/>
                </a:rPr>
                <a:t>Computer-aided design</a:t>
              </a:r>
            </a:p>
          </p:txBody>
        </p:sp>
        <p:sp>
          <p:nvSpPr>
            <p:cNvPr id="233481" name="Text Box 9"/>
            <p:cNvSpPr txBox="1">
              <a:spLocks noChangeArrowheads="1"/>
            </p:cNvSpPr>
            <p:nvPr/>
          </p:nvSpPr>
          <p:spPr bwMode="auto">
            <a:xfrm>
              <a:off x="2928" y="1584"/>
              <a:ext cx="144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A50021"/>
                  </a:solidFill>
                  <a:latin typeface="Rockwell" pitchFamily="18" charset="0"/>
                </a:rPr>
                <a:t>ERGONOMICS</a:t>
              </a:r>
            </a:p>
          </p:txBody>
        </p:sp>
        <p:sp>
          <p:nvSpPr>
            <p:cNvPr id="233482" name="Text Box 10"/>
            <p:cNvSpPr txBox="1">
              <a:spLocks noChangeArrowheads="1"/>
            </p:cNvSpPr>
            <p:nvPr/>
          </p:nvSpPr>
          <p:spPr bwMode="auto">
            <a:xfrm>
              <a:off x="2832" y="3504"/>
              <a:ext cx="17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A50021"/>
                  </a:solidFill>
                  <a:latin typeface="Rockwell" pitchFamily="18" charset="0"/>
                </a:rPr>
                <a:t>HUMAN FACTORS</a:t>
              </a:r>
            </a:p>
          </p:txBody>
        </p:sp>
      </p:grp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657600" y="1371600"/>
            <a:ext cx="4038600" cy="2819400"/>
          </a:xfrm>
          <a:custGeom>
            <a:avLst/>
            <a:gdLst>
              <a:gd name="G0" fmla="+- 8312 0 0"/>
              <a:gd name="G1" fmla="+- -11787897 0 0"/>
              <a:gd name="G2" fmla="+- 0 0 -11787897"/>
              <a:gd name="T0" fmla="*/ 0 256 1"/>
              <a:gd name="T1" fmla="*/ 180 256 1"/>
              <a:gd name="G3" fmla="+- -11787897 T0 T1"/>
              <a:gd name="T2" fmla="*/ 0 256 1"/>
              <a:gd name="T3" fmla="*/ 90 256 1"/>
              <a:gd name="G4" fmla="+- -11787897 T2 T3"/>
              <a:gd name="G5" fmla="*/ G4 2 1"/>
              <a:gd name="T4" fmla="*/ 90 256 1"/>
              <a:gd name="T5" fmla="*/ 0 256 1"/>
              <a:gd name="G6" fmla="+- -11787897 T4 T5"/>
              <a:gd name="G7" fmla="*/ G6 2 1"/>
              <a:gd name="G8" fmla="abs -1178789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312"/>
              <a:gd name="G18" fmla="*/ 8312 1 2"/>
              <a:gd name="G19" fmla="+- G18 5400 0"/>
              <a:gd name="G20" fmla="cos G19 -11787897"/>
              <a:gd name="G21" fmla="sin G19 -11787897"/>
              <a:gd name="G22" fmla="+- G20 10800 0"/>
              <a:gd name="G23" fmla="+- G21 10800 0"/>
              <a:gd name="G24" fmla="+- 10800 0 G20"/>
              <a:gd name="G25" fmla="+- 8312 10800 0"/>
              <a:gd name="G26" fmla="?: G9 G17 G25"/>
              <a:gd name="G27" fmla="?: G9 0 21600"/>
              <a:gd name="G28" fmla="cos 10800 -11787897"/>
              <a:gd name="G29" fmla="sin 10800 -11787897"/>
              <a:gd name="G30" fmla="sin 8312 -11787897"/>
              <a:gd name="G31" fmla="+- G28 10800 0"/>
              <a:gd name="G32" fmla="+- G29 10800 0"/>
              <a:gd name="G33" fmla="+- G30 10800 0"/>
              <a:gd name="G34" fmla="?: G4 0 G31"/>
              <a:gd name="G35" fmla="?: -11787897 G34 0"/>
              <a:gd name="G36" fmla="?: G6 G35 G31"/>
              <a:gd name="G37" fmla="+- 21600 0 G36"/>
              <a:gd name="G38" fmla="?: G4 0 G33"/>
              <a:gd name="G39" fmla="?: -1178789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244 w 21600"/>
              <a:gd name="T15" fmla="*/ 10778 h 21600"/>
              <a:gd name="T16" fmla="*/ 10800 w 21600"/>
              <a:gd name="T17" fmla="*/ 2488 h 21600"/>
              <a:gd name="T18" fmla="*/ 20356 w 21600"/>
              <a:gd name="T19" fmla="*/ 107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488" y="10781"/>
                </a:moveTo>
                <a:cubicBezTo>
                  <a:pt x="2498" y="6197"/>
                  <a:pt x="6216" y="2487"/>
                  <a:pt x="10800" y="2488"/>
                </a:cubicBezTo>
                <a:cubicBezTo>
                  <a:pt x="15383" y="2488"/>
                  <a:pt x="19101" y="6197"/>
                  <a:pt x="19111" y="10781"/>
                </a:cubicBezTo>
                <a:lnTo>
                  <a:pt x="21599" y="10775"/>
                </a:lnTo>
                <a:cubicBezTo>
                  <a:pt x="21586" y="4820"/>
                  <a:pt x="16755" y="-1"/>
                  <a:pt x="10799" y="0"/>
                </a:cubicBezTo>
                <a:cubicBezTo>
                  <a:pt x="4844" y="0"/>
                  <a:pt x="13" y="4820"/>
                  <a:pt x="0" y="1077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flipV="1">
            <a:off x="3810000" y="3886200"/>
            <a:ext cx="4038600" cy="2514600"/>
          </a:xfrm>
          <a:custGeom>
            <a:avLst/>
            <a:gdLst>
              <a:gd name="G0" fmla="+- 8312 0 0"/>
              <a:gd name="G1" fmla="+- -11787897 0 0"/>
              <a:gd name="G2" fmla="+- 0 0 -11787897"/>
              <a:gd name="T0" fmla="*/ 0 256 1"/>
              <a:gd name="T1" fmla="*/ 180 256 1"/>
              <a:gd name="G3" fmla="+- -11787897 T0 T1"/>
              <a:gd name="T2" fmla="*/ 0 256 1"/>
              <a:gd name="T3" fmla="*/ 90 256 1"/>
              <a:gd name="G4" fmla="+- -11787897 T2 T3"/>
              <a:gd name="G5" fmla="*/ G4 2 1"/>
              <a:gd name="T4" fmla="*/ 90 256 1"/>
              <a:gd name="T5" fmla="*/ 0 256 1"/>
              <a:gd name="G6" fmla="+- -11787897 T4 T5"/>
              <a:gd name="G7" fmla="*/ G6 2 1"/>
              <a:gd name="G8" fmla="abs -1178789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312"/>
              <a:gd name="G18" fmla="*/ 8312 1 2"/>
              <a:gd name="G19" fmla="+- G18 5400 0"/>
              <a:gd name="G20" fmla="cos G19 -11787897"/>
              <a:gd name="G21" fmla="sin G19 -11787897"/>
              <a:gd name="G22" fmla="+- G20 10800 0"/>
              <a:gd name="G23" fmla="+- G21 10800 0"/>
              <a:gd name="G24" fmla="+- 10800 0 G20"/>
              <a:gd name="G25" fmla="+- 8312 10800 0"/>
              <a:gd name="G26" fmla="?: G9 G17 G25"/>
              <a:gd name="G27" fmla="?: G9 0 21600"/>
              <a:gd name="G28" fmla="cos 10800 -11787897"/>
              <a:gd name="G29" fmla="sin 10800 -11787897"/>
              <a:gd name="G30" fmla="sin 8312 -11787897"/>
              <a:gd name="G31" fmla="+- G28 10800 0"/>
              <a:gd name="G32" fmla="+- G29 10800 0"/>
              <a:gd name="G33" fmla="+- G30 10800 0"/>
              <a:gd name="G34" fmla="?: G4 0 G31"/>
              <a:gd name="G35" fmla="?: -11787897 G34 0"/>
              <a:gd name="G36" fmla="?: G6 G35 G31"/>
              <a:gd name="G37" fmla="+- 21600 0 G36"/>
              <a:gd name="G38" fmla="?: G4 0 G33"/>
              <a:gd name="G39" fmla="?: -1178789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244 w 21600"/>
              <a:gd name="T15" fmla="*/ 10778 h 21600"/>
              <a:gd name="T16" fmla="*/ 10800 w 21600"/>
              <a:gd name="T17" fmla="*/ 2488 h 21600"/>
              <a:gd name="T18" fmla="*/ 20356 w 21600"/>
              <a:gd name="T19" fmla="*/ 1077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488" y="10781"/>
                </a:moveTo>
                <a:cubicBezTo>
                  <a:pt x="2498" y="6197"/>
                  <a:pt x="6216" y="2487"/>
                  <a:pt x="10800" y="2488"/>
                </a:cubicBezTo>
                <a:cubicBezTo>
                  <a:pt x="15383" y="2488"/>
                  <a:pt x="19101" y="6197"/>
                  <a:pt x="19111" y="10781"/>
                </a:cubicBezTo>
                <a:lnTo>
                  <a:pt x="21599" y="10775"/>
                </a:lnTo>
                <a:cubicBezTo>
                  <a:pt x="21586" y="4820"/>
                  <a:pt x="16755" y="-1"/>
                  <a:pt x="10799" y="0"/>
                </a:cubicBezTo>
                <a:cubicBezTo>
                  <a:pt x="4844" y="0"/>
                  <a:pt x="13" y="4820"/>
                  <a:pt x="0" y="10775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5048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59632" y="1340768"/>
            <a:ext cx="7427168" cy="478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kesejahteraan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mental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upaya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cidera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beban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mental,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mengupayakan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promosi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kepuasan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kesejahtaran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mengelola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mengkoordinir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guna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jaminan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produktif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keseimbangan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rasional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teknis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ekonomis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antropologis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budaya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tercipta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kualitas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tinggi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339752" y="548680"/>
            <a:ext cx="4032448" cy="5040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err="1" smtClean="0">
                <a:solidFill>
                  <a:schemeClr val="accent2"/>
                </a:solidFill>
                <a:latin typeface="Rockwell" pitchFamily="18" charset="0"/>
              </a:rPr>
              <a:t>Tujuan</a:t>
            </a:r>
            <a:r>
              <a:rPr lang="en-US" sz="3200" dirty="0" smtClean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Rockwell" pitchFamily="18" charset="0"/>
              </a:rPr>
              <a:t>Ergonomi</a:t>
            </a:r>
            <a:endParaRPr lang="en-US" sz="3200" dirty="0">
              <a:solidFill>
                <a:schemeClr val="accent2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2263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484784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unjuk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seperti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menambah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kecepatan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ketepatan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keselamatan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mengurangi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energi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serta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kelelahan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berlebihan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Mengurangi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biaya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pelatihan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pendidikan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Mengoptimalkan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pendayagunaan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sumber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manusia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melalui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peningkatan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ketrampilan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diperlukan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Mengurangi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terbuang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sia-sia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meminimalkan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kerusakan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peralatan</a:t>
            </a:r>
            <a:r>
              <a:rPr lang="en-US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disebabkan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kesalahan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kenyamanan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karyawan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bekerja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47667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Pristina" pitchFamily="66" charset="0"/>
              </a:rPr>
              <a:t>Manfaat</a:t>
            </a:r>
            <a:r>
              <a:rPr lang="en-US" sz="3600" dirty="0">
                <a:latin typeface="Pristina" pitchFamily="66" charset="0"/>
              </a:rPr>
              <a:t> </a:t>
            </a:r>
            <a:r>
              <a:rPr lang="en-US" sz="3600" dirty="0" err="1">
                <a:latin typeface="Pristina" pitchFamily="66" charset="0"/>
              </a:rPr>
              <a:t>Ilmu</a:t>
            </a:r>
            <a:r>
              <a:rPr lang="en-US" sz="3600" dirty="0">
                <a:latin typeface="Pristina" pitchFamily="66" charset="0"/>
              </a:rPr>
              <a:t> </a:t>
            </a:r>
            <a:r>
              <a:rPr lang="en-US" sz="3600" dirty="0" err="1">
                <a:latin typeface="Pristina" pitchFamily="66" charset="0"/>
              </a:rPr>
              <a:t>Ergonomi</a:t>
            </a:r>
            <a:r>
              <a:rPr lang="en-US" sz="3600" dirty="0">
                <a:latin typeface="Pristina" pitchFamily="66" charset="0"/>
              </a:rPr>
              <a:t> </a:t>
            </a:r>
            <a:r>
              <a:rPr lang="en-US" dirty="0"/>
              <a:t>(</a:t>
            </a:r>
            <a:r>
              <a:rPr lang="en-US" sz="2000" dirty="0"/>
              <a:t>Wesley E Woodson</a:t>
            </a:r>
            <a:r>
              <a:rPr lang="en-US" sz="2000" dirty="0" smtClean="0"/>
              <a:t>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96774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268760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Rockwell" pitchFamily="18" charset="0"/>
              </a:rPr>
              <a:t>Ergonomi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memiliki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fungsi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dimana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dapat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memberikan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kemudahan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bagi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manusia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dalam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melakukan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suatu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pekerjaan</a:t>
            </a:r>
            <a:r>
              <a:rPr lang="en-US" dirty="0">
                <a:latin typeface="Rockwell" pitchFamily="18" charset="0"/>
              </a:rPr>
              <a:t>. </a:t>
            </a:r>
            <a:r>
              <a:rPr lang="en-US" dirty="0" err="1">
                <a:latin typeface="Rockwell" pitchFamily="18" charset="0"/>
              </a:rPr>
              <a:t>Dengan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begitu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kendala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keterbatasan</a:t>
            </a:r>
            <a:r>
              <a:rPr lang="en-US" dirty="0">
                <a:latin typeface="Rockwell" pitchFamily="18" charset="0"/>
              </a:rPr>
              <a:t> yang </a:t>
            </a:r>
            <a:r>
              <a:rPr lang="en-US" dirty="0" err="1">
                <a:latin typeface="Rockwell" pitchFamily="18" charset="0"/>
              </a:rPr>
              <a:t>dimiliki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oleh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manusia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dapat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diatasi</a:t>
            </a:r>
            <a:r>
              <a:rPr lang="en-US" dirty="0">
                <a:latin typeface="Rockwell" pitchFamily="18" charset="0"/>
              </a:rPr>
              <a:t>. </a:t>
            </a:r>
            <a:endParaRPr lang="en-US" dirty="0" smtClean="0">
              <a:latin typeface="Rockwell" pitchFamily="18" charset="0"/>
            </a:endParaRPr>
          </a:p>
          <a:p>
            <a:endParaRPr lang="en-US" dirty="0" smtClean="0">
              <a:latin typeface="Rockwell" pitchFamily="18" charset="0"/>
            </a:endParaRPr>
          </a:p>
          <a:p>
            <a:pPr marL="342900" indent="-342900">
              <a:buBlip>
                <a:blip r:embed="rId2"/>
              </a:buBlip>
            </a:pPr>
            <a:r>
              <a:rPr lang="en-US" dirty="0" err="1" smtClean="0">
                <a:latin typeface="Rockwell" pitchFamily="18" charset="0"/>
              </a:rPr>
              <a:t>Fungsi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lainnya</a:t>
            </a:r>
            <a:r>
              <a:rPr lang="en-US" dirty="0">
                <a:latin typeface="Rockwell" pitchFamily="18" charset="0"/>
              </a:rPr>
              <a:t>,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mampu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mengurangi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penggunaan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energi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lebih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pada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saat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seseorang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melakukan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pekerjaan</a:t>
            </a:r>
            <a:r>
              <a:rPr lang="en-US" dirty="0">
                <a:latin typeface="Rockwell" pitchFamily="18" charset="0"/>
              </a:rPr>
              <a:t>. </a:t>
            </a:r>
            <a:r>
              <a:rPr lang="en-US" dirty="0" err="1">
                <a:latin typeface="Rockwell" pitchFamily="18" charset="0"/>
              </a:rPr>
              <a:t>Selin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itu</a:t>
            </a:r>
            <a:r>
              <a:rPr lang="en-US" dirty="0">
                <a:latin typeface="Rockwell" pitchFamily="18" charset="0"/>
              </a:rPr>
              <a:t>, </a:t>
            </a:r>
            <a:r>
              <a:rPr lang="en-US" dirty="0" err="1">
                <a:latin typeface="Rockwell" pitchFamily="18" charset="0"/>
              </a:rPr>
              <a:t>ergonomi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dapat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mebuat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seseorang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menjadi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lebih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baik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dalam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melakukan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suatu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pekerjaan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juga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produktivitas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menjadi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lebih</a:t>
            </a:r>
            <a:r>
              <a:rPr lang="en-US" dirty="0">
                <a:latin typeface="Rockwell" pitchFamily="18" charset="0"/>
              </a:rPr>
              <a:t> </a:t>
            </a:r>
            <a:r>
              <a:rPr lang="en-US" dirty="0" err="1">
                <a:latin typeface="Rockwell" pitchFamily="18" charset="0"/>
              </a:rPr>
              <a:t>baik</a:t>
            </a:r>
            <a:r>
              <a:rPr lang="en-US" dirty="0">
                <a:latin typeface="Rockwell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67744" y="548680"/>
            <a:ext cx="2903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FUNGSI ERGONOMI</a:t>
            </a:r>
          </a:p>
        </p:txBody>
      </p:sp>
    </p:spTree>
    <p:extLst>
      <p:ext uri="{BB962C8B-B14F-4D97-AF65-F5344CB8AC3E}">
        <p14:creationId xmlns:p14="http://schemas.microsoft.com/office/powerpoint/2010/main" val="219570768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The Ergonomics Process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844824"/>
            <a:ext cx="7785100" cy="3449638"/>
          </a:xfrm>
        </p:spPr>
        <p:txBody>
          <a:bodyPr/>
          <a:lstStyle/>
          <a:p>
            <a:pPr marL="463550" indent="-463550">
              <a:spcBef>
                <a:spcPct val="100000"/>
              </a:spcBef>
              <a:buFont typeface="Wingdings" pitchFamily="2" charset="2"/>
              <a:buNone/>
            </a:pPr>
            <a:r>
              <a:rPr lang="en-US" sz="3400" dirty="0"/>
              <a:t>1.	Identify potential problems (mismatches)</a:t>
            </a:r>
          </a:p>
          <a:p>
            <a:pPr marL="463550" indent="-463550">
              <a:spcBef>
                <a:spcPct val="100000"/>
              </a:spcBef>
              <a:buFont typeface="Wingdings" pitchFamily="2" charset="2"/>
              <a:buNone/>
            </a:pPr>
            <a:r>
              <a:rPr lang="en-US" sz="3400" dirty="0"/>
              <a:t>2.	Evaluate and prioritize problems</a:t>
            </a:r>
          </a:p>
          <a:p>
            <a:pPr marL="463550" indent="-463550">
              <a:spcBef>
                <a:spcPct val="100000"/>
              </a:spcBef>
              <a:buFont typeface="Wingdings" pitchFamily="2" charset="2"/>
              <a:buNone/>
            </a:pPr>
            <a:r>
              <a:rPr lang="en-US" sz="3400" dirty="0"/>
              <a:t>3.	Improve (redesign) jobs and tasks</a:t>
            </a:r>
          </a:p>
        </p:txBody>
      </p:sp>
    </p:spTree>
    <p:extLst>
      <p:ext uri="{BB962C8B-B14F-4D97-AF65-F5344CB8AC3E}">
        <p14:creationId xmlns:p14="http://schemas.microsoft.com/office/powerpoint/2010/main" val="140019245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76B9-0EF1-41D4-8751-F318F984A831}" type="slidenum">
              <a:rPr lang="en-US"/>
              <a:pPr/>
              <a:t>37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712" y="620688"/>
            <a:ext cx="4968552" cy="720080"/>
          </a:xfrm>
        </p:spPr>
        <p:txBody>
          <a:bodyPr/>
          <a:lstStyle/>
          <a:p>
            <a:r>
              <a:rPr lang="en-US" sz="3200" dirty="0"/>
              <a:t>ERGONOMIC MODEL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2590800" y="1600200"/>
            <a:ext cx="3581400" cy="3276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635896" y="2895600"/>
            <a:ext cx="3817850" cy="3200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1828800" y="2971800"/>
            <a:ext cx="3581400" cy="3124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438400" y="1752600"/>
            <a:ext cx="40386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latin typeface="Tahoma" pitchFamily="34" charset="0"/>
              </a:rPr>
              <a:t>ENVIRONMENTAL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1800" dirty="0">
                <a:latin typeface="Tahoma" pitchFamily="34" charset="0"/>
              </a:rPr>
              <a:t> WORKPLACE</a:t>
            </a:r>
          </a:p>
          <a:p>
            <a:pPr algn="ctr">
              <a:spcBef>
                <a:spcPct val="50000"/>
              </a:spcBef>
              <a:buFontTx/>
              <a:buChar char="-"/>
            </a:pPr>
            <a:r>
              <a:rPr lang="en-US" sz="1800" dirty="0">
                <a:latin typeface="Tahoma" pitchFamily="34" charset="0"/>
              </a:rPr>
              <a:t> ORGANISATIONAL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10000" y="38100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latin typeface="Tahoma" pitchFamily="34" charset="0"/>
              </a:rPr>
              <a:t>USER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828800" y="4800600"/>
            <a:ext cx="2057400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ahoma" pitchFamily="34" charset="0"/>
              </a:rPr>
              <a:t>ALAT DAN PERALATAN</a:t>
            </a:r>
            <a:endParaRPr lang="en-US" sz="1800" dirty="0">
              <a:latin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51760" y="4648200"/>
            <a:ext cx="2101986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ahoma" pitchFamily="34" charset="0"/>
              </a:rPr>
              <a:t>TUGAS/PEKERJAAN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038600" y="3429000"/>
            <a:ext cx="8382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3886200" y="3657600"/>
            <a:ext cx="12192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733800" y="3886200"/>
            <a:ext cx="15240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657600" y="4114800"/>
            <a:ext cx="16764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581400" y="4343400"/>
            <a:ext cx="1828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581400" y="4572000"/>
            <a:ext cx="1828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038600" y="3505200"/>
            <a:ext cx="8382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3810000" y="3733800"/>
            <a:ext cx="12954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733800" y="3962400"/>
            <a:ext cx="15240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657600" y="4191000"/>
            <a:ext cx="16764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3581400" y="4419600"/>
            <a:ext cx="1828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3581400" y="4648200"/>
            <a:ext cx="16764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962400" y="3581400"/>
            <a:ext cx="1066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3810000" y="3810000"/>
            <a:ext cx="13716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>
            <a:off x="3657600" y="4267200"/>
            <a:ext cx="16764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3581400" y="4495800"/>
            <a:ext cx="1828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796" name="Line 28"/>
          <p:cNvSpPr>
            <a:spLocks noChangeShapeType="1"/>
          </p:cNvSpPr>
          <p:nvPr/>
        </p:nvSpPr>
        <p:spPr bwMode="auto">
          <a:xfrm>
            <a:off x="3581400" y="4724400"/>
            <a:ext cx="1447800" cy="0"/>
          </a:xfrm>
          <a:prstGeom prst="line">
            <a:avLst/>
          </a:prstGeom>
          <a:noFill/>
          <a:ln w="9525">
            <a:solidFill>
              <a:srgbClr val="FF7D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63829" y="3860056"/>
            <a:ext cx="1366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/PENGGUNA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353039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2743200" cy="685800"/>
          </a:xfrm>
        </p:spPr>
        <p:txBody>
          <a:bodyPr/>
          <a:lstStyle/>
          <a:p>
            <a:pPr algn="l"/>
            <a:r>
              <a:rPr lang="en-US" sz="2400" dirty="0" err="1" smtClean="0"/>
              <a:t>Referensi</a:t>
            </a:r>
            <a:r>
              <a:rPr lang="en-US" sz="2400" dirty="0" smtClean="0"/>
              <a:t>,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85556" y="1066800"/>
            <a:ext cx="7753644" cy="4038600"/>
          </a:xfrm>
        </p:spPr>
        <p:txBody>
          <a:bodyPr/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1800" dirty="0"/>
              <a:t>Barnes RM. 1963. 2002. </a:t>
            </a:r>
            <a:r>
              <a:rPr lang="en-US" sz="1800" b="1" i="1" dirty="0"/>
              <a:t>Motion and Time Study : Design and Measurement of Work. John Wiley and Sons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Bridger, 1995. </a:t>
            </a:r>
            <a:r>
              <a:rPr lang="en-US" sz="1800" i="1" dirty="0"/>
              <a:t>Introduction to ergonomics. </a:t>
            </a:r>
            <a:r>
              <a:rPr lang="en-US" sz="1800" i="1" dirty="0" err="1"/>
              <a:t>Mc</a:t>
            </a:r>
            <a:r>
              <a:rPr lang="en-US" sz="1800" i="1" dirty="0"/>
              <a:t> </a:t>
            </a:r>
            <a:r>
              <a:rPr lang="en-US" sz="1800" i="1" dirty="0" err="1"/>
              <a:t>Graw</a:t>
            </a:r>
            <a:r>
              <a:rPr lang="en-US" sz="1800" i="1" dirty="0"/>
              <a:t> Hill. Singapore</a:t>
            </a:r>
            <a:endParaRPr lang="en-US" sz="1800" i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Eko</a:t>
            </a:r>
            <a:r>
              <a:rPr lang="en-US" sz="1800" dirty="0" smtClean="0"/>
              <a:t> </a:t>
            </a:r>
            <a:r>
              <a:rPr lang="en-US" sz="1800" dirty="0" err="1"/>
              <a:t>Nurmianto</a:t>
            </a:r>
            <a:r>
              <a:rPr lang="en-US" sz="1800" dirty="0"/>
              <a:t>, Ir., </a:t>
            </a:r>
            <a:r>
              <a:rPr lang="en-US" sz="1800" dirty="0" err="1"/>
              <a:t>M.Eng.Sc</a:t>
            </a:r>
            <a:r>
              <a:rPr lang="en-US" sz="1800" dirty="0"/>
              <a:t>., D.E.R.T </a:t>
            </a:r>
            <a:r>
              <a:rPr lang="en-US" sz="1800" dirty="0" err="1"/>
              <a:t>Juli</a:t>
            </a:r>
            <a:r>
              <a:rPr lang="en-US" sz="1800" dirty="0"/>
              <a:t> </a:t>
            </a:r>
            <a:r>
              <a:rPr lang="en-US" sz="1800" dirty="0" smtClean="0"/>
              <a:t>2008, </a:t>
            </a:r>
            <a:r>
              <a:rPr lang="en-US" sz="1800" b="1" i="1" dirty="0" err="1" smtClean="0"/>
              <a:t>Ergonomi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Konsep</a:t>
            </a:r>
            <a:r>
              <a:rPr lang="en-US" sz="1800" b="1" i="1" dirty="0"/>
              <a:t> </a:t>
            </a:r>
            <a:r>
              <a:rPr lang="en-US" sz="1800" b="1" i="1" dirty="0" err="1"/>
              <a:t>Dasar</a:t>
            </a:r>
            <a:r>
              <a:rPr lang="en-US" sz="1800" b="1" i="1" dirty="0"/>
              <a:t> </a:t>
            </a:r>
            <a:r>
              <a:rPr lang="en-US" sz="1800" b="1" i="1" dirty="0" err="1"/>
              <a:t>dan</a:t>
            </a:r>
            <a:r>
              <a:rPr lang="en-US" sz="1800" b="1" i="1" dirty="0"/>
              <a:t> </a:t>
            </a:r>
            <a:r>
              <a:rPr lang="en-US" sz="1800" b="1" i="1" dirty="0" err="1" smtClean="0"/>
              <a:t>Aplikasinya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Edisi</a:t>
            </a:r>
            <a:r>
              <a:rPr lang="en-US" sz="1800" b="1" i="1" dirty="0" smtClean="0"/>
              <a:t> </a:t>
            </a:r>
            <a:r>
              <a:rPr lang="en-US" sz="1800" b="1" i="1" dirty="0" err="1"/>
              <a:t>Kedua</a:t>
            </a:r>
            <a:r>
              <a:rPr lang="en-US" sz="1800" b="1" i="1" dirty="0"/>
              <a:t> | </a:t>
            </a:r>
            <a:r>
              <a:rPr lang="en-US" sz="1800" b="1" i="1" dirty="0" err="1"/>
              <a:t>Cetakan</a:t>
            </a:r>
            <a:r>
              <a:rPr lang="en-US" sz="1800" b="1" i="1" dirty="0"/>
              <a:t> </a:t>
            </a:r>
            <a:r>
              <a:rPr lang="en-US" sz="1800" b="1" i="1" dirty="0" err="1" smtClean="0"/>
              <a:t>Kedua</a:t>
            </a:r>
            <a:r>
              <a:rPr lang="en-US" sz="1800" b="1" i="1" dirty="0"/>
              <a:t> </a:t>
            </a:r>
            <a:r>
              <a:rPr lang="en-US" sz="1800" b="1" i="1" dirty="0" smtClean="0"/>
              <a:t>,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Departemen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RI, </a:t>
            </a:r>
            <a:r>
              <a:rPr lang="en-US" sz="1800" dirty="0" err="1" smtClean="0"/>
              <a:t>Pusat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Keselamatan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Hiperkes</a:t>
            </a:r>
            <a:r>
              <a:rPr lang="en-US" sz="1800" dirty="0" smtClean="0"/>
              <a:t>, 2004 . </a:t>
            </a:r>
            <a:r>
              <a:rPr lang="en-US" sz="1800" b="1" i="1" dirty="0" err="1" smtClean="0"/>
              <a:t>Modul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Ergonomi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dan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Fisiologi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Kerja</a:t>
            </a:r>
            <a:endParaRPr lang="en-US" sz="1800" b="1" i="1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smtClean="0"/>
              <a:t>KHE</a:t>
            </a:r>
            <a:r>
              <a:rPr lang="en-US" sz="1800" dirty="0"/>
              <a:t>, HB </a:t>
            </a:r>
            <a:r>
              <a:rPr lang="en-US" sz="1800" dirty="0" err="1"/>
              <a:t>Kroemer</a:t>
            </a:r>
            <a:r>
              <a:rPr lang="en-US" sz="1800" dirty="0"/>
              <a:t> </a:t>
            </a:r>
            <a:r>
              <a:rPr lang="en-US" sz="1800" dirty="0" smtClean="0"/>
              <a:t>, </a:t>
            </a:r>
            <a:r>
              <a:rPr lang="en-US" sz="1800" b="1" i="1" dirty="0" smtClean="0"/>
              <a:t>Ergonomics</a:t>
            </a:r>
            <a:r>
              <a:rPr lang="en-US" sz="1800" b="1" i="1" dirty="0"/>
              <a:t>, How to Design for Ease and Efficiency, Second Edition, Prentice Hall.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800" dirty="0" err="1" smtClean="0"/>
              <a:t>Mc</a:t>
            </a:r>
            <a:r>
              <a:rPr lang="en-US" sz="1800" dirty="0" smtClean="0"/>
              <a:t> </a:t>
            </a:r>
            <a:r>
              <a:rPr lang="en-US" sz="1800" dirty="0" err="1"/>
              <a:t>Cormick</a:t>
            </a:r>
            <a:r>
              <a:rPr lang="en-US" sz="1800" dirty="0"/>
              <a:t> EJ, Sander MS. 1982. </a:t>
            </a:r>
            <a:r>
              <a:rPr lang="en-US" sz="1800" b="1" i="1" dirty="0"/>
              <a:t>Human Factors in Engineering and Design. </a:t>
            </a:r>
            <a:r>
              <a:rPr lang="en-US" sz="1800" b="1" i="1" dirty="0" err="1"/>
              <a:t>Mc</a:t>
            </a:r>
            <a:r>
              <a:rPr lang="en-US" sz="1800" b="1" i="1" dirty="0"/>
              <a:t> </a:t>
            </a:r>
            <a:r>
              <a:rPr lang="en-US" sz="1800" b="1" i="1" dirty="0" err="1"/>
              <a:t>Graw</a:t>
            </a:r>
            <a:r>
              <a:rPr lang="en-US" sz="1800" b="1" i="1" dirty="0"/>
              <a:t> Hill. New York. 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en-US" sz="1800" dirty="0"/>
              <a:t>Taylor &amp; Francis 1988, </a:t>
            </a:r>
            <a:r>
              <a:rPr lang="en-US" sz="1800" b="1" i="1" dirty="0"/>
              <a:t>Fitting the task to the Man, A textbook of </a:t>
            </a:r>
            <a:r>
              <a:rPr lang="en-US" sz="1800" b="1" i="1" dirty="0" smtClean="0"/>
              <a:t>Occupational Ergonomics </a:t>
            </a:r>
            <a:r>
              <a:rPr lang="en-US" sz="1800" b="1" i="1" dirty="0"/>
              <a:t>4</a:t>
            </a:r>
            <a:r>
              <a:rPr lang="en-US" sz="1800" b="1" i="1" baseline="30000" dirty="0"/>
              <a:t>th</a:t>
            </a:r>
            <a:r>
              <a:rPr lang="en-US" sz="1800" b="1" i="1" dirty="0"/>
              <a:t> Edition, London New York ,Philadelphia 1988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sz="1800" b="1" i="1" dirty="0"/>
          </a:p>
          <a:p>
            <a:pPr marL="285750" indent="-285750" algn="l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Modul-4, data M </a:t>
            </a:r>
            <a:r>
              <a:rPr lang="en-US" dirty="0" err="1" smtClean="0"/>
              <a:t>Arief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85556" y="5351345"/>
            <a:ext cx="4324644" cy="531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Online Reading:</a:t>
            </a:r>
          </a:p>
          <a:p>
            <a:pPr algn="l"/>
            <a:r>
              <a:rPr lang="en-US" sz="2000" i="1" dirty="0"/>
              <a:t>http://www.emedicine.com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9065429"/>
      </p:ext>
    </p:extLst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640" y="1412776"/>
            <a:ext cx="7354887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Greek words: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</a:t>
            </a:r>
            <a:r>
              <a:rPr lang="en-US" sz="2400" dirty="0" err="1"/>
              <a:t>Ergon</a:t>
            </a:r>
            <a:r>
              <a:rPr lang="en-US" sz="2400" dirty="0"/>
              <a:t>” : work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</a:t>
            </a:r>
            <a:r>
              <a:rPr lang="en-US" sz="2400" dirty="0" err="1"/>
              <a:t>Nomos</a:t>
            </a:r>
            <a:r>
              <a:rPr lang="en-US" sz="2400" dirty="0"/>
              <a:t>” : principle or laws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Ergonomics = The Science of Work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100" dirty="0"/>
              <a:t>In the literature: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1840s by </a:t>
            </a:r>
            <a:r>
              <a:rPr lang="en-US" sz="2400" dirty="0" err="1"/>
              <a:t>Wojciech</a:t>
            </a:r>
            <a:r>
              <a:rPr lang="en-US" sz="2400" dirty="0"/>
              <a:t> </a:t>
            </a:r>
            <a:r>
              <a:rPr lang="en-US" sz="2400" dirty="0" err="1"/>
              <a:t>Jastrzebowski</a:t>
            </a:r>
            <a:r>
              <a:rPr lang="en-US" sz="2400" dirty="0"/>
              <a:t> (a Polish educator and scientist)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1949 by K.F.H. </a:t>
            </a:r>
            <a:r>
              <a:rPr lang="en-US" sz="2400" dirty="0" err="1"/>
              <a:t>Murrel</a:t>
            </a:r>
            <a:r>
              <a:rPr lang="en-US" sz="2400" dirty="0"/>
              <a:t> (a British scientist)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Other terms: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Human Factors, Human Engineering, Engineering Psychology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03648" y="332656"/>
            <a:ext cx="6480720" cy="647700"/>
          </a:xfrm>
        </p:spPr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latin typeface="Rockwell" pitchFamily="18" charset="0"/>
              </a:rPr>
              <a:t>Introduction to </a:t>
            </a:r>
            <a:r>
              <a:rPr lang="en-US" sz="3200" b="1" dirty="0" smtClean="0">
                <a:solidFill>
                  <a:schemeClr val="accent2"/>
                </a:solidFill>
                <a:latin typeface="Rockwell" pitchFamily="18" charset="0"/>
              </a:rPr>
              <a:t>Ergonomics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3083"/>
      </p:ext>
    </p:extLst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 descr="Bouquet"/>
          <p:cNvSpPr txBox="1">
            <a:spLocks noChangeArrowheads="1"/>
          </p:cNvSpPr>
          <p:nvPr/>
        </p:nvSpPr>
        <p:spPr>
          <a:xfrm>
            <a:off x="1331640" y="908720"/>
            <a:ext cx="6768752" cy="1224136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Rockwell" pitchFamily="18" charset="0"/>
              </a:rPr>
              <a:t>ASAL KATA DARI BAHASA YUNANI: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Rockwell" pitchFamily="18" charset="0"/>
              </a:rPr>
              <a:t>	 (PERESMIAN 16 </a:t>
            </a:r>
            <a:r>
              <a:rPr lang="en-US" sz="2400" b="1" dirty="0" err="1" smtClean="0">
                <a:solidFill>
                  <a:schemeClr val="accent2"/>
                </a:solidFill>
                <a:latin typeface="Rockwell" pitchFamily="18" charset="0"/>
              </a:rPr>
              <a:t>Pebruary</a:t>
            </a:r>
            <a:r>
              <a:rPr lang="en-US" sz="2400" b="1" dirty="0" smtClean="0">
                <a:solidFill>
                  <a:schemeClr val="accent2"/>
                </a:solidFill>
                <a:latin typeface="Rockwell" pitchFamily="18" charset="0"/>
              </a:rPr>
              <a:t> 1950)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11909" y="2708920"/>
            <a:ext cx="7392540" cy="172819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  <a:latin typeface="Rockwell Condensed" pitchFamily="18" charset="0"/>
              </a:rPr>
              <a:t>Ergonomi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  <a:sym typeface="Wingdings" pitchFamily="2" charset="2"/>
              </a:rPr>
              <a:t> Ergo</a:t>
            </a:r>
            <a:r>
              <a:rPr lang="id-ID" dirty="0" smtClean="0">
                <a:solidFill>
                  <a:schemeClr val="accent2"/>
                </a:solidFill>
                <a:latin typeface="Rockwell Condensed" pitchFamily="18" charset="0"/>
                <a:sym typeface="Wingdings" pitchFamily="2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  <a:sym typeface="Wingdings" pitchFamily="2" charset="2"/>
              </a:rPr>
              <a:t> + </a:t>
            </a:r>
            <a:r>
              <a:rPr lang="en-US" dirty="0" err="1" smtClean="0">
                <a:solidFill>
                  <a:schemeClr val="accent2"/>
                </a:solidFill>
                <a:latin typeface="Rockwell Condensed" pitchFamily="18" charset="0"/>
                <a:sym typeface="Wingdings" pitchFamily="2" charset="2"/>
              </a:rPr>
              <a:t>Nomos</a:t>
            </a:r>
            <a:endParaRPr lang="en-US" dirty="0" smtClean="0">
              <a:solidFill>
                <a:schemeClr val="accent2"/>
              </a:solidFill>
              <a:latin typeface="Rockwell Condensed" pitchFamily="18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				Ergo</a:t>
            </a:r>
            <a:r>
              <a:rPr lang="id-ID" dirty="0" smtClean="0">
                <a:solidFill>
                  <a:schemeClr val="accent2"/>
                </a:solidFill>
                <a:latin typeface="Rockwell Condensed" pitchFamily="18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Rockwell Condensed" pitchFamily="18" charset="0"/>
              </a:rPr>
              <a:t>Kerja</a:t>
            </a:r>
            <a:endParaRPr lang="en-US" dirty="0" smtClean="0">
              <a:solidFill>
                <a:schemeClr val="accent2"/>
              </a:solidFill>
              <a:latin typeface="Rockwell Condense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				</a:t>
            </a:r>
            <a:r>
              <a:rPr lang="en-US" dirty="0" err="1" smtClean="0">
                <a:solidFill>
                  <a:schemeClr val="accent2"/>
                </a:solidFill>
                <a:latin typeface="Rockwell Condensed" pitchFamily="18" charset="0"/>
              </a:rPr>
              <a:t>Nomos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 = </a:t>
            </a:r>
            <a:r>
              <a:rPr lang="en-US" dirty="0" err="1" smtClean="0">
                <a:solidFill>
                  <a:schemeClr val="accent2"/>
                </a:solidFill>
                <a:latin typeface="Rockwell Condensed" pitchFamily="18" charset="0"/>
              </a:rPr>
              <a:t>Aturan</a:t>
            </a:r>
            <a:r>
              <a:rPr lang="en-US" dirty="0" smtClean="0">
                <a:solidFill>
                  <a:schemeClr val="accent2"/>
                </a:solidFill>
                <a:latin typeface="Rockwell Condensed" pitchFamily="18" charset="0"/>
              </a:rPr>
              <a:t>/</a:t>
            </a:r>
            <a:r>
              <a:rPr lang="en-US" sz="2000" dirty="0" smtClean="0">
                <a:solidFill>
                  <a:schemeClr val="accent2"/>
                </a:solidFill>
                <a:latin typeface="Rockwell Condensed" pitchFamily="18" charset="0"/>
              </a:rPr>
              <a:t>HUKUM ALAM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accent2"/>
              </a:solidFill>
              <a:latin typeface="Rockwell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2836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7" descr="Bouquet"/>
          <p:cNvSpPr txBox="1">
            <a:spLocks noChangeArrowheads="1"/>
          </p:cNvSpPr>
          <p:nvPr/>
        </p:nvSpPr>
        <p:spPr>
          <a:xfrm>
            <a:off x="1619672" y="980728"/>
            <a:ext cx="7272808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 </a:t>
            </a:r>
            <a:r>
              <a:rPr lang="en-US" b="1" dirty="0" smtClean="0"/>
              <a:t>HARI LAHIR ERGONOMI:</a:t>
            </a:r>
          </a:p>
          <a:p>
            <a:endParaRPr lang="en-US" b="1" dirty="0" smtClean="0"/>
          </a:p>
          <a:p>
            <a:r>
              <a:rPr lang="en-US" sz="8000" b="1" dirty="0" smtClean="0">
                <a:solidFill>
                  <a:schemeClr val="accent2"/>
                </a:solidFill>
              </a:rPr>
              <a:t>12 JULI 1949</a:t>
            </a:r>
          </a:p>
          <a:p>
            <a:pPr>
              <a:buFont typeface="Wingdings" pitchFamily="2" charset="2"/>
              <a:buNone/>
            </a:pPr>
            <a:r>
              <a:rPr lang="en-US" sz="3600" b="1" dirty="0" smtClean="0"/>
              <a:t>(</a:t>
            </a:r>
            <a:r>
              <a:rPr lang="en-US" sz="2800" b="1" dirty="0" smtClean="0"/>
              <a:t>THE HUMAN RESEARCH GROUP, INTERDISCIPLINARY)</a:t>
            </a:r>
          </a:p>
          <a:p>
            <a:pPr>
              <a:buFont typeface="Wingdings" pitchFamily="2" charset="2"/>
              <a:buNone/>
            </a:pPr>
            <a:endParaRPr lang="en-US" sz="3600" b="1" dirty="0" smtClean="0"/>
          </a:p>
          <a:p>
            <a:pPr>
              <a:buFont typeface="Wingdings" pitchFamily="2" charset="2"/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47519299"/>
      </p:ext>
    </p:extLst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021D6-466C-409A-B7C8-42334A938803}" type="slidenum">
              <a:rPr lang="en-US"/>
              <a:pPr/>
              <a:t>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76672"/>
            <a:ext cx="6635080" cy="1047328"/>
          </a:xfrm>
        </p:spPr>
        <p:txBody>
          <a:bodyPr/>
          <a:lstStyle/>
          <a:p>
            <a:r>
              <a:rPr lang="en-US" sz="2800" b="1" dirty="0" smtClean="0">
                <a:latin typeface="Rockwell" pitchFamily="18" charset="0"/>
              </a:rPr>
              <a:t>1.DEFINITION </a:t>
            </a:r>
            <a:r>
              <a:rPr lang="en-US" sz="2800" b="1" dirty="0">
                <a:latin typeface="Rockwell" pitchFamily="18" charset="0"/>
              </a:rPr>
              <a:t>OF ERGONOMICS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412776"/>
            <a:ext cx="7128792" cy="223224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Rockwell" pitchFamily="18" charset="0"/>
              </a:rPr>
              <a:t>ILO :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Rockwell" pitchFamily="18" charset="0"/>
              </a:rPr>
              <a:t>“</a:t>
            </a:r>
            <a:r>
              <a:rPr lang="en-US" sz="2000" i="1" dirty="0">
                <a:latin typeface="Rockwell" pitchFamily="18" charset="0"/>
              </a:rPr>
              <a:t>The application of the human biological sciences in </a:t>
            </a:r>
            <a:r>
              <a:rPr lang="en-US" sz="2000" i="1" dirty="0" err="1">
                <a:latin typeface="Rockwell" pitchFamily="18" charset="0"/>
              </a:rPr>
              <a:t>conjuction</a:t>
            </a:r>
            <a:r>
              <a:rPr lang="en-US" sz="2000" i="1" dirty="0">
                <a:latin typeface="Rockwell" pitchFamily="18" charset="0"/>
              </a:rPr>
              <a:t> with the engineering sciences to achieve the optimum mutual adjustment of man/ woman and his/ her work, the benefits being measured </a:t>
            </a:r>
            <a:r>
              <a:rPr lang="en-US" sz="2000" i="1" dirty="0" err="1">
                <a:latin typeface="Rockwell" pitchFamily="18" charset="0"/>
              </a:rPr>
              <a:t>interm</a:t>
            </a:r>
            <a:r>
              <a:rPr lang="en-US" sz="2000" i="1" dirty="0">
                <a:latin typeface="Rockwell" pitchFamily="18" charset="0"/>
              </a:rPr>
              <a:t> of human efficiency and well-being</a:t>
            </a:r>
            <a:r>
              <a:rPr lang="en-US" sz="2000" dirty="0">
                <a:latin typeface="Rockwell" pitchFamily="18" charset="0"/>
              </a:rPr>
              <a:t>”.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Rockwell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31640" y="3861048"/>
            <a:ext cx="712656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000" b="1" u="sng" dirty="0" err="1">
                <a:solidFill>
                  <a:schemeClr val="accent2"/>
                </a:solidFill>
                <a:latin typeface="Rockwell" pitchFamily="18" charset="0"/>
              </a:rPr>
              <a:t>Menurut</a:t>
            </a:r>
            <a:r>
              <a:rPr lang="en-US" sz="2000" b="1" u="sng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b="1" u="sng" dirty="0" smtClean="0">
                <a:solidFill>
                  <a:schemeClr val="accent2"/>
                </a:solidFill>
                <a:latin typeface="Rockwell" pitchFamily="18" charset="0"/>
              </a:rPr>
              <a:t>ILO:</a:t>
            </a:r>
            <a:endParaRPr lang="en-US" sz="2000" b="1" u="sng" dirty="0">
              <a:solidFill>
                <a:schemeClr val="accent2"/>
              </a:solidFill>
              <a:latin typeface="Rockwell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Adalah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penerapan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ilmu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biologi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manusia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sejalan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dengan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ilmu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rekayasa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untuk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mencapai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penyesuaian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bersama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antara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pekerjaan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dan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manusia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secara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optimum,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dengan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tujuan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agar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bermanfaat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demi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efisiensi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dan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Rockwell" pitchFamily="18" charset="0"/>
              </a:rPr>
              <a:t>kesejahteraan</a:t>
            </a:r>
            <a:r>
              <a:rPr lang="en-US" sz="2000" dirty="0">
                <a:solidFill>
                  <a:schemeClr val="accent2"/>
                </a:solidFill>
                <a:latin typeface="Rockwell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271345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6FF9-FD2B-4D1C-8640-481E5DF2024F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616624" cy="720080"/>
          </a:xfrm>
        </p:spPr>
        <p:txBody>
          <a:bodyPr/>
          <a:lstStyle/>
          <a:p>
            <a:r>
              <a:rPr lang="en-US" sz="2400" b="1" dirty="0">
                <a:latin typeface="Rockwell" pitchFamily="18" charset="0"/>
              </a:rPr>
              <a:t>DEFINITION OF ERGONOMICS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196752"/>
            <a:ext cx="7462812" cy="2736304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i="1" dirty="0">
                <a:solidFill>
                  <a:srgbClr val="002060"/>
                </a:solidFill>
                <a:latin typeface="Rockwell" pitchFamily="18" charset="0"/>
              </a:rPr>
              <a:t>IEA (International Ergonomics </a:t>
            </a:r>
            <a:r>
              <a:rPr lang="en-US" sz="2000" i="1" dirty="0" err="1">
                <a:solidFill>
                  <a:srgbClr val="002060"/>
                </a:solidFill>
                <a:latin typeface="Rockwell" pitchFamily="18" charset="0"/>
              </a:rPr>
              <a:t>Assosiation</a:t>
            </a:r>
            <a:r>
              <a:rPr lang="en-US" sz="2000" i="1" dirty="0">
                <a:solidFill>
                  <a:srgbClr val="002060"/>
                </a:solidFill>
                <a:latin typeface="Rockwell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000" i="1" dirty="0">
                <a:solidFill>
                  <a:srgbClr val="002060"/>
                </a:solidFill>
                <a:latin typeface="Rockwell" pitchFamily="18" charset="0"/>
              </a:rPr>
              <a:t>“The study of anatomical, physiological, and </a:t>
            </a:r>
            <a:r>
              <a:rPr lang="en-US" sz="2000" i="1" dirty="0" err="1">
                <a:solidFill>
                  <a:srgbClr val="002060"/>
                </a:solidFill>
                <a:latin typeface="Rockwell" pitchFamily="18" charset="0"/>
              </a:rPr>
              <a:t>psycological</a:t>
            </a:r>
            <a:r>
              <a:rPr lang="en-US" sz="2000" i="1" dirty="0">
                <a:solidFill>
                  <a:srgbClr val="002060"/>
                </a:solidFill>
                <a:latin typeface="Rockwell" pitchFamily="18" charset="0"/>
              </a:rPr>
              <a:t> aspect of human in working environment. It is concerned with the efficiency, health, safety and comfort of the people at work at home and at play.</a:t>
            </a:r>
          </a:p>
          <a:p>
            <a:pPr>
              <a:buFont typeface="Wingdings" pitchFamily="2" charset="2"/>
              <a:buNone/>
            </a:pPr>
            <a:r>
              <a:rPr lang="en-US" sz="2000" i="1" dirty="0" smtClean="0">
                <a:solidFill>
                  <a:srgbClr val="002060"/>
                </a:solidFill>
                <a:latin typeface="Rockwell" pitchFamily="18" charset="0"/>
              </a:rPr>
              <a:t>This </a:t>
            </a:r>
            <a:r>
              <a:rPr lang="en-US" sz="2000" i="1" dirty="0">
                <a:solidFill>
                  <a:srgbClr val="002060"/>
                </a:solidFill>
                <a:latin typeface="Rockwell" pitchFamily="18" charset="0"/>
              </a:rPr>
              <a:t>generally requires the study of system in which humans, machines, and environment interact, with the aim of fitting to the humans”.</a:t>
            </a:r>
          </a:p>
          <a:p>
            <a:pPr>
              <a:buFont typeface="Wingdings" pitchFamily="2" charset="2"/>
              <a:buNone/>
            </a:pPr>
            <a:endParaRPr lang="en-US" sz="2400" i="1" dirty="0">
              <a:solidFill>
                <a:srgbClr val="002060"/>
              </a:solidFill>
              <a:latin typeface="Rockwell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8408" y="4437112"/>
            <a:ext cx="727280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err="1" smtClean="0">
                <a:solidFill>
                  <a:srgbClr val="A50021"/>
                </a:solidFill>
                <a:latin typeface="Rockwell" pitchFamily="18" charset="0"/>
              </a:rPr>
              <a:t>Menurut</a:t>
            </a:r>
            <a:r>
              <a:rPr lang="en-US" i="1" dirty="0" smtClean="0">
                <a:solidFill>
                  <a:srgbClr val="A50021"/>
                </a:solidFill>
                <a:latin typeface="Rockwell" pitchFamily="18" charset="0"/>
              </a:rPr>
              <a:t> :  International </a:t>
            </a:r>
            <a:r>
              <a:rPr lang="en-US" i="1" dirty="0">
                <a:solidFill>
                  <a:srgbClr val="A50021"/>
                </a:solidFill>
                <a:latin typeface="Rockwell" pitchFamily="18" charset="0"/>
              </a:rPr>
              <a:t>Ergonomics </a:t>
            </a:r>
            <a:r>
              <a:rPr lang="en-US" i="1" dirty="0" err="1">
                <a:solidFill>
                  <a:srgbClr val="A50021"/>
                </a:solidFill>
                <a:latin typeface="Rockwell" pitchFamily="18" charset="0"/>
              </a:rPr>
              <a:t>Assosiation</a:t>
            </a:r>
            <a:r>
              <a:rPr lang="en-US" i="1" dirty="0">
                <a:solidFill>
                  <a:srgbClr val="A50021"/>
                </a:solidFill>
                <a:latin typeface="Rockwell" pitchFamily="18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Rockwell" pitchFamily="18" charset="0"/>
              </a:rPr>
              <a:t>, </a:t>
            </a:r>
            <a:r>
              <a:rPr lang="en-US" sz="2000" i="1" dirty="0" smtClean="0">
                <a:solidFill>
                  <a:srgbClr val="002060"/>
                </a:solidFill>
                <a:latin typeface="Rockwell" pitchFamily="18" charset="0"/>
              </a:rPr>
              <a:t>d</a:t>
            </a:r>
            <a:r>
              <a:rPr lang="id-ID" sz="2000" i="1" dirty="0" smtClean="0">
                <a:solidFill>
                  <a:prstClr val="black"/>
                </a:solidFill>
                <a:latin typeface="Rockwell" pitchFamily="18" charset="0"/>
              </a:rPr>
              <a:t>idefenisikan </a:t>
            </a:r>
            <a:r>
              <a:rPr lang="id-ID" sz="2000" i="1" dirty="0">
                <a:solidFill>
                  <a:prstClr val="black"/>
                </a:solidFill>
                <a:latin typeface="Rockwell" pitchFamily="18" charset="0"/>
              </a:rPr>
              <a:t>sebagai studi tentang aspek- aspek manusia dalam lingkungan kerjanya yang ditinjaui secara anotomi, fisiologi, psikologi, engineering, manajemen dan desain/perancangan</a:t>
            </a:r>
            <a:endParaRPr lang="en-US" i="1" dirty="0">
              <a:solidFill>
                <a:prstClr val="black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69308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536174"/>
            <a:ext cx="64087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Pristina" pitchFamily="66" charset="0"/>
              </a:rPr>
              <a:t>Menurut</a:t>
            </a:r>
            <a:r>
              <a:rPr lang="en-US" sz="3600" b="1" dirty="0">
                <a:solidFill>
                  <a:srgbClr val="7030A0"/>
                </a:solidFill>
                <a:latin typeface="Pristina" pitchFamily="66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Pristina" pitchFamily="66" charset="0"/>
              </a:rPr>
              <a:t>Sutalaksana</a:t>
            </a:r>
            <a:r>
              <a:rPr lang="en-US" sz="3600" b="1" dirty="0">
                <a:solidFill>
                  <a:srgbClr val="7030A0"/>
                </a:solidFill>
                <a:latin typeface="Pristina" pitchFamily="66" charset="0"/>
              </a:rPr>
              <a:t>, 1979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ergonomi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merupakan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ilmu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mempelajari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sifat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kemampuan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keterbatasan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manusia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untuk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merancang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suatu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sistem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kerja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sehingga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orang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dapat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hidup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bekerja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pada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sistem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itu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baik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yaitu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mencapai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tujuan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yang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diinginkan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melealui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pekerjaan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itu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dengan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efektif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aman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dan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Rockwell" pitchFamily="18" charset="0"/>
              </a:rPr>
              <a:t>nyaman</a:t>
            </a:r>
            <a:r>
              <a:rPr lang="en-US" dirty="0">
                <a:solidFill>
                  <a:prstClr val="black"/>
                </a:solidFill>
                <a:latin typeface="Rockwell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677543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teboo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5013</TotalTime>
  <Words>1743</Words>
  <Application>Microsoft Office PowerPoint</Application>
  <PresentationFormat>On-screen Show (4:3)</PresentationFormat>
  <Paragraphs>271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Notebook</vt:lpstr>
      <vt:lpstr>Office Theme</vt:lpstr>
      <vt:lpstr>Edge</vt:lpstr>
      <vt:lpstr>PowerPoint Presentation</vt:lpstr>
      <vt:lpstr>PowerPoint Presentation</vt:lpstr>
      <vt:lpstr>PowerPoint Presentation</vt:lpstr>
      <vt:lpstr>Introduction to Ergonomics</vt:lpstr>
      <vt:lpstr>PowerPoint Presentation</vt:lpstr>
      <vt:lpstr>PowerPoint Presentation</vt:lpstr>
      <vt:lpstr>1.DEFINITION OF ERGONOMICS</vt:lpstr>
      <vt:lpstr>DEFINITION OF ERGONOMICS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PEMBENTUKAN KELOMPOK /Asosiasi Ergonomi</vt:lpstr>
      <vt:lpstr>Frank &amp; Lilian Gilberth</vt:lpstr>
      <vt:lpstr>Perkembangan Perkuliahan  di Indonesia  :</vt:lpstr>
      <vt:lpstr>3. PERKEMBANGAN ILMU</vt:lpstr>
      <vt:lpstr>PowerPoint Presentation</vt:lpstr>
      <vt:lpstr>PowerPoint Presentation</vt:lpstr>
      <vt:lpstr>PowerPoint Presentation</vt:lpstr>
      <vt:lpstr>Components of Ergonomics</vt:lpstr>
      <vt:lpstr>PowerPoint Presentation</vt:lpstr>
      <vt:lpstr>PowerPoint Presentation</vt:lpstr>
      <vt:lpstr>PowerPoint Presentation</vt:lpstr>
      <vt:lpstr>PowerPoint Presentation</vt:lpstr>
      <vt:lpstr>5.1.  RUANG LINGKUP</vt:lpstr>
      <vt:lpstr>PowerPoint Presentation</vt:lpstr>
      <vt:lpstr>Origins, developments, and applications</vt:lpstr>
      <vt:lpstr>PowerPoint Presentation</vt:lpstr>
      <vt:lpstr>PowerPoint Presentation</vt:lpstr>
      <vt:lpstr>PowerPoint Presentation</vt:lpstr>
      <vt:lpstr> The Ergonomics Process</vt:lpstr>
      <vt:lpstr>ERGONOMIC MODEL</vt:lpstr>
      <vt:lpstr>Referensi,</vt:lpstr>
    </vt:vector>
  </TitlesOfParts>
  <Company>DISNAKER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INDOOR AIR QUALITY</dc:title>
  <dc:creator>BLK</dc:creator>
  <cp:lastModifiedBy>Rismal</cp:lastModifiedBy>
  <cp:revision>230</cp:revision>
  <cp:lastPrinted>1601-01-01T00:00:00Z</cp:lastPrinted>
  <dcterms:created xsi:type="dcterms:W3CDTF">2004-06-23T03:15:46Z</dcterms:created>
  <dcterms:modified xsi:type="dcterms:W3CDTF">2011-10-13T03:56:49Z</dcterms:modified>
</cp:coreProperties>
</file>