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8" r:id="rId2"/>
  </p:sldMasterIdLst>
  <p:notesMasterIdLst>
    <p:notesMasterId r:id="rId50"/>
  </p:notesMasterIdLst>
  <p:handoutMasterIdLst>
    <p:handoutMasterId r:id="rId51"/>
  </p:handoutMasterIdLst>
  <p:sldIdLst>
    <p:sldId id="256" r:id="rId3"/>
    <p:sldId id="343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90" r:id="rId32"/>
    <p:sldId id="291" r:id="rId33"/>
    <p:sldId id="292" r:id="rId34"/>
    <p:sldId id="293" r:id="rId35"/>
    <p:sldId id="294" r:id="rId36"/>
    <p:sldId id="288" r:id="rId37"/>
    <p:sldId id="289" r:id="rId38"/>
    <p:sldId id="295" r:id="rId39"/>
    <p:sldId id="296" r:id="rId40"/>
    <p:sldId id="297" r:id="rId41"/>
    <p:sldId id="300" r:id="rId42"/>
    <p:sldId id="298" r:id="rId43"/>
    <p:sldId id="299" r:id="rId44"/>
    <p:sldId id="301" r:id="rId45"/>
    <p:sldId id="302" r:id="rId46"/>
    <p:sldId id="303" r:id="rId47"/>
    <p:sldId id="304" r:id="rId48"/>
    <p:sldId id="305" r:id="rId4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CCFF"/>
    <a:srgbClr val="CCE7E6"/>
    <a:srgbClr val="33CCFF"/>
    <a:srgbClr val="FFFF99"/>
    <a:srgbClr val="000099"/>
    <a:srgbClr val="FFFA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48B5EBA-8285-4BAD-A645-96B39429F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7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DCA001-2919-44BA-BDF2-D47120541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97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kumimoji="1" lang="id-ID" sz="240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id-ID" sz="240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10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103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5A72B5-D0BA-46A7-973B-3DF3C394E1C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53971"/>
      </p:ext>
    </p:extLst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99E0D-8B47-42D9-80FA-5374451BF7D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086845"/>
      </p:ext>
    </p:extLst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1CF9F-D1E2-42CE-878B-6E7416065AC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65720"/>
      </p:ext>
    </p:extLst>
  </p:cSld>
  <p:clrMapOvr>
    <a:masterClrMapping/>
  </p:clrMapOvr>
  <p:transition>
    <p:plu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67047-FAB0-4699-B65D-1644B147CA8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06418"/>
      </p:ext>
    </p:extLst>
  </p:cSld>
  <p:clrMapOvr>
    <a:masterClrMapping/>
  </p:clrMapOvr>
  <p:transition>
    <p:plu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8A4EC-4E18-40CD-BB86-FB2D0C7B638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111408"/>
      </p:ext>
    </p:extLst>
  </p:cSld>
  <p:clrMapOvr>
    <a:masterClrMapping/>
  </p:clrMapOvr>
  <p:transition>
    <p:plu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27956-AE64-40D1-8E74-2444206A173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74551"/>
      </p:ext>
    </p:extLst>
  </p:cSld>
  <p:clrMapOvr>
    <a:masterClrMapping/>
  </p:clrMapOvr>
  <p:transition>
    <p:plu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6957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A80CA-2D3E-4D94-AF47-38B6377D2B7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16963"/>
      </p:ext>
    </p:extLst>
  </p:cSld>
  <p:clrMapOvr>
    <a:masterClrMapping/>
  </p:clrMapOvr>
  <p:transition>
    <p:plu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14FE5-2CF8-4F82-AEA6-E45F039CC47E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173117"/>
      </p:ext>
    </p:extLst>
  </p:cSld>
  <p:clrMapOvr>
    <a:masterClrMapping/>
  </p:clrMapOvr>
  <p:transition>
    <p:plu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7B8EF-843D-41CB-9D4F-A13D4B610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6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A72B5-D0BA-46A7-973B-3DF3C394E1C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71829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005308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1C1B9-6413-4A78-A57F-A0EFD2A37EB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239813"/>
      </p:ext>
    </p:extLst>
  </p:cSld>
  <p:clrMapOvr>
    <a:masterClrMapping/>
  </p:clrMapOvr>
  <p:transition>
    <p:plu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D9264-B612-4448-919B-5AAAF00A94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66584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E16BB-EAEA-4B06-92F8-42C66B59C84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67219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A36FD-86AB-446F-9AE0-B197B5EAE1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06755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60803-B980-4F49-9313-5E5806C4F58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87734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5B422-3391-4F9A-8810-6C1892232E2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443317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5DBD4-8940-4DFE-9F71-58DBEFCCA44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579071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69DC3-A7EB-4C98-9E1A-D5CB1FB51E8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631847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99E0D-8B47-42D9-80FA-5374451BF7D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492754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1CF9F-D1E2-42CE-878B-6E7416065AC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499201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D9264-B612-4448-919B-5AAAF00A940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50578"/>
      </p:ext>
    </p:extLst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16BB-EAEA-4B06-92F8-42C66B59C84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200547"/>
      </p:ext>
    </p:extLst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A36FD-86AB-446F-9AE0-B197B5EAE13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8590"/>
      </p:ext>
    </p:extLst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60803-B980-4F49-9313-5E5806C4F58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55436"/>
      </p:ext>
    </p:extLst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5B422-3391-4F9A-8810-6C1892232E2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860728"/>
      </p:ext>
    </p:extLst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DBD4-8940-4DFE-9F71-58DBEFCCA44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26564"/>
      </p:ext>
    </p:extLst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9DC3-A7EB-4C98-9E1A-D5CB1FB51E8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94566"/>
      </p:ext>
    </p:extLst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kumimoji="1" lang="id-ID" sz="240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40003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l" eaLnBrk="1" hangingPunct="1">
              <a:defRPr/>
            </a:pPr>
            <a:endParaRPr lang="id-ID" sz="240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9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9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00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l" eaLnBrk="1" hangingPunct="1">
              <a:defRPr/>
            </a:pPr>
            <a:endParaRPr lang="en-US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400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400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E240DD9D-9137-47DC-82FA-F03B8A2A3BFE}" type="slidenum">
              <a:rPr lang="en-US">
                <a:solidFill>
                  <a:prstClr val="black"/>
                </a:solidFill>
                <a:latin typeface="Times New Roman"/>
              </a:rPr>
              <a:pPr eaLnBrk="1" hangingPunct="1">
                <a:defRPr/>
              </a:pPr>
              <a:t>‹#›</a:t>
            </a:fld>
            <a:endParaRPr lang="en-US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906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ransition>
    <p:plu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hangingPunct="1">
              <a:defRPr/>
            </a:pPr>
            <a:endParaRPr lang="en-US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>
              <a:defRPr/>
            </a:pPr>
            <a:fld id="{E240DD9D-9137-47DC-82FA-F03B8A2A3BFE}" type="slidenum">
              <a:rPr lang="en-US" smtClean="0">
                <a:solidFill>
                  <a:prstClr val="black"/>
                </a:solidFill>
                <a:latin typeface="Times New Roman"/>
              </a:rPr>
              <a:pPr eaLnBrk="1" hangingPunct="1">
                <a:defRPr/>
              </a:pPr>
              <a:t>‹#›</a:t>
            </a:fld>
            <a:endParaRPr lang="en-US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107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plus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../LINK/MTM.doc" TargetMode="External"/><Relationship Id="rId2" Type="http://schemas.openxmlformats.org/officeDocument/2006/relationships/hyperlink" Target="../LINK/Work%20Factor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LINK/MOST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057400"/>
            <a:ext cx="7112000" cy="1143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US" sz="4800" dirty="0" smtClean="0">
                <a:latin typeface="Franklin Gothic Medium" pitchFamily="34" charset="0"/>
              </a:rPr>
              <a:t>DESAIN SISTEM KERJA</a:t>
            </a:r>
          </a:p>
        </p:txBody>
      </p:sp>
    </p:spTree>
  </p:cSld>
  <p:clrMapOvr>
    <a:masterClrMapping/>
  </p:clrMapOvr>
  <p:transition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5029200" cy="609600"/>
          </a:xfrm>
          <a:noFill/>
        </p:spPr>
        <p:txBody>
          <a:bodyPr/>
          <a:lstStyle/>
          <a:p>
            <a:pPr algn="ctr" eaLnBrk="1" hangingPunct="1"/>
            <a:r>
              <a:rPr lang="en-US" sz="2800" smtClean="0">
                <a:latin typeface="Bookman Old Style" pitchFamily="18" charset="0"/>
              </a:rPr>
              <a:t>Contoh Peta Proses Operasi</a:t>
            </a:r>
          </a:p>
        </p:txBody>
      </p:sp>
      <p:graphicFrame>
        <p:nvGraphicFramePr>
          <p:cNvPr id="1026" name="Object 172"/>
          <p:cNvGraphicFramePr>
            <a:graphicFrameLocks noGrp="1" noChangeAspect="1"/>
          </p:cNvGraphicFramePr>
          <p:nvPr>
            <p:ph idx="1"/>
          </p:nvPr>
        </p:nvGraphicFramePr>
        <p:xfrm>
          <a:off x="1219200" y="1676400"/>
          <a:ext cx="6604000" cy="488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Visio" r:id="rId3" imgW="7019239" imgH="5190439" progId="Visio.Drawing.11">
                  <p:embed/>
                </p:oleObj>
              </mc:Choice>
              <mc:Fallback>
                <p:oleObj name="Visio" r:id="rId3" imgW="7019239" imgH="5190439" progId="Visio.Drawing.11">
                  <p:embed/>
                  <p:pic>
                    <p:nvPicPr>
                      <p:cNvPr id="0" name="Object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6604000" cy="488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5486400" cy="838200"/>
          </a:xfrm>
          <a:noFill/>
        </p:spPr>
        <p:txBody>
          <a:bodyPr/>
          <a:lstStyle/>
          <a:p>
            <a:pPr algn="ctr" eaLnBrk="1" hangingPunct="1"/>
            <a:r>
              <a:rPr lang="en-US" smtClean="0">
                <a:latin typeface="Bookman Old Style" pitchFamily="18" charset="0"/>
              </a:rPr>
              <a:t>Peta aliran proses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Diagram yang menunjukkan urut-urutan dari operasi, pemeriksaan, transportasi, menunggu dan penyimpanan selama suatu proses.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Berguna untuk mengetahui aliran bahan, memberi informasi waktu penyelesaian, mengetahui jumlah kegiatan yang dialami bahan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Alat perbaikan proses dan metode kerja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Alat untuk mempermudah proses analisis ketidaksempurnaan pekerjaan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311" y="173819"/>
            <a:ext cx="4495800" cy="228600"/>
          </a:xfrm>
          <a:noFill/>
        </p:spPr>
        <p:txBody>
          <a:bodyPr/>
          <a:lstStyle/>
          <a:p>
            <a:pPr algn="ctr" eaLnBrk="1" hangingPunct="1"/>
            <a:r>
              <a:rPr lang="en-US" sz="1800" dirty="0" err="1" smtClean="0">
                <a:latin typeface="Bookman Old Style" pitchFamily="18" charset="0"/>
              </a:rPr>
              <a:t>Contoh</a:t>
            </a:r>
            <a:r>
              <a:rPr lang="en-US" sz="1800" dirty="0" smtClean="0">
                <a:latin typeface="Bookman Old Style" pitchFamily="18" charset="0"/>
              </a:rPr>
              <a:t> </a:t>
            </a:r>
            <a:r>
              <a:rPr lang="en-US" sz="1800" dirty="0" err="1" smtClean="0">
                <a:latin typeface="Bookman Old Style" pitchFamily="18" charset="0"/>
              </a:rPr>
              <a:t>Peta</a:t>
            </a:r>
            <a:r>
              <a:rPr lang="en-US" sz="1800" dirty="0" smtClean="0">
                <a:latin typeface="Bookman Old Style" pitchFamily="18" charset="0"/>
              </a:rPr>
              <a:t> </a:t>
            </a:r>
            <a:r>
              <a:rPr lang="en-US" sz="1800" dirty="0" err="1" smtClean="0">
                <a:latin typeface="Bookman Old Style" pitchFamily="18" charset="0"/>
              </a:rPr>
              <a:t>Aliran</a:t>
            </a:r>
            <a:r>
              <a:rPr lang="en-US" sz="1800" dirty="0" smtClean="0">
                <a:latin typeface="Bookman Old Style" pitchFamily="18" charset="0"/>
              </a:rPr>
              <a:t> Proses</a:t>
            </a:r>
          </a:p>
        </p:txBody>
      </p:sp>
      <p:grpSp>
        <p:nvGrpSpPr>
          <p:cNvPr id="28675" name="Group 5"/>
          <p:cNvGrpSpPr>
            <a:grpSpLocks/>
          </p:cNvGrpSpPr>
          <p:nvPr/>
        </p:nvGrpSpPr>
        <p:grpSpPr bwMode="auto">
          <a:xfrm>
            <a:off x="2590800" y="2133600"/>
            <a:ext cx="1905000" cy="3908425"/>
            <a:chOff x="2304" y="6009"/>
            <a:chExt cx="2387" cy="6156"/>
          </a:xfrm>
        </p:grpSpPr>
        <p:sp>
          <p:nvSpPr>
            <p:cNvPr id="28861" name="AutoShape 104"/>
            <p:cNvSpPr>
              <a:spLocks noChangeAspect="1" noChangeArrowheads="1"/>
            </p:cNvSpPr>
            <p:nvPr/>
          </p:nvSpPr>
          <p:spPr bwMode="auto">
            <a:xfrm>
              <a:off x="2304" y="6009"/>
              <a:ext cx="251" cy="251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62" name="Rectangle 103"/>
            <p:cNvSpPr>
              <a:spLocks noChangeAspect="1" noChangeArrowheads="1"/>
            </p:cNvSpPr>
            <p:nvPr/>
          </p:nvSpPr>
          <p:spPr bwMode="auto">
            <a:xfrm>
              <a:off x="3309" y="6009"/>
              <a:ext cx="251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63" name="AutoShape 102"/>
            <p:cNvSpPr>
              <a:spLocks noChangeAspect="1" noChangeArrowheads="1"/>
            </p:cNvSpPr>
            <p:nvPr/>
          </p:nvSpPr>
          <p:spPr bwMode="auto">
            <a:xfrm>
              <a:off x="3937" y="6009"/>
              <a:ext cx="251" cy="251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64" name="AutoShape 101"/>
            <p:cNvSpPr>
              <a:spLocks noChangeAspect="1" noChangeArrowheads="1"/>
            </p:cNvSpPr>
            <p:nvPr/>
          </p:nvSpPr>
          <p:spPr bwMode="auto">
            <a:xfrm>
              <a:off x="4440" y="6009"/>
              <a:ext cx="251" cy="251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65" name="AutoShape 100"/>
            <p:cNvSpPr>
              <a:spLocks noChangeAspect="1" noChangeArrowheads="1"/>
            </p:cNvSpPr>
            <p:nvPr/>
          </p:nvSpPr>
          <p:spPr bwMode="auto">
            <a:xfrm>
              <a:off x="2304" y="6512"/>
              <a:ext cx="251" cy="251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66" name="Line 99"/>
            <p:cNvSpPr>
              <a:spLocks noChangeAspect="1" noChangeShapeType="1"/>
            </p:cNvSpPr>
            <p:nvPr/>
          </p:nvSpPr>
          <p:spPr bwMode="auto">
            <a:xfrm>
              <a:off x="2932" y="6386"/>
              <a:ext cx="163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67" name="Line 98"/>
            <p:cNvSpPr>
              <a:spLocks noChangeAspect="1" noChangeShapeType="1"/>
            </p:cNvSpPr>
            <p:nvPr/>
          </p:nvSpPr>
          <p:spPr bwMode="auto">
            <a:xfrm flipV="1">
              <a:off x="4565" y="6260"/>
              <a:ext cx="0" cy="1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68" name="Line 97"/>
            <p:cNvSpPr>
              <a:spLocks noChangeAspect="1" noChangeShapeType="1"/>
            </p:cNvSpPr>
            <p:nvPr/>
          </p:nvSpPr>
          <p:spPr bwMode="auto">
            <a:xfrm flipV="1">
              <a:off x="2932" y="6386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69" name="AutoShape 96"/>
            <p:cNvSpPr>
              <a:spLocks noChangeAspect="1" noChangeArrowheads="1"/>
            </p:cNvSpPr>
            <p:nvPr/>
          </p:nvSpPr>
          <p:spPr bwMode="auto">
            <a:xfrm>
              <a:off x="2304" y="7014"/>
              <a:ext cx="251" cy="251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70" name="AutoShape 95"/>
            <p:cNvSpPr>
              <a:spLocks noChangeAspect="1" noChangeArrowheads="1"/>
            </p:cNvSpPr>
            <p:nvPr/>
          </p:nvSpPr>
          <p:spPr bwMode="auto">
            <a:xfrm>
              <a:off x="2304" y="7517"/>
              <a:ext cx="251" cy="251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71" name="AutoShape 94"/>
            <p:cNvSpPr>
              <a:spLocks noChangeAspect="1" noChangeArrowheads="1"/>
            </p:cNvSpPr>
            <p:nvPr/>
          </p:nvSpPr>
          <p:spPr bwMode="auto">
            <a:xfrm>
              <a:off x="2304" y="8020"/>
              <a:ext cx="251" cy="251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72" name="AutoShape 93"/>
            <p:cNvSpPr>
              <a:spLocks noChangeAspect="1" noChangeArrowheads="1"/>
            </p:cNvSpPr>
            <p:nvPr/>
          </p:nvSpPr>
          <p:spPr bwMode="auto">
            <a:xfrm>
              <a:off x="2304" y="8523"/>
              <a:ext cx="251" cy="251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73" name="AutoShape 92"/>
            <p:cNvSpPr>
              <a:spLocks noChangeAspect="1" noChangeArrowheads="1"/>
            </p:cNvSpPr>
            <p:nvPr/>
          </p:nvSpPr>
          <p:spPr bwMode="auto">
            <a:xfrm>
              <a:off x="2304" y="9025"/>
              <a:ext cx="251" cy="251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74" name="AutoShape 91"/>
            <p:cNvSpPr>
              <a:spLocks noChangeAspect="1" noChangeArrowheads="1"/>
            </p:cNvSpPr>
            <p:nvPr/>
          </p:nvSpPr>
          <p:spPr bwMode="auto">
            <a:xfrm>
              <a:off x="2304" y="9528"/>
              <a:ext cx="251" cy="251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75" name="AutoShape 90"/>
            <p:cNvSpPr>
              <a:spLocks noChangeAspect="1" noChangeArrowheads="1"/>
            </p:cNvSpPr>
            <p:nvPr/>
          </p:nvSpPr>
          <p:spPr bwMode="auto">
            <a:xfrm>
              <a:off x="2304" y="10029"/>
              <a:ext cx="251" cy="25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76" name="AutoShape 89"/>
            <p:cNvSpPr>
              <a:spLocks noChangeAspect="1" noChangeArrowheads="1"/>
            </p:cNvSpPr>
            <p:nvPr/>
          </p:nvSpPr>
          <p:spPr bwMode="auto">
            <a:xfrm>
              <a:off x="2304" y="10532"/>
              <a:ext cx="251" cy="251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77" name="AutoShape 88"/>
            <p:cNvSpPr>
              <a:spLocks noChangeAspect="1" noChangeArrowheads="1"/>
            </p:cNvSpPr>
            <p:nvPr/>
          </p:nvSpPr>
          <p:spPr bwMode="auto">
            <a:xfrm>
              <a:off x="2304" y="11034"/>
              <a:ext cx="251" cy="25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78" name="AutoShape 87"/>
            <p:cNvSpPr>
              <a:spLocks noChangeAspect="1" noChangeArrowheads="1"/>
            </p:cNvSpPr>
            <p:nvPr/>
          </p:nvSpPr>
          <p:spPr bwMode="auto">
            <a:xfrm>
              <a:off x="2304" y="11411"/>
              <a:ext cx="251" cy="251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79" name="AutoShape 86"/>
            <p:cNvSpPr>
              <a:spLocks noChangeAspect="1" noChangeArrowheads="1"/>
            </p:cNvSpPr>
            <p:nvPr/>
          </p:nvSpPr>
          <p:spPr bwMode="auto">
            <a:xfrm>
              <a:off x="2304" y="11914"/>
              <a:ext cx="251" cy="251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80" name="AutoShape 85"/>
            <p:cNvSpPr>
              <a:spLocks noChangeAspect="1" noChangeArrowheads="1"/>
            </p:cNvSpPr>
            <p:nvPr/>
          </p:nvSpPr>
          <p:spPr bwMode="auto">
            <a:xfrm>
              <a:off x="2807" y="6009"/>
              <a:ext cx="251" cy="25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81" name="AutoShape 84"/>
            <p:cNvSpPr>
              <a:spLocks noChangeAspect="1" noChangeArrowheads="1"/>
            </p:cNvSpPr>
            <p:nvPr/>
          </p:nvSpPr>
          <p:spPr bwMode="auto">
            <a:xfrm>
              <a:off x="2807" y="6512"/>
              <a:ext cx="251" cy="25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82" name="AutoShape 83"/>
            <p:cNvSpPr>
              <a:spLocks noChangeAspect="1" noChangeArrowheads="1"/>
            </p:cNvSpPr>
            <p:nvPr/>
          </p:nvSpPr>
          <p:spPr bwMode="auto">
            <a:xfrm>
              <a:off x="2807" y="7014"/>
              <a:ext cx="251" cy="25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83" name="AutoShape 82"/>
            <p:cNvSpPr>
              <a:spLocks noChangeAspect="1" noChangeArrowheads="1"/>
            </p:cNvSpPr>
            <p:nvPr/>
          </p:nvSpPr>
          <p:spPr bwMode="auto">
            <a:xfrm>
              <a:off x="2807" y="7517"/>
              <a:ext cx="251" cy="25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84" name="AutoShape 81"/>
            <p:cNvSpPr>
              <a:spLocks noChangeAspect="1" noChangeArrowheads="1"/>
            </p:cNvSpPr>
            <p:nvPr/>
          </p:nvSpPr>
          <p:spPr bwMode="auto">
            <a:xfrm>
              <a:off x="2807" y="8020"/>
              <a:ext cx="251" cy="25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85" name="AutoShape 80"/>
            <p:cNvSpPr>
              <a:spLocks noChangeAspect="1" noChangeArrowheads="1"/>
            </p:cNvSpPr>
            <p:nvPr/>
          </p:nvSpPr>
          <p:spPr bwMode="auto">
            <a:xfrm>
              <a:off x="2807" y="8523"/>
              <a:ext cx="251" cy="25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86" name="AutoShape 79"/>
            <p:cNvSpPr>
              <a:spLocks noChangeAspect="1" noChangeArrowheads="1"/>
            </p:cNvSpPr>
            <p:nvPr/>
          </p:nvSpPr>
          <p:spPr bwMode="auto">
            <a:xfrm>
              <a:off x="2807" y="9025"/>
              <a:ext cx="251" cy="25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87" name="AutoShape 78"/>
            <p:cNvSpPr>
              <a:spLocks noChangeAspect="1" noChangeArrowheads="1"/>
            </p:cNvSpPr>
            <p:nvPr/>
          </p:nvSpPr>
          <p:spPr bwMode="auto">
            <a:xfrm>
              <a:off x="2807" y="9528"/>
              <a:ext cx="251" cy="25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88" name="AutoShape 77"/>
            <p:cNvSpPr>
              <a:spLocks noChangeAspect="1" noChangeArrowheads="1"/>
            </p:cNvSpPr>
            <p:nvPr/>
          </p:nvSpPr>
          <p:spPr bwMode="auto">
            <a:xfrm>
              <a:off x="2807" y="10029"/>
              <a:ext cx="251" cy="252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89" name="AutoShape 76"/>
            <p:cNvSpPr>
              <a:spLocks noChangeAspect="1" noChangeArrowheads="1"/>
            </p:cNvSpPr>
            <p:nvPr/>
          </p:nvSpPr>
          <p:spPr bwMode="auto">
            <a:xfrm>
              <a:off x="2807" y="10532"/>
              <a:ext cx="251" cy="25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90" name="AutoShape 75"/>
            <p:cNvSpPr>
              <a:spLocks noChangeAspect="1" noChangeArrowheads="1"/>
            </p:cNvSpPr>
            <p:nvPr/>
          </p:nvSpPr>
          <p:spPr bwMode="auto">
            <a:xfrm>
              <a:off x="2807" y="11034"/>
              <a:ext cx="251" cy="252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91" name="AutoShape 74"/>
            <p:cNvSpPr>
              <a:spLocks noChangeAspect="1" noChangeArrowheads="1"/>
            </p:cNvSpPr>
            <p:nvPr/>
          </p:nvSpPr>
          <p:spPr bwMode="auto">
            <a:xfrm>
              <a:off x="2807" y="11914"/>
              <a:ext cx="251" cy="25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92" name="AutoShape 73"/>
            <p:cNvSpPr>
              <a:spLocks noChangeAspect="1" noChangeArrowheads="1"/>
            </p:cNvSpPr>
            <p:nvPr/>
          </p:nvSpPr>
          <p:spPr bwMode="auto">
            <a:xfrm>
              <a:off x="2807" y="11411"/>
              <a:ext cx="251" cy="25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93" name="Rectangle 72"/>
            <p:cNvSpPr>
              <a:spLocks noChangeAspect="1" noChangeArrowheads="1"/>
            </p:cNvSpPr>
            <p:nvPr/>
          </p:nvSpPr>
          <p:spPr bwMode="auto">
            <a:xfrm>
              <a:off x="3309" y="6512"/>
              <a:ext cx="251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94" name="Rectangle 71"/>
            <p:cNvSpPr>
              <a:spLocks noChangeAspect="1" noChangeArrowheads="1"/>
            </p:cNvSpPr>
            <p:nvPr/>
          </p:nvSpPr>
          <p:spPr bwMode="auto">
            <a:xfrm>
              <a:off x="3309" y="7014"/>
              <a:ext cx="251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95" name="Rectangle 70"/>
            <p:cNvSpPr>
              <a:spLocks noChangeAspect="1" noChangeArrowheads="1"/>
            </p:cNvSpPr>
            <p:nvPr/>
          </p:nvSpPr>
          <p:spPr bwMode="auto">
            <a:xfrm>
              <a:off x="3309" y="7517"/>
              <a:ext cx="251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96" name="Rectangle 69"/>
            <p:cNvSpPr>
              <a:spLocks noChangeAspect="1" noChangeArrowheads="1"/>
            </p:cNvSpPr>
            <p:nvPr/>
          </p:nvSpPr>
          <p:spPr bwMode="auto">
            <a:xfrm>
              <a:off x="3309" y="10029"/>
              <a:ext cx="251" cy="2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97" name="Rectangle 68"/>
            <p:cNvSpPr>
              <a:spLocks noChangeAspect="1" noChangeArrowheads="1"/>
            </p:cNvSpPr>
            <p:nvPr/>
          </p:nvSpPr>
          <p:spPr bwMode="auto">
            <a:xfrm>
              <a:off x="3309" y="10532"/>
              <a:ext cx="251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98" name="Rectangle 67"/>
            <p:cNvSpPr>
              <a:spLocks noChangeAspect="1" noChangeArrowheads="1"/>
            </p:cNvSpPr>
            <p:nvPr/>
          </p:nvSpPr>
          <p:spPr bwMode="auto">
            <a:xfrm>
              <a:off x="3309" y="11034"/>
              <a:ext cx="251" cy="2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899" name="Rectangle 66"/>
            <p:cNvSpPr>
              <a:spLocks noChangeAspect="1" noChangeArrowheads="1"/>
            </p:cNvSpPr>
            <p:nvPr/>
          </p:nvSpPr>
          <p:spPr bwMode="auto">
            <a:xfrm>
              <a:off x="3309" y="9025"/>
              <a:ext cx="251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00" name="Rectangle 65"/>
            <p:cNvSpPr>
              <a:spLocks noChangeAspect="1" noChangeArrowheads="1"/>
            </p:cNvSpPr>
            <p:nvPr/>
          </p:nvSpPr>
          <p:spPr bwMode="auto">
            <a:xfrm>
              <a:off x="3309" y="8020"/>
              <a:ext cx="251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01" name="Rectangle 64"/>
            <p:cNvSpPr>
              <a:spLocks noChangeAspect="1" noChangeArrowheads="1"/>
            </p:cNvSpPr>
            <p:nvPr/>
          </p:nvSpPr>
          <p:spPr bwMode="auto">
            <a:xfrm>
              <a:off x="3309" y="8523"/>
              <a:ext cx="251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02" name="Rectangle 63"/>
            <p:cNvSpPr>
              <a:spLocks noChangeAspect="1" noChangeArrowheads="1"/>
            </p:cNvSpPr>
            <p:nvPr/>
          </p:nvSpPr>
          <p:spPr bwMode="auto">
            <a:xfrm>
              <a:off x="3309" y="9528"/>
              <a:ext cx="251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03" name="Rectangle 62"/>
            <p:cNvSpPr>
              <a:spLocks noChangeAspect="1" noChangeArrowheads="1"/>
            </p:cNvSpPr>
            <p:nvPr/>
          </p:nvSpPr>
          <p:spPr bwMode="auto">
            <a:xfrm>
              <a:off x="3309" y="11914"/>
              <a:ext cx="251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04" name="Rectangle 61"/>
            <p:cNvSpPr>
              <a:spLocks noChangeAspect="1" noChangeArrowheads="1"/>
            </p:cNvSpPr>
            <p:nvPr/>
          </p:nvSpPr>
          <p:spPr bwMode="auto">
            <a:xfrm>
              <a:off x="3309" y="11411"/>
              <a:ext cx="251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05" name="AutoShape 60"/>
            <p:cNvSpPr>
              <a:spLocks noChangeAspect="1" noChangeArrowheads="1"/>
            </p:cNvSpPr>
            <p:nvPr/>
          </p:nvSpPr>
          <p:spPr bwMode="auto">
            <a:xfrm>
              <a:off x="3937" y="6512"/>
              <a:ext cx="251" cy="251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06" name="AutoShape 59"/>
            <p:cNvSpPr>
              <a:spLocks noChangeAspect="1" noChangeArrowheads="1"/>
            </p:cNvSpPr>
            <p:nvPr/>
          </p:nvSpPr>
          <p:spPr bwMode="auto">
            <a:xfrm>
              <a:off x="3937" y="7014"/>
              <a:ext cx="251" cy="251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07" name="AutoShape 58"/>
            <p:cNvSpPr>
              <a:spLocks noChangeAspect="1" noChangeArrowheads="1"/>
            </p:cNvSpPr>
            <p:nvPr/>
          </p:nvSpPr>
          <p:spPr bwMode="auto">
            <a:xfrm>
              <a:off x="3937" y="7517"/>
              <a:ext cx="251" cy="251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08" name="AutoShape 57"/>
            <p:cNvSpPr>
              <a:spLocks noChangeAspect="1" noChangeArrowheads="1"/>
            </p:cNvSpPr>
            <p:nvPr/>
          </p:nvSpPr>
          <p:spPr bwMode="auto">
            <a:xfrm>
              <a:off x="3937" y="8020"/>
              <a:ext cx="251" cy="251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09" name="AutoShape 56"/>
            <p:cNvSpPr>
              <a:spLocks noChangeAspect="1" noChangeArrowheads="1"/>
            </p:cNvSpPr>
            <p:nvPr/>
          </p:nvSpPr>
          <p:spPr bwMode="auto">
            <a:xfrm>
              <a:off x="3937" y="8523"/>
              <a:ext cx="251" cy="251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10" name="AutoShape 55"/>
            <p:cNvSpPr>
              <a:spLocks noChangeAspect="1" noChangeArrowheads="1"/>
            </p:cNvSpPr>
            <p:nvPr/>
          </p:nvSpPr>
          <p:spPr bwMode="auto">
            <a:xfrm>
              <a:off x="3937" y="9025"/>
              <a:ext cx="251" cy="251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11" name="AutoShape 54"/>
            <p:cNvSpPr>
              <a:spLocks noChangeAspect="1" noChangeArrowheads="1"/>
            </p:cNvSpPr>
            <p:nvPr/>
          </p:nvSpPr>
          <p:spPr bwMode="auto">
            <a:xfrm>
              <a:off x="3937" y="9528"/>
              <a:ext cx="251" cy="251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12" name="AutoShape 53"/>
            <p:cNvSpPr>
              <a:spLocks noChangeAspect="1" noChangeArrowheads="1"/>
            </p:cNvSpPr>
            <p:nvPr/>
          </p:nvSpPr>
          <p:spPr bwMode="auto">
            <a:xfrm>
              <a:off x="3937" y="10029"/>
              <a:ext cx="251" cy="252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13" name="AutoShape 52"/>
            <p:cNvSpPr>
              <a:spLocks noChangeAspect="1" noChangeArrowheads="1"/>
            </p:cNvSpPr>
            <p:nvPr/>
          </p:nvSpPr>
          <p:spPr bwMode="auto">
            <a:xfrm>
              <a:off x="3937" y="10532"/>
              <a:ext cx="251" cy="251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14" name="AutoShape 51"/>
            <p:cNvSpPr>
              <a:spLocks noChangeAspect="1" noChangeArrowheads="1"/>
            </p:cNvSpPr>
            <p:nvPr/>
          </p:nvSpPr>
          <p:spPr bwMode="auto">
            <a:xfrm>
              <a:off x="3937" y="11034"/>
              <a:ext cx="251" cy="252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15" name="AutoShape 50"/>
            <p:cNvSpPr>
              <a:spLocks noChangeAspect="1" noChangeArrowheads="1"/>
            </p:cNvSpPr>
            <p:nvPr/>
          </p:nvSpPr>
          <p:spPr bwMode="auto">
            <a:xfrm>
              <a:off x="3937" y="11914"/>
              <a:ext cx="251" cy="251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16" name="AutoShape 49"/>
            <p:cNvSpPr>
              <a:spLocks noChangeAspect="1" noChangeArrowheads="1"/>
            </p:cNvSpPr>
            <p:nvPr/>
          </p:nvSpPr>
          <p:spPr bwMode="auto">
            <a:xfrm>
              <a:off x="3937" y="11411"/>
              <a:ext cx="251" cy="251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17" name="Line 48"/>
            <p:cNvSpPr>
              <a:spLocks noChangeAspect="1" noChangeShapeType="1"/>
            </p:cNvSpPr>
            <p:nvPr/>
          </p:nvSpPr>
          <p:spPr bwMode="auto">
            <a:xfrm>
              <a:off x="2937" y="6900"/>
              <a:ext cx="110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18" name="Line 47"/>
            <p:cNvSpPr>
              <a:spLocks noChangeAspect="1" noChangeShapeType="1"/>
            </p:cNvSpPr>
            <p:nvPr/>
          </p:nvSpPr>
          <p:spPr bwMode="auto">
            <a:xfrm flipV="1">
              <a:off x="2932" y="6763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19" name="AutoShape 46"/>
            <p:cNvSpPr>
              <a:spLocks noChangeAspect="1" noChangeArrowheads="1"/>
            </p:cNvSpPr>
            <p:nvPr/>
          </p:nvSpPr>
          <p:spPr bwMode="auto">
            <a:xfrm>
              <a:off x="4440" y="6512"/>
              <a:ext cx="251" cy="251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20" name="AutoShape 45"/>
            <p:cNvSpPr>
              <a:spLocks noChangeAspect="1" noChangeArrowheads="1"/>
            </p:cNvSpPr>
            <p:nvPr/>
          </p:nvSpPr>
          <p:spPr bwMode="auto">
            <a:xfrm>
              <a:off x="4440" y="7014"/>
              <a:ext cx="251" cy="251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21" name="AutoShape 44"/>
            <p:cNvSpPr>
              <a:spLocks noChangeAspect="1" noChangeArrowheads="1"/>
            </p:cNvSpPr>
            <p:nvPr/>
          </p:nvSpPr>
          <p:spPr bwMode="auto">
            <a:xfrm>
              <a:off x="4440" y="7517"/>
              <a:ext cx="251" cy="251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22" name="AutoShape 43"/>
            <p:cNvSpPr>
              <a:spLocks noChangeAspect="1" noChangeArrowheads="1"/>
            </p:cNvSpPr>
            <p:nvPr/>
          </p:nvSpPr>
          <p:spPr bwMode="auto">
            <a:xfrm>
              <a:off x="4440" y="8020"/>
              <a:ext cx="251" cy="251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23" name="AutoShape 42"/>
            <p:cNvSpPr>
              <a:spLocks noChangeAspect="1" noChangeArrowheads="1"/>
            </p:cNvSpPr>
            <p:nvPr/>
          </p:nvSpPr>
          <p:spPr bwMode="auto">
            <a:xfrm>
              <a:off x="4440" y="8523"/>
              <a:ext cx="251" cy="251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24" name="AutoShape 41"/>
            <p:cNvSpPr>
              <a:spLocks noChangeAspect="1" noChangeArrowheads="1"/>
            </p:cNvSpPr>
            <p:nvPr/>
          </p:nvSpPr>
          <p:spPr bwMode="auto">
            <a:xfrm>
              <a:off x="4440" y="9025"/>
              <a:ext cx="251" cy="251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25" name="AutoShape 40"/>
            <p:cNvSpPr>
              <a:spLocks noChangeAspect="1" noChangeArrowheads="1"/>
            </p:cNvSpPr>
            <p:nvPr/>
          </p:nvSpPr>
          <p:spPr bwMode="auto">
            <a:xfrm>
              <a:off x="4440" y="9528"/>
              <a:ext cx="251" cy="251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26" name="AutoShape 39"/>
            <p:cNvSpPr>
              <a:spLocks noChangeAspect="1" noChangeArrowheads="1"/>
            </p:cNvSpPr>
            <p:nvPr/>
          </p:nvSpPr>
          <p:spPr bwMode="auto">
            <a:xfrm>
              <a:off x="4440" y="10029"/>
              <a:ext cx="251" cy="252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27" name="AutoShape 38"/>
            <p:cNvSpPr>
              <a:spLocks noChangeAspect="1" noChangeArrowheads="1"/>
            </p:cNvSpPr>
            <p:nvPr/>
          </p:nvSpPr>
          <p:spPr bwMode="auto">
            <a:xfrm>
              <a:off x="4440" y="10532"/>
              <a:ext cx="251" cy="251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28" name="AutoShape 37"/>
            <p:cNvSpPr>
              <a:spLocks noChangeAspect="1" noChangeArrowheads="1"/>
            </p:cNvSpPr>
            <p:nvPr/>
          </p:nvSpPr>
          <p:spPr bwMode="auto">
            <a:xfrm>
              <a:off x="4440" y="11034"/>
              <a:ext cx="251" cy="252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29" name="AutoShape 36"/>
            <p:cNvSpPr>
              <a:spLocks noChangeAspect="1" noChangeArrowheads="1"/>
            </p:cNvSpPr>
            <p:nvPr/>
          </p:nvSpPr>
          <p:spPr bwMode="auto">
            <a:xfrm>
              <a:off x="4440" y="11411"/>
              <a:ext cx="251" cy="251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30" name="AutoShape 35"/>
            <p:cNvSpPr>
              <a:spLocks noChangeAspect="1" noChangeArrowheads="1"/>
            </p:cNvSpPr>
            <p:nvPr/>
          </p:nvSpPr>
          <p:spPr bwMode="auto">
            <a:xfrm>
              <a:off x="4440" y="11914"/>
              <a:ext cx="251" cy="251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31" name="Line 34"/>
            <p:cNvSpPr>
              <a:spLocks noChangeAspect="1" noChangeShapeType="1"/>
            </p:cNvSpPr>
            <p:nvPr/>
          </p:nvSpPr>
          <p:spPr bwMode="auto">
            <a:xfrm>
              <a:off x="2440" y="7398"/>
              <a:ext cx="16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32" name="Line 33"/>
            <p:cNvSpPr>
              <a:spLocks noChangeAspect="1" noChangeShapeType="1"/>
            </p:cNvSpPr>
            <p:nvPr/>
          </p:nvSpPr>
          <p:spPr bwMode="auto">
            <a:xfrm>
              <a:off x="2430" y="7391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33" name="Line 32"/>
            <p:cNvSpPr>
              <a:spLocks noChangeAspect="1" noChangeShapeType="1"/>
            </p:cNvSpPr>
            <p:nvPr/>
          </p:nvSpPr>
          <p:spPr bwMode="auto">
            <a:xfrm flipV="1">
              <a:off x="4051" y="7270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34" name="Line 31"/>
            <p:cNvSpPr>
              <a:spLocks noChangeAspect="1" noChangeShapeType="1"/>
            </p:cNvSpPr>
            <p:nvPr/>
          </p:nvSpPr>
          <p:spPr bwMode="auto">
            <a:xfrm>
              <a:off x="2430" y="7768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35" name="Line 30"/>
            <p:cNvSpPr>
              <a:spLocks noChangeAspect="1" noChangeShapeType="1"/>
            </p:cNvSpPr>
            <p:nvPr/>
          </p:nvSpPr>
          <p:spPr bwMode="auto">
            <a:xfrm>
              <a:off x="2430" y="7894"/>
              <a:ext cx="5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36" name="Line 29"/>
            <p:cNvSpPr>
              <a:spLocks noChangeAspect="1" noChangeShapeType="1"/>
            </p:cNvSpPr>
            <p:nvPr/>
          </p:nvSpPr>
          <p:spPr bwMode="auto">
            <a:xfrm>
              <a:off x="2932" y="7894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37" name="Line 28"/>
            <p:cNvSpPr>
              <a:spLocks noChangeAspect="1" noChangeShapeType="1"/>
            </p:cNvSpPr>
            <p:nvPr/>
          </p:nvSpPr>
          <p:spPr bwMode="auto">
            <a:xfrm flipH="1">
              <a:off x="2430" y="8397"/>
              <a:ext cx="5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38" name="Line 27"/>
            <p:cNvSpPr>
              <a:spLocks noChangeAspect="1" noChangeShapeType="1"/>
            </p:cNvSpPr>
            <p:nvPr/>
          </p:nvSpPr>
          <p:spPr bwMode="auto">
            <a:xfrm>
              <a:off x="2932" y="8271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39" name="Line 26"/>
            <p:cNvSpPr>
              <a:spLocks noChangeAspect="1" noChangeShapeType="1"/>
            </p:cNvSpPr>
            <p:nvPr/>
          </p:nvSpPr>
          <p:spPr bwMode="auto">
            <a:xfrm>
              <a:off x="2430" y="8397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40" name="Line 25"/>
            <p:cNvSpPr>
              <a:spLocks noChangeAspect="1" noChangeShapeType="1"/>
            </p:cNvSpPr>
            <p:nvPr/>
          </p:nvSpPr>
          <p:spPr bwMode="auto">
            <a:xfrm>
              <a:off x="2430" y="8774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41" name="Line 24"/>
            <p:cNvSpPr>
              <a:spLocks noChangeAspect="1" noChangeShapeType="1"/>
            </p:cNvSpPr>
            <p:nvPr/>
          </p:nvSpPr>
          <p:spPr bwMode="auto">
            <a:xfrm>
              <a:off x="2430" y="8899"/>
              <a:ext cx="5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42" name="Line 23"/>
            <p:cNvSpPr>
              <a:spLocks noChangeAspect="1" noChangeShapeType="1"/>
            </p:cNvSpPr>
            <p:nvPr/>
          </p:nvSpPr>
          <p:spPr bwMode="auto">
            <a:xfrm>
              <a:off x="2932" y="8899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43" name="Line 22"/>
            <p:cNvSpPr>
              <a:spLocks noChangeAspect="1" noChangeShapeType="1"/>
            </p:cNvSpPr>
            <p:nvPr/>
          </p:nvSpPr>
          <p:spPr bwMode="auto">
            <a:xfrm>
              <a:off x="2932" y="9276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44" name="Line 21"/>
            <p:cNvSpPr>
              <a:spLocks noChangeAspect="1" noChangeShapeType="1"/>
            </p:cNvSpPr>
            <p:nvPr/>
          </p:nvSpPr>
          <p:spPr bwMode="auto">
            <a:xfrm>
              <a:off x="2932" y="9402"/>
              <a:ext cx="50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45" name="Line 20"/>
            <p:cNvSpPr>
              <a:spLocks noChangeAspect="1" noChangeShapeType="1"/>
            </p:cNvSpPr>
            <p:nvPr/>
          </p:nvSpPr>
          <p:spPr bwMode="auto">
            <a:xfrm>
              <a:off x="3435" y="9402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46" name="Line 19"/>
            <p:cNvSpPr>
              <a:spLocks noChangeAspect="1" noChangeShapeType="1"/>
            </p:cNvSpPr>
            <p:nvPr/>
          </p:nvSpPr>
          <p:spPr bwMode="auto">
            <a:xfrm>
              <a:off x="3435" y="9779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47" name="Line 18"/>
            <p:cNvSpPr>
              <a:spLocks noChangeAspect="1" noChangeShapeType="1"/>
            </p:cNvSpPr>
            <p:nvPr/>
          </p:nvSpPr>
          <p:spPr bwMode="auto">
            <a:xfrm>
              <a:off x="2932" y="9904"/>
              <a:ext cx="50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48" name="Line 17"/>
            <p:cNvSpPr>
              <a:spLocks noChangeAspect="1" noChangeShapeType="1"/>
            </p:cNvSpPr>
            <p:nvPr/>
          </p:nvSpPr>
          <p:spPr bwMode="auto">
            <a:xfrm>
              <a:off x="2932" y="9904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49" name="Line 16"/>
            <p:cNvSpPr>
              <a:spLocks noChangeAspect="1" noChangeShapeType="1"/>
            </p:cNvSpPr>
            <p:nvPr/>
          </p:nvSpPr>
          <p:spPr bwMode="auto">
            <a:xfrm>
              <a:off x="2932" y="10281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50" name="Line 15"/>
            <p:cNvSpPr>
              <a:spLocks noChangeAspect="1" noChangeShapeType="1"/>
            </p:cNvSpPr>
            <p:nvPr/>
          </p:nvSpPr>
          <p:spPr bwMode="auto">
            <a:xfrm>
              <a:off x="2430" y="10406"/>
              <a:ext cx="5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51" name="Line 14"/>
            <p:cNvSpPr>
              <a:spLocks noChangeAspect="1" noChangeShapeType="1"/>
            </p:cNvSpPr>
            <p:nvPr/>
          </p:nvSpPr>
          <p:spPr bwMode="auto">
            <a:xfrm>
              <a:off x="2430" y="10406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52" name="Line 13"/>
            <p:cNvSpPr>
              <a:spLocks noChangeAspect="1" noChangeShapeType="1"/>
            </p:cNvSpPr>
            <p:nvPr/>
          </p:nvSpPr>
          <p:spPr bwMode="auto">
            <a:xfrm>
              <a:off x="2430" y="10783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53" name="Line 12"/>
            <p:cNvSpPr>
              <a:spLocks noChangeAspect="1" noChangeShapeType="1"/>
            </p:cNvSpPr>
            <p:nvPr/>
          </p:nvSpPr>
          <p:spPr bwMode="auto">
            <a:xfrm>
              <a:off x="2430" y="10909"/>
              <a:ext cx="5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54" name="Line 11"/>
            <p:cNvSpPr>
              <a:spLocks noChangeAspect="1" noChangeShapeType="1"/>
            </p:cNvSpPr>
            <p:nvPr/>
          </p:nvSpPr>
          <p:spPr bwMode="auto">
            <a:xfrm>
              <a:off x="2932" y="10909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55" name="Line 10"/>
            <p:cNvSpPr>
              <a:spLocks noChangeAspect="1" noChangeShapeType="1"/>
            </p:cNvSpPr>
            <p:nvPr/>
          </p:nvSpPr>
          <p:spPr bwMode="auto">
            <a:xfrm>
              <a:off x="2932" y="11286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56" name="Line 9"/>
            <p:cNvSpPr>
              <a:spLocks noChangeAspect="1" noChangeShapeType="1"/>
            </p:cNvSpPr>
            <p:nvPr/>
          </p:nvSpPr>
          <p:spPr bwMode="auto">
            <a:xfrm>
              <a:off x="2430" y="11411"/>
              <a:ext cx="5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57" name="Line 8"/>
            <p:cNvSpPr>
              <a:spLocks noChangeAspect="1" noChangeShapeType="1"/>
            </p:cNvSpPr>
            <p:nvPr/>
          </p:nvSpPr>
          <p:spPr bwMode="auto">
            <a:xfrm>
              <a:off x="2430" y="11662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58" name="Line 7"/>
            <p:cNvSpPr>
              <a:spLocks noChangeAspect="1" noChangeShapeType="1"/>
            </p:cNvSpPr>
            <p:nvPr/>
          </p:nvSpPr>
          <p:spPr bwMode="auto">
            <a:xfrm>
              <a:off x="2430" y="11788"/>
              <a:ext cx="10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959" name="Line 6"/>
            <p:cNvSpPr>
              <a:spLocks noChangeAspect="1" noChangeShapeType="1"/>
            </p:cNvSpPr>
            <p:nvPr/>
          </p:nvSpPr>
          <p:spPr bwMode="auto">
            <a:xfrm>
              <a:off x="3435" y="11788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</p:grpSp>
      <p:sp>
        <p:nvSpPr>
          <p:cNvPr id="28676" name="Line 4"/>
          <p:cNvSpPr>
            <a:spLocks noChangeAspect="1" noChangeShapeType="1"/>
          </p:cNvSpPr>
          <p:nvPr/>
        </p:nvSpPr>
        <p:spPr bwMode="auto">
          <a:xfrm flipV="1">
            <a:off x="5432425" y="1838325"/>
            <a:ext cx="0" cy="79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Rectangle 113"/>
          <p:cNvSpPr>
            <a:spLocks noChangeArrowheads="1"/>
          </p:cNvSpPr>
          <p:nvPr/>
        </p:nvSpPr>
        <p:spPr bwMode="auto">
          <a:xfrm>
            <a:off x="1196975" y="-333375"/>
            <a:ext cx="3238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78" name="Rectangle 135"/>
          <p:cNvSpPr>
            <a:spLocks noChangeArrowheads="1"/>
          </p:cNvSpPr>
          <p:nvPr/>
        </p:nvSpPr>
        <p:spPr bwMode="auto">
          <a:xfrm>
            <a:off x="1196975" y="-333375"/>
            <a:ext cx="3238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79" name="Line 1023"/>
          <p:cNvSpPr>
            <a:spLocks noChangeAspect="1" noChangeShapeType="1"/>
          </p:cNvSpPr>
          <p:nvPr/>
        </p:nvSpPr>
        <p:spPr bwMode="auto">
          <a:xfrm flipV="1">
            <a:off x="5313363" y="1120775"/>
            <a:ext cx="0" cy="79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Rectangle 1125"/>
          <p:cNvSpPr>
            <a:spLocks noChangeArrowheads="1"/>
          </p:cNvSpPr>
          <p:nvPr/>
        </p:nvSpPr>
        <p:spPr bwMode="auto">
          <a:xfrm>
            <a:off x="1250950" y="139700"/>
            <a:ext cx="3238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81" name="Rectangle 1147"/>
          <p:cNvSpPr>
            <a:spLocks noChangeArrowheads="1"/>
          </p:cNvSpPr>
          <p:nvPr/>
        </p:nvSpPr>
        <p:spPr bwMode="auto">
          <a:xfrm>
            <a:off x="1250950" y="139700"/>
            <a:ext cx="3238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82" name="Line 1871"/>
          <p:cNvSpPr>
            <a:spLocks noChangeAspect="1" noChangeShapeType="1"/>
          </p:cNvSpPr>
          <p:nvPr/>
        </p:nvSpPr>
        <p:spPr bwMode="auto">
          <a:xfrm flipV="1">
            <a:off x="5432425" y="1838325"/>
            <a:ext cx="0" cy="79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Rectangle 1980"/>
          <p:cNvSpPr>
            <a:spLocks noChangeArrowheads="1"/>
          </p:cNvSpPr>
          <p:nvPr/>
        </p:nvSpPr>
        <p:spPr bwMode="auto">
          <a:xfrm>
            <a:off x="1196975" y="-333375"/>
            <a:ext cx="3238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84" name="Rectangle 2002"/>
          <p:cNvSpPr>
            <a:spLocks noChangeArrowheads="1"/>
          </p:cNvSpPr>
          <p:nvPr/>
        </p:nvSpPr>
        <p:spPr bwMode="auto">
          <a:xfrm>
            <a:off x="1196975" y="-333375"/>
            <a:ext cx="3238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07371" name="Group 29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687033"/>
              </p:ext>
            </p:extLst>
          </p:nvPr>
        </p:nvGraphicFramePr>
        <p:xfrm>
          <a:off x="1250950" y="1030274"/>
          <a:ext cx="7623412" cy="5158921"/>
        </p:xfrm>
        <a:graphic>
          <a:graphicData uri="http://schemas.openxmlformats.org/drawingml/2006/table">
            <a:tbl>
              <a:tblPr/>
              <a:tblGrid>
                <a:gridCol w="1295400"/>
                <a:gridCol w="337255"/>
                <a:gridCol w="351957"/>
                <a:gridCol w="457200"/>
                <a:gridCol w="141051"/>
                <a:gridCol w="316149"/>
                <a:gridCol w="533400"/>
                <a:gridCol w="2133600"/>
                <a:gridCol w="1219200"/>
                <a:gridCol w="838200"/>
              </a:tblGrid>
              <a:tr h="838200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Nama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Komponen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Uraian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Proses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Departemen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Pabrik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Dicatat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Oleh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Penyangga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Utama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Kerjakan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batang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penyangga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Produksi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: Perusahaan ABC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: 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0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Langkah</a:t>
                      </a: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Simbol – simbol</a:t>
                      </a: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Uraian Tentang</a:t>
                      </a: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Disimpan di gudang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Dibawa ke meja kerja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Jalan 10 kaki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 meja kerja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Menunggu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Diukur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Dibawa ke mesin potong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Jalan 5 kaki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Dipotong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 bawa ke meja kerja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Jalan 5 kaki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Diperiksa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Dibawa ke mesin bor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jalan 5 kaki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Dilubangi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 depart. Perakitan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Jalan 10 kaki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Dirakit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Pemeriksaan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600" smtClean="0">
                <a:latin typeface="Comic Sans MS" pitchFamily="66" charset="0"/>
              </a:rPr>
              <a:t>Peta Proses Kelompok Kerja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696200" cy="4191000"/>
          </a:xfrm>
          <a:noFill/>
        </p:spPr>
        <p:txBody>
          <a:bodyPr/>
          <a:lstStyle/>
          <a:p>
            <a:pPr eaLnBrk="1" hangingPunct="1"/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perkembangan</a:t>
            </a:r>
            <a:r>
              <a:rPr lang="en-US" sz="2600" dirty="0" smtClean="0"/>
              <a:t> </a:t>
            </a:r>
            <a:r>
              <a:rPr lang="en-US" sz="2600" dirty="0" err="1" smtClean="0"/>
              <a:t>peta</a:t>
            </a:r>
            <a:r>
              <a:rPr lang="en-US" sz="2600" dirty="0" smtClean="0"/>
              <a:t> </a:t>
            </a:r>
            <a:r>
              <a:rPr lang="en-US" sz="2600" dirty="0" err="1" smtClean="0"/>
              <a:t>aliran</a:t>
            </a:r>
            <a:r>
              <a:rPr lang="en-US" sz="2600" dirty="0" smtClean="0"/>
              <a:t> proses yang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menunjukkan</a:t>
            </a:r>
            <a:r>
              <a:rPr lang="en-US" sz="2600" dirty="0" smtClean="0"/>
              <a:t> </a:t>
            </a:r>
            <a:r>
              <a:rPr lang="en-US" sz="2600" dirty="0" err="1" smtClean="0"/>
              <a:t>beberapa</a:t>
            </a:r>
            <a:r>
              <a:rPr lang="en-US" sz="2600" dirty="0" smtClean="0"/>
              <a:t> </a:t>
            </a:r>
            <a:r>
              <a:rPr lang="en-US" sz="2600" dirty="0" err="1" smtClean="0"/>
              <a:t>aktivitas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sekelompok</a:t>
            </a:r>
            <a:r>
              <a:rPr lang="en-US" sz="2600" dirty="0" smtClean="0"/>
              <a:t> orang yang </a:t>
            </a:r>
            <a:r>
              <a:rPr lang="en-US" sz="2600" dirty="0" err="1" smtClean="0"/>
              <a:t>bekerja</a:t>
            </a:r>
            <a:r>
              <a:rPr lang="en-US" sz="2600" dirty="0" smtClean="0"/>
              <a:t> </a:t>
            </a:r>
            <a:r>
              <a:rPr lang="en-US" sz="2600" dirty="0" err="1" smtClean="0"/>
              <a:t>bersama-sama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proses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prosedur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.</a:t>
            </a:r>
          </a:p>
          <a:p>
            <a:pPr eaLnBrk="1" hangingPunct="1"/>
            <a:r>
              <a:rPr lang="en-US" sz="2600" dirty="0" err="1" smtClean="0"/>
              <a:t>Kegunaannya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meminimumkan</a:t>
            </a:r>
            <a:r>
              <a:rPr lang="en-US" sz="2600" dirty="0" smtClean="0"/>
              <a:t> </a:t>
            </a:r>
            <a:r>
              <a:rPr lang="en-US" sz="2600" dirty="0" err="1" smtClean="0"/>
              <a:t>waktu</a:t>
            </a:r>
            <a:r>
              <a:rPr lang="en-US" sz="2600" dirty="0" smtClean="0"/>
              <a:t> </a:t>
            </a:r>
            <a:r>
              <a:rPr lang="en-US" sz="2600" dirty="0" err="1" smtClean="0"/>
              <a:t>tunggu</a:t>
            </a:r>
            <a:r>
              <a:rPr lang="en-US" sz="2600" dirty="0" smtClean="0"/>
              <a:t> </a:t>
            </a:r>
            <a:r>
              <a:rPr lang="en-US" sz="2600" dirty="0" err="1" smtClean="0"/>
              <a:t>sehingga</a:t>
            </a:r>
            <a:r>
              <a:rPr lang="en-US" sz="2600" dirty="0" smtClean="0"/>
              <a:t> </a:t>
            </a:r>
            <a:r>
              <a:rPr lang="en-US" sz="2600" dirty="0" err="1" smtClean="0"/>
              <a:t>mengurangi</a:t>
            </a:r>
            <a:r>
              <a:rPr lang="en-US" sz="2600" dirty="0" smtClean="0"/>
              <a:t> </a:t>
            </a:r>
            <a:r>
              <a:rPr lang="en-US" sz="2600" dirty="0" err="1" smtClean="0"/>
              <a:t>ongkos</a:t>
            </a:r>
            <a:r>
              <a:rPr lang="en-US" sz="2600" dirty="0" smtClean="0"/>
              <a:t> </a:t>
            </a:r>
            <a:r>
              <a:rPr lang="en-US" sz="2600" dirty="0" err="1" smtClean="0"/>
              <a:t>produksi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mempercepat</a:t>
            </a:r>
            <a:r>
              <a:rPr lang="en-US" sz="2600" dirty="0" smtClean="0"/>
              <a:t> </a:t>
            </a:r>
            <a:r>
              <a:rPr lang="en-US" sz="2600" dirty="0" err="1" smtClean="0"/>
              <a:t>waktu</a:t>
            </a:r>
            <a:r>
              <a:rPr lang="en-US" sz="2600" dirty="0" smtClean="0"/>
              <a:t> </a:t>
            </a:r>
            <a:r>
              <a:rPr lang="en-US" sz="2600" dirty="0" err="1" smtClean="0"/>
              <a:t>penyelesaian</a:t>
            </a:r>
            <a:r>
              <a:rPr lang="en-US" sz="2600" dirty="0" smtClean="0"/>
              <a:t> </a:t>
            </a:r>
            <a:r>
              <a:rPr lang="en-US" sz="2600" dirty="0" err="1" smtClean="0"/>
              <a:t>produksi</a:t>
            </a:r>
            <a:r>
              <a:rPr lang="en-US" sz="2600" dirty="0" smtClean="0"/>
              <a:t>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14400"/>
            <a:ext cx="43434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smtClean="0">
                <a:latin typeface="Comic Sans MS" pitchFamily="66" charset="0"/>
              </a:rPr>
              <a:t>Diagram Alir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590800"/>
            <a:ext cx="7620000" cy="3276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Merupakan gambaran menurut skala dari susunan lantai dan gedung yang menunjukkan lokasi dari semua aktivitas yang terjadi dalam peta aliran proses.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Kegunaan diagram alir untuk memperjelas peta aliran proses (arah aliran) dan menolong dalam perbaikan tata letak tempat kerja.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Diagram alir akan menunjukkan tempat-tempat penyimpanan, stasiun pemeriksaan dan tempat-tempat kerja yang dilaksanakan.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2895600" cy="457200"/>
          </a:xfrm>
          <a:noFill/>
        </p:spPr>
        <p:txBody>
          <a:bodyPr/>
          <a:lstStyle/>
          <a:p>
            <a:pPr algn="l" eaLnBrk="1" hangingPunct="1"/>
            <a:r>
              <a:rPr lang="en-US" sz="1800" smtClean="0">
                <a:latin typeface="Bookman Old Style" pitchFamily="18" charset="0"/>
              </a:rPr>
              <a:t>Contoh Diagram Alir</a:t>
            </a:r>
          </a:p>
        </p:txBody>
      </p:sp>
      <p:graphicFrame>
        <p:nvGraphicFramePr>
          <p:cNvPr id="2050" name="Object 6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926579"/>
              </p:ext>
            </p:extLst>
          </p:nvPr>
        </p:nvGraphicFramePr>
        <p:xfrm>
          <a:off x="2133600" y="1066800"/>
          <a:ext cx="61722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3" imgW="7356731" imgH="10472918" progId="Visio.Drawing.6">
                  <p:embed/>
                </p:oleObj>
              </mc:Choice>
              <mc:Fallback>
                <p:oleObj r:id="rId3" imgW="7356731" imgH="10472918" progId="Visio.Drawing.6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066800"/>
                        <a:ext cx="61722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5181600" cy="685800"/>
          </a:xfrm>
          <a:noFill/>
        </p:spPr>
        <p:txBody>
          <a:bodyPr/>
          <a:lstStyle/>
          <a:p>
            <a:pPr algn="ctr" eaLnBrk="1" hangingPunct="1"/>
            <a:r>
              <a:rPr lang="en-US" sz="2400" dirty="0" smtClean="0"/>
              <a:t>PETA PEKERJA DAN MESIN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828800"/>
            <a:ext cx="7010400" cy="4114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grafik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menggambarkan</a:t>
            </a:r>
            <a:r>
              <a:rPr lang="en-US" sz="2600" dirty="0" smtClean="0"/>
              <a:t> </a:t>
            </a:r>
            <a:r>
              <a:rPr lang="en-US" sz="2600" dirty="0" err="1" smtClean="0"/>
              <a:t>koordinasi</a:t>
            </a:r>
            <a:r>
              <a:rPr lang="en-US" sz="2600" dirty="0" smtClean="0"/>
              <a:t>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</a:t>
            </a:r>
            <a:r>
              <a:rPr lang="en-US" sz="2600" dirty="0" err="1" smtClean="0"/>
              <a:t>waktu</a:t>
            </a:r>
            <a:r>
              <a:rPr lang="en-US" sz="2600" dirty="0" smtClean="0"/>
              <a:t> </a:t>
            </a:r>
            <a:r>
              <a:rPr lang="en-US" sz="2600" dirty="0" err="1" smtClean="0"/>
              <a:t>bekerja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waktu</a:t>
            </a:r>
            <a:r>
              <a:rPr lang="en-US" sz="2600" dirty="0" smtClean="0"/>
              <a:t> </a:t>
            </a:r>
            <a:r>
              <a:rPr lang="en-US" sz="2600" dirty="0" err="1" smtClean="0"/>
              <a:t>menganggur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kombinasi</a:t>
            </a:r>
            <a:r>
              <a:rPr lang="en-US" sz="2600" dirty="0" smtClean="0"/>
              <a:t>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</a:t>
            </a:r>
            <a:r>
              <a:rPr lang="en-US" sz="2600" dirty="0" err="1" smtClean="0"/>
              <a:t>pekerja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memperbaiki</a:t>
            </a:r>
            <a:r>
              <a:rPr lang="en-US" sz="2600" dirty="0" smtClean="0"/>
              <a:t> </a:t>
            </a:r>
            <a:r>
              <a:rPr lang="en-US" sz="2600" dirty="0" err="1" smtClean="0"/>
              <a:t>keseimbangan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</a:t>
            </a:r>
            <a:r>
              <a:rPr lang="en-US" sz="2600" dirty="0" err="1" smtClean="0"/>
              <a:t>pekerja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err="1" smtClean="0"/>
              <a:t>Perbaikan</a:t>
            </a:r>
            <a:r>
              <a:rPr lang="en-US" sz="2600" dirty="0" smtClean="0"/>
              <a:t> </a:t>
            </a:r>
            <a:r>
              <a:rPr lang="en-US" sz="2600" dirty="0" err="1" smtClean="0"/>
              <a:t>keseimbangan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merubah</a:t>
            </a:r>
            <a:r>
              <a:rPr lang="en-US" sz="2600" dirty="0" smtClean="0"/>
              <a:t> </a:t>
            </a:r>
            <a:r>
              <a:rPr lang="en-US" sz="2600" dirty="0" err="1" smtClean="0"/>
              <a:t>tata</a:t>
            </a:r>
            <a:r>
              <a:rPr lang="en-US" sz="2600" dirty="0" smtClean="0"/>
              <a:t> </a:t>
            </a:r>
            <a:r>
              <a:rPr lang="en-US" sz="2600" dirty="0" err="1" smtClean="0"/>
              <a:t>letak</a:t>
            </a:r>
            <a:r>
              <a:rPr lang="en-US" sz="2600" dirty="0" smtClean="0"/>
              <a:t> </a:t>
            </a:r>
            <a:r>
              <a:rPr lang="en-US" sz="2600" dirty="0" err="1" smtClean="0"/>
              <a:t>tempat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, </a:t>
            </a:r>
            <a:r>
              <a:rPr lang="en-US" sz="2600" dirty="0" err="1" smtClean="0"/>
              <a:t>mengatur</a:t>
            </a:r>
            <a:r>
              <a:rPr lang="en-US" sz="2600" dirty="0" smtClean="0"/>
              <a:t> </a:t>
            </a:r>
            <a:r>
              <a:rPr lang="en-US" sz="2600" dirty="0" err="1" smtClean="0"/>
              <a:t>kembali</a:t>
            </a:r>
            <a:r>
              <a:rPr lang="en-US" sz="2600" dirty="0" smtClean="0"/>
              <a:t> </a:t>
            </a:r>
            <a:r>
              <a:rPr lang="en-US" sz="2600" dirty="0" err="1" smtClean="0"/>
              <a:t>gerakan-gerakan</a:t>
            </a:r>
            <a:r>
              <a:rPr lang="en-US" sz="2600" dirty="0" smtClean="0"/>
              <a:t> </a:t>
            </a:r>
            <a:r>
              <a:rPr lang="en-US" sz="2600" dirty="0" err="1" smtClean="0"/>
              <a:t>kerja,merancang</a:t>
            </a:r>
            <a:r>
              <a:rPr lang="en-US" sz="2600" dirty="0" smtClean="0"/>
              <a:t> </a:t>
            </a:r>
            <a:r>
              <a:rPr lang="en-US" sz="2600" dirty="0" err="1" smtClean="0"/>
              <a:t>kembali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peralatan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menambah</a:t>
            </a:r>
            <a:r>
              <a:rPr lang="en-US" sz="2600" dirty="0" smtClean="0"/>
              <a:t> </a:t>
            </a:r>
            <a:r>
              <a:rPr lang="en-US" sz="2600" dirty="0" err="1" smtClean="0"/>
              <a:t>pekerja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r>
              <a:rPr lang="en-US" sz="2600" dirty="0" smtClean="0"/>
              <a:t>.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200" smtClean="0">
                <a:latin typeface="Comic Sans MS" pitchFamily="66" charset="0"/>
              </a:rPr>
              <a:t>Peta Tangan Kiri dan Tangan Kanan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Merupakan suatu alat dari studi gerakan untuk menemukan gerakan-gerakan yang efisien yaitu gerakan yang memang diperlukan untuk melaksanakan pekerjaan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Gunanya untuk menyeimbangkan gerakan kedua tangan dan mengurangi kelelahan, mengurangi/menghilangkan gerakan yang tidak efisien dan tidak produktif, sebagai alat analisis tata letak stasiun kerja dan sebagai alat untuk melatih pekerja baru dengan cara kerja yang ideal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600200"/>
            <a:ext cx="6731000" cy="1143000"/>
          </a:xfrm>
          <a:noFill/>
        </p:spPr>
        <p:txBody>
          <a:bodyPr/>
          <a:lstStyle/>
          <a:p>
            <a:pPr algn="ctr" eaLnBrk="1" hangingPunct="1"/>
            <a:r>
              <a:rPr lang="en-US" sz="4400" dirty="0" err="1" smtClean="0">
                <a:latin typeface="Comic Sans MS" pitchFamily="66" charset="0"/>
              </a:rPr>
              <a:t>Studi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Gerakan</a:t>
            </a:r>
            <a:endParaRPr lang="en-US" sz="4400" dirty="0" smtClean="0">
              <a:latin typeface="Comic Sans MS" pitchFamily="66" charset="0"/>
            </a:endParaRP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600" smtClean="0"/>
              <a:t>Adalah suatu studi tentang gerakan-gerakan yang dilakukan pekerja untuk menyelesaikan pekerjaannya, agar diperoleh gerakan yang standard yang efektif dan efisien.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mic Sans MS" pitchFamily="66" charset="0"/>
              </a:rPr>
              <a:t>Dua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Macam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Studi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Gerakan</a:t>
            </a:r>
            <a:endParaRPr lang="en-US" sz="3600" dirty="0" smtClean="0">
              <a:latin typeface="Comic Sans MS" pitchFamily="66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Visual Motion Study : </a:t>
            </a:r>
            <a:r>
              <a:rPr lang="en-US" sz="2600" dirty="0" err="1" smtClean="0"/>
              <a:t>pengamatan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visual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</a:t>
            </a:r>
            <a:r>
              <a:rPr lang="en-US" sz="2600" dirty="0" err="1" smtClean="0"/>
              <a:t>operasi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 </a:t>
            </a:r>
            <a:r>
              <a:rPr lang="en-US" sz="2600" dirty="0" err="1" smtClean="0"/>
              <a:t>kemudian</a:t>
            </a:r>
            <a:r>
              <a:rPr lang="en-US" sz="2600" dirty="0" smtClean="0"/>
              <a:t> </a:t>
            </a:r>
            <a:r>
              <a:rPr lang="en-US" sz="2600" dirty="0" err="1" smtClean="0"/>
              <a:t>dibuat</a:t>
            </a:r>
            <a:r>
              <a:rPr lang="en-US" sz="2600" dirty="0" smtClean="0"/>
              <a:t> </a:t>
            </a:r>
            <a:r>
              <a:rPr lang="en-US" sz="2600" dirty="0" err="1" smtClean="0"/>
              <a:t>peta</a:t>
            </a:r>
            <a:r>
              <a:rPr lang="en-US" sz="2600" dirty="0" smtClean="0"/>
              <a:t> Operator Process Chart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</a:t>
            </a:r>
            <a:r>
              <a:rPr lang="en-US" sz="2600" dirty="0" err="1" smtClean="0"/>
              <a:t>gerakan-gerakan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 </a:t>
            </a:r>
            <a:r>
              <a:rPr lang="en-US" sz="2600" dirty="0" err="1" smtClean="0"/>
              <a:t>berdasar</a:t>
            </a:r>
            <a:r>
              <a:rPr lang="en-US" sz="2600" dirty="0" smtClean="0"/>
              <a:t> </a:t>
            </a:r>
            <a:r>
              <a:rPr lang="en-US" sz="2600" dirty="0" err="1" smtClean="0"/>
              <a:t>prinsip</a:t>
            </a:r>
            <a:r>
              <a:rPr lang="en-US" sz="2600" dirty="0" smtClean="0"/>
              <a:t> </a:t>
            </a:r>
            <a:r>
              <a:rPr lang="en-US" sz="2600" dirty="0" err="1" smtClean="0"/>
              <a:t>ekonomi</a:t>
            </a:r>
            <a:r>
              <a:rPr lang="en-US" sz="2600" dirty="0" smtClean="0"/>
              <a:t> </a:t>
            </a:r>
            <a:r>
              <a:rPr lang="en-US" sz="2600" dirty="0" err="1" smtClean="0"/>
              <a:t>gerakan</a:t>
            </a: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err="1" smtClean="0"/>
              <a:t>Micromotion</a:t>
            </a:r>
            <a:r>
              <a:rPr lang="en-US" sz="2600" dirty="0" smtClean="0"/>
              <a:t> Study :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pekerjaan-pekerjaan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berlangsung</a:t>
            </a:r>
            <a:r>
              <a:rPr lang="en-US" sz="2600" dirty="0" smtClean="0"/>
              <a:t> </a:t>
            </a:r>
            <a:r>
              <a:rPr lang="en-US" sz="2600" dirty="0" err="1" smtClean="0"/>
              <a:t>sangat</a:t>
            </a:r>
            <a:r>
              <a:rPr lang="en-US" sz="2600" dirty="0" smtClean="0"/>
              <a:t> </a:t>
            </a:r>
            <a:r>
              <a:rPr lang="en-US" sz="2600" dirty="0" err="1" smtClean="0"/>
              <a:t>cepat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berulang-ulang</a:t>
            </a:r>
            <a:r>
              <a:rPr lang="en-US" sz="2600" dirty="0" smtClean="0"/>
              <a:t>. </a:t>
            </a:r>
            <a:r>
              <a:rPr lang="en-US" sz="2600" dirty="0" err="1" smtClean="0"/>
              <a:t>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detail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peralatan</a:t>
            </a:r>
            <a:r>
              <a:rPr lang="en-US" sz="2600" dirty="0" smtClean="0"/>
              <a:t> </a:t>
            </a:r>
            <a:r>
              <a:rPr lang="en-US" sz="2600" dirty="0" err="1" smtClean="0"/>
              <a:t>khusus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merekam</a:t>
            </a:r>
            <a:r>
              <a:rPr lang="en-US" sz="2600" dirty="0" smtClean="0"/>
              <a:t> </a:t>
            </a:r>
            <a:r>
              <a:rPr lang="en-US" sz="2600" dirty="0" err="1" smtClean="0"/>
              <a:t>gerakan-gerakan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010400" cy="9144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smtClean="0"/>
              <a:t>Sistem Kerja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da-DK" sz="2600" dirty="0" smtClean="0"/>
              <a:t>Sistem berarti membentuk interaksi secara reguler atau mengusahakan saling ketergantungan antar item supaya menjadi kesatuan yang menyeluruh untuk bekerja mewujudkan tujuan yang diinginkan.</a:t>
            </a:r>
            <a:endParaRPr lang="en-US" sz="2600" dirty="0" smtClean="0"/>
          </a:p>
          <a:p>
            <a:pPr eaLnBrk="1" hangingPunct="1"/>
            <a:r>
              <a:rPr lang="da-DK" sz="2600" dirty="0" smtClean="0"/>
              <a:t>Sistem kerja merupakan teknik dan prinsip yang digunakan untuk mengatur komponen yang ada dalam suatu sistem kerja. </a:t>
            </a:r>
          </a:p>
        </p:txBody>
      </p:sp>
    </p:spTree>
  </p:cSld>
  <p:clrMapOvr>
    <a:masterClrMapping/>
  </p:clrMapOvr>
  <p:transition>
    <p:plu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200" smtClean="0">
                <a:latin typeface="Comic Sans MS" pitchFamily="66" charset="0"/>
              </a:rPr>
              <a:t>Gerakan-gerakan Dasar dari F.B. Gilbreth (17 gerakan Therblig)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 err="1" smtClean="0"/>
              <a:t>Mencari</a:t>
            </a:r>
            <a:r>
              <a:rPr lang="en-US" sz="2600" dirty="0" smtClean="0"/>
              <a:t> (search)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 err="1" smtClean="0"/>
              <a:t>Memilih</a:t>
            </a:r>
            <a:r>
              <a:rPr lang="en-US" sz="2600" dirty="0" smtClean="0"/>
              <a:t> (select)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 err="1" smtClean="0"/>
              <a:t>Memegang</a:t>
            </a:r>
            <a:r>
              <a:rPr lang="en-US" sz="2600" dirty="0" smtClean="0"/>
              <a:t> (grasp)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 err="1" smtClean="0"/>
              <a:t>Menjangkau</a:t>
            </a:r>
            <a:r>
              <a:rPr lang="en-US" sz="2600" dirty="0" smtClean="0"/>
              <a:t> (reach)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 err="1" smtClean="0"/>
              <a:t>Membawa</a:t>
            </a:r>
            <a:r>
              <a:rPr lang="en-US" sz="2600" dirty="0" smtClean="0"/>
              <a:t> (move)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 err="1" smtClean="0"/>
              <a:t>Memegang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memakai</a:t>
            </a:r>
            <a:r>
              <a:rPr lang="en-US" sz="2600" dirty="0" smtClean="0"/>
              <a:t> (hold)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 err="1" smtClean="0"/>
              <a:t>Melepas</a:t>
            </a:r>
            <a:r>
              <a:rPr lang="en-US" sz="2600" dirty="0" smtClean="0"/>
              <a:t> (release)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 err="1" smtClean="0"/>
              <a:t>Mengarahkan</a:t>
            </a:r>
            <a:r>
              <a:rPr lang="en-US" sz="2600" dirty="0" smtClean="0"/>
              <a:t> (position)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 err="1" smtClean="0"/>
              <a:t>Mengarahkan</a:t>
            </a:r>
            <a:r>
              <a:rPr lang="en-US" sz="2600" dirty="0" smtClean="0"/>
              <a:t> </a:t>
            </a:r>
            <a:r>
              <a:rPr lang="en-US" sz="2600" dirty="0" err="1" smtClean="0"/>
              <a:t>awal</a:t>
            </a:r>
            <a:r>
              <a:rPr lang="en-US" sz="2600" dirty="0" smtClean="0"/>
              <a:t> (pre-position)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600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200" dirty="0" err="1" smtClean="0">
                <a:latin typeface="Comic Sans MS" pitchFamily="66" charset="0"/>
              </a:rPr>
              <a:t>Gerakan-gerakan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Dasar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dari</a:t>
            </a:r>
            <a:r>
              <a:rPr lang="en-US" sz="3200" dirty="0" smtClean="0">
                <a:latin typeface="Comic Sans MS" pitchFamily="66" charset="0"/>
              </a:rPr>
              <a:t> F.B. </a:t>
            </a:r>
            <a:r>
              <a:rPr lang="en-US" sz="3200" dirty="0" err="1" smtClean="0">
                <a:latin typeface="Comic Sans MS" pitchFamily="66" charset="0"/>
              </a:rPr>
              <a:t>Gilbreth</a:t>
            </a:r>
            <a:r>
              <a:rPr lang="en-US" sz="3200" dirty="0" smtClean="0">
                <a:latin typeface="Comic Sans MS" pitchFamily="66" charset="0"/>
              </a:rPr>
              <a:t> (17 </a:t>
            </a:r>
            <a:r>
              <a:rPr lang="en-US" sz="3200" dirty="0" err="1" smtClean="0">
                <a:latin typeface="Comic Sans MS" pitchFamily="66" charset="0"/>
              </a:rPr>
              <a:t>gerakan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Therblig</a:t>
            </a:r>
            <a:r>
              <a:rPr lang="en-US" sz="32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05000"/>
            <a:ext cx="7086600" cy="4419600"/>
          </a:xfrm>
          <a:noFill/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10"/>
            </a:pPr>
            <a:r>
              <a:rPr lang="en-US" sz="2600" dirty="0" err="1" smtClean="0"/>
              <a:t>Memeriksa</a:t>
            </a:r>
            <a:r>
              <a:rPr lang="en-US" sz="2600" dirty="0" smtClean="0"/>
              <a:t> (inspect)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10"/>
            </a:pPr>
            <a:r>
              <a:rPr lang="en-US" sz="2600" dirty="0" err="1" smtClean="0"/>
              <a:t>Merakit</a:t>
            </a:r>
            <a:r>
              <a:rPr lang="en-US" sz="2600" dirty="0" smtClean="0"/>
              <a:t> (assemble)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10"/>
            </a:pPr>
            <a:r>
              <a:rPr lang="en-US" sz="2600" dirty="0" err="1" smtClean="0"/>
              <a:t>Memakai</a:t>
            </a:r>
            <a:r>
              <a:rPr lang="en-US" sz="2600" dirty="0" smtClean="0"/>
              <a:t> (use)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10"/>
            </a:pPr>
            <a:r>
              <a:rPr lang="en-US" sz="2600" dirty="0" err="1" smtClean="0"/>
              <a:t>Kelambatan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terhindarkan</a:t>
            </a:r>
            <a:r>
              <a:rPr lang="en-US" sz="2600" dirty="0" smtClean="0"/>
              <a:t> (unavoidable delay)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10"/>
            </a:pPr>
            <a:r>
              <a:rPr lang="en-US" sz="2600" dirty="0" err="1" smtClean="0"/>
              <a:t>Kelambatan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dihindarkan</a:t>
            </a:r>
            <a:r>
              <a:rPr lang="en-US" sz="2600" dirty="0" smtClean="0"/>
              <a:t> (avoidable delay)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10"/>
            </a:pPr>
            <a:r>
              <a:rPr lang="en-US" sz="2600" dirty="0" err="1" smtClean="0"/>
              <a:t>Merencana</a:t>
            </a:r>
            <a:r>
              <a:rPr lang="en-US" sz="2600" dirty="0" smtClean="0"/>
              <a:t> (plan)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10"/>
            </a:pPr>
            <a:r>
              <a:rPr lang="en-US" sz="2600" dirty="0" err="1" smtClean="0"/>
              <a:t>Istirahat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menghilangkan</a:t>
            </a:r>
            <a:r>
              <a:rPr lang="en-US" sz="2600" dirty="0" smtClean="0"/>
              <a:t> </a:t>
            </a:r>
            <a:r>
              <a:rPr lang="en-US" sz="2600" dirty="0" err="1" smtClean="0"/>
              <a:t>lelah</a:t>
            </a:r>
            <a:r>
              <a:rPr lang="en-US" sz="2600" dirty="0" smtClean="0"/>
              <a:t> (rest to </a:t>
            </a:r>
            <a:r>
              <a:rPr lang="en-US" sz="2600" dirty="0" err="1" smtClean="0"/>
              <a:t>evercome</a:t>
            </a:r>
            <a:r>
              <a:rPr lang="en-US" sz="2600" dirty="0" smtClean="0"/>
              <a:t> fatigue)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10"/>
            </a:pPr>
            <a:r>
              <a:rPr lang="en-US" sz="2600" dirty="0" err="1" smtClean="0"/>
              <a:t>Mengurai</a:t>
            </a:r>
            <a:r>
              <a:rPr lang="en-US" sz="2600" dirty="0" smtClean="0"/>
              <a:t> </a:t>
            </a:r>
            <a:r>
              <a:rPr lang="en-US" sz="2600" dirty="0" err="1" smtClean="0"/>
              <a:t>rakit</a:t>
            </a:r>
            <a:r>
              <a:rPr lang="en-US" sz="2600" dirty="0" smtClean="0"/>
              <a:t> (</a:t>
            </a:r>
            <a:r>
              <a:rPr lang="en-US" sz="2600" dirty="0" err="1" smtClean="0"/>
              <a:t>diassemble</a:t>
            </a:r>
            <a:r>
              <a:rPr lang="en-US" sz="2600" dirty="0" smtClean="0"/>
              <a:t>)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10"/>
            </a:pPr>
            <a:endParaRPr lang="en-US" sz="2600" dirty="0" smtClean="0"/>
          </a:p>
          <a:p>
            <a:pPr marL="571500" indent="-571500" eaLnBrk="1" hangingPunct="1">
              <a:lnSpc>
                <a:spcPct val="80000"/>
              </a:lnSpc>
            </a:pPr>
            <a:endParaRPr lang="en-US" sz="2600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>
                <a:latin typeface="Comic Sans MS" pitchFamily="66" charset="0"/>
              </a:rPr>
              <a:t>Ekonomi Gerakan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05000"/>
            <a:ext cx="7010400" cy="4343400"/>
          </a:xfrm>
          <a:noFill/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Prinsip</a:t>
            </a:r>
            <a:r>
              <a:rPr lang="en-US" sz="2600" dirty="0" smtClean="0"/>
              <a:t> </a:t>
            </a:r>
            <a:r>
              <a:rPr lang="en-US" sz="2600" dirty="0" err="1" smtClean="0"/>
              <a:t>Ekonomi</a:t>
            </a:r>
            <a:r>
              <a:rPr lang="en-US" sz="2600" dirty="0" smtClean="0"/>
              <a:t> </a:t>
            </a:r>
            <a:r>
              <a:rPr lang="en-US" sz="2600" dirty="0" err="1" smtClean="0"/>
              <a:t>Gerakan</a:t>
            </a:r>
            <a:r>
              <a:rPr lang="en-US" sz="2600" dirty="0" smtClean="0"/>
              <a:t> </a:t>
            </a:r>
            <a:r>
              <a:rPr lang="en-US" sz="2600" dirty="0" err="1" smtClean="0"/>
              <a:t>dihubungkan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tubuh</a:t>
            </a:r>
            <a:r>
              <a:rPr lang="en-US" sz="2600" dirty="0" smtClean="0"/>
              <a:t> </a:t>
            </a:r>
            <a:r>
              <a:rPr lang="en-US" sz="2600" dirty="0" err="1" smtClean="0"/>
              <a:t>manusia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gerakannya</a:t>
            </a:r>
            <a:r>
              <a:rPr lang="en-US" sz="2600" dirty="0" smtClean="0"/>
              <a:t> :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600" dirty="0" err="1" smtClean="0"/>
              <a:t>Kedua</a:t>
            </a:r>
            <a:r>
              <a:rPr lang="en-US" sz="2600" dirty="0" smtClean="0"/>
              <a:t> </a:t>
            </a:r>
            <a:r>
              <a:rPr lang="en-US" sz="2600" dirty="0" err="1" smtClean="0"/>
              <a:t>tangan</a:t>
            </a:r>
            <a:r>
              <a:rPr lang="en-US" sz="2600" dirty="0" smtClean="0"/>
              <a:t> </a:t>
            </a:r>
            <a:r>
              <a:rPr lang="en-US" sz="2600" dirty="0" err="1" smtClean="0"/>
              <a:t>sebaiknya</a:t>
            </a:r>
            <a:r>
              <a:rPr lang="en-US" sz="2600" dirty="0" smtClean="0"/>
              <a:t> </a:t>
            </a:r>
            <a:r>
              <a:rPr lang="en-US" sz="2600" dirty="0" err="1" smtClean="0"/>
              <a:t>memulai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mengakhiri</a:t>
            </a:r>
            <a:r>
              <a:rPr lang="en-US" sz="2600" dirty="0" smtClean="0"/>
              <a:t> </a:t>
            </a:r>
            <a:r>
              <a:rPr lang="en-US" sz="2600" dirty="0" err="1" smtClean="0"/>
              <a:t>gerakan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saat</a:t>
            </a:r>
            <a:r>
              <a:rPr lang="en-US" sz="2600" dirty="0" smtClean="0"/>
              <a:t> yang </a:t>
            </a:r>
            <a:r>
              <a:rPr lang="en-US" sz="2600" dirty="0" err="1" smtClean="0"/>
              <a:t>sama</a:t>
            </a:r>
            <a:endParaRPr lang="en-US" sz="2600" dirty="0" smtClean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600" dirty="0" err="1" smtClean="0"/>
              <a:t>Kedua</a:t>
            </a:r>
            <a:r>
              <a:rPr lang="en-US" sz="2600" dirty="0" smtClean="0"/>
              <a:t> </a:t>
            </a:r>
            <a:r>
              <a:rPr lang="en-US" sz="2600" dirty="0" err="1" smtClean="0"/>
              <a:t>tangan</a:t>
            </a:r>
            <a:r>
              <a:rPr lang="en-US" sz="2600" dirty="0" smtClean="0"/>
              <a:t> </a:t>
            </a:r>
            <a:r>
              <a:rPr lang="en-US" sz="2600" dirty="0" err="1" smtClean="0"/>
              <a:t>sebaiknya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menganggur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saat</a:t>
            </a:r>
            <a:r>
              <a:rPr lang="en-US" sz="2600" dirty="0" smtClean="0"/>
              <a:t> yang </a:t>
            </a:r>
            <a:r>
              <a:rPr lang="en-US" sz="2600" dirty="0" err="1" smtClean="0"/>
              <a:t>sama</a:t>
            </a:r>
            <a:r>
              <a:rPr lang="en-US" sz="2600" dirty="0" smtClean="0"/>
              <a:t> </a:t>
            </a:r>
            <a:r>
              <a:rPr lang="en-US" sz="2600" dirty="0" err="1" smtClean="0"/>
              <a:t>kecuali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saat</a:t>
            </a:r>
            <a:r>
              <a:rPr lang="en-US" sz="2600" dirty="0" smtClean="0"/>
              <a:t> </a:t>
            </a:r>
            <a:r>
              <a:rPr lang="en-US" sz="2600" dirty="0" err="1" smtClean="0"/>
              <a:t>istirahat</a:t>
            </a:r>
            <a:endParaRPr lang="en-US" sz="2600" dirty="0" smtClean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600" dirty="0" err="1" smtClean="0"/>
              <a:t>Gerakan</a:t>
            </a:r>
            <a:r>
              <a:rPr lang="en-US" sz="2600" dirty="0" smtClean="0"/>
              <a:t> </a:t>
            </a:r>
            <a:r>
              <a:rPr lang="en-US" sz="2600" dirty="0" err="1" smtClean="0"/>
              <a:t>kedua</a:t>
            </a:r>
            <a:r>
              <a:rPr lang="en-US" sz="2600" dirty="0" smtClean="0"/>
              <a:t> </a:t>
            </a:r>
            <a:r>
              <a:rPr lang="en-US" sz="2600" dirty="0" err="1" smtClean="0"/>
              <a:t>tangan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mudah</a:t>
            </a:r>
            <a:r>
              <a:rPr lang="en-US" sz="2600" dirty="0" smtClean="0"/>
              <a:t> 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</a:t>
            </a:r>
            <a:r>
              <a:rPr lang="en-US" sz="2600" dirty="0" err="1" smtClean="0"/>
              <a:t>lainnya</a:t>
            </a:r>
            <a:r>
              <a:rPr lang="en-US" sz="2600" dirty="0" smtClean="0"/>
              <a:t> </a:t>
            </a:r>
            <a:r>
              <a:rPr lang="en-US" sz="2600" dirty="0" err="1" smtClean="0"/>
              <a:t>simetris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berlawanan</a:t>
            </a:r>
            <a:r>
              <a:rPr lang="en-US" sz="2600" dirty="0" smtClean="0"/>
              <a:t> </a:t>
            </a:r>
            <a:r>
              <a:rPr lang="en-US" sz="2600" dirty="0" err="1" smtClean="0"/>
              <a:t>arah</a:t>
            </a:r>
            <a:endParaRPr lang="en-US" sz="2600" dirty="0" smtClean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600" dirty="0" err="1" smtClean="0"/>
              <a:t>Gerakan</a:t>
            </a:r>
            <a:r>
              <a:rPr lang="en-US" sz="2600" dirty="0" smtClean="0"/>
              <a:t> </a:t>
            </a:r>
            <a:r>
              <a:rPr lang="en-US" sz="2600" dirty="0" err="1" smtClean="0"/>
              <a:t>tangan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badan</a:t>
            </a:r>
            <a:r>
              <a:rPr lang="en-US" sz="2600" dirty="0" smtClean="0"/>
              <a:t> </a:t>
            </a:r>
            <a:r>
              <a:rPr lang="en-US" sz="2600" dirty="0" err="1" smtClean="0"/>
              <a:t>sebaiknya</a:t>
            </a:r>
            <a:r>
              <a:rPr lang="en-US" sz="2600" dirty="0" smtClean="0"/>
              <a:t> </a:t>
            </a:r>
            <a:r>
              <a:rPr lang="en-US" sz="2600" dirty="0" err="1" smtClean="0"/>
              <a:t>dihemat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diperlukan</a:t>
            </a:r>
            <a:r>
              <a:rPr lang="en-US" sz="2600" dirty="0" smtClean="0"/>
              <a:t> </a:t>
            </a:r>
            <a:r>
              <a:rPr lang="en-US" sz="2600" dirty="0" err="1" smtClean="0"/>
              <a:t>saja</a:t>
            </a:r>
            <a:endParaRPr lang="en-US" sz="2600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mic Sans MS" pitchFamily="66" charset="0"/>
              </a:rPr>
              <a:t>Ekonomi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Gerakan</a:t>
            </a:r>
            <a:endParaRPr lang="en-US" sz="3600" dirty="0" smtClean="0">
              <a:latin typeface="Comic Sans MS" pitchFamily="66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eriod" startAt="5"/>
            </a:pPr>
            <a:r>
              <a:rPr lang="en-US" sz="2100" dirty="0" err="1" smtClean="0"/>
              <a:t>Pekerja</a:t>
            </a:r>
            <a:r>
              <a:rPr lang="en-US" sz="2100" dirty="0" smtClean="0"/>
              <a:t> </a:t>
            </a:r>
            <a:r>
              <a:rPr lang="en-US" sz="2100" dirty="0" err="1" smtClean="0"/>
              <a:t>sebaiknya</a:t>
            </a:r>
            <a:r>
              <a:rPr lang="en-US" sz="2100" dirty="0" smtClean="0"/>
              <a:t> </a:t>
            </a:r>
            <a:r>
              <a:rPr lang="en-US" sz="2100" dirty="0" err="1" smtClean="0"/>
              <a:t>dapat</a:t>
            </a:r>
            <a:r>
              <a:rPr lang="en-US" sz="2100" dirty="0" smtClean="0"/>
              <a:t> </a:t>
            </a:r>
            <a:r>
              <a:rPr lang="en-US" sz="2100" dirty="0" err="1" smtClean="0"/>
              <a:t>memanfaatkan</a:t>
            </a:r>
            <a:r>
              <a:rPr lang="en-US" sz="2100" dirty="0" smtClean="0"/>
              <a:t> </a:t>
            </a:r>
            <a:r>
              <a:rPr lang="en-US" sz="2100" dirty="0" err="1" smtClean="0"/>
              <a:t>momentun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membantu</a:t>
            </a:r>
            <a:r>
              <a:rPr lang="en-US" sz="2100" dirty="0" smtClean="0"/>
              <a:t> </a:t>
            </a:r>
            <a:r>
              <a:rPr lang="en-US" sz="2100" dirty="0" err="1" smtClean="0"/>
              <a:t>pekerjaanya</a:t>
            </a:r>
            <a:r>
              <a:rPr lang="en-US" sz="2100" dirty="0" smtClean="0"/>
              <a:t>. Momentum </a:t>
            </a:r>
            <a:r>
              <a:rPr lang="en-US" sz="2100" dirty="0" err="1" smtClean="0"/>
              <a:t>suatu</a:t>
            </a:r>
            <a:r>
              <a:rPr lang="en-US" sz="2100" dirty="0" smtClean="0"/>
              <a:t> </a:t>
            </a:r>
            <a:r>
              <a:rPr lang="en-US" sz="2100" dirty="0" err="1" smtClean="0"/>
              <a:t>objek</a:t>
            </a:r>
            <a:r>
              <a:rPr lang="en-US" sz="2100" dirty="0" smtClean="0"/>
              <a:t> </a:t>
            </a:r>
            <a:r>
              <a:rPr lang="en-US" sz="2100" dirty="0" err="1" smtClean="0"/>
              <a:t>adalah</a:t>
            </a:r>
            <a:r>
              <a:rPr lang="en-US" sz="2100" dirty="0" smtClean="0"/>
              <a:t> </a:t>
            </a:r>
            <a:r>
              <a:rPr lang="en-US" sz="2100" dirty="0" err="1" smtClean="0"/>
              <a:t>masa</a:t>
            </a:r>
            <a:r>
              <a:rPr lang="en-US" sz="2100" dirty="0" smtClean="0"/>
              <a:t> </a:t>
            </a:r>
            <a:r>
              <a:rPr lang="en-US" sz="2100" dirty="0" err="1" smtClean="0"/>
              <a:t>objek</a:t>
            </a:r>
            <a:r>
              <a:rPr lang="en-US" sz="2100" dirty="0" smtClean="0"/>
              <a:t> </a:t>
            </a:r>
            <a:r>
              <a:rPr lang="en-US" sz="2100" dirty="0" err="1" smtClean="0"/>
              <a:t>dikalikan</a:t>
            </a:r>
            <a:r>
              <a:rPr lang="en-US" sz="2100" dirty="0" smtClean="0"/>
              <a:t> </a:t>
            </a:r>
            <a:r>
              <a:rPr lang="en-US" sz="2100" dirty="0" err="1" smtClean="0"/>
              <a:t>kecepatan</a:t>
            </a:r>
            <a:endParaRPr lang="en-US" sz="21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eriod" startAt="5"/>
            </a:pPr>
            <a:r>
              <a:rPr lang="en-US" sz="2100" dirty="0" err="1" smtClean="0"/>
              <a:t>Gerakan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patah-patah</a:t>
            </a:r>
            <a:r>
              <a:rPr lang="en-US" sz="2100" dirty="0" smtClean="0"/>
              <a:t>, </a:t>
            </a:r>
            <a:r>
              <a:rPr lang="en-US" sz="2100" dirty="0" err="1" smtClean="0"/>
              <a:t>banyak</a:t>
            </a:r>
            <a:r>
              <a:rPr lang="en-US" sz="2100" dirty="0" smtClean="0"/>
              <a:t> </a:t>
            </a:r>
            <a:r>
              <a:rPr lang="en-US" sz="2100" dirty="0" err="1" smtClean="0"/>
              <a:t>perubahan</a:t>
            </a:r>
            <a:r>
              <a:rPr lang="en-US" sz="2100" dirty="0" smtClean="0"/>
              <a:t> </a:t>
            </a:r>
            <a:r>
              <a:rPr lang="en-US" sz="2100" dirty="0" err="1" smtClean="0"/>
              <a:t>arah</a:t>
            </a:r>
            <a:r>
              <a:rPr lang="en-US" sz="2100" dirty="0" smtClean="0"/>
              <a:t>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memperlambat</a:t>
            </a:r>
            <a:r>
              <a:rPr lang="en-US" sz="2100" dirty="0" smtClean="0"/>
              <a:t> </a:t>
            </a:r>
            <a:r>
              <a:rPr lang="en-US" sz="2100" dirty="0" err="1" smtClean="0"/>
              <a:t>gerakan</a:t>
            </a:r>
            <a:r>
              <a:rPr lang="en-US" sz="2100" dirty="0" smtClean="0"/>
              <a:t> </a:t>
            </a:r>
            <a:r>
              <a:rPr lang="en-US" sz="2100" dirty="0" err="1" smtClean="0"/>
              <a:t>tersebut</a:t>
            </a:r>
            <a:endParaRPr lang="en-US" sz="21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eriod" startAt="5"/>
            </a:pPr>
            <a:r>
              <a:rPr lang="en-US" sz="2100" dirty="0" err="1" smtClean="0"/>
              <a:t>Gerakan</a:t>
            </a:r>
            <a:r>
              <a:rPr lang="en-US" sz="2100" dirty="0" smtClean="0"/>
              <a:t> </a:t>
            </a:r>
            <a:r>
              <a:rPr lang="en-US" sz="2100" dirty="0" err="1" smtClean="0"/>
              <a:t>balistik</a:t>
            </a:r>
            <a:r>
              <a:rPr lang="en-US" sz="2100" dirty="0" smtClean="0"/>
              <a:t>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lebih</a:t>
            </a:r>
            <a:r>
              <a:rPr lang="en-US" sz="2100" dirty="0" smtClean="0"/>
              <a:t> </a:t>
            </a:r>
            <a:r>
              <a:rPr lang="en-US" sz="2100" dirty="0" err="1" smtClean="0"/>
              <a:t>cepat</a:t>
            </a:r>
            <a:r>
              <a:rPr lang="en-US" sz="2100" dirty="0" smtClean="0"/>
              <a:t>, </a:t>
            </a:r>
            <a:r>
              <a:rPr lang="en-US" sz="2100" dirty="0" err="1" smtClean="0"/>
              <a:t>menyenangkan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lebih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gerakan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dikendalikan</a:t>
            </a:r>
            <a:endParaRPr lang="en-US" sz="21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eriod" startAt="5"/>
            </a:pPr>
            <a:r>
              <a:rPr lang="en-US" sz="2100" dirty="0" err="1" smtClean="0"/>
              <a:t>Pekerjaan</a:t>
            </a:r>
            <a:r>
              <a:rPr lang="en-US" sz="2100" dirty="0" smtClean="0"/>
              <a:t> </a:t>
            </a:r>
            <a:r>
              <a:rPr lang="en-US" sz="2100" dirty="0" err="1" smtClean="0"/>
              <a:t>sebaiknya</a:t>
            </a:r>
            <a:r>
              <a:rPr lang="en-US" sz="2100" dirty="0" smtClean="0"/>
              <a:t> </a:t>
            </a:r>
            <a:r>
              <a:rPr lang="en-US" sz="2100" dirty="0" err="1" smtClean="0"/>
              <a:t>dirancang</a:t>
            </a:r>
            <a:r>
              <a:rPr lang="en-US" sz="2100" dirty="0" smtClean="0"/>
              <a:t> </a:t>
            </a:r>
            <a:r>
              <a:rPr lang="en-US" sz="2100" dirty="0" err="1" smtClean="0"/>
              <a:t>semudah-mudahnya</a:t>
            </a:r>
            <a:r>
              <a:rPr lang="en-US" sz="2100" dirty="0" smtClean="0"/>
              <a:t>, </a:t>
            </a:r>
            <a:r>
              <a:rPr lang="en-US" sz="2100" dirty="0" err="1" smtClean="0"/>
              <a:t>irama</a:t>
            </a:r>
            <a:r>
              <a:rPr lang="en-US" sz="2100" dirty="0" smtClean="0"/>
              <a:t> </a:t>
            </a:r>
            <a:r>
              <a:rPr lang="en-US" sz="2100" dirty="0" err="1" smtClean="0"/>
              <a:t>kerja</a:t>
            </a:r>
            <a:r>
              <a:rPr lang="en-US" sz="2100" dirty="0" smtClean="0"/>
              <a:t> </a:t>
            </a:r>
            <a:r>
              <a:rPr lang="en-US" sz="2100" dirty="0" err="1" smtClean="0"/>
              <a:t>alamiah</a:t>
            </a:r>
            <a:endParaRPr lang="en-US" sz="21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eriod" startAt="5"/>
            </a:pPr>
            <a:r>
              <a:rPr lang="en-US" sz="2100" dirty="0" err="1" smtClean="0"/>
              <a:t>Usahakan</a:t>
            </a:r>
            <a:r>
              <a:rPr lang="en-US" sz="2100" dirty="0" smtClean="0"/>
              <a:t> </a:t>
            </a:r>
            <a:r>
              <a:rPr lang="en-US" sz="2100" dirty="0" err="1" smtClean="0"/>
              <a:t>sedikit</a:t>
            </a:r>
            <a:r>
              <a:rPr lang="en-US" sz="2100" dirty="0" smtClean="0"/>
              <a:t> </a:t>
            </a:r>
            <a:r>
              <a:rPr lang="en-US" sz="2100" dirty="0" err="1" smtClean="0"/>
              <a:t>mungkin</a:t>
            </a:r>
            <a:r>
              <a:rPr lang="en-US" sz="2100" dirty="0" smtClean="0"/>
              <a:t> </a:t>
            </a:r>
            <a:r>
              <a:rPr lang="en-US" sz="2100" dirty="0" err="1" smtClean="0"/>
              <a:t>gerakan</a:t>
            </a:r>
            <a:r>
              <a:rPr lang="en-US" sz="2100" dirty="0" smtClean="0"/>
              <a:t> </a:t>
            </a:r>
            <a:r>
              <a:rPr lang="en-US" sz="2100" dirty="0" err="1" smtClean="0"/>
              <a:t>mata</a:t>
            </a:r>
            <a:endParaRPr lang="en-US" sz="21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eriod" startAt="5"/>
            </a:pPr>
            <a:endParaRPr lang="en-US" sz="2100" dirty="0" smtClean="0"/>
          </a:p>
          <a:p>
            <a:pPr marL="571500" indent="-571500" eaLnBrk="1" hangingPunct="1">
              <a:lnSpc>
                <a:spcPct val="90000"/>
              </a:lnSpc>
            </a:pPr>
            <a:endParaRPr lang="en-US" sz="2100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2000" smtClean="0">
                <a:latin typeface="Arial Rounded MT Bold" pitchFamily="34" charset="0"/>
              </a:rPr>
              <a:t>Prinsip-prinsip Ekonomi Gerakan Dihubungkan dengan Tata Letak Tempat Kerja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Peralatan dan bahan mempunyai tempat tetap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Bahan-bahan dan peralatan ditempatkan pada tempat yang mudah, cepat dan enak dicapai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Tempat penyimpanan bahan memanfaatkan prinsip gaya berat.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Mekanisme penyaluran objek dirancang dengan baik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Bahan-bahan dan peralatan ditempatkan sedemikian rupa sehingga gerakan-gerakan yang dilakukan dengan urutan terbaik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Tinggi tempat kerja dan kursi memungkinkan pekerja melakukan aktivitas dengan posisi berdiri atau duduk dengan nyaman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2400" dirty="0" err="1" smtClean="0">
                <a:latin typeface="Bookman Old Style" pitchFamily="18" charset="0"/>
              </a:rPr>
              <a:t>Prinsip-prinsip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Ekonomi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Gerakan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Dihubungkan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dengan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Perancangan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Peralatan</a:t>
            </a:r>
            <a:endParaRPr lang="en-US" sz="2400" dirty="0" smtClean="0">
              <a:latin typeface="Bookman Old Style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err="1" smtClean="0"/>
              <a:t>Tangan</a:t>
            </a:r>
            <a:r>
              <a:rPr lang="en-US" sz="2100" dirty="0" smtClean="0"/>
              <a:t> </a:t>
            </a:r>
            <a:r>
              <a:rPr lang="en-US" sz="2100" dirty="0" err="1" smtClean="0"/>
              <a:t>terbebas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semua</a:t>
            </a:r>
            <a:r>
              <a:rPr lang="en-US" sz="2100" dirty="0" smtClean="0"/>
              <a:t> </a:t>
            </a:r>
            <a:r>
              <a:rPr lang="en-US" sz="2100" dirty="0" err="1" smtClean="0"/>
              <a:t>pekerjaan</a:t>
            </a:r>
            <a:r>
              <a:rPr lang="en-US" sz="2100" dirty="0" smtClean="0"/>
              <a:t> </a:t>
            </a:r>
            <a:r>
              <a:rPr lang="en-US" sz="2100" dirty="0" err="1" smtClean="0"/>
              <a:t>jika</a:t>
            </a:r>
            <a:r>
              <a:rPr lang="en-US" sz="2100" dirty="0" smtClean="0"/>
              <a:t> </a:t>
            </a:r>
            <a:r>
              <a:rPr lang="en-US" sz="2100" dirty="0" err="1" smtClean="0"/>
              <a:t>penggunaan</a:t>
            </a:r>
            <a:r>
              <a:rPr lang="en-US" sz="2100" dirty="0" smtClean="0"/>
              <a:t> </a:t>
            </a:r>
            <a:r>
              <a:rPr lang="en-US" sz="2100" dirty="0" err="1" smtClean="0"/>
              <a:t>alat</a:t>
            </a:r>
            <a:r>
              <a:rPr lang="en-US" sz="2100" dirty="0" smtClean="0"/>
              <a:t> bantu/</a:t>
            </a:r>
            <a:r>
              <a:rPr lang="en-US" sz="2100" dirty="0" err="1" smtClean="0"/>
              <a:t>alat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digerakkan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kaki </a:t>
            </a:r>
            <a:r>
              <a:rPr lang="en-US" sz="2100" dirty="0" err="1" smtClean="0"/>
              <a:t>dapat</a:t>
            </a:r>
            <a:r>
              <a:rPr lang="en-US" sz="2100" dirty="0" smtClean="0"/>
              <a:t> </a:t>
            </a:r>
            <a:r>
              <a:rPr lang="en-US" sz="2100" dirty="0" err="1" smtClean="0"/>
              <a:t>ditingkatkan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err="1" smtClean="0"/>
              <a:t>Peralatan</a:t>
            </a:r>
            <a:r>
              <a:rPr lang="en-US" sz="2100" dirty="0" smtClean="0"/>
              <a:t> </a:t>
            </a:r>
            <a:r>
              <a:rPr lang="en-US" sz="2100" dirty="0" err="1" smtClean="0"/>
              <a:t>dirancang</a:t>
            </a:r>
            <a:r>
              <a:rPr lang="en-US" sz="2100" dirty="0" smtClean="0"/>
              <a:t> </a:t>
            </a:r>
            <a:r>
              <a:rPr lang="en-US" sz="2100" dirty="0" err="1" smtClean="0"/>
              <a:t>multiguna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err="1" smtClean="0"/>
              <a:t>Peralatan</a:t>
            </a:r>
            <a:r>
              <a:rPr lang="en-US" sz="2100" dirty="0" smtClean="0"/>
              <a:t> </a:t>
            </a:r>
            <a:r>
              <a:rPr lang="en-US" sz="2100" dirty="0" err="1" smtClean="0"/>
              <a:t>dirancang</a:t>
            </a:r>
            <a:r>
              <a:rPr lang="en-US" sz="2100" dirty="0" smtClean="0"/>
              <a:t> </a:t>
            </a:r>
            <a:r>
              <a:rPr lang="en-US" sz="2100" dirty="0" err="1" smtClean="0"/>
              <a:t>mudah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pemegangan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penyimpanan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err="1" smtClean="0"/>
              <a:t>Bila</a:t>
            </a:r>
            <a:r>
              <a:rPr lang="en-US" sz="2100" dirty="0" smtClean="0"/>
              <a:t> </a:t>
            </a:r>
            <a:r>
              <a:rPr lang="en-US" sz="2100" dirty="0" err="1" smtClean="0"/>
              <a:t>jari</a:t>
            </a:r>
            <a:r>
              <a:rPr lang="en-US" sz="2100" dirty="0" smtClean="0"/>
              <a:t> </a:t>
            </a:r>
            <a:r>
              <a:rPr lang="en-US" sz="2100" dirty="0" err="1" smtClean="0"/>
              <a:t>tangan</a:t>
            </a:r>
            <a:r>
              <a:rPr lang="en-US" sz="2100" dirty="0" smtClean="0"/>
              <a:t> </a:t>
            </a:r>
            <a:r>
              <a:rPr lang="en-US" sz="2100" dirty="0" err="1" smtClean="0"/>
              <a:t>melakukan</a:t>
            </a:r>
            <a:r>
              <a:rPr lang="en-US" sz="2100" dirty="0" smtClean="0"/>
              <a:t> </a:t>
            </a:r>
            <a:r>
              <a:rPr lang="en-US" sz="2100" dirty="0" err="1" smtClean="0"/>
              <a:t>gerakan</a:t>
            </a:r>
            <a:r>
              <a:rPr lang="en-US" sz="2100" dirty="0" smtClean="0"/>
              <a:t> </a:t>
            </a:r>
            <a:r>
              <a:rPr lang="en-US" sz="2100" dirty="0" err="1" smtClean="0"/>
              <a:t>sendiri-sendiri</a:t>
            </a:r>
            <a:r>
              <a:rPr lang="en-US" sz="2100" dirty="0" smtClean="0"/>
              <a:t>, </a:t>
            </a:r>
            <a:r>
              <a:rPr lang="en-US" sz="2100" dirty="0" err="1" smtClean="0"/>
              <a:t>beban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didistribusikan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jari</a:t>
            </a:r>
            <a:r>
              <a:rPr lang="en-US" sz="2100" dirty="0" smtClean="0"/>
              <a:t> </a:t>
            </a:r>
            <a:r>
              <a:rPr lang="en-US" sz="2100" dirty="0" err="1" smtClean="0"/>
              <a:t>harus</a:t>
            </a:r>
            <a:r>
              <a:rPr lang="en-US" sz="2100" dirty="0" smtClean="0"/>
              <a:t> </a:t>
            </a:r>
            <a:r>
              <a:rPr lang="en-US" sz="2100" dirty="0" err="1" smtClean="0"/>
              <a:t>sesuai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masing-masing</a:t>
            </a:r>
            <a:r>
              <a:rPr lang="en-US" sz="2100" dirty="0" smtClean="0"/>
              <a:t> </a:t>
            </a:r>
            <a:r>
              <a:rPr lang="en-US" sz="2100" dirty="0" err="1" smtClean="0"/>
              <a:t>jari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err="1" smtClean="0"/>
              <a:t>Roda</a:t>
            </a:r>
            <a:r>
              <a:rPr lang="en-US" sz="2100" dirty="0" smtClean="0"/>
              <a:t> </a:t>
            </a:r>
            <a:r>
              <a:rPr lang="en-US" sz="2100" dirty="0" err="1" smtClean="0"/>
              <a:t>tangan</a:t>
            </a:r>
            <a:r>
              <a:rPr lang="en-US" sz="2100" dirty="0" smtClean="0"/>
              <a:t>, </a:t>
            </a:r>
            <a:r>
              <a:rPr lang="en-US" sz="2100" dirty="0" err="1" smtClean="0"/>
              <a:t>palang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alat</a:t>
            </a:r>
            <a:r>
              <a:rPr lang="en-US" sz="2100" dirty="0" smtClean="0"/>
              <a:t> </a:t>
            </a:r>
            <a:r>
              <a:rPr lang="en-US" sz="2100" dirty="0" err="1" smtClean="0"/>
              <a:t>sejenis</a:t>
            </a:r>
            <a:r>
              <a:rPr lang="en-US" sz="2100" dirty="0" smtClean="0"/>
              <a:t> </a:t>
            </a:r>
            <a:r>
              <a:rPr lang="en-US" sz="2100" dirty="0" err="1" smtClean="0"/>
              <a:t>diatur</a:t>
            </a:r>
            <a:r>
              <a:rPr lang="en-US" sz="2100" dirty="0" smtClean="0"/>
              <a:t> agar </a:t>
            </a:r>
            <a:r>
              <a:rPr lang="en-US" sz="2100" dirty="0" err="1" smtClean="0"/>
              <a:t>badan</a:t>
            </a:r>
            <a:r>
              <a:rPr lang="en-US" sz="2100" dirty="0" smtClean="0"/>
              <a:t> </a:t>
            </a:r>
            <a:r>
              <a:rPr lang="en-US" sz="2100" dirty="0" err="1" smtClean="0"/>
              <a:t>dapat</a:t>
            </a:r>
            <a:r>
              <a:rPr lang="en-US" sz="2100" dirty="0" smtClean="0"/>
              <a:t> </a:t>
            </a:r>
            <a:r>
              <a:rPr lang="en-US" sz="2100" dirty="0" err="1" smtClean="0"/>
              <a:t>melayani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posisi</a:t>
            </a:r>
            <a:r>
              <a:rPr lang="en-US" sz="2100" dirty="0" smtClean="0"/>
              <a:t> yang </a:t>
            </a:r>
            <a:r>
              <a:rPr lang="en-US" sz="2100" dirty="0" err="1" smtClean="0"/>
              <a:t>baik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tenaga</a:t>
            </a:r>
            <a:r>
              <a:rPr lang="en-US" sz="2100" dirty="0" smtClean="0"/>
              <a:t> minimum.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600" smtClean="0">
                <a:latin typeface="Comic Sans MS" pitchFamily="66" charset="0"/>
              </a:rPr>
              <a:t>PENGUKURAN KERJA</a:t>
            </a:r>
            <a:r>
              <a:rPr lang="en-US" smtClean="0">
                <a:latin typeface="Comic Sans MS" pitchFamily="66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solidFill>
              <a:srgbClr val="274D4C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dirty="0" smtClean="0">
                <a:solidFill>
                  <a:schemeClr val="tx1"/>
                </a:solidFill>
              </a:rPr>
              <a:t>PENGUKURAN LANGSUNG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dirty="0" err="1" smtClean="0">
                <a:solidFill>
                  <a:schemeClr val="tx1"/>
                </a:solidFill>
              </a:rPr>
              <a:t>Pengukuran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dengan</a:t>
            </a:r>
            <a:r>
              <a:rPr lang="en-US" sz="2500" dirty="0" smtClean="0">
                <a:solidFill>
                  <a:schemeClr val="tx1"/>
                </a:solidFill>
              </a:rPr>
              <a:t> Stopwatch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dirty="0" err="1" smtClean="0">
                <a:solidFill>
                  <a:schemeClr val="tx1"/>
                </a:solidFill>
              </a:rPr>
              <a:t>Pengukuran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dengan</a:t>
            </a:r>
            <a:r>
              <a:rPr lang="en-US" sz="2500" dirty="0" smtClean="0">
                <a:solidFill>
                  <a:schemeClr val="tx1"/>
                </a:solidFill>
              </a:rPr>
              <a:t> sampling </a:t>
            </a:r>
            <a:r>
              <a:rPr lang="en-US" sz="2500" dirty="0" err="1" smtClean="0">
                <a:solidFill>
                  <a:schemeClr val="tx1"/>
                </a:solidFill>
              </a:rPr>
              <a:t>kerja</a:t>
            </a:r>
            <a:endParaRPr lang="en-US" sz="25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5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700" dirty="0" smtClean="0">
                <a:solidFill>
                  <a:schemeClr val="tx1"/>
                </a:solidFill>
              </a:rPr>
              <a:t>PENGUKURAN TIDAK LANGSUNG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dirty="0" smtClean="0">
                <a:solidFill>
                  <a:schemeClr val="tx1"/>
                </a:solidFill>
                <a:hlinkClick r:id="rId2" action="ppaction://hlinkfile"/>
              </a:rPr>
              <a:t>Work Factor (WFS)</a:t>
            </a:r>
            <a:endParaRPr lang="en-US" sz="25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500" dirty="0" smtClean="0">
                <a:solidFill>
                  <a:schemeClr val="tx1"/>
                </a:solidFill>
                <a:hlinkClick r:id="rId3" action="ppaction://hlinkfile"/>
              </a:rPr>
              <a:t>Method Time </a:t>
            </a:r>
            <a:r>
              <a:rPr lang="en-US" sz="2500" dirty="0" err="1" smtClean="0">
                <a:solidFill>
                  <a:schemeClr val="tx1"/>
                </a:solidFill>
                <a:hlinkClick r:id="rId3" action="ppaction://hlinkfile"/>
              </a:rPr>
              <a:t>Measurenment</a:t>
            </a:r>
            <a:r>
              <a:rPr lang="en-US" sz="2500" dirty="0" smtClean="0">
                <a:solidFill>
                  <a:schemeClr val="tx1"/>
                </a:solidFill>
                <a:hlinkClick r:id="rId3" action="ppaction://hlinkfile"/>
              </a:rPr>
              <a:t> (MTM)</a:t>
            </a:r>
            <a:endParaRPr lang="en-US" sz="25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500" dirty="0" smtClean="0">
                <a:solidFill>
                  <a:schemeClr val="tx1"/>
                </a:solidFill>
              </a:rPr>
              <a:t>Basic Motion Time (BMT)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dirty="0" smtClean="0">
                <a:solidFill>
                  <a:schemeClr val="tx1"/>
                </a:solidFill>
                <a:hlinkClick r:id="rId4" action="ppaction://hlinkfile"/>
              </a:rPr>
              <a:t>Maynard Operation Sequence Technique (MOST)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3581400" cy="533400"/>
          </a:xfrm>
          <a:noFill/>
        </p:spPr>
        <p:txBody>
          <a:bodyPr/>
          <a:lstStyle/>
          <a:p>
            <a:pPr algn="ctr" eaLnBrk="1" hangingPunct="1"/>
            <a:r>
              <a:rPr lang="en-US" sz="1800" smtClean="0">
                <a:latin typeface="+mn-lt"/>
              </a:rPr>
              <a:t>Urutan Pengukuran waktu kerja</a:t>
            </a:r>
          </a:p>
        </p:txBody>
      </p:sp>
      <p:graphicFrame>
        <p:nvGraphicFramePr>
          <p:cNvPr id="3074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97226"/>
              </p:ext>
            </p:extLst>
          </p:nvPr>
        </p:nvGraphicFramePr>
        <p:xfrm>
          <a:off x="3048000" y="838200"/>
          <a:ext cx="45720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Visio" r:id="rId3" imgW="2882960" imgH="4973135" progId="Visio.Drawing.6">
                  <p:embed/>
                </p:oleObj>
              </mc:Choice>
              <mc:Fallback>
                <p:oleObj name="Visio" r:id="rId3" imgW="2882960" imgH="4973135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838200"/>
                        <a:ext cx="45720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600" smtClean="0">
                <a:latin typeface="Comic Sans MS" pitchFamily="66" charset="0"/>
              </a:rPr>
              <a:t>Pengujian Data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Kecukupan data : untuk memastikan bahwa data yang dikumpulkan adalah cukup secara obyektif</a:t>
            </a:r>
          </a:p>
          <a:p>
            <a:pPr eaLnBrk="1" hangingPunct="1"/>
            <a:r>
              <a:rPr lang="en-US" smtClean="0"/>
              <a:t>Keseragaman data : untuk memastikan bahwa data yang terkumpul berasal dari sistem yang sama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5181600" cy="685800"/>
          </a:xfrm>
          <a:noFill/>
        </p:spPr>
        <p:txBody>
          <a:bodyPr/>
          <a:lstStyle/>
          <a:p>
            <a:pPr algn="ctr" eaLnBrk="1" hangingPunct="1"/>
            <a:r>
              <a:rPr lang="en-US" sz="2000" smtClean="0">
                <a:latin typeface="Book Antiqua" pitchFamily="18" charset="0"/>
              </a:rPr>
              <a:t>Test Kecukupan Data dengan Stop Watch</a:t>
            </a:r>
          </a:p>
        </p:txBody>
      </p:sp>
      <p:graphicFrame>
        <p:nvGraphicFramePr>
          <p:cNvPr id="4098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319338" y="1828800"/>
          <a:ext cx="38957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1866600" imgH="583920" progId="Equation.3">
                  <p:embed/>
                </p:oleObj>
              </mc:Choice>
              <mc:Fallback>
                <p:oleObj name="Equation" r:id="rId3" imgW="1866600" imgH="583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1828800"/>
                        <a:ext cx="38957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219200" y="3336925"/>
            <a:ext cx="7391400" cy="31400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/>
          <a:p>
            <a:pPr algn="l"/>
            <a:r>
              <a:rPr lang="nl-NL" sz="2000">
                <a:solidFill>
                  <a:schemeClr val="tx2"/>
                </a:solidFill>
                <a:latin typeface="Verdana" pitchFamily="34" charset="0"/>
              </a:rPr>
              <a:t>Dengan :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  <a:p>
            <a:pPr algn="l"/>
            <a:r>
              <a:rPr lang="nl-NL" sz="2000">
                <a:solidFill>
                  <a:schemeClr val="tx2"/>
                </a:solidFill>
                <a:latin typeface="Verdana" pitchFamily="34" charset="0"/>
              </a:rPr>
              <a:t>k = Tingkat keyakinan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  <a:p>
            <a:pPr algn="l"/>
            <a:r>
              <a:rPr lang="nl-NL" sz="2000">
                <a:solidFill>
                  <a:schemeClr val="tx2"/>
                </a:solidFill>
                <a:latin typeface="Verdana" pitchFamily="34" charset="0"/>
              </a:rPr>
              <a:t>   = 99% ≈ 3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  <a:p>
            <a:pPr algn="l"/>
            <a:r>
              <a:rPr lang="nl-NL" sz="2000">
                <a:solidFill>
                  <a:schemeClr val="tx2"/>
                </a:solidFill>
                <a:latin typeface="Verdana" pitchFamily="34" charset="0"/>
              </a:rPr>
              <a:t>   = 95% ≈ 2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  <a:p>
            <a:pPr algn="l"/>
            <a:r>
              <a:rPr lang="nl-NL" sz="2000">
                <a:solidFill>
                  <a:schemeClr val="tx2"/>
                </a:solidFill>
                <a:latin typeface="Verdana" pitchFamily="34" charset="0"/>
              </a:rPr>
              <a:t>s = Derajat ketelitian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  <a:p>
            <a:pPr algn="l"/>
            <a:r>
              <a:rPr lang="en-US" sz="2000">
                <a:solidFill>
                  <a:schemeClr val="tx2"/>
                </a:solidFill>
                <a:latin typeface="Verdana" pitchFamily="34" charset="0"/>
              </a:rPr>
              <a:t>N = Jumlah data pengamatan</a:t>
            </a:r>
          </a:p>
          <a:p>
            <a:pPr algn="l"/>
            <a:r>
              <a:rPr lang="en-US" sz="2000">
                <a:solidFill>
                  <a:schemeClr val="tx2"/>
                </a:solidFill>
                <a:latin typeface="Verdana" pitchFamily="34" charset="0"/>
              </a:rPr>
              <a:t>N’= Jumlah data teoritis</a:t>
            </a:r>
          </a:p>
          <a:p>
            <a:pPr algn="l"/>
            <a:r>
              <a:rPr lang="en-US" sz="2000">
                <a:solidFill>
                  <a:schemeClr val="tx2"/>
                </a:solidFill>
                <a:latin typeface="Verdana" pitchFamily="34" charset="0"/>
              </a:rPr>
              <a:t>Jika N’ </a:t>
            </a:r>
            <a:r>
              <a:rPr lang="en-US" sz="2000">
                <a:solidFill>
                  <a:schemeClr val="tx2"/>
                </a:solidFill>
                <a:latin typeface="Verdana" pitchFamily="34" charset="0"/>
                <a:sym typeface="Symbol" pitchFamily="18" charset="2"/>
              </a:rPr>
              <a:t></a:t>
            </a:r>
            <a:r>
              <a:rPr lang="en-US" sz="2000">
                <a:solidFill>
                  <a:schemeClr val="tx2"/>
                </a:solidFill>
                <a:latin typeface="Verdana" pitchFamily="34" charset="0"/>
              </a:rPr>
              <a:t> N,</a:t>
            </a:r>
            <a:r>
              <a:rPr lang="en-US" sz="2000">
                <a:solidFill>
                  <a:schemeClr val="tx2"/>
                </a:solidFill>
                <a:latin typeface="Verdana" pitchFamily="34" charset="0"/>
                <a:sym typeface="Symbol" pitchFamily="18" charset="2"/>
              </a:rPr>
              <a:t>  data dianggap cukup, Jika N’ &gt; N data tidak cukup (kurang) dan perlu dilakukan penambahan data.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53"/>
          <p:cNvGrpSpPr>
            <a:grpSpLocks/>
          </p:cNvGrpSpPr>
          <p:nvPr/>
        </p:nvGrpSpPr>
        <p:grpSpPr bwMode="auto">
          <a:xfrm>
            <a:off x="990600" y="1447800"/>
            <a:ext cx="7772400" cy="4719638"/>
            <a:chOff x="624" y="912"/>
            <a:chExt cx="4896" cy="2973"/>
          </a:xfrm>
        </p:grpSpPr>
        <p:sp>
          <p:nvSpPr>
            <p:cNvPr id="20484" name="Rectangle 20"/>
            <p:cNvSpPr>
              <a:spLocks noChangeArrowheads="1"/>
            </p:cNvSpPr>
            <p:nvPr/>
          </p:nvSpPr>
          <p:spPr bwMode="auto">
            <a:xfrm>
              <a:off x="2400" y="1920"/>
              <a:ext cx="1440" cy="163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5" name="Text Box 21"/>
            <p:cNvSpPr txBox="1">
              <a:spLocks noChangeArrowheads="1"/>
            </p:cNvSpPr>
            <p:nvPr/>
          </p:nvSpPr>
          <p:spPr bwMode="auto">
            <a:xfrm>
              <a:off x="2352" y="2093"/>
              <a:ext cx="1536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solidFill>
                    <a:srgbClr val="000000"/>
                  </a:solidFill>
                  <a:latin typeface="Comic Sans MS" pitchFamily="66" charset="0"/>
                </a:rPr>
                <a:t>PELAKSANAAN KERJA MENGGUNAKAN SEMUA FAKTOR INPUT</a:t>
              </a:r>
            </a:p>
          </p:txBody>
        </p:sp>
        <p:sp>
          <p:nvSpPr>
            <p:cNvPr id="20486" name="Text Box 22"/>
            <p:cNvSpPr txBox="1">
              <a:spLocks noChangeArrowheads="1"/>
            </p:cNvSpPr>
            <p:nvPr/>
          </p:nvSpPr>
          <p:spPr bwMode="auto">
            <a:xfrm>
              <a:off x="2352" y="3005"/>
              <a:ext cx="1536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solidFill>
                    <a:srgbClr val="000000"/>
                  </a:solidFill>
                  <a:latin typeface="Comic Sans MS" pitchFamily="66" charset="0"/>
                </a:rPr>
                <a:t>MAINTENANCE TERHADAP FASILITAS PRODUKSI</a:t>
              </a:r>
            </a:p>
          </p:txBody>
        </p:sp>
        <p:sp>
          <p:nvSpPr>
            <p:cNvPr id="20487" name="AutoShape 24"/>
            <p:cNvSpPr>
              <a:spLocks noChangeArrowheads="1"/>
            </p:cNvSpPr>
            <p:nvPr/>
          </p:nvSpPr>
          <p:spPr bwMode="auto">
            <a:xfrm>
              <a:off x="2160" y="2016"/>
              <a:ext cx="240" cy="192"/>
            </a:xfrm>
            <a:custGeom>
              <a:avLst/>
              <a:gdLst>
                <a:gd name="T0" fmla="*/ 180 w 21600"/>
                <a:gd name="T1" fmla="*/ 0 h 21600"/>
                <a:gd name="T2" fmla="*/ 0 w 21600"/>
                <a:gd name="T3" fmla="*/ 96 h 21600"/>
                <a:gd name="T4" fmla="*/ 180 w 21600"/>
                <a:gd name="T5" fmla="*/ 192 h 21600"/>
                <a:gd name="T6" fmla="*/ 240 w 21600"/>
                <a:gd name="T7" fmla="*/ 9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3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AutoShape 26"/>
            <p:cNvSpPr>
              <a:spLocks noChangeArrowheads="1"/>
            </p:cNvSpPr>
            <p:nvPr/>
          </p:nvSpPr>
          <p:spPr bwMode="auto">
            <a:xfrm>
              <a:off x="2160" y="2784"/>
              <a:ext cx="240" cy="192"/>
            </a:xfrm>
            <a:custGeom>
              <a:avLst/>
              <a:gdLst>
                <a:gd name="T0" fmla="*/ 180 w 21600"/>
                <a:gd name="T1" fmla="*/ 0 h 21600"/>
                <a:gd name="T2" fmla="*/ 0 w 21600"/>
                <a:gd name="T3" fmla="*/ 96 h 21600"/>
                <a:gd name="T4" fmla="*/ 180 w 21600"/>
                <a:gd name="T5" fmla="*/ 192 h 21600"/>
                <a:gd name="T6" fmla="*/ 240 w 21600"/>
                <a:gd name="T7" fmla="*/ 9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3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AutoShape 31"/>
            <p:cNvSpPr>
              <a:spLocks noChangeArrowheads="1"/>
            </p:cNvSpPr>
            <p:nvPr/>
          </p:nvSpPr>
          <p:spPr bwMode="auto">
            <a:xfrm>
              <a:off x="3840" y="2544"/>
              <a:ext cx="240" cy="192"/>
            </a:xfrm>
            <a:custGeom>
              <a:avLst/>
              <a:gdLst>
                <a:gd name="T0" fmla="*/ 180 w 21600"/>
                <a:gd name="T1" fmla="*/ 0 h 21600"/>
                <a:gd name="T2" fmla="*/ 0 w 21600"/>
                <a:gd name="T3" fmla="*/ 96 h 21600"/>
                <a:gd name="T4" fmla="*/ 180 w 21600"/>
                <a:gd name="T5" fmla="*/ 192 h 21600"/>
                <a:gd name="T6" fmla="*/ 240 w 21600"/>
                <a:gd name="T7" fmla="*/ 9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3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Oval 39"/>
            <p:cNvSpPr>
              <a:spLocks noChangeArrowheads="1"/>
            </p:cNvSpPr>
            <p:nvPr/>
          </p:nvSpPr>
          <p:spPr bwMode="auto">
            <a:xfrm>
              <a:off x="2448" y="912"/>
              <a:ext cx="1404" cy="732"/>
            </a:xfrm>
            <a:prstGeom prst="ellipse">
              <a:avLst/>
            </a:prstGeom>
            <a:solidFill>
              <a:srgbClr val="FFFF99"/>
            </a:solidFill>
            <a:ln w="57150" cmpd="tri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Rectangle 40"/>
            <p:cNvSpPr>
              <a:spLocks noChangeArrowheads="1"/>
            </p:cNvSpPr>
            <p:nvPr/>
          </p:nvSpPr>
          <p:spPr bwMode="auto">
            <a:xfrm>
              <a:off x="2506" y="1018"/>
              <a:ext cx="122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>
                  <a:latin typeface="Tahoma" pitchFamily="34" charset="0"/>
                </a:rPr>
                <a:t>Proses </a:t>
              </a:r>
            </a:p>
            <a:p>
              <a:r>
                <a:rPr lang="en-US" sz="2000" b="1" dirty="0" err="1">
                  <a:latin typeface="Tahoma" pitchFamily="34" charset="0"/>
                </a:rPr>
                <a:t>Transformasi</a:t>
              </a:r>
              <a:r>
                <a:rPr lang="en-US" sz="2400" b="1" dirty="0">
                  <a:latin typeface="Tahoma" pitchFamily="34" charset="0"/>
                </a:rPr>
                <a:t> </a:t>
              </a:r>
            </a:p>
          </p:txBody>
        </p:sp>
        <p:sp>
          <p:nvSpPr>
            <p:cNvPr id="87081" name="Text Box 41"/>
            <p:cNvSpPr txBox="1">
              <a:spLocks noChangeArrowheads="1"/>
            </p:cNvSpPr>
            <p:nvPr/>
          </p:nvSpPr>
          <p:spPr bwMode="auto">
            <a:xfrm>
              <a:off x="624" y="1677"/>
              <a:ext cx="1440" cy="2208"/>
            </a:xfrm>
            <a:prstGeom prst="rect">
              <a:avLst/>
            </a:prstGeom>
            <a:solidFill>
              <a:srgbClr val="FFFF66"/>
            </a:solidFill>
            <a:ln w="317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66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  <a:p>
              <a:pPr algn="l">
                <a:spcBef>
                  <a:spcPct val="50000"/>
                </a:spcBef>
                <a:defRPr/>
              </a:pPr>
              <a:endParaRPr lang="en-U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20493" name="Text Box 43"/>
            <p:cNvSpPr txBox="1">
              <a:spLocks noChangeArrowheads="1"/>
            </p:cNvSpPr>
            <p:nvPr/>
          </p:nvSpPr>
          <p:spPr bwMode="auto">
            <a:xfrm>
              <a:off x="624" y="1680"/>
              <a:ext cx="1440" cy="218"/>
            </a:xfrm>
            <a:prstGeom prst="rect">
              <a:avLst/>
            </a:prstGeom>
            <a:solidFill>
              <a:srgbClr val="8FF26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 b="1">
                  <a:solidFill>
                    <a:srgbClr val="000000"/>
                  </a:solidFill>
                  <a:latin typeface="Comic Sans MS" pitchFamily="66" charset="0"/>
                </a:rPr>
                <a:t>MACAM INPUT</a:t>
              </a:r>
            </a:p>
          </p:txBody>
        </p:sp>
        <p:sp>
          <p:nvSpPr>
            <p:cNvPr id="20494" name="Text Box 44"/>
            <p:cNvSpPr txBox="1">
              <a:spLocks noChangeArrowheads="1"/>
            </p:cNvSpPr>
            <p:nvPr/>
          </p:nvSpPr>
          <p:spPr bwMode="auto">
            <a:xfrm>
              <a:off x="624" y="2592"/>
              <a:ext cx="1440" cy="466"/>
            </a:xfrm>
            <a:prstGeom prst="rect">
              <a:avLst/>
            </a:prstGeom>
            <a:solidFill>
              <a:srgbClr val="8FF26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1400" b="1">
                  <a:solidFill>
                    <a:srgbClr val="000000"/>
                  </a:solidFill>
                  <a:latin typeface="Comic Sans MS" pitchFamily="66" charset="0"/>
                </a:rPr>
                <a:t>Modal    :	Bahan baku</a:t>
              </a:r>
            </a:p>
            <a:p>
              <a:pPr algn="l"/>
              <a:r>
                <a:rPr lang="en-US" sz="1400" b="1">
                  <a:solidFill>
                    <a:srgbClr val="000000"/>
                  </a:solidFill>
                  <a:latin typeface="Comic Sans MS" pitchFamily="66" charset="0"/>
                </a:rPr>
                <a:t>	Energi</a:t>
              </a:r>
            </a:p>
            <a:p>
              <a:pPr algn="l"/>
              <a:r>
                <a:rPr lang="en-US" sz="1400" b="1">
                  <a:solidFill>
                    <a:srgbClr val="000000"/>
                  </a:solidFill>
                  <a:latin typeface="Comic Sans MS" pitchFamily="66" charset="0"/>
                </a:rPr>
                <a:t>	Informasi</a:t>
              </a:r>
            </a:p>
          </p:txBody>
        </p:sp>
        <p:sp>
          <p:nvSpPr>
            <p:cNvPr id="20495" name="Text Box 45"/>
            <p:cNvSpPr txBox="1">
              <a:spLocks noChangeArrowheads="1"/>
            </p:cNvSpPr>
            <p:nvPr/>
          </p:nvSpPr>
          <p:spPr bwMode="auto">
            <a:xfrm>
              <a:off x="624" y="3312"/>
              <a:ext cx="1440" cy="198"/>
            </a:xfrm>
            <a:prstGeom prst="rect">
              <a:avLst/>
            </a:prstGeom>
            <a:solidFill>
              <a:srgbClr val="8FF26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1400" b="1">
                  <a:solidFill>
                    <a:srgbClr val="000000"/>
                  </a:solidFill>
                  <a:latin typeface="Comic Sans MS" pitchFamily="66" charset="0"/>
                </a:rPr>
                <a:t>Sumber produksi lainnya</a:t>
              </a:r>
            </a:p>
          </p:txBody>
        </p:sp>
        <p:sp>
          <p:nvSpPr>
            <p:cNvPr id="20496" name="Text Box 46"/>
            <p:cNvSpPr txBox="1">
              <a:spLocks noChangeArrowheads="1"/>
            </p:cNvSpPr>
            <p:nvPr/>
          </p:nvSpPr>
          <p:spPr bwMode="auto">
            <a:xfrm>
              <a:off x="624" y="2016"/>
              <a:ext cx="1440" cy="466"/>
            </a:xfrm>
            <a:prstGeom prst="rect">
              <a:avLst/>
            </a:prstGeom>
            <a:solidFill>
              <a:srgbClr val="8FF26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1400" b="1">
                  <a:solidFill>
                    <a:srgbClr val="000000"/>
                  </a:solidFill>
                  <a:latin typeface="Comic Sans MS" pitchFamily="66" charset="0"/>
                </a:rPr>
                <a:t>Labour   :	Personal	Peralatan</a:t>
              </a:r>
            </a:p>
            <a:p>
              <a:pPr algn="l"/>
              <a:r>
                <a:rPr lang="en-US" sz="1400" b="1">
                  <a:solidFill>
                    <a:srgbClr val="000000"/>
                  </a:solidFill>
                  <a:latin typeface="Comic Sans MS" pitchFamily="66" charset="0"/>
                </a:rPr>
                <a:t>	</a:t>
              </a:r>
            </a:p>
          </p:txBody>
        </p:sp>
        <p:sp>
          <p:nvSpPr>
            <p:cNvPr id="87088" name="Text Box 48"/>
            <p:cNvSpPr txBox="1">
              <a:spLocks noChangeArrowheads="1"/>
            </p:cNvSpPr>
            <p:nvPr/>
          </p:nvSpPr>
          <p:spPr bwMode="auto">
            <a:xfrm>
              <a:off x="4080" y="1632"/>
              <a:ext cx="1440" cy="2208"/>
            </a:xfrm>
            <a:prstGeom prst="rect">
              <a:avLst/>
            </a:prstGeom>
            <a:solidFill>
              <a:srgbClr val="FF7C80"/>
            </a:solidFill>
            <a:ln w="317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  <a:p>
              <a:pPr algn="l">
                <a:spcBef>
                  <a:spcPct val="50000"/>
                </a:spcBef>
                <a:defRPr/>
              </a:pPr>
              <a:endParaRPr lang="en-U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20498" name="Text Box 49"/>
            <p:cNvSpPr txBox="1">
              <a:spLocks noChangeArrowheads="1"/>
            </p:cNvSpPr>
            <p:nvPr/>
          </p:nvSpPr>
          <p:spPr bwMode="auto">
            <a:xfrm>
              <a:off x="4080" y="1680"/>
              <a:ext cx="1392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solidFill>
                    <a:srgbClr val="000000"/>
                  </a:solidFill>
                  <a:latin typeface="Comic Sans MS" pitchFamily="66" charset="0"/>
                </a:rPr>
                <a:t>MACAM OUTPUT</a:t>
              </a:r>
            </a:p>
          </p:txBody>
        </p:sp>
        <p:sp>
          <p:nvSpPr>
            <p:cNvPr id="20499" name="Text Box 50"/>
            <p:cNvSpPr txBox="1">
              <a:spLocks noChangeArrowheads="1"/>
            </p:cNvSpPr>
            <p:nvPr/>
          </p:nvSpPr>
          <p:spPr bwMode="auto">
            <a:xfrm>
              <a:off x="4128" y="2400"/>
              <a:ext cx="1392" cy="46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1400" b="1">
                  <a:solidFill>
                    <a:srgbClr val="000000"/>
                  </a:solidFill>
                  <a:latin typeface="Comic Sans MS" pitchFamily="66" charset="0"/>
                </a:rPr>
                <a:t>Tugas dan wewenang</a:t>
              </a:r>
            </a:p>
            <a:p>
              <a:pPr algn="l"/>
              <a:endParaRPr lang="en-US" sz="14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 algn="l"/>
              <a:r>
                <a:rPr lang="en-US" sz="1400" b="1">
                  <a:solidFill>
                    <a:srgbClr val="000000"/>
                  </a:solidFill>
                  <a:latin typeface="Comic Sans MS" pitchFamily="66" charset="0"/>
                </a:rPr>
                <a:t>Penggunaan peralatan</a:t>
              </a:r>
            </a:p>
          </p:txBody>
        </p:sp>
      </p:grpSp>
      <p:sp>
        <p:nvSpPr>
          <p:cNvPr id="87091" name="Text Box 51"/>
          <p:cNvSpPr txBox="1">
            <a:spLocks noChangeArrowheads="1"/>
          </p:cNvSpPr>
          <p:nvPr/>
        </p:nvSpPr>
        <p:spPr bwMode="auto">
          <a:xfrm>
            <a:off x="1524000" y="685800"/>
            <a:ext cx="68580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Model Umum Sistem Produksi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9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190500"/>
            <a:ext cx="7010400" cy="1527175"/>
          </a:xfrm>
          <a:noFill/>
        </p:spPr>
        <p:txBody>
          <a:bodyPr/>
          <a:lstStyle/>
          <a:p>
            <a:pPr algn="ctr" eaLnBrk="1" hangingPunct="1"/>
            <a:r>
              <a:rPr lang="en-US" sz="2800" smtClean="0">
                <a:latin typeface="Book Antiqua" pitchFamily="18" charset="0"/>
              </a:rPr>
              <a:t>Contoh Test Kecukupan Data</a:t>
            </a:r>
          </a:p>
        </p:txBody>
      </p:sp>
      <p:graphicFrame>
        <p:nvGraphicFramePr>
          <p:cNvPr id="137288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51611033"/>
              </p:ext>
            </p:extLst>
          </p:nvPr>
        </p:nvGraphicFramePr>
        <p:xfrm>
          <a:off x="1297676" y="3657600"/>
          <a:ext cx="7467599" cy="211296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71706"/>
                <a:gridCol w="361679"/>
                <a:gridCol w="333755"/>
                <a:gridCol w="332425"/>
                <a:gridCol w="335085"/>
                <a:gridCol w="332425"/>
                <a:gridCol w="332425"/>
                <a:gridCol w="335085"/>
                <a:gridCol w="332425"/>
                <a:gridCol w="333754"/>
                <a:gridCol w="466725"/>
                <a:gridCol w="466725"/>
                <a:gridCol w="466725"/>
                <a:gridCol w="466725"/>
                <a:gridCol w="466725"/>
                <a:gridCol w="533210"/>
              </a:tblGrid>
              <a:tr h="457200"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Pengamatan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menit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Pengamatan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Data 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pengamatan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4035" name="Rectangle 6"/>
          <p:cNvSpPr>
            <a:spLocks noChangeArrowheads="1"/>
          </p:cNvSpPr>
          <p:nvPr/>
        </p:nvSpPr>
        <p:spPr bwMode="auto">
          <a:xfrm>
            <a:off x="1219200" y="1524000"/>
            <a:ext cx="7543800" cy="120032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/>
          <a:p>
            <a:pPr algn="l" eaLnBrk="1" hangingPunct="1"/>
            <a:r>
              <a:rPr lang="nl-NL" i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Suatu pengukuran elemen kerja dilakukan sebanyak 15 kali dengan menggunakan stop watch. Bila tingkat keyakinan 95% dan derajat ketelitian 10 %, apakah jumlah pengamatan cukup? </a:t>
            </a:r>
            <a:endParaRPr lang="en-US" dirty="0">
              <a:solidFill>
                <a:schemeClr val="tx2"/>
              </a:solidFill>
              <a:latin typeface="+mj-lt"/>
            </a:endParaRPr>
          </a:p>
          <a:p>
            <a:pPr algn="l"/>
            <a:endParaRPr lang="en-US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1104900" y="838200"/>
            <a:ext cx="6629400" cy="762000"/>
          </a:xfrm>
          <a:noFill/>
        </p:spPr>
        <p:txBody>
          <a:bodyPr/>
          <a:lstStyle/>
          <a:p>
            <a:pPr algn="ctr" eaLnBrk="1" hangingPunct="1"/>
            <a:r>
              <a:rPr lang="en-US" sz="2400" smtClean="0">
                <a:latin typeface="Bookman Old Style" pitchFamily="18" charset="0"/>
              </a:rPr>
              <a:t>Jawaban  Test Kecukupan Data</a:t>
            </a:r>
          </a:p>
        </p:txBody>
      </p:sp>
      <p:graphicFrame>
        <p:nvGraphicFramePr>
          <p:cNvPr id="5122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762000" y="3952875"/>
          <a:ext cx="77724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" imgW="3746500" imgH="596900" progId="Equation.3">
                  <p:embed/>
                </p:oleObj>
              </mc:Choice>
              <mc:Fallback>
                <p:oleObj name="Equation" r:id="rId3" imgW="3746500" imgH="596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952875"/>
                        <a:ext cx="7772400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524000" y="2057400"/>
            <a:ext cx="5791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1" hangingPunct="1">
              <a:tabLst>
                <a:tab pos="450850" algn="l"/>
                <a:tab pos="630238" algn="l"/>
              </a:tabLst>
            </a:pP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sz="2000" i="1">
                <a:latin typeface="Century Schoolbook" pitchFamily="18" charset="0"/>
                <a:cs typeface="Times New Roman" pitchFamily="18" charset="0"/>
              </a:rPr>
              <a:t>X</a:t>
            </a: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			= 	107</a:t>
            </a:r>
            <a:endParaRPr lang="en-US" sz="2000">
              <a:latin typeface="Verdana" pitchFamily="34" charset="0"/>
              <a:sym typeface="Symbol" pitchFamily="18" charset="2"/>
            </a:endParaRPr>
          </a:p>
          <a:p>
            <a:pPr algn="l">
              <a:tabLst>
                <a:tab pos="450850" algn="l"/>
                <a:tab pos="630238" algn="l"/>
              </a:tabLst>
            </a:pP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(</a:t>
            </a:r>
            <a:r>
              <a:rPr lang="en-US" sz="2000" i="1">
                <a:latin typeface="Century Schoolbook" pitchFamily="18" charset="0"/>
                <a:cs typeface="Times New Roman" pitchFamily="18" charset="0"/>
              </a:rPr>
              <a:t>X)</a:t>
            </a:r>
            <a:r>
              <a:rPr lang="en-US" sz="2000" i="1" baseline="30000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 	= 	11449</a:t>
            </a:r>
            <a:endParaRPr lang="en-US" sz="2000">
              <a:latin typeface="Verdana" pitchFamily="34" charset="0"/>
              <a:sym typeface="Symbol" pitchFamily="18" charset="2"/>
            </a:endParaRPr>
          </a:p>
          <a:p>
            <a:pPr algn="l">
              <a:tabLst>
                <a:tab pos="450850" algn="l"/>
                <a:tab pos="630238" algn="l"/>
              </a:tabLst>
            </a:pP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sz="2000" i="1">
                <a:latin typeface="Century Schoolbook" pitchFamily="18" charset="0"/>
                <a:cs typeface="Times New Roman" pitchFamily="18" charset="0"/>
              </a:rPr>
              <a:t>X</a:t>
            </a:r>
            <a:r>
              <a:rPr lang="en-US" sz="2000" i="1" baseline="30000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 		= 	791</a:t>
            </a:r>
            <a:endParaRPr lang="en-US" sz="2000">
              <a:latin typeface="Verdana" pitchFamily="34" charset="0"/>
              <a:sym typeface="Symbol" pitchFamily="18" charset="2"/>
            </a:endParaRPr>
          </a:p>
          <a:p>
            <a:pPr algn="l">
              <a:tabLst>
                <a:tab pos="450850" algn="l"/>
                <a:tab pos="630238" algn="l"/>
              </a:tabLst>
            </a:pP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k			= 	95% </a:t>
            </a:r>
            <a:r>
              <a:rPr lang="en-US" sz="2000" i="1">
                <a:latin typeface="Bookman Old Style" pitchFamily="18" charset="0"/>
                <a:cs typeface="Times New Roman" pitchFamily="18" charset="0"/>
                <a:sym typeface="Symbol" pitchFamily="18" charset="2"/>
              </a:rPr>
              <a:t>≈</a:t>
            </a: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 2</a:t>
            </a:r>
            <a:endParaRPr lang="en-US" sz="2000">
              <a:latin typeface="Verdana" pitchFamily="34" charset="0"/>
              <a:sym typeface="Symbol" pitchFamily="18" charset="2"/>
            </a:endParaRPr>
          </a:p>
          <a:p>
            <a:pPr algn="l">
              <a:tabLst>
                <a:tab pos="450850" algn="l"/>
                <a:tab pos="630238" algn="l"/>
              </a:tabLst>
            </a:pP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s			= 	10%</a:t>
            </a: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533400" y="5622925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2000" i="1">
                <a:latin typeface="Century Schoolbook" pitchFamily="18" charset="0"/>
                <a:cs typeface="Times New Roman" pitchFamily="18" charset="0"/>
              </a:rPr>
              <a:t>Karena N’ &lt; N, maka data dianggap cukup</a:t>
            </a:r>
            <a:endParaRPr lang="en-US" sz="200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2900" smtClean="0">
                <a:latin typeface="Comic Sans MS" pitchFamily="66" charset="0"/>
              </a:rPr>
              <a:t>Test Keseragaman Data,</a:t>
            </a:r>
            <a:br>
              <a:rPr lang="en-US" sz="2900" smtClean="0">
                <a:latin typeface="Comic Sans MS" pitchFamily="66" charset="0"/>
              </a:rPr>
            </a:br>
            <a:r>
              <a:rPr lang="en-US" sz="2900" smtClean="0">
                <a:latin typeface="Comic Sans MS" pitchFamily="66" charset="0"/>
              </a:rPr>
              <a:t>Pengukuran Waktu Dengan Stop Watch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909719"/>
              </p:ext>
            </p:extLst>
          </p:nvPr>
        </p:nvGraphicFramePr>
        <p:xfrm>
          <a:off x="1453890" y="2286000"/>
          <a:ext cx="21336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3" imgW="787058" imgH="177723" progId="Equation.3">
                  <p:embed/>
                </p:oleObj>
              </mc:Choice>
              <mc:Fallback>
                <p:oleObj name="Equation" r:id="rId3" imgW="787058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3890" y="2286000"/>
                        <a:ext cx="2133600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321935"/>
              </p:ext>
            </p:extLst>
          </p:nvPr>
        </p:nvGraphicFramePr>
        <p:xfrm>
          <a:off x="1562100" y="2971800"/>
          <a:ext cx="22098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5" imgW="774028" imgH="177646" progId="Equation.3">
                  <p:embed/>
                </p:oleObj>
              </mc:Choice>
              <mc:Fallback>
                <p:oleObj name="Equation" r:id="rId5" imgW="774028" imgH="1776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2971800"/>
                        <a:ext cx="2209800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4419600" y="2362200"/>
          <a:ext cx="31242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7" imgW="1180588" imgH="495085" progId="Equation.3">
                  <p:embed/>
                </p:oleObj>
              </mc:Choice>
              <mc:Fallback>
                <p:oleObj name="Equation" r:id="rId7" imgW="1180588" imgH="49508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362200"/>
                        <a:ext cx="3124200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1784445" y="3886200"/>
            <a:ext cx="533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1" hangingPunct="1">
              <a:tabLst>
                <a:tab pos="809625" algn="l"/>
                <a:tab pos="990600" algn="l"/>
              </a:tabLst>
            </a:pPr>
            <a:r>
              <a:rPr lang="en-US" sz="2400" dirty="0" err="1">
                <a:latin typeface="Century Schoolbook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Century Schoolbook" pitchFamily="18" charset="0"/>
                <a:cs typeface="Times New Roman" pitchFamily="18" charset="0"/>
              </a:rPr>
              <a:t> :</a:t>
            </a:r>
            <a:endParaRPr lang="en-US" sz="2400" dirty="0">
              <a:latin typeface="Verdana" pitchFamily="34" charset="0"/>
            </a:endParaRPr>
          </a:p>
          <a:p>
            <a:pPr algn="l">
              <a:tabLst>
                <a:tab pos="809625" algn="l"/>
                <a:tab pos="990600" algn="l"/>
              </a:tabLst>
            </a:pPr>
            <a:r>
              <a:rPr lang="en-US" sz="2400" dirty="0">
                <a:latin typeface="Century Schoolbook" pitchFamily="18" charset="0"/>
                <a:cs typeface="Times New Roman" pitchFamily="18" charset="0"/>
              </a:rPr>
              <a:t>BKA	= 	Batas </a:t>
            </a:r>
            <a:r>
              <a:rPr lang="en-US" sz="2400" dirty="0" err="1">
                <a:latin typeface="Century Schoolbook" pitchFamily="18" charset="0"/>
                <a:cs typeface="Times New Roman" pitchFamily="18" charset="0"/>
              </a:rPr>
              <a:t>kontrol</a:t>
            </a:r>
            <a:r>
              <a:rPr lang="en-US" sz="2400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entury Schoolbook" pitchFamily="18" charset="0"/>
                <a:cs typeface="Times New Roman" pitchFamily="18" charset="0"/>
              </a:rPr>
              <a:t>atas</a:t>
            </a:r>
            <a:endParaRPr lang="en-US" sz="2400" dirty="0">
              <a:latin typeface="Verdana" pitchFamily="34" charset="0"/>
            </a:endParaRPr>
          </a:p>
          <a:p>
            <a:pPr algn="l">
              <a:tabLst>
                <a:tab pos="809625" algn="l"/>
                <a:tab pos="990600" algn="l"/>
              </a:tabLst>
            </a:pPr>
            <a:r>
              <a:rPr lang="en-US" sz="2400" dirty="0">
                <a:latin typeface="Century Schoolbook" pitchFamily="18" charset="0"/>
                <a:cs typeface="Times New Roman" pitchFamily="18" charset="0"/>
              </a:rPr>
              <a:t>BKB 	= 	Batas </a:t>
            </a:r>
            <a:r>
              <a:rPr lang="en-US" sz="2400" dirty="0" err="1">
                <a:latin typeface="Century Schoolbook" pitchFamily="18" charset="0"/>
                <a:cs typeface="Times New Roman" pitchFamily="18" charset="0"/>
              </a:rPr>
              <a:t>kontrol</a:t>
            </a:r>
            <a:r>
              <a:rPr lang="en-US" sz="2400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entury Schoolbook" pitchFamily="18" charset="0"/>
                <a:cs typeface="Times New Roman" pitchFamily="18" charset="0"/>
              </a:rPr>
              <a:t>bawah</a:t>
            </a:r>
            <a:endParaRPr lang="en-US" sz="2400" dirty="0"/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1752600" y="5410200"/>
            <a:ext cx="403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1784445" y="5076517"/>
            <a:ext cx="58674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1" hangingPunct="1">
              <a:tabLst>
                <a:tab pos="809625" algn="l"/>
                <a:tab pos="990600" algn="l"/>
              </a:tabLst>
            </a:pPr>
            <a:r>
              <a:rPr lang="en-US" sz="2800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entury Schoolbook" pitchFamily="18" charset="0"/>
                <a:cs typeface="Times New Roman" pitchFamily="18" charset="0"/>
              </a:rPr>
              <a:t>	= 	</a:t>
            </a:r>
            <a:r>
              <a:rPr lang="en-US" sz="2400" dirty="0" err="1">
                <a:latin typeface="Century Schoolbook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Century Schoolbook" pitchFamily="18" charset="0"/>
                <a:cs typeface="Times New Roman" pitchFamily="18" charset="0"/>
              </a:rPr>
              <a:t> Rata-rata</a:t>
            </a:r>
            <a:endParaRPr lang="en-US" sz="2400" dirty="0">
              <a:latin typeface="Verdana" pitchFamily="34" charset="0"/>
            </a:endParaRPr>
          </a:p>
          <a:p>
            <a:pPr algn="just">
              <a:tabLst>
                <a:tab pos="809625" algn="l"/>
                <a:tab pos="990600" algn="l"/>
              </a:tabLst>
            </a:pPr>
            <a:r>
              <a:rPr lang="en-US" sz="2400" dirty="0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</a:t>
            </a:r>
            <a:r>
              <a:rPr lang="en-US" sz="2400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	= 	</a:t>
            </a:r>
            <a:r>
              <a:rPr lang="en-US" sz="2400" dirty="0" err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Standar</a:t>
            </a:r>
            <a:r>
              <a:rPr lang="en-US" sz="2400" dirty="0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Deviasi</a:t>
            </a:r>
            <a:endParaRPr lang="en-US" sz="2400" dirty="0">
              <a:latin typeface="Verdana" pitchFamily="34" charset="0"/>
              <a:sym typeface="Symbol" pitchFamily="18" charset="2"/>
            </a:endParaRPr>
          </a:p>
          <a:p>
            <a:pPr algn="just">
              <a:tabLst>
                <a:tab pos="809625" algn="l"/>
                <a:tab pos="990600" algn="l"/>
              </a:tabLst>
            </a:pPr>
            <a:r>
              <a:rPr lang="en-US" sz="2400" dirty="0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k 	= 	Tingkat </a:t>
            </a:r>
            <a:r>
              <a:rPr lang="en-US" sz="2400" dirty="0" err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keyakinan</a:t>
            </a:r>
            <a:endParaRPr lang="en-US" sz="2400" dirty="0">
              <a:latin typeface="Century Schoolbook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1784445" y="5160085"/>
            <a:ext cx="550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sz="2400" i="1">
                <a:latin typeface="Verdana" pitchFamily="34" charset="0"/>
                <a:sym typeface="Symbol" pitchFamily="18" charset="2"/>
              </a:rPr>
              <a:t></a:t>
            </a:r>
            <a:r>
              <a:rPr lang="en-US" sz="2400" i="1">
                <a:latin typeface="Verdana" pitchFamily="34" charset="0"/>
              </a:rPr>
              <a:t>x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381000"/>
            <a:ext cx="7620000" cy="1143000"/>
          </a:xfrm>
          <a:noFill/>
        </p:spPr>
        <p:txBody>
          <a:bodyPr/>
          <a:lstStyle/>
          <a:p>
            <a:pPr algn="ctr" eaLnBrk="1" hangingPunct="1"/>
            <a:r>
              <a:rPr lang="en-US" sz="3600" smtClean="0">
                <a:latin typeface="Comic Sans MS" pitchFamily="66" charset="0"/>
              </a:rPr>
              <a:t>Contoh Soal Keseragaman Data</a:t>
            </a:r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685800" y="2435909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i="1" dirty="0" err="1">
                <a:latin typeface="+mj-lt"/>
                <a:cs typeface="Times New Roman" pitchFamily="18" charset="0"/>
              </a:rPr>
              <a:t>Mengacu</a:t>
            </a:r>
            <a:r>
              <a:rPr lang="en-US" i="1" dirty="0">
                <a:latin typeface="+mj-lt"/>
                <a:cs typeface="Times New Roman" pitchFamily="18" charset="0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</a:rPr>
              <a:t>pada</a:t>
            </a:r>
            <a:r>
              <a:rPr lang="en-US" i="1" dirty="0">
                <a:latin typeface="+mj-lt"/>
                <a:cs typeface="Times New Roman" pitchFamily="18" charset="0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</a:rPr>
              <a:t>contoh</a:t>
            </a:r>
            <a:r>
              <a:rPr lang="en-US" i="1" dirty="0">
                <a:latin typeface="+mj-lt"/>
                <a:cs typeface="Times New Roman" pitchFamily="18" charset="0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</a:rPr>
              <a:t>soal</a:t>
            </a:r>
            <a:r>
              <a:rPr lang="en-US" i="1" dirty="0">
                <a:latin typeface="+mj-lt"/>
                <a:cs typeface="Times New Roman" pitchFamily="18" charset="0"/>
              </a:rPr>
              <a:t> test </a:t>
            </a:r>
            <a:r>
              <a:rPr lang="en-US" i="1" dirty="0" err="1">
                <a:latin typeface="+mj-lt"/>
                <a:cs typeface="Times New Roman" pitchFamily="18" charset="0"/>
              </a:rPr>
              <a:t>kecukupan</a:t>
            </a:r>
            <a:r>
              <a:rPr lang="en-US" i="1" dirty="0">
                <a:latin typeface="+mj-lt"/>
                <a:cs typeface="Times New Roman" pitchFamily="18" charset="0"/>
              </a:rPr>
              <a:t> data,  </a:t>
            </a:r>
            <a:r>
              <a:rPr lang="en-US" i="1" dirty="0" err="1">
                <a:latin typeface="+mj-lt"/>
                <a:cs typeface="Times New Roman" pitchFamily="18" charset="0"/>
              </a:rPr>
              <a:t>jika</a:t>
            </a:r>
            <a:r>
              <a:rPr lang="en-US" i="1" dirty="0">
                <a:latin typeface="+mj-lt"/>
                <a:cs typeface="Times New Roman" pitchFamily="18" charset="0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</a:rPr>
              <a:t>batas</a:t>
            </a:r>
            <a:r>
              <a:rPr lang="en-US" i="1" dirty="0">
                <a:latin typeface="+mj-lt"/>
                <a:cs typeface="Times New Roman" pitchFamily="18" charset="0"/>
              </a:rPr>
              <a:t> control ± 3, </a:t>
            </a:r>
            <a:r>
              <a:rPr lang="en-US" i="1" dirty="0" err="1">
                <a:latin typeface="+mj-lt"/>
                <a:cs typeface="Times New Roman" pitchFamily="18" charset="0"/>
              </a:rPr>
              <a:t>tentukan</a:t>
            </a:r>
            <a:r>
              <a:rPr lang="en-US" i="1" dirty="0">
                <a:latin typeface="+mj-lt"/>
                <a:cs typeface="Times New Roman" pitchFamily="18" charset="0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</a:rPr>
              <a:t>apakah</a:t>
            </a:r>
            <a:r>
              <a:rPr lang="en-US" i="1" dirty="0">
                <a:latin typeface="+mj-lt"/>
                <a:cs typeface="Times New Roman" pitchFamily="18" charset="0"/>
              </a:rPr>
              <a:t> data </a:t>
            </a:r>
            <a:r>
              <a:rPr lang="en-US" i="1" dirty="0" err="1">
                <a:latin typeface="+mj-lt"/>
                <a:cs typeface="Times New Roman" pitchFamily="18" charset="0"/>
              </a:rPr>
              <a:t>seragam</a:t>
            </a:r>
            <a:r>
              <a:rPr lang="en-US" i="1" dirty="0">
                <a:latin typeface="+mj-lt"/>
                <a:cs typeface="Times New Roman" pitchFamily="18" charset="0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</a:rPr>
              <a:t>atau</a:t>
            </a:r>
            <a:r>
              <a:rPr lang="en-US" i="1" dirty="0">
                <a:latin typeface="+mj-lt"/>
                <a:cs typeface="Times New Roman" pitchFamily="18" charset="0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</a:rPr>
              <a:t>tidak</a:t>
            </a:r>
            <a:r>
              <a:rPr lang="en-US" i="1" dirty="0">
                <a:latin typeface="+mj-lt"/>
                <a:cs typeface="Times New Roman" pitchFamily="18" charset="0"/>
              </a:rPr>
              <a:t>.</a:t>
            </a:r>
            <a:endParaRPr lang="en-US" dirty="0">
              <a:latin typeface="+mj-lt"/>
            </a:endParaRPr>
          </a:p>
        </p:txBody>
      </p:sp>
      <p:graphicFrame>
        <p:nvGraphicFramePr>
          <p:cNvPr id="145472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475275"/>
              </p:ext>
            </p:extLst>
          </p:nvPr>
        </p:nvGraphicFramePr>
        <p:xfrm>
          <a:off x="609600" y="3524250"/>
          <a:ext cx="8229600" cy="188946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876425"/>
                <a:gridCol w="361950"/>
                <a:gridCol w="401638"/>
                <a:gridCol w="319087"/>
                <a:gridCol w="361950"/>
                <a:gridCol w="360363"/>
                <a:gridCol w="361950"/>
                <a:gridCol w="360362"/>
                <a:gridCol w="360363"/>
                <a:gridCol w="361950"/>
                <a:gridCol w="504825"/>
                <a:gridCol w="504825"/>
                <a:gridCol w="506412"/>
                <a:gridCol w="504825"/>
                <a:gridCol w="504825"/>
                <a:gridCol w="577850"/>
              </a:tblGrid>
              <a:tr h="426577"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Pengamatan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</a:t>
                      </a: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menit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08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Pengamatan ke-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</a:tr>
              <a:tr h="7617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Data  pengamatan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/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200" smtClean="0">
                <a:latin typeface="Comic Sans MS" pitchFamily="66" charset="0"/>
              </a:rPr>
              <a:t>Jawaban Soal Keseragaman Data</a:t>
            </a:r>
          </a:p>
        </p:txBody>
      </p:sp>
      <p:sp>
        <p:nvSpPr>
          <p:cNvPr id="46083" name="Rectangle 5"/>
          <p:cNvSpPr>
            <a:spLocks noChangeArrowheads="1"/>
          </p:cNvSpPr>
          <p:nvPr/>
        </p:nvSpPr>
        <p:spPr bwMode="auto">
          <a:xfrm>
            <a:off x="1524000" y="1752600"/>
            <a:ext cx="7086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1" hangingPunct="1">
              <a:tabLst>
                <a:tab pos="630238" algn="l"/>
                <a:tab pos="809625" algn="l"/>
              </a:tabLst>
            </a:pP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</a:t>
            </a:r>
            <a:r>
              <a:rPr lang="en-US" sz="2000" i="1">
                <a:latin typeface="Century Schoolbook" pitchFamily="18" charset="0"/>
                <a:cs typeface="Times New Roman" pitchFamily="18" charset="0"/>
              </a:rPr>
              <a:t>x </a:t>
            </a: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	              = 7,13		 </a:t>
            </a:r>
            <a:endParaRPr lang="en-US" sz="2000">
              <a:latin typeface="Verdana" pitchFamily="34" charset="0"/>
              <a:sym typeface="Symbol" pitchFamily="18" charset="2"/>
            </a:endParaRPr>
          </a:p>
          <a:p>
            <a:pPr algn="l">
              <a:tabLst>
                <a:tab pos="630238" algn="l"/>
                <a:tab pos="809625" algn="l"/>
              </a:tabLst>
            </a:pP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sz="2000" i="1">
                <a:latin typeface="Century Schoolbook" pitchFamily="18" charset="0"/>
                <a:cs typeface="Times New Roman" pitchFamily="18" charset="0"/>
              </a:rPr>
              <a:t>(x -</a:t>
            </a: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</a:t>
            </a:r>
            <a:r>
              <a:rPr lang="en-US" sz="2000" i="1">
                <a:latin typeface="Century Schoolbook" pitchFamily="18" charset="0"/>
                <a:cs typeface="Times New Roman" pitchFamily="18" charset="0"/>
              </a:rPr>
              <a:t>x )</a:t>
            </a:r>
            <a:r>
              <a:rPr lang="en-US" sz="2000" i="1" baseline="30000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      =</a:t>
            </a:r>
            <a:r>
              <a:rPr lang="en-US" sz="2000" i="1" baseline="30000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27,73 </a:t>
            </a:r>
            <a:endParaRPr lang="en-US" sz="2000">
              <a:latin typeface="Verdana" pitchFamily="34" charset="0"/>
              <a:sym typeface="Symbol" pitchFamily="18" charset="2"/>
            </a:endParaRPr>
          </a:p>
          <a:p>
            <a:pPr algn="l">
              <a:tabLst>
                <a:tab pos="630238" algn="l"/>
                <a:tab pos="809625" algn="l"/>
              </a:tabLst>
            </a:pP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</a:t>
            </a:r>
            <a:r>
              <a:rPr lang="en-US" sz="2000" i="1">
                <a:latin typeface="Century Schoolbook" pitchFamily="18" charset="0"/>
                <a:cs typeface="Times New Roman" pitchFamily="18" charset="0"/>
              </a:rPr>
              <a:t>	              </a:t>
            </a: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= 1,4</a:t>
            </a:r>
            <a:endParaRPr lang="en-US" sz="2000">
              <a:latin typeface="Verdana" pitchFamily="34" charset="0"/>
              <a:sym typeface="Symbol" pitchFamily="18" charset="2"/>
            </a:endParaRPr>
          </a:p>
          <a:p>
            <a:pPr algn="l">
              <a:tabLst>
                <a:tab pos="630238" algn="l"/>
                <a:tab pos="809625" algn="l"/>
              </a:tabLst>
            </a:pP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BKA	            = 7,13 + 3 (1,4)  = 11,35 	</a:t>
            </a:r>
            <a:endParaRPr lang="en-US" sz="2000">
              <a:latin typeface="Verdana" pitchFamily="34" charset="0"/>
              <a:sym typeface="Symbol" pitchFamily="18" charset="2"/>
            </a:endParaRPr>
          </a:p>
          <a:p>
            <a:pPr algn="l">
              <a:tabLst>
                <a:tab pos="630238" algn="l"/>
                <a:tab pos="809625" algn="l"/>
              </a:tabLst>
            </a:pPr>
            <a:r>
              <a:rPr lang="en-US" sz="2000" i="1">
                <a:latin typeface="Century Schoolbook" pitchFamily="18" charset="0"/>
                <a:cs typeface="Times New Roman" pitchFamily="18" charset="0"/>
                <a:sym typeface="Symbol" pitchFamily="18" charset="2"/>
              </a:rPr>
              <a:t>BKB              = 7,13 - 3 (1,4)   = 2,91 </a:t>
            </a:r>
          </a:p>
        </p:txBody>
      </p:sp>
      <p:pic>
        <p:nvPicPr>
          <p:cNvPr id="4608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29000"/>
            <a:ext cx="5943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Rectangle 7"/>
          <p:cNvSpPr>
            <a:spLocks noChangeArrowheads="1"/>
          </p:cNvSpPr>
          <p:nvPr/>
        </p:nvSpPr>
        <p:spPr bwMode="auto">
          <a:xfrm>
            <a:off x="762000" y="5927725"/>
            <a:ext cx="777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1" hangingPunct="1">
              <a:tabLst>
                <a:tab pos="630238" algn="l"/>
                <a:tab pos="809625" algn="l"/>
              </a:tabLst>
            </a:pPr>
            <a:r>
              <a:rPr lang="en-US" sz="2000" i="1">
                <a:latin typeface="Century Schoolbook" pitchFamily="18" charset="0"/>
                <a:cs typeface="Times New Roman" pitchFamily="18" charset="0"/>
              </a:rPr>
              <a:t>Semua data masuk dalam range antara BKA dan BKB, maka data dikatakan seragam.</a:t>
            </a:r>
            <a:endParaRPr lang="en-US" sz="200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200" smtClean="0">
                <a:latin typeface="Comic Sans MS" pitchFamily="66" charset="0"/>
              </a:rPr>
              <a:t>Penyesuaian dan Kelonggaran Dalam Mencari Waktu Baku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286000"/>
            <a:ext cx="7010400" cy="3352800"/>
          </a:xfrm>
          <a:noFill/>
        </p:spPr>
        <p:txBody>
          <a:bodyPr/>
          <a:lstStyle/>
          <a:p>
            <a:pPr eaLnBrk="1" hangingPunct="1"/>
            <a:r>
              <a:rPr lang="en-US" sz="2600" dirty="0" err="1" smtClean="0"/>
              <a:t>Penyesuaian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biasanya</a:t>
            </a:r>
            <a:r>
              <a:rPr lang="en-US" sz="2600" dirty="0" smtClean="0"/>
              <a:t> </a:t>
            </a:r>
            <a:r>
              <a:rPr lang="en-US" sz="2600" dirty="0" err="1" smtClean="0"/>
              <a:t>pekerja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selamanya</a:t>
            </a:r>
            <a:r>
              <a:rPr lang="en-US" sz="2600" dirty="0" smtClean="0"/>
              <a:t> </a:t>
            </a:r>
            <a:r>
              <a:rPr lang="en-US" sz="2600" dirty="0" err="1" smtClean="0"/>
              <a:t>bekerja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kondisi</a:t>
            </a:r>
            <a:r>
              <a:rPr lang="en-US" sz="2600" dirty="0" smtClean="0"/>
              <a:t> </a:t>
            </a:r>
            <a:r>
              <a:rPr lang="en-US" sz="2600" dirty="0" err="1" smtClean="0"/>
              <a:t>wajar</a:t>
            </a:r>
            <a:r>
              <a:rPr lang="en-US" sz="2600" dirty="0" smtClean="0"/>
              <a:t>. </a:t>
            </a:r>
            <a:r>
              <a:rPr lang="en-US" sz="2600" dirty="0" err="1" smtClean="0"/>
              <a:t>Tiga</a:t>
            </a:r>
            <a:r>
              <a:rPr lang="en-US" sz="2600" dirty="0" smtClean="0"/>
              <a:t> </a:t>
            </a:r>
            <a:r>
              <a:rPr lang="en-US" sz="2600" dirty="0" err="1" smtClean="0"/>
              <a:t>kondisi</a:t>
            </a:r>
            <a:r>
              <a:rPr lang="en-US" sz="2600" dirty="0" smtClean="0"/>
              <a:t> </a:t>
            </a:r>
            <a:r>
              <a:rPr lang="en-US" sz="2600" dirty="0" err="1" smtClean="0"/>
              <a:t>faktor</a:t>
            </a:r>
            <a:r>
              <a:rPr lang="en-US" sz="2600" dirty="0" smtClean="0"/>
              <a:t> </a:t>
            </a:r>
            <a:r>
              <a:rPr lang="en-US" sz="2600" dirty="0" err="1" smtClean="0"/>
              <a:t>penyesuaian</a:t>
            </a:r>
            <a:r>
              <a:rPr lang="en-US" sz="2600" dirty="0" smtClean="0"/>
              <a:t> </a:t>
            </a:r>
            <a:r>
              <a:rPr lang="en-US" sz="2600" dirty="0" err="1" smtClean="0"/>
              <a:t>yaitu</a:t>
            </a:r>
            <a:r>
              <a:rPr lang="en-US" sz="2600" dirty="0" smtClean="0"/>
              <a:t> operator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kondisi</a:t>
            </a:r>
            <a:r>
              <a:rPr lang="en-US" sz="2600" dirty="0" smtClean="0"/>
              <a:t> normal (p=1), operator </a:t>
            </a:r>
            <a:r>
              <a:rPr lang="en-US" sz="2600" dirty="0" err="1" smtClean="0"/>
              <a:t>diatas</a:t>
            </a:r>
            <a:r>
              <a:rPr lang="en-US" sz="2600" dirty="0" smtClean="0"/>
              <a:t> normal /</a:t>
            </a:r>
            <a:r>
              <a:rPr lang="en-US" sz="2600" dirty="0" err="1" smtClean="0"/>
              <a:t>dinilai</a:t>
            </a:r>
            <a:r>
              <a:rPr lang="en-US" sz="2600" dirty="0" smtClean="0"/>
              <a:t> </a:t>
            </a:r>
            <a:r>
              <a:rPr lang="en-US" sz="2600" dirty="0" err="1" smtClean="0"/>
              <a:t>terlalu</a:t>
            </a:r>
            <a:r>
              <a:rPr lang="en-US" sz="2600" dirty="0" smtClean="0"/>
              <a:t> </a:t>
            </a:r>
            <a:r>
              <a:rPr lang="en-US" sz="2600" dirty="0" err="1" smtClean="0"/>
              <a:t>cepat</a:t>
            </a:r>
            <a:r>
              <a:rPr lang="en-US" sz="2600" dirty="0" smtClean="0"/>
              <a:t> (p&gt;1), </a:t>
            </a:r>
            <a:r>
              <a:rPr lang="en-US" sz="2600" dirty="0" err="1" smtClean="0"/>
              <a:t>dan</a:t>
            </a:r>
            <a:r>
              <a:rPr lang="en-US" sz="2600" dirty="0" smtClean="0"/>
              <a:t> operator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kondisi</a:t>
            </a:r>
            <a:r>
              <a:rPr lang="en-US" sz="2600" dirty="0" smtClean="0"/>
              <a:t> </a:t>
            </a:r>
            <a:r>
              <a:rPr lang="en-US" sz="2600" dirty="0" err="1" smtClean="0"/>
              <a:t>dibawah</a:t>
            </a:r>
            <a:r>
              <a:rPr lang="en-US" sz="2600" dirty="0" smtClean="0"/>
              <a:t> normal / </a:t>
            </a:r>
            <a:r>
              <a:rPr lang="en-US" sz="2600" dirty="0" err="1" smtClean="0"/>
              <a:t>dinilai</a:t>
            </a:r>
            <a:r>
              <a:rPr lang="en-US" sz="2600" dirty="0" smtClean="0"/>
              <a:t> </a:t>
            </a:r>
            <a:r>
              <a:rPr lang="en-US" sz="2600" dirty="0" err="1" smtClean="0"/>
              <a:t>terlalu</a:t>
            </a:r>
            <a:r>
              <a:rPr lang="en-US" sz="2600" dirty="0" smtClean="0"/>
              <a:t> </a:t>
            </a:r>
            <a:r>
              <a:rPr lang="en-US" sz="2600" dirty="0" err="1" smtClean="0"/>
              <a:t>lambat</a:t>
            </a:r>
            <a:r>
              <a:rPr lang="en-US" sz="2600" dirty="0" smtClean="0"/>
              <a:t> (p&lt;1)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200" dirty="0" err="1" smtClean="0">
                <a:latin typeface="Comic Sans MS" pitchFamily="66" charset="0"/>
              </a:rPr>
              <a:t>Penyesuaian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Kelonggaran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Dalam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Mencari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Waktu</a:t>
            </a:r>
            <a:r>
              <a:rPr lang="en-US" sz="3200" dirty="0" smtClean="0">
                <a:latin typeface="Comic Sans MS" pitchFamily="66" charset="0"/>
              </a:rPr>
              <a:t> Baku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idx="1"/>
          </p:nvPr>
        </p:nvSpPr>
        <p:spPr>
          <a:xfrm>
            <a:off x="1066800" y="2514600"/>
            <a:ext cx="7620000" cy="3124200"/>
          </a:xfrm>
          <a:noFill/>
        </p:spPr>
        <p:txBody>
          <a:bodyPr/>
          <a:lstStyle/>
          <a:p>
            <a:pPr eaLnBrk="1" hangingPunct="1"/>
            <a:r>
              <a:rPr lang="en-US" sz="2600" dirty="0" err="1" smtClean="0"/>
              <a:t>Kelonggaran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faktor</a:t>
            </a:r>
            <a:r>
              <a:rPr lang="en-US" sz="2600" dirty="0" smtClean="0"/>
              <a:t> </a:t>
            </a:r>
            <a:r>
              <a:rPr lang="en-US" sz="2600" dirty="0" err="1" smtClean="0"/>
              <a:t>koreksi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diberikan</a:t>
            </a:r>
            <a:r>
              <a:rPr lang="en-US" sz="2600" dirty="0" smtClean="0"/>
              <a:t> </a:t>
            </a:r>
            <a:r>
              <a:rPr lang="en-US" sz="2600" dirty="0" err="1" smtClean="0"/>
              <a:t>kepada</a:t>
            </a:r>
            <a:r>
              <a:rPr lang="en-US" sz="2600" dirty="0" smtClean="0"/>
              <a:t> </a:t>
            </a:r>
            <a:r>
              <a:rPr lang="en-US" sz="2600" dirty="0" err="1" smtClean="0"/>
              <a:t>waktu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 operator,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pekerjaannya</a:t>
            </a:r>
            <a:r>
              <a:rPr lang="en-US" sz="2600" dirty="0" smtClean="0"/>
              <a:t> operator </a:t>
            </a:r>
            <a:r>
              <a:rPr lang="en-US" sz="2600" dirty="0" err="1" smtClean="0"/>
              <a:t>sering</a:t>
            </a:r>
            <a:r>
              <a:rPr lang="en-US" sz="2600" dirty="0" smtClean="0"/>
              <a:t> </a:t>
            </a:r>
            <a:r>
              <a:rPr lang="en-US" sz="2600" dirty="0" err="1" smtClean="0"/>
              <a:t>terganggu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hal-hal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diinginkan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umum</a:t>
            </a:r>
            <a:r>
              <a:rPr lang="en-US" sz="2600" dirty="0" smtClean="0"/>
              <a:t> </a:t>
            </a:r>
            <a:r>
              <a:rPr lang="en-US" sz="2600" dirty="0" err="1" smtClean="0"/>
              <a:t>kelonggaran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diperlukan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kebutuhan</a:t>
            </a:r>
            <a:r>
              <a:rPr lang="en-US" sz="2600" dirty="0" smtClean="0"/>
              <a:t> </a:t>
            </a:r>
            <a:r>
              <a:rPr lang="en-US" sz="2600" dirty="0" err="1" smtClean="0"/>
              <a:t>pribadi</a:t>
            </a:r>
            <a:r>
              <a:rPr lang="en-US" sz="2600" dirty="0" smtClean="0"/>
              <a:t>,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menghilangkan</a:t>
            </a:r>
            <a:r>
              <a:rPr lang="en-US" sz="2600" dirty="0" smtClean="0"/>
              <a:t> </a:t>
            </a:r>
            <a:r>
              <a:rPr lang="en-US" sz="2600" dirty="0" err="1" smtClean="0"/>
              <a:t>kelelahan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hambatan-hambatan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dihindarkan</a:t>
            </a:r>
            <a:r>
              <a:rPr lang="en-US" sz="2600" dirty="0" smtClean="0"/>
              <a:t>.</a:t>
            </a:r>
          </a:p>
          <a:p>
            <a:pPr eaLnBrk="1" hangingPunct="1"/>
            <a:endParaRPr lang="en-US" sz="2200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1066800"/>
          </a:xfrm>
          <a:noFill/>
        </p:spPr>
        <p:txBody>
          <a:bodyPr/>
          <a:lstStyle/>
          <a:p>
            <a:pPr algn="ctr" eaLnBrk="1" hangingPunct="1"/>
            <a:r>
              <a:rPr lang="en-US" sz="2400" dirty="0" err="1" smtClean="0"/>
              <a:t>Penghitungan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Baku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Stop Watch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1295400" y="2438400"/>
          <a:ext cx="67056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3" imgW="2133360" imgH="393480" progId="Equation.3">
                  <p:embed/>
                </p:oleObj>
              </mc:Choice>
              <mc:Fallback>
                <p:oleObj name="Equation" r:id="rId3" imgW="21333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38400"/>
                        <a:ext cx="67056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1600200" y="4351362"/>
            <a:ext cx="6400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1" hangingPunct="1">
              <a:tabLst>
                <a:tab pos="630238" algn="l"/>
                <a:tab pos="809625" algn="l"/>
              </a:tabLst>
            </a:pPr>
            <a:r>
              <a:rPr lang="en-US" dirty="0" err="1">
                <a:latin typeface="Century Schoolbook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Century Schoolbook" pitchFamily="18" charset="0"/>
                <a:cs typeface="Times New Roman" pitchFamily="18" charset="0"/>
              </a:rPr>
              <a:t> :</a:t>
            </a:r>
            <a:endParaRPr lang="en-US" dirty="0">
              <a:latin typeface="Verdana" pitchFamily="34" charset="0"/>
            </a:endParaRPr>
          </a:p>
          <a:p>
            <a:pPr algn="just">
              <a:tabLst>
                <a:tab pos="630238" algn="l"/>
                <a:tab pos="809625" algn="l"/>
              </a:tabLst>
            </a:pPr>
            <a:r>
              <a:rPr lang="en-US" dirty="0">
                <a:latin typeface="Century Schoolbook" pitchFamily="18" charset="0"/>
                <a:cs typeface="Times New Roman" pitchFamily="18" charset="0"/>
              </a:rPr>
              <a:t>WB 	=	</a:t>
            </a:r>
            <a:r>
              <a:rPr lang="en-US" dirty="0" err="1">
                <a:latin typeface="Century Schoolbook" pitchFamily="18" charset="0"/>
                <a:cs typeface="Times New Roman" pitchFamily="18" charset="0"/>
              </a:rPr>
              <a:t>Waktu</a:t>
            </a:r>
            <a:r>
              <a:rPr lang="en-US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entury Schoolbook" pitchFamily="18" charset="0"/>
                <a:cs typeface="Times New Roman" pitchFamily="18" charset="0"/>
              </a:rPr>
              <a:t>baku</a:t>
            </a:r>
            <a:endParaRPr lang="en-US" dirty="0">
              <a:latin typeface="Verdana" pitchFamily="34" charset="0"/>
            </a:endParaRPr>
          </a:p>
          <a:p>
            <a:pPr algn="just">
              <a:tabLst>
                <a:tab pos="630238" algn="l"/>
                <a:tab pos="809625" algn="l"/>
              </a:tabLst>
            </a:pPr>
            <a:r>
              <a:rPr lang="en-US" dirty="0">
                <a:latin typeface="Century Schoolbook" pitchFamily="18" charset="0"/>
                <a:cs typeface="Times New Roman" pitchFamily="18" charset="0"/>
              </a:rPr>
              <a:t>RF 	  =	Performance Rating/rating 	Factor</a:t>
            </a:r>
            <a:endParaRPr lang="en-US" dirty="0">
              <a:latin typeface="Verdana" pitchFamily="34" charset="0"/>
            </a:endParaRPr>
          </a:p>
          <a:p>
            <a:pPr algn="just">
              <a:tabLst>
                <a:tab pos="630238" algn="l"/>
                <a:tab pos="809625" algn="l"/>
              </a:tabLst>
            </a:pPr>
            <a:r>
              <a:rPr lang="en-US" dirty="0">
                <a:latin typeface="Century Schoolbook" pitchFamily="18" charset="0"/>
                <a:cs typeface="Times New Roman" pitchFamily="18" charset="0"/>
              </a:rPr>
              <a:t>All 	  =	</a:t>
            </a:r>
            <a:r>
              <a:rPr lang="en-US" dirty="0" err="1">
                <a:latin typeface="Century Schoolbook" pitchFamily="18" charset="0"/>
                <a:cs typeface="Times New Roman" pitchFamily="18" charset="0"/>
              </a:rPr>
              <a:t>Kelonggaran</a:t>
            </a:r>
            <a:r>
              <a:rPr lang="en-US" dirty="0">
                <a:latin typeface="Century Schoolbook" pitchFamily="18" charset="0"/>
                <a:cs typeface="Times New Roman" pitchFamily="18" charset="0"/>
              </a:rPr>
              <a:t> (Allowance)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6629400" cy="457200"/>
          </a:xfrm>
          <a:noFill/>
        </p:spPr>
        <p:txBody>
          <a:bodyPr/>
          <a:lstStyle/>
          <a:p>
            <a:pPr algn="ctr" eaLnBrk="1" hangingPunct="1"/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Waktu</a:t>
            </a:r>
            <a:r>
              <a:rPr lang="en-US" sz="2400" dirty="0" smtClean="0"/>
              <a:t> Baku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Stop Watch</a:t>
            </a:r>
          </a:p>
        </p:txBody>
      </p:sp>
      <p:graphicFrame>
        <p:nvGraphicFramePr>
          <p:cNvPr id="152723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081946"/>
              </p:ext>
            </p:extLst>
          </p:nvPr>
        </p:nvGraphicFramePr>
        <p:xfrm>
          <a:off x="708546" y="2819400"/>
          <a:ext cx="8458200" cy="4129248"/>
        </p:xfrm>
        <a:graphic>
          <a:graphicData uri="http://schemas.openxmlformats.org/drawingml/2006/table">
            <a:tbl>
              <a:tblPr/>
              <a:tblGrid>
                <a:gridCol w="1066800"/>
                <a:gridCol w="685800"/>
                <a:gridCol w="762000"/>
                <a:gridCol w="685800"/>
                <a:gridCol w="762000"/>
                <a:gridCol w="685800"/>
                <a:gridCol w="762000"/>
                <a:gridCol w="762000"/>
                <a:gridCol w="762000"/>
                <a:gridCol w="762000"/>
                <a:gridCol w="762000"/>
              </a:tblGrid>
              <a:tr h="68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Elemen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Kerja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73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0.06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1,15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1,65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2,19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2,77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3,32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3,88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4,47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5,01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1,29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1,79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2,35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2,92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3,49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4,03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4,61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5,17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0,98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1,51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2,00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2,60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3,16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3,72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4,29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4,83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5,39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1,08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1,60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2,12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2,71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3,24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3,80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4,40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4,95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5,47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485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275" name="Rectangle 125"/>
          <p:cNvSpPr>
            <a:spLocks noChangeArrowheads="1"/>
          </p:cNvSpPr>
          <p:nvPr/>
        </p:nvSpPr>
        <p:spPr bwMode="auto">
          <a:xfrm>
            <a:off x="1066800" y="931838"/>
            <a:ext cx="731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1" hangingPunct="1"/>
            <a:r>
              <a:rPr lang="en-US" sz="1600" i="1" dirty="0" err="1">
                <a:latin typeface="+mj-lt"/>
              </a:rPr>
              <a:t>Suatu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pekerjaan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terdiri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dari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empat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elemen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kegiatan</a:t>
            </a:r>
            <a:r>
              <a:rPr lang="en-US" sz="1600" i="1" dirty="0">
                <a:latin typeface="+mj-lt"/>
              </a:rPr>
              <a:t>. </a:t>
            </a:r>
            <a:r>
              <a:rPr lang="en-US" sz="1600" i="1" dirty="0" err="1">
                <a:latin typeface="+mj-lt"/>
              </a:rPr>
              <a:t>Setiap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elemen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kegiatan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dilakukan</a:t>
            </a:r>
            <a:r>
              <a:rPr lang="en-US" sz="1600" i="1" dirty="0">
                <a:latin typeface="+mj-lt"/>
              </a:rPr>
              <a:t> 10 kali </a:t>
            </a:r>
            <a:r>
              <a:rPr lang="en-US" sz="1600" i="1" dirty="0" err="1">
                <a:latin typeface="+mj-lt"/>
              </a:rPr>
              <a:t>pengamatan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seperti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pada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tabel</a:t>
            </a:r>
            <a:r>
              <a:rPr lang="en-US" sz="1600" i="1" dirty="0">
                <a:latin typeface="+mj-lt"/>
              </a:rPr>
              <a:t>. </a:t>
            </a:r>
            <a:r>
              <a:rPr lang="en-US" sz="1600" i="1" dirty="0" err="1">
                <a:latin typeface="+mj-lt"/>
              </a:rPr>
              <a:t>Apabila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kelonggaran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adalah</a:t>
            </a:r>
            <a:r>
              <a:rPr lang="en-US" sz="1600" i="1" dirty="0">
                <a:latin typeface="+mj-lt"/>
              </a:rPr>
              <a:t> 15% </a:t>
            </a:r>
            <a:r>
              <a:rPr lang="en-US" sz="1600" i="1" dirty="0" err="1">
                <a:latin typeface="+mj-lt"/>
              </a:rPr>
              <a:t>tentukan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waktu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standar</a:t>
            </a:r>
            <a:r>
              <a:rPr lang="en-US" sz="1600" i="1" dirty="0">
                <a:latin typeface="+mj-lt"/>
              </a:rPr>
              <a:t>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91400" cy="792162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sz="2400" smtClean="0">
                <a:latin typeface="Rockwell Condensed" pitchFamily="18" charset="0"/>
              </a:rPr>
              <a:t>Jawaban Contoh Penghitungan Waktu Baku Dengan Stop Watch</a:t>
            </a:r>
          </a:p>
        </p:txBody>
      </p:sp>
      <p:graphicFrame>
        <p:nvGraphicFramePr>
          <p:cNvPr id="15462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561910"/>
              </p:ext>
            </p:extLst>
          </p:nvPr>
        </p:nvGraphicFramePr>
        <p:xfrm>
          <a:off x="762000" y="1447800"/>
          <a:ext cx="7772400" cy="339725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00200"/>
                <a:gridCol w="1446213"/>
                <a:gridCol w="1600200"/>
                <a:gridCol w="1450975"/>
                <a:gridCol w="1674812"/>
              </a:tblGrid>
              <a:tr h="777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Elemen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Kerja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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X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</a:t>
                      </a: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RF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WN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0,68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0,068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0,07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1,53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0,15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0,13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2,29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0,23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1,05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0,24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0,97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0,95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36563"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Waktu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Normal :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0,52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36563"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Kelonggaran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: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8194" name="Object 48"/>
          <p:cNvGraphicFramePr>
            <a:graphicFrameLocks noChangeAspect="1"/>
          </p:cNvGraphicFramePr>
          <p:nvPr/>
        </p:nvGraphicFramePr>
        <p:xfrm>
          <a:off x="1143000" y="5410200"/>
          <a:ext cx="7620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3" imgW="2057400" imgH="368280" progId="Equation.3">
                  <p:embed/>
                </p:oleObj>
              </mc:Choice>
              <mc:Fallback>
                <p:oleObj name="Equation" r:id="rId3" imgW="2057400" imgH="36828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7620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algn="ctr" eaLnBrk="1" hangingPunct="1"/>
            <a:r>
              <a:rPr lang="en-US" smtClean="0">
                <a:latin typeface="Comic Sans MS" pitchFamily="66" charset="0"/>
              </a:rPr>
              <a:t>Teknik Tata Cara Kerja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Merupakan ilmu yang terdiri dari teknik-teknik dan prinsip-prinsip untuk mendapatkan rancangan (desain) terbaik dari sistem kerja.</a:t>
            </a:r>
          </a:p>
          <a:p>
            <a:pPr eaLnBrk="1" hangingPunct="1"/>
            <a:r>
              <a:rPr lang="en-US" smtClean="0"/>
              <a:t>Merupakan perpaduan antara teknik-teknik pengukuran waktu dan prinsip-prinsip studi gerakan</a:t>
            </a:r>
          </a:p>
        </p:txBody>
      </p:sp>
    </p:spTree>
  </p:cSld>
  <p:clrMapOvr>
    <a:masterClrMapping/>
  </p:clrMapOvr>
  <p:transition>
    <p:plus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010400" cy="1524000"/>
          </a:xfrm>
          <a:noFill/>
        </p:spPr>
        <p:txBody>
          <a:bodyPr/>
          <a:lstStyle/>
          <a:p>
            <a:pPr algn="ctr" eaLnBrk="1" hangingPunct="1"/>
            <a:r>
              <a:rPr lang="en-US" sz="3200" smtClean="0">
                <a:latin typeface="Comic Sans MS" pitchFamily="66" charset="0"/>
              </a:rPr>
              <a:t>Test Kecukupan Data  Dengan Sampling kerja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1905000" y="2133600"/>
          <a:ext cx="4876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3" imgW="1053643" imgH="406224" progId="Equation.3">
                  <p:embed/>
                </p:oleObj>
              </mc:Choice>
              <mc:Fallback>
                <p:oleObj name="Equation" r:id="rId3" imgW="1053643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133600"/>
                        <a:ext cx="4876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1905000" y="3429000"/>
          <a:ext cx="3886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5" imgW="863225" imgH="418918" progId="Equation.3">
                  <p:embed/>
                </p:oleObj>
              </mc:Choice>
              <mc:Fallback>
                <p:oleObj name="Equation" r:id="rId5" imgW="863225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429000"/>
                        <a:ext cx="38862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1905000" y="4783138"/>
            <a:ext cx="6172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1" hangingPunct="1"/>
            <a:r>
              <a:rPr lang="en-US" sz="2000">
                <a:latin typeface="Century Schoolbook" pitchFamily="18" charset="0"/>
                <a:cs typeface="Times New Roman" pitchFamily="18" charset="0"/>
              </a:rPr>
              <a:t>Dengan :</a:t>
            </a:r>
            <a:endParaRPr lang="en-US" sz="2000">
              <a:latin typeface="Verdana" pitchFamily="34" charset="0"/>
            </a:endParaRPr>
          </a:p>
          <a:p>
            <a:pPr algn="just"/>
            <a:r>
              <a:rPr lang="en-US" sz="2000">
                <a:latin typeface="Century Schoolbook" pitchFamily="18" charset="0"/>
                <a:cs typeface="Times New Roman" pitchFamily="18" charset="0"/>
              </a:rPr>
              <a:t>S = Derajad ketelitian</a:t>
            </a:r>
            <a:endParaRPr lang="en-US" sz="2000">
              <a:latin typeface="Verdana" pitchFamily="34" charset="0"/>
            </a:endParaRPr>
          </a:p>
          <a:p>
            <a:pPr algn="just"/>
            <a:r>
              <a:rPr lang="en-US" sz="2000">
                <a:latin typeface="Century Schoolbook" pitchFamily="18" charset="0"/>
                <a:cs typeface="Times New Roman" pitchFamily="18" charset="0"/>
              </a:rPr>
              <a:t>p = Prosentase sibuk/produktif</a:t>
            </a:r>
            <a:endParaRPr lang="en-US" sz="2000">
              <a:latin typeface="Verdana" pitchFamily="34" charset="0"/>
            </a:endParaRPr>
          </a:p>
          <a:p>
            <a:pPr algn="just"/>
            <a:r>
              <a:rPr lang="en-US" sz="2000">
                <a:latin typeface="Century Schoolbook" pitchFamily="18" charset="0"/>
                <a:cs typeface="Times New Roman" pitchFamily="18" charset="0"/>
              </a:rPr>
              <a:t>k = Tingkat keyakinan</a:t>
            </a:r>
            <a:endParaRPr lang="en-US" sz="2000">
              <a:latin typeface="Verdana" pitchFamily="34" charset="0"/>
            </a:endParaRPr>
          </a:p>
          <a:p>
            <a:pPr algn="just"/>
            <a:r>
              <a:rPr lang="en-US" sz="2000">
                <a:latin typeface="Century Schoolbook" pitchFamily="18" charset="0"/>
                <a:cs typeface="Times New Roman" pitchFamily="18" charset="0"/>
              </a:rPr>
              <a:t>N = Ukuran sampel</a:t>
            </a:r>
            <a:endParaRPr lang="en-US" sz="200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010400" cy="1333500"/>
          </a:xfrm>
          <a:noFill/>
        </p:spPr>
        <p:txBody>
          <a:bodyPr/>
          <a:lstStyle/>
          <a:p>
            <a:pPr algn="ctr" eaLnBrk="1" hangingPunct="1"/>
            <a:r>
              <a:rPr lang="en-US" sz="3200" dirty="0" err="1" smtClean="0">
                <a:latin typeface="Comic Sans MS" pitchFamily="66" charset="0"/>
              </a:rPr>
              <a:t>Contoh</a:t>
            </a:r>
            <a:r>
              <a:rPr lang="en-US" sz="3200" dirty="0" smtClean="0">
                <a:latin typeface="Comic Sans MS" pitchFamily="66" charset="0"/>
              </a:rPr>
              <a:t> : Test </a:t>
            </a:r>
            <a:r>
              <a:rPr lang="en-US" sz="3200" dirty="0" err="1" smtClean="0">
                <a:latin typeface="Comic Sans MS" pitchFamily="66" charset="0"/>
              </a:rPr>
              <a:t>Kecukupan</a:t>
            </a:r>
            <a:r>
              <a:rPr lang="en-US" sz="3200" dirty="0" smtClean="0">
                <a:latin typeface="Comic Sans MS" pitchFamily="66" charset="0"/>
              </a:rPr>
              <a:t> Data (sampling </a:t>
            </a:r>
            <a:r>
              <a:rPr lang="en-US" sz="3200" dirty="0" err="1" smtClean="0">
                <a:latin typeface="Comic Sans MS" pitchFamily="66" charset="0"/>
              </a:rPr>
              <a:t>kerja</a:t>
            </a:r>
            <a:r>
              <a:rPr lang="en-US" sz="32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685800" y="1978322"/>
            <a:ext cx="8077200" cy="92333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/>
          <a:p>
            <a:pPr algn="just" eaLnBrk="1" hangingPunct="1"/>
            <a:r>
              <a:rPr lang="en-US" i="1" dirty="0" err="1">
                <a:solidFill>
                  <a:schemeClr val="tx2"/>
                </a:solidFill>
                <a:latin typeface="Verdana" pitchFamily="34" charset="0"/>
              </a:rPr>
              <a:t>Pengamatan</a:t>
            </a:r>
            <a:r>
              <a:rPr lang="en-US" i="1" dirty="0">
                <a:solidFill>
                  <a:schemeClr val="tx2"/>
                </a:solidFill>
                <a:latin typeface="Verdana" pitchFamily="34" charset="0"/>
              </a:rPr>
              <a:t> sampling </a:t>
            </a:r>
            <a:r>
              <a:rPr lang="en-US" i="1" dirty="0" err="1">
                <a:solidFill>
                  <a:schemeClr val="tx2"/>
                </a:solidFill>
                <a:latin typeface="Verdana" pitchFamily="34" charset="0"/>
              </a:rPr>
              <a:t>kerja</a:t>
            </a:r>
            <a:r>
              <a:rPr lang="en-US" i="1" dirty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i="1" dirty="0" err="1">
                <a:solidFill>
                  <a:schemeClr val="tx2"/>
                </a:solidFill>
                <a:latin typeface="Verdana" pitchFamily="34" charset="0"/>
              </a:rPr>
              <a:t>dilakukan</a:t>
            </a:r>
            <a:r>
              <a:rPr lang="en-US" i="1" dirty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i="1" dirty="0" err="1">
                <a:solidFill>
                  <a:schemeClr val="tx2"/>
                </a:solidFill>
                <a:latin typeface="Verdana" pitchFamily="34" charset="0"/>
              </a:rPr>
              <a:t>selama</a:t>
            </a:r>
            <a:r>
              <a:rPr lang="en-US" i="1" dirty="0">
                <a:solidFill>
                  <a:schemeClr val="tx2"/>
                </a:solidFill>
                <a:latin typeface="Verdana" pitchFamily="34" charset="0"/>
              </a:rPr>
              <a:t> 10 </a:t>
            </a:r>
            <a:r>
              <a:rPr lang="en-US" i="1" dirty="0" err="1">
                <a:solidFill>
                  <a:schemeClr val="tx2"/>
                </a:solidFill>
                <a:latin typeface="Verdana" pitchFamily="34" charset="0"/>
              </a:rPr>
              <a:t>hari</a:t>
            </a:r>
            <a:r>
              <a:rPr lang="en-US" i="1" dirty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i="1" dirty="0" err="1">
                <a:solidFill>
                  <a:schemeClr val="tx2"/>
                </a:solidFill>
                <a:latin typeface="Verdana" pitchFamily="34" charset="0"/>
              </a:rPr>
              <a:t>kerja</a:t>
            </a:r>
            <a:r>
              <a:rPr lang="en-US" i="1" dirty="0">
                <a:solidFill>
                  <a:schemeClr val="tx2"/>
                </a:solidFill>
                <a:latin typeface="Verdana" pitchFamily="34" charset="0"/>
              </a:rPr>
              <a:t>. </a:t>
            </a:r>
            <a:r>
              <a:rPr lang="en-US" i="1" dirty="0" err="1">
                <a:solidFill>
                  <a:schemeClr val="tx2"/>
                </a:solidFill>
                <a:latin typeface="Verdana" pitchFamily="34" charset="0"/>
              </a:rPr>
              <a:t>Waktu</a:t>
            </a:r>
            <a:r>
              <a:rPr lang="en-US" i="1" dirty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i="1" dirty="0" err="1">
                <a:solidFill>
                  <a:schemeClr val="tx2"/>
                </a:solidFill>
                <a:latin typeface="Verdana" pitchFamily="34" charset="0"/>
              </a:rPr>
              <a:t>pengamatan</a:t>
            </a:r>
            <a:r>
              <a:rPr lang="en-US" i="1" dirty="0">
                <a:solidFill>
                  <a:schemeClr val="tx2"/>
                </a:solidFill>
                <a:latin typeface="Verdana" pitchFamily="34" charset="0"/>
              </a:rPr>
              <a:t> 6 jam/</a:t>
            </a:r>
            <a:r>
              <a:rPr lang="en-US" i="1" dirty="0" err="1">
                <a:solidFill>
                  <a:schemeClr val="tx2"/>
                </a:solidFill>
                <a:latin typeface="Verdana" pitchFamily="34" charset="0"/>
              </a:rPr>
              <a:t>hari</a:t>
            </a:r>
            <a:r>
              <a:rPr lang="en-US" i="1" dirty="0">
                <a:solidFill>
                  <a:schemeClr val="tx2"/>
                </a:solidFill>
                <a:latin typeface="Verdana" pitchFamily="34" charset="0"/>
              </a:rPr>
              <a:t>. </a:t>
            </a:r>
            <a:r>
              <a:rPr lang="nl-NL" i="1" dirty="0">
                <a:solidFill>
                  <a:schemeClr val="tx2"/>
                </a:solidFill>
                <a:latin typeface="Verdana" pitchFamily="34" charset="0"/>
              </a:rPr>
              <a:t>Ukuran sampel 50 setiap hari, tingkat keyakinan 99 % derajat ketelitian 5%. </a:t>
            </a:r>
            <a:r>
              <a:rPr lang="en-US" i="1" dirty="0" err="1">
                <a:solidFill>
                  <a:schemeClr val="tx2"/>
                </a:solidFill>
                <a:latin typeface="Verdana" pitchFamily="34" charset="0"/>
              </a:rPr>
              <a:t>Tentukan</a:t>
            </a:r>
            <a:r>
              <a:rPr lang="en-US" i="1" dirty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i="1" dirty="0" err="1">
                <a:solidFill>
                  <a:schemeClr val="tx2"/>
                </a:solidFill>
                <a:latin typeface="Verdana" pitchFamily="34" charset="0"/>
              </a:rPr>
              <a:t>kecukupan</a:t>
            </a:r>
            <a:r>
              <a:rPr lang="en-US" i="1" dirty="0">
                <a:solidFill>
                  <a:schemeClr val="tx2"/>
                </a:solidFill>
                <a:latin typeface="Verdana" pitchFamily="34" charset="0"/>
              </a:rPr>
              <a:t> data.</a:t>
            </a:r>
          </a:p>
        </p:txBody>
      </p:sp>
      <p:graphicFrame>
        <p:nvGraphicFramePr>
          <p:cNvPr id="156773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242214"/>
              </p:ext>
            </p:extLst>
          </p:nvPr>
        </p:nvGraphicFramePr>
        <p:xfrm>
          <a:off x="685802" y="3200400"/>
          <a:ext cx="8229599" cy="255858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747879"/>
                <a:gridCol w="582626"/>
                <a:gridCol w="655455"/>
                <a:gridCol w="655455"/>
                <a:gridCol w="582626"/>
                <a:gridCol w="655455"/>
                <a:gridCol w="655455"/>
                <a:gridCol w="655455"/>
                <a:gridCol w="655455"/>
                <a:gridCol w="655455"/>
                <a:gridCol w="728283"/>
              </a:tblGrid>
              <a:tr h="541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Tgl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pengamatan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1/1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2/1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3/1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4/1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5/1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6/1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7/1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8/1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9/1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10/1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454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Kondisi Idle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45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Kondisi Kerja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447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Prosentase Idle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662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Prosentase kerja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0,88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0,84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0,94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0,92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0,88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0,92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600" smtClean="0">
                <a:latin typeface="Comic Sans MS" pitchFamily="66" charset="0"/>
              </a:rPr>
              <a:t>Jawaban  Kecukupan Data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04800" y="3576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1676400" y="4343400"/>
          <a:ext cx="5562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3" imgW="1524000" imgH="469900" progId="Equation.3">
                  <p:embed/>
                </p:oleObj>
              </mc:Choice>
              <mc:Fallback>
                <p:oleObj name="Equation" r:id="rId3" imgW="15240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343400"/>
                        <a:ext cx="5562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304800" y="3376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1524000" y="2057400"/>
            <a:ext cx="693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1" hangingPunct="1"/>
            <a:r>
              <a:rPr lang="en-US" sz="2400" i="1">
                <a:latin typeface="Verdana" pitchFamily="34" charset="0"/>
              </a:rPr>
              <a:t>Prosentase idle 		= 0,116,</a:t>
            </a:r>
          </a:p>
          <a:p>
            <a:pPr algn="just" eaLnBrk="1" hangingPunct="1"/>
            <a:r>
              <a:rPr lang="en-US" sz="2400" i="1">
                <a:latin typeface="Verdana" pitchFamily="34" charset="0"/>
              </a:rPr>
              <a:t>Prosentase kerja (p)	= 1- 0,116 = 0,884</a:t>
            </a: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762000" y="6049963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2400" i="1">
                <a:solidFill>
                  <a:srgbClr val="1F3E3D"/>
                </a:solidFill>
                <a:latin typeface="Century Schoolbook" pitchFamily="18" charset="0"/>
                <a:cs typeface="Times New Roman" pitchFamily="18" charset="0"/>
              </a:rPr>
              <a:t>Karena N’ &lt; N, maka data dianggap cukup</a:t>
            </a:r>
            <a:endParaRPr lang="en-US" sz="2400">
              <a:solidFill>
                <a:srgbClr val="1F3E3D"/>
              </a:solidFill>
            </a:endParaRPr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1752600" y="3216275"/>
            <a:ext cx="548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tabLst>
                <a:tab pos="1530350" algn="l"/>
              </a:tabLst>
            </a:pPr>
            <a:r>
              <a:rPr lang="en-US" sz="2400" i="1">
                <a:latin typeface="Verdana" pitchFamily="34" charset="0"/>
              </a:rPr>
              <a:t>k = 99% = 3 	N = 500</a:t>
            </a:r>
            <a:endParaRPr lang="en-US" sz="2400">
              <a:latin typeface="Verdana" pitchFamily="34" charset="0"/>
            </a:endParaRPr>
          </a:p>
          <a:p>
            <a:pPr algn="l">
              <a:tabLst>
                <a:tab pos="1530350" algn="l"/>
              </a:tabLst>
            </a:pPr>
            <a:r>
              <a:rPr lang="en-US" sz="2400" i="1">
                <a:latin typeface="Verdana" pitchFamily="34" charset="0"/>
              </a:rPr>
              <a:t>S = 0,05			n = 50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010400" cy="1409700"/>
          </a:xfrm>
          <a:noFill/>
        </p:spPr>
        <p:txBody>
          <a:bodyPr/>
          <a:lstStyle/>
          <a:p>
            <a:pPr algn="ctr" eaLnBrk="1" hangingPunct="1"/>
            <a:r>
              <a:rPr lang="en-US" sz="3200" smtClean="0">
                <a:latin typeface="Comic Sans MS" pitchFamily="66" charset="0"/>
              </a:rPr>
              <a:t>Test Keseragaman Data Dengan Sampling Kerja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514600" y="1981200"/>
          <a:ext cx="3581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3" imgW="1524000" imgH="457200" progId="Equation.3">
                  <p:embed/>
                </p:oleObj>
              </mc:Choice>
              <mc:Fallback>
                <p:oleObj name="Equation" r:id="rId3" imgW="15240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81200"/>
                        <a:ext cx="35814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2438400" y="3352800"/>
          <a:ext cx="3886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5" imgW="1371600" imgH="457200" progId="Equation.3">
                  <p:embed/>
                </p:oleObj>
              </mc:Choice>
              <mc:Fallback>
                <p:oleObj name="Equation" r:id="rId5" imgW="13716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52800"/>
                        <a:ext cx="38862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057400" y="4708525"/>
            <a:ext cx="6096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7200" algn="l" eaLnBrk="1" hangingPunct="1"/>
            <a:r>
              <a:rPr lang="en-US" sz="2400">
                <a:solidFill>
                  <a:srgbClr val="1F3E3D"/>
                </a:solidFill>
                <a:latin typeface="Century Schoolbook" pitchFamily="18" charset="0"/>
                <a:cs typeface="Times New Roman" pitchFamily="18" charset="0"/>
              </a:rPr>
              <a:t>Dengan : </a:t>
            </a:r>
            <a:endParaRPr lang="en-US" sz="2400">
              <a:solidFill>
                <a:srgbClr val="1F3E3D"/>
              </a:solidFill>
              <a:latin typeface="Verdana" pitchFamily="34" charset="0"/>
            </a:endParaRPr>
          </a:p>
          <a:p>
            <a:pPr indent="457200" algn="l"/>
            <a:r>
              <a:rPr lang="en-US" sz="2400">
                <a:solidFill>
                  <a:srgbClr val="1F3E3D"/>
                </a:solidFill>
                <a:latin typeface="Century Schoolbook" pitchFamily="18" charset="0"/>
                <a:cs typeface="Times New Roman" pitchFamily="18" charset="0"/>
              </a:rPr>
              <a:t>BKA = Batas kontrol atas</a:t>
            </a:r>
            <a:endParaRPr lang="en-US" sz="2400">
              <a:solidFill>
                <a:srgbClr val="1F3E3D"/>
              </a:solidFill>
              <a:latin typeface="Verdana" pitchFamily="34" charset="0"/>
            </a:endParaRPr>
          </a:p>
          <a:p>
            <a:pPr indent="457200" algn="l"/>
            <a:r>
              <a:rPr lang="en-US" sz="2400">
                <a:solidFill>
                  <a:srgbClr val="1F3E3D"/>
                </a:solidFill>
                <a:latin typeface="Century Schoolbook" pitchFamily="18" charset="0"/>
                <a:cs typeface="Times New Roman" pitchFamily="18" charset="0"/>
              </a:rPr>
              <a:t>BKB = Batas kontrol bawah</a:t>
            </a:r>
            <a:endParaRPr lang="en-US" sz="2400">
              <a:solidFill>
                <a:srgbClr val="1F3E3D"/>
              </a:solidFill>
              <a:latin typeface="Verdana" pitchFamily="34" charset="0"/>
            </a:endParaRPr>
          </a:p>
          <a:p>
            <a:pPr indent="457200" algn="l"/>
            <a:r>
              <a:rPr lang="en-US" sz="2400">
                <a:solidFill>
                  <a:srgbClr val="1F3E3D"/>
                </a:solidFill>
                <a:latin typeface="Century Schoolbook" pitchFamily="18" charset="0"/>
                <a:cs typeface="Times New Roman" pitchFamily="18" charset="0"/>
              </a:rPr>
              <a:t>p       = Prosentase sibuk/idle</a:t>
            </a:r>
            <a:endParaRPr lang="en-US" sz="2400">
              <a:solidFill>
                <a:srgbClr val="1F3E3D"/>
              </a:solidFill>
              <a:latin typeface="Verdana" pitchFamily="34" charset="0"/>
            </a:endParaRPr>
          </a:p>
          <a:p>
            <a:pPr indent="457200" algn="l"/>
            <a:r>
              <a:rPr lang="en-US" sz="2400">
                <a:solidFill>
                  <a:srgbClr val="1F3E3D"/>
                </a:solidFill>
                <a:latin typeface="Century Schoolbook" pitchFamily="18" charset="0"/>
                <a:cs typeface="Times New Roman" pitchFamily="18" charset="0"/>
              </a:rPr>
              <a:t>k       = Tingkat keyakinan</a:t>
            </a:r>
            <a:endParaRPr lang="en-US" sz="2400">
              <a:solidFill>
                <a:srgbClr val="1F3E3D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600" smtClean="0">
                <a:latin typeface="Comic Sans MS" pitchFamily="66" charset="0"/>
              </a:rPr>
              <a:t>Contoh Test Keseragaman Data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447800" y="1997075"/>
            <a:ext cx="7010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1" hangingPunct="1"/>
            <a:r>
              <a:rPr lang="en-US" sz="2400" i="1">
                <a:latin typeface="Verdana" pitchFamily="34" charset="0"/>
              </a:rPr>
              <a:t>Dengan mengacu pada contoh soal test kecukupan data, diperoleh hasil test keseragaman data.</a:t>
            </a:r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/>
        </p:nvGraphicFramePr>
        <p:xfrm>
          <a:off x="1219200" y="3657600"/>
          <a:ext cx="72390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3" imgW="2133600" imgH="863600" progId="Equation.3">
                  <p:embed/>
                </p:oleObj>
              </mc:Choice>
              <mc:Fallback>
                <p:oleObj name="Equation" r:id="rId3" imgW="2133600" imgH="863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57600"/>
                        <a:ext cx="7239000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200" smtClean="0">
                <a:latin typeface="Comic Sans MS" pitchFamily="66" charset="0"/>
              </a:rPr>
              <a:t>Jawaban Soal Test Keseragaman Data</a:t>
            </a:r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1143000" y="5410200"/>
            <a:ext cx="777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2400" i="1">
                <a:solidFill>
                  <a:srgbClr val="1F3E3D"/>
                </a:solidFill>
                <a:latin typeface="Verdana" pitchFamily="34" charset="0"/>
              </a:rPr>
              <a:t>Semua nilai masuk dalam range BKA dan BKB, maka data seragam</a:t>
            </a:r>
          </a:p>
        </p:txBody>
      </p:sp>
      <p:pic>
        <p:nvPicPr>
          <p:cNvPr id="5120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7391400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200" smtClean="0">
                <a:latin typeface="Comic Sans MS" pitchFamily="66" charset="0"/>
              </a:rPr>
              <a:t>Contoh Waktu Baku Dengan Sampling Kerja</a:t>
            </a: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1143000" y="2487613"/>
            <a:ext cx="73914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1" hangingPunct="1"/>
            <a:r>
              <a:rPr lang="nl-NL" sz="2400" i="1">
                <a:solidFill>
                  <a:srgbClr val="1F3E3D"/>
                </a:solidFill>
                <a:latin typeface="Verdana" pitchFamily="34" charset="0"/>
              </a:rPr>
              <a:t>Seorang pekerja kantor post bekerja delapan jam sehari untuk melakukan seleksi surat. Dari pengamatan yang dilakukan ternyata 85% pekerja tersebut dalam kondisi bekerja dan 15% dalam kondisi menganggur. Bila jumlah surat yang diseleksi sebanyak 2345 surat, maka tentukan waktu standar dengan asumsi rating factor adalah 115% dan kelonggaran 20%.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200" smtClean="0">
                <a:latin typeface="Comic Sans MS" pitchFamily="66" charset="0"/>
              </a:rPr>
              <a:t>Jawaban  Penentuan Waktu Baku Dengan Sampling Kerja</a:t>
            </a: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299664"/>
              </p:ext>
            </p:extLst>
          </p:nvPr>
        </p:nvGraphicFramePr>
        <p:xfrm>
          <a:off x="1279525" y="2095500"/>
          <a:ext cx="70262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3" imgW="3377880" imgH="393480" progId="Equation.3">
                  <p:embed/>
                </p:oleObj>
              </mc:Choice>
              <mc:Fallback>
                <p:oleObj name="Equation" r:id="rId3" imgW="33778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2095500"/>
                        <a:ext cx="7026275" cy="723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1447800" y="3305145"/>
            <a:ext cx="678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1" hangingPunct="1">
              <a:tabLst>
                <a:tab pos="1350963" algn="l"/>
                <a:tab pos="1530350" algn="l"/>
              </a:tabLst>
            </a:pPr>
            <a:r>
              <a:rPr lang="nl-NL" i="1" dirty="0">
                <a:solidFill>
                  <a:srgbClr val="1F3E3D"/>
                </a:solidFill>
                <a:latin typeface="Verdana" pitchFamily="34" charset="0"/>
              </a:rPr>
              <a:t>Waktu baku (Wb)  = 0,2 (100/80) = 0,25 menit/unit</a:t>
            </a:r>
            <a:r>
              <a:rPr lang="nl-NL" sz="2000" dirty="0">
                <a:solidFill>
                  <a:srgbClr val="1F3E3D"/>
                </a:solidFill>
                <a:latin typeface="Verdana" pitchFamily="34" charset="0"/>
              </a:rPr>
              <a:t>  </a:t>
            </a:r>
          </a:p>
        </p:txBody>
      </p:sp>
      <p:graphicFrame>
        <p:nvGraphicFramePr>
          <p:cNvPr id="13315" name="Object 9"/>
          <p:cNvGraphicFramePr>
            <a:graphicFrameLocks noChangeAspect="1"/>
          </p:cNvGraphicFramePr>
          <p:nvPr/>
        </p:nvGraphicFramePr>
        <p:xfrm>
          <a:off x="1295400" y="3886200"/>
          <a:ext cx="59436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5" imgW="2628720" imgH="419040" progId="Equation.3">
                  <p:embed/>
                </p:oleObj>
              </mc:Choice>
              <mc:Fallback>
                <p:oleObj name="Equation" r:id="rId5" imgW="262872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86200"/>
                        <a:ext cx="5943600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11"/>
          <p:cNvSpPr>
            <a:spLocks noChangeArrowheads="1"/>
          </p:cNvSpPr>
          <p:nvPr/>
        </p:nvSpPr>
        <p:spPr bwMode="auto">
          <a:xfrm>
            <a:off x="1219200" y="5125135"/>
            <a:ext cx="762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1" hangingPunct="1"/>
            <a:r>
              <a:rPr lang="en-US" i="1" dirty="0" err="1">
                <a:solidFill>
                  <a:srgbClr val="1F3E3D"/>
                </a:solidFill>
                <a:latin typeface="Verdana" pitchFamily="34" charset="0"/>
              </a:rPr>
              <a:t>Jadi</a:t>
            </a:r>
            <a:r>
              <a:rPr lang="en-US" i="1" dirty="0">
                <a:solidFill>
                  <a:srgbClr val="1F3E3D"/>
                </a:solidFill>
                <a:latin typeface="Verdana" pitchFamily="34" charset="0"/>
              </a:rPr>
              <a:t> </a:t>
            </a:r>
            <a:r>
              <a:rPr lang="en-US" i="1" dirty="0" err="1">
                <a:solidFill>
                  <a:srgbClr val="1F3E3D"/>
                </a:solidFill>
                <a:latin typeface="Verdana" pitchFamily="34" charset="0"/>
              </a:rPr>
              <a:t>pekerja</a:t>
            </a:r>
            <a:r>
              <a:rPr lang="en-US" i="1" dirty="0">
                <a:solidFill>
                  <a:srgbClr val="1F3E3D"/>
                </a:solidFill>
                <a:latin typeface="Verdana" pitchFamily="34" charset="0"/>
              </a:rPr>
              <a:t> </a:t>
            </a:r>
            <a:r>
              <a:rPr lang="en-US" i="1" dirty="0" err="1">
                <a:solidFill>
                  <a:srgbClr val="1F3E3D"/>
                </a:solidFill>
                <a:latin typeface="Verdana" pitchFamily="34" charset="0"/>
              </a:rPr>
              <a:t>mampu</a:t>
            </a:r>
            <a:r>
              <a:rPr lang="en-US" i="1" dirty="0">
                <a:solidFill>
                  <a:srgbClr val="1F3E3D"/>
                </a:solidFill>
                <a:latin typeface="Verdana" pitchFamily="34" charset="0"/>
              </a:rPr>
              <a:t> </a:t>
            </a:r>
            <a:r>
              <a:rPr lang="en-US" i="1" dirty="0" err="1">
                <a:solidFill>
                  <a:srgbClr val="1F3E3D"/>
                </a:solidFill>
                <a:latin typeface="Verdana" pitchFamily="34" charset="0"/>
              </a:rPr>
              <a:t>menyeleksi</a:t>
            </a:r>
            <a:r>
              <a:rPr lang="en-US" i="1" dirty="0">
                <a:solidFill>
                  <a:srgbClr val="1F3E3D"/>
                </a:solidFill>
                <a:latin typeface="Verdana" pitchFamily="34" charset="0"/>
              </a:rPr>
              <a:t> </a:t>
            </a:r>
            <a:r>
              <a:rPr lang="en-US" i="1" dirty="0" err="1">
                <a:solidFill>
                  <a:srgbClr val="1F3E3D"/>
                </a:solidFill>
                <a:latin typeface="Verdana" pitchFamily="34" charset="0"/>
              </a:rPr>
              <a:t>surat</a:t>
            </a:r>
            <a:r>
              <a:rPr lang="en-US" i="1" dirty="0">
                <a:solidFill>
                  <a:srgbClr val="1F3E3D"/>
                </a:solidFill>
                <a:latin typeface="Verdana" pitchFamily="34" charset="0"/>
              </a:rPr>
              <a:t> </a:t>
            </a:r>
            <a:r>
              <a:rPr lang="en-US" i="1" dirty="0" err="1">
                <a:solidFill>
                  <a:srgbClr val="1F3E3D"/>
                </a:solidFill>
                <a:latin typeface="Verdana" pitchFamily="34" charset="0"/>
              </a:rPr>
              <a:t>sebanyak</a:t>
            </a:r>
            <a:r>
              <a:rPr lang="en-US" i="1" dirty="0">
                <a:solidFill>
                  <a:srgbClr val="1F3E3D"/>
                </a:solidFill>
                <a:latin typeface="Verdana" pitchFamily="34" charset="0"/>
              </a:rPr>
              <a:t> 4 </a:t>
            </a:r>
            <a:r>
              <a:rPr lang="en-US" i="1" dirty="0" err="1">
                <a:solidFill>
                  <a:srgbClr val="1F3E3D"/>
                </a:solidFill>
                <a:latin typeface="Verdana" pitchFamily="34" charset="0"/>
              </a:rPr>
              <a:t>surat</a:t>
            </a:r>
            <a:r>
              <a:rPr lang="en-US" i="1" dirty="0">
                <a:solidFill>
                  <a:srgbClr val="1F3E3D"/>
                </a:solidFill>
                <a:latin typeface="Verdana" pitchFamily="34" charset="0"/>
              </a:rPr>
              <a:t> </a:t>
            </a:r>
            <a:r>
              <a:rPr lang="en-US" i="1" dirty="0" err="1">
                <a:solidFill>
                  <a:srgbClr val="1F3E3D"/>
                </a:solidFill>
                <a:latin typeface="Verdana" pitchFamily="34" charset="0"/>
              </a:rPr>
              <a:t>setiap</a:t>
            </a:r>
            <a:r>
              <a:rPr lang="en-US" i="1" dirty="0">
                <a:solidFill>
                  <a:srgbClr val="1F3E3D"/>
                </a:solidFill>
                <a:latin typeface="Verdana" pitchFamily="34" charset="0"/>
              </a:rPr>
              <a:t> </a:t>
            </a:r>
            <a:r>
              <a:rPr lang="en-US" i="1" dirty="0" err="1">
                <a:solidFill>
                  <a:srgbClr val="1F3E3D"/>
                </a:solidFill>
                <a:latin typeface="Verdana" pitchFamily="34" charset="0"/>
              </a:rPr>
              <a:t>menit</a:t>
            </a:r>
            <a:r>
              <a:rPr lang="en-US" i="1" dirty="0">
                <a:solidFill>
                  <a:srgbClr val="1F3E3D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162800" cy="1143000"/>
          </a:xfrm>
          <a:noFill/>
        </p:spPr>
        <p:txBody>
          <a:bodyPr/>
          <a:lstStyle/>
          <a:p>
            <a:pPr algn="l" eaLnBrk="1" hangingPunct="1"/>
            <a:r>
              <a:rPr lang="en-US" sz="3200" dirty="0" err="1" smtClean="0">
                <a:latin typeface="Book Antiqua" pitchFamily="18" charset="0"/>
              </a:rPr>
              <a:t>Ruang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Lingkup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Teknik</a:t>
            </a:r>
            <a:r>
              <a:rPr lang="en-US" sz="3200" dirty="0" smtClean="0">
                <a:latin typeface="Book Antiqua" pitchFamily="18" charset="0"/>
              </a:rPr>
              <a:t> Tata Cara </a:t>
            </a:r>
            <a:r>
              <a:rPr lang="en-US" sz="3200" dirty="0" err="1" smtClean="0">
                <a:latin typeface="Book Antiqua" pitchFamily="18" charset="0"/>
              </a:rPr>
              <a:t>Kerja</a:t>
            </a:r>
            <a:endParaRPr lang="en-US" sz="3200" dirty="0" smtClean="0">
              <a:latin typeface="Book Antiqua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Pengaturan kerja : mengatur komponen-komponen sistem kerja untuk mendapatkan alternatif-alternatif sistem kerja terbaik yang efisien dan produktivitas tinggi. Pengetahuan yang diperlukan dalam pengaturan kerja adalah ergonomi, studi gerakan dan ekonomi gerakan.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Pengukuran kerja : 4 kriteria yang digunakan yaitu pengukuran waktu, tenaga, psikologis dan sosiologis </a:t>
            </a:r>
          </a:p>
        </p:txBody>
      </p:sp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762000"/>
            <a:ext cx="4038600" cy="914400"/>
          </a:xfrm>
          <a:noFill/>
        </p:spPr>
        <p:txBody>
          <a:bodyPr/>
          <a:lstStyle/>
          <a:p>
            <a:pPr algn="ctr" eaLnBrk="1" hangingPunct="1"/>
            <a:r>
              <a:rPr lang="en-US" dirty="0" err="1" smtClean="0">
                <a:latin typeface="Comic Sans MS" pitchFamily="66" charset="0"/>
              </a:rPr>
              <a:t>Peta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Kerja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133600"/>
            <a:ext cx="7620000" cy="2514600"/>
          </a:xfrm>
          <a:noFill/>
        </p:spPr>
        <p:txBody>
          <a:bodyPr/>
          <a:lstStyle/>
          <a:p>
            <a:pPr eaLnBrk="1" hangingPunct="1"/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sistematis</a:t>
            </a:r>
            <a:r>
              <a:rPr lang="en-US" dirty="0" smtClean="0"/>
              <a:t>.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informasi-informasi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010400" cy="1527175"/>
          </a:xfrm>
          <a:noFill/>
        </p:spPr>
        <p:txBody>
          <a:bodyPr/>
          <a:lstStyle/>
          <a:p>
            <a:pPr algn="ctr" eaLnBrk="1" hangingPunct="1"/>
            <a:r>
              <a:rPr lang="en-US" sz="3600" smtClean="0">
                <a:latin typeface="Comic Sans MS" pitchFamily="66" charset="0"/>
              </a:rPr>
              <a:t>Lambang-lambang Peta Kerja</a:t>
            </a:r>
          </a:p>
        </p:txBody>
      </p:sp>
      <p:graphicFrame>
        <p:nvGraphicFramePr>
          <p:cNvPr id="94246" name="Group 3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88383632"/>
              </p:ext>
            </p:extLst>
          </p:nvPr>
        </p:nvGraphicFramePr>
        <p:xfrm>
          <a:off x="1524000" y="1850409"/>
          <a:ext cx="7010400" cy="41148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505200"/>
                <a:gridCol w="3505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operasi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pemeriksaan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transportasi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menunggu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penyimpanan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aktivitas</a:t>
                      </a: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gangguan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4602" name="AutoShape 40"/>
          <p:cNvSpPr>
            <a:spLocks noChangeArrowheads="1"/>
          </p:cNvSpPr>
          <p:nvPr/>
        </p:nvSpPr>
        <p:spPr bwMode="auto">
          <a:xfrm>
            <a:off x="2667000" y="2743200"/>
            <a:ext cx="838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AutoShape 41"/>
          <p:cNvSpPr>
            <a:spLocks noChangeArrowheads="1"/>
          </p:cNvSpPr>
          <p:nvPr/>
        </p:nvSpPr>
        <p:spPr bwMode="auto">
          <a:xfrm>
            <a:off x="2590800" y="3352800"/>
            <a:ext cx="990600" cy="533400"/>
          </a:xfrm>
          <a:prstGeom prst="rightArrow">
            <a:avLst>
              <a:gd name="adj1" fmla="val 50000"/>
              <a:gd name="adj2" fmla="val 4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AutoShape 42"/>
          <p:cNvSpPr>
            <a:spLocks noChangeArrowheads="1"/>
          </p:cNvSpPr>
          <p:nvPr/>
        </p:nvSpPr>
        <p:spPr bwMode="auto">
          <a:xfrm>
            <a:off x="2971800" y="3962400"/>
            <a:ext cx="228600" cy="609600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AutoShape 43"/>
          <p:cNvSpPr>
            <a:spLocks noChangeArrowheads="1"/>
          </p:cNvSpPr>
          <p:nvPr/>
        </p:nvSpPr>
        <p:spPr bwMode="auto">
          <a:xfrm>
            <a:off x="2895600" y="4724400"/>
            <a:ext cx="381000" cy="457200"/>
          </a:xfrm>
          <a:prstGeom prst="flowChartMer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44"/>
          <p:cNvSpPr>
            <a:spLocks noChangeArrowheads="1"/>
          </p:cNvSpPr>
          <p:nvPr/>
        </p:nvSpPr>
        <p:spPr bwMode="auto">
          <a:xfrm>
            <a:off x="2819400" y="1981200"/>
            <a:ext cx="4572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Rectangle 50"/>
          <p:cNvSpPr>
            <a:spLocks noChangeArrowheads="1"/>
          </p:cNvSpPr>
          <p:nvPr/>
        </p:nvSpPr>
        <p:spPr bwMode="auto">
          <a:xfrm>
            <a:off x="2895600" y="54102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Oval 51"/>
          <p:cNvSpPr>
            <a:spLocks noChangeArrowheads="1"/>
          </p:cNvSpPr>
          <p:nvPr/>
        </p:nvSpPr>
        <p:spPr bwMode="auto">
          <a:xfrm>
            <a:off x="2895600" y="5410200"/>
            <a:ext cx="4572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5943600" cy="7620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ambria Math" pitchFamily="18" charset="0"/>
                <a:ea typeface="Cambria Math" pitchFamily="18" charset="0"/>
              </a:rPr>
              <a:t>Macam-macam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600" dirty="0" err="1" smtClean="0">
                <a:latin typeface="Cambria Math" pitchFamily="18" charset="0"/>
                <a:ea typeface="Cambria Math" pitchFamily="18" charset="0"/>
              </a:rPr>
              <a:t>Peta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600" dirty="0" err="1" smtClean="0">
                <a:latin typeface="Cambria Math" pitchFamily="18" charset="0"/>
                <a:ea typeface="Cambria Math" pitchFamily="18" charset="0"/>
              </a:rPr>
              <a:t>Kerja</a:t>
            </a:r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05000"/>
            <a:ext cx="7543800" cy="4495800"/>
          </a:xfrm>
          <a:noFill/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kegiatan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 </a:t>
            </a:r>
            <a:r>
              <a:rPr lang="en-US" sz="2600" dirty="0" err="1" smtClean="0"/>
              <a:t>keseluruhan</a:t>
            </a:r>
            <a:endParaRPr lang="en-US" sz="26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600" dirty="0" err="1" smtClean="0"/>
              <a:t>Peta</a:t>
            </a:r>
            <a:r>
              <a:rPr lang="en-US" sz="2600" dirty="0" smtClean="0"/>
              <a:t> proses </a:t>
            </a:r>
            <a:r>
              <a:rPr lang="en-US" sz="2600" dirty="0" err="1" smtClean="0"/>
              <a:t>operasi</a:t>
            </a:r>
            <a:endParaRPr lang="en-US" sz="26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600" dirty="0" err="1" smtClean="0"/>
              <a:t>Peta</a:t>
            </a:r>
            <a:r>
              <a:rPr lang="en-US" sz="2600" dirty="0" smtClean="0"/>
              <a:t> </a:t>
            </a:r>
            <a:r>
              <a:rPr lang="en-US" sz="2600" dirty="0" err="1" smtClean="0"/>
              <a:t>aliran</a:t>
            </a:r>
            <a:r>
              <a:rPr lang="en-US" sz="2600" dirty="0" smtClean="0"/>
              <a:t> proses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600" dirty="0" err="1" smtClean="0"/>
              <a:t>Peta</a:t>
            </a:r>
            <a:r>
              <a:rPr lang="en-US" sz="2600" dirty="0" smtClean="0"/>
              <a:t> proses </a:t>
            </a:r>
            <a:r>
              <a:rPr lang="en-US" sz="2600" dirty="0" err="1" smtClean="0"/>
              <a:t>kelompok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endParaRPr lang="en-US" sz="26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600" dirty="0" smtClean="0"/>
              <a:t>Diagram </a:t>
            </a:r>
            <a:r>
              <a:rPr lang="en-US" sz="2600" dirty="0" err="1" smtClean="0"/>
              <a:t>alir</a:t>
            </a:r>
            <a:r>
              <a:rPr lang="en-US" sz="2600" dirty="0" smtClean="0"/>
              <a:t>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kegiatan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 </a:t>
            </a:r>
            <a:r>
              <a:rPr lang="en-US" sz="2600" dirty="0" err="1" smtClean="0"/>
              <a:t>setempat</a:t>
            </a:r>
            <a:r>
              <a:rPr lang="en-US" sz="2600" dirty="0" smtClean="0"/>
              <a:t>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600" dirty="0" err="1" smtClean="0"/>
              <a:t>Peta</a:t>
            </a:r>
            <a:r>
              <a:rPr lang="en-US" sz="2600" dirty="0" smtClean="0"/>
              <a:t> </a:t>
            </a:r>
            <a:r>
              <a:rPr lang="en-US" sz="2600" dirty="0" err="1" smtClean="0"/>
              <a:t>pekerja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endParaRPr lang="en-US" sz="26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600" dirty="0" err="1" smtClean="0"/>
              <a:t>Peta</a:t>
            </a:r>
            <a:r>
              <a:rPr lang="en-US" sz="2600" dirty="0" smtClean="0"/>
              <a:t> </a:t>
            </a:r>
            <a:r>
              <a:rPr lang="en-US" sz="2600" dirty="0" err="1" smtClean="0"/>
              <a:t>tangan</a:t>
            </a:r>
            <a:r>
              <a:rPr lang="en-US" sz="2600" dirty="0" smtClean="0"/>
              <a:t> </a:t>
            </a:r>
            <a:r>
              <a:rPr lang="en-US" sz="2600" dirty="0" err="1" smtClean="0"/>
              <a:t>kiri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kanan</a:t>
            </a:r>
            <a:endParaRPr lang="en-US" sz="26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dirty="0" smtClean="0"/>
          </a:p>
        </p:txBody>
      </p:sp>
    </p:spTree>
  </p:cSld>
  <p:clrMapOvr>
    <a:masterClrMapping/>
  </p:clrMapOvr>
  <p:transition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>
                <a:latin typeface="Comic Sans MS" pitchFamily="66" charset="0"/>
              </a:rPr>
              <a:t>Peta Proses Operasi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600" smtClean="0"/>
              <a:t>Diagram yang menggambarkan langkah-langkah proses yang dialami bahan baku dari awal menjadi produk jadi</a:t>
            </a:r>
          </a:p>
          <a:p>
            <a:pPr eaLnBrk="1" hangingPunct="1"/>
            <a:r>
              <a:rPr lang="en-US" sz="2600" smtClean="0"/>
              <a:t>Gunanya untuk mengetahui kebutuhan mesin dan penganggarannya, memperkirakan bahan baku, menentukan tata letak, melakukan perbaikan cara kerja dan untuk latihan kerja.</a:t>
            </a:r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</p:txBody>
      </p:sp>
    </p:spTree>
  </p:cSld>
  <p:clrMapOvr>
    <a:masterClrMapping/>
  </p:clrMapOvr>
  <p:transition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tebook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</TotalTime>
  <Words>1898</Words>
  <Application>Microsoft Office PowerPoint</Application>
  <PresentationFormat>On-screen Show (4:3)</PresentationFormat>
  <Paragraphs>490</Paragraphs>
  <Slides>47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Notebook</vt:lpstr>
      <vt:lpstr>Office Theme</vt:lpstr>
      <vt:lpstr>Visio</vt:lpstr>
      <vt:lpstr>Visio.Drawing.6</vt:lpstr>
      <vt:lpstr>Equation</vt:lpstr>
      <vt:lpstr>DESAIN SISTEM KERJA</vt:lpstr>
      <vt:lpstr>Sistem Kerja</vt:lpstr>
      <vt:lpstr>PowerPoint Presentation</vt:lpstr>
      <vt:lpstr>Teknik Tata Cara Kerja</vt:lpstr>
      <vt:lpstr>Ruang Lingkup Teknik Tata Cara Kerja</vt:lpstr>
      <vt:lpstr>Peta Kerja</vt:lpstr>
      <vt:lpstr>Lambang-lambang Peta Kerja</vt:lpstr>
      <vt:lpstr>Macam-macam Peta Kerja</vt:lpstr>
      <vt:lpstr>Peta Proses Operasi</vt:lpstr>
      <vt:lpstr>Contoh Peta Proses Operasi</vt:lpstr>
      <vt:lpstr>Peta aliran proses</vt:lpstr>
      <vt:lpstr>Contoh Peta Aliran Proses</vt:lpstr>
      <vt:lpstr>Peta Proses Kelompok Kerja</vt:lpstr>
      <vt:lpstr>Diagram Alir</vt:lpstr>
      <vt:lpstr>Contoh Diagram Alir</vt:lpstr>
      <vt:lpstr>PETA PEKERJA DAN MESIN</vt:lpstr>
      <vt:lpstr>Peta Tangan Kiri dan Tangan Kanan</vt:lpstr>
      <vt:lpstr>Studi Gerakan</vt:lpstr>
      <vt:lpstr>Dua Macam Studi Gerakan</vt:lpstr>
      <vt:lpstr>Gerakan-gerakan Dasar dari F.B. Gilbreth (17 gerakan Therblig)</vt:lpstr>
      <vt:lpstr>Gerakan-gerakan Dasar dari F.B. Gilbreth (17 gerakan Therblig)</vt:lpstr>
      <vt:lpstr>Ekonomi Gerakan</vt:lpstr>
      <vt:lpstr>Ekonomi Gerakan</vt:lpstr>
      <vt:lpstr>Prinsip-prinsip Ekonomi Gerakan Dihubungkan dengan Tata Letak Tempat Kerja</vt:lpstr>
      <vt:lpstr>Prinsip-prinsip Ekonomi Gerakan Dihubungkan dengan Perancangan Peralatan</vt:lpstr>
      <vt:lpstr>PENGUKURAN KERJA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Urutan Pengukuran waktu kerja</vt:lpstr>
      <vt:lpstr>Pengujian Data</vt:lpstr>
      <vt:lpstr>Test Kecukupan Data dengan Stop Watch</vt:lpstr>
      <vt:lpstr>Contoh Test Kecukupan Data</vt:lpstr>
      <vt:lpstr>Jawaban  Test Kecukupan Data</vt:lpstr>
      <vt:lpstr>Test Keseragaman Data, Pengukuran Waktu Dengan Stop Watch</vt:lpstr>
      <vt:lpstr>Contoh Soal Keseragaman Data</vt:lpstr>
      <vt:lpstr>Jawaban Soal Keseragaman Data</vt:lpstr>
      <vt:lpstr>Penyesuaian dan Kelonggaran Dalam Mencari Waktu Baku</vt:lpstr>
      <vt:lpstr>Penyesuaian dan Kelonggaran Dalam Mencari Waktu Baku</vt:lpstr>
      <vt:lpstr>Penghitungan Waktu Baku Dengan Stop Watch</vt:lpstr>
      <vt:lpstr>Contoh : Waktu Baku Dengan Stop Watch</vt:lpstr>
      <vt:lpstr>Jawaban Contoh Penghitungan Waktu Baku Dengan Stop Watch</vt:lpstr>
      <vt:lpstr>Test Kecukupan Data  Dengan Sampling kerja</vt:lpstr>
      <vt:lpstr>Contoh : Test Kecukupan Data (sampling kerja)</vt:lpstr>
      <vt:lpstr>Jawaban  Kecukupan Data</vt:lpstr>
      <vt:lpstr>Test Keseragaman Data Dengan Sampling Kerja</vt:lpstr>
      <vt:lpstr>Contoh Test Keseragaman Data</vt:lpstr>
      <vt:lpstr>Jawaban Soal Test Keseragaman Data</vt:lpstr>
      <vt:lpstr>Contoh Waktu Baku Dengan Sampling Kerja</vt:lpstr>
      <vt:lpstr>Jawaban  Penentuan Waktu Baku Dengan Sampling Kerja</vt:lpstr>
    </vt:vector>
  </TitlesOfParts>
  <Company>UII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Topsis</dc:title>
  <dc:creator>Pak Hari</dc:creator>
  <cp:lastModifiedBy>Rismal</cp:lastModifiedBy>
  <cp:revision>81</cp:revision>
  <dcterms:created xsi:type="dcterms:W3CDTF">2004-10-06T09:12:11Z</dcterms:created>
  <dcterms:modified xsi:type="dcterms:W3CDTF">2012-01-15T06:06:27Z</dcterms:modified>
</cp:coreProperties>
</file>