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3" r:id="rId1"/>
    <p:sldMasterId id="2147484039" r:id="rId2"/>
  </p:sldMasterIdLst>
  <p:notesMasterIdLst>
    <p:notesMasterId r:id="rId32"/>
  </p:notesMasterIdLst>
  <p:handoutMasterIdLst>
    <p:handoutMasterId r:id="rId33"/>
  </p:handoutMasterIdLst>
  <p:sldIdLst>
    <p:sldId id="422" r:id="rId3"/>
    <p:sldId id="544" r:id="rId4"/>
    <p:sldId id="499" r:id="rId5"/>
    <p:sldId id="485" r:id="rId6"/>
    <p:sldId id="536" r:id="rId7"/>
    <p:sldId id="543" r:id="rId8"/>
    <p:sldId id="547" r:id="rId9"/>
    <p:sldId id="507" r:id="rId10"/>
    <p:sldId id="486" r:id="rId11"/>
    <p:sldId id="487" r:id="rId12"/>
    <p:sldId id="488" r:id="rId13"/>
    <p:sldId id="489" r:id="rId14"/>
    <p:sldId id="549" r:id="rId15"/>
    <p:sldId id="533" r:id="rId16"/>
    <p:sldId id="539" r:id="rId17"/>
    <p:sldId id="540" r:id="rId18"/>
    <p:sldId id="541" r:id="rId19"/>
    <p:sldId id="534" r:id="rId20"/>
    <p:sldId id="509" r:id="rId21"/>
    <p:sldId id="519" r:id="rId22"/>
    <p:sldId id="525" r:id="rId23"/>
    <p:sldId id="511" r:id="rId24"/>
    <p:sldId id="513" r:id="rId25"/>
    <p:sldId id="518" r:id="rId26"/>
    <p:sldId id="530" r:id="rId27"/>
    <p:sldId id="535" r:id="rId28"/>
    <p:sldId id="528" r:id="rId29"/>
    <p:sldId id="529" r:id="rId30"/>
    <p:sldId id="546" r:id="rId31"/>
  </p:sldIdLst>
  <p:sldSz cx="9144000" cy="6858000" type="screen4x3"/>
  <p:notesSz cx="6854825" cy="9237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A50021"/>
    <a:srgbClr val="1F4081"/>
    <a:srgbClr val="CCECFF"/>
    <a:srgbClr val="666699"/>
    <a:srgbClr val="F0E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67" autoAdjust="0"/>
  </p:normalViewPr>
  <p:slideViewPr>
    <p:cSldViewPr>
      <p:cViewPr>
        <p:scale>
          <a:sx n="75" d="100"/>
          <a:sy n="75" d="100"/>
        </p:scale>
        <p:origin x="-9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909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F8C5E-97CB-48C8-9DB6-9DD596A36162}" type="doc">
      <dgm:prSet loTypeId="urn:microsoft.com/office/officeart/2005/8/layout/vList6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id-ID"/>
        </a:p>
      </dgm:t>
    </dgm:pt>
    <dgm:pt modelId="{FB300CA6-16F6-41FA-8531-B4FD8E07F68A}">
      <dgm:prSet phldrT="[Text]"/>
      <dgm:spPr/>
      <dgm:t>
        <a:bodyPr/>
        <a:lstStyle/>
        <a:p>
          <a:r>
            <a:rPr lang="id-ID" dirty="0" smtClean="0"/>
            <a:t>KRITERIA PEMBEBANAN</a:t>
          </a:r>
          <a:endParaRPr lang="id-ID" dirty="0"/>
        </a:p>
      </dgm:t>
    </dgm:pt>
    <dgm:pt modelId="{CF4281F5-56A9-4F02-96E6-4B3310F1A550}" type="parTrans" cxnId="{DC58096E-B4A7-4E06-89F6-2DB223C2201D}">
      <dgm:prSet/>
      <dgm:spPr/>
      <dgm:t>
        <a:bodyPr/>
        <a:lstStyle/>
        <a:p>
          <a:endParaRPr lang="id-ID"/>
        </a:p>
      </dgm:t>
    </dgm:pt>
    <dgm:pt modelId="{7E6C993D-AFAD-4BBD-805F-A5F8589B9AEA}" type="sibTrans" cxnId="{DC58096E-B4A7-4E06-89F6-2DB223C2201D}">
      <dgm:prSet/>
      <dgm:spPr/>
      <dgm:t>
        <a:bodyPr/>
        <a:lstStyle/>
        <a:p>
          <a:endParaRPr lang="id-ID"/>
        </a:p>
      </dgm:t>
    </dgm:pt>
    <dgm:pt modelId="{A939EB08-EEB2-4AEB-A5E3-193F28983130}">
      <dgm:prSet phldrT="[Text]" custT="1"/>
      <dgm:spPr/>
      <dgm:t>
        <a:bodyPr/>
        <a:lstStyle/>
        <a:p>
          <a:r>
            <a:rPr lang="id-ID" sz="1600" dirty="0" smtClean="0"/>
            <a:t>Pembebaban fisik yang dibenarkan adalah pembebanan yang tidak melebihi 30  -  40 % dari kemampuan kerja maksimum tenaga kerja yang berlaku</a:t>
          </a:r>
          <a:endParaRPr lang="id-ID" sz="1600" dirty="0"/>
        </a:p>
      </dgm:t>
    </dgm:pt>
    <dgm:pt modelId="{611B5BAB-E795-46B6-9987-632AE27CEBE9}" type="parTrans" cxnId="{E450C0F7-64E8-41C6-9420-E070D5FD0E46}">
      <dgm:prSet/>
      <dgm:spPr/>
      <dgm:t>
        <a:bodyPr/>
        <a:lstStyle/>
        <a:p>
          <a:endParaRPr lang="id-ID"/>
        </a:p>
      </dgm:t>
    </dgm:pt>
    <dgm:pt modelId="{B5FD3C5B-752F-4BBB-833C-9621E46FB672}" type="sibTrans" cxnId="{E450C0F7-64E8-41C6-9420-E070D5FD0E46}">
      <dgm:prSet/>
      <dgm:spPr/>
      <dgm:t>
        <a:bodyPr/>
        <a:lstStyle/>
        <a:p>
          <a:endParaRPr lang="id-ID"/>
        </a:p>
      </dgm:t>
    </dgm:pt>
    <dgm:pt modelId="{96B44ACC-1060-4427-AD37-5028A56DA26B}">
      <dgm:prSet phldrT="[Text]"/>
      <dgm:spPr/>
      <dgm:t>
        <a:bodyPr/>
        <a:lstStyle/>
        <a:p>
          <a:r>
            <a:rPr lang="id-ID" dirty="0" smtClean="0"/>
            <a:t>REKOMENDASI KUANTITATIF</a:t>
          </a:r>
          <a:endParaRPr lang="id-ID" dirty="0"/>
        </a:p>
      </dgm:t>
    </dgm:pt>
    <dgm:pt modelId="{B58ED20E-340B-4577-A234-2548F9A6F110}" type="parTrans" cxnId="{94FEE650-71DB-4D6C-8FFD-1D5E9FE2570A}">
      <dgm:prSet/>
      <dgm:spPr/>
      <dgm:t>
        <a:bodyPr/>
        <a:lstStyle/>
        <a:p>
          <a:endParaRPr lang="id-ID"/>
        </a:p>
      </dgm:t>
    </dgm:pt>
    <dgm:pt modelId="{83AD94AD-F529-4075-8D2A-31F4AAA81010}" type="sibTrans" cxnId="{94FEE650-71DB-4D6C-8FFD-1D5E9FE2570A}">
      <dgm:prSet/>
      <dgm:spPr/>
      <dgm:t>
        <a:bodyPr/>
        <a:lstStyle/>
        <a:p>
          <a:endParaRPr lang="id-ID"/>
        </a:p>
      </dgm:t>
    </dgm:pt>
    <dgm:pt modelId="{EDF26A50-F704-4BF6-BC42-9D30475CD0D8}">
      <dgm:prSet phldrT="[Text]" custT="1"/>
      <dgm:spPr/>
      <dgm:t>
        <a:bodyPr/>
        <a:lstStyle/>
        <a:p>
          <a:r>
            <a:rPr lang="id-ID" sz="1600" dirty="0" smtClean="0"/>
            <a:t>PENDEKATAN PRAKTIS	</a:t>
          </a:r>
          <a:endParaRPr lang="id-ID" sz="1600" dirty="0"/>
        </a:p>
      </dgm:t>
    </dgm:pt>
    <dgm:pt modelId="{739CAF02-2615-49D2-9661-CE28F9691B76}" type="parTrans" cxnId="{AC1376DA-B5F5-49B2-9D3A-46015AC4A8D6}">
      <dgm:prSet/>
      <dgm:spPr/>
      <dgm:t>
        <a:bodyPr/>
        <a:lstStyle/>
        <a:p>
          <a:endParaRPr lang="id-ID"/>
        </a:p>
      </dgm:t>
    </dgm:pt>
    <dgm:pt modelId="{91437325-618D-4DFB-AC85-0E24DB45EC5B}" type="sibTrans" cxnId="{AC1376DA-B5F5-49B2-9D3A-46015AC4A8D6}">
      <dgm:prSet/>
      <dgm:spPr/>
      <dgm:t>
        <a:bodyPr/>
        <a:lstStyle/>
        <a:p>
          <a:endParaRPr lang="id-ID"/>
        </a:p>
      </dgm:t>
    </dgm:pt>
    <dgm:pt modelId="{666B7F6F-96BC-4E45-9E25-DD2B74014B5D}">
      <dgm:prSet phldrT="[Text]" custT="1"/>
      <dgm:spPr/>
      <dgm:t>
        <a:bodyPr/>
        <a:lstStyle/>
        <a:p>
          <a:endParaRPr lang="id-ID" sz="1600" dirty="0"/>
        </a:p>
      </dgm:t>
    </dgm:pt>
    <dgm:pt modelId="{88BC0897-B416-432E-B468-D48F0DBB4538}" type="parTrans" cxnId="{166C08C8-B60A-480F-ACF6-E862C6751CF5}">
      <dgm:prSet/>
      <dgm:spPr/>
      <dgm:t>
        <a:bodyPr/>
        <a:lstStyle/>
        <a:p>
          <a:endParaRPr lang="id-ID"/>
        </a:p>
      </dgm:t>
    </dgm:pt>
    <dgm:pt modelId="{D66D7641-A560-48AA-A2E2-86BE4758E495}" type="sibTrans" cxnId="{166C08C8-B60A-480F-ACF6-E862C6751CF5}">
      <dgm:prSet/>
      <dgm:spPr/>
      <dgm:t>
        <a:bodyPr/>
        <a:lstStyle/>
        <a:p>
          <a:endParaRPr lang="id-ID"/>
        </a:p>
      </dgm:t>
    </dgm:pt>
    <dgm:pt modelId="{73C0CE55-B5B8-4990-8D6B-D20A12566221}">
      <dgm:prSet/>
      <dgm:spPr/>
      <dgm:t>
        <a:bodyPr/>
        <a:lstStyle/>
        <a:p>
          <a:r>
            <a:rPr lang="id-ID" dirty="0" smtClean="0"/>
            <a:t>Dalam hal  beban  fisik  mengenkat dan mengangkut, batas bebab yang diperkenankan adalah  40 kg</a:t>
          </a:r>
          <a:endParaRPr lang="id-ID" dirty="0"/>
        </a:p>
      </dgm:t>
    </dgm:pt>
    <dgm:pt modelId="{2B8748FC-E41D-4EC2-8BAC-BF8C386E7A2E}" type="parTrans" cxnId="{EADBC3BB-5EA0-498D-BCED-D91B33ED6966}">
      <dgm:prSet/>
      <dgm:spPr/>
      <dgm:t>
        <a:bodyPr/>
        <a:lstStyle/>
        <a:p>
          <a:endParaRPr lang="id-ID"/>
        </a:p>
      </dgm:t>
    </dgm:pt>
    <dgm:pt modelId="{888D262A-3503-4CED-A02F-81E4A4F60245}" type="sibTrans" cxnId="{EADBC3BB-5EA0-498D-BCED-D91B33ED6966}">
      <dgm:prSet/>
      <dgm:spPr/>
      <dgm:t>
        <a:bodyPr/>
        <a:lstStyle/>
        <a:p>
          <a:endParaRPr lang="id-ID"/>
        </a:p>
      </dgm:t>
    </dgm:pt>
    <dgm:pt modelId="{C53FF303-269C-4334-8F90-BB0CD659D766}">
      <dgm:prSet/>
      <dgm:spPr/>
      <dgm:t>
        <a:bodyPr/>
        <a:lstStyle/>
        <a:p>
          <a:r>
            <a:rPr lang="id-ID" dirty="0" smtClean="0"/>
            <a:t>Denyut nadi diusahakan tidak melebihi 30 – 40  kali per menit diatas denyut nadi sebelum bekerja</a:t>
          </a:r>
          <a:endParaRPr lang="id-ID" dirty="0"/>
        </a:p>
      </dgm:t>
    </dgm:pt>
    <dgm:pt modelId="{5E83CBA2-E288-4B1B-8B76-6CD313557280}" type="parTrans" cxnId="{1555E44C-4DFA-4356-B26B-9C4D818CC8B4}">
      <dgm:prSet/>
      <dgm:spPr/>
      <dgm:t>
        <a:bodyPr/>
        <a:lstStyle/>
        <a:p>
          <a:endParaRPr lang="id-ID"/>
        </a:p>
      </dgm:t>
    </dgm:pt>
    <dgm:pt modelId="{0103F411-A119-4E45-A533-B0BDAF97E339}" type="sibTrans" cxnId="{1555E44C-4DFA-4356-B26B-9C4D818CC8B4}">
      <dgm:prSet/>
      <dgm:spPr/>
      <dgm:t>
        <a:bodyPr/>
        <a:lstStyle/>
        <a:p>
          <a:endParaRPr lang="id-ID"/>
        </a:p>
      </dgm:t>
    </dgm:pt>
    <dgm:pt modelId="{284B0E3E-0AC4-457A-995F-8EF0E4CCF67E}" type="pres">
      <dgm:prSet presAssocID="{5C0F8C5E-97CB-48C8-9DB6-9DD596A3616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BEDEE661-9A8D-49B9-8A6D-0AD6C38A1E8B}" type="pres">
      <dgm:prSet presAssocID="{FB300CA6-16F6-41FA-8531-B4FD8E07F68A}" presName="linNode" presStyleCnt="0"/>
      <dgm:spPr/>
      <dgm:t>
        <a:bodyPr/>
        <a:lstStyle/>
        <a:p>
          <a:endParaRPr lang="id-ID"/>
        </a:p>
      </dgm:t>
    </dgm:pt>
    <dgm:pt modelId="{BC4F5720-4DE2-4B6D-AC38-6703A9DA6221}" type="pres">
      <dgm:prSet presAssocID="{FB300CA6-16F6-41FA-8531-B4FD8E07F68A}" presName="parentShp" presStyleLbl="node1" presStyleIdx="0" presStyleCnt="3" custScaleX="63123" custScaleY="5345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BCEE39-6E0B-429B-A419-27B8A82171DF}" type="pres">
      <dgm:prSet presAssocID="{FB300CA6-16F6-41FA-8531-B4FD8E07F68A}" presName="childShp" presStyleLbl="bgAccFollowNode1" presStyleIdx="0" presStyleCnt="3" custScaleY="5897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0F4C4C-F093-4C41-B131-16ADE25865DE}" type="pres">
      <dgm:prSet presAssocID="{7E6C993D-AFAD-4BBD-805F-A5F8589B9AEA}" presName="spacing" presStyleCnt="0"/>
      <dgm:spPr/>
      <dgm:t>
        <a:bodyPr/>
        <a:lstStyle/>
        <a:p>
          <a:endParaRPr lang="id-ID"/>
        </a:p>
      </dgm:t>
    </dgm:pt>
    <dgm:pt modelId="{A84FD094-BF71-4935-9B4F-9900312F06CA}" type="pres">
      <dgm:prSet presAssocID="{96B44ACC-1060-4427-AD37-5028A56DA26B}" presName="linNode" presStyleCnt="0"/>
      <dgm:spPr/>
      <dgm:t>
        <a:bodyPr/>
        <a:lstStyle/>
        <a:p>
          <a:endParaRPr lang="id-ID"/>
        </a:p>
      </dgm:t>
    </dgm:pt>
    <dgm:pt modelId="{D3C832BB-A4CC-49EB-AA77-6103637C46A4}" type="pres">
      <dgm:prSet presAssocID="{96B44ACC-1060-4427-AD37-5028A56DA26B}" presName="parentShp" presStyleLbl="node1" presStyleIdx="1" presStyleCnt="3" custScaleX="72992" custScaleY="5236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9D6D2D-9DBA-4DA4-BDD2-645308218E20}" type="pres">
      <dgm:prSet presAssocID="{96B44ACC-1060-4427-AD37-5028A56DA26B}" presName="childShp" presStyleLbl="bgAccFollowNode1" presStyleIdx="1" presStyleCnt="3" custScaleX="92168" custScaleY="3939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F92D6A-FF7E-4F17-B8F2-E7D760F3B33E}" type="pres">
      <dgm:prSet presAssocID="{83AD94AD-F529-4075-8D2A-31F4AAA81010}" presName="spacing" presStyleCnt="0"/>
      <dgm:spPr/>
      <dgm:t>
        <a:bodyPr/>
        <a:lstStyle/>
        <a:p>
          <a:endParaRPr lang="id-ID"/>
        </a:p>
      </dgm:t>
    </dgm:pt>
    <dgm:pt modelId="{935DF4ED-45A3-4642-8695-D1A2CA91755C}" type="pres">
      <dgm:prSet presAssocID="{EDF26A50-F704-4BF6-BC42-9D30475CD0D8}" presName="linNode" presStyleCnt="0"/>
      <dgm:spPr/>
      <dgm:t>
        <a:bodyPr/>
        <a:lstStyle/>
        <a:p>
          <a:endParaRPr lang="id-ID"/>
        </a:p>
      </dgm:t>
    </dgm:pt>
    <dgm:pt modelId="{3E2822C0-8D00-4BB2-874F-9359B8C13022}" type="pres">
      <dgm:prSet presAssocID="{EDF26A50-F704-4BF6-BC42-9D30475CD0D8}" presName="parentShp" presStyleLbl="node1" presStyleIdx="2" presStyleCnt="3" custScaleX="66250" custScaleY="512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9DA4F9-A15E-433A-8AC4-C3AB91647809}" type="pres">
      <dgm:prSet presAssocID="{EDF26A50-F704-4BF6-BC42-9D30475CD0D8}" presName="childShp" presStyleLbl="bgAccFollowNode1" presStyleIdx="2" presStyleCnt="3" custScaleY="43638" custLinFactNeighborX="0" custLinFactNeighborY="-18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5BCF754-2FC2-4700-94AF-51A7BF116CD8}" type="presOf" srcId="{666B7F6F-96BC-4E45-9E25-DD2B74014B5D}" destId="{8DBCEE39-6E0B-429B-A419-27B8A82171DF}" srcOrd="0" destOrd="1" presId="urn:microsoft.com/office/officeart/2005/8/layout/vList6"/>
    <dgm:cxn modelId="{B8E70C90-6E98-44FA-AAFF-A4B43CC9098A}" type="presOf" srcId="{5C0F8C5E-97CB-48C8-9DB6-9DD596A36162}" destId="{284B0E3E-0AC4-457A-995F-8EF0E4CCF67E}" srcOrd="0" destOrd="0" presId="urn:microsoft.com/office/officeart/2005/8/layout/vList6"/>
    <dgm:cxn modelId="{EADBC3BB-5EA0-498D-BCED-D91B33ED6966}" srcId="{96B44ACC-1060-4427-AD37-5028A56DA26B}" destId="{73C0CE55-B5B8-4990-8D6B-D20A12566221}" srcOrd="0" destOrd="0" parTransId="{2B8748FC-E41D-4EC2-8BAC-BF8C386E7A2E}" sibTransId="{888D262A-3503-4CED-A02F-81E4A4F60245}"/>
    <dgm:cxn modelId="{1555E44C-4DFA-4356-B26B-9C4D818CC8B4}" srcId="{EDF26A50-F704-4BF6-BC42-9D30475CD0D8}" destId="{C53FF303-269C-4334-8F90-BB0CD659D766}" srcOrd="0" destOrd="0" parTransId="{5E83CBA2-E288-4B1B-8B76-6CD313557280}" sibTransId="{0103F411-A119-4E45-A533-B0BDAF97E339}"/>
    <dgm:cxn modelId="{1F0FE45F-6ABB-4385-BCDA-6E2636B44027}" type="presOf" srcId="{A939EB08-EEB2-4AEB-A5E3-193F28983130}" destId="{8DBCEE39-6E0B-429B-A419-27B8A82171DF}" srcOrd="0" destOrd="0" presId="urn:microsoft.com/office/officeart/2005/8/layout/vList6"/>
    <dgm:cxn modelId="{166C08C8-B60A-480F-ACF6-E862C6751CF5}" srcId="{FB300CA6-16F6-41FA-8531-B4FD8E07F68A}" destId="{666B7F6F-96BC-4E45-9E25-DD2B74014B5D}" srcOrd="1" destOrd="0" parTransId="{88BC0897-B416-432E-B468-D48F0DBB4538}" sibTransId="{D66D7641-A560-48AA-A2E2-86BE4758E495}"/>
    <dgm:cxn modelId="{94FEE650-71DB-4D6C-8FFD-1D5E9FE2570A}" srcId="{5C0F8C5E-97CB-48C8-9DB6-9DD596A36162}" destId="{96B44ACC-1060-4427-AD37-5028A56DA26B}" srcOrd="1" destOrd="0" parTransId="{B58ED20E-340B-4577-A234-2548F9A6F110}" sibTransId="{83AD94AD-F529-4075-8D2A-31F4AAA81010}"/>
    <dgm:cxn modelId="{AC1376DA-B5F5-49B2-9D3A-46015AC4A8D6}" srcId="{5C0F8C5E-97CB-48C8-9DB6-9DD596A36162}" destId="{EDF26A50-F704-4BF6-BC42-9D30475CD0D8}" srcOrd="2" destOrd="0" parTransId="{739CAF02-2615-49D2-9661-CE28F9691B76}" sibTransId="{91437325-618D-4DFB-AC85-0E24DB45EC5B}"/>
    <dgm:cxn modelId="{DC58096E-B4A7-4E06-89F6-2DB223C2201D}" srcId="{5C0F8C5E-97CB-48C8-9DB6-9DD596A36162}" destId="{FB300CA6-16F6-41FA-8531-B4FD8E07F68A}" srcOrd="0" destOrd="0" parTransId="{CF4281F5-56A9-4F02-96E6-4B3310F1A550}" sibTransId="{7E6C993D-AFAD-4BBD-805F-A5F8589B9AEA}"/>
    <dgm:cxn modelId="{866FB946-0427-41EC-A18F-DB4206A5F1A3}" type="presOf" srcId="{96B44ACC-1060-4427-AD37-5028A56DA26B}" destId="{D3C832BB-A4CC-49EB-AA77-6103637C46A4}" srcOrd="0" destOrd="0" presId="urn:microsoft.com/office/officeart/2005/8/layout/vList6"/>
    <dgm:cxn modelId="{4514EAE5-A94E-4A78-8458-95C624E7A73A}" type="presOf" srcId="{FB300CA6-16F6-41FA-8531-B4FD8E07F68A}" destId="{BC4F5720-4DE2-4B6D-AC38-6703A9DA6221}" srcOrd="0" destOrd="0" presId="urn:microsoft.com/office/officeart/2005/8/layout/vList6"/>
    <dgm:cxn modelId="{EA1F0A74-2152-4C85-B982-8C61F8FCDA30}" type="presOf" srcId="{73C0CE55-B5B8-4990-8D6B-D20A12566221}" destId="{EC9D6D2D-9DBA-4DA4-BDD2-645308218E20}" srcOrd="0" destOrd="0" presId="urn:microsoft.com/office/officeart/2005/8/layout/vList6"/>
    <dgm:cxn modelId="{3CC56B92-81BB-4DE4-A95C-EE328A3B7E89}" type="presOf" srcId="{C53FF303-269C-4334-8F90-BB0CD659D766}" destId="{7C9DA4F9-A15E-433A-8AC4-C3AB91647809}" srcOrd="0" destOrd="0" presId="urn:microsoft.com/office/officeart/2005/8/layout/vList6"/>
    <dgm:cxn modelId="{7DA2DF61-AF87-47EB-9445-3F4951A7620E}" type="presOf" srcId="{EDF26A50-F704-4BF6-BC42-9D30475CD0D8}" destId="{3E2822C0-8D00-4BB2-874F-9359B8C13022}" srcOrd="0" destOrd="0" presId="urn:microsoft.com/office/officeart/2005/8/layout/vList6"/>
    <dgm:cxn modelId="{E450C0F7-64E8-41C6-9420-E070D5FD0E46}" srcId="{FB300CA6-16F6-41FA-8531-B4FD8E07F68A}" destId="{A939EB08-EEB2-4AEB-A5E3-193F28983130}" srcOrd="0" destOrd="0" parTransId="{611B5BAB-E795-46B6-9987-632AE27CEBE9}" sibTransId="{B5FD3C5B-752F-4BBB-833C-9621E46FB672}"/>
    <dgm:cxn modelId="{EB543ED7-7848-416B-AC1A-DBA1BAA1E6DF}" type="presParOf" srcId="{284B0E3E-0AC4-457A-995F-8EF0E4CCF67E}" destId="{BEDEE661-9A8D-49B9-8A6D-0AD6C38A1E8B}" srcOrd="0" destOrd="0" presId="urn:microsoft.com/office/officeart/2005/8/layout/vList6"/>
    <dgm:cxn modelId="{E619C153-8151-4F3F-833D-4D4776634E5B}" type="presParOf" srcId="{BEDEE661-9A8D-49B9-8A6D-0AD6C38A1E8B}" destId="{BC4F5720-4DE2-4B6D-AC38-6703A9DA6221}" srcOrd="0" destOrd="0" presId="urn:microsoft.com/office/officeart/2005/8/layout/vList6"/>
    <dgm:cxn modelId="{DF34A5F0-6BEC-46AA-BE30-529C2882E04A}" type="presParOf" srcId="{BEDEE661-9A8D-49B9-8A6D-0AD6C38A1E8B}" destId="{8DBCEE39-6E0B-429B-A419-27B8A82171DF}" srcOrd="1" destOrd="0" presId="urn:microsoft.com/office/officeart/2005/8/layout/vList6"/>
    <dgm:cxn modelId="{DB8593B7-32CE-4712-B644-92A7E9A40A05}" type="presParOf" srcId="{284B0E3E-0AC4-457A-995F-8EF0E4CCF67E}" destId="{7B0F4C4C-F093-4C41-B131-16ADE25865DE}" srcOrd="1" destOrd="0" presId="urn:microsoft.com/office/officeart/2005/8/layout/vList6"/>
    <dgm:cxn modelId="{C0ABFD01-C239-432C-899A-E81493D4C373}" type="presParOf" srcId="{284B0E3E-0AC4-457A-995F-8EF0E4CCF67E}" destId="{A84FD094-BF71-4935-9B4F-9900312F06CA}" srcOrd="2" destOrd="0" presId="urn:microsoft.com/office/officeart/2005/8/layout/vList6"/>
    <dgm:cxn modelId="{7C17A342-BD2F-47EE-BE30-DDBCA4B317BD}" type="presParOf" srcId="{A84FD094-BF71-4935-9B4F-9900312F06CA}" destId="{D3C832BB-A4CC-49EB-AA77-6103637C46A4}" srcOrd="0" destOrd="0" presId="urn:microsoft.com/office/officeart/2005/8/layout/vList6"/>
    <dgm:cxn modelId="{AFA639D6-D9A1-49A1-A9C9-CBEEAA95016C}" type="presParOf" srcId="{A84FD094-BF71-4935-9B4F-9900312F06CA}" destId="{EC9D6D2D-9DBA-4DA4-BDD2-645308218E20}" srcOrd="1" destOrd="0" presId="urn:microsoft.com/office/officeart/2005/8/layout/vList6"/>
    <dgm:cxn modelId="{C586ACBC-7D6C-4989-A943-546AA757E779}" type="presParOf" srcId="{284B0E3E-0AC4-457A-995F-8EF0E4CCF67E}" destId="{A2F92D6A-FF7E-4F17-B8F2-E7D760F3B33E}" srcOrd="3" destOrd="0" presId="urn:microsoft.com/office/officeart/2005/8/layout/vList6"/>
    <dgm:cxn modelId="{75618F97-3971-45C1-9483-70B16565863D}" type="presParOf" srcId="{284B0E3E-0AC4-457A-995F-8EF0E4CCF67E}" destId="{935DF4ED-45A3-4642-8695-D1A2CA91755C}" srcOrd="4" destOrd="0" presId="urn:microsoft.com/office/officeart/2005/8/layout/vList6"/>
    <dgm:cxn modelId="{BCE8BD6E-0D27-4457-BFDE-320FB599EF34}" type="presParOf" srcId="{935DF4ED-45A3-4642-8695-D1A2CA91755C}" destId="{3E2822C0-8D00-4BB2-874F-9359B8C13022}" srcOrd="0" destOrd="0" presId="urn:microsoft.com/office/officeart/2005/8/layout/vList6"/>
    <dgm:cxn modelId="{FD00A0C6-4252-4DBD-9229-EE260D74E83F}" type="presParOf" srcId="{935DF4ED-45A3-4642-8695-D1A2CA91755C}" destId="{7C9DA4F9-A15E-433A-8AC4-C3AB9164780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E3044A-C142-4988-B4E3-F5280E9F4F4A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5B65300-D325-4175-BBBC-FFCBF9ABC3A3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pPr marL="355600" indent="-355600" algn="just" rtl="0">
            <a:tabLst>
              <a:tab pos="266700" algn="l"/>
            </a:tabLst>
          </a:pPr>
          <a:r>
            <a:rPr lang="id-ID" dirty="0" smtClean="0">
              <a:solidFill>
                <a:schemeClr val="tx1"/>
              </a:solidFill>
            </a:rPr>
            <a:t>2. Lengan harus berada sedekat- dekatnya pada badan  &amp; dalam posisi lurus, fleksi pada lengan untuk mengangkat &amp; mengangkut menyebabkan ketegangan otot statis yg melelahkan</a:t>
          </a:r>
          <a:endParaRPr lang="id-ID" dirty="0">
            <a:solidFill>
              <a:schemeClr val="tx1"/>
            </a:solidFill>
          </a:endParaRPr>
        </a:p>
      </dgm:t>
    </dgm:pt>
    <dgm:pt modelId="{469B6150-4CE9-4309-A1D4-594828DC92CA}" type="parTrans" cxnId="{D2FA542C-E822-4B5D-AE24-7D2837DB83B0}">
      <dgm:prSet/>
      <dgm:spPr/>
      <dgm:t>
        <a:bodyPr/>
        <a:lstStyle/>
        <a:p>
          <a:endParaRPr lang="id-ID"/>
        </a:p>
      </dgm:t>
    </dgm:pt>
    <dgm:pt modelId="{1108B00E-47CC-4D1E-94C1-B7D315C90271}" type="sibTrans" cxnId="{D2FA542C-E822-4B5D-AE24-7D2837DB83B0}">
      <dgm:prSet/>
      <dgm:spPr/>
      <dgm:t>
        <a:bodyPr/>
        <a:lstStyle/>
        <a:p>
          <a:endParaRPr lang="id-ID"/>
        </a:p>
      </dgm:t>
    </dgm:pt>
    <dgm:pt modelId="{E82D98B2-B5E3-495B-937A-E56B878B3FD0}" type="pres">
      <dgm:prSet presAssocID="{85E3044A-C142-4988-B4E3-F5280E9F4F4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8253E1F-7CED-43E9-B468-CA2E26B44EA0}" type="pres">
      <dgm:prSet presAssocID="{25B65300-D325-4175-BBBC-FFCBF9ABC3A3}" presName="composite" presStyleCnt="0"/>
      <dgm:spPr/>
    </dgm:pt>
    <dgm:pt modelId="{969485E6-CA10-4CCB-8372-401A03B2D911}" type="pres">
      <dgm:prSet presAssocID="{25B65300-D325-4175-BBBC-FFCBF9ABC3A3}" presName="imgShp" presStyleLbl="fgImgPlace1" presStyleIdx="0" presStyleCnt="1" custScaleY="127469" custLinFactNeighborX="-23654" custLinFactNeighborY="1677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6A7BB7BB-58A1-4FC6-BB39-A4F0F20B610F}" type="pres">
      <dgm:prSet presAssocID="{25B65300-D325-4175-BBBC-FFCBF9ABC3A3}" presName="txShp" presStyleLbl="node1" presStyleIdx="0" presStyleCnt="1" custScaleX="129746" custScaleY="128073" custLinFactNeighborX="19578" custLinFactNeighborY="-2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7583D19-9D26-4171-814F-2D97ED206585}" type="presOf" srcId="{85E3044A-C142-4988-B4E3-F5280E9F4F4A}" destId="{E82D98B2-B5E3-495B-937A-E56B878B3FD0}" srcOrd="0" destOrd="0" presId="urn:microsoft.com/office/officeart/2005/8/layout/vList3#2"/>
    <dgm:cxn modelId="{E2313171-C537-48DC-8C6C-1CCCB03C89E0}" type="presOf" srcId="{25B65300-D325-4175-BBBC-FFCBF9ABC3A3}" destId="{6A7BB7BB-58A1-4FC6-BB39-A4F0F20B610F}" srcOrd="0" destOrd="0" presId="urn:microsoft.com/office/officeart/2005/8/layout/vList3#2"/>
    <dgm:cxn modelId="{D2FA542C-E822-4B5D-AE24-7D2837DB83B0}" srcId="{85E3044A-C142-4988-B4E3-F5280E9F4F4A}" destId="{25B65300-D325-4175-BBBC-FFCBF9ABC3A3}" srcOrd="0" destOrd="0" parTransId="{469B6150-4CE9-4309-A1D4-594828DC92CA}" sibTransId="{1108B00E-47CC-4D1E-94C1-B7D315C90271}"/>
    <dgm:cxn modelId="{15112729-F363-4FC7-9295-18371AE48BBA}" type="presParOf" srcId="{E82D98B2-B5E3-495B-937A-E56B878B3FD0}" destId="{98253E1F-7CED-43E9-B468-CA2E26B44EA0}" srcOrd="0" destOrd="0" presId="urn:microsoft.com/office/officeart/2005/8/layout/vList3#2"/>
    <dgm:cxn modelId="{836DB355-5C08-420F-9112-81D51F652C11}" type="presParOf" srcId="{98253E1F-7CED-43E9-B468-CA2E26B44EA0}" destId="{969485E6-CA10-4CCB-8372-401A03B2D911}" srcOrd="0" destOrd="0" presId="urn:microsoft.com/office/officeart/2005/8/layout/vList3#2"/>
    <dgm:cxn modelId="{F4B7558A-5A78-417D-95D6-55D5AA251CB7}" type="presParOf" srcId="{98253E1F-7CED-43E9-B468-CA2E26B44EA0}" destId="{6A7BB7BB-58A1-4FC6-BB39-A4F0F20B610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CEE39-6E0B-429B-A419-27B8A82171DF}">
      <dsp:nvSpPr>
        <dsp:cNvPr id="0" name=""/>
        <dsp:cNvSpPr/>
      </dsp:nvSpPr>
      <dsp:spPr>
        <a:xfrm>
          <a:off x="2088235" y="3160"/>
          <a:ext cx="3840480" cy="15206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Pembebaban fisik yang dibenarkan adalah pembebanan yang tidak melebihi 30  -  40 % dari kemampuan kerja maksimum tenaga kerja yang berlaku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600" kern="1200" dirty="0"/>
        </a:p>
      </dsp:txBody>
      <dsp:txXfrm>
        <a:off x="2088235" y="193244"/>
        <a:ext cx="3270227" cy="1140507"/>
      </dsp:txXfrm>
    </dsp:sp>
    <dsp:sp modelId="{BC4F5720-4DE2-4B6D-AC38-6703A9DA6221}">
      <dsp:nvSpPr>
        <dsp:cNvPr id="0" name=""/>
        <dsp:cNvSpPr/>
      </dsp:nvSpPr>
      <dsp:spPr>
        <a:xfrm>
          <a:off x="472084" y="74351"/>
          <a:ext cx="1616150" cy="1378292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KRITERIA PEMBEBANAN</a:t>
          </a:r>
          <a:endParaRPr lang="id-ID" sz="1500" kern="1200" dirty="0"/>
        </a:p>
      </dsp:txBody>
      <dsp:txXfrm>
        <a:off x="539367" y="141634"/>
        <a:ext cx="1481584" cy="1243726"/>
      </dsp:txXfrm>
    </dsp:sp>
    <dsp:sp modelId="{EC9D6D2D-9DBA-4DA4-BDD2-645308218E20}">
      <dsp:nvSpPr>
        <dsp:cNvPr id="0" name=""/>
        <dsp:cNvSpPr/>
      </dsp:nvSpPr>
      <dsp:spPr>
        <a:xfrm>
          <a:off x="2364967" y="1948921"/>
          <a:ext cx="3539693" cy="10156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Dalam hal  beban  fisik  mengenkat dan mengangkut, batas bebab yang diperkenankan adalah  40 kg</a:t>
          </a:r>
          <a:endParaRPr lang="id-ID" sz="1600" kern="1200" dirty="0"/>
        </a:p>
      </dsp:txBody>
      <dsp:txXfrm>
        <a:off x="2364967" y="2075881"/>
        <a:ext cx="3158812" cy="761763"/>
      </dsp:txXfrm>
    </dsp:sp>
    <dsp:sp modelId="{D3C832BB-A4CC-49EB-AA77-6103637C46A4}">
      <dsp:nvSpPr>
        <dsp:cNvPr id="0" name=""/>
        <dsp:cNvSpPr/>
      </dsp:nvSpPr>
      <dsp:spPr>
        <a:xfrm>
          <a:off x="496138" y="1781682"/>
          <a:ext cx="1868828" cy="1350161"/>
        </a:xfrm>
        <a:prstGeom prst="roundRect">
          <a:avLst/>
        </a:prstGeom>
        <a:solidFill>
          <a:schemeClr val="accent2">
            <a:shade val="50000"/>
            <a:hueOff val="148607"/>
            <a:satOff val="-26101"/>
            <a:lumOff val="35706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REKOMENDASI KUANTITATIF</a:t>
          </a:r>
          <a:endParaRPr lang="id-ID" sz="1500" kern="1200" dirty="0"/>
        </a:p>
      </dsp:txBody>
      <dsp:txXfrm>
        <a:off x="562047" y="1847591"/>
        <a:ext cx="1737010" cy="1218343"/>
      </dsp:txXfrm>
    </dsp:sp>
    <dsp:sp modelId="{7C9DA4F9-A15E-433A-8AC4-C3AB91647809}">
      <dsp:nvSpPr>
        <dsp:cNvPr id="0" name=""/>
        <dsp:cNvSpPr/>
      </dsp:nvSpPr>
      <dsp:spPr>
        <a:xfrm>
          <a:off x="2128266" y="3441247"/>
          <a:ext cx="3840480" cy="11251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Denyut nadi diusahakan tidak melebihi 30 – 40  kali per menit diatas denyut nadi sebelum bekerja</a:t>
          </a:r>
          <a:endParaRPr lang="id-ID" sz="1600" kern="1200" dirty="0"/>
        </a:p>
      </dsp:txBody>
      <dsp:txXfrm>
        <a:off x="2128266" y="3581896"/>
        <a:ext cx="3418534" cy="843892"/>
      </dsp:txXfrm>
    </dsp:sp>
    <dsp:sp modelId="{3E2822C0-8D00-4BB2-874F-9359B8C13022}">
      <dsp:nvSpPr>
        <dsp:cNvPr id="0" name=""/>
        <dsp:cNvSpPr/>
      </dsp:nvSpPr>
      <dsp:spPr>
        <a:xfrm>
          <a:off x="432053" y="3389691"/>
          <a:ext cx="1696212" cy="1322056"/>
        </a:xfrm>
        <a:prstGeom prst="roundRect">
          <a:avLst/>
        </a:prstGeom>
        <a:solidFill>
          <a:schemeClr val="accent2">
            <a:shade val="50000"/>
            <a:hueOff val="148607"/>
            <a:satOff val="-26101"/>
            <a:lumOff val="35706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PENDEKATAN PRAKTIS	</a:t>
          </a:r>
          <a:endParaRPr lang="id-ID" sz="1600" kern="1200" dirty="0"/>
        </a:p>
      </dsp:txBody>
      <dsp:txXfrm>
        <a:off x="496590" y="3454228"/>
        <a:ext cx="1567138" cy="1192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570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75700"/>
            <a:ext cx="2970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smtClean="0"/>
            </a:lvl1pPr>
          </a:lstStyle>
          <a:p>
            <a:pPr>
              <a:defRPr/>
            </a:pPr>
            <a:fld id="{D40A59A2-5FEB-4AB7-866D-731E2BBCD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78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2150"/>
            <a:ext cx="4619625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7850"/>
            <a:ext cx="5483225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297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3327312F-86C8-4F4A-B8DF-67A27EF0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33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7312F-86C8-4F4A-B8DF-67A27EF0938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33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D41F3-1DB1-4E0E-B062-D85AAAA5AEE2}" type="slidenum">
              <a:rPr lang="en-GB"/>
              <a:pPr/>
              <a:t>6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714375"/>
            <a:ext cx="4560887" cy="34226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953" y="4423173"/>
            <a:ext cx="5017351" cy="4137703"/>
          </a:xfrm>
        </p:spPr>
        <p:txBody>
          <a:bodyPr/>
          <a:lstStyle/>
          <a:p>
            <a:r>
              <a:rPr lang="en-US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d-ID">
              <a:solidFill>
                <a:prstClr val="black"/>
              </a:solidFill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d-ID">
              <a:solidFill>
                <a:prstClr val="black"/>
              </a:solidFill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10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10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5A72B5-D0BA-46A7-973B-3DF3C394E1C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69180"/>
      </p:ext>
    </p:extLst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99E0D-8B47-42D9-80FA-5374451BF7D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16990"/>
      </p:ext>
    </p:extLst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1CF9F-D1E2-42CE-878B-6E7416065A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52617"/>
      </p:ext>
    </p:extLst>
  </p:cSld>
  <p:clrMapOvr>
    <a:masterClrMapping/>
  </p:clrMapOvr>
  <p:transition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67047-FAB0-4699-B65D-1644B147CA8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58487"/>
      </p:ext>
    </p:extLst>
  </p:cSld>
  <p:clrMapOvr>
    <a:masterClrMapping/>
  </p:clrMapOvr>
  <p:transition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8A4EC-4E18-40CD-BB86-FB2D0C7B638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15480"/>
      </p:ext>
    </p:extLst>
  </p:cSld>
  <p:clrMapOvr>
    <a:masterClrMapping/>
  </p:clrMapOvr>
  <p:transition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7956-AE64-40D1-8E74-2444206A173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64006"/>
      </p:ext>
    </p:extLst>
  </p:cSld>
  <p:clrMapOvr>
    <a:masterClrMapping/>
  </p:clrMapOvr>
  <p:transition>
    <p:plu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6957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A80CA-2D3E-4D94-AF47-38B6377D2B7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52505"/>
      </p:ext>
    </p:extLst>
  </p:cSld>
  <p:clrMapOvr>
    <a:masterClrMapping/>
  </p:clrMapOvr>
  <p:transition>
    <p:plu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Modul-2/Muh Arief Latar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2A72A4-6EE3-45B3-8E7D-974D28E670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114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1981200" y="28956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1146" name="Text Box 10"/>
          <p:cNvSpPr txBox="1">
            <a:spLocks noChangeArrowheads="1"/>
          </p:cNvSpPr>
          <p:nvPr userDrawn="1"/>
        </p:nvSpPr>
        <p:spPr bwMode="auto">
          <a:xfrm>
            <a:off x="3962400" y="6457950"/>
            <a:ext cx="4038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TI 2111 Work System Design and Ergonomics</a:t>
            </a:r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49720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Modul-2/Muh Arief Latar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A65D8-3EC1-4900-B2BF-80474F75A1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328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Modul-2/Muh Arief Latar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93BFF-00FF-4095-85EC-0701E61CC8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1603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Modul-2/Muh Arief Latar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38D9E-C56E-40D3-91CE-7520792197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2798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1C1B9-6413-4A78-A57F-A0EFD2A37EB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71497"/>
      </p:ext>
    </p:extLst>
  </p:cSld>
  <p:clrMapOvr>
    <a:masterClrMapping/>
  </p:clrMapOvr>
  <p:transition>
    <p:plu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Modul-2/Muh Arief Latar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B9884-6C02-457C-B3F4-E1474155C5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92970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Modul-2/Muh Arief Latar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DF8CA-525F-40D1-91C8-3CCB6F8ABBF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33826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Modul-2/Muh Arief Latar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5AF58-C027-4CEF-A571-23816CA70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30244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Modul-2/Muh Arief Latar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B36E9-E0E1-4D0C-AAFA-C0C7A2EDA6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47666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Modul-2/Muh Arief Latar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D310E-864E-412F-8002-8CF826708B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25299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Modul-2/Muh Arief Latar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B5F78-1C8E-4A85-9A98-238D2BC7B2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42573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Modul-2/Muh Arief Latar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04EA9-77EF-497E-B1D6-10A9681331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96337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Modul-2/Muh Arief Latar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ED61E76-357F-4C6B-B875-B287E96015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80874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Modul-2/Muh Arief Latar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188C8A1-BCEF-4415-B134-AB1A76233A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41435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Modul-2/Muh Arief Latar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CF02798-974E-4000-B5AF-4D093131C6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3963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9264-B612-4448-919B-5AAAF00A940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20381"/>
      </p:ext>
    </p:extLst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16BB-EAEA-4B06-92F8-42C66B59C84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52600"/>
      </p:ext>
    </p:extLst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36FD-86AB-446F-9AE0-B197B5EAE13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11431"/>
      </p:ext>
    </p:extLst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60803-B980-4F49-9313-5E5806C4F58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87881"/>
      </p:ext>
    </p:extLst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5B422-3391-4F9A-8810-6C1892232E2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61451"/>
      </p:ext>
    </p:extLst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5DBD4-8940-4DFE-9F71-58DBEFCCA44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05691"/>
      </p:ext>
    </p:extLst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69DC3-A7EB-4C98-9E1A-D5CB1FB51E8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9748"/>
      </p:ext>
    </p:extLst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d-ID">
              <a:solidFill>
                <a:prstClr val="black"/>
              </a:solidFill>
            </a:endParaRPr>
          </a:p>
        </p:txBody>
      </p:sp>
      <p:sp>
        <p:nvSpPr>
          <p:cNvPr id="640003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solidFill>
                <a:prstClr val="black"/>
              </a:solidFill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7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7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00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400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400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240DD9D-9137-47DC-82FA-F03B8A2A3BF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4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</p:sldLayoutIdLst>
  <p:transition>
    <p:plus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Modul-2/Muh Arief Latar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FF848142-76B5-41E2-930C-9C153552F5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1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457200" y="6553200"/>
            <a:ext cx="3733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0122" name="Text Box 10"/>
          <p:cNvSpPr txBox="1">
            <a:spLocks noChangeArrowheads="1"/>
          </p:cNvSpPr>
          <p:nvPr userDrawn="1"/>
        </p:nvSpPr>
        <p:spPr bwMode="auto">
          <a:xfrm>
            <a:off x="4191000" y="6248400"/>
            <a:ext cx="449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TI 2111 Work System Design and Ergonomics</a:t>
            </a:r>
            <a:r>
              <a:rPr lang="en-US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208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</p:sldLayoutIdLst>
  <p:transition>
    <p:dissolv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copacabanarunners.net/along4.gif&amp;imgrefurl=http://www.copacabanarunners.net/alongl.html&amp;h=239&amp;w=180&amp;sz=3&amp;tbnid=UsiCIMW33PIJ:&amp;tbnh=104&amp;tbnw=78&amp;start=23&amp;prev=/images?q=stretching&amp;start=20&amp;hl=en&amp;lr=&amp;sa=N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mutiamanarisa.files.wordpress.com/2010/03/lifting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1944" y="1368451"/>
            <a:ext cx="6762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MANUAL HANDLING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38269" y="2679700"/>
            <a:ext cx="5230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</a:rPr>
              <a:t>NIOSH Work Practices Guide</a:t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dirty="0">
                <a:solidFill>
                  <a:schemeClr val="tx2"/>
                </a:solidFill>
              </a:rPr>
              <a:t>for Manual Lifting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14599" y="4091613"/>
            <a:ext cx="5293705" cy="786774"/>
            <a:chOff x="2951200" y="5806201"/>
            <a:chExt cx="4177010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Freeform 7"/>
            <p:cNvSpPr/>
            <p:nvPr/>
          </p:nvSpPr>
          <p:spPr>
            <a:xfrm>
              <a:off x="3164982" y="5913005"/>
              <a:ext cx="396322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922764" tIns="91441" rIns="170688" bIns="9144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Ir. MUH. ARIF LATAR, MSc</a:t>
              </a:r>
              <a:endParaRPr lang="en-US" sz="2400" kern="1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951200" y="5806201"/>
              <a:ext cx="726583" cy="78677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88846" y="608382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006699"/>
                </a:solidFill>
                <a:effectLst/>
                <a:latin typeface="Arial" charset="0"/>
              </a:rPr>
              <a:t>anual Handling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                          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8304" y="317847"/>
            <a:ext cx="1261884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Modul-2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2917" y="5476329"/>
            <a:ext cx="259077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-2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26" y="509837"/>
            <a:ext cx="10858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46357533"/>
              </p:ext>
            </p:extLst>
          </p:nvPr>
        </p:nvGraphicFramePr>
        <p:xfrm>
          <a:off x="1914492" y="1772816"/>
          <a:ext cx="6357982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6"/>
          <p:cNvSpPr txBox="1">
            <a:spLocks/>
          </p:cNvSpPr>
          <p:nvPr/>
        </p:nvSpPr>
        <p:spPr bwMode="auto">
          <a:xfrm>
            <a:off x="1403648" y="692696"/>
            <a:ext cx="7186634" cy="83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id-ID" sz="2800" b="1" kern="0" dirty="0" smtClean="0">
                <a:ln w="12700">
                  <a:solidFill>
                    <a:srgbClr val="323232">
                      <a:satMod val="155000"/>
                    </a:srgbClr>
                  </a:solidFill>
                  <a:prstDash val="solid"/>
                </a:ln>
                <a:solidFill>
                  <a:srgbClr val="E3DED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NORMA- NORMA ERGONOMI</a:t>
            </a:r>
            <a:br>
              <a:rPr lang="id-ID" sz="2800" b="1" kern="0" dirty="0" smtClean="0">
                <a:ln w="12700">
                  <a:solidFill>
                    <a:srgbClr val="323232">
                      <a:satMod val="155000"/>
                    </a:srgbClr>
                  </a:solidFill>
                  <a:prstDash val="solid"/>
                </a:ln>
                <a:solidFill>
                  <a:srgbClr val="E3DED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</a:br>
            <a:r>
              <a:rPr lang="id-ID" sz="1600" kern="0" dirty="0" smtClean="0">
                <a:solidFill>
                  <a:srgbClr val="323232"/>
                </a:solidFill>
                <a:latin typeface="Times New Roman"/>
              </a:rPr>
              <a:t>MENGANGKAT &amp; MENGANGKUT DILAKUKAN </a:t>
            </a:r>
            <a:r>
              <a:rPr lang="id-ID" sz="2800" kern="0" dirty="0" smtClean="0">
                <a:solidFill>
                  <a:srgbClr val="323232"/>
                </a:solidFill>
                <a:latin typeface="Times New Roman"/>
              </a:rPr>
              <a:t/>
            </a:r>
            <a:br>
              <a:rPr lang="id-ID" sz="2800" kern="0" dirty="0" smtClean="0">
                <a:solidFill>
                  <a:srgbClr val="323232"/>
                </a:solidFill>
                <a:latin typeface="Times New Roman"/>
              </a:rPr>
            </a:br>
            <a:endParaRPr lang="id-ID" sz="2800" b="1" kern="0" dirty="0">
              <a:ln w="12700">
                <a:solidFill>
                  <a:srgbClr val="323232">
                    <a:satMod val="155000"/>
                  </a:srgbClr>
                </a:solidFill>
                <a:prstDash val="solid"/>
              </a:ln>
              <a:solidFill>
                <a:srgbClr val="E3DED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87824" y="1387618"/>
            <a:ext cx="43924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tx2"/>
                </a:solidFill>
              </a:rPr>
              <a:t>NIOSH Work Practices </a:t>
            </a:r>
            <a:r>
              <a:rPr lang="en-US" altLang="en-US" sz="1200" dirty="0" err="1" smtClean="0">
                <a:solidFill>
                  <a:schemeClr val="tx2"/>
                </a:solidFill>
              </a:rPr>
              <a:t>Guidefor</a:t>
            </a:r>
            <a:r>
              <a:rPr lang="en-US" altLang="en-US" sz="1200" dirty="0" smtClean="0">
                <a:solidFill>
                  <a:schemeClr val="tx2"/>
                </a:solidFill>
              </a:rPr>
              <a:t> </a:t>
            </a:r>
            <a:r>
              <a:rPr lang="en-US" altLang="en-US" sz="1200" dirty="0">
                <a:solidFill>
                  <a:schemeClr val="tx2"/>
                </a:solidFill>
              </a:rPr>
              <a:t>Manual Lifting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80875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1331640" y="1412875"/>
            <a:ext cx="4104456" cy="5040313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>
              <a:buFont typeface="+mj-lt"/>
              <a:buAutoNum type="arabicPeriod" startAt="3"/>
            </a:pPr>
            <a:r>
              <a:rPr lang="id-ID" sz="1800" dirty="0" smtClean="0">
                <a:solidFill>
                  <a:schemeClr val="tx1"/>
                </a:solidFill>
                <a:latin typeface="Biondi" pitchFamily="2" charset="0"/>
              </a:rPr>
              <a:t>Punggung harus diluruskan</a:t>
            </a:r>
          </a:p>
          <a:p>
            <a:pPr algn="just">
              <a:buFont typeface="+mj-lt"/>
              <a:buAutoNum type="arabicPeriod" startAt="3"/>
            </a:pPr>
            <a:r>
              <a:rPr lang="id-ID" sz="1800" dirty="0" smtClean="0">
                <a:solidFill>
                  <a:schemeClr val="tx1"/>
                </a:solidFill>
                <a:latin typeface="Biondi" pitchFamily="2" charset="0"/>
              </a:rPr>
              <a:t>Dagu ditarik segera setelah kepala bisa ditegakkan lagi pada permulaan gerakan. Dengan mengangkat kepala dan sambil menarik dagu, seluruh tulang belakang diluruskan</a:t>
            </a:r>
          </a:p>
          <a:p>
            <a:pPr algn="just">
              <a:buFont typeface="+mj-lt"/>
              <a:buAutoNum type="arabicPeriod" startAt="3"/>
            </a:pPr>
            <a:r>
              <a:rPr lang="id-ID" sz="1800" dirty="0" smtClean="0">
                <a:solidFill>
                  <a:schemeClr val="tx1"/>
                </a:solidFill>
                <a:latin typeface="Biondi" pitchFamily="2" charset="0"/>
              </a:rPr>
              <a:t>Posisi kaki dibuat sedemikian rupa sehingga mampu untuk mengimbangi momentum yang terjadi dalam posisi mengangkat. </a:t>
            </a:r>
          </a:p>
          <a:p>
            <a:pPr indent="12700" algn="just">
              <a:buNone/>
            </a:pPr>
            <a:r>
              <a:rPr lang="id-ID" sz="1800" dirty="0" smtClean="0">
                <a:solidFill>
                  <a:schemeClr val="tx1"/>
                </a:solidFill>
                <a:latin typeface="Biondi" pitchFamily="2" charset="0"/>
              </a:rPr>
              <a:t>Satu kaki  ditempatkan kearah jurusan gerakan yang dituju dan kaki kedua ditempatkan sedemikian rupa  sehingga membantu mendorong tubuh pada gerakan pertama</a:t>
            </a:r>
          </a:p>
          <a:p>
            <a:pPr algn="just">
              <a:buFont typeface="+mj-lt"/>
              <a:buAutoNum type="arabicPeriod" startAt="3"/>
            </a:pPr>
            <a:endParaRPr lang="id-ID" sz="1800" dirty="0">
              <a:solidFill>
                <a:schemeClr val="tx1"/>
              </a:solidFill>
              <a:latin typeface="Biondi" pitchFamily="2" charset="0"/>
            </a:endParaRPr>
          </a:p>
        </p:txBody>
      </p:sp>
      <p:sp>
        <p:nvSpPr>
          <p:cNvPr id="3" name="Title 6"/>
          <p:cNvSpPr txBox="1">
            <a:spLocks noGrp="1"/>
          </p:cNvSpPr>
          <p:nvPr>
            <p:ph type="title" idx="4294967295"/>
          </p:nvPr>
        </p:nvSpPr>
        <p:spPr bwMode="auto">
          <a:xfrm>
            <a:off x="1957388" y="381000"/>
            <a:ext cx="7186612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kumimoji="0" lang="id-ID" sz="28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NORMA- NORMA ERGONOMI</a:t>
            </a:r>
            <a:r>
              <a:rPr lang="id-I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id-I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d-ID" sz="1600" dirty="0" smtClean="0"/>
              <a:t>MENGANGKAT &amp; MENGANGKUT DILAKUKAN </a:t>
            </a:r>
            <a:r>
              <a:rPr lang="id-ID" sz="2800" dirty="0" smtClean="0"/>
              <a:t/>
            </a:r>
            <a:br>
              <a:rPr lang="id-ID" sz="2800" dirty="0" smtClean="0"/>
            </a:br>
            <a:endParaRPr kumimoji="0" lang="id-ID" sz="2800" b="1" i="0" u="none" strike="noStrike" kern="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DELL\Pictures\MP Navigator\2008_02_16\IMG_000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88780" y="2204864"/>
            <a:ext cx="2750805" cy="27625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8144" y="5085184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solidFill>
                  <a:prstClr val="black"/>
                </a:solidFill>
              </a:rPr>
              <a:t>salah</a:t>
            </a:r>
            <a:endParaRPr lang="id-ID" sz="2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5853" y="4967426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solidFill>
                  <a:prstClr val="black"/>
                </a:solidFill>
              </a:rPr>
              <a:t>benar</a:t>
            </a:r>
            <a:endParaRPr lang="id-ID" sz="2000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427985" y="6197938"/>
            <a:ext cx="43924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chemeClr val="tx2"/>
                </a:solidFill>
              </a:rPr>
              <a:t>NIOSH Work Practices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Guidefor</a:t>
            </a:r>
            <a:r>
              <a:rPr lang="en-US" altLang="en-US" sz="1600" dirty="0" smtClean="0">
                <a:solidFill>
                  <a:schemeClr val="tx2"/>
                </a:solidFill>
              </a:rPr>
              <a:t> </a:t>
            </a:r>
            <a:r>
              <a:rPr lang="en-US" altLang="en-US" sz="1600" dirty="0">
                <a:solidFill>
                  <a:schemeClr val="tx2"/>
                </a:solidFill>
              </a:rPr>
              <a:t>Manual Lifting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6333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403648" y="1844824"/>
            <a:ext cx="5616624" cy="3214688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+mj-lt"/>
              <a:buAutoNum type="arabicPeriod" startAt="6"/>
            </a:pPr>
            <a:r>
              <a:rPr lang="id-ID" sz="2000" dirty="0" smtClean="0">
                <a:solidFill>
                  <a:schemeClr val="tx1"/>
                </a:solidFill>
                <a:latin typeface="Biondi" pitchFamily="2" charset="0"/>
              </a:rPr>
              <a:t>Berat badan digunakan :</a:t>
            </a:r>
          </a:p>
          <a:p>
            <a:pPr marL="723900" indent="-368300"/>
            <a:r>
              <a:rPr lang="id-ID" sz="2000" dirty="0" smtClean="0">
                <a:solidFill>
                  <a:schemeClr val="tx1"/>
                </a:solidFill>
                <a:latin typeface="Biondi" pitchFamily="2" charset="0"/>
              </a:rPr>
              <a:t>Menarik dan mendorong</a:t>
            </a:r>
          </a:p>
          <a:p>
            <a:pPr marL="723900" indent="-368300"/>
            <a:r>
              <a:rPr lang="id-ID" sz="2000" dirty="0" smtClean="0">
                <a:solidFill>
                  <a:schemeClr val="tx1"/>
                </a:solidFill>
                <a:latin typeface="Biondi" pitchFamily="2" charset="0"/>
              </a:rPr>
              <a:t>Gaya untuk gerakan &amp; perimbangan</a:t>
            </a:r>
            <a:endParaRPr lang="en-US" sz="2000" dirty="0" smtClean="0">
              <a:solidFill>
                <a:schemeClr val="tx1"/>
              </a:solidFill>
              <a:latin typeface="Biondi" pitchFamily="2" charset="0"/>
            </a:endParaRPr>
          </a:p>
          <a:p>
            <a:pPr marL="723900" indent="-368300"/>
            <a:endParaRPr lang="en-US" sz="2000" dirty="0">
              <a:solidFill>
                <a:schemeClr val="tx1"/>
              </a:solidFill>
              <a:latin typeface="Biondi" pitchFamily="2" charset="0"/>
            </a:endParaRPr>
          </a:p>
          <a:p>
            <a:pPr marL="723900" indent="-368300"/>
            <a:endParaRPr lang="id-ID" sz="2000" dirty="0" smtClean="0">
              <a:solidFill>
                <a:schemeClr val="tx1"/>
              </a:solidFill>
              <a:latin typeface="Biondi" pitchFamily="2" charset="0"/>
            </a:endParaRPr>
          </a:p>
          <a:p>
            <a:pPr>
              <a:buFont typeface="+mj-lt"/>
              <a:buAutoNum type="arabicPeriod" startAt="7"/>
            </a:pPr>
            <a:r>
              <a:rPr lang="id-ID" sz="2000" dirty="0" smtClean="0">
                <a:solidFill>
                  <a:schemeClr val="tx1"/>
                </a:solidFill>
                <a:latin typeface="Biondi" pitchFamily="2" charset="0"/>
              </a:rPr>
              <a:t>Beban diusahakan berada sedekat mungkin terhadap garis vertikal yang melalui pusat grafitasi bumi</a:t>
            </a:r>
            <a:endParaRPr lang="id-ID" sz="2000" dirty="0">
              <a:solidFill>
                <a:schemeClr val="tx1"/>
              </a:solidFill>
              <a:latin typeface="Biondi" pitchFamily="2" charset="0"/>
            </a:endParaRPr>
          </a:p>
        </p:txBody>
      </p:sp>
      <p:sp>
        <p:nvSpPr>
          <p:cNvPr id="5" name="Title 6"/>
          <p:cNvSpPr txBox="1">
            <a:spLocks noGrp="1"/>
          </p:cNvSpPr>
          <p:nvPr>
            <p:ph type="title" idx="4294967295"/>
          </p:nvPr>
        </p:nvSpPr>
        <p:spPr bwMode="auto">
          <a:xfrm>
            <a:off x="1957388" y="549275"/>
            <a:ext cx="718661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kumimoji="0" lang="id-ID" sz="28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NORMA- NORMA ERGONOMI</a:t>
            </a:r>
            <a:r>
              <a:rPr lang="id-I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id-I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d-ID" sz="1600" dirty="0" smtClean="0"/>
              <a:t>MENGANGKAT &amp; MENGANGKUT DILAKUKAN </a:t>
            </a:r>
            <a:endParaRPr kumimoji="0" lang="id-ID" sz="2800" b="1" i="0" u="none" strike="noStrike" kern="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C:\Users\DELL\Pictures\MP Navigator\2008_02_18\IMG_0007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248" y="3861048"/>
            <a:ext cx="1656184" cy="2282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Modul-2/</a:t>
            </a:r>
            <a:r>
              <a:rPr lang="en-US" dirty="0" err="1" smtClean="0">
                <a:solidFill>
                  <a:prstClr val="black"/>
                </a:solidFill>
              </a:rPr>
              <a:t>Muh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Arief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Latar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19" descr="along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1008112" cy="19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67178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 bwMode="auto">
          <a:xfrm>
            <a:off x="1259632" y="1412776"/>
            <a:ext cx="7272808" cy="172819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AutoNum type="arabicPlain" startAt="2"/>
            </a:pPr>
            <a:r>
              <a:rPr lang="id-ID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(dua)  Prinsip kinetik cara mengangkat dan mengangkut :</a:t>
            </a:r>
            <a:endParaRPr lang="en-US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  <a:p>
            <a:pPr marL="723900" indent="-546100">
              <a:buFont typeface="+mj-lt"/>
              <a:buAutoNum type="arabicPeriod"/>
            </a:pPr>
            <a:r>
              <a:rPr lang="id-ID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Beban diusahakan menekan pada otot tulang belakang yang lebih lemah dibebaskan dari pembebanan</a:t>
            </a:r>
            <a:endParaRPr lang="en-US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  <a:p>
            <a:pPr marL="723900" indent="-546100">
              <a:buFont typeface="+mj-lt"/>
              <a:buAutoNum type="arabicPeriod"/>
            </a:pPr>
            <a:r>
              <a:rPr lang="id-ID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Momentum gerak badan dimanfaatkan untuk mengawali gerakan</a:t>
            </a:r>
          </a:p>
          <a:p>
            <a:pPr algn="just"/>
            <a:endParaRPr lang="id-ID" sz="20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3501008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ckwell Condensed" pitchFamily="18" charset="0"/>
              </a:rPr>
              <a:t>Salah </a:t>
            </a:r>
            <a:r>
              <a:rPr lang="en-US" sz="2000" dirty="0" err="1">
                <a:latin typeface="Rockwell Condensed" pitchFamily="18" charset="0"/>
              </a:rPr>
              <a:t>satu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kebutuhan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umum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dalam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pergerakan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otot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adalah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oksigen</a:t>
            </a:r>
            <a:r>
              <a:rPr lang="en-US" sz="2000" dirty="0">
                <a:latin typeface="Rockwell Condensed" pitchFamily="18" charset="0"/>
              </a:rPr>
              <a:t> yang </a:t>
            </a:r>
            <a:r>
              <a:rPr lang="en-US" sz="2000" dirty="0" err="1" smtClean="0">
                <a:latin typeface="Rockwell Condensed" pitchFamily="18" charset="0"/>
              </a:rPr>
              <a:t>dibawa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oleh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darah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ke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otot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untuk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pembakaran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zat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dalam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menghasilkan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energi</a:t>
            </a:r>
            <a:r>
              <a:rPr lang="en-US" sz="2000" dirty="0">
                <a:latin typeface="Rockwell Condensed" pitchFamily="18" charset="0"/>
              </a:rPr>
              <a:t>.</a:t>
            </a:r>
          </a:p>
          <a:p>
            <a:r>
              <a:rPr lang="en-US" sz="2000" dirty="0" err="1">
                <a:latin typeface="Rockwell Condensed" pitchFamily="18" charset="0"/>
              </a:rPr>
              <a:t>Menteri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Tenaga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Kerja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melalui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Kep</a:t>
            </a:r>
            <a:r>
              <a:rPr lang="en-US" sz="2000" dirty="0">
                <a:latin typeface="Rockwell Condensed" pitchFamily="18" charset="0"/>
              </a:rPr>
              <a:t>. No. 51 </a:t>
            </a:r>
            <a:r>
              <a:rPr lang="en-US" sz="2000" dirty="0" err="1">
                <a:latin typeface="Rockwell Condensed" pitchFamily="18" charset="0"/>
              </a:rPr>
              <a:t>tahun</a:t>
            </a:r>
            <a:r>
              <a:rPr lang="en-US" sz="2000" dirty="0">
                <a:latin typeface="Rockwell Condensed" pitchFamily="18" charset="0"/>
              </a:rPr>
              <a:t> 1999, </a:t>
            </a:r>
            <a:r>
              <a:rPr lang="en-US" sz="2000" dirty="0" err="1">
                <a:latin typeface="Rockwell Condensed" pitchFamily="18" charset="0"/>
              </a:rPr>
              <a:t>menetapkan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kategori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beban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kerja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menurut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kebutuhan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kalori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sebagai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berikut</a:t>
            </a:r>
            <a:r>
              <a:rPr lang="en-US" sz="2000" dirty="0">
                <a:latin typeface="Rockwell Condensed" pitchFamily="18" charset="0"/>
              </a:rPr>
              <a:t> :</a:t>
            </a:r>
          </a:p>
          <a:p>
            <a:r>
              <a:rPr lang="en-US" sz="2000" dirty="0">
                <a:latin typeface="Rockwell Condensed" pitchFamily="18" charset="0"/>
              </a:rPr>
              <a:t>- </a:t>
            </a:r>
            <a:r>
              <a:rPr lang="en-US" sz="2000" dirty="0" err="1">
                <a:latin typeface="Rockwell Condensed" pitchFamily="18" charset="0"/>
              </a:rPr>
              <a:t>Beban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kerja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ringan</a:t>
            </a:r>
            <a:r>
              <a:rPr lang="en-US" sz="2000" dirty="0">
                <a:latin typeface="Rockwell Condensed" pitchFamily="18" charset="0"/>
              </a:rPr>
              <a:t> : 100 – 200 kilo </a:t>
            </a:r>
            <a:r>
              <a:rPr lang="en-US" sz="2000" dirty="0" err="1">
                <a:latin typeface="Rockwell Condensed" pitchFamily="18" charset="0"/>
              </a:rPr>
              <a:t>kalori</a:t>
            </a:r>
            <a:r>
              <a:rPr lang="en-US" sz="2000" dirty="0">
                <a:latin typeface="Rockwell Condensed" pitchFamily="18" charset="0"/>
              </a:rPr>
              <a:t>/jam</a:t>
            </a:r>
          </a:p>
          <a:p>
            <a:r>
              <a:rPr lang="en-US" sz="2000" dirty="0">
                <a:latin typeface="Rockwell Condensed" pitchFamily="18" charset="0"/>
              </a:rPr>
              <a:t>- </a:t>
            </a:r>
            <a:r>
              <a:rPr lang="en-US" sz="2000" dirty="0" err="1">
                <a:latin typeface="Rockwell Condensed" pitchFamily="18" charset="0"/>
              </a:rPr>
              <a:t>Beban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kerja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sedang</a:t>
            </a:r>
            <a:r>
              <a:rPr lang="en-US" sz="2000" dirty="0">
                <a:latin typeface="Rockwell Condensed" pitchFamily="18" charset="0"/>
              </a:rPr>
              <a:t> : &gt; 200 – 350 kilo </a:t>
            </a:r>
            <a:r>
              <a:rPr lang="en-US" sz="2000" dirty="0" err="1">
                <a:latin typeface="Rockwell Condensed" pitchFamily="18" charset="0"/>
              </a:rPr>
              <a:t>kalori</a:t>
            </a:r>
            <a:r>
              <a:rPr lang="en-US" sz="2000" dirty="0">
                <a:latin typeface="Rockwell Condensed" pitchFamily="18" charset="0"/>
              </a:rPr>
              <a:t>/jam</a:t>
            </a:r>
          </a:p>
          <a:p>
            <a:r>
              <a:rPr lang="en-US" sz="2000" dirty="0">
                <a:latin typeface="Rockwell Condensed" pitchFamily="18" charset="0"/>
              </a:rPr>
              <a:t>- </a:t>
            </a:r>
            <a:r>
              <a:rPr lang="en-US" sz="2000" dirty="0" err="1">
                <a:latin typeface="Rockwell Condensed" pitchFamily="18" charset="0"/>
              </a:rPr>
              <a:t>Beban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kerja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berat</a:t>
            </a:r>
            <a:r>
              <a:rPr lang="en-US" sz="2000" dirty="0">
                <a:latin typeface="Rockwell Condensed" pitchFamily="18" charset="0"/>
              </a:rPr>
              <a:t> : &gt; 350 – 500 kilo </a:t>
            </a:r>
            <a:r>
              <a:rPr lang="en-US" sz="2000" dirty="0" err="1">
                <a:latin typeface="Rockwell Condensed" pitchFamily="18" charset="0"/>
              </a:rPr>
              <a:t>kalori</a:t>
            </a:r>
            <a:r>
              <a:rPr lang="en-US" sz="2000" dirty="0">
                <a:latin typeface="Rockwell Condensed" pitchFamily="18" charset="0"/>
              </a:rPr>
              <a:t>/jam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632808"/>
            <a:ext cx="606832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2.3.   CARA MENGANGKAT DAN MENGANGKUT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009804"/>
      </p:ext>
    </p:extLst>
  </p:cSld>
  <p:clrMapOvr>
    <a:masterClrMapping/>
  </p:clrMapOvr>
  <p:transition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293343"/>
            <a:ext cx="7131824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III. Batas </a:t>
            </a:r>
            <a:r>
              <a:rPr lang="en-US" sz="3200" dirty="0" err="1" smtClean="0"/>
              <a:t>Beban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Diangkat</a:t>
            </a:r>
            <a:r>
              <a:rPr lang="en-US" sz="3200" dirty="0" smtClean="0"/>
              <a:t> </a:t>
            </a:r>
            <a:r>
              <a:rPr lang="en-US" sz="3200" dirty="0" err="1" smtClean="0"/>
              <a:t>Manuasi</a:t>
            </a:r>
            <a:endParaRPr lang="en-US" sz="32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712949" y="2996952"/>
            <a:ext cx="4392487" cy="338554"/>
          </a:xfrm>
          <a:prstGeom prst="rect">
            <a:avLst/>
          </a:prstGeom>
          <a:ln>
            <a:noFill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chemeClr val="tx2"/>
                </a:solidFill>
              </a:rPr>
              <a:t>NIOSH Work Practices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Guidefor</a:t>
            </a:r>
            <a:r>
              <a:rPr lang="en-US" altLang="en-US" sz="1600" dirty="0" smtClean="0">
                <a:solidFill>
                  <a:schemeClr val="tx2"/>
                </a:solidFill>
              </a:rPr>
              <a:t> </a:t>
            </a:r>
            <a:r>
              <a:rPr lang="en-US" altLang="en-US" sz="1600" dirty="0">
                <a:solidFill>
                  <a:schemeClr val="tx2"/>
                </a:solidFill>
              </a:rPr>
              <a:t>Manual Lifting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315"/>
      </p:ext>
    </p:extLst>
  </p:cSld>
  <p:clrMapOvr>
    <a:masterClrMapping/>
  </p:clrMapOvr>
  <p:transition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3792" y="119675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Ada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4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batasan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yang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dalam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pengangkatan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yaitu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:</a:t>
            </a:r>
          </a:p>
        </p:txBody>
      </p:sp>
      <p:sp>
        <p:nvSpPr>
          <p:cNvPr id="3" name="Rectangle 2"/>
          <p:cNvSpPr/>
          <p:nvPr/>
        </p:nvSpPr>
        <p:spPr>
          <a:xfrm>
            <a:off x="1310185" y="1844824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Batasan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angkatan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legal ( </a:t>
            </a: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Legal Limitation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2675821"/>
            <a:ext cx="63367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Batasan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dipakai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batasan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angkat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(NIOSH) 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bawah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usia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16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maksimum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angkat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14 kg.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usia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diantara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16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18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maksimum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angkat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18 kg.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usia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18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batsan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angkat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Wanita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usia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diantara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16 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18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maksimum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angkat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11 kg.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Wanita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usia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18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maksimum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angkat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16 kg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9652" y="620687"/>
            <a:ext cx="673274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3. 1.    BATASAN   DALAM PENGANKATAN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5668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4940" y="788700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Batasan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angkat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biomekanika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Biomechanical Limitation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analisa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biomekanika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rentang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postur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posisis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aktifitas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 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ukuran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beban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ukuran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dievaluasi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4940" y="3212976"/>
            <a:ext cx="7526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Batasan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angkat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fisiologis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pendekatan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mempertimbangkan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rata–rata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beban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metabolisme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aktifitas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angkat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berulang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sebagaimana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juga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ditentukan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konsumsi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oksigen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Hal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haruslah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benar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benar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diperhatikan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terutama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rangka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batasan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angkat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Kelelahan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terjadi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akibat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aktifitas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berulang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ulang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resiko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nyeri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tulang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belakang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41493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052" y="621596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Batasan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angkat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psiko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fisik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2052" y="1733966"/>
            <a:ext cx="73630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didasarkan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sejumlah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eksperimen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berupaya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mendapatkan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berat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berbagai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keadaan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ketinggian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beban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berbeda-beda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Ada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tiga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macam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posisi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angkat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Dari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permukaan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lantai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ketinggian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genggaman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tangan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Dari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ketinggian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genggaman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tangan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ketinggian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bahu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Dari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ketinggian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bahu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maksimuman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jangkauan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tangan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vertikal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2052" y="5567754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</a:rPr>
              <a:t>(</a:t>
            </a:r>
            <a:r>
              <a:rPr lang="en-US" sz="1600" i="1" dirty="0" err="1">
                <a:solidFill>
                  <a:prstClr val="black"/>
                </a:solidFill>
              </a:rPr>
              <a:t>Nurmianto</a:t>
            </a:r>
            <a:r>
              <a:rPr lang="en-US" sz="1600" i="1" dirty="0">
                <a:solidFill>
                  <a:prstClr val="black"/>
                </a:solidFill>
              </a:rPr>
              <a:t>, </a:t>
            </a:r>
            <a:r>
              <a:rPr lang="en-US" sz="1600" i="1" dirty="0" err="1">
                <a:solidFill>
                  <a:prstClr val="black"/>
                </a:solidFill>
              </a:rPr>
              <a:t>Ergonomi</a:t>
            </a:r>
            <a:r>
              <a:rPr lang="en-US" sz="1600" i="1" dirty="0">
                <a:solidFill>
                  <a:prstClr val="black"/>
                </a:solidFill>
              </a:rPr>
              <a:t>: </a:t>
            </a:r>
            <a:r>
              <a:rPr lang="en-US" sz="1600" i="1" dirty="0" err="1">
                <a:solidFill>
                  <a:prstClr val="black"/>
                </a:solidFill>
              </a:rPr>
              <a:t>Konsep</a:t>
            </a:r>
            <a:r>
              <a:rPr lang="en-US" sz="1600" i="1" dirty="0">
                <a:solidFill>
                  <a:prstClr val="black"/>
                </a:solidFill>
              </a:rPr>
              <a:t> </a:t>
            </a:r>
            <a:r>
              <a:rPr lang="en-US" sz="1600" i="1" dirty="0" err="1">
                <a:solidFill>
                  <a:prstClr val="black"/>
                </a:solidFill>
              </a:rPr>
              <a:t>Dasar</a:t>
            </a:r>
            <a:r>
              <a:rPr lang="en-US" sz="1600" i="1" dirty="0">
                <a:solidFill>
                  <a:prstClr val="black"/>
                </a:solidFill>
              </a:rPr>
              <a:t> </a:t>
            </a:r>
            <a:r>
              <a:rPr lang="en-US" sz="1600" i="1" dirty="0" err="1">
                <a:solidFill>
                  <a:prstClr val="black"/>
                </a:solidFill>
              </a:rPr>
              <a:t>dan</a:t>
            </a:r>
            <a:r>
              <a:rPr lang="en-US" sz="1600" i="1" dirty="0">
                <a:solidFill>
                  <a:prstClr val="black"/>
                </a:solidFill>
              </a:rPr>
              <a:t> </a:t>
            </a:r>
            <a:r>
              <a:rPr lang="en-US" sz="1600" i="1" dirty="0" err="1">
                <a:solidFill>
                  <a:prstClr val="black"/>
                </a:solidFill>
              </a:rPr>
              <a:t>Aplikasinya</a:t>
            </a:r>
            <a:r>
              <a:rPr lang="en-US" sz="1600" i="1" dirty="0">
                <a:solidFill>
                  <a:prstClr val="black"/>
                </a:solidFill>
              </a:rPr>
              <a:t>, 2003, </a:t>
            </a:r>
            <a:r>
              <a:rPr lang="en-US" sz="1600" i="1" dirty="0" err="1">
                <a:solidFill>
                  <a:prstClr val="black"/>
                </a:solidFill>
              </a:rPr>
              <a:t>hal</a:t>
            </a:r>
            <a:r>
              <a:rPr lang="en-US" sz="1600" i="1" dirty="0">
                <a:solidFill>
                  <a:prstClr val="black"/>
                </a:solidFill>
              </a:rPr>
              <a:t> 149-152)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54612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0080" y="1196752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Recommended Weight Limit (RWL)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diangkat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cidera</a:t>
            </a:r>
            <a:r>
              <a:rPr lang="en-US" dirty="0"/>
              <a:t>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repetitive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lama. </a:t>
            </a:r>
            <a:endParaRPr lang="en-US" dirty="0" smtClean="0"/>
          </a:p>
          <a:p>
            <a:pPr algn="just"/>
            <a:r>
              <a:rPr lang="en-US" dirty="0" smtClean="0"/>
              <a:t>RWL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NIOSH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1991 di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/>
              <a:t>Serikat</a:t>
            </a:r>
            <a:r>
              <a:rPr lang="en-US" dirty="0"/>
              <a:t>. </a:t>
            </a:r>
            <a:r>
              <a:rPr lang="en-US" dirty="0" err="1"/>
              <a:t>Persamaan</a:t>
            </a:r>
            <a:r>
              <a:rPr lang="en-US" dirty="0"/>
              <a:t> NIOSH</a:t>
            </a:r>
          </a:p>
          <a:p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: (Waters, et al; 1994)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90080" y="4725144"/>
            <a:ext cx="652807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3200" dirty="0">
                <a:latin typeface="Rockwell Condensed" pitchFamily="18" charset="0"/>
              </a:rPr>
              <a:t>RWL = LC x HM x VM x DM x AM x FM x </a:t>
            </a:r>
            <a:r>
              <a:rPr lang="de-DE" sz="3200" dirty="0" smtClean="0">
                <a:latin typeface="Rockwell Condensed" pitchFamily="18" charset="0"/>
              </a:rPr>
              <a:t>CM</a:t>
            </a:r>
            <a:endParaRPr lang="de-DE" sz="3200" dirty="0">
              <a:latin typeface="Rockwell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2448" y="551723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 dirty="0"/>
              <a:t>( </a:t>
            </a:r>
            <a:r>
              <a:rPr lang="en-US" sz="1100" i="1" dirty="0" err="1"/>
              <a:t>Tarwaka</a:t>
            </a:r>
            <a:r>
              <a:rPr lang="en-US" sz="1100" i="1" dirty="0"/>
              <a:t>, </a:t>
            </a:r>
            <a:r>
              <a:rPr lang="en-US" sz="1100" i="1" dirty="0" err="1"/>
              <a:t>Solichul</a:t>
            </a:r>
            <a:r>
              <a:rPr lang="en-US" sz="1100" i="1" dirty="0"/>
              <a:t> </a:t>
            </a:r>
            <a:r>
              <a:rPr lang="en-US" sz="1100" i="1" dirty="0" err="1"/>
              <a:t>HA.Bakri</a:t>
            </a:r>
            <a:r>
              <a:rPr lang="en-US" sz="1100" i="1" dirty="0"/>
              <a:t>, </a:t>
            </a:r>
            <a:r>
              <a:rPr lang="en-US" sz="1100" i="1" dirty="0" err="1"/>
              <a:t>Lilik</a:t>
            </a:r>
            <a:r>
              <a:rPr lang="en-US" sz="1100" i="1" dirty="0"/>
              <a:t> </a:t>
            </a:r>
            <a:r>
              <a:rPr lang="en-US" sz="1100" i="1" dirty="0" err="1"/>
              <a:t>Sudiajeng</a:t>
            </a:r>
            <a:r>
              <a:rPr lang="en-US" sz="1100" i="1" dirty="0"/>
              <a:t>, 2004, hal127-128 )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548680"/>
            <a:ext cx="637572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3.2.   </a:t>
            </a:r>
            <a:r>
              <a:rPr lang="en-US" dirty="0" err="1" smtClean="0">
                <a:latin typeface="Rockwell" pitchFamily="18" charset="0"/>
              </a:rPr>
              <a:t>Persaman</a:t>
            </a:r>
            <a:r>
              <a:rPr lang="en-US" dirty="0" smtClean="0">
                <a:latin typeface="Rockwell" pitchFamily="18" charset="0"/>
              </a:rPr>
              <a:t> Batas </a:t>
            </a:r>
            <a:r>
              <a:rPr lang="en-US" dirty="0" err="1" smtClean="0">
                <a:latin typeface="Rockwell" pitchFamily="18" charset="0"/>
              </a:rPr>
              <a:t>Beban</a:t>
            </a:r>
            <a:r>
              <a:rPr lang="en-US" dirty="0" smtClean="0">
                <a:latin typeface="Rockwell" pitchFamily="18" charset="0"/>
              </a:rPr>
              <a:t> yang  di </a:t>
            </a:r>
            <a:r>
              <a:rPr lang="en-US" dirty="0" err="1" smtClean="0">
                <a:latin typeface="Rockwell" pitchFamily="18" charset="0"/>
              </a:rPr>
              <a:t>Angkat</a:t>
            </a:r>
            <a:endParaRPr lang="en-US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91736"/>
      </p:ext>
    </p:extLst>
  </p:cSld>
  <p:clrMapOvr>
    <a:masterClrMapping/>
  </p:clrMapOvr>
  <p:transition>
    <p:plu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268760"/>
            <a:ext cx="7164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Rockwell" pitchFamily="18" charset="0"/>
              </a:rPr>
              <a:t>RWL</a:t>
            </a:r>
            <a:r>
              <a:rPr lang="en-US" sz="2000" dirty="0">
                <a:latin typeface="Rockwell" pitchFamily="18" charset="0"/>
              </a:rPr>
              <a:t>     </a:t>
            </a:r>
            <a:r>
              <a:rPr lang="en-US" sz="2000" dirty="0" smtClean="0">
                <a:latin typeface="Rockwell" pitchFamily="18" charset="0"/>
              </a:rPr>
              <a:t>     </a:t>
            </a:r>
            <a:r>
              <a:rPr lang="en-US" sz="2000" dirty="0">
                <a:latin typeface="Rockwell" pitchFamily="18" charset="0"/>
              </a:rPr>
              <a:t>: </a:t>
            </a:r>
            <a:r>
              <a:rPr lang="en-US" sz="2000" dirty="0" smtClean="0">
                <a:latin typeface="Rockwell" pitchFamily="18" charset="0"/>
              </a:rPr>
              <a:t>	</a:t>
            </a:r>
            <a:r>
              <a:rPr lang="en-US" sz="2000" dirty="0" err="1" smtClean="0">
                <a:latin typeface="Rockwell" pitchFamily="18" charset="0"/>
              </a:rPr>
              <a:t>batas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beban</a:t>
            </a:r>
            <a:r>
              <a:rPr lang="en-US" sz="2000" dirty="0">
                <a:latin typeface="Rockwell" pitchFamily="18" charset="0"/>
              </a:rPr>
              <a:t> yang </a:t>
            </a:r>
            <a:r>
              <a:rPr lang="en-US" sz="2000" dirty="0" err="1">
                <a:latin typeface="Rockwell" pitchFamily="18" charset="0"/>
              </a:rPr>
              <a:t>direkomendasikan</a:t>
            </a:r>
            <a:r>
              <a:rPr lang="en-US" sz="2000" dirty="0">
                <a:latin typeface="Rockwell" pitchFamily="18" charset="0"/>
              </a:rPr>
              <a:t/>
            </a:r>
            <a:br>
              <a:rPr lang="en-US" sz="2000" dirty="0">
                <a:latin typeface="Rockwell" pitchFamily="18" charset="0"/>
              </a:rPr>
            </a:br>
            <a:r>
              <a:rPr lang="en-US" sz="2000" dirty="0">
                <a:latin typeface="Rockwell" pitchFamily="18" charset="0"/>
              </a:rPr>
              <a:t>LC              : </a:t>
            </a:r>
            <a:r>
              <a:rPr lang="en-US" sz="2000" dirty="0" smtClean="0">
                <a:latin typeface="Rockwell" pitchFamily="18" charset="0"/>
              </a:rPr>
              <a:t>	</a:t>
            </a:r>
            <a:r>
              <a:rPr lang="en-US" sz="2000" dirty="0" err="1" smtClean="0">
                <a:latin typeface="Rockwell" pitchFamily="18" charset="0"/>
              </a:rPr>
              <a:t>konstanta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pembebanan</a:t>
            </a:r>
            <a:r>
              <a:rPr lang="en-US" sz="2000" dirty="0">
                <a:latin typeface="Rockwell" pitchFamily="18" charset="0"/>
              </a:rPr>
              <a:t> = 23 kg</a:t>
            </a:r>
            <a:br>
              <a:rPr lang="en-US" sz="2000" dirty="0">
                <a:latin typeface="Rockwell" pitchFamily="18" charset="0"/>
              </a:rPr>
            </a:br>
            <a:r>
              <a:rPr lang="en-US" sz="2000" dirty="0">
                <a:latin typeface="Rockwell" pitchFamily="18" charset="0"/>
              </a:rPr>
              <a:t>HM             : </a:t>
            </a:r>
            <a:r>
              <a:rPr lang="en-US" sz="2000" dirty="0" smtClean="0">
                <a:latin typeface="Rockwell" pitchFamily="18" charset="0"/>
              </a:rPr>
              <a:t>	</a:t>
            </a:r>
            <a:r>
              <a:rPr lang="en-US" sz="2000" dirty="0" err="1" smtClean="0">
                <a:latin typeface="Rockwell" pitchFamily="18" charset="0"/>
              </a:rPr>
              <a:t>faktor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pengali</a:t>
            </a:r>
            <a:r>
              <a:rPr lang="en-US" sz="2000" dirty="0">
                <a:latin typeface="Rockwell" pitchFamily="18" charset="0"/>
              </a:rPr>
              <a:t> horizontal = 25 / H</a:t>
            </a:r>
            <a:br>
              <a:rPr lang="en-US" sz="2000" dirty="0">
                <a:latin typeface="Rockwell" pitchFamily="18" charset="0"/>
              </a:rPr>
            </a:br>
            <a:r>
              <a:rPr lang="en-US" sz="2000" dirty="0">
                <a:latin typeface="Rockwell" pitchFamily="18" charset="0"/>
              </a:rPr>
              <a:t>VM             : </a:t>
            </a:r>
            <a:r>
              <a:rPr lang="en-US" sz="2000" dirty="0" smtClean="0">
                <a:latin typeface="Rockwell" pitchFamily="18" charset="0"/>
              </a:rPr>
              <a:t>	</a:t>
            </a:r>
            <a:r>
              <a:rPr lang="en-US" sz="2000" dirty="0" err="1" smtClean="0">
                <a:latin typeface="Rockwell" pitchFamily="18" charset="0"/>
              </a:rPr>
              <a:t>faktor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pengali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vertikal</a:t>
            </a:r>
            <a:r>
              <a:rPr lang="en-US" sz="2000" dirty="0">
                <a:latin typeface="Rockwell" pitchFamily="18" charset="0"/>
              </a:rPr>
              <a:t/>
            </a:r>
            <a:br>
              <a:rPr lang="en-US" sz="2000" dirty="0">
                <a:latin typeface="Rockwell" pitchFamily="18" charset="0"/>
              </a:rPr>
            </a:br>
            <a:r>
              <a:rPr lang="en-US" sz="2000" dirty="0">
                <a:latin typeface="Rockwell" pitchFamily="18" charset="0"/>
              </a:rPr>
              <a:t>DM             : </a:t>
            </a:r>
            <a:r>
              <a:rPr lang="en-US" sz="2000" dirty="0" smtClean="0">
                <a:latin typeface="Rockwell" pitchFamily="18" charset="0"/>
              </a:rPr>
              <a:t>	</a:t>
            </a:r>
            <a:r>
              <a:rPr lang="en-US" sz="2000" dirty="0" err="1" smtClean="0">
                <a:latin typeface="Rockwell" pitchFamily="18" charset="0"/>
              </a:rPr>
              <a:t>faktor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pengali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perpindahan</a:t>
            </a:r>
            <a:r>
              <a:rPr lang="en-US" sz="2000" dirty="0">
                <a:latin typeface="Rockwell" pitchFamily="18" charset="0"/>
              </a:rPr>
              <a:t> = 0,82 + 4,5 / D</a:t>
            </a:r>
            <a:br>
              <a:rPr lang="en-US" sz="2000" dirty="0">
                <a:latin typeface="Rockwell" pitchFamily="18" charset="0"/>
              </a:rPr>
            </a:br>
            <a:r>
              <a:rPr lang="en-US" sz="2000" dirty="0">
                <a:latin typeface="Rockwell" pitchFamily="18" charset="0"/>
              </a:rPr>
              <a:t>AM             : </a:t>
            </a:r>
            <a:r>
              <a:rPr lang="en-US" sz="2000" dirty="0" smtClean="0">
                <a:latin typeface="Rockwell" pitchFamily="18" charset="0"/>
              </a:rPr>
              <a:t>	</a:t>
            </a:r>
            <a:r>
              <a:rPr lang="en-US" sz="2000" dirty="0" err="1" smtClean="0">
                <a:latin typeface="Rockwell" pitchFamily="18" charset="0"/>
              </a:rPr>
              <a:t>faktor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pengali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asimetrik</a:t>
            </a:r>
            <a:r>
              <a:rPr lang="en-US" sz="2000" dirty="0">
                <a:latin typeface="Rockwell" pitchFamily="18" charset="0"/>
              </a:rPr>
              <a:t> = 1 – 0,0032 A</a:t>
            </a:r>
            <a:br>
              <a:rPr lang="en-US" sz="2000" dirty="0">
                <a:latin typeface="Rockwell" pitchFamily="18" charset="0"/>
              </a:rPr>
            </a:br>
            <a:r>
              <a:rPr lang="en-US" sz="2000" dirty="0">
                <a:latin typeface="Rockwell" pitchFamily="18" charset="0"/>
              </a:rPr>
              <a:t>CM             : </a:t>
            </a:r>
            <a:r>
              <a:rPr lang="en-US" sz="2000" dirty="0" smtClean="0">
                <a:latin typeface="Rockwell" pitchFamily="18" charset="0"/>
              </a:rPr>
              <a:t>	</a:t>
            </a:r>
            <a:r>
              <a:rPr lang="en-US" sz="2000" dirty="0" err="1" smtClean="0">
                <a:latin typeface="Rockwell" pitchFamily="18" charset="0"/>
              </a:rPr>
              <a:t>faktor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pengali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kopling</a:t>
            </a:r>
            <a:endParaRPr lang="en-US" sz="2000" dirty="0">
              <a:latin typeface="Rockwell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1280" y="364502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 dirty="0"/>
              <a:t>( </a:t>
            </a:r>
            <a:r>
              <a:rPr lang="en-US" sz="1100" i="1" dirty="0" err="1"/>
              <a:t>Tarwaka</a:t>
            </a:r>
            <a:r>
              <a:rPr lang="en-US" sz="1100" i="1" dirty="0"/>
              <a:t>, </a:t>
            </a:r>
            <a:r>
              <a:rPr lang="en-US" sz="1100" i="1" dirty="0" err="1"/>
              <a:t>Solichul</a:t>
            </a:r>
            <a:r>
              <a:rPr lang="en-US" sz="1100" i="1" dirty="0"/>
              <a:t> </a:t>
            </a:r>
            <a:r>
              <a:rPr lang="en-US" sz="1100" i="1" dirty="0" err="1"/>
              <a:t>HA.Bakri</a:t>
            </a:r>
            <a:r>
              <a:rPr lang="en-US" sz="1100" i="1" dirty="0"/>
              <a:t>, </a:t>
            </a:r>
            <a:r>
              <a:rPr lang="en-US" sz="1100" i="1" dirty="0" err="1"/>
              <a:t>Lilik</a:t>
            </a:r>
            <a:r>
              <a:rPr lang="en-US" sz="1100" i="1" dirty="0"/>
              <a:t> </a:t>
            </a:r>
            <a:r>
              <a:rPr lang="en-US" sz="1100" i="1" dirty="0" err="1"/>
              <a:t>Sudiajeng</a:t>
            </a:r>
            <a:r>
              <a:rPr lang="en-US" sz="1100" i="1" dirty="0"/>
              <a:t>, 2004, hal127-128 )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1201812" y="4149080"/>
            <a:ext cx="7129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rgbClr val="C00000"/>
                </a:solidFill>
              </a:rPr>
              <a:t>Recommended Weight Limit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RWL)</a:t>
            </a:r>
          </a:p>
          <a:p>
            <a:pPr algn="just"/>
            <a:r>
              <a:rPr lang="en-US" sz="2000" dirty="0" err="1" smtClean="0"/>
              <a:t>Menyatakan</a:t>
            </a:r>
            <a:r>
              <a:rPr lang="en-US" sz="2000" dirty="0" smtClean="0"/>
              <a:t> </a:t>
            </a:r>
            <a:r>
              <a:rPr lang="en-US" sz="2000" dirty="0" err="1"/>
              <a:t>berat</a:t>
            </a:r>
            <a:r>
              <a:rPr lang="en-US" sz="2000" dirty="0"/>
              <a:t> </a:t>
            </a:r>
            <a:r>
              <a:rPr lang="en-US" sz="2000" dirty="0" err="1"/>
              <a:t>badan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diangkat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hampir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pekerja</a:t>
            </a:r>
            <a:r>
              <a:rPr lang="en-US" sz="2000" dirty="0"/>
              <a:t> </a:t>
            </a:r>
            <a:r>
              <a:rPr lang="en-US" sz="2000" dirty="0" err="1"/>
              <a:t>sehat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rentang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yang </a:t>
            </a:r>
            <a:r>
              <a:rPr lang="en-US" sz="2000" dirty="0" err="1"/>
              <a:t>cukup</a:t>
            </a:r>
            <a:r>
              <a:rPr lang="en-US" sz="2000" dirty="0"/>
              <a:t> lama (</a:t>
            </a:r>
            <a:r>
              <a:rPr lang="en-US" sz="2000" dirty="0" err="1"/>
              <a:t>sampai</a:t>
            </a:r>
            <a:r>
              <a:rPr lang="en-US" sz="2000" dirty="0"/>
              <a:t> 8 jam),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terjadinya</a:t>
            </a:r>
            <a:r>
              <a:rPr lang="en-US" sz="2000" dirty="0"/>
              <a:t> </a:t>
            </a:r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sakit</a:t>
            </a:r>
            <a:r>
              <a:rPr lang="en-US" sz="2000" dirty="0"/>
              <a:t> </a:t>
            </a:r>
            <a:r>
              <a:rPr lang="en-US" sz="2000" dirty="0" err="1"/>
              <a:t>punggung</a:t>
            </a:r>
            <a:r>
              <a:rPr lang="en-US" sz="2000" dirty="0"/>
              <a:t> yang </a:t>
            </a:r>
            <a:r>
              <a:rPr lang="en-US" sz="2000" dirty="0" err="1"/>
              <a:t>berkaitan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pengangkatan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en-US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356" y="555725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Dimana</a:t>
            </a:r>
            <a:r>
              <a:rPr lang="en-US" b="1" i="1" dirty="0" smtClean="0"/>
              <a:t>   ,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7348094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2" y="3140968"/>
            <a:ext cx="727280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“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Katakanlah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: ‘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Hai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kaumku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bekerjalah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sesuai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dengan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keadaanmu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(’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alaa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makaanatikum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),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sesungguhnya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aku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pun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bekerja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maka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kelak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engkau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akan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mengetahui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!.” (Q.S.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Az-Zumar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: 39)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Imran bin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Hushain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ra.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bertanya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kepada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Rasulullah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saw., “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Ya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Rasulullah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apa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dasarnya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kerja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orang yang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bekerja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?”.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Rasulullah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saw.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menjawab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: “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Setiap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orang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itu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dimudahkan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untuk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mengerjakan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apa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yang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dia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telah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diciptakan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untuk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itu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” (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Shahih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Bukhari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no.2026)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1368451"/>
            <a:ext cx="684076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MANUAL MATERIAL HANDLING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48" y="2184057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Mistral" pitchFamily="66" charset="0"/>
              </a:rPr>
              <a:t>Pekerjaan</a:t>
            </a:r>
            <a:r>
              <a:rPr lang="en-US" sz="3200" dirty="0">
                <a:latin typeface="Mistral" pitchFamily="66" charset="0"/>
              </a:rPr>
              <a:t> </a:t>
            </a:r>
            <a:r>
              <a:rPr lang="en-US" sz="3200" dirty="0" err="1">
                <a:latin typeface="Mistral" pitchFamily="66" charset="0"/>
              </a:rPr>
              <a:t>P</a:t>
            </a:r>
            <a:r>
              <a:rPr lang="en-US" sz="3200" dirty="0" err="1" smtClean="0">
                <a:latin typeface="Mistral" pitchFamily="66" charset="0"/>
              </a:rPr>
              <a:t>enanganan</a:t>
            </a:r>
            <a:r>
              <a:rPr lang="en-US" sz="3200" dirty="0" smtClean="0">
                <a:latin typeface="Mistral" pitchFamily="66" charset="0"/>
              </a:rPr>
              <a:t> Material </a:t>
            </a:r>
            <a:r>
              <a:rPr lang="en-US" sz="3200" dirty="0" err="1" smtClean="0">
                <a:latin typeface="Mistral" pitchFamily="66" charset="0"/>
              </a:rPr>
              <a:t>Secara</a:t>
            </a:r>
            <a:r>
              <a:rPr lang="en-US" sz="3200" dirty="0" smtClean="0">
                <a:latin typeface="Mistral" pitchFamily="66" charset="0"/>
              </a:rPr>
              <a:t> Manual </a:t>
            </a:r>
            <a:endParaRPr lang="en-US" sz="3200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61768"/>
      </p:ext>
    </p:extLst>
  </p:cSld>
  <p:clrMapOvr>
    <a:masterClrMapping/>
  </p:clrMapOvr>
  <p:transition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4376" y="476672"/>
            <a:ext cx="727280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</a:rPr>
              <a:t>Distance </a:t>
            </a:r>
            <a:r>
              <a:rPr lang="en-US" sz="2800" i="1" dirty="0">
                <a:solidFill>
                  <a:srgbClr val="C00000"/>
                </a:solidFill>
              </a:rPr>
              <a:t>Multiplier (DM)</a:t>
            </a:r>
            <a:r>
              <a:rPr lang="en-US" sz="2800" dirty="0">
                <a:solidFill>
                  <a:srgbClr val="C00000"/>
                </a:solidFill>
              </a:rPr>
              <a:t/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000" dirty="0" err="1" smtClean="0"/>
              <a:t>Faktor</a:t>
            </a:r>
            <a:r>
              <a:rPr lang="en-US" sz="2000" dirty="0" smtClean="0"/>
              <a:t> </a:t>
            </a:r>
            <a:r>
              <a:rPr lang="en-US" sz="2000" dirty="0" err="1"/>
              <a:t>pengali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ditentukan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perpindahan</a:t>
            </a:r>
            <a:r>
              <a:rPr lang="en-US" sz="2000" dirty="0"/>
              <a:t> </a:t>
            </a:r>
            <a:r>
              <a:rPr lang="en-US" sz="2000" dirty="0" err="1"/>
              <a:t>vertikal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r>
              <a:rPr lang="en-US" sz="2000" dirty="0"/>
              <a:t>, </a:t>
            </a:r>
            <a:r>
              <a:rPr lang="en-US" sz="2000" dirty="0" err="1"/>
              <a:t>mulai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asal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 smtClean="0"/>
              <a:t>pengangkatan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800" i="1" dirty="0">
                <a:solidFill>
                  <a:srgbClr val="C00000"/>
                </a:solidFill>
              </a:rPr>
              <a:t>Load Constant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i="1" dirty="0">
                <a:solidFill>
                  <a:srgbClr val="C00000"/>
                </a:solidFill>
              </a:rPr>
              <a:t>(LC)</a:t>
            </a:r>
            <a:r>
              <a:rPr lang="en-US" sz="2800" dirty="0">
                <a:solidFill>
                  <a:srgbClr val="C00000"/>
                </a:solidFill>
              </a:rPr>
              <a:t/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000" dirty="0" err="1"/>
              <a:t>Konstanta</a:t>
            </a:r>
            <a:r>
              <a:rPr lang="en-US" sz="2000" dirty="0"/>
              <a:t> </a:t>
            </a:r>
            <a:r>
              <a:rPr lang="en-US" sz="2000" dirty="0" err="1"/>
              <a:t>beban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bernilai</a:t>
            </a:r>
            <a:r>
              <a:rPr lang="en-US" sz="2000" dirty="0"/>
              <a:t> 51 </a:t>
            </a:r>
            <a:r>
              <a:rPr lang="en-US" sz="2000" dirty="0" err="1"/>
              <a:t>lbs</a:t>
            </a:r>
            <a:r>
              <a:rPr lang="en-US" sz="2000" dirty="0"/>
              <a:t> (23 kg). </a:t>
            </a:r>
          </a:p>
          <a:p>
            <a:pPr algn="just"/>
            <a:r>
              <a:rPr lang="en-US" sz="2000" dirty="0" err="1"/>
              <a:t>Besaran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beban</a:t>
            </a:r>
            <a:r>
              <a:rPr lang="en-US" sz="2000" dirty="0"/>
              <a:t> </a:t>
            </a:r>
            <a:r>
              <a:rPr lang="en-US" sz="2000" dirty="0" err="1"/>
              <a:t>maksimum</a:t>
            </a:r>
            <a:r>
              <a:rPr lang="en-US" sz="2000" dirty="0"/>
              <a:t> yang </a:t>
            </a:r>
            <a:r>
              <a:rPr lang="en-US" sz="2000" dirty="0" err="1"/>
              <a:t>direkomendasikan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pengangkatan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lokasi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diam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30 in (76 cm)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lantai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berjarak</a:t>
            </a:r>
            <a:r>
              <a:rPr lang="en-US" sz="2000" dirty="0"/>
              <a:t> horizontal 10 in (25 cm)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tengah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mata</a:t>
            </a:r>
            <a:r>
              <a:rPr lang="en-US" sz="2000" dirty="0"/>
              <a:t> kaki,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optimal,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sagital</a:t>
            </a:r>
            <a:r>
              <a:rPr lang="en-US" sz="2000" dirty="0"/>
              <a:t>, </a:t>
            </a:r>
            <a:r>
              <a:rPr lang="en-US" sz="2000" dirty="0" err="1"/>
              <a:t>pengangkatan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menerus</a:t>
            </a:r>
            <a:r>
              <a:rPr lang="en-US" sz="2000" dirty="0"/>
              <a:t>, </a:t>
            </a:r>
            <a:r>
              <a:rPr lang="en-US" sz="2000" dirty="0" err="1"/>
              <a:t>pemegangan</a:t>
            </a:r>
            <a:r>
              <a:rPr lang="en-US" sz="2000" dirty="0"/>
              <a:t> yang </a:t>
            </a:r>
            <a:r>
              <a:rPr lang="en-US" sz="2000" dirty="0" err="1"/>
              <a:t>baik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prpindahan</a:t>
            </a:r>
            <a:r>
              <a:rPr lang="en-US" sz="2000" dirty="0"/>
              <a:t> </a:t>
            </a:r>
            <a:r>
              <a:rPr lang="en-US" sz="2000" dirty="0" err="1"/>
              <a:t>vertikal</a:t>
            </a:r>
            <a:r>
              <a:rPr lang="en-US" sz="2000" dirty="0"/>
              <a:t>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10 in (25 cm). </a:t>
            </a:r>
          </a:p>
          <a:p>
            <a:pPr algn="just"/>
            <a:r>
              <a:rPr lang="en-US" sz="2000" dirty="0" err="1"/>
              <a:t>Beban</a:t>
            </a:r>
            <a:r>
              <a:rPr lang="en-US" sz="2000" dirty="0"/>
              <a:t> </a:t>
            </a:r>
            <a:r>
              <a:rPr lang="en-US" sz="2000" dirty="0" err="1"/>
              <a:t>seberat</a:t>
            </a:r>
            <a:r>
              <a:rPr lang="en-US" sz="2000" dirty="0"/>
              <a:t> </a:t>
            </a:r>
            <a:r>
              <a:rPr lang="en-US" sz="2000" dirty="0" err="1"/>
              <a:t>konstanta</a:t>
            </a:r>
            <a:r>
              <a:rPr lang="en-US" sz="2000" dirty="0"/>
              <a:t> </a:t>
            </a:r>
            <a:r>
              <a:rPr lang="en-US" sz="2000" dirty="0" err="1"/>
              <a:t>beban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diangkat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75% </a:t>
            </a:r>
            <a:r>
              <a:rPr lang="en-US" sz="2000" dirty="0" err="1"/>
              <a:t>pekerja</a:t>
            </a:r>
            <a:r>
              <a:rPr lang="en-US" sz="2000" dirty="0"/>
              <a:t> </a:t>
            </a:r>
            <a:r>
              <a:rPr lang="en-US" sz="2000" dirty="0" err="1"/>
              <a:t>wanita</a:t>
            </a:r>
            <a:r>
              <a:rPr lang="en-US" sz="2000" dirty="0"/>
              <a:t> (90% </a:t>
            </a:r>
            <a:r>
              <a:rPr lang="en-US" sz="2000" dirty="0" err="1"/>
              <a:t>menurut</a:t>
            </a:r>
            <a:r>
              <a:rPr lang="en-US" sz="2000" dirty="0"/>
              <a:t> </a:t>
            </a:r>
            <a:r>
              <a:rPr lang="en-US" sz="2000" dirty="0" err="1"/>
              <a:t>snook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Ciriello</a:t>
            </a:r>
            <a:r>
              <a:rPr lang="en-US" sz="2000" dirty="0"/>
              <a:t> (1991) </a:t>
            </a:r>
            <a:r>
              <a:rPr lang="en-US" sz="2000" dirty="0" err="1"/>
              <a:t>dan</a:t>
            </a:r>
            <a:r>
              <a:rPr lang="en-US" sz="2000" dirty="0"/>
              <a:t> 90% </a:t>
            </a:r>
            <a:r>
              <a:rPr lang="en-US" sz="2000" dirty="0" err="1"/>
              <a:t>pekerja</a:t>
            </a:r>
            <a:r>
              <a:rPr lang="en-US" sz="2000" dirty="0"/>
              <a:t> </a:t>
            </a:r>
            <a:r>
              <a:rPr lang="en-US" sz="2000" dirty="0" err="1"/>
              <a:t>pria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ideal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32724"/>
      </p:ext>
    </p:extLst>
  </p:cSld>
  <p:clrMapOvr>
    <a:masterClrMapping/>
  </p:clrMapOvr>
  <p:transition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410627" name="Picture 3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3037" y="1052736"/>
            <a:ext cx="6765925" cy="4896743"/>
          </a:xfrm>
          <a:noFill/>
          <a:ln/>
        </p:spPr>
      </p:pic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5859463" y="5073650"/>
            <a:ext cx="427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en-US" sz="1600" baseline="-25000">
                <a:solidFill>
                  <a:srgbClr val="000000"/>
                </a:solidFill>
                <a:latin typeface="Helvetica" charset="0"/>
              </a:rPr>
              <a:t>O</a:t>
            </a:r>
            <a:endParaRPr lang="en-US" sz="160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6502400" y="4040188"/>
            <a:ext cx="42068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en-US" sz="1600" baseline="-25000">
                <a:solidFill>
                  <a:srgbClr val="000000"/>
                </a:solidFill>
                <a:latin typeface="Helvetica" charset="0"/>
              </a:rPr>
              <a:t>D</a:t>
            </a:r>
            <a:endParaRPr lang="en-US" sz="160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4826000" y="4886325"/>
            <a:ext cx="4381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Helvetica" charset="0"/>
              </a:rPr>
              <a:t>H</a:t>
            </a:r>
            <a:r>
              <a:rPr lang="en-US" sz="1600" baseline="-25000">
                <a:solidFill>
                  <a:srgbClr val="000000"/>
                </a:solidFill>
                <a:latin typeface="Helvetica" charset="0"/>
              </a:rPr>
              <a:t>O</a:t>
            </a:r>
            <a:endParaRPr lang="en-US" sz="160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5316538" y="2176463"/>
            <a:ext cx="431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Helvetica" charset="0"/>
              </a:rPr>
              <a:t>H</a:t>
            </a:r>
            <a:r>
              <a:rPr lang="en-US" sz="1600" baseline="-25000">
                <a:solidFill>
                  <a:srgbClr val="000000"/>
                </a:solidFill>
                <a:latin typeface="Helvetica" charset="0"/>
              </a:rPr>
              <a:t>D</a:t>
            </a:r>
            <a:endParaRPr lang="en-US" sz="160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7584" y="548680"/>
            <a:ext cx="348071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dirty="0" err="1" smtClean="0"/>
              <a:t>Posisi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Pengukuran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4638759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Horizontal </a:t>
            </a:r>
            <a:r>
              <a:rPr lang="en-US" altLang="en-US" dirty="0" smtClean="0">
                <a:solidFill>
                  <a:srgbClr val="C00000"/>
                </a:solidFill>
              </a:rPr>
              <a:t>Multiplier (FM)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3588" y="2069976"/>
            <a:ext cx="3960440" cy="1155576"/>
          </a:xfrm>
        </p:spPr>
        <p:txBody>
          <a:bodyPr/>
          <a:lstStyle/>
          <a:p>
            <a:r>
              <a:rPr lang="en-US" altLang="en-US" sz="2400" dirty="0">
                <a:solidFill>
                  <a:schemeClr val="accent2"/>
                </a:solidFill>
              </a:rPr>
              <a:t>HM = (25/H</a:t>
            </a:r>
            <a:r>
              <a:rPr lang="en-US" altLang="en-US" sz="2400" dirty="0" smtClean="0">
                <a:solidFill>
                  <a:schemeClr val="accent2"/>
                </a:solidFill>
              </a:rPr>
              <a:t>) -</a:t>
            </a:r>
            <a:r>
              <a:rPr lang="en-US" sz="2000" dirty="0" err="1" smtClean="0"/>
              <a:t>untuk</a:t>
            </a:r>
            <a:r>
              <a:rPr lang="en-US" sz="2000" dirty="0" smtClean="0"/>
              <a:t> cm</a:t>
            </a:r>
          </a:p>
          <a:p>
            <a:r>
              <a:rPr lang="en-US" sz="2400" dirty="0" smtClean="0"/>
              <a:t>HM </a:t>
            </a:r>
            <a:r>
              <a:rPr lang="en-US" sz="2400" dirty="0"/>
              <a:t>= 10/H </a:t>
            </a:r>
            <a:r>
              <a:rPr lang="en-US" sz="2400" dirty="0" smtClean="0"/>
              <a:t> - 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inci</a:t>
            </a:r>
            <a:endParaRPr lang="en-US" altLang="en-US" sz="2400" dirty="0" smtClean="0">
              <a:solidFill>
                <a:schemeClr val="accent2"/>
              </a:solidFill>
            </a:endParaRPr>
          </a:p>
          <a:p>
            <a:endParaRPr lang="en-US" altLang="en-US" sz="2400" dirty="0">
              <a:solidFill>
                <a:schemeClr val="accent2"/>
              </a:solidFill>
            </a:endParaRPr>
          </a:p>
        </p:txBody>
      </p:sp>
      <p:pic>
        <p:nvPicPr>
          <p:cNvPr id="41165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7" y="1772815"/>
            <a:ext cx="4126506" cy="4536505"/>
          </a:xfrm>
          <a:noFill/>
          <a:ln/>
        </p:spPr>
      </p:pic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7010400" y="2057400"/>
            <a:ext cx="3952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000000"/>
                </a:solidFill>
                <a:latin typeface="Helvetica" charset="0"/>
              </a:rPr>
              <a:t>H</a:t>
            </a:r>
            <a:r>
              <a:rPr lang="en-US" altLang="en-US" sz="1400" baseline="-25000">
                <a:solidFill>
                  <a:srgbClr val="000000"/>
                </a:solidFill>
                <a:latin typeface="Helvetica" charset="0"/>
              </a:rPr>
              <a:t>D</a:t>
            </a:r>
            <a:endParaRPr lang="en-US" altLang="en-US" sz="140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411654" name="Text Box 6"/>
          <p:cNvSpPr txBox="1">
            <a:spLocks noChangeArrowheads="1"/>
          </p:cNvSpPr>
          <p:nvPr/>
        </p:nvSpPr>
        <p:spPr bwMode="auto">
          <a:xfrm>
            <a:off x="6553200" y="4876800"/>
            <a:ext cx="4016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000000"/>
                </a:solidFill>
                <a:latin typeface="Helvetica" charset="0"/>
              </a:rPr>
              <a:t>H</a:t>
            </a:r>
            <a:r>
              <a:rPr lang="en-US" altLang="en-US" sz="1400" baseline="-25000">
                <a:solidFill>
                  <a:srgbClr val="000000"/>
                </a:solidFill>
                <a:latin typeface="Helvetica" charset="0"/>
              </a:rPr>
              <a:t>O</a:t>
            </a:r>
            <a:endParaRPr lang="en-US" altLang="en-US" sz="140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3573016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Batas-</a:t>
            </a:r>
            <a:r>
              <a:rPr lang="en-US" sz="2000" dirty="0" err="1" smtClean="0"/>
              <a:t>batas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ditentukan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horizontal </a:t>
            </a:r>
            <a:r>
              <a:rPr lang="en-US" sz="2000" dirty="0" err="1"/>
              <a:t>adalah</a:t>
            </a:r>
            <a:r>
              <a:rPr lang="en-US" sz="2000" dirty="0"/>
              <a:t> 10 in (25 cm) </a:t>
            </a:r>
            <a:r>
              <a:rPr lang="en-US" sz="2000" dirty="0" err="1"/>
              <a:t>dan</a:t>
            </a:r>
            <a:r>
              <a:rPr lang="en-US" sz="2000" dirty="0"/>
              <a:t> 25 in (63 cm). </a:t>
            </a:r>
            <a:endParaRPr lang="en-US" sz="2000" dirty="0" smtClean="0"/>
          </a:p>
          <a:p>
            <a:r>
              <a:rPr lang="en-US" sz="2000" dirty="0" err="1" smtClean="0"/>
              <a:t>Objek</a:t>
            </a:r>
            <a:r>
              <a:rPr lang="en-US" sz="2000" dirty="0" smtClean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25 in (63 cm)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umumnya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diangkat</a:t>
            </a:r>
            <a:r>
              <a:rPr lang="en-US" sz="2000" dirty="0"/>
              <a:t>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terjadinya</a:t>
            </a:r>
            <a:r>
              <a:rPr lang="en-US" sz="2000" dirty="0"/>
              <a:t> </a:t>
            </a:r>
            <a:r>
              <a:rPr lang="en-US" sz="2000" dirty="0" err="1"/>
              <a:t>kehilangan</a:t>
            </a:r>
            <a:r>
              <a:rPr lang="en-US" sz="2000" dirty="0"/>
              <a:t> </a:t>
            </a:r>
            <a:r>
              <a:rPr lang="en-US" sz="2000" dirty="0" err="1"/>
              <a:t>keseimbangan</a:t>
            </a:r>
            <a:r>
              <a:rPr lang="en-US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908720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Faktor</a:t>
            </a:r>
            <a:r>
              <a:rPr lang="en-US" sz="1600" dirty="0"/>
              <a:t> </a:t>
            </a:r>
            <a:r>
              <a:rPr lang="en-US" sz="1600" dirty="0" err="1"/>
              <a:t>pengali</a:t>
            </a:r>
            <a:r>
              <a:rPr lang="en-US" sz="1600" dirty="0"/>
              <a:t> horizontal </a:t>
            </a:r>
            <a:r>
              <a:rPr lang="en-US" sz="1600" dirty="0" err="1"/>
              <a:t>ditentukan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jarak</a:t>
            </a:r>
            <a:r>
              <a:rPr lang="en-US" sz="1600" dirty="0"/>
              <a:t> horizontal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titik</a:t>
            </a:r>
            <a:r>
              <a:rPr lang="en-US" sz="1600" dirty="0"/>
              <a:t> </a:t>
            </a:r>
            <a:r>
              <a:rPr lang="en-US" sz="1600" dirty="0" err="1"/>
              <a:t>tengah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mata</a:t>
            </a:r>
            <a:r>
              <a:rPr lang="en-US" sz="1600" dirty="0"/>
              <a:t> kaki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titik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proyeksi</a:t>
            </a:r>
            <a:r>
              <a:rPr lang="en-US" sz="1600" dirty="0"/>
              <a:t> </a:t>
            </a:r>
            <a:r>
              <a:rPr lang="en-US" sz="1600" dirty="0" err="1"/>
              <a:t>titik</a:t>
            </a:r>
            <a:r>
              <a:rPr lang="en-US" sz="1600" dirty="0"/>
              <a:t> </a:t>
            </a:r>
            <a:r>
              <a:rPr lang="en-US" sz="1600" dirty="0" err="1"/>
              <a:t>tengah</a:t>
            </a:r>
            <a:r>
              <a:rPr lang="en-US" sz="1600" dirty="0"/>
              <a:t> </a:t>
            </a:r>
            <a:r>
              <a:rPr lang="en-US" sz="1600" dirty="0" err="1"/>
              <a:t>pegangan</a:t>
            </a:r>
            <a:r>
              <a:rPr lang="en-US" sz="1600" dirty="0"/>
              <a:t> </a:t>
            </a:r>
            <a:r>
              <a:rPr lang="en-US" sz="1600" dirty="0" err="1"/>
              <a:t>kedua</a:t>
            </a:r>
            <a:r>
              <a:rPr lang="en-US" sz="1600" dirty="0"/>
              <a:t> </a:t>
            </a:r>
            <a:r>
              <a:rPr lang="en-US" sz="1600" dirty="0" err="1"/>
              <a:t>tangan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lantai</a:t>
            </a:r>
            <a:r>
              <a:rPr lang="en-US" sz="1600" dirty="0"/>
              <a:t> 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1560" y="5877272"/>
            <a:ext cx="2895600" cy="457200"/>
          </a:xfrm>
        </p:spPr>
        <p:txBody>
          <a:bodyPr/>
          <a:lstStyle/>
          <a:p>
            <a:r>
              <a:rPr lang="en-US" altLang="en-US" sz="1400" smtClean="0">
                <a:solidFill>
                  <a:srgbClr val="000000"/>
                </a:solidFill>
              </a:rPr>
              <a:t>Modul-2/Muh Arief Latar</a:t>
            </a:r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595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277813"/>
            <a:ext cx="6336704" cy="847725"/>
          </a:xfrm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Vertical </a:t>
            </a:r>
            <a:r>
              <a:rPr lang="en-US" altLang="en-US" dirty="0" smtClean="0">
                <a:solidFill>
                  <a:srgbClr val="C00000"/>
                </a:solidFill>
              </a:rPr>
              <a:t>Multiplier/VM</a:t>
            </a:r>
            <a:endParaRPr lang="en-US" altLang="en-US" dirty="0">
              <a:solidFill>
                <a:srgbClr val="C00000"/>
              </a:solidFill>
            </a:endParaRPr>
          </a:p>
        </p:txBody>
      </p:sp>
      <p:pic>
        <p:nvPicPr>
          <p:cNvPr id="413700" name="Picture 4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1"/>
          <a:stretch>
            <a:fillRect/>
          </a:stretch>
        </p:blipFill>
        <p:spPr>
          <a:xfrm>
            <a:off x="5580112" y="1480299"/>
            <a:ext cx="3218260" cy="4652962"/>
          </a:xfrm>
          <a:noFill/>
          <a:ln/>
        </p:spPr>
      </p:pic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7413625" y="5054600"/>
            <a:ext cx="4270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en-US" altLang="en-US" sz="1600" baseline="-25000">
                <a:solidFill>
                  <a:srgbClr val="000000"/>
                </a:solidFill>
                <a:latin typeface="Helvetica" charset="0"/>
              </a:rPr>
              <a:t>O</a:t>
            </a:r>
            <a:endParaRPr lang="en-US" altLang="en-US" sz="160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413702" name="Text Box 6"/>
          <p:cNvSpPr txBox="1">
            <a:spLocks noChangeArrowheads="1"/>
          </p:cNvSpPr>
          <p:nvPr/>
        </p:nvSpPr>
        <p:spPr bwMode="auto">
          <a:xfrm>
            <a:off x="8023225" y="4041775"/>
            <a:ext cx="42068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en-US" altLang="en-US" sz="1600" baseline="-25000">
                <a:solidFill>
                  <a:srgbClr val="000000"/>
                </a:solidFill>
                <a:latin typeface="Helvetica" charset="0"/>
              </a:rPr>
              <a:t>D</a:t>
            </a:r>
            <a:endParaRPr lang="en-US" altLang="en-US" sz="160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4" y="2492896"/>
            <a:ext cx="5112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VM </a:t>
            </a:r>
            <a:r>
              <a:rPr lang="en-US" dirty="0"/>
              <a:t>= 1 – (0.0075 │V-30│) </a:t>
            </a:r>
            <a:r>
              <a:rPr lang="en-US" sz="1800" dirty="0"/>
              <a:t>(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inci</a:t>
            </a:r>
            <a:r>
              <a:rPr lang="en-US" sz="1800" dirty="0"/>
              <a:t>)</a:t>
            </a:r>
            <a:endParaRPr lang="en-US" sz="1600" dirty="0"/>
          </a:p>
          <a:p>
            <a:pPr algn="just"/>
            <a:r>
              <a:rPr lang="en-US" dirty="0"/>
              <a:t>VM = 1 – (0.003 │V-75│) </a:t>
            </a:r>
            <a:r>
              <a:rPr lang="en-US" sz="1600" dirty="0"/>
              <a:t>(</a:t>
            </a:r>
            <a:r>
              <a:rPr lang="en-US" sz="1600" dirty="0" err="1"/>
              <a:t>untuk</a:t>
            </a:r>
            <a:r>
              <a:rPr lang="en-US" sz="1600" dirty="0"/>
              <a:t> cm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755575" y="980728"/>
            <a:ext cx="7477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/>
              <a:t>Faktor</a:t>
            </a:r>
            <a:r>
              <a:rPr lang="en-US" sz="1800" dirty="0"/>
              <a:t> </a:t>
            </a:r>
            <a:r>
              <a:rPr lang="en-US" sz="1800" dirty="0" err="1"/>
              <a:t>pengali</a:t>
            </a:r>
            <a:r>
              <a:rPr lang="en-US" sz="1800" dirty="0"/>
              <a:t> </a:t>
            </a:r>
            <a:r>
              <a:rPr lang="en-US" sz="1800" dirty="0" err="1"/>
              <a:t>vertikal</a:t>
            </a:r>
            <a:r>
              <a:rPr lang="en-US" sz="1800" dirty="0"/>
              <a:t> </a:t>
            </a:r>
            <a:r>
              <a:rPr lang="en-US" sz="1800" dirty="0" err="1"/>
              <a:t>ditentukan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jarak</a:t>
            </a:r>
            <a:r>
              <a:rPr lang="en-US" sz="1800" dirty="0"/>
              <a:t> </a:t>
            </a:r>
            <a:r>
              <a:rPr lang="en-US" sz="1800" dirty="0" err="1"/>
              <a:t>vertikal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lantai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titik</a:t>
            </a:r>
            <a:r>
              <a:rPr lang="en-US" sz="1800" dirty="0"/>
              <a:t> </a:t>
            </a:r>
            <a:r>
              <a:rPr lang="en-US" sz="1800" dirty="0" err="1"/>
              <a:t>tengah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</a:t>
            </a:r>
            <a:r>
              <a:rPr lang="en-US" sz="1800" dirty="0" err="1"/>
              <a:t>kedua</a:t>
            </a:r>
            <a:r>
              <a:rPr lang="en-US" sz="1800" dirty="0"/>
              <a:t> </a:t>
            </a:r>
            <a:r>
              <a:rPr lang="en-US" sz="1800" dirty="0" err="1"/>
              <a:t>pegangan</a:t>
            </a:r>
            <a:r>
              <a:rPr lang="en-US" sz="1800" dirty="0"/>
              <a:t> </a:t>
            </a:r>
            <a:r>
              <a:rPr lang="en-US" sz="1800" dirty="0" err="1"/>
              <a:t>tangan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873572" y="4055428"/>
            <a:ext cx="4464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Batas-</a:t>
            </a:r>
            <a:r>
              <a:rPr lang="en-US" sz="1800" dirty="0" err="1"/>
              <a:t>batas</a:t>
            </a:r>
            <a:r>
              <a:rPr lang="en-US" sz="1800" dirty="0"/>
              <a:t> yang </a:t>
            </a:r>
            <a:r>
              <a:rPr lang="en-US" sz="1800" dirty="0" err="1"/>
              <a:t>ditentukan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jarak</a:t>
            </a:r>
            <a:r>
              <a:rPr lang="en-US" sz="1800" dirty="0"/>
              <a:t> </a:t>
            </a:r>
            <a:r>
              <a:rPr lang="en-US" sz="1800" dirty="0" err="1"/>
              <a:t>vertikal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0 (</a:t>
            </a:r>
            <a:r>
              <a:rPr lang="en-US" sz="1800" dirty="0" err="1"/>
              <a:t>Objek</a:t>
            </a:r>
            <a:r>
              <a:rPr lang="en-US" sz="1800" dirty="0"/>
              <a:t> </a:t>
            </a:r>
            <a:r>
              <a:rPr lang="en-US" sz="1800" dirty="0" err="1"/>
              <a:t>diangkat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permukaan</a:t>
            </a:r>
            <a:r>
              <a:rPr lang="en-US" sz="1800" dirty="0"/>
              <a:t> </a:t>
            </a:r>
            <a:r>
              <a:rPr lang="en-US" sz="1800" dirty="0" err="1"/>
              <a:t>lantai</a:t>
            </a:r>
            <a:r>
              <a:rPr lang="en-US" sz="1800" dirty="0"/>
              <a:t>) </a:t>
            </a:r>
            <a:r>
              <a:rPr lang="en-US" sz="1800" dirty="0" err="1"/>
              <a:t>sampai</a:t>
            </a:r>
            <a:r>
              <a:rPr lang="en-US" sz="1800" dirty="0"/>
              <a:t> 70 in (175 cm) (</a:t>
            </a:r>
            <a:r>
              <a:rPr lang="en-US" sz="1800" dirty="0" err="1"/>
              <a:t>batas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jangkauan</a:t>
            </a:r>
            <a:r>
              <a:rPr lang="en-US" sz="1800" dirty="0"/>
              <a:t> </a:t>
            </a:r>
            <a:r>
              <a:rPr lang="en-US" sz="1800" dirty="0" err="1"/>
              <a:t>vertikal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mengangkat</a:t>
            </a:r>
            <a:r>
              <a:rPr lang="en-US" sz="1800" dirty="0"/>
              <a:t>).</a:t>
            </a:r>
          </a:p>
        </p:txBody>
      </p:sp>
      <p:sp>
        <p:nvSpPr>
          <p:cNvPr id="6" name="Rectangle 5"/>
          <p:cNvSpPr/>
          <p:nvPr/>
        </p:nvSpPr>
        <p:spPr>
          <a:xfrm>
            <a:off x="754954" y="2085656"/>
            <a:ext cx="4753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err="1"/>
              <a:t>Faktor</a:t>
            </a:r>
            <a:r>
              <a:rPr lang="en-US" sz="1800" dirty="0"/>
              <a:t> </a:t>
            </a:r>
            <a:r>
              <a:rPr lang="en-US" sz="1800" dirty="0" err="1"/>
              <a:t>pengali</a:t>
            </a:r>
            <a:r>
              <a:rPr lang="en-US" sz="1800" dirty="0"/>
              <a:t> </a:t>
            </a:r>
            <a:r>
              <a:rPr lang="en-US" sz="1800" dirty="0" err="1"/>
              <a:t>vertikal</a:t>
            </a:r>
            <a:r>
              <a:rPr lang="en-US" sz="1800" dirty="0"/>
              <a:t> </a:t>
            </a:r>
            <a:r>
              <a:rPr lang="en-US" sz="1800" dirty="0" err="1"/>
              <a:t>dinyatakan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rumus</a:t>
            </a:r>
            <a:r>
              <a:rPr lang="en-US" sz="1800" dirty="0"/>
              <a:t>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7847" y="5949280"/>
            <a:ext cx="2895600" cy="4572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Modul-2/</a:t>
            </a:r>
            <a:r>
              <a:rPr lang="en-US" altLang="en-US" dirty="0" err="1" smtClean="0">
                <a:solidFill>
                  <a:srgbClr val="000000"/>
                </a:solidFill>
              </a:rPr>
              <a:t>Muh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</a:rPr>
              <a:t>Arief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</a:rPr>
              <a:t>Latar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970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3176" y="336869"/>
            <a:ext cx="6077024" cy="703262"/>
          </a:xfrm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Distance </a:t>
            </a:r>
            <a:r>
              <a:rPr lang="en-US" altLang="en-US" dirty="0" smtClean="0">
                <a:solidFill>
                  <a:srgbClr val="C00000"/>
                </a:solidFill>
              </a:rPr>
              <a:t>Multiplier (DM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pic>
        <p:nvPicPr>
          <p:cNvPr id="415748" name="Picture 4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0"/>
          <a:stretch>
            <a:fillRect/>
          </a:stretch>
        </p:blipFill>
        <p:spPr>
          <a:xfrm>
            <a:off x="6337300" y="2205038"/>
            <a:ext cx="2806700" cy="3916362"/>
          </a:xfrm>
          <a:noFill/>
          <a:ln/>
        </p:spPr>
      </p:pic>
      <p:sp>
        <p:nvSpPr>
          <p:cNvPr id="415749" name="Line 5"/>
          <p:cNvSpPr>
            <a:spLocks noChangeShapeType="1"/>
          </p:cNvSpPr>
          <p:nvPr/>
        </p:nvSpPr>
        <p:spPr bwMode="auto">
          <a:xfrm>
            <a:off x="7916863" y="2822575"/>
            <a:ext cx="0" cy="1614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5750" name="Text Box 6"/>
          <p:cNvSpPr txBox="1">
            <a:spLocks noChangeArrowheads="1"/>
          </p:cNvSpPr>
          <p:nvPr/>
        </p:nvSpPr>
        <p:spPr bwMode="auto">
          <a:xfrm>
            <a:off x="7761288" y="3463925"/>
            <a:ext cx="330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>
                <a:solidFill>
                  <a:srgbClr val="000000"/>
                </a:solidFill>
                <a:latin typeface="Helvetica" charset="0"/>
              </a:rPr>
              <a:t>D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2498071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—"/>
            </a:pPr>
            <a:r>
              <a:rPr lang="en-US" dirty="0" smtClean="0">
                <a:latin typeface="+mn-lt"/>
              </a:rPr>
              <a:t>   DM = 0.82 + (1.8 / D</a:t>
            </a:r>
            <a:r>
              <a:rPr lang="en-US" sz="1600" dirty="0" smtClean="0">
                <a:latin typeface="+mn-lt"/>
              </a:rPr>
              <a:t>) (</a:t>
            </a:r>
            <a:r>
              <a:rPr lang="en-US" sz="1600" dirty="0" err="1" smtClean="0">
                <a:latin typeface="+mn-lt"/>
              </a:rPr>
              <a:t>untuk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inci</a:t>
            </a:r>
            <a:r>
              <a:rPr lang="en-US" sz="1600" dirty="0" smtClean="0">
                <a:latin typeface="+mn-lt"/>
              </a:rPr>
              <a:t>)</a:t>
            </a:r>
          </a:p>
          <a:p>
            <a:pPr marL="342900" indent="-342900">
              <a:buFont typeface="Arial" pitchFamily="34" charset="0"/>
              <a:buChar char="—"/>
            </a:pPr>
            <a:r>
              <a:rPr lang="en-US" dirty="0" smtClean="0">
                <a:latin typeface="+mn-lt"/>
              </a:rPr>
              <a:t>   DM </a:t>
            </a:r>
            <a:r>
              <a:rPr lang="en-US" dirty="0">
                <a:latin typeface="+mn-lt"/>
              </a:rPr>
              <a:t>= 0.82 + (4.5/D) (</a:t>
            </a:r>
            <a:r>
              <a:rPr lang="en-US" sz="1600" dirty="0" err="1">
                <a:latin typeface="+mn-lt"/>
              </a:rPr>
              <a:t>untuk</a:t>
            </a:r>
            <a:r>
              <a:rPr lang="en-US" sz="1600" dirty="0">
                <a:latin typeface="+mn-lt"/>
              </a:rPr>
              <a:t> cm</a:t>
            </a:r>
            <a:r>
              <a:rPr lang="en-US" sz="1600" dirty="0" smtClean="0">
                <a:latin typeface="+mn-lt"/>
              </a:rPr>
              <a:t>)</a:t>
            </a:r>
          </a:p>
          <a:p>
            <a:pPr marL="342900" indent="-342900">
              <a:buFont typeface="Arial" pitchFamily="34" charset="0"/>
              <a:buChar char="—"/>
            </a:pPr>
            <a:r>
              <a:rPr lang="en-US" altLang="en-US" dirty="0" smtClean="0">
                <a:latin typeface="+mn-lt"/>
              </a:rPr>
              <a:t>    D </a:t>
            </a:r>
            <a:r>
              <a:rPr lang="en-US" altLang="en-US" dirty="0">
                <a:latin typeface="+mn-lt"/>
              </a:rPr>
              <a:t>= |V</a:t>
            </a:r>
            <a:r>
              <a:rPr lang="en-US" altLang="en-US" baseline="-25000" dirty="0">
                <a:latin typeface="+mn-lt"/>
              </a:rPr>
              <a:t>D</a:t>
            </a:r>
            <a:r>
              <a:rPr lang="en-US" altLang="en-US" dirty="0">
                <a:latin typeface="+mn-lt"/>
              </a:rPr>
              <a:t>-V</a:t>
            </a:r>
            <a:r>
              <a:rPr lang="en-US" altLang="en-US" baseline="-25000" dirty="0">
                <a:latin typeface="+mn-lt"/>
              </a:rPr>
              <a:t>O</a:t>
            </a:r>
            <a:r>
              <a:rPr lang="en-US" altLang="en-US" dirty="0">
                <a:latin typeface="+mn-lt"/>
              </a:rPr>
              <a:t>|</a:t>
            </a:r>
          </a:p>
          <a:p>
            <a:pPr marL="285750" indent="-285750">
              <a:buFont typeface="Arial" pitchFamily="34" charset="0"/>
              <a:buChar char="—"/>
            </a:pP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Batas-</a:t>
            </a:r>
            <a:r>
              <a:rPr lang="en-US" sz="1600" dirty="0" err="1" smtClean="0">
                <a:latin typeface="+mn-lt"/>
              </a:rPr>
              <a:t>batas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yang </a:t>
            </a:r>
            <a:r>
              <a:rPr lang="en-US" sz="1600" dirty="0" err="1">
                <a:latin typeface="+mn-lt"/>
              </a:rPr>
              <a:t>ditentukan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untuk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jarak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perpindahan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vertikal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adalah</a:t>
            </a:r>
            <a:r>
              <a:rPr lang="en-US" sz="1600" dirty="0">
                <a:latin typeface="+mn-lt"/>
              </a:rPr>
              <a:t> 0 </a:t>
            </a:r>
            <a:r>
              <a:rPr lang="en-US" sz="1600" dirty="0" err="1">
                <a:latin typeface="+mn-lt"/>
              </a:rPr>
              <a:t>sampai</a:t>
            </a:r>
            <a:r>
              <a:rPr lang="en-US" sz="1600" dirty="0">
                <a:latin typeface="+mn-lt"/>
              </a:rPr>
              <a:t> 70 in (175 cm)</a:t>
            </a:r>
          </a:p>
        </p:txBody>
      </p:sp>
      <p:sp>
        <p:nvSpPr>
          <p:cNvPr id="3" name="Rectangle 2"/>
          <p:cNvSpPr/>
          <p:nvPr/>
        </p:nvSpPr>
        <p:spPr>
          <a:xfrm>
            <a:off x="942875" y="1040131"/>
            <a:ext cx="7272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pengali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ditentukan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perpindahan</a:t>
            </a:r>
            <a:r>
              <a:rPr lang="en-US" sz="2000" dirty="0"/>
              <a:t> </a:t>
            </a:r>
            <a:r>
              <a:rPr lang="en-US" sz="2000" dirty="0" err="1"/>
              <a:t>vertikal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r>
              <a:rPr lang="en-US" sz="2000" dirty="0"/>
              <a:t>, </a:t>
            </a:r>
            <a:r>
              <a:rPr lang="en-US" sz="2000" dirty="0" err="1"/>
              <a:t>mulai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asal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pengangkatan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827584" y="1892221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pengali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dinyatakan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rumus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8991" y="5877272"/>
            <a:ext cx="2895600" cy="4572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Modul-2/</a:t>
            </a:r>
            <a:r>
              <a:rPr lang="en-US" altLang="en-US" dirty="0" err="1" smtClean="0">
                <a:solidFill>
                  <a:srgbClr val="000000"/>
                </a:solidFill>
              </a:rPr>
              <a:t>Muh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</a:rPr>
              <a:t>Arief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</a:rPr>
              <a:t>Latar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205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Modul-2/Muh Arief Latar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1052736"/>
            <a:ext cx="74625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Rockwell Condensed" pitchFamily="18" charset="0"/>
              </a:rPr>
              <a:t>Catatan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smtClean="0">
                <a:latin typeface="Rockwell Condensed" pitchFamily="18" charset="0"/>
              </a:rPr>
              <a:t>:</a:t>
            </a:r>
          </a:p>
          <a:p>
            <a:endParaRPr lang="en-US" dirty="0">
              <a:latin typeface="Rockwell Condensed" pitchFamily="18" charset="0"/>
            </a:endParaRPr>
          </a:p>
          <a:p>
            <a:r>
              <a:rPr lang="en-US" dirty="0">
                <a:latin typeface="Rockwell Condensed" pitchFamily="18" charset="0"/>
              </a:rPr>
              <a:t>H = </a:t>
            </a:r>
            <a:r>
              <a:rPr lang="en-US" dirty="0" err="1">
                <a:latin typeface="Rockwell Condensed" pitchFamily="18" charset="0"/>
              </a:rPr>
              <a:t>Jarak</a:t>
            </a:r>
            <a:r>
              <a:rPr lang="en-US" dirty="0">
                <a:latin typeface="Rockwell Condensed" pitchFamily="18" charset="0"/>
              </a:rPr>
              <a:t> horizontal </a:t>
            </a:r>
            <a:r>
              <a:rPr lang="en-US" dirty="0" err="1">
                <a:latin typeface="Rockwell Condensed" pitchFamily="18" charset="0"/>
              </a:rPr>
              <a:t>posisi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tangan</a:t>
            </a:r>
            <a:r>
              <a:rPr lang="en-US" dirty="0">
                <a:latin typeface="Rockwell Condensed" pitchFamily="18" charset="0"/>
              </a:rPr>
              <a:t> yang </a:t>
            </a:r>
            <a:r>
              <a:rPr lang="en-US" dirty="0" err="1">
                <a:latin typeface="Rockwell Condensed" pitchFamily="18" charset="0"/>
              </a:rPr>
              <a:t>memegang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beban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dengan</a:t>
            </a:r>
            <a:r>
              <a:rPr lang="en-US" dirty="0">
                <a:latin typeface="Rockwell Condensed" pitchFamily="18" charset="0"/>
              </a:rPr>
              <a:t> </a:t>
            </a:r>
            <a:endParaRPr lang="en-US" dirty="0" smtClean="0">
              <a:latin typeface="Rockwell Condensed" pitchFamily="18" charset="0"/>
            </a:endParaRPr>
          </a:p>
          <a:p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smtClean="0">
                <a:latin typeface="Rockwell Condensed" pitchFamily="18" charset="0"/>
              </a:rPr>
              <a:t>      </a:t>
            </a:r>
            <a:r>
              <a:rPr lang="en-US" dirty="0" err="1" smtClean="0">
                <a:latin typeface="Rockwell Condensed" pitchFamily="18" charset="0"/>
              </a:rPr>
              <a:t>titik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pusat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tubuh</a:t>
            </a:r>
            <a:r>
              <a:rPr lang="en-US" dirty="0">
                <a:latin typeface="Rockwell Condensed" pitchFamily="18" charset="0"/>
              </a:rPr>
              <a:t>.</a:t>
            </a:r>
          </a:p>
          <a:p>
            <a:r>
              <a:rPr lang="en-US" dirty="0">
                <a:latin typeface="Rockwell Condensed" pitchFamily="18" charset="0"/>
              </a:rPr>
              <a:t>V = </a:t>
            </a:r>
            <a:r>
              <a:rPr lang="en-US" dirty="0" err="1">
                <a:latin typeface="Rockwell Condensed" pitchFamily="18" charset="0"/>
              </a:rPr>
              <a:t>Jarak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vertikal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posisi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tangan</a:t>
            </a:r>
            <a:r>
              <a:rPr lang="en-US" dirty="0">
                <a:latin typeface="Rockwell Condensed" pitchFamily="18" charset="0"/>
              </a:rPr>
              <a:t> yang </a:t>
            </a:r>
            <a:r>
              <a:rPr lang="en-US" dirty="0" err="1">
                <a:latin typeface="Rockwell Condensed" pitchFamily="18" charset="0"/>
              </a:rPr>
              <a:t>memegang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beban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terhadap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lantai</a:t>
            </a:r>
            <a:endParaRPr lang="en-US" dirty="0">
              <a:latin typeface="Rockwell Condensed" pitchFamily="18" charset="0"/>
            </a:endParaRPr>
          </a:p>
          <a:p>
            <a:r>
              <a:rPr lang="en-US" dirty="0">
                <a:latin typeface="Rockwell Condensed" pitchFamily="18" charset="0"/>
              </a:rPr>
              <a:t>D = </a:t>
            </a:r>
            <a:r>
              <a:rPr lang="en-US" dirty="0" err="1">
                <a:latin typeface="Rockwell Condensed" pitchFamily="18" charset="0"/>
              </a:rPr>
              <a:t>Jarak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perpindahan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beban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secara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vertikal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antara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tempat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asal</a:t>
            </a:r>
            <a:r>
              <a:rPr lang="en-US" dirty="0">
                <a:latin typeface="Rockwell Condensed" pitchFamily="18" charset="0"/>
              </a:rPr>
              <a:t> </a:t>
            </a:r>
            <a:endParaRPr lang="en-US" dirty="0" smtClean="0">
              <a:latin typeface="Rockwell Condensed" pitchFamily="18" charset="0"/>
            </a:endParaRPr>
          </a:p>
          <a:p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smtClean="0">
                <a:latin typeface="Rockwell Condensed" pitchFamily="18" charset="0"/>
              </a:rPr>
              <a:t>     </a:t>
            </a:r>
            <a:r>
              <a:rPr lang="en-US" dirty="0" err="1" smtClean="0">
                <a:latin typeface="Rockwell Condensed" pitchFamily="18" charset="0"/>
              </a:rPr>
              <a:t>sampai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tujuan</a:t>
            </a:r>
            <a:endParaRPr lang="en-US" dirty="0">
              <a:latin typeface="Rockwell Condensed" pitchFamily="18" charset="0"/>
            </a:endParaRPr>
          </a:p>
          <a:p>
            <a:r>
              <a:rPr lang="en-US" dirty="0">
                <a:latin typeface="Rockwell Condensed" pitchFamily="18" charset="0"/>
              </a:rPr>
              <a:t>A = </a:t>
            </a:r>
            <a:r>
              <a:rPr lang="en-US" dirty="0" err="1">
                <a:latin typeface="Rockwell Condensed" pitchFamily="18" charset="0"/>
              </a:rPr>
              <a:t>Sudut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simetri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putaran</a:t>
            </a:r>
            <a:r>
              <a:rPr lang="en-US" dirty="0">
                <a:latin typeface="Rockwell Condensed" pitchFamily="18" charset="0"/>
              </a:rPr>
              <a:t> yang </a:t>
            </a:r>
            <a:r>
              <a:rPr lang="en-US" dirty="0" err="1">
                <a:latin typeface="Rockwell Condensed" pitchFamily="18" charset="0"/>
              </a:rPr>
              <a:t>dibentuk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antara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tangan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dan</a:t>
            </a:r>
            <a:r>
              <a:rPr lang="en-US" dirty="0">
                <a:latin typeface="Rockwell Condensed" pitchFamily="18" charset="0"/>
              </a:rPr>
              <a:t> kaki</a:t>
            </a:r>
            <a:r>
              <a:rPr lang="en-US" dirty="0" smtClean="0">
                <a:latin typeface="Rockwell Condensed" pitchFamily="18" charset="0"/>
              </a:rPr>
              <a:t>.</a:t>
            </a:r>
            <a:endParaRPr lang="en-US" dirty="0"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56353"/>
      </p:ext>
    </p:extLst>
  </p:cSld>
  <p:clrMapOvr>
    <a:masterClrMapping/>
  </p:clrMapOvr>
  <p:transition>
    <p:plu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Modul-2/Muh Arief Latar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2276872"/>
            <a:ext cx="338437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i="1" dirty="0" smtClean="0"/>
              <a:t>LI    =    </a:t>
            </a:r>
            <a:r>
              <a:rPr lang="en-US" b="1" i="1" u="sng" dirty="0" err="1" smtClean="0"/>
              <a:t>Berat</a:t>
            </a:r>
            <a:r>
              <a:rPr lang="en-US" b="1" i="1" u="sng" dirty="0" smtClean="0"/>
              <a:t>  </a:t>
            </a:r>
            <a:r>
              <a:rPr lang="en-US" b="1" i="1" u="sng" dirty="0" err="1" smtClean="0"/>
              <a:t>Beban</a:t>
            </a:r>
            <a:endParaRPr lang="en-US" b="1" i="1" u="sng" dirty="0"/>
          </a:p>
          <a:p>
            <a:r>
              <a:rPr lang="en-US" b="1" i="1" dirty="0" smtClean="0"/>
              <a:t>                 RWL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1462956" y="3429000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Rockwell Condensed" pitchFamily="18" charset="0"/>
              </a:rPr>
              <a:t>Jika</a:t>
            </a:r>
            <a:r>
              <a:rPr lang="en-US" sz="2000" dirty="0">
                <a:latin typeface="Rockwell Condensed" pitchFamily="18" charset="0"/>
              </a:rPr>
              <a:t> LI &gt; 1, </a:t>
            </a:r>
            <a:r>
              <a:rPr lang="en-US" sz="2000" dirty="0" err="1">
                <a:latin typeface="Rockwell Condensed" pitchFamily="18" charset="0"/>
              </a:rPr>
              <a:t>berat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beban</a:t>
            </a:r>
            <a:r>
              <a:rPr lang="en-US" sz="2000" dirty="0">
                <a:latin typeface="Rockwell Condensed" pitchFamily="18" charset="0"/>
              </a:rPr>
              <a:t> yang </a:t>
            </a:r>
            <a:r>
              <a:rPr lang="en-US" sz="2000" dirty="0" err="1">
                <a:latin typeface="Rockwell Condensed" pitchFamily="18" charset="0"/>
              </a:rPr>
              <a:t>diangkat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melebihi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batas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pengangkatan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smtClean="0">
                <a:latin typeface="Rockwell Condensed" pitchFamily="18" charset="0"/>
              </a:rPr>
              <a:t>yang </a:t>
            </a:r>
            <a:r>
              <a:rPr lang="en-US" sz="2000" dirty="0" err="1" smtClean="0">
                <a:latin typeface="Rockwell Condensed" pitchFamily="18" charset="0"/>
              </a:rPr>
              <a:t>direkomendasikan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maka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aktivitas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tersebut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mengandung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resiko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cidera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tulang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belakang</a:t>
            </a:r>
            <a:r>
              <a:rPr lang="en-US" sz="2000" dirty="0">
                <a:latin typeface="Rockwell Condensed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Rockwell Condensed" pitchFamily="18" charset="0"/>
              </a:rPr>
              <a:t>Jika</a:t>
            </a:r>
            <a:r>
              <a:rPr lang="en-US" sz="2000" dirty="0">
                <a:latin typeface="Rockwell Condensed" pitchFamily="18" charset="0"/>
              </a:rPr>
              <a:t> LI &lt; 1, </a:t>
            </a:r>
            <a:r>
              <a:rPr lang="en-US" sz="2000" dirty="0" err="1">
                <a:latin typeface="Rockwell Condensed" pitchFamily="18" charset="0"/>
              </a:rPr>
              <a:t>berat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beban</a:t>
            </a:r>
            <a:r>
              <a:rPr lang="en-US" sz="2000" dirty="0">
                <a:latin typeface="Rockwell Condensed" pitchFamily="18" charset="0"/>
              </a:rPr>
              <a:t> yang </a:t>
            </a:r>
            <a:r>
              <a:rPr lang="en-US" sz="2000" dirty="0" err="1">
                <a:latin typeface="Rockwell Condensed" pitchFamily="18" charset="0"/>
              </a:rPr>
              <a:t>diangkat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tidak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melebihi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batas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pengangkatan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smtClean="0">
                <a:latin typeface="Rockwell Condensed" pitchFamily="18" charset="0"/>
              </a:rPr>
              <a:t>yang  </a:t>
            </a:r>
            <a:r>
              <a:rPr lang="en-US" sz="2000" dirty="0" err="1" smtClean="0">
                <a:latin typeface="Rockwell Condensed" pitchFamily="18" charset="0"/>
              </a:rPr>
              <a:t>direkomendasikan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maka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aktivitas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tersebut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tidak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mengandung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resiko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cidera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tulang</a:t>
            </a:r>
            <a:r>
              <a:rPr lang="en-US" sz="2000" dirty="0" smtClean="0">
                <a:latin typeface="Rockwell Condensed" pitchFamily="18" charset="0"/>
              </a:rPr>
              <a:t>   </a:t>
            </a:r>
            <a:r>
              <a:rPr lang="en-US" sz="2000" dirty="0" err="1" smtClean="0">
                <a:latin typeface="Rockwell Condensed" pitchFamily="18" charset="0"/>
              </a:rPr>
              <a:t>belakang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>
                <a:latin typeface="Rockwell Condensed" pitchFamily="18" charset="0"/>
              </a:rPr>
              <a:t>(Waters, et al; 1993).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4112" y="836712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Rockwell Condensed" pitchFamily="18" charset="0"/>
              </a:rPr>
              <a:t>Setelah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nilai</a:t>
            </a:r>
            <a:r>
              <a:rPr lang="en-US" sz="2000" dirty="0">
                <a:latin typeface="Rockwell Condensed" pitchFamily="18" charset="0"/>
              </a:rPr>
              <a:t> RWL </a:t>
            </a:r>
            <a:r>
              <a:rPr lang="en-US" sz="2000" dirty="0" err="1">
                <a:latin typeface="Rockwell Condensed" pitchFamily="18" charset="0"/>
              </a:rPr>
              <a:t>diketahui</a:t>
            </a:r>
            <a:r>
              <a:rPr lang="en-US" sz="2000" dirty="0">
                <a:latin typeface="Rockwell Condensed" pitchFamily="18" charset="0"/>
              </a:rPr>
              <a:t>, </a:t>
            </a:r>
            <a:r>
              <a:rPr lang="en-US" sz="2000" dirty="0" err="1">
                <a:latin typeface="Rockwell Condensed" pitchFamily="18" charset="0"/>
              </a:rPr>
              <a:t>selanjutnya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perhitungan</a:t>
            </a:r>
            <a:r>
              <a:rPr lang="en-US" sz="2000" dirty="0">
                <a:latin typeface="Rockwell Condensed" pitchFamily="18" charset="0"/>
              </a:rPr>
              <a:t> Lifting Index, </a:t>
            </a:r>
            <a:r>
              <a:rPr lang="en-US" sz="2000" dirty="0" err="1" smtClean="0">
                <a:latin typeface="Rockwell Condensed" pitchFamily="18" charset="0"/>
              </a:rPr>
              <a:t>untuk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mengetahui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>
                <a:latin typeface="Rockwell Condensed" pitchFamily="18" charset="0"/>
              </a:rPr>
              <a:t>index </a:t>
            </a:r>
            <a:r>
              <a:rPr lang="en-US" sz="2000" dirty="0" err="1">
                <a:latin typeface="Rockwell Condensed" pitchFamily="18" charset="0"/>
              </a:rPr>
              <a:t>pengangkatan</a:t>
            </a:r>
            <a:r>
              <a:rPr lang="en-US" sz="2000" dirty="0">
                <a:latin typeface="Rockwell Condensed" pitchFamily="18" charset="0"/>
              </a:rPr>
              <a:t> yang </a:t>
            </a:r>
            <a:r>
              <a:rPr lang="en-US" sz="2000" dirty="0" err="1">
                <a:latin typeface="Rockwell Condensed" pitchFamily="18" charset="0"/>
              </a:rPr>
              <a:t>tidak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mengandung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resiko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cidera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tulang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belakang</a:t>
            </a:r>
            <a:r>
              <a:rPr lang="en-US" sz="2000" dirty="0">
                <a:latin typeface="Rockwell Condensed" pitchFamily="18" charset="0"/>
              </a:rPr>
              <a:t>, </a:t>
            </a:r>
            <a:r>
              <a:rPr lang="en-US" sz="2000" dirty="0" err="1">
                <a:latin typeface="Rockwell Condensed" pitchFamily="18" charset="0"/>
              </a:rPr>
              <a:t>dengan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persamaan</a:t>
            </a:r>
            <a:r>
              <a:rPr lang="en-US" sz="2000" dirty="0">
                <a:latin typeface="Rockwell Condensed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925046100"/>
      </p:ext>
    </p:extLst>
  </p:cSld>
  <p:clrMapOvr>
    <a:masterClrMapping/>
  </p:clrMapOvr>
  <p:transition>
    <p:plu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4684" y="1545310"/>
            <a:ext cx="69246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buFont typeface="+mj-lt"/>
              <a:buAutoNum type="arabicPeriod"/>
            </a:pP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Berat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beban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diangkat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perbandingannya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terhadap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berat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badan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operator.</a:t>
            </a:r>
            <a:endParaRPr lang="en-US" sz="20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5" name="Picture 2" descr="Description: http://mutiamanarisa.files.wordpress.com/2010/03/lifting.jpg?w=327&amp;h=21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26" y="2555956"/>
            <a:ext cx="2606291" cy="16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30882" y="4283224"/>
            <a:ext cx="7432267" cy="197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Jarak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horizontal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beban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relatif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terhadap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operator.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000" dirty="0" smtClean="0">
              <a:solidFill>
                <a:prstClr val="black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 startAt="2"/>
            </a:pP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Ukuran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beban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diangkat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beban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berukuran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besar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memiliki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pusat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massa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centre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of gravity )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letaknya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jauh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operator,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hal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juga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mempengaruhi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pandangan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operator.</a:t>
            </a:r>
            <a:endParaRPr lang="en-US" sz="2000" dirty="0" smtClean="0">
              <a:solidFill>
                <a:prstClr val="black"/>
              </a:solidFill>
              <a:latin typeface="Calibri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707504"/>
            <a:ext cx="717846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Pristina" pitchFamily="66" charset="0"/>
                <a:ea typeface="Times New Roman" pitchFamily="18" charset="0"/>
                <a:cs typeface="Times New Roman" pitchFamily="18" charset="0"/>
              </a:rPr>
              <a:t>3.3. </a:t>
            </a:r>
            <a:r>
              <a:rPr lang="en-US" b="1" dirty="0" err="1" smtClean="0">
                <a:solidFill>
                  <a:prstClr val="black"/>
                </a:solidFill>
                <a:latin typeface="Pristina" pitchFamily="66" charset="0"/>
                <a:ea typeface="Times New Roman" pitchFamily="18" charset="0"/>
                <a:cs typeface="Times New Roman" pitchFamily="18" charset="0"/>
              </a:rPr>
              <a:t>Beberapa</a:t>
            </a:r>
            <a:r>
              <a:rPr lang="en-US" b="1" dirty="0" smtClean="0">
                <a:solidFill>
                  <a:prstClr val="black"/>
                </a:solidFill>
                <a:latin typeface="Pristin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Pristina" pitchFamily="66" charset="0"/>
                <a:ea typeface="Times New Roman" pitchFamily="18" charset="0"/>
                <a:cs typeface="Times New Roman" pitchFamily="18" charset="0"/>
              </a:rPr>
              <a:t>faktor</a:t>
            </a:r>
            <a:r>
              <a:rPr lang="en-US" b="1" dirty="0">
                <a:solidFill>
                  <a:prstClr val="black"/>
                </a:solidFill>
                <a:latin typeface="Pristina" pitchFamily="66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b="1" dirty="0" err="1">
                <a:solidFill>
                  <a:prstClr val="black"/>
                </a:solidFill>
                <a:latin typeface="Pristina" pitchFamily="66" charset="0"/>
                <a:ea typeface="Times New Roman" pitchFamily="18" charset="0"/>
                <a:cs typeface="Times New Roman" pitchFamily="18" charset="0"/>
              </a:rPr>
              <a:t>berpengaruh</a:t>
            </a:r>
            <a:r>
              <a:rPr lang="en-US" b="1" dirty="0">
                <a:solidFill>
                  <a:prstClr val="black"/>
                </a:solidFill>
                <a:latin typeface="Pristin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Pristina" pitchFamily="66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lang="en-US" b="1" dirty="0">
                <a:solidFill>
                  <a:prstClr val="black"/>
                </a:solidFill>
                <a:latin typeface="Pristin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Pristina" pitchFamily="66" charset="0"/>
                <a:ea typeface="Times New Roman" pitchFamily="18" charset="0"/>
                <a:cs typeface="Times New Roman" pitchFamily="18" charset="0"/>
              </a:rPr>
              <a:t>pemindahan</a:t>
            </a:r>
            <a:r>
              <a:rPr lang="en-US" b="1" dirty="0">
                <a:solidFill>
                  <a:prstClr val="black"/>
                </a:solidFill>
                <a:latin typeface="Pristin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Pristina" pitchFamily="66" charset="0"/>
                <a:ea typeface="Times New Roman" pitchFamily="18" charset="0"/>
                <a:cs typeface="Times New Roman" pitchFamily="18" charset="0"/>
              </a:rPr>
              <a:t>material   :</a:t>
            </a:r>
            <a:endParaRPr lang="en-US" dirty="0">
              <a:solidFill>
                <a:prstClr val="black"/>
              </a:solidFill>
              <a:latin typeface="Pristina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4654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548680"/>
            <a:ext cx="73448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buFont typeface="+mj-lt"/>
              <a:buAutoNum type="arabicPeriod" startAt="3"/>
            </a:pP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Ketinggian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beban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diangkat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jarak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perpindahan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beban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mengangkat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beban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permukaan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lantai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relatif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lebih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sulit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daripada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mengangkat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beban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ketinggian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permukaan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pinggang</a:t>
            </a:r>
            <a:r>
              <a:rPr lang="en-US" sz="20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 eaLnBrk="0" hangingPunct="0">
              <a:buFont typeface="+mj-lt"/>
              <a:buAutoNum type="arabicPeriod" startAt="3"/>
            </a:pPr>
            <a:endParaRPr lang="en-US" sz="20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marL="406400" indent="-406400" eaLnBrk="0" hangingPunct="0">
              <a:buFont typeface="+mj-lt"/>
              <a:buAutoNum type="arabicPeriod" startAt="3"/>
            </a:pP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Beban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puntir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(twisting load)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operator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selama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aktivitas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angkat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beban</a:t>
            </a:r>
            <a:r>
              <a:rPr lang="en-US" sz="20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228600" indent="-228600" eaLnBrk="0" hangingPunct="0">
              <a:buFont typeface="+mj-lt"/>
              <a:buAutoNum type="arabicPeriod" startAt="3"/>
            </a:pPr>
            <a:endParaRPr lang="en-US" sz="20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 startAt="3"/>
            </a:pP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Prediksi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terhadap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berat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beban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diangkat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. Hal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mengantisipasi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beban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lebih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berat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diperkirakan</a:t>
            </a:r>
            <a:r>
              <a:rPr lang="en-US" sz="20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0" hangingPunct="0">
              <a:buFont typeface="+mj-lt"/>
              <a:buAutoNum type="arabicPeriod" startAt="3"/>
            </a:pPr>
            <a:endParaRPr lang="en-US" sz="20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 startAt="3"/>
            </a:pP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Stabilisasi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beban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diangkat</a:t>
            </a:r>
            <a:r>
              <a:rPr lang="en-US" sz="20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0" hangingPunct="0">
              <a:buFont typeface="+mj-lt"/>
              <a:buAutoNum type="arabicPeriod" startAt="3"/>
            </a:pPr>
            <a:endParaRPr lang="en-US" sz="2000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 startAt="3"/>
            </a:pPr>
            <a:r>
              <a:rPr lang="en-US" sz="2000" dirty="0" err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Kemudahan</a:t>
            </a:r>
            <a:r>
              <a:rPr lang="en-US" sz="20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dijangkau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pekerja</a:t>
            </a:r>
            <a:r>
              <a:rPr lang="en-US" sz="20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0" hangingPunct="0">
              <a:buFont typeface="+mj-lt"/>
              <a:buAutoNum type="arabicPeriod" startAt="3"/>
            </a:pPr>
            <a:endParaRPr lang="en-US" sz="20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 startAt="3"/>
            </a:pP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Frekuensi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angkat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banyaknya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aktifitas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angkat</a:t>
            </a:r>
            <a:r>
              <a:rPr lang="en-US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854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47800" y="304800"/>
            <a:ext cx="2743200" cy="685800"/>
          </a:xfrm>
        </p:spPr>
        <p:txBody>
          <a:bodyPr/>
          <a:lstStyle/>
          <a:p>
            <a:pPr algn="l"/>
            <a:r>
              <a:rPr lang="en-US" sz="2400" dirty="0" err="1" smtClean="0"/>
              <a:t>Referensi</a:t>
            </a:r>
            <a:r>
              <a:rPr lang="en-US" sz="2400" dirty="0" smtClean="0"/>
              <a:t>,</a:t>
            </a:r>
            <a:endParaRPr lang="en-US" sz="2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85556" y="1066800"/>
            <a:ext cx="7753644" cy="3802360"/>
          </a:xfrm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800" dirty="0"/>
              <a:t>Barnes RM. 1963. 2002. </a:t>
            </a:r>
            <a:r>
              <a:rPr lang="en-US" sz="1800" b="1" i="1" dirty="0"/>
              <a:t>Motion and Time Study : Design and Measurement of Work. John Wiley and Sons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 smtClean="0"/>
              <a:t>Eko</a:t>
            </a:r>
            <a:r>
              <a:rPr lang="en-US" sz="1800" dirty="0" smtClean="0"/>
              <a:t> </a:t>
            </a:r>
            <a:r>
              <a:rPr lang="en-US" sz="1800" dirty="0" err="1"/>
              <a:t>Nurmianto</a:t>
            </a:r>
            <a:r>
              <a:rPr lang="en-US" sz="1800" dirty="0"/>
              <a:t>, Ir., </a:t>
            </a:r>
            <a:r>
              <a:rPr lang="en-US" sz="1800" dirty="0" err="1"/>
              <a:t>M.Eng.Sc</a:t>
            </a:r>
            <a:r>
              <a:rPr lang="en-US" sz="1800" dirty="0"/>
              <a:t>., D.E.R.T </a:t>
            </a:r>
            <a:r>
              <a:rPr lang="en-US" sz="1800" dirty="0" err="1"/>
              <a:t>Juli</a:t>
            </a:r>
            <a:r>
              <a:rPr lang="en-US" sz="1800" dirty="0"/>
              <a:t> </a:t>
            </a:r>
            <a:r>
              <a:rPr lang="en-US" sz="1800" dirty="0" smtClean="0"/>
              <a:t>2008, </a:t>
            </a:r>
            <a:r>
              <a:rPr lang="en-US" sz="1800" b="1" i="1" dirty="0" err="1" smtClean="0"/>
              <a:t>Ergonomi</a:t>
            </a:r>
            <a:r>
              <a:rPr lang="en-US" sz="1800" b="1" i="1" dirty="0" smtClean="0"/>
              <a:t> </a:t>
            </a:r>
            <a:r>
              <a:rPr lang="en-US" sz="1800" b="1" i="1" dirty="0" err="1"/>
              <a:t>Konsep</a:t>
            </a:r>
            <a:r>
              <a:rPr lang="en-US" sz="1800" b="1" i="1" dirty="0"/>
              <a:t> </a:t>
            </a:r>
            <a:r>
              <a:rPr lang="en-US" sz="1800" b="1" i="1" dirty="0" err="1"/>
              <a:t>Dasar</a:t>
            </a:r>
            <a:r>
              <a:rPr lang="en-US" sz="1800" b="1" i="1" dirty="0"/>
              <a:t> </a:t>
            </a:r>
            <a:r>
              <a:rPr lang="en-US" sz="1800" b="1" i="1" dirty="0" err="1"/>
              <a:t>dan</a:t>
            </a:r>
            <a:r>
              <a:rPr lang="en-US" sz="1800" b="1" i="1" dirty="0"/>
              <a:t> </a:t>
            </a:r>
            <a:r>
              <a:rPr lang="en-US" sz="1800" b="1" i="1" dirty="0" err="1" smtClean="0"/>
              <a:t>Aplikasinya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Edisi</a:t>
            </a:r>
            <a:r>
              <a:rPr lang="en-US" sz="1800" b="1" i="1" dirty="0" smtClean="0"/>
              <a:t> </a:t>
            </a:r>
            <a:r>
              <a:rPr lang="en-US" sz="1800" b="1" i="1" dirty="0" err="1"/>
              <a:t>Kedua</a:t>
            </a:r>
            <a:r>
              <a:rPr lang="en-US" sz="1800" b="1" i="1" dirty="0"/>
              <a:t> | </a:t>
            </a:r>
            <a:r>
              <a:rPr lang="en-US" sz="1800" b="1" i="1" dirty="0" err="1"/>
              <a:t>Cetakan</a:t>
            </a:r>
            <a:r>
              <a:rPr lang="en-US" sz="1800" b="1" i="1" dirty="0"/>
              <a:t> </a:t>
            </a:r>
            <a:r>
              <a:rPr lang="en-US" sz="1800" b="1" i="1" dirty="0" err="1" smtClean="0"/>
              <a:t>Kedua</a:t>
            </a:r>
            <a:r>
              <a:rPr lang="en-US" sz="1800" b="1" i="1" dirty="0"/>
              <a:t> </a:t>
            </a:r>
            <a:r>
              <a:rPr lang="en-US" sz="1800" b="1" i="1" dirty="0" smtClean="0"/>
              <a:t>,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err="1" smtClean="0"/>
              <a:t>Departemen</a:t>
            </a:r>
            <a:r>
              <a:rPr lang="en-US" sz="1800" dirty="0" smtClean="0"/>
              <a:t> </a:t>
            </a:r>
            <a:r>
              <a:rPr lang="en-US" sz="1800" dirty="0" err="1" smtClean="0"/>
              <a:t>Tenaga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 RI, </a:t>
            </a:r>
            <a:r>
              <a:rPr lang="en-US" sz="1800" dirty="0" err="1" smtClean="0"/>
              <a:t>Pusat</a:t>
            </a:r>
            <a:r>
              <a:rPr lang="en-US" sz="1800" dirty="0" smtClean="0"/>
              <a:t> </a:t>
            </a:r>
            <a:r>
              <a:rPr lang="en-US" sz="1800" dirty="0" err="1" smtClean="0"/>
              <a:t>Pengembangan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Keselamatan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Hiperkes</a:t>
            </a:r>
            <a:r>
              <a:rPr lang="en-US" sz="1800" dirty="0" smtClean="0"/>
              <a:t>, 2004 . </a:t>
            </a:r>
            <a:r>
              <a:rPr lang="en-US" sz="1800" b="1" i="1" dirty="0" err="1" smtClean="0"/>
              <a:t>Modul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Ergonomi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dan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Fisiologi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Kerja</a:t>
            </a:r>
            <a:endParaRPr lang="en-US" sz="1800" b="1" i="1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/>
              <a:t>KHE</a:t>
            </a:r>
            <a:r>
              <a:rPr lang="en-US" sz="1800" dirty="0"/>
              <a:t>, HB </a:t>
            </a:r>
            <a:r>
              <a:rPr lang="en-US" sz="1800" dirty="0" err="1"/>
              <a:t>Kroemer</a:t>
            </a:r>
            <a:r>
              <a:rPr lang="en-US" sz="1800" dirty="0"/>
              <a:t> </a:t>
            </a:r>
            <a:r>
              <a:rPr lang="en-US" sz="1800" dirty="0" smtClean="0"/>
              <a:t>, </a:t>
            </a:r>
            <a:r>
              <a:rPr lang="en-US" sz="1800" b="1" i="1" dirty="0" smtClean="0"/>
              <a:t>Ergonomics</a:t>
            </a:r>
            <a:r>
              <a:rPr lang="en-US" sz="1800" b="1" i="1" dirty="0"/>
              <a:t>, How to Design for Ease and Efficiency, Second Edition, Prentice Hall.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err="1" smtClean="0"/>
              <a:t>Mc</a:t>
            </a:r>
            <a:r>
              <a:rPr lang="en-US" sz="1800" dirty="0" smtClean="0"/>
              <a:t> </a:t>
            </a:r>
            <a:r>
              <a:rPr lang="en-US" sz="1800" dirty="0" err="1"/>
              <a:t>Cormick</a:t>
            </a:r>
            <a:r>
              <a:rPr lang="en-US" sz="1800" dirty="0"/>
              <a:t> EJ, Sander MS. 1982. </a:t>
            </a:r>
            <a:r>
              <a:rPr lang="en-US" sz="1800" b="1" i="1" dirty="0"/>
              <a:t>Human Factors in Engineering and Design. </a:t>
            </a:r>
            <a:r>
              <a:rPr lang="en-US" sz="1800" b="1" i="1" dirty="0" err="1"/>
              <a:t>Mc</a:t>
            </a:r>
            <a:r>
              <a:rPr lang="en-US" sz="1800" b="1" i="1" dirty="0"/>
              <a:t> </a:t>
            </a:r>
            <a:r>
              <a:rPr lang="en-US" sz="1800" b="1" i="1" dirty="0" err="1"/>
              <a:t>Graw</a:t>
            </a:r>
            <a:r>
              <a:rPr lang="en-US" sz="1800" b="1" i="1" dirty="0"/>
              <a:t> Hill. New York. 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800" dirty="0"/>
              <a:t>Taylor &amp; Francis 1988, </a:t>
            </a:r>
            <a:r>
              <a:rPr lang="en-US" sz="1800" b="1" i="1" dirty="0"/>
              <a:t>Fitting the task to the Man, A textbook of </a:t>
            </a:r>
            <a:r>
              <a:rPr lang="en-US" sz="1800" b="1" i="1" dirty="0" smtClean="0"/>
              <a:t>Occupational Ergonomics </a:t>
            </a:r>
            <a:r>
              <a:rPr lang="en-US" sz="1800" b="1" i="1" dirty="0"/>
              <a:t>4</a:t>
            </a:r>
            <a:r>
              <a:rPr lang="en-US" sz="1800" b="1" i="1" baseline="30000" dirty="0"/>
              <a:t>th</a:t>
            </a:r>
            <a:r>
              <a:rPr lang="en-US" sz="1800" b="1" i="1" dirty="0"/>
              <a:t> Edition, London New York ,Philadelphia </a:t>
            </a:r>
            <a:r>
              <a:rPr lang="en-US" sz="1800" b="1" i="1" dirty="0" smtClean="0"/>
              <a:t>1988</a:t>
            </a:r>
            <a:endParaRPr lang="en-US" sz="1800" b="1" i="1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Modul-2, data M </a:t>
            </a:r>
            <a:r>
              <a:rPr lang="en-US" dirty="0" err="1" smtClean="0"/>
              <a:t>Arief</a:t>
            </a:r>
            <a:r>
              <a:rPr lang="en-US" dirty="0" smtClean="0"/>
              <a:t> </a:t>
            </a:r>
            <a:r>
              <a:rPr lang="en-US" dirty="0" err="1" smtClean="0"/>
              <a:t>Latar</a:t>
            </a: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085556" y="5351345"/>
            <a:ext cx="4324644" cy="53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000" dirty="0" smtClean="0"/>
              <a:t>Online Reading:</a:t>
            </a:r>
          </a:p>
          <a:p>
            <a:pPr algn="l"/>
            <a:r>
              <a:rPr lang="en-US" sz="2000" i="1" dirty="0"/>
              <a:t>http://www.emedicine.com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907390"/>
      </p:ext>
    </p:extLst>
  </p:cSld>
  <p:clrMapOvr>
    <a:masterClrMapping/>
  </p:clrMapOvr>
  <p:transition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71800" y="2416076"/>
            <a:ext cx="5868512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600" b="1" dirty="0" err="1" smtClean="0">
                <a:solidFill>
                  <a:prstClr val="black"/>
                </a:solidFill>
              </a:rPr>
              <a:t>Konsep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Dasar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Pekerjaan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Angkat</a:t>
            </a:r>
            <a:r>
              <a:rPr lang="en-US" sz="3600" b="1" dirty="0" smtClean="0">
                <a:solidFill>
                  <a:prstClr val="black"/>
                </a:solidFill>
              </a:rPr>
              <a:t> &amp; </a:t>
            </a:r>
            <a:r>
              <a:rPr lang="en-US" sz="3600" b="1" dirty="0" err="1" smtClean="0">
                <a:solidFill>
                  <a:prstClr val="black"/>
                </a:solidFill>
              </a:rPr>
              <a:t>Angkut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 descr="Manual_Handling_p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44" y="2416076"/>
            <a:ext cx="1219200" cy="197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93987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220315"/>
            <a:ext cx="245714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Rockwell Condensed" pitchFamily="18" charset="0"/>
              </a:rPr>
              <a:t>1.1  </a:t>
            </a:r>
            <a:r>
              <a:rPr lang="en-US" sz="3600" dirty="0" err="1" smtClean="0">
                <a:latin typeface="Rockwell Condensed" pitchFamily="18" charset="0"/>
              </a:rPr>
              <a:t>Pengertian</a:t>
            </a:r>
            <a:endParaRPr lang="en-US" sz="3600" dirty="0" smtClean="0">
              <a:latin typeface="Rockwell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484784"/>
            <a:ext cx="7726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Rockwell Condensed" pitchFamily="18" charset="0"/>
              </a:rPr>
              <a:t>Pemindahan</a:t>
            </a:r>
            <a:r>
              <a:rPr lang="en-US" sz="2800" dirty="0" smtClean="0">
                <a:latin typeface="Rockwell Condensed" pitchFamily="18" charset="0"/>
              </a:rPr>
              <a:t> </a:t>
            </a:r>
            <a:r>
              <a:rPr lang="en-US" sz="2800" dirty="0" err="1" smtClean="0">
                <a:latin typeface="Rockwell Condensed" pitchFamily="18" charset="0"/>
              </a:rPr>
              <a:t>Beban</a:t>
            </a:r>
            <a:r>
              <a:rPr lang="en-US" sz="2800" dirty="0" smtClean="0">
                <a:latin typeface="Rockwell Condensed" pitchFamily="18" charset="0"/>
              </a:rPr>
              <a:t> </a:t>
            </a:r>
            <a:r>
              <a:rPr lang="en-US" sz="2800" dirty="0" err="1" smtClean="0">
                <a:latin typeface="Rockwell Condensed" pitchFamily="18" charset="0"/>
              </a:rPr>
              <a:t>Secara</a:t>
            </a:r>
            <a:r>
              <a:rPr lang="en-US" sz="2800" dirty="0" smtClean="0">
                <a:latin typeface="Rockwell Condensed" pitchFamily="18" charset="0"/>
              </a:rPr>
              <a:t> Manual, </a:t>
            </a:r>
            <a:r>
              <a:rPr lang="en-US" sz="2800" dirty="0" err="1" smtClean="0">
                <a:latin typeface="Rockwell Condensed" pitchFamily="18" charset="0"/>
              </a:rPr>
              <a:t>menurut</a:t>
            </a:r>
            <a:r>
              <a:rPr lang="en-US" sz="2800" dirty="0" smtClean="0">
                <a:latin typeface="Rockwell Condensed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Rockwell Condensed" pitchFamily="18" charset="0"/>
              </a:rPr>
              <a:t>American Material </a:t>
            </a:r>
            <a:r>
              <a:rPr lang="en-US" sz="2800" dirty="0">
                <a:solidFill>
                  <a:srgbClr val="FF0000"/>
                </a:solidFill>
                <a:latin typeface="Rockwell Condensed" pitchFamily="18" charset="0"/>
              </a:rPr>
              <a:t>Handling </a:t>
            </a:r>
            <a:r>
              <a:rPr lang="en-US" sz="2800" dirty="0" smtClean="0">
                <a:solidFill>
                  <a:srgbClr val="FF0000"/>
                </a:solidFill>
                <a:latin typeface="Rockwell Condensed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ockwell Condensed" pitchFamily="18" charset="0"/>
              </a:rPr>
              <a:t>Sociaty</a:t>
            </a:r>
            <a:r>
              <a:rPr lang="en-US" sz="2800" dirty="0" smtClean="0">
                <a:solidFill>
                  <a:srgbClr val="FF0000"/>
                </a:solidFill>
                <a:latin typeface="Rockwell Condensed" pitchFamily="18" charset="0"/>
              </a:rPr>
              <a:t>, </a:t>
            </a:r>
            <a:r>
              <a:rPr lang="en-US" sz="2800" dirty="0" err="1" smtClean="0">
                <a:latin typeface="Rockwell Condensed" pitchFamily="18" charset="0"/>
              </a:rPr>
              <a:t>dinyatkan</a:t>
            </a:r>
            <a:r>
              <a:rPr lang="en-US" sz="2800" dirty="0" smtClean="0">
                <a:latin typeface="Rockwell Condensed" pitchFamily="18" charset="0"/>
              </a:rPr>
              <a:t> </a:t>
            </a:r>
            <a:r>
              <a:rPr lang="en-US" sz="2800" dirty="0" err="1" smtClean="0">
                <a:latin typeface="Rockwell Condensed" pitchFamily="18" charset="0"/>
              </a:rPr>
              <a:t>sebagai</a:t>
            </a:r>
            <a:r>
              <a:rPr lang="en-US" sz="2800" dirty="0" smtClean="0">
                <a:latin typeface="Rockwell Condensed" pitchFamily="18" charset="0"/>
              </a:rPr>
              <a:t> </a:t>
            </a:r>
            <a:r>
              <a:rPr lang="en-US" sz="2800" dirty="0" err="1" smtClean="0">
                <a:latin typeface="Rockwell Condensed" pitchFamily="18" charset="0"/>
              </a:rPr>
              <a:t>ilmu</a:t>
            </a:r>
            <a:r>
              <a:rPr lang="en-US" sz="2800" dirty="0" smtClean="0">
                <a:latin typeface="Rockwell Condensed" pitchFamily="18" charset="0"/>
              </a:rPr>
              <a:t> </a:t>
            </a:r>
            <a:r>
              <a:rPr lang="en-US" sz="2800" dirty="0" err="1" smtClean="0">
                <a:latin typeface="Rockwell Condensed" pitchFamily="18" charset="0"/>
              </a:rPr>
              <a:t>dan</a:t>
            </a:r>
            <a:r>
              <a:rPr lang="en-US" sz="2800" dirty="0" smtClean="0">
                <a:latin typeface="Rockwell Condensed" pitchFamily="18" charset="0"/>
              </a:rPr>
              <a:t> </a:t>
            </a:r>
            <a:r>
              <a:rPr lang="en-US" sz="2800" dirty="0" err="1" smtClean="0">
                <a:latin typeface="Rockwell Condensed" pitchFamily="18" charset="0"/>
              </a:rPr>
              <a:t>seni</a:t>
            </a:r>
            <a:r>
              <a:rPr lang="en-US" sz="2800" dirty="0" smtClean="0">
                <a:latin typeface="Rockwell Condensed" pitchFamily="18" charset="0"/>
              </a:rPr>
              <a:t> yang </a:t>
            </a:r>
            <a:r>
              <a:rPr lang="en-US" sz="2800" dirty="0" err="1" smtClean="0">
                <a:latin typeface="Rockwell Condensed" pitchFamily="18" charset="0"/>
              </a:rPr>
              <a:t>meliputi</a:t>
            </a:r>
            <a:r>
              <a:rPr lang="en-US" sz="2800" dirty="0" smtClean="0">
                <a:latin typeface="Rockwell Condensed" pitchFamily="18" charset="0"/>
              </a:rPr>
              <a:t> </a:t>
            </a:r>
            <a:r>
              <a:rPr lang="en-US" sz="2800" dirty="0" err="1" smtClean="0">
                <a:latin typeface="Rockwell Condensed" pitchFamily="18" charset="0"/>
              </a:rPr>
              <a:t>penanganan</a:t>
            </a:r>
            <a:r>
              <a:rPr lang="en-US" sz="2800" dirty="0" smtClean="0">
                <a:latin typeface="Rockwell Condensed" pitchFamily="18" charset="0"/>
              </a:rPr>
              <a:t> (handling), </a:t>
            </a:r>
            <a:r>
              <a:rPr lang="en-US" sz="2800" dirty="0" err="1" smtClean="0">
                <a:latin typeface="Rockwell Condensed" pitchFamily="18" charset="0"/>
              </a:rPr>
              <a:t>pemindahan</a:t>
            </a:r>
            <a:r>
              <a:rPr lang="en-US" sz="2800" dirty="0" smtClean="0">
                <a:latin typeface="Rockwell Condensed" pitchFamily="18" charset="0"/>
              </a:rPr>
              <a:t> (moving),  </a:t>
            </a:r>
            <a:r>
              <a:rPr lang="en-US" sz="2800" dirty="0" err="1" smtClean="0">
                <a:latin typeface="Rockwell Condensed" pitchFamily="18" charset="0"/>
              </a:rPr>
              <a:t>pengepakan</a:t>
            </a:r>
            <a:r>
              <a:rPr lang="en-US" sz="2800" dirty="0" smtClean="0">
                <a:latin typeface="Rockwell Condensed" pitchFamily="18" charset="0"/>
              </a:rPr>
              <a:t> (packing), </a:t>
            </a:r>
            <a:r>
              <a:rPr lang="en-US" sz="2800" dirty="0" err="1" smtClean="0">
                <a:latin typeface="Rockwell Condensed" pitchFamily="18" charset="0"/>
              </a:rPr>
              <a:t>penyimpanan</a:t>
            </a:r>
            <a:r>
              <a:rPr lang="en-US" sz="2800" dirty="0" smtClean="0">
                <a:latin typeface="Rockwell Condensed" pitchFamily="18" charset="0"/>
              </a:rPr>
              <a:t> (storing), </a:t>
            </a:r>
            <a:r>
              <a:rPr lang="en-US" sz="2800" dirty="0" err="1" smtClean="0">
                <a:latin typeface="Rockwell Condensed" pitchFamily="18" charset="0"/>
              </a:rPr>
              <a:t>dan</a:t>
            </a:r>
            <a:r>
              <a:rPr lang="en-US" sz="2800" dirty="0" smtClean="0">
                <a:latin typeface="Rockwell Condensed" pitchFamily="18" charset="0"/>
              </a:rPr>
              <a:t> </a:t>
            </a:r>
            <a:r>
              <a:rPr lang="en-US" sz="2800" dirty="0" err="1" smtClean="0">
                <a:latin typeface="Rockwell Condensed" pitchFamily="18" charset="0"/>
              </a:rPr>
              <a:t>pengawasan</a:t>
            </a:r>
            <a:r>
              <a:rPr lang="en-US" sz="2800" dirty="0" smtClean="0">
                <a:latin typeface="Rockwell Condensed" pitchFamily="18" charset="0"/>
              </a:rPr>
              <a:t> (</a:t>
            </a:r>
            <a:r>
              <a:rPr lang="en-US" sz="2800" dirty="0" err="1" smtClean="0">
                <a:latin typeface="Rockwell Condensed" pitchFamily="18" charset="0"/>
              </a:rPr>
              <a:t>controling</a:t>
            </a:r>
            <a:r>
              <a:rPr lang="en-US" sz="2800" dirty="0" smtClean="0">
                <a:latin typeface="Rockwell Condensed" pitchFamily="18" charset="0"/>
              </a:rPr>
              <a:t>) </a:t>
            </a:r>
            <a:r>
              <a:rPr lang="en-US" sz="2800" dirty="0" err="1" smtClean="0">
                <a:latin typeface="Rockwell Condensed" pitchFamily="18" charset="0"/>
              </a:rPr>
              <a:t>dari</a:t>
            </a:r>
            <a:r>
              <a:rPr lang="en-US" sz="2800" dirty="0" smtClean="0">
                <a:latin typeface="Rockwell Condensed" pitchFamily="18" charset="0"/>
              </a:rPr>
              <a:t> material </a:t>
            </a:r>
            <a:r>
              <a:rPr lang="en-US" sz="2800" dirty="0" err="1" smtClean="0">
                <a:latin typeface="Rockwell Condensed" pitchFamily="18" charset="0"/>
              </a:rPr>
              <a:t>dengan</a:t>
            </a:r>
            <a:r>
              <a:rPr lang="en-US" sz="2800" dirty="0" smtClean="0">
                <a:latin typeface="Rockwell Condensed" pitchFamily="18" charset="0"/>
              </a:rPr>
              <a:t> </a:t>
            </a:r>
            <a:r>
              <a:rPr lang="en-US" sz="2800" dirty="0" err="1" smtClean="0">
                <a:latin typeface="Rockwell Condensed" pitchFamily="18" charset="0"/>
              </a:rPr>
              <a:t>segala</a:t>
            </a:r>
            <a:r>
              <a:rPr lang="en-US" sz="2800" dirty="0" smtClean="0">
                <a:latin typeface="Rockwell Condensed" pitchFamily="18" charset="0"/>
              </a:rPr>
              <a:t> </a:t>
            </a:r>
            <a:r>
              <a:rPr lang="en-US" sz="2800" dirty="0" err="1" smtClean="0">
                <a:latin typeface="Rockwell Condensed" pitchFamily="18" charset="0"/>
              </a:rPr>
              <a:t>bentuknya</a:t>
            </a:r>
            <a:r>
              <a:rPr lang="en-US" sz="2800" dirty="0" smtClean="0">
                <a:latin typeface="Rockwell Condensed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Rockwell Condensed" pitchFamily="18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Rockwell Condensed" pitchFamily="18" charset="0"/>
              </a:rPr>
              <a:t>Wignyosoebroto</a:t>
            </a:r>
            <a:r>
              <a:rPr lang="en-US" sz="2800" dirty="0" smtClean="0">
                <a:solidFill>
                  <a:srgbClr val="FF0000"/>
                </a:solidFill>
                <a:latin typeface="Rockwell Condensed" pitchFamily="18" charset="0"/>
              </a:rPr>
              <a:t>, 1996)</a:t>
            </a:r>
            <a:endParaRPr lang="en-US" sz="2800" dirty="0">
              <a:solidFill>
                <a:srgbClr val="FF0000"/>
              </a:solidFill>
              <a:latin typeface="Rockwell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4666" y="4365104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Rockwell Condensed" pitchFamily="18" charset="0"/>
              </a:rPr>
              <a:t>Pekerjaan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penanganan</a:t>
            </a:r>
            <a:r>
              <a:rPr lang="en-US" sz="2800" dirty="0">
                <a:latin typeface="Rockwell Condensed" pitchFamily="18" charset="0"/>
              </a:rPr>
              <a:t> material </a:t>
            </a:r>
            <a:r>
              <a:rPr lang="en-US" sz="2800" dirty="0" err="1">
                <a:latin typeface="Rockwell Condensed" pitchFamily="18" charset="0"/>
              </a:rPr>
              <a:t>secara</a:t>
            </a:r>
            <a:r>
              <a:rPr lang="en-US" sz="2800" dirty="0">
                <a:latin typeface="Rockwell Condensed" pitchFamily="18" charset="0"/>
              </a:rPr>
              <a:t> manual (Manual Material </a:t>
            </a:r>
            <a:r>
              <a:rPr lang="en-US" sz="2800" dirty="0" smtClean="0">
                <a:latin typeface="Rockwell Condensed" pitchFamily="18" charset="0"/>
              </a:rPr>
              <a:t>Handling) yang </a:t>
            </a:r>
            <a:r>
              <a:rPr lang="en-US" sz="2800" dirty="0" err="1">
                <a:latin typeface="Rockwell Condensed" pitchFamily="18" charset="0"/>
              </a:rPr>
              <a:t>terdiri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dari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mengangkat</a:t>
            </a:r>
            <a:r>
              <a:rPr lang="en-US" sz="2800" dirty="0">
                <a:latin typeface="Rockwell Condensed" pitchFamily="18" charset="0"/>
              </a:rPr>
              <a:t>, </a:t>
            </a:r>
            <a:r>
              <a:rPr lang="en-US" sz="2800" dirty="0" err="1">
                <a:latin typeface="Rockwell Condensed" pitchFamily="18" charset="0"/>
              </a:rPr>
              <a:t>menurunkan</a:t>
            </a:r>
            <a:r>
              <a:rPr lang="en-US" sz="2800" dirty="0">
                <a:latin typeface="Rockwell Condensed" pitchFamily="18" charset="0"/>
              </a:rPr>
              <a:t>, </a:t>
            </a:r>
            <a:r>
              <a:rPr lang="en-US" sz="2800" dirty="0" err="1">
                <a:latin typeface="Rockwell Condensed" pitchFamily="18" charset="0"/>
              </a:rPr>
              <a:t>mendorong</a:t>
            </a:r>
            <a:r>
              <a:rPr lang="en-US" sz="2800" dirty="0">
                <a:latin typeface="Rockwell Condensed" pitchFamily="18" charset="0"/>
              </a:rPr>
              <a:t>, </a:t>
            </a:r>
            <a:r>
              <a:rPr lang="en-US" sz="2800" dirty="0" err="1">
                <a:latin typeface="Rockwell Condensed" pitchFamily="18" charset="0"/>
              </a:rPr>
              <a:t>menarik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dan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 smtClean="0">
                <a:latin typeface="Rockwell Condensed" pitchFamily="18" charset="0"/>
              </a:rPr>
              <a:t>membawa</a:t>
            </a:r>
            <a:r>
              <a:rPr lang="en-US" sz="2800" dirty="0" smtClean="0">
                <a:latin typeface="Rockwell Condensed" pitchFamily="18" charset="0"/>
              </a:rPr>
              <a:t> </a:t>
            </a:r>
            <a:r>
              <a:rPr lang="en-US" sz="2800" dirty="0" err="1" smtClean="0">
                <a:latin typeface="Rockwell Condensed" pitchFamily="18" charset="0"/>
              </a:rPr>
              <a:t>merupakan</a:t>
            </a:r>
            <a:r>
              <a:rPr lang="en-US" sz="2800" dirty="0" smtClean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sumber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utama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komplain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karyawan</a:t>
            </a:r>
            <a:r>
              <a:rPr lang="en-US" sz="2800" dirty="0">
                <a:latin typeface="Rockwell Condensed" pitchFamily="18" charset="0"/>
              </a:rPr>
              <a:t> di </a:t>
            </a:r>
            <a:r>
              <a:rPr lang="en-US" sz="2800" dirty="0" err="1">
                <a:latin typeface="Rockwell Condensed" pitchFamily="18" charset="0"/>
              </a:rPr>
              <a:t>industri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Rockwell Condensed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Rockwell Condensed" pitchFamily="18" charset="0"/>
              </a:rPr>
              <a:t>Ayoub</a:t>
            </a:r>
            <a:r>
              <a:rPr lang="en-US" sz="2800" dirty="0">
                <a:solidFill>
                  <a:srgbClr val="FF0000"/>
                </a:solidFill>
                <a:latin typeface="Rockwell Condensed" pitchFamily="18" charset="0"/>
              </a:rPr>
              <a:t> &amp; Dempsey, 1999).</a:t>
            </a:r>
          </a:p>
        </p:txBody>
      </p:sp>
    </p:spTree>
    <p:extLst>
      <p:ext uri="{BB962C8B-B14F-4D97-AF65-F5344CB8AC3E}">
        <p14:creationId xmlns:p14="http://schemas.microsoft.com/office/powerpoint/2010/main" val="57368628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1536174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2800" dirty="0" err="1" smtClean="0">
                <a:latin typeface="Rockwell Condensed" pitchFamily="18" charset="0"/>
              </a:rPr>
              <a:t>Tujuan</a:t>
            </a:r>
            <a:r>
              <a:rPr lang="en-US" sz="2800" dirty="0" smtClean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utama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adalah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untuk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mengurangi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biaya</a:t>
            </a:r>
            <a:r>
              <a:rPr lang="en-US" sz="2800" dirty="0">
                <a:latin typeface="Rockwell Condensed" pitchFamily="18" charset="0"/>
              </a:rPr>
              <a:t> unit </a:t>
            </a:r>
            <a:r>
              <a:rPr lang="en-US" sz="2800" dirty="0" err="1">
                <a:latin typeface="Rockwell Condensed" pitchFamily="18" charset="0"/>
              </a:rPr>
              <a:t>produksi</a:t>
            </a:r>
            <a:r>
              <a:rPr lang="en-US" sz="2800" dirty="0">
                <a:latin typeface="Rockwell Condensed" pitchFamily="18" charset="0"/>
              </a:rPr>
              <a:t> </a:t>
            </a:r>
          </a:p>
          <a:p>
            <a:pPr marL="457200" indent="-457200">
              <a:buBlip>
                <a:blip r:embed="rId2"/>
              </a:buBlip>
            </a:pPr>
            <a:r>
              <a:rPr lang="en-US" sz="2800" dirty="0" err="1">
                <a:latin typeface="Rockwell Condensed" pitchFamily="18" charset="0"/>
              </a:rPr>
              <a:t>Mempertahankan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atau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meningkatkan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kualitas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produk</a:t>
            </a:r>
            <a:r>
              <a:rPr lang="en-US" sz="2800" dirty="0">
                <a:latin typeface="Rockwell Condensed" pitchFamily="18" charset="0"/>
              </a:rPr>
              <a:t>, </a:t>
            </a:r>
            <a:r>
              <a:rPr lang="en-US" sz="2800" dirty="0" err="1">
                <a:latin typeface="Rockwell Condensed" pitchFamily="18" charset="0"/>
              </a:rPr>
              <a:t>mengurangi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kerusakan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bahan</a:t>
            </a:r>
            <a:r>
              <a:rPr lang="en-US" sz="2800" dirty="0">
                <a:latin typeface="Rockwell Condensed" pitchFamily="18" charset="0"/>
              </a:rPr>
              <a:t> </a:t>
            </a:r>
          </a:p>
          <a:p>
            <a:pPr marL="457200" indent="-457200">
              <a:buBlip>
                <a:blip r:embed="rId2"/>
              </a:buBlip>
            </a:pPr>
            <a:r>
              <a:rPr lang="en-US" sz="2800" dirty="0" err="1">
                <a:latin typeface="Rockwell Condensed" pitchFamily="18" charset="0"/>
              </a:rPr>
              <a:t>Mempromosikan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keamanan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dan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meningkatkan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kondisi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kerja</a:t>
            </a:r>
            <a:r>
              <a:rPr lang="en-US" sz="2800" dirty="0">
                <a:latin typeface="Rockwell Condensed" pitchFamily="18" charset="0"/>
              </a:rPr>
              <a:t> </a:t>
            </a:r>
          </a:p>
          <a:p>
            <a:pPr marL="457200" indent="-457200">
              <a:buBlip>
                <a:blip r:embed="rId2"/>
              </a:buBlip>
            </a:pPr>
            <a:r>
              <a:rPr lang="en-US" sz="2800" dirty="0" err="1">
                <a:latin typeface="Rockwell Condensed" pitchFamily="18" charset="0"/>
              </a:rPr>
              <a:t>Meningkatkan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produktivitas</a:t>
            </a:r>
            <a:r>
              <a:rPr lang="en-US" sz="2800" dirty="0">
                <a:latin typeface="Rockwell Condensed" pitchFamily="18" charset="0"/>
              </a:rPr>
              <a:t> </a:t>
            </a:r>
            <a:endParaRPr lang="en-US" sz="2800" dirty="0" smtClean="0">
              <a:latin typeface="Rockwell Condensed" pitchFamily="18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sv-SE" sz="2800" dirty="0">
                <a:latin typeface="Rockwell Condensed" pitchFamily="18" charset="0"/>
              </a:rPr>
              <a:t>Mempromosikan peningkatan penggunaan fasilitas Mengurangi tara berat (bobot mati) Kontrol persediaan</a:t>
            </a:r>
            <a:endParaRPr lang="en-US" sz="2800" dirty="0">
              <a:latin typeface="Rockwell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692696"/>
            <a:ext cx="446327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latin typeface="Rockwell Condensed" pitchFamily="18" charset="0"/>
              </a:rPr>
              <a:t>1.2   </a:t>
            </a:r>
            <a:r>
              <a:rPr lang="en-US" sz="3200" dirty="0" err="1" smtClean="0">
                <a:latin typeface="Rockwell Condensed" pitchFamily="18" charset="0"/>
              </a:rPr>
              <a:t>Tujuan</a:t>
            </a:r>
            <a:r>
              <a:rPr lang="en-US" sz="3200" dirty="0" smtClean="0">
                <a:latin typeface="Rockwell Condensed" pitchFamily="18" charset="0"/>
              </a:rPr>
              <a:t> </a:t>
            </a:r>
            <a:r>
              <a:rPr lang="en-US" sz="3200" dirty="0">
                <a:latin typeface="Rockwell Condensed" pitchFamily="18" charset="0"/>
              </a:rPr>
              <a:t>Material Handling </a:t>
            </a:r>
          </a:p>
        </p:txBody>
      </p:sp>
    </p:spTree>
    <p:extLst>
      <p:ext uri="{BB962C8B-B14F-4D97-AF65-F5344CB8AC3E}">
        <p14:creationId xmlns:p14="http://schemas.microsoft.com/office/powerpoint/2010/main" val="2925723468"/>
      </p:ext>
    </p:extLst>
  </p:cSld>
  <p:clrMapOvr>
    <a:masterClrMapping/>
  </p:clrMapOvr>
  <p:transition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914400" y="2286000"/>
            <a:ext cx="7162800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latin typeface="Arial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600200" y="762000"/>
            <a:ext cx="487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1574800" y="549275"/>
            <a:ext cx="6695976" cy="593725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r>
              <a:rPr lang="en-GB" sz="2400" b="1" dirty="0" smtClean="0">
                <a:cs typeface="Arial" charset="0"/>
              </a:rPr>
              <a:t>1.3. Problems </a:t>
            </a:r>
            <a:r>
              <a:rPr lang="en-GB" sz="2400" b="1" dirty="0">
                <a:cs typeface="Arial" charset="0"/>
              </a:rPr>
              <a:t>M</a:t>
            </a:r>
            <a:r>
              <a:rPr lang="en-GB" sz="2400" b="1" dirty="0" smtClean="0">
                <a:cs typeface="Arial" charset="0"/>
              </a:rPr>
              <a:t>anual </a:t>
            </a:r>
            <a:r>
              <a:rPr lang="en-GB" sz="2400" b="1" dirty="0">
                <a:cs typeface="Arial" charset="0"/>
              </a:rPr>
              <a:t>H</a:t>
            </a:r>
            <a:r>
              <a:rPr lang="en-GB" sz="2400" b="1" dirty="0" smtClean="0">
                <a:cs typeface="Arial" charset="0"/>
              </a:rPr>
              <a:t>andling di </a:t>
            </a:r>
            <a:r>
              <a:rPr lang="en-GB" sz="2400" b="1" dirty="0" err="1">
                <a:cs typeface="Arial" charset="0"/>
              </a:rPr>
              <a:t>T</a:t>
            </a:r>
            <a:r>
              <a:rPr lang="en-GB" sz="2400" b="1" dirty="0" err="1" smtClean="0">
                <a:cs typeface="Arial" charset="0"/>
              </a:rPr>
              <a:t>empat</a:t>
            </a:r>
            <a:r>
              <a:rPr lang="en-GB" sz="2400" b="1" dirty="0" smtClean="0">
                <a:cs typeface="Arial" charset="0"/>
              </a:rPr>
              <a:t> </a:t>
            </a:r>
            <a:r>
              <a:rPr lang="en-GB" sz="2400" b="1" dirty="0" err="1" smtClean="0">
                <a:cs typeface="Arial" charset="0"/>
              </a:rPr>
              <a:t>Kerja</a:t>
            </a:r>
            <a:endParaRPr lang="en-GB" sz="2400" b="1" dirty="0">
              <a:cs typeface="Arial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153394" y="1524000"/>
            <a:ext cx="4180606" cy="18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000" dirty="0">
                <a:latin typeface="Arial" charset="0"/>
                <a:cs typeface="Arial" charset="0"/>
              </a:rPr>
              <a:t>Consider these elements:</a:t>
            </a:r>
          </a:p>
          <a:p>
            <a:pPr marL="342900" indent="-342900">
              <a:spcBef>
                <a:spcPct val="20000"/>
              </a:spcBef>
            </a:pPr>
            <a:r>
              <a:rPr lang="en-GB" sz="2000" dirty="0">
                <a:latin typeface="Arial" charset="0"/>
                <a:cs typeface="Arial" charset="0"/>
              </a:rPr>
              <a:t>	the </a:t>
            </a:r>
            <a:r>
              <a:rPr lang="en-GB" sz="2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en-GB" sz="2000" dirty="0">
                <a:latin typeface="Arial" charset="0"/>
                <a:cs typeface="Arial" charset="0"/>
              </a:rPr>
              <a:t>ask</a:t>
            </a:r>
          </a:p>
          <a:p>
            <a:pPr marL="342900" indent="-342900">
              <a:spcBef>
                <a:spcPct val="20000"/>
              </a:spcBef>
            </a:pPr>
            <a:r>
              <a:rPr lang="en-GB" sz="2000" dirty="0">
                <a:latin typeface="Arial" charset="0"/>
                <a:cs typeface="Arial" charset="0"/>
              </a:rPr>
              <a:t>	the </a:t>
            </a:r>
            <a:r>
              <a:rPr lang="en-GB" sz="2000" dirty="0">
                <a:solidFill>
                  <a:srgbClr val="FF0000"/>
                </a:solidFill>
                <a:latin typeface="Arial" charset="0"/>
                <a:cs typeface="Arial" charset="0"/>
              </a:rPr>
              <a:t>I</a:t>
            </a:r>
            <a:r>
              <a:rPr lang="en-GB" sz="2000" dirty="0">
                <a:latin typeface="Arial" charset="0"/>
                <a:cs typeface="Arial" charset="0"/>
              </a:rPr>
              <a:t>ndividual</a:t>
            </a:r>
          </a:p>
          <a:p>
            <a:pPr marL="342900" indent="-342900">
              <a:spcBef>
                <a:spcPct val="20000"/>
              </a:spcBef>
            </a:pPr>
            <a:r>
              <a:rPr lang="en-GB" sz="2000" dirty="0">
                <a:latin typeface="Arial" charset="0"/>
                <a:cs typeface="Arial" charset="0"/>
              </a:rPr>
              <a:t>	the </a:t>
            </a:r>
            <a:r>
              <a:rPr lang="en-GB" sz="2000" dirty="0">
                <a:solidFill>
                  <a:srgbClr val="FF0000"/>
                </a:solidFill>
                <a:latin typeface="Arial" charset="0"/>
                <a:cs typeface="Arial" charset="0"/>
              </a:rPr>
              <a:t>L</a:t>
            </a:r>
            <a:r>
              <a:rPr lang="en-GB" sz="2000" dirty="0">
                <a:latin typeface="Arial" charset="0"/>
                <a:cs typeface="Arial" charset="0"/>
              </a:rPr>
              <a:t>oad</a:t>
            </a:r>
          </a:p>
          <a:p>
            <a:pPr marL="342900" indent="-342900">
              <a:spcBef>
                <a:spcPct val="20000"/>
              </a:spcBef>
            </a:pPr>
            <a:r>
              <a:rPr lang="en-GB" sz="2000" dirty="0">
                <a:latin typeface="Arial" charset="0"/>
                <a:cs typeface="Arial" charset="0"/>
              </a:rPr>
              <a:t>	the </a:t>
            </a:r>
            <a:r>
              <a:rPr lang="en-GB" sz="2000" dirty="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en-GB" sz="2000" dirty="0">
                <a:latin typeface="Arial" charset="0"/>
                <a:cs typeface="Arial" charset="0"/>
              </a:rPr>
              <a:t>nvironment</a:t>
            </a:r>
          </a:p>
        </p:txBody>
      </p: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5410200" y="2057400"/>
            <a:ext cx="2209800" cy="2095500"/>
            <a:chOff x="2016" y="1008"/>
            <a:chExt cx="1392" cy="1320"/>
          </a:xfrm>
        </p:grpSpPr>
        <p:sp>
          <p:nvSpPr>
            <p:cNvPr id="22537" name="Oval 9"/>
            <p:cNvSpPr>
              <a:spLocks noChangeArrowheads="1"/>
            </p:cNvSpPr>
            <p:nvPr/>
          </p:nvSpPr>
          <p:spPr bwMode="auto">
            <a:xfrm>
              <a:off x="2016" y="1008"/>
              <a:ext cx="1392" cy="1320"/>
            </a:xfrm>
            <a:prstGeom prst="ellipse">
              <a:avLst/>
            </a:prstGeom>
            <a:solidFill>
              <a:srgbClr val="33CCFF">
                <a:alpha val="50000"/>
              </a:srgbClr>
            </a:solidFill>
            <a:ln w="381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2400" y="1296"/>
              <a:ext cx="7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800" b="1" dirty="0" err="1" smtClean="0">
                  <a:latin typeface="Arial" charset="0"/>
                </a:rPr>
                <a:t>Tugas</a:t>
              </a:r>
              <a:endParaRPr lang="en-GB" sz="2800" b="1" dirty="0">
                <a:latin typeface="Arial" charset="0"/>
              </a:endParaRPr>
            </a:p>
          </p:txBody>
        </p:sp>
      </p:grpSp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4225925" y="3038475"/>
            <a:ext cx="2209800" cy="2095500"/>
            <a:chOff x="1248" y="1752"/>
            <a:chExt cx="1392" cy="1320"/>
          </a:xfrm>
        </p:grpSpPr>
        <p:sp>
          <p:nvSpPr>
            <p:cNvPr id="22540" name="Oval 12"/>
            <p:cNvSpPr>
              <a:spLocks noChangeArrowheads="1"/>
            </p:cNvSpPr>
            <p:nvPr/>
          </p:nvSpPr>
          <p:spPr bwMode="auto">
            <a:xfrm>
              <a:off x="1248" y="1752"/>
              <a:ext cx="1392" cy="1320"/>
            </a:xfrm>
            <a:prstGeom prst="ellipse">
              <a:avLst/>
            </a:prstGeom>
            <a:solidFill>
              <a:srgbClr val="33CCFF">
                <a:alpha val="50000"/>
              </a:srgbClr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1296" y="2265"/>
              <a:ext cx="1162" cy="327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Arial" charset="0"/>
                </a:rPr>
                <a:t>Individual</a:t>
              </a:r>
            </a:p>
          </p:txBody>
        </p:sp>
      </p:grpSp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5302250" y="4248150"/>
            <a:ext cx="2209800" cy="2095500"/>
            <a:chOff x="2016" y="2568"/>
            <a:chExt cx="1392" cy="1320"/>
          </a:xfrm>
        </p:grpSpPr>
        <p:sp>
          <p:nvSpPr>
            <p:cNvPr id="22543" name="Oval 15"/>
            <p:cNvSpPr>
              <a:spLocks noChangeArrowheads="1"/>
            </p:cNvSpPr>
            <p:nvPr/>
          </p:nvSpPr>
          <p:spPr bwMode="auto">
            <a:xfrm>
              <a:off x="2016" y="2568"/>
              <a:ext cx="1392" cy="1320"/>
            </a:xfrm>
            <a:prstGeom prst="ellipse">
              <a:avLst/>
            </a:prstGeom>
            <a:solidFill>
              <a:srgbClr val="33CCFF">
                <a:alpha val="50000"/>
              </a:srgbClr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/>
          </p:nvSpPr>
          <p:spPr bwMode="auto">
            <a:xfrm>
              <a:off x="2016" y="3087"/>
              <a:ext cx="1388" cy="3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600" b="1">
                  <a:latin typeface="Arial" charset="0"/>
                </a:rPr>
                <a:t>Environment</a:t>
              </a:r>
            </a:p>
          </p:txBody>
        </p:sp>
      </p:grpSp>
      <p:grpSp>
        <p:nvGrpSpPr>
          <p:cNvPr id="22545" name="Group 17"/>
          <p:cNvGrpSpPr>
            <a:grpSpLocks/>
          </p:cNvGrpSpPr>
          <p:nvPr/>
        </p:nvGrpSpPr>
        <p:grpSpPr bwMode="auto">
          <a:xfrm>
            <a:off x="6146800" y="3093442"/>
            <a:ext cx="2209800" cy="2095500"/>
            <a:chOff x="2832" y="1800"/>
            <a:chExt cx="1392" cy="1320"/>
          </a:xfrm>
        </p:grpSpPr>
        <p:sp>
          <p:nvSpPr>
            <p:cNvPr id="22546" name="Oval 18"/>
            <p:cNvSpPr>
              <a:spLocks noChangeArrowheads="1"/>
            </p:cNvSpPr>
            <p:nvPr/>
          </p:nvSpPr>
          <p:spPr bwMode="auto">
            <a:xfrm>
              <a:off x="2832" y="1800"/>
              <a:ext cx="1392" cy="1320"/>
            </a:xfrm>
            <a:prstGeom prst="ellipse">
              <a:avLst/>
            </a:prstGeom>
            <a:solidFill>
              <a:srgbClr val="33CCFF">
                <a:alpha val="50000"/>
              </a:srgbClr>
            </a:solidFill>
            <a:ln w="381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547" name="Rectangle 19"/>
            <p:cNvSpPr>
              <a:spLocks noChangeArrowheads="1"/>
            </p:cNvSpPr>
            <p:nvPr/>
          </p:nvSpPr>
          <p:spPr bwMode="auto">
            <a:xfrm>
              <a:off x="3264" y="2256"/>
              <a:ext cx="809" cy="330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800" b="1" dirty="0" err="1" smtClean="0">
                  <a:latin typeface="Arial" charset="0"/>
                </a:rPr>
                <a:t>Beban</a:t>
              </a:r>
              <a:endParaRPr lang="en-GB" sz="2800" b="1" dirty="0"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53394" y="4248150"/>
            <a:ext cx="2578398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FAKTOR RESIKO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3347864" y="4797152"/>
            <a:ext cx="766936" cy="36004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33345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1880" y="1988840"/>
            <a:ext cx="468052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800100" indent="-800100" algn="l">
              <a:tabLst>
                <a:tab pos="800100" algn="l"/>
              </a:tabLst>
            </a:pPr>
            <a:r>
              <a:rPr lang="en-US" dirty="0" smtClean="0"/>
              <a:t>II.  Norma- Norma </a:t>
            </a:r>
            <a:r>
              <a:rPr lang="en-US" dirty="0" err="1" smtClean="0"/>
              <a:t>Ergonomi</a:t>
            </a:r>
            <a:endParaRPr lang="en-US" dirty="0"/>
          </a:p>
        </p:txBody>
      </p:sp>
      <p:pic>
        <p:nvPicPr>
          <p:cNvPr id="5" name="Picture 4" descr="manhan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2232248" cy="247779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89372912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31640" y="548680"/>
            <a:ext cx="6508856" cy="11469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2.1.  </a:t>
            </a:r>
            <a:r>
              <a:rPr lang="id-I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NORMA- NORMA ERGONOMI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</a:t>
            </a:r>
            <a:r>
              <a:rPr lang="en-US" sz="2000" b="1" i="1" dirty="0" err="1" smtClean="0"/>
              <a:t>Hasil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Lokarya</a:t>
            </a:r>
            <a:r>
              <a:rPr lang="en-US" sz="2000" b="1" i="1" dirty="0"/>
              <a:t> </a:t>
            </a:r>
            <a:r>
              <a:rPr lang="en-US" sz="2000" b="1" i="1" dirty="0" err="1"/>
              <a:t>Ergonomi</a:t>
            </a:r>
            <a:r>
              <a:rPr lang="en-US" sz="2000" b="1" i="1" dirty="0"/>
              <a:t> </a:t>
            </a:r>
            <a:r>
              <a:rPr lang="en-US" sz="2000" b="1" i="1" dirty="0" err="1"/>
              <a:t>Th</a:t>
            </a:r>
            <a:r>
              <a:rPr lang="en-US" sz="2000" b="1" i="1" dirty="0"/>
              <a:t> 1978 di </a:t>
            </a:r>
            <a:r>
              <a:rPr lang="en-US" sz="2000" b="1" i="1" dirty="0" err="1"/>
              <a:t>Cibogo</a:t>
            </a:r>
            <a:r>
              <a:rPr lang="en-US" sz="2000" b="1" i="1" dirty="0"/>
              <a:t>, </a:t>
            </a:r>
            <a:r>
              <a:rPr lang="en-US" sz="2000" b="1" i="1" dirty="0" err="1" smtClean="0"/>
              <a:t>Jabar</a:t>
            </a:r>
            <a:endParaRPr lang="id-ID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1055828"/>
              </p:ext>
            </p:extLst>
          </p:nvPr>
        </p:nvGraphicFramePr>
        <p:xfrm>
          <a:off x="1187624" y="1931965"/>
          <a:ext cx="64008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DELL\Pictures\MP Navigator\2008_02_01\IMG_0011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65983" y="3148867"/>
            <a:ext cx="1133475" cy="1646237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8215338" y="3571876"/>
            <a:ext cx="1214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prstClr val="black"/>
                </a:solidFill>
              </a:rPr>
              <a:t>40  kg</a:t>
            </a:r>
            <a:endParaRPr lang="id-ID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0482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1187624" y="1802705"/>
            <a:ext cx="4968552" cy="2676525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solidFill>
                  <a:schemeClr val="tx1"/>
                </a:solidFill>
              </a:rPr>
              <a:t>Pegangan harus tepat, </a:t>
            </a:r>
          </a:p>
          <a:p>
            <a:pPr indent="12700" algn="just">
              <a:buNone/>
            </a:pPr>
            <a:r>
              <a:rPr lang="id-ID" sz="2400" dirty="0" smtClean="0">
                <a:solidFill>
                  <a:schemeClr val="tx1"/>
                </a:solidFill>
              </a:rPr>
              <a:t>memegang diusahakan dengan tangan penuh dan memegang dengan  hanya beberapa jari yang dapat menyebabkan ketegangan statis lokal pada jari tersebut harus dihindarkan</a:t>
            </a:r>
          </a:p>
          <a:p>
            <a:endParaRPr lang="id-ID" sz="2400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DELL\Pictures\MP Navigator\2008_02_18\IMG_0002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08304" y="1509904"/>
            <a:ext cx="1440160" cy="25606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9" name="Title 6"/>
          <p:cNvSpPr txBox="1">
            <a:spLocks/>
          </p:cNvSpPr>
          <p:nvPr/>
        </p:nvSpPr>
        <p:spPr bwMode="auto">
          <a:xfrm>
            <a:off x="1403648" y="260648"/>
            <a:ext cx="6668814" cy="1008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2800" b="1" kern="0" dirty="0" smtClean="0">
                <a:ln w="12700">
                  <a:solidFill>
                    <a:srgbClr val="323232">
                      <a:satMod val="155000"/>
                    </a:srgbClr>
                  </a:solidFill>
                  <a:prstDash val="solid"/>
                </a:ln>
                <a:solidFill>
                  <a:srgbClr val="E3DED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2.2.   </a:t>
            </a:r>
            <a:r>
              <a:rPr lang="id-ID" sz="2800" b="1" kern="0" dirty="0" smtClean="0">
                <a:ln w="12700">
                  <a:solidFill>
                    <a:srgbClr val="323232">
                      <a:satMod val="155000"/>
                    </a:srgbClr>
                  </a:solidFill>
                  <a:prstDash val="solid"/>
                </a:ln>
                <a:solidFill>
                  <a:srgbClr val="E3DED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NORMA- NORMA ERGONOMI</a:t>
            </a:r>
            <a:endParaRPr lang="en-US" sz="2800" b="1" kern="0" dirty="0" smtClean="0">
              <a:ln w="12700">
                <a:solidFill>
                  <a:srgbClr val="323232">
                    <a:satMod val="155000"/>
                  </a:srgbClr>
                </a:solidFill>
                <a:prstDash val="solid"/>
              </a:ln>
              <a:solidFill>
                <a:srgbClr val="E3DED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  <a:p>
            <a:pPr lvl="3" eaLnBrk="0" hangingPunct="0">
              <a:defRPr/>
            </a:pPr>
            <a:r>
              <a:rPr lang="id-ID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MENGANGKAT &amp; MENGANGKUT</a:t>
            </a:r>
            <a:endParaRPr lang="id-ID" sz="2000" b="1" kern="0" dirty="0">
              <a:ln w="12700">
                <a:solidFill>
                  <a:srgbClr val="323232">
                    <a:satMod val="155000"/>
                  </a:srgbClr>
                </a:solidFill>
                <a:prstDash val="solid"/>
              </a:ln>
              <a:solidFill>
                <a:srgbClr val="E3DED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3984" y="220704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800" dirty="0" smtClean="0">
                <a:solidFill>
                  <a:prstClr val="black"/>
                </a:solidFill>
              </a:rPr>
              <a:t>salah</a:t>
            </a:r>
            <a:endParaRPr lang="id-ID" sz="1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4445" y="331803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dirty="0" smtClean="0">
                <a:solidFill>
                  <a:prstClr val="black"/>
                </a:solidFill>
              </a:rPr>
              <a:t>benar</a:t>
            </a:r>
            <a:endParaRPr lang="id-ID" sz="1800" dirty="0">
              <a:solidFill>
                <a:prstClr val="black"/>
              </a:solidFill>
            </a:endParaRPr>
          </a:p>
        </p:txBody>
      </p:sp>
      <p:pic>
        <p:nvPicPr>
          <p:cNvPr id="12" name="Picture 4" descr="lifti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9717" y="4478933"/>
            <a:ext cx="3306601" cy="1542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843808" y="1268760"/>
            <a:ext cx="43924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chemeClr val="tx2"/>
                </a:solidFill>
              </a:rPr>
              <a:t>NIOSH Work Practices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Guidefor</a:t>
            </a:r>
            <a:r>
              <a:rPr lang="en-US" altLang="en-US" sz="1600" dirty="0" smtClean="0">
                <a:solidFill>
                  <a:schemeClr val="tx2"/>
                </a:solidFill>
              </a:rPr>
              <a:t> </a:t>
            </a:r>
            <a:r>
              <a:rPr lang="en-US" altLang="en-US" sz="1600" dirty="0">
                <a:solidFill>
                  <a:schemeClr val="tx2"/>
                </a:solidFill>
              </a:rPr>
              <a:t>Manual Lifting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Modul-2/Muh Arief Latar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7421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otebook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4474</TotalTime>
  <Words>1680</Words>
  <Application>Microsoft Office PowerPoint</Application>
  <PresentationFormat>On-screen Show (4:3)</PresentationFormat>
  <Paragraphs>214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Notebook</vt:lpstr>
      <vt:lpstr>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1.3. Problems Manual Handling di Tempat Kerja</vt:lpstr>
      <vt:lpstr>II.  Norma- Norma Ergonomi</vt:lpstr>
      <vt:lpstr>2.1.  NORMA- NORMA ERGONOMI             Hasil Lokarya Ergonomi Th 1978 di Cibogo, Jabar</vt:lpstr>
      <vt:lpstr>PowerPoint Presentation</vt:lpstr>
      <vt:lpstr>PowerPoint Presentation</vt:lpstr>
      <vt:lpstr>NORMA- NORMA ERGONOMI MENGANGKAT &amp; MENGANGKUT DILAKUKAN  </vt:lpstr>
      <vt:lpstr>NORMA- NORMA ERGONOMI MENGANGKAT &amp; MENGANGKUT DILAKUKAN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Horizontal Multiplier (FM)</vt:lpstr>
      <vt:lpstr>Vertical Multiplier/VM</vt:lpstr>
      <vt:lpstr>Distance Multiplier (DM)</vt:lpstr>
      <vt:lpstr>PowerPoint Presentation</vt:lpstr>
      <vt:lpstr>PowerPoint Presentation</vt:lpstr>
      <vt:lpstr>PowerPoint Presentation</vt:lpstr>
      <vt:lpstr>PowerPoint Presentation</vt:lpstr>
      <vt:lpstr>Referensi,</vt:lpstr>
    </vt:vector>
  </TitlesOfParts>
  <Company>DISNAKER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INDOOR AIR QUALITY</dc:title>
  <dc:creator>BLK</dc:creator>
  <cp:lastModifiedBy>Rismal</cp:lastModifiedBy>
  <cp:revision>220</cp:revision>
  <cp:lastPrinted>1601-01-01T00:00:00Z</cp:lastPrinted>
  <dcterms:created xsi:type="dcterms:W3CDTF">2004-06-23T03:15:46Z</dcterms:created>
  <dcterms:modified xsi:type="dcterms:W3CDTF">2011-10-13T03:56:59Z</dcterms:modified>
</cp:coreProperties>
</file>