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lv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3" r:id="rId1"/>
  </p:sldMasterIdLst>
  <p:notesMasterIdLst>
    <p:notesMasterId r:id="rId12"/>
  </p:notesMasterIdLst>
  <p:handoutMasterIdLst>
    <p:handoutMasterId r:id="rId13"/>
  </p:handoutMasterIdLst>
  <p:sldIdLst>
    <p:sldId id="512" r:id="rId2"/>
    <p:sldId id="514" r:id="rId3"/>
    <p:sldId id="509" r:id="rId4"/>
    <p:sldId id="511" r:id="rId5"/>
    <p:sldId id="494" r:id="rId6"/>
    <p:sldId id="496" r:id="rId7"/>
    <p:sldId id="398" r:id="rId8"/>
    <p:sldId id="392" r:id="rId9"/>
    <p:sldId id="499" r:id="rId10"/>
    <p:sldId id="515" r:id="rId11"/>
  </p:sldIdLst>
  <p:sldSz cx="9144000" cy="6858000" type="screen4x3"/>
  <p:notesSz cx="6854825" cy="9237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99"/>
    <a:srgbClr val="A50021"/>
    <a:srgbClr val="1F4081"/>
    <a:srgbClr val="CCECFF"/>
    <a:srgbClr val="666699"/>
    <a:srgbClr val="F0E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667" autoAdjust="0"/>
  </p:normalViewPr>
  <p:slideViewPr>
    <p:cSldViewPr>
      <p:cViewPr>
        <p:scale>
          <a:sx n="50" d="100"/>
          <a:sy n="50" d="100"/>
        </p:scale>
        <p:origin x="-1650" y="-6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909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02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5700"/>
            <a:ext cx="29702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775700"/>
            <a:ext cx="29702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 smtClean="0"/>
            </a:lvl1pPr>
          </a:lstStyle>
          <a:p>
            <a:pPr>
              <a:defRPr/>
            </a:pPr>
            <a:fld id="{D40A59A2-5FEB-4AB7-866D-731E2BBCD1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78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02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2150"/>
            <a:ext cx="4619625" cy="3465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87850"/>
            <a:ext cx="5483225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113"/>
            <a:ext cx="29702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1"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774113"/>
            <a:ext cx="29702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 smtClean="0"/>
            </a:lvl1pPr>
          </a:lstStyle>
          <a:p>
            <a:pPr>
              <a:defRPr/>
            </a:pPr>
            <a:fld id="{3327312F-86C8-4F4A-B8DF-67A27EF09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33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id-ID">
              <a:solidFill>
                <a:prstClr val="black"/>
              </a:solidFill>
            </a:endParaRPr>
          </a:p>
        </p:txBody>
      </p:sp>
      <p:pic>
        <p:nvPicPr>
          <p:cNvPr id="5" name="Picture 3" descr="minispi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id-ID">
              <a:solidFill>
                <a:prstClr val="black"/>
              </a:solidFill>
            </a:endParaRPr>
          </a:p>
        </p:txBody>
      </p:sp>
      <p:pic>
        <p:nvPicPr>
          <p:cNvPr id="7" name="Picture 5" descr="minispir"/>
          <p:cNvPicPr>
            <a:picLocks noChangeAspect="1" noChangeArrowheads="1"/>
          </p:cNvPicPr>
          <p:nvPr/>
        </p:nvPicPr>
        <p:blipFill>
          <a:blip r:embed="rId3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103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4103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Modul-2,  ---m.arief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55A72B5-D0BA-46A7-973B-3DF3C394E1C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769180"/>
      </p:ext>
    </p:extLst>
  </p:cSld>
  <p:clrMapOvr>
    <a:masterClrMapping/>
  </p:clrMapOvr>
  <p:transition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Modul-2,  ---m.arief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99E0D-8B47-42D9-80FA-5374451BF7D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716990"/>
      </p:ext>
    </p:extLst>
  </p:cSld>
  <p:clrMapOvr>
    <a:masterClrMapping/>
  </p:clrMapOvr>
  <p:transition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Modul-2,  ---m.arief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1CF9F-D1E2-42CE-878B-6E7416065AC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952617"/>
      </p:ext>
    </p:extLst>
  </p:cSld>
  <p:clrMapOvr>
    <a:masterClrMapping/>
  </p:clrMapOvr>
  <p:transition>
    <p:plu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pPr lvl="0"/>
            <a:endParaRPr lang="id-ID" noProof="0" smtClean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Modul-2,  ---m.arief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67047-FAB0-4699-B65D-1644B147CA8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258487"/>
      </p:ext>
    </p:extLst>
  </p:cSld>
  <p:clrMapOvr>
    <a:masterClrMapping/>
  </p:clrMapOvr>
  <p:transition>
    <p:plu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Modul-2,  ---m.arief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8A4EC-4E18-40CD-BB86-FB2D0C7B638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815480"/>
      </p:ext>
    </p:extLst>
  </p:cSld>
  <p:clrMapOvr>
    <a:masterClrMapping/>
  </p:clrMapOvr>
  <p:transition>
    <p:plu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381000"/>
            <a:ext cx="80772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Modul-2,  ---m.arief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27956-AE64-40D1-8E74-2444206A173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664006"/>
      </p:ext>
    </p:extLst>
  </p:cSld>
  <p:clrMapOvr>
    <a:masterClrMapping/>
  </p:clrMapOvr>
  <p:transition>
    <p:plus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77724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695700"/>
            <a:ext cx="77724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Modul-2,  ---m.arief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A80CA-2D3E-4D94-AF47-38B6377D2B7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852505"/>
      </p:ext>
    </p:extLst>
  </p:cSld>
  <p:clrMapOvr>
    <a:masterClrMapping/>
  </p:clrMapOvr>
  <p:transition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Modul-2,  ---m.arief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1C1B9-6413-4A78-A57F-A0EFD2A37EB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271497"/>
      </p:ext>
    </p:extLst>
  </p:cSld>
  <p:clrMapOvr>
    <a:masterClrMapping/>
  </p:clrMapOvr>
  <p:transition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Modul-2,  ---m.arief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D9264-B612-4448-919B-5AAAF00A940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920381"/>
      </p:ext>
    </p:extLst>
  </p:cSld>
  <p:clrMapOvr>
    <a:masterClrMapping/>
  </p:clrMapOvr>
  <p:transition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Modul-2,  ---m.arief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E16BB-EAEA-4B06-92F8-42C66B59C84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152600"/>
      </p:ext>
    </p:extLst>
  </p:cSld>
  <p:clrMapOvr>
    <a:masterClrMapping/>
  </p:clrMapOvr>
  <p:transition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Modul-2,  ---m.arief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A36FD-86AB-446F-9AE0-B197B5EAE13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311431"/>
      </p:ext>
    </p:extLst>
  </p:cSld>
  <p:clrMapOvr>
    <a:masterClrMapping/>
  </p:clrMapOvr>
  <p:transition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Modul-2,  ---m.arief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60803-B980-4F49-9313-5E5806C4F58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787881"/>
      </p:ext>
    </p:extLst>
  </p:cSld>
  <p:clrMapOvr>
    <a:masterClrMapping/>
  </p:clrMapOvr>
  <p:transition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Modul-2,  ---m.arief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5B422-3391-4F9A-8810-6C1892232E2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461451"/>
      </p:ext>
    </p:extLst>
  </p:cSld>
  <p:clrMapOvr>
    <a:masterClrMapping/>
  </p:clrMapOvr>
  <p:transition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Modul-2,  ---m.arief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5DBD4-8940-4DFE-9F71-58DBEFCCA44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405691"/>
      </p:ext>
    </p:extLst>
  </p:cSld>
  <p:clrMapOvr>
    <a:masterClrMapping/>
  </p:clrMapOvr>
  <p:transition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Modul-2,  ---m.arief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69DC3-A7EB-4C98-9E1A-D5CB1FB51E8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49748"/>
      </p:ext>
    </p:extLst>
  </p:cSld>
  <p:clrMapOvr>
    <a:masterClrMapping/>
  </p:clrMapOvr>
  <p:transition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id-ID">
              <a:solidFill>
                <a:prstClr val="black"/>
              </a:solidFill>
            </a:endParaRPr>
          </a:p>
        </p:txBody>
      </p:sp>
      <p:sp>
        <p:nvSpPr>
          <p:cNvPr id="640003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id-ID">
              <a:solidFill>
                <a:prstClr val="black"/>
              </a:solidFill>
            </a:endParaRPr>
          </a:p>
        </p:txBody>
      </p:sp>
      <p:pic>
        <p:nvPicPr>
          <p:cNvPr id="1028" name="Picture 4" descr="minispir"/>
          <p:cNvPicPr>
            <a:picLocks noChangeAspect="1" noChangeArrowheads="1"/>
          </p:cNvPicPr>
          <p:nvPr/>
        </p:nvPicPr>
        <p:blipFill>
          <a:blip r:embed="rId17"/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minispir"/>
          <p:cNvPicPr>
            <a:picLocks noChangeAspect="1" noChangeArrowheads="1"/>
          </p:cNvPicPr>
          <p:nvPr/>
        </p:nvPicPr>
        <p:blipFill>
          <a:blip r:embed="rId17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4000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4000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Modul-2,  ---m.arief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4001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240DD9D-9137-47DC-82FA-F03B8A2A3BF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44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  <p:sldLayoutId id="2147484035" r:id="rId12"/>
    <p:sldLayoutId id="2147484036" r:id="rId13"/>
    <p:sldLayoutId id="2147484037" r:id="rId14"/>
    <p:sldLayoutId id="2147484038" r:id="rId15"/>
  </p:sldLayoutIdLst>
  <p:transition>
    <p:plus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flv"/><Relationship Id="rId1" Type="http://schemas.microsoft.com/office/2007/relationships/media" Target="../media/media1.flv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188" y="2276872"/>
            <a:ext cx="7620000" cy="1143000"/>
          </a:xfrm>
        </p:spPr>
        <p:txBody>
          <a:bodyPr/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APLIKASI PENERAPAN MANUAL HANDILI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08304" y="317847"/>
            <a:ext cx="1261884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Modul-2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91680" y="5517232"/>
            <a:ext cx="2590774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r>
              <a:rPr lang="en-US" dirty="0" smtClean="0"/>
              <a:t> -3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Modul-2,  ---m.arief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60803-B980-4F49-9313-5E5806C4F58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807194"/>
      </p:ext>
    </p:extLst>
  </p:cSld>
  <p:clrMapOvr>
    <a:masterClrMapping/>
  </p:clrMapOvr>
  <p:transition>
    <p:plu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2747829"/>
            <a:ext cx="5256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Dilanjutakan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pergaan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video………………………….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35696" y="5877272"/>
            <a:ext cx="3573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Selamat</a:t>
            </a:r>
            <a:r>
              <a:rPr lang="en-US" dirty="0" smtClean="0"/>
              <a:t> …</a:t>
            </a:r>
            <a:r>
              <a:rPr lang="en-US" dirty="0" err="1" smtClean="0"/>
              <a:t>mengikuti</a:t>
            </a:r>
            <a:r>
              <a:rPr lang="en-US" dirty="0" smtClean="0"/>
              <a:t>……..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Modul-2,  ---m.arief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5B422-3391-4F9A-8810-6C1892232E2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884360"/>
      </p:ext>
    </p:extLst>
  </p:cSld>
  <p:clrMapOvr>
    <a:masterClrMapping/>
  </p:clrMapOvr>
  <p:transition>
    <p:plu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827584" y="1150192"/>
            <a:ext cx="4036820" cy="5211986"/>
            <a:chOff x="1927" y="303"/>
            <a:chExt cx="3170" cy="3806"/>
          </a:xfrm>
        </p:grpSpPr>
        <p:sp>
          <p:nvSpPr>
            <p:cNvPr id="3" name="Rectangle 13"/>
            <p:cNvSpPr>
              <a:spLocks noChangeArrowheads="1"/>
            </p:cNvSpPr>
            <p:nvPr/>
          </p:nvSpPr>
          <p:spPr bwMode="auto">
            <a:xfrm>
              <a:off x="1927" y="303"/>
              <a:ext cx="3170" cy="380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5A5A4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" name="Picture 3" descr="D:\Bryan\bone017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20"/>
            <a:stretch>
              <a:fillRect/>
            </a:stretch>
          </p:blipFill>
          <p:spPr bwMode="auto">
            <a:xfrm>
              <a:off x="3011" y="380"/>
              <a:ext cx="2010" cy="3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2051" y="1269"/>
              <a:ext cx="796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2000">
                  <a:solidFill>
                    <a:srgbClr val="000000"/>
                  </a:solidFill>
                  <a:latin typeface="Helvetica" charset="0"/>
                </a:rPr>
                <a:t>Cervical</a:t>
              </a: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2016" y="1886"/>
              <a:ext cx="837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2000">
                  <a:solidFill>
                    <a:srgbClr val="000000"/>
                  </a:solidFill>
                  <a:latin typeface="Helvetica" charset="0"/>
                </a:rPr>
                <a:t>Thoracic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2087" y="2573"/>
              <a:ext cx="755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2000">
                  <a:solidFill>
                    <a:srgbClr val="000000"/>
                  </a:solidFill>
                  <a:latin typeface="Helvetica" charset="0"/>
                </a:rPr>
                <a:t>Lumbar</a:t>
              </a: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V="1">
              <a:off x="2746" y="1223"/>
              <a:ext cx="478" cy="171"/>
            </a:xfrm>
            <a:prstGeom prst="line">
              <a:avLst/>
            </a:prstGeom>
            <a:noFill/>
            <a:ln w="9525">
              <a:solidFill>
                <a:srgbClr val="5A5A4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V="1">
              <a:off x="2746" y="2011"/>
              <a:ext cx="187" cy="0"/>
            </a:xfrm>
            <a:prstGeom prst="line">
              <a:avLst/>
            </a:prstGeom>
            <a:noFill/>
            <a:ln w="9525">
              <a:solidFill>
                <a:srgbClr val="5A5A4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746" y="2700"/>
              <a:ext cx="478" cy="123"/>
            </a:xfrm>
            <a:prstGeom prst="line">
              <a:avLst/>
            </a:prstGeom>
            <a:noFill/>
            <a:ln w="9525">
              <a:solidFill>
                <a:srgbClr val="5A5A4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301429" y="544632"/>
            <a:ext cx="459402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Helvetica" charset="0"/>
              </a:rPr>
              <a:t>The Spinal Column</a:t>
            </a:r>
          </a:p>
        </p:txBody>
      </p:sp>
      <p:pic>
        <p:nvPicPr>
          <p:cNvPr id="12" name="Picture 4" descr="http://d4638494.pt82.pipeten.com/images/The%20Sp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50193"/>
            <a:ext cx="3816424" cy="521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Modul-2,  ---m.arief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5B422-3391-4F9A-8810-6C1892232E2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573903"/>
      </p:ext>
    </p:extLst>
  </p:cSld>
  <p:clrMapOvr>
    <a:masterClrMapping/>
  </p:clrMapOvr>
  <p:transition>
    <p:plu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afe lifting techniques.fl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Modul-2,  ---m.arief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5B422-3391-4F9A-8810-6C1892232E2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274083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90566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pooledivers.com/images/manhandlin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7200800" cy="45365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Modul-2,  ---m.arief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5B422-3391-4F9A-8810-6C1892232E2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003690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1259632" y="627063"/>
            <a:ext cx="539459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4400" dirty="0">
                <a:solidFill>
                  <a:srgbClr val="000000"/>
                </a:solidFill>
                <a:latin typeface="Helvetica" charset="0"/>
              </a:rPr>
              <a:t>Material Handling</a:t>
            </a:r>
          </a:p>
        </p:txBody>
      </p:sp>
      <p:pic>
        <p:nvPicPr>
          <p:cNvPr id="76809" name="Picture 9" descr="bendedknee.jpeg                                                000AB297Area51                         BAFA50E6:"/>
          <p:cNvPicPr>
            <a:picLocks noChangeAspect="1" noChangeArrowheads="1"/>
          </p:cNvPicPr>
          <p:nvPr/>
        </p:nvPicPr>
        <p:blipFill>
          <a:blip r:embed="rId2">
            <a:lum bright="18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05" t="43947" r="26225"/>
          <a:stretch>
            <a:fillRect/>
          </a:stretch>
        </p:blipFill>
        <p:spPr bwMode="auto">
          <a:xfrm>
            <a:off x="6228184" y="1916832"/>
            <a:ext cx="2592834" cy="3198813"/>
          </a:xfrm>
          <a:prstGeom prst="rect">
            <a:avLst/>
          </a:prstGeom>
          <a:noFill/>
          <a:ln w="9525">
            <a:solidFill>
              <a:srgbClr val="42433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87624" y="2060848"/>
            <a:ext cx="50405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id-ID" dirty="0">
                <a:latin typeface="Helvetica" pitchFamily="34" charset="0"/>
                <a:cs typeface="Helvetica" pitchFamily="34" charset="0"/>
              </a:rPr>
              <a:t>Mengangkat / </a:t>
            </a:r>
            <a:r>
              <a:rPr lang="id-ID" dirty="0" smtClean="0">
                <a:latin typeface="Helvetica" pitchFamily="34" charset="0"/>
                <a:cs typeface="Helvetica" pitchFamily="34" charset="0"/>
              </a:rPr>
              <a:t>Menurunkan</a:t>
            </a: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id-ID" dirty="0" smtClean="0">
                <a:latin typeface="Helvetica" pitchFamily="34" charset="0"/>
                <a:cs typeface="Helvetica" pitchFamily="34" charset="0"/>
              </a:rPr>
              <a:t>Mendorong </a:t>
            </a:r>
            <a:r>
              <a:rPr lang="id-ID" dirty="0">
                <a:latin typeface="Helvetica" pitchFamily="34" charset="0"/>
                <a:cs typeface="Helvetica" pitchFamily="34" charset="0"/>
              </a:rPr>
              <a:t>/ </a:t>
            </a:r>
            <a:r>
              <a:rPr lang="id-ID" dirty="0" smtClean="0">
                <a:latin typeface="Helvetica" pitchFamily="34" charset="0"/>
                <a:cs typeface="Helvetica" pitchFamily="34" charset="0"/>
              </a:rPr>
              <a:t>Menarik</a:t>
            </a: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id-ID" dirty="0" smtClean="0">
                <a:latin typeface="Helvetica" pitchFamily="34" charset="0"/>
                <a:cs typeface="Helvetica" pitchFamily="34" charset="0"/>
              </a:rPr>
              <a:t>membawa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/</a:t>
            </a:r>
            <a:r>
              <a:rPr lang="en-US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Carrying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d-ID" dirty="0" smtClean="0">
                <a:latin typeface="Helvetica" pitchFamily="34" charset="0"/>
                <a:cs typeface="Helvetica" pitchFamily="34" charset="0"/>
              </a:rPr>
              <a:t>Berat </a:t>
            </a:r>
            <a:r>
              <a:rPr lang="id-ID" dirty="0">
                <a:latin typeface="Helvetica" pitchFamily="34" charset="0"/>
                <a:cs typeface="Helvetica" pitchFamily="34" charset="0"/>
              </a:rPr>
              <a:t>dan </a:t>
            </a:r>
            <a:r>
              <a:rPr lang="id-ID" dirty="0" smtClean="0">
                <a:latin typeface="Helvetica" pitchFamily="34" charset="0"/>
                <a:cs typeface="Helvetica" pitchFamily="34" charset="0"/>
              </a:rPr>
              <a:t>Angkatan</a:t>
            </a: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id-ID" dirty="0" smtClean="0">
                <a:latin typeface="Helvetica" pitchFamily="34" charset="0"/>
                <a:cs typeface="Helvetica" pitchFamily="34" charset="0"/>
              </a:rPr>
              <a:t>Frekuensi Kegiatan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/</a:t>
            </a:r>
            <a:r>
              <a:rPr lang="en-US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Frequency of </a:t>
            </a:r>
            <a:r>
              <a:rPr lang="en-US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Activities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d-ID" dirty="0" smtClean="0">
                <a:latin typeface="Helvetica" pitchFamily="34" charset="0"/>
                <a:cs typeface="Helvetica" pitchFamily="34" charset="0"/>
              </a:rPr>
              <a:t>Beban </a:t>
            </a:r>
            <a:r>
              <a:rPr lang="id-ID" dirty="0">
                <a:latin typeface="Helvetica" pitchFamily="34" charset="0"/>
                <a:cs typeface="Helvetica" pitchFamily="34" charset="0"/>
              </a:rPr>
              <a:t>Pusat </a:t>
            </a:r>
            <a:r>
              <a:rPr lang="id-ID" dirty="0" smtClean="0">
                <a:latin typeface="Helvetica" pitchFamily="34" charset="0"/>
                <a:cs typeface="Helvetica" pitchFamily="34" charset="0"/>
              </a:rPr>
              <a:t>Gravitasi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/</a:t>
            </a:r>
            <a:r>
              <a:rPr lang="en-US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Load Center of Gravity</a:t>
            </a:r>
          </a:p>
          <a:p>
            <a:pPr marL="342900" indent="-342900">
              <a:buFont typeface="Arial" pitchFamily="34" charset="0"/>
              <a:buChar char="•"/>
            </a:pPr>
            <a:endParaRPr lang="id-ID" dirty="0">
              <a:effectLst/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Modul-2,  ---m.arief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C1B9-6413-4A78-A57F-A0EFD2A37EB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4736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DELL\Pictures\MP Navigator\2008_02_17\IMG_000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87292" y="1233220"/>
            <a:ext cx="5196876" cy="3959511"/>
          </a:xfrm>
          <a:prstGeom prst="rect">
            <a:avLst/>
          </a:prstGeom>
          <a:noFill/>
        </p:spPr>
      </p:pic>
      <p:pic>
        <p:nvPicPr>
          <p:cNvPr id="4" name="Picture 6" descr="safeli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212976"/>
            <a:ext cx="2286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11660" y="332656"/>
            <a:ext cx="5832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Rockwell" pitchFamily="18" charset="0"/>
              </a:rPr>
              <a:t>Manual Material Handling</a:t>
            </a:r>
            <a:r>
              <a:rPr lang="en-US" sz="3200" dirty="0">
                <a:latin typeface="Rockwell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 rot="1586477">
            <a:off x="3053044" y="1748620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CONTOH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Modul-2,  ---m.arief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5B422-3391-4F9A-8810-6C1892232E2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119739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DELL\Pictures\MP Navigator\2008_02_17\IMG_0005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 flipH="1">
            <a:off x="6686788" y="1093674"/>
            <a:ext cx="24288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 smtClean="0">
                <a:solidFill>
                  <a:srgbClr val="FF0000"/>
                </a:solidFill>
              </a:rPr>
              <a:t>Pegangan harus tepat, </a:t>
            </a:r>
          </a:p>
          <a:p>
            <a:pPr indent="12700">
              <a:buNone/>
            </a:pPr>
            <a:r>
              <a:rPr lang="id-ID" sz="1600" dirty="0" smtClean="0">
                <a:solidFill>
                  <a:srgbClr val="FF0000"/>
                </a:solidFill>
              </a:rPr>
              <a:t>memegang diusahakan dengan tangan penuh dan memegang dg hanya beberapa jari yang dapat menyebabkan ketegangan statis lokal pada jari tersebut harus dihindarkan</a:t>
            </a:r>
          </a:p>
          <a:p>
            <a:endParaRPr lang="id-ID" sz="16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Modul-2,  ---m.arief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5B422-3391-4F9A-8810-6C1892232E2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7" name="Picture 3" descr="C:\Users\DELL\Pictures\MP Navigator\2008_02_17\IMG_000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8596" y="500042"/>
            <a:ext cx="4357718" cy="5929354"/>
          </a:xfrm>
          <a:prstGeom prst="rect">
            <a:avLst/>
          </a:prstGeom>
          <a:noFill/>
        </p:spPr>
      </p:pic>
      <p:pic>
        <p:nvPicPr>
          <p:cNvPr id="209922" name="Picture 2" descr="C:\Users\DELL\Pictures\MP Navigator\2008_02_17\IMG_0006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214942" y="714356"/>
            <a:ext cx="3429024" cy="5643602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Modul-2,  ---m.arief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5B422-3391-4F9A-8810-6C1892232E2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21" name="Group 13"/>
          <p:cNvGrpSpPr>
            <a:grpSpLocks/>
          </p:cNvGrpSpPr>
          <p:nvPr/>
        </p:nvGrpSpPr>
        <p:grpSpPr bwMode="auto">
          <a:xfrm>
            <a:off x="1331640" y="1988840"/>
            <a:ext cx="7518400" cy="2686050"/>
            <a:chOff x="736" y="1632"/>
            <a:chExt cx="4736" cy="1692"/>
          </a:xfrm>
        </p:grpSpPr>
        <p:pic>
          <p:nvPicPr>
            <p:cNvPr id="68611" name="Picture 3" descr="(-)box_lift_01.jpeg                                            000AAE62Area51                         BAFA50E6: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" y="1632"/>
              <a:ext cx="2256" cy="1692"/>
            </a:xfrm>
            <a:prstGeom prst="rect">
              <a:avLst/>
            </a:prstGeom>
            <a:noFill/>
            <a:ln w="9525">
              <a:solidFill>
                <a:srgbClr val="5A5A4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613" name="Picture 5" descr="(-)box_lift_03.jpeg                                            000AAE62Area51                         BAFA50E6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1" y="1632"/>
              <a:ext cx="2251" cy="1688"/>
            </a:xfrm>
            <a:prstGeom prst="rect">
              <a:avLst/>
            </a:prstGeom>
            <a:noFill/>
            <a:ln w="9525">
              <a:solidFill>
                <a:srgbClr val="5A5A4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1331640" y="4853284"/>
            <a:ext cx="2771626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Helvetica" charset="0"/>
              </a:rPr>
              <a:t>Start of Lift</a:t>
            </a:r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5253287" y="4869160"/>
            <a:ext cx="265444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Helvetica" charset="0"/>
              </a:rPr>
              <a:t>End of Lift</a:t>
            </a:r>
          </a:p>
        </p:txBody>
      </p:sp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2267744" y="836712"/>
            <a:ext cx="515560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4400" dirty="0">
                <a:solidFill>
                  <a:srgbClr val="000000"/>
                </a:solidFill>
                <a:latin typeface="Helvetica" charset="0"/>
              </a:rPr>
              <a:t>NIOSH Workshop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Modul-2,  ---m.arief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5B422-3391-4F9A-8810-6C1892232E2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7366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otebook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Noteboo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otebook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3986</TotalTime>
  <Words>149</Words>
  <Application>Microsoft Office PowerPoint</Application>
  <PresentationFormat>On-screen Show (4:3)</PresentationFormat>
  <Paragraphs>43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Notebook</vt:lpstr>
      <vt:lpstr>APLIKASI PENERAPAN MANUAL HANDILI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DISNAKER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INDOOR AIR QUALITY</dc:title>
  <dc:creator>BLK</dc:creator>
  <cp:lastModifiedBy>Rismal</cp:lastModifiedBy>
  <cp:revision>187</cp:revision>
  <cp:lastPrinted>1601-01-01T00:00:00Z</cp:lastPrinted>
  <dcterms:created xsi:type="dcterms:W3CDTF">2004-06-23T03:15:46Z</dcterms:created>
  <dcterms:modified xsi:type="dcterms:W3CDTF">2011-10-13T02:22:16Z</dcterms:modified>
</cp:coreProperties>
</file>