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7"/>
  </p:notesMasterIdLst>
  <p:sldIdLst>
    <p:sldId id="256" r:id="rId2"/>
    <p:sldId id="352" r:id="rId3"/>
    <p:sldId id="353" r:id="rId4"/>
    <p:sldId id="339" r:id="rId5"/>
    <p:sldId id="354" r:id="rId6"/>
    <p:sldId id="377" r:id="rId7"/>
    <p:sldId id="350" r:id="rId8"/>
    <p:sldId id="341" r:id="rId9"/>
    <p:sldId id="355" r:id="rId10"/>
    <p:sldId id="357" r:id="rId11"/>
    <p:sldId id="365" r:id="rId12"/>
    <p:sldId id="358" r:id="rId13"/>
    <p:sldId id="362" r:id="rId14"/>
    <p:sldId id="359" r:id="rId15"/>
    <p:sldId id="361" r:id="rId16"/>
    <p:sldId id="370" r:id="rId17"/>
    <p:sldId id="371" r:id="rId18"/>
    <p:sldId id="334" r:id="rId19"/>
    <p:sldId id="379" r:id="rId20"/>
    <p:sldId id="335" r:id="rId21"/>
    <p:sldId id="376" r:id="rId22"/>
    <p:sldId id="363" r:id="rId23"/>
    <p:sldId id="374" r:id="rId24"/>
    <p:sldId id="381" r:id="rId25"/>
    <p:sldId id="383"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080" y="-102"/>
      </p:cViewPr>
      <p:guideLst>
        <p:guide orient="horz" pos="2160"/>
        <p:guide pos="2880"/>
      </p:guideLst>
    </p:cSldViewPr>
  </p:slideViewPr>
  <p:notesTextViewPr>
    <p:cViewPr>
      <p:scale>
        <a:sx n="100" d="100"/>
        <a:sy n="100" d="100"/>
      </p:scale>
      <p:origin x="0" y="0"/>
    </p:cViewPr>
  </p:notesTextViewPr>
  <p:sorterViewPr>
    <p:cViewPr>
      <p:scale>
        <a:sx n="152" d="100"/>
        <a:sy n="152" d="100"/>
      </p:scale>
      <p:origin x="0" y="53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327DDA-A9D1-4CF3-9BFD-23BFAAC8F7D5}" type="datetimeFigureOut">
              <a:rPr lang="en-US" smtClean="0"/>
              <a:t>10/13/2011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B92517-AB4F-4162-B0EF-ECC0C974144E}" type="slidenum">
              <a:rPr lang="en-US" smtClean="0"/>
              <a:t>‹#›</a:t>
            </a:fld>
            <a:endParaRPr lang="en-US"/>
          </a:p>
        </p:txBody>
      </p:sp>
    </p:spTree>
    <p:extLst>
      <p:ext uri="{BB962C8B-B14F-4D97-AF65-F5344CB8AC3E}">
        <p14:creationId xmlns:p14="http://schemas.microsoft.com/office/powerpoint/2010/main" val="895725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92517-AB4F-4162-B0EF-ECC0C974144E}" type="slidenum">
              <a:rPr lang="en-US" smtClean="0"/>
              <a:t>1</a:t>
            </a:fld>
            <a:endParaRPr lang="en-US"/>
          </a:p>
        </p:txBody>
      </p:sp>
    </p:spTree>
    <p:extLst>
      <p:ext uri="{BB962C8B-B14F-4D97-AF65-F5344CB8AC3E}">
        <p14:creationId xmlns:p14="http://schemas.microsoft.com/office/powerpoint/2010/main" val="27059488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descr="Canvas"/>
          <p:cNvSpPr>
            <a:spLocks noChangeArrowheads="1"/>
          </p:cNvSpPr>
          <p:nvPr/>
        </p:nvSpPr>
        <p:spPr bwMode="white">
          <a:xfrm>
            <a:off x="528638" y="201613"/>
            <a:ext cx="8397875" cy="6467475"/>
          </a:xfrm>
          <a:prstGeom prst="rect">
            <a:avLst/>
          </a:prstGeom>
          <a:blipFill dpi="0" rotWithShape="0">
            <a:blip r:embed="rId2"/>
            <a:srcRect/>
            <a:tile tx="0" ty="0" sx="100000" sy="100000" flip="none" algn="tl"/>
          </a:blipFill>
          <a:ln w="9525">
            <a:noFill/>
            <a:miter lim="800000"/>
            <a:headEnd/>
            <a:tailEnd/>
          </a:ln>
        </p:spPr>
        <p:txBody>
          <a:bodyPr wrap="none" anchor="ctr"/>
          <a:lstStyle/>
          <a:p>
            <a:pPr algn="ctr">
              <a:defRPr/>
            </a:pPr>
            <a:endParaRPr kumimoji="1" lang="id-ID" sz="2400">
              <a:solidFill>
                <a:prstClr val="black"/>
              </a:solidFill>
              <a:latin typeface="Times New Roman" pitchFamily="18" charset="0"/>
            </a:endParaRPr>
          </a:p>
        </p:txBody>
      </p:sp>
      <p:pic>
        <p:nvPicPr>
          <p:cNvPr id="5" name="Picture 3" descr="minispir"/>
          <p:cNvPicPr>
            <a:picLocks noChangeAspect="1" noChangeArrowheads="1"/>
          </p:cNvPicPr>
          <p:nvPr/>
        </p:nvPicPr>
        <p:blipFill>
          <a:blip r:embed="rId3"/>
          <a:srcRect/>
          <a:stretch>
            <a:fillRect/>
          </a:stretch>
        </p:blipFill>
        <p:spPr bwMode="ltGray">
          <a:xfrm>
            <a:off x="0" y="50800"/>
            <a:ext cx="1181100" cy="4286250"/>
          </a:xfrm>
          <a:prstGeom prst="rect">
            <a:avLst/>
          </a:prstGeom>
          <a:noFill/>
          <a:ln w="9525">
            <a:noFill/>
            <a:miter lim="800000"/>
            <a:headEnd/>
            <a:tailEnd/>
          </a:ln>
        </p:spPr>
      </p:pic>
      <p:sp>
        <p:nvSpPr>
          <p:cNvPr id="6" name="Rectangle 4" descr="Canvas"/>
          <p:cNvSpPr>
            <a:spLocks noChangeArrowheads="1"/>
          </p:cNvSpPr>
          <p:nvPr/>
        </p:nvSpPr>
        <p:spPr bwMode="white">
          <a:xfrm>
            <a:off x="596900" y="4130675"/>
            <a:ext cx="1041400" cy="457200"/>
          </a:xfrm>
          <a:prstGeom prst="rect">
            <a:avLst/>
          </a:prstGeom>
          <a:blipFill dpi="0" rotWithShape="0">
            <a:blip r:embed="rId2"/>
            <a:srcRect/>
            <a:tile tx="0" ty="0" sx="100000" sy="100000" flip="none" algn="tl"/>
          </a:blipFill>
          <a:ln w="9525">
            <a:noFill/>
            <a:miter lim="800000"/>
            <a:headEnd/>
            <a:tailEnd/>
          </a:ln>
          <a:effectLst/>
        </p:spPr>
        <p:txBody>
          <a:bodyPr wrap="none" anchor="ctr"/>
          <a:lstStyle/>
          <a:p>
            <a:pPr algn="ctr">
              <a:defRPr/>
            </a:pPr>
            <a:endParaRPr kumimoji="1" lang="id-ID" sz="2400">
              <a:solidFill>
                <a:prstClr val="black"/>
              </a:solidFill>
              <a:latin typeface="Times New Roman" pitchFamily="18" charset="0"/>
            </a:endParaRPr>
          </a:p>
        </p:txBody>
      </p:sp>
      <p:pic>
        <p:nvPicPr>
          <p:cNvPr id="7" name="Picture 5" descr="minispir"/>
          <p:cNvPicPr>
            <a:picLocks noChangeAspect="1" noChangeArrowheads="1"/>
          </p:cNvPicPr>
          <p:nvPr/>
        </p:nvPicPr>
        <p:blipFill>
          <a:blip r:embed="rId3"/>
          <a:srcRect t="39999"/>
          <a:stretch>
            <a:fillRect/>
          </a:stretch>
        </p:blipFill>
        <p:spPr bwMode="ltGray">
          <a:xfrm>
            <a:off x="0" y="4222750"/>
            <a:ext cx="1181100" cy="2571750"/>
          </a:xfrm>
          <a:prstGeom prst="rect">
            <a:avLst/>
          </a:prstGeom>
          <a:noFill/>
          <a:ln w="9525">
            <a:noFill/>
            <a:miter lim="800000"/>
            <a:headEnd/>
            <a:tailEnd/>
          </a:ln>
        </p:spPr>
      </p:pic>
      <p:sp>
        <p:nvSpPr>
          <p:cNvPr id="641030" name="Rectangle 6"/>
          <p:cNvSpPr>
            <a:spLocks noGrp="1" noChangeArrowheads="1"/>
          </p:cNvSpPr>
          <p:nvPr>
            <p:ph type="ctrTitle"/>
          </p:nvPr>
        </p:nvSpPr>
        <p:spPr>
          <a:xfrm>
            <a:off x="914400" y="2057400"/>
            <a:ext cx="7721600" cy="1143000"/>
          </a:xfrm>
        </p:spPr>
        <p:txBody>
          <a:bodyPr/>
          <a:lstStyle>
            <a:lvl1pPr>
              <a:defRPr/>
            </a:lvl1pPr>
          </a:lstStyle>
          <a:p>
            <a:r>
              <a:rPr lang="en-US"/>
              <a:t>Click to edit Master title style</a:t>
            </a:r>
          </a:p>
        </p:txBody>
      </p:sp>
      <p:sp>
        <p:nvSpPr>
          <p:cNvPr id="641031" name="Rectangle 7"/>
          <p:cNvSpPr>
            <a:spLocks noGrp="1" noChangeArrowheads="1"/>
          </p:cNvSpPr>
          <p:nvPr>
            <p:ph type="subTitle" idx="1"/>
          </p:nvPr>
        </p:nvSpPr>
        <p:spPr>
          <a:xfrm>
            <a:off x="1625600" y="3886200"/>
            <a:ext cx="6400800" cy="1771650"/>
          </a:xfrm>
        </p:spPr>
        <p:txBody>
          <a:bodyPr/>
          <a:lstStyle>
            <a:lvl1pPr marL="0" indent="0" algn="ctr">
              <a:buFontTx/>
              <a:buNone/>
              <a:defRPr/>
            </a:lvl1pPr>
          </a:lstStyle>
          <a:p>
            <a:r>
              <a:rPr lang="en-US"/>
              <a:t>Click to edit Master subtitle style</a:t>
            </a:r>
          </a:p>
        </p:txBody>
      </p:sp>
      <p:sp>
        <p:nvSpPr>
          <p:cNvPr id="8" name="Rectangle 8"/>
          <p:cNvSpPr>
            <a:spLocks noGrp="1" noChangeArrowheads="1"/>
          </p:cNvSpPr>
          <p:nvPr>
            <p:ph type="dt" sz="quarter" idx="10"/>
          </p:nvPr>
        </p:nvSpPr>
        <p:spPr>
          <a:xfrm>
            <a:off x="1084263" y="6096000"/>
            <a:ext cx="1905000" cy="457200"/>
          </a:xfrm>
        </p:spPr>
        <p:txBody>
          <a:bodyPr/>
          <a:lstStyle>
            <a:lvl1pPr>
              <a:defRPr smtClean="0"/>
            </a:lvl1pPr>
          </a:lstStyle>
          <a:p>
            <a:pPr>
              <a:defRPr/>
            </a:pPr>
            <a:endParaRPr lang="en-US">
              <a:solidFill>
                <a:prstClr val="black"/>
              </a:solidFill>
            </a:endParaRPr>
          </a:p>
        </p:txBody>
      </p:sp>
      <p:sp>
        <p:nvSpPr>
          <p:cNvPr id="9" name="Rectangle 9"/>
          <p:cNvSpPr>
            <a:spLocks noGrp="1" noChangeArrowheads="1"/>
          </p:cNvSpPr>
          <p:nvPr>
            <p:ph type="ftr" sz="quarter" idx="11"/>
          </p:nvPr>
        </p:nvSpPr>
        <p:spPr>
          <a:xfrm>
            <a:off x="3522663" y="6096000"/>
            <a:ext cx="2895600" cy="457200"/>
          </a:xfrm>
        </p:spPr>
        <p:txBody>
          <a:bodyPr/>
          <a:lstStyle>
            <a:lvl1pPr>
              <a:defRPr smtClean="0"/>
            </a:lvl1pPr>
          </a:lstStyle>
          <a:p>
            <a:pPr>
              <a:defRPr/>
            </a:pPr>
            <a:r>
              <a:rPr lang="en-US" smtClean="0">
                <a:solidFill>
                  <a:prstClr val="black"/>
                </a:solidFill>
              </a:rPr>
              <a:t>Modul-3, data M Arief Latar</a:t>
            </a:r>
            <a:endParaRPr lang="en-US">
              <a:solidFill>
                <a:prstClr val="black"/>
              </a:solidFill>
            </a:endParaRPr>
          </a:p>
        </p:txBody>
      </p:sp>
      <p:sp>
        <p:nvSpPr>
          <p:cNvPr id="10" name="Rectangle 10"/>
          <p:cNvSpPr>
            <a:spLocks noGrp="1" noChangeArrowheads="1"/>
          </p:cNvSpPr>
          <p:nvPr>
            <p:ph type="sldNum" sz="quarter" idx="12"/>
          </p:nvPr>
        </p:nvSpPr>
        <p:spPr>
          <a:xfrm>
            <a:off x="6951663" y="6096000"/>
            <a:ext cx="1905000" cy="457200"/>
          </a:xfrm>
        </p:spPr>
        <p:txBody>
          <a:bodyPr/>
          <a:lstStyle>
            <a:lvl1pPr>
              <a:defRPr smtClean="0"/>
            </a:lvl1pPr>
          </a:lstStyle>
          <a:p>
            <a:pPr>
              <a:defRPr/>
            </a:pPr>
            <a:fld id="{C55A72B5-D0BA-46A7-973B-3DF3C394E1C2}"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860481197"/>
      </p:ext>
    </p:extLst>
  </p:cSld>
  <p:clrMapOvr>
    <a:masterClrMapping/>
  </p:clrMapOvr>
  <p:transition>
    <p:plus/>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r>
              <a:rPr lang="en-US" smtClean="0">
                <a:solidFill>
                  <a:prstClr val="black"/>
                </a:solidFill>
              </a:rPr>
              <a:t>Modul-3, data M Arief Latar</a:t>
            </a:r>
            <a:endParaRPr lang="en-US">
              <a:solidFill>
                <a:prstClr val="black"/>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9FA99E0D-8B47-42D9-80FA-5374451BF7D6}"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939183344"/>
      </p:ext>
    </p:extLst>
  </p:cSld>
  <p:clrMapOvr>
    <a:masterClrMapping/>
  </p:clrMapOvr>
  <p:transition>
    <p:plus/>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1066800" y="381000"/>
            <a:ext cx="5562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r>
              <a:rPr lang="en-US" smtClean="0">
                <a:solidFill>
                  <a:prstClr val="black"/>
                </a:solidFill>
              </a:rPr>
              <a:t>Modul-3, data M Arief Latar</a:t>
            </a:r>
            <a:endParaRPr lang="en-US">
              <a:solidFill>
                <a:prstClr val="black"/>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A2F1CF9F-D1E2-42CE-878B-6E7416065AC9}"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872582750"/>
      </p:ext>
    </p:extLst>
  </p:cSld>
  <p:clrMapOvr>
    <a:masterClrMapping/>
  </p:clrMapOvr>
  <p:transition>
    <p:plus/>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620000" cy="1143000"/>
          </a:xfr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1066800" y="1752600"/>
            <a:ext cx="3733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lipArt Placeholder 3"/>
          <p:cNvSpPr>
            <a:spLocks noGrp="1"/>
          </p:cNvSpPr>
          <p:nvPr>
            <p:ph type="clipArt" sz="half" idx="2"/>
          </p:nvPr>
        </p:nvSpPr>
        <p:spPr>
          <a:xfrm>
            <a:off x="4953000" y="1752600"/>
            <a:ext cx="3733800" cy="4114800"/>
          </a:xfrm>
        </p:spPr>
        <p:txBody>
          <a:bodyPr/>
          <a:lstStyle/>
          <a:p>
            <a:pPr lvl="0"/>
            <a:endParaRPr lang="id-ID" noProof="0" smtClean="0"/>
          </a:p>
        </p:txBody>
      </p:sp>
      <p:sp>
        <p:nvSpPr>
          <p:cNvPr id="5" name="Rectangle 8"/>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r>
              <a:rPr lang="en-US" smtClean="0">
                <a:solidFill>
                  <a:prstClr val="black"/>
                </a:solidFill>
              </a:rPr>
              <a:t>Modul-3, data M Arief Latar</a:t>
            </a:r>
            <a:endParaRPr lang="en-US">
              <a:solidFill>
                <a:prstClr val="black"/>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26D67047-FAB0-4699-B65D-1644B147CA8B}"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119628056"/>
      </p:ext>
    </p:extLst>
  </p:cSld>
  <p:clrMapOvr>
    <a:masterClrMapping/>
  </p:clrMapOvr>
  <p:transition>
    <p:plus/>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620000" cy="1143000"/>
          </a:xfrm>
        </p:spPr>
        <p:txBody>
          <a:bodyPr/>
          <a:lstStyle/>
          <a:p>
            <a:r>
              <a:rPr lang="en-US" smtClean="0"/>
              <a:t>Click to edit Master title style</a:t>
            </a:r>
            <a:endParaRPr lang="id-ID"/>
          </a:p>
        </p:txBody>
      </p:sp>
      <p:sp>
        <p:nvSpPr>
          <p:cNvPr id="3" name="ClipArt Placeholder 2"/>
          <p:cNvSpPr>
            <a:spLocks noGrp="1"/>
          </p:cNvSpPr>
          <p:nvPr>
            <p:ph type="clipArt" sz="half" idx="1"/>
          </p:nvPr>
        </p:nvSpPr>
        <p:spPr>
          <a:xfrm>
            <a:off x="1066800" y="1752600"/>
            <a:ext cx="3733800" cy="4114800"/>
          </a:xfrm>
        </p:spPr>
        <p:txBody>
          <a:bodyPr/>
          <a:lstStyle/>
          <a:p>
            <a:pPr lvl="0"/>
            <a:endParaRPr lang="id-ID" noProof="0" smtClean="0"/>
          </a:p>
        </p:txBody>
      </p:sp>
      <p:sp>
        <p:nvSpPr>
          <p:cNvPr id="4" name="Text Placeholder 3"/>
          <p:cNvSpPr>
            <a:spLocks noGrp="1"/>
          </p:cNvSpPr>
          <p:nvPr>
            <p:ph type="body" sz="half" idx="2"/>
          </p:nvPr>
        </p:nvSpPr>
        <p:spPr>
          <a:xfrm>
            <a:off x="4953000" y="1752600"/>
            <a:ext cx="3733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8"/>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r>
              <a:rPr lang="en-US" smtClean="0">
                <a:solidFill>
                  <a:prstClr val="black"/>
                </a:solidFill>
              </a:rPr>
              <a:t>Modul-3, data M Arief Latar</a:t>
            </a:r>
            <a:endParaRPr lang="en-US">
              <a:solidFill>
                <a:prstClr val="black"/>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5EB8A4EC-4E18-40CD-BB86-FB2D0C7B6382}"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330612495"/>
      </p:ext>
    </p:extLst>
  </p:cSld>
  <p:clrMapOvr>
    <a:masterClrMapping/>
  </p:clrMapOvr>
  <p:transition>
    <p:plus/>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81000" y="381000"/>
            <a:ext cx="8077200" cy="556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solidFill>
                  <a:prstClr val="black"/>
                </a:solidFill>
              </a:rPr>
              <a:t>Modul-3, data M Arief Latar</a:t>
            </a:r>
            <a:endParaRPr lang="en-US">
              <a:solidFill>
                <a:prstClr val="black"/>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6A27956-AE64-40D1-8E74-2444206A173C}"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324902159"/>
      </p:ext>
    </p:extLst>
  </p:cSld>
  <p:clrMapOvr>
    <a:masterClrMapping/>
  </p:clrMapOvr>
  <p:transition>
    <p:plus/>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001000" cy="838200"/>
          </a:xfr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685800" y="1295400"/>
            <a:ext cx="7772400" cy="2247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85800" y="3695700"/>
            <a:ext cx="7772400" cy="2247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prstClr val="black"/>
                </a:solidFill>
              </a:rPr>
              <a:t>Modul-3, data M Arief Latar</a:t>
            </a:r>
            <a:endParaRPr lang="en-US">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25A80CA-2D3E-4D94-AF47-38B6377D2B70}"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664118759"/>
      </p:ext>
    </p:extLst>
  </p:cSld>
  <p:clrMapOvr>
    <a:masterClrMapping/>
  </p:clrMapOvr>
  <p:transition>
    <p:plus/>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quarter" idx="2"/>
          </p:nvPr>
        </p:nvSpPr>
        <p:spPr>
          <a:xfrm>
            <a:off x="4648200" y="1719263"/>
            <a:ext cx="4038600" cy="2128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Content Placeholder 4"/>
          <p:cNvSpPr>
            <a:spLocks noGrp="1"/>
          </p:cNvSpPr>
          <p:nvPr>
            <p:ph sz="quarter" idx="3"/>
          </p:nvPr>
        </p:nvSpPr>
        <p:spPr>
          <a:xfrm>
            <a:off x="4648200" y="4000500"/>
            <a:ext cx="4038600" cy="2130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Rectangle 5"/>
          <p:cNvSpPr>
            <a:spLocks noGrp="1" noChangeArrowheads="1"/>
          </p:cNvSpPr>
          <p:nvPr>
            <p:ph type="dt" sz="half" idx="10"/>
          </p:nvPr>
        </p:nvSpPr>
        <p:spPr>
          <a:ln/>
        </p:spPr>
        <p:txBody>
          <a:bodyPr/>
          <a:lstStyle>
            <a:lvl1pPr>
              <a:defRPr/>
            </a:lvl1pPr>
          </a:lstStyle>
          <a:p>
            <a:pPr>
              <a:defRPr/>
            </a:pPr>
            <a:endParaRPr lang="en-US" altLang="en-US">
              <a:solidFill>
                <a:prstClr val="black"/>
              </a:solidFill>
            </a:endParaRPr>
          </a:p>
        </p:txBody>
      </p:sp>
      <p:sp>
        <p:nvSpPr>
          <p:cNvPr id="7" name="Rectangle 6"/>
          <p:cNvSpPr>
            <a:spLocks noGrp="1" noChangeArrowheads="1"/>
          </p:cNvSpPr>
          <p:nvPr>
            <p:ph type="ftr" sz="quarter" idx="11"/>
          </p:nvPr>
        </p:nvSpPr>
        <p:spPr>
          <a:ln/>
        </p:spPr>
        <p:txBody>
          <a:bodyPr/>
          <a:lstStyle>
            <a:lvl1pPr>
              <a:defRPr/>
            </a:lvl1pPr>
          </a:lstStyle>
          <a:p>
            <a:pPr>
              <a:defRPr/>
            </a:pPr>
            <a:r>
              <a:rPr lang="en-US" altLang="en-US" smtClean="0">
                <a:solidFill>
                  <a:prstClr val="black"/>
                </a:solidFill>
              </a:rPr>
              <a:t>Modul-3, data M Arief Latar</a:t>
            </a:r>
            <a:endParaRPr lang="en-US" altLang="en-US">
              <a:solidFill>
                <a:prstClr val="black"/>
              </a:solidFill>
            </a:endParaRPr>
          </a:p>
        </p:txBody>
      </p:sp>
      <p:sp>
        <p:nvSpPr>
          <p:cNvPr id="8" name="Rectangle 7"/>
          <p:cNvSpPr>
            <a:spLocks noGrp="1" noChangeArrowheads="1"/>
          </p:cNvSpPr>
          <p:nvPr>
            <p:ph type="sldNum" sz="quarter" idx="12"/>
          </p:nvPr>
        </p:nvSpPr>
        <p:spPr>
          <a:ln/>
        </p:spPr>
        <p:txBody>
          <a:bodyPr/>
          <a:lstStyle>
            <a:lvl1pPr>
              <a:defRPr/>
            </a:lvl1pPr>
          </a:lstStyle>
          <a:p>
            <a:pPr>
              <a:defRPr/>
            </a:pPr>
            <a:fld id="{25C14FE5-2CF8-4F82-AEA6-E45F039CC47E}" type="slidenum">
              <a:rPr lang="en-US" altLang="en-US">
                <a:solidFill>
                  <a:prstClr val="black"/>
                </a:solidFill>
              </a:rPr>
              <a:pPr>
                <a:defRPr/>
              </a:pPr>
              <a:t>‹#›</a:t>
            </a:fld>
            <a:endParaRPr lang="en-US" altLang="en-US">
              <a:solidFill>
                <a:prstClr val="black"/>
              </a:solidFill>
            </a:endParaRPr>
          </a:p>
        </p:txBody>
      </p:sp>
    </p:spTree>
    <p:extLst>
      <p:ext uri="{BB962C8B-B14F-4D97-AF65-F5344CB8AC3E}">
        <p14:creationId xmlns:p14="http://schemas.microsoft.com/office/powerpoint/2010/main" val="1947849830"/>
      </p:ext>
    </p:extLst>
  </p:cSld>
  <p:clrMapOvr>
    <a:masterClrMapping/>
  </p:clrMapOvr>
  <p:transition>
    <p:plus/>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r>
              <a:rPr lang="en-US" smtClean="0">
                <a:solidFill>
                  <a:prstClr val="black"/>
                </a:solidFill>
              </a:rPr>
              <a:t>Modul-3, data M Arief Latar</a:t>
            </a:r>
            <a:endParaRPr lang="en-US">
              <a:solidFill>
                <a:prstClr val="black"/>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2731C1B9-6413-4A78-A57F-A0EFD2A37EB9}"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596819701"/>
      </p:ext>
    </p:extLst>
  </p:cSld>
  <p:clrMapOvr>
    <a:masterClrMapping/>
  </p:clrMapOvr>
  <p:transition>
    <p:plus/>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r>
              <a:rPr lang="en-US" smtClean="0">
                <a:solidFill>
                  <a:prstClr val="black"/>
                </a:solidFill>
              </a:rPr>
              <a:t>Modul-3, data M Arief Latar</a:t>
            </a:r>
            <a:endParaRPr lang="en-US">
              <a:solidFill>
                <a:prstClr val="black"/>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6C5D9264-B612-4448-919B-5AAAF00A9402}"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657148511"/>
      </p:ext>
    </p:extLst>
  </p:cSld>
  <p:clrMapOvr>
    <a:masterClrMapping/>
  </p:clrMapOvr>
  <p:transition>
    <p:plus/>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10668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9530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8"/>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r>
              <a:rPr lang="en-US" smtClean="0">
                <a:solidFill>
                  <a:prstClr val="black"/>
                </a:solidFill>
              </a:rPr>
              <a:t>Modul-3, data M Arief Latar</a:t>
            </a:r>
            <a:endParaRPr lang="en-US">
              <a:solidFill>
                <a:prstClr val="black"/>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E9DE16BB-EAEA-4B06-92F8-42C66B59C842}"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443719327"/>
      </p:ext>
    </p:extLst>
  </p:cSld>
  <p:clrMapOvr>
    <a:masterClrMapping/>
  </p:clrMapOvr>
  <p:transition>
    <p:plus/>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Rectangle 8"/>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8" name="Rectangle 9"/>
          <p:cNvSpPr>
            <a:spLocks noGrp="1" noChangeArrowheads="1"/>
          </p:cNvSpPr>
          <p:nvPr>
            <p:ph type="ftr" sz="quarter" idx="11"/>
          </p:nvPr>
        </p:nvSpPr>
        <p:spPr>
          <a:ln/>
        </p:spPr>
        <p:txBody>
          <a:bodyPr/>
          <a:lstStyle>
            <a:lvl1pPr>
              <a:defRPr/>
            </a:lvl1pPr>
          </a:lstStyle>
          <a:p>
            <a:pPr>
              <a:defRPr/>
            </a:pPr>
            <a:r>
              <a:rPr lang="en-US" smtClean="0">
                <a:solidFill>
                  <a:prstClr val="black"/>
                </a:solidFill>
              </a:rPr>
              <a:t>Modul-3, data M Arief Latar</a:t>
            </a:r>
            <a:endParaRPr lang="en-US">
              <a:solidFill>
                <a:prstClr val="black"/>
              </a:solidFill>
            </a:endParaRPr>
          </a:p>
        </p:txBody>
      </p:sp>
      <p:sp>
        <p:nvSpPr>
          <p:cNvPr id="9" name="Rectangle 10"/>
          <p:cNvSpPr>
            <a:spLocks noGrp="1" noChangeArrowheads="1"/>
          </p:cNvSpPr>
          <p:nvPr>
            <p:ph type="sldNum" sz="quarter" idx="12"/>
          </p:nvPr>
        </p:nvSpPr>
        <p:spPr>
          <a:ln/>
        </p:spPr>
        <p:txBody>
          <a:bodyPr/>
          <a:lstStyle>
            <a:lvl1pPr>
              <a:defRPr/>
            </a:lvl1pPr>
          </a:lstStyle>
          <a:p>
            <a:pPr>
              <a:defRPr/>
            </a:pPr>
            <a:fld id="{3D8A36FD-86AB-446F-9AE0-B197B5EAE13B}"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607579454"/>
      </p:ext>
    </p:extLst>
  </p:cSld>
  <p:clrMapOvr>
    <a:masterClrMapping/>
  </p:clrMapOvr>
  <p:transition>
    <p:plus/>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Rectangle 8"/>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4" name="Rectangle 9"/>
          <p:cNvSpPr>
            <a:spLocks noGrp="1" noChangeArrowheads="1"/>
          </p:cNvSpPr>
          <p:nvPr>
            <p:ph type="ftr" sz="quarter" idx="11"/>
          </p:nvPr>
        </p:nvSpPr>
        <p:spPr>
          <a:ln/>
        </p:spPr>
        <p:txBody>
          <a:bodyPr/>
          <a:lstStyle>
            <a:lvl1pPr>
              <a:defRPr/>
            </a:lvl1pPr>
          </a:lstStyle>
          <a:p>
            <a:pPr>
              <a:defRPr/>
            </a:pPr>
            <a:r>
              <a:rPr lang="en-US" smtClean="0">
                <a:solidFill>
                  <a:prstClr val="black"/>
                </a:solidFill>
              </a:rPr>
              <a:t>Modul-3, data M Arief Latar</a:t>
            </a:r>
            <a:endParaRPr lang="en-US">
              <a:solidFill>
                <a:prstClr val="black"/>
              </a:solidFill>
            </a:endParaRPr>
          </a:p>
        </p:txBody>
      </p:sp>
      <p:sp>
        <p:nvSpPr>
          <p:cNvPr id="5" name="Rectangle 10"/>
          <p:cNvSpPr>
            <a:spLocks noGrp="1" noChangeArrowheads="1"/>
          </p:cNvSpPr>
          <p:nvPr>
            <p:ph type="sldNum" sz="quarter" idx="12"/>
          </p:nvPr>
        </p:nvSpPr>
        <p:spPr>
          <a:ln/>
        </p:spPr>
        <p:txBody>
          <a:bodyPr/>
          <a:lstStyle>
            <a:lvl1pPr>
              <a:defRPr/>
            </a:lvl1pPr>
          </a:lstStyle>
          <a:p>
            <a:pPr>
              <a:defRPr/>
            </a:pPr>
            <a:fld id="{01C60803-B980-4F49-9313-5E5806C4F583}"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708947995"/>
      </p:ext>
    </p:extLst>
  </p:cSld>
  <p:clrMapOvr>
    <a:masterClrMapping/>
  </p:clrMapOvr>
  <p:transition>
    <p:plus/>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3" name="Rectangle 9"/>
          <p:cNvSpPr>
            <a:spLocks noGrp="1" noChangeArrowheads="1"/>
          </p:cNvSpPr>
          <p:nvPr>
            <p:ph type="ftr" sz="quarter" idx="11"/>
          </p:nvPr>
        </p:nvSpPr>
        <p:spPr>
          <a:ln/>
        </p:spPr>
        <p:txBody>
          <a:bodyPr/>
          <a:lstStyle>
            <a:lvl1pPr>
              <a:defRPr/>
            </a:lvl1pPr>
          </a:lstStyle>
          <a:p>
            <a:pPr>
              <a:defRPr/>
            </a:pPr>
            <a:r>
              <a:rPr lang="en-US" smtClean="0">
                <a:solidFill>
                  <a:prstClr val="black"/>
                </a:solidFill>
              </a:rPr>
              <a:t>Modul-3, data M Arief Latar</a:t>
            </a:r>
            <a:endParaRPr lang="en-US">
              <a:solidFill>
                <a:prstClr val="black"/>
              </a:solidFill>
            </a:endParaRPr>
          </a:p>
        </p:txBody>
      </p:sp>
      <p:sp>
        <p:nvSpPr>
          <p:cNvPr id="4" name="Rectangle 10"/>
          <p:cNvSpPr>
            <a:spLocks noGrp="1" noChangeArrowheads="1"/>
          </p:cNvSpPr>
          <p:nvPr>
            <p:ph type="sldNum" sz="quarter" idx="12"/>
          </p:nvPr>
        </p:nvSpPr>
        <p:spPr>
          <a:ln/>
        </p:spPr>
        <p:txBody>
          <a:bodyPr/>
          <a:lstStyle>
            <a:lvl1pPr>
              <a:defRPr/>
            </a:lvl1pPr>
          </a:lstStyle>
          <a:p>
            <a:pPr>
              <a:defRPr/>
            </a:pPr>
            <a:fld id="{B785B422-3391-4F9A-8810-6C1892232E29}"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4232181269"/>
      </p:ext>
    </p:extLst>
  </p:cSld>
  <p:clrMapOvr>
    <a:masterClrMapping/>
  </p:clrMapOvr>
  <p:transition>
    <p:plus/>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r>
              <a:rPr lang="en-US" smtClean="0">
                <a:solidFill>
                  <a:prstClr val="black"/>
                </a:solidFill>
              </a:rPr>
              <a:t>Modul-3, data M Arief Latar</a:t>
            </a:r>
            <a:endParaRPr lang="en-US">
              <a:solidFill>
                <a:prstClr val="black"/>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ACC5DBD4-8940-4DFE-9F71-58DBEFCCA44A}"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977960687"/>
      </p:ext>
    </p:extLst>
  </p:cSld>
  <p:clrMapOvr>
    <a:masterClrMapping/>
  </p:clrMapOvr>
  <p:transition>
    <p:plus/>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r>
              <a:rPr lang="en-US" smtClean="0">
                <a:solidFill>
                  <a:prstClr val="black"/>
                </a:solidFill>
              </a:rPr>
              <a:t>Modul-3, data M Arief Latar</a:t>
            </a:r>
            <a:endParaRPr lang="en-US">
              <a:solidFill>
                <a:prstClr val="black"/>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02669DC3-A7EB-4C98-9E1A-D5CB1FB51E8D}"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963374167"/>
      </p:ext>
    </p:extLst>
  </p:cSld>
  <p:clrMapOvr>
    <a:masterClrMapping/>
  </p:clrMapOvr>
  <p:transition>
    <p:plus/>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2"/>
      </p:bgRef>
    </p:bg>
    <p:spTree>
      <p:nvGrpSpPr>
        <p:cNvPr id="1" name=""/>
        <p:cNvGrpSpPr/>
        <p:nvPr/>
      </p:nvGrpSpPr>
      <p:grpSpPr>
        <a:xfrm>
          <a:off x="0" y="0"/>
          <a:ext cx="0" cy="0"/>
          <a:chOff x="0" y="0"/>
          <a:chExt cx="0" cy="0"/>
        </a:xfrm>
      </p:grpSpPr>
      <p:sp>
        <p:nvSpPr>
          <p:cNvPr id="640002" name="Rectangle 2"/>
          <p:cNvSpPr>
            <a:spLocks noChangeArrowheads="1"/>
          </p:cNvSpPr>
          <p:nvPr/>
        </p:nvSpPr>
        <p:spPr bwMode="ltGray">
          <a:xfrm>
            <a:off x="609600" y="228600"/>
            <a:ext cx="8239125" cy="6391275"/>
          </a:xfrm>
          <a:prstGeom prst="rect">
            <a:avLst/>
          </a:prstGeom>
          <a:solidFill>
            <a:srgbClr val="EDE7E3"/>
          </a:solidFill>
          <a:ln w="9525">
            <a:noFill/>
            <a:miter lim="800000"/>
            <a:headEnd/>
            <a:tailEnd/>
          </a:ln>
        </p:spPr>
        <p:txBody>
          <a:bodyPr wrap="none" anchor="ctr"/>
          <a:lstStyle/>
          <a:p>
            <a:pPr algn="ctr">
              <a:defRPr/>
            </a:pPr>
            <a:endParaRPr kumimoji="1" lang="id-ID" sz="2400">
              <a:solidFill>
                <a:prstClr val="black"/>
              </a:solidFill>
              <a:latin typeface="Times New Roman" pitchFamily="18" charset="0"/>
            </a:endParaRPr>
          </a:p>
        </p:txBody>
      </p:sp>
      <p:sp>
        <p:nvSpPr>
          <p:cNvPr id="640003" name="Line 3"/>
          <p:cNvSpPr>
            <a:spLocks noChangeShapeType="1"/>
          </p:cNvSpPr>
          <p:nvPr/>
        </p:nvSpPr>
        <p:spPr bwMode="ltGray">
          <a:xfrm>
            <a:off x="1016000" y="1600200"/>
            <a:ext cx="7670800" cy="0"/>
          </a:xfrm>
          <a:prstGeom prst="line">
            <a:avLst/>
          </a:prstGeom>
          <a:noFill/>
          <a:ln w="3175">
            <a:solidFill>
              <a:schemeClr val="bg2"/>
            </a:solidFill>
            <a:round/>
            <a:headEnd/>
            <a:tailEnd/>
          </a:ln>
        </p:spPr>
        <p:txBody>
          <a:bodyPr wrap="none" anchor="ctr"/>
          <a:lstStyle/>
          <a:p>
            <a:pPr>
              <a:defRPr/>
            </a:pPr>
            <a:endParaRPr lang="id-ID" sz="2400">
              <a:solidFill>
                <a:prstClr val="black"/>
              </a:solidFill>
              <a:latin typeface="Times New Roman" pitchFamily="18" charset="0"/>
            </a:endParaRPr>
          </a:p>
        </p:txBody>
      </p:sp>
      <p:pic>
        <p:nvPicPr>
          <p:cNvPr id="1028" name="Picture 4" descr="minispir"/>
          <p:cNvPicPr>
            <a:picLocks noChangeAspect="1" noChangeArrowheads="1"/>
          </p:cNvPicPr>
          <p:nvPr/>
        </p:nvPicPr>
        <p:blipFill>
          <a:blip r:embed="rId18"/>
          <a:srcRect b="5333"/>
          <a:stretch>
            <a:fillRect/>
          </a:stretch>
        </p:blipFill>
        <p:spPr bwMode="ltGray">
          <a:xfrm>
            <a:off x="0" y="50800"/>
            <a:ext cx="1181100" cy="4057650"/>
          </a:xfrm>
          <a:prstGeom prst="rect">
            <a:avLst/>
          </a:prstGeom>
          <a:noFill/>
          <a:ln w="9525">
            <a:noFill/>
            <a:miter lim="800000"/>
            <a:headEnd/>
            <a:tailEnd/>
          </a:ln>
        </p:spPr>
      </p:pic>
      <p:pic>
        <p:nvPicPr>
          <p:cNvPr id="1029" name="Picture 5" descr="minispir"/>
          <p:cNvPicPr>
            <a:picLocks noChangeAspect="1" noChangeArrowheads="1"/>
          </p:cNvPicPr>
          <p:nvPr/>
        </p:nvPicPr>
        <p:blipFill>
          <a:blip r:embed="rId18"/>
          <a:srcRect t="39999"/>
          <a:stretch>
            <a:fillRect/>
          </a:stretch>
        </p:blipFill>
        <p:spPr bwMode="ltGray">
          <a:xfrm>
            <a:off x="0" y="4222750"/>
            <a:ext cx="1181100" cy="2571750"/>
          </a:xfrm>
          <a:prstGeom prst="rect">
            <a:avLst/>
          </a:prstGeom>
          <a:noFill/>
          <a:ln w="9525">
            <a:noFill/>
            <a:miter lim="800000"/>
            <a:headEnd/>
            <a:tailEnd/>
          </a:ln>
        </p:spPr>
      </p:pic>
      <p:sp>
        <p:nvSpPr>
          <p:cNvPr id="1030" name="Rectangle 6"/>
          <p:cNvSpPr>
            <a:spLocks noGrp="1" noChangeArrowheads="1"/>
          </p:cNvSpPr>
          <p:nvPr>
            <p:ph type="title"/>
          </p:nvPr>
        </p:nvSpPr>
        <p:spPr bwMode="auto">
          <a:xfrm>
            <a:off x="1066800" y="381000"/>
            <a:ext cx="7620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Rectangle 7"/>
          <p:cNvSpPr>
            <a:spLocks noGrp="1" noChangeArrowheads="1"/>
          </p:cNvSpPr>
          <p:nvPr>
            <p:ph type="body" idx="1"/>
          </p:nvPr>
        </p:nvSpPr>
        <p:spPr bwMode="auto">
          <a:xfrm>
            <a:off x="1066800" y="1752600"/>
            <a:ext cx="76200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40008" name="Rectangle 8"/>
          <p:cNvSpPr>
            <a:spLocks noGrp="1" noChangeArrowheads="1"/>
          </p:cNvSpPr>
          <p:nvPr>
            <p:ph type="dt" sz="half" idx="2"/>
          </p:nvPr>
        </p:nvSpPr>
        <p:spPr bwMode="auto">
          <a:xfrm>
            <a:off x="10144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solidFill>
                <a:prstClr val="black"/>
              </a:solidFill>
              <a:latin typeface="Times New Roman" pitchFamily="18" charset="0"/>
            </a:endParaRPr>
          </a:p>
        </p:txBody>
      </p:sp>
      <p:sp>
        <p:nvSpPr>
          <p:cNvPr id="640009" name="Rectangle 9"/>
          <p:cNvSpPr>
            <a:spLocks noGrp="1" noChangeArrowheads="1"/>
          </p:cNvSpPr>
          <p:nvPr>
            <p:ph type="ftr" sz="quarter" idx="3"/>
          </p:nvPr>
        </p:nvSpPr>
        <p:spPr bwMode="auto">
          <a:xfrm>
            <a:off x="3452813" y="6107113"/>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r>
              <a:rPr lang="en-US" smtClean="0">
                <a:solidFill>
                  <a:prstClr val="black"/>
                </a:solidFill>
                <a:latin typeface="Times New Roman" pitchFamily="18" charset="0"/>
              </a:rPr>
              <a:t>Modul-3, data M Arief Latar</a:t>
            </a:r>
            <a:endParaRPr lang="en-US">
              <a:solidFill>
                <a:prstClr val="black"/>
              </a:solidFill>
              <a:latin typeface="Times New Roman" pitchFamily="18" charset="0"/>
            </a:endParaRPr>
          </a:p>
        </p:txBody>
      </p:sp>
      <p:sp>
        <p:nvSpPr>
          <p:cNvPr id="640010" name="Rectangle 10"/>
          <p:cNvSpPr>
            <a:spLocks noGrp="1" noChangeArrowheads="1"/>
          </p:cNvSpPr>
          <p:nvPr>
            <p:ph type="sldNum" sz="quarter" idx="4"/>
          </p:nvPr>
        </p:nvSpPr>
        <p:spPr bwMode="auto">
          <a:xfrm>
            <a:off x="68818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E240DD9D-9137-47DC-82FA-F03B8A2A3BFE}" type="slidenum">
              <a:rPr lang="en-US">
                <a:solidFill>
                  <a:prstClr val="black"/>
                </a:solidFill>
                <a:latin typeface="Times New Roman" pitchFamily="18" charset="0"/>
              </a:rPr>
              <a:pPr>
                <a:defRPr/>
              </a:pPr>
              <a:t>‹#›</a:t>
            </a:fld>
            <a:endParaRPr lang="en-US">
              <a:solidFill>
                <a:prstClr val="black"/>
              </a:solidFill>
              <a:latin typeface="Times New Roman" pitchFamily="18" charset="0"/>
            </a:endParaRPr>
          </a:p>
        </p:txBody>
      </p:sp>
    </p:spTree>
    <p:extLst>
      <p:ext uri="{BB962C8B-B14F-4D97-AF65-F5344CB8AC3E}">
        <p14:creationId xmlns:p14="http://schemas.microsoft.com/office/powerpoint/2010/main" val="3628394750"/>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 id="2147483678" r:id="rId16"/>
  </p:sldLayoutIdLst>
  <p:transition>
    <p:plus/>
  </p:transition>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gif"/></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Grp="1" noChangeArrowheads="1"/>
          </p:cNvSpPr>
          <p:nvPr>
            <p:ph type="title"/>
          </p:nvPr>
        </p:nvSpPr>
        <p:spPr>
          <a:xfrm>
            <a:off x="1139646" y="1771650"/>
            <a:ext cx="7315200" cy="2283585"/>
          </a:xfrm>
          <a:prstGeom prst="rect">
            <a:avLst/>
          </a:prstGeom>
        </p:spPr>
        <p:txBody>
          <a:bodyPr>
            <a:no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r>
              <a:rPr lang="en-US" altLang="ja-JP" sz="4000" dirty="0" err="1" smtClean="0">
                <a:latin typeface="Rockwell" pitchFamily="18" charset="0"/>
                <a:ea typeface="ＭＳ Ｐゴシック" pitchFamily="50" charset="-128"/>
              </a:rPr>
              <a:t>Antropometri</a:t>
            </a:r>
            <a:r>
              <a:rPr lang="en-US" altLang="ja-JP" sz="4000" dirty="0" smtClean="0">
                <a:latin typeface="Rockwell" pitchFamily="18" charset="0"/>
                <a:ea typeface="ＭＳ Ｐゴシック" pitchFamily="50" charset="-128"/>
              </a:rPr>
              <a:t> Dan </a:t>
            </a:r>
            <a:r>
              <a:rPr lang="en-US" altLang="ja-JP" sz="4000" dirty="0" err="1">
                <a:latin typeface="Rockwell" pitchFamily="18" charset="0"/>
                <a:ea typeface="ＭＳ Ｐゴシック" pitchFamily="50" charset="-128"/>
              </a:rPr>
              <a:t>A</a:t>
            </a:r>
            <a:r>
              <a:rPr lang="en-US" altLang="ja-JP" sz="4000" dirty="0" err="1" smtClean="0">
                <a:latin typeface="Rockwell" pitchFamily="18" charset="0"/>
                <a:ea typeface="ＭＳ Ｐゴシック" pitchFamily="50" charset="-128"/>
              </a:rPr>
              <a:t>plikasinya</a:t>
            </a:r>
            <a:r>
              <a:rPr lang="en-US" altLang="ja-JP" sz="4000" dirty="0" smtClean="0">
                <a:latin typeface="Rockwell" pitchFamily="18" charset="0"/>
                <a:ea typeface="ＭＳ Ｐゴシック" pitchFamily="50" charset="-128"/>
              </a:rPr>
              <a:t> </a:t>
            </a:r>
            <a:r>
              <a:rPr lang="en-US" altLang="ja-JP" sz="4000" dirty="0" err="1">
                <a:latin typeface="Rockwell" pitchFamily="18" charset="0"/>
                <a:ea typeface="ＭＳ Ｐゴシック" pitchFamily="50" charset="-128"/>
              </a:rPr>
              <a:t>D</a:t>
            </a:r>
            <a:r>
              <a:rPr lang="en-US" altLang="ja-JP" sz="4000" dirty="0" err="1" smtClean="0">
                <a:latin typeface="Rockwell" pitchFamily="18" charset="0"/>
                <a:ea typeface="ＭＳ Ｐゴシック" pitchFamily="50" charset="-128"/>
              </a:rPr>
              <a:t>alam</a:t>
            </a:r>
            <a:r>
              <a:rPr lang="en-US" altLang="ja-JP" sz="4000" dirty="0" smtClean="0">
                <a:latin typeface="Rockwell" pitchFamily="18" charset="0"/>
                <a:ea typeface="ＭＳ Ｐゴシック" pitchFamily="50" charset="-128"/>
              </a:rPr>
              <a:t> </a:t>
            </a:r>
            <a:r>
              <a:rPr lang="en-US" altLang="ja-JP" sz="4000" dirty="0" err="1">
                <a:latin typeface="Rockwell" pitchFamily="18" charset="0"/>
                <a:ea typeface="ＭＳ Ｐゴシック" pitchFamily="50" charset="-128"/>
              </a:rPr>
              <a:t>P</a:t>
            </a:r>
            <a:r>
              <a:rPr lang="en-US" altLang="ja-JP" sz="4000" dirty="0" err="1" smtClean="0">
                <a:latin typeface="Rockwell" pitchFamily="18" charset="0"/>
                <a:ea typeface="ＭＳ Ｐゴシック" pitchFamily="50" charset="-128"/>
              </a:rPr>
              <a:t>erancangan</a:t>
            </a:r>
            <a:r>
              <a:rPr lang="en-US" altLang="ja-JP" sz="4000" dirty="0" smtClean="0">
                <a:latin typeface="Rockwell" pitchFamily="18" charset="0"/>
                <a:ea typeface="ＭＳ Ｐゴシック" pitchFamily="50" charset="-128"/>
              </a:rPr>
              <a:t> </a:t>
            </a:r>
            <a:r>
              <a:rPr lang="en-US" altLang="ja-JP" sz="4000" dirty="0" err="1">
                <a:latin typeface="Rockwell" pitchFamily="18" charset="0"/>
                <a:ea typeface="ＭＳ Ｐゴシック" pitchFamily="50" charset="-128"/>
              </a:rPr>
              <a:t>F</a:t>
            </a:r>
            <a:r>
              <a:rPr lang="en-US" altLang="ja-JP" sz="4000" dirty="0" err="1" smtClean="0">
                <a:latin typeface="Rockwell" pitchFamily="18" charset="0"/>
                <a:ea typeface="ＭＳ Ｐゴシック" pitchFamily="50" charset="-128"/>
              </a:rPr>
              <a:t>asilitas</a:t>
            </a:r>
            <a:r>
              <a:rPr lang="en-US" altLang="ja-JP" sz="4000" dirty="0" smtClean="0">
                <a:latin typeface="Rockwell" pitchFamily="18" charset="0"/>
                <a:ea typeface="ＭＳ Ｐゴシック" pitchFamily="50" charset="-128"/>
              </a:rPr>
              <a:t> </a:t>
            </a:r>
            <a:r>
              <a:rPr lang="en-US" altLang="ja-JP" sz="4000" dirty="0" err="1">
                <a:latin typeface="Rockwell" pitchFamily="18" charset="0"/>
                <a:ea typeface="ＭＳ Ｐゴシック" pitchFamily="50" charset="-128"/>
              </a:rPr>
              <a:t>K</a:t>
            </a:r>
            <a:r>
              <a:rPr lang="en-US" altLang="ja-JP" sz="4000" dirty="0" err="1" smtClean="0">
                <a:latin typeface="Rockwell" pitchFamily="18" charset="0"/>
                <a:ea typeface="ＭＳ Ｐゴシック" pitchFamily="50" charset="-128"/>
              </a:rPr>
              <a:t>erja</a:t>
            </a:r>
            <a:endParaRPr lang="en-US" altLang="ja-JP" sz="4000" dirty="0">
              <a:latin typeface="Rockwell" pitchFamily="18" charset="0"/>
              <a:ea typeface="ＭＳ Ｐゴシック" pitchFamily="50" charset="-128"/>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4321" y="914400"/>
            <a:ext cx="108585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pPr>
              <a:defRPr/>
            </a:pPr>
            <a:r>
              <a:rPr lang="en-US" smtClean="0">
                <a:solidFill>
                  <a:prstClr val="black"/>
                </a:solidFill>
              </a:rPr>
              <a:t>Modul-3, data M Arief Latar</a:t>
            </a:r>
            <a:endParaRPr lang="en-US">
              <a:solidFill>
                <a:prstClr val="black"/>
              </a:solidFill>
            </a:endParaRPr>
          </a:p>
        </p:txBody>
      </p:sp>
      <p:grpSp>
        <p:nvGrpSpPr>
          <p:cNvPr id="6" name="Group 5"/>
          <p:cNvGrpSpPr/>
          <p:nvPr/>
        </p:nvGrpSpPr>
        <p:grpSpPr>
          <a:xfrm>
            <a:off x="1600200" y="4495800"/>
            <a:ext cx="5943600" cy="786774"/>
            <a:chOff x="2438400" y="5913005"/>
            <a:chExt cx="4689811" cy="786774"/>
          </a:xfrm>
          <a:scene3d>
            <a:camera prst="orthographicFront">
              <a:rot lat="0" lon="0" rev="0"/>
            </a:camera>
            <a:lightRig rig="soft" dir="t">
              <a:rot lat="0" lon="0" rev="0"/>
            </a:lightRig>
          </a:scene3d>
        </p:grpSpPr>
        <p:sp>
          <p:nvSpPr>
            <p:cNvPr id="7" name="Freeform 6"/>
            <p:cNvSpPr/>
            <p:nvPr/>
          </p:nvSpPr>
          <p:spPr>
            <a:xfrm>
              <a:off x="3164983" y="5913005"/>
              <a:ext cx="3963228" cy="644472"/>
            </a:xfrm>
            <a:custGeom>
              <a:avLst/>
              <a:gdLst>
                <a:gd name="connsiteX0" fmla="*/ 0 w 4524194"/>
                <a:gd name="connsiteY0" fmla="*/ 0 h 644470"/>
                <a:gd name="connsiteX1" fmla="*/ 4201959 w 4524194"/>
                <a:gd name="connsiteY1" fmla="*/ 0 h 644470"/>
                <a:gd name="connsiteX2" fmla="*/ 4524194 w 4524194"/>
                <a:gd name="connsiteY2" fmla="*/ 322235 h 644470"/>
                <a:gd name="connsiteX3" fmla="*/ 4201959 w 4524194"/>
                <a:gd name="connsiteY3" fmla="*/ 644470 h 644470"/>
                <a:gd name="connsiteX4" fmla="*/ 0 w 4524194"/>
                <a:gd name="connsiteY4" fmla="*/ 644470 h 644470"/>
                <a:gd name="connsiteX5" fmla="*/ 0 w 4524194"/>
                <a:gd name="connsiteY5" fmla="*/ 0 h 644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24194" h="644470">
                  <a:moveTo>
                    <a:pt x="4524194" y="644469"/>
                  </a:moveTo>
                  <a:lnTo>
                    <a:pt x="322235" y="644469"/>
                  </a:lnTo>
                  <a:lnTo>
                    <a:pt x="0" y="322235"/>
                  </a:lnTo>
                  <a:lnTo>
                    <a:pt x="322235" y="1"/>
                  </a:lnTo>
                  <a:lnTo>
                    <a:pt x="4524194" y="1"/>
                  </a:lnTo>
                  <a:lnTo>
                    <a:pt x="4524194" y="644469"/>
                  </a:ln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rgbClr r="0" g="0" b="0"/>
            </a:lnRef>
            <a:fillRef idx="1">
              <a:schemeClr val="accent1">
                <a:hueOff val="0"/>
                <a:satOff val="0"/>
                <a:lumOff val="0"/>
                <a:alphaOff val="0"/>
              </a:schemeClr>
            </a:fillRef>
            <a:effectRef idx="0">
              <a:scrgbClr r="0" g="0" b="0"/>
            </a:effectRef>
            <a:fontRef idx="minor">
              <a:schemeClr val="lt1"/>
            </a:fontRef>
          </p:style>
          <p:txBody>
            <a:bodyPr spcFirstLastPara="0" vert="horz" wrap="square" lIns="922764" tIns="91441" rIns="170688" bIns="91441" numCol="1" spcCol="1270" anchor="ctr" anchorCtr="0">
              <a:noAutofit/>
            </a:bodyPr>
            <a:lstStyle/>
            <a:p>
              <a:pPr lvl="0" algn="ctr" defTabSz="1066800">
                <a:lnSpc>
                  <a:spcPct val="90000"/>
                </a:lnSpc>
                <a:spcBef>
                  <a:spcPct val="0"/>
                </a:spcBef>
                <a:spcAft>
                  <a:spcPct val="35000"/>
                </a:spcAft>
              </a:pPr>
              <a:r>
                <a:rPr lang="en-US" sz="2400" kern="1200" dirty="0" smtClean="0"/>
                <a:t>Ir. MUH. ARIF LATAR, MSc</a:t>
              </a:r>
              <a:endParaRPr lang="en-US" sz="2400" kern="1200" dirty="0"/>
            </a:p>
          </p:txBody>
        </p:sp>
        <p:sp>
          <p:nvSpPr>
            <p:cNvPr id="8" name="Oval 7"/>
            <p:cNvSpPr/>
            <p:nvPr/>
          </p:nvSpPr>
          <p:spPr>
            <a:xfrm>
              <a:off x="2438400" y="5913005"/>
              <a:ext cx="726583" cy="786774"/>
            </a:xfrm>
            <a:prstGeom prst="ellipse">
              <a:avLst/>
            </a:prstGeom>
            <a:blipFill>
              <a:blip r:embed="rId4" cstate="print">
                <a:extLst>
                  <a:ext uri="{28A0092B-C50C-407E-A947-70E740481C1C}">
                    <a14:useLocalDpi xmlns:a14="http://schemas.microsoft.com/office/drawing/2010/main" val="0"/>
                  </a:ext>
                </a:extLst>
              </a:blip>
              <a:srcRect/>
              <a:stretch>
                <a:fillRect t="-14000" b="-14000"/>
              </a:stretch>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rgbClr r="0" g="0" b="0"/>
            </a:lnRef>
            <a:fillRef idx="1">
              <a:scrgbClr r="0" g="0" b="0"/>
            </a:fillRef>
            <a:effectRef idx="0">
              <a:scrgbClr r="0" g="0" b="0"/>
            </a:effectRef>
            <a:fontRef idx="minor">
              <a:schemeClr val="lt1">
                <a:hueOff val="0"/>
                <a:satOff val="0"/>
                <a:lumOff val="0"/>
                <a:alphaOff val="0"/>
              </a:schemeClr>
            </a:fontRef>
          </p:style>
        </p:sp>
      </p:grpSp>
      <p:sp>
        <p:nvSpPr>
          <p:cNvPr id="9" name="TextBox 8"/>
          <p:cNvSpPr txBox="1"/>
          <p:nvPr/>
        </p:nvSpPr>
        <p:spPr>
          <a:xfrm>
            <a:off x="6248400" y="5480748"/>
            <a:ext cx="1992853"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rtlCol="0">
            <a:spAutoFit/>
          </a:bodyPr>
          <a:lstStyle/>
          <a:p>
            <a:r>
              <a:rPr lang="en-US" dirty="0" err="1" smtClean="0"/>
              <a:t>Kegiatan</a:t>
            </a:r>
            <a:r>
              <a:rPr lang="en-US" dirty="0" smtClean="0"/>
              <a:t> </a:t>
            </a:r>
            <a:r>
              <a:rPr lang="en-US" dirty="0" err="1" smtClean="0"/>
              <a:t>Belajar</a:t>
            </a:r>
            <a:r>
              <a:rPr lang="en-US" dirty="0" smtClean="0"/>
              <a:t> </a:t>
            </a:r>
            <a:r>
              <a:rPr lang="en-US" dirty="0" smtClean="0"/>
              <a:t>-4</a:t>
            </a:r>
            <a:endParaRPr lang="en-US" dirty="0"/>
          </a:p>
        </p:txBody>
      </p:sp>
      <p:sp>
        <p:nvSpPr>
          <p:cNvPr id="10" name="TextBox 9"/>
          <p:cNvSpPr txBox="1"/>
          <p:nvPr/>
        </p:nvSpPr>
        <p:spPr>
          <a:xfrm>
            <a:off x="7308304" y="317847"/>
            <a:ext cx="1107996" cy="369332"/>
          </a:xfrm>
          <a:prstGeom prst="rect">
            <a:avLst/>
          </a:prstGeom>
        </p:spPr>
        <p:style>
          <a:lnRef idx="1">
            <a:schemeClr val="accent6"/>
          </a:lnRef>
          <a:fillRef idx="3">
            <a:schemeClr val="accent6"/>
          </a:fillRef>
          <a:effectRef idx="2">
            <a:schemeClr val="accent6"/>
          </a:effectRef>
          <a:fontRef idx="minor">
            <a:schemeClr val="lt1"/>
          </a:fontRef>
        </p:style>
        <p:txBody>
          <a:bodyPr wrap="none" rtlCol="0">
            <a:spAutoFit/>
          </a:bodyPr>
          <a:lstStyle/>
          <a:p>
            <a:r>
              <a:rPr lang="en-US" dirty="0" err="1" smtClean="0"/>
              <a:t>Modul</a:t>
            </a:r>
            <a:r>
              <a:rPr lang="en-US" dirty="0" smtClean="0"/>
              <a:t>-  3</a:t>
            </a:r>
            <a:endParaRPr lang="en-US" dirty="0"/>
          </a:p>
        </p:txBody>
      </p:sp>
    </p:spTree>
  </p:cSld>
  <p:clrMapOvr>
    <a:masterClrMapping/>
  </p:clrMapOvr>
  <p:transition>
    <p:plu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609600"/>
            <a:ext cx="7696200" cy="5632311"/>
          </a:xfrm>
          <a:prstGeom prst="rect">
            <a:avLst/>
          </a:prstGeom>
        </p:spPr>
        <p:txBody>
          <a:bodyPr wrap="square">
            <a:spAutoFit/>
          </a:bodyPr>
          <a:lstStyle/>
          <a:p>
            <a:r>
              <a:rPr lang="en-US" sz="2400" b="1" dirty="0" smtClean="0">
                <a:solidFill>
                  <a:srgbClr val="0070C0"/>
                </a:solidFill>
                <a:latin typeface="Rockwell Condensed" pitchFamily="18" charset="0"/>
              </a:rPr>
              <a:t>1.2.2.	</a:t>
            </a:r>
            <a:r>
              <a:rPr lang="en-US" sz="2400" b="1" dirty="0" err="1" smtClean="0">
                <a:solidFill>
                  <a:srgbClr val="0070C0"/>
                </a:solidFill>
                <a:latin typeface="Rockwell Condensed" pitchFamily="18" charset="0"/>
              </a:rPr>
              <a:t>Anthropometri</a:t>
            </a:r>
            <a:r>
              <a:rPr lang="en-US" sz="2400" b="1" dirty="0" smtClean="0">
                <a:solidFill>
                  <a:srgbClr val="0070C0"/>
                </a:solidFill>
                <a:latin typeface="Rockwell Condensed" pitchFamily="18" charset="0"/>
              </a:rPr>
              <a:t> </a:t>
            </a:r>
            <a:r>
              <a:rPr lang="en-US" sz="2400" b="1" dirty="0" err="1">
                <a:solidFill>
                  <a:srgbClr val="0070C0"/>
                </a:solidFill>
                <a:latin typeface="Rockwell Condensed" pitchFamily="18" charset="0"/>
              </a:rPr>
              <a:t>Dinamis</a:t>
            </a:r>
            <a:r>
              <a:rPr lang="en-US" sz="2400" dirty="0">
                <a:latin typeface="Rockwell Condensed" pitchFamily="18" charset="0"/>
              </a:rPr>
              <a:t/>
            </a:r>
            <a:br>
              <a:rPr lang="en-US" sz="2400" dirty="0">
                <a:latin typeface="Rockwell Condensed" pitchFamily="18" charset="0"/>
              </a:rPr>
            </a:br>
            <a:endParaRPr lang="en-US" sz="2400" dirty="0" smtClean="0">
              <a:latin typeface="Rockwell Condensed" pitchFamily="18" charset="0"/>
            </a:endParaRPr>
          </a:p>
          <a:p>
            <a:r>
              <a:rPr lang="en-US" sz="2400" dirty="0" err="1" smtClean="0">
                <a:latin typeface="Rockwell Condensed" pitchFamily="18" charset="0"/>
              </a:rPr>
              <a:t>Terdapat</a:t>
            </a:r>
            <a:r>
              <a:rPr lang="en-US" sz="2400" dirty="0" smtClean="0">
                <a:latin typeface="Rockwell Condensed" pitchFamily="18" charset="0"/>
              </a:rPr>
              <a:t> </a:t>
            </a:r>
            <a:r>
              <a:rPr lang="en-US" sz="2400" dirty="0" err="1">
                <a:latin typeface="Rockwell Condensed" pitchFamily="18" charset="0"/>
              </a:rPr>
              <a:t>tiga</a:t>
            </a:r>
            <a:r>
              <a:rPr lang="en-US" sz="2400" dirty="0">
                <a:latin typeface="Rockwell Condensed" pitchFamily="18" charset="0"/>
              </a:rPr>
              <a:t> </a:t>
            </a:r>
            <a:r>
              <a:rPr lang="en-US" sz="2400" dirty="0" err="1">
                <a:latin typeface="Rockwell Condensed" pitchFamily="18" charset="0"/>
              </a:rPr>
              <a:t>kelas</a:t>
            </a:r>
            <a:r>
              <a:rPr lang="en-US" sz="2400" dirty="0">
                <a:latin typeface="Rockwell Condensed" pitchFamily="18" charset="0"/>
              </a:rPr>
              <a:t> </a:t>
            </a:r>
            <a:r>
              <a:rPr lang="en-US" sz="2400" dirty="0" err="1">
                <a:latin typeface="Rockwell Condensed" pitchFamily="18" charset="0"/>
              </a:rPr>
              <a:t>pengukuran</a:t>
            </a:r>
            <a:r>
              <a:rPr lang="en-US" sz="2400" dirty="0">
                <a:latin typeface="Rockwell Condensed" pitchFamily="18" charset="0"/>
              </a:rPr>
              <a:t> </a:t>
            </a:r>
            <a:r>
              <a:rPr lang="en-US" sz="2400" dirty="0" err="1">
                <a:latin typeface="Rockwell Condensed" pitchFamily="18" charset="0"/>
              </a:rPr>
              <a:t>antropometri</a:t>
            </a:r>
            <a:r>
              <a:rPr lang="en-US" sz="2400" dirty="0">
                <a:latin typeface="Rockwell Condensed" pitchFamily="18" charset="0"/>
              </a:rPr>
              <a:t> </a:t>
            </a:r>
            <a:r>
              <a:rPr lang="en-US" sz="2400" dirty="0" err="1">
                <a:latin typeface="Rockwell Condensed" pitchFamily="18" charset="0"/>
              </a:rPr>
              <a:t>dinamis</a:t>
            </a:r>
            <a:r>
              <a:rPr lang="en-US" sz="2400" dirty="0">
                <a:latin typeface="Rockwell Condensed" pitchFamily="18" charset="0"/>
              </a:rPr>
              <a:t>, </a:t>
            </a:r>
            <a:r>
              <a:rPr lang="en-US" sz="2400" dirty="0" err="1">
                <a:latin typeface="Rockwell Condensed" pitchFamily="18" charset="0"/>
              </a:rPr>
              <a:t>yaitu</a:t>
            </a:r>
            <a:r>
              <a:rPr lang="en-US" sz="2400" dirty="0">
                <a:latin typeface="Rockwell Condensed" pitchFamily="18" charset="0"/>
              </a:rPr>
              <a:t> </a:t>
            </a:r>
            <a:r>
              <a:rPr lang="en-US" sz="2400" dirty="0" smtClean="0">
                <a:latin typeface="Rockwell Condensed" pitchFamily="18" charset="0"/>
              </a:rPr>
              <a:t> :</a:t>
            </a:r>
          </a:p>
          <a:p>
            <a:endParaRPr lang="en-US" sz="2400" dirty="0" smtClean="0">
              <a:latin typeface="Rockwell Condensed" pitchFamily="18" charset="0"/>
            </a:endParaRPr>
          </a:p>
          <a:p>
            <a:pPr marL="457200" indent="-457200">
              <a:buFont typeface="+mj-lt"/>
              <a:buAutoNum type="arabicPeriod"/>
            </a:pPr>
            <a:r>
              <a:rPr lang="en-US" sz="2400" dirty="0" err="1" smtClean="0">
                <a:solidFill>
                  <a:srgbClr val="0070C0"/>
                </a:solidFill>
                <a:latin typeface="Rockwell Condensed" pitchFamily="18" charset="0"/>
              </a:rPr>
              <a:t>Pengukuran</a:t>
            </a:r>
            <a:r>
              <a:rPr lang="en-US" sz="2400" dirty="0" smtClean="0">
                <a:solidFill>
                  <a:srgbClr val="0070C0"/>
                </a:solidFill>
                <a:latin typeface="Rockwell Condensed" pitchFamily="18" charset="0"/>
              </a:rPr>
              <a:t> </a:t>
            </a:r>
            <a:r>
              <a:rPr lang="en-US" sz="2400" dirty="0" err="1">
                <a:solidFill>
                  <a:srgbClr val="0070C0"/>
                </a:solidFill>
                <a:latin typeface="Rockwell Condensed" pitchFamily="18" charset="0"/>
              </a:rPr>
              <a:t>tingkat</a:t>
            </a:r>
            <a:r>
              <a:rPr lang="en-US" sz="2400" dirty="0">
                <a:solidFill>
                  <a:srgbClr val="0070C0"/>
                </a:solidFill>
                <a:latin typeface="Rockwell Condensed" pitchFamily="18" charset="0"/>
              </a:rPr>
              <a:t> </a:t>
            </a:r>
            <a:r>
              <a:rPr lang="en-US" sz="2400" dirty="0" err="1">
                <a:solidFill>
                  <a:srgbClr val="0070C0"/>
                </a:solidFill>
                <a:latin typeface="Rockwell Condensed" pitchFamily="18" charset="0"/>
              </a:rPr>
              <a:t>keterampilan</a:t>
            </a:r>
            <a:r>
              <a:rPr lang="en-US" sz="2400" dirty="0">
                <a:solidFill>
                  <a:srgbClr val="0070C0"/>
                </a:solidFill>
                <a:latin typeface="Rockwell Condensed" pitchFamily="18" charset="0"/>
              </a:rPr>
              <a:t> </a:t>
            </a:r>
            <a:r>
              <a:rPr lang="en-US" sz="2400" dirty="0" err="1">
                <a:latin typeface="Rockwell Condensed" pitchFamily="18" charset="0"/>
              </a:rPr>
              <a:t>sebagai</a:t>
            </a:r>
            <a:r>
              <a:rPr lang="en-US" sz="2400" dirty="0">
                <a:latin typeface="Rockwell Condensed" pitchFamily="18" charset="0"/>
              </a:rPr>
              <a:t> </a:t>
            </a:r>
            <a:r>
              <a:rPr lang="en-US" sz="2400" dirty="0" err="1">
                <a:latin typeface="Rockwell Condensed" pitchFamily="18" charset="0"/>
              </a:rPr>
              <a:t>pendekatan</a:t>
            </a:r>
            <a:r>
              <a:rPr lang="en-US" sz="2400" dirty="0">
                <a:latin typeface="Rockwell Condensed" pitchFamily="18" charset="0"/>
              </a:rPr>
              <a:t> </a:t>
            </a:r>
            <a:r>
              <a:rPr lang="en-US" sz="2400" dirty="0" err="1">
                <a:latin typeface="Rockwell Condensed" pitchFamily="18" charset="0"/>
              </a:rPr>
              <a:t>untuk</a:t>
            </a:r>
            <a:r>
              <a:rPr lang="en-US" sz="2400" dirty="0">
                <a:latin typeface="Rockwell Condensed" pitchFamily="18" charset="0"/>
              </a:rPr>
              <a:t> </a:t>
            </a:r>
            <a:r>
              <a:rPr lang="en-US" sz="2400" dirty="0" err="1">
                <a:latin typeface="Rockwell Condensed" pitchFamily="18" charset="0"/>
              </a:rPr>
              <a:t>mengerti</a:t>
            </a:r>
            <a:r>
              <a:rPr lang="en-US" sz="2400" dirty="0">
                <a:latin typeface="Rockwell Condensed" pitchFamily="18" charset="0"/>
              </a:rPr>
              <a:t> </a:t>
            </a:r>
            <a:r>
              <a:rPr lang="en-US" sz="2400" dirty="0" err="1">
                <a:latin typeface="Rockwell Condensed" pitchFamily="18" charset="0"/>
              </a:rPr>
              <a:t>keadaan</a:t>
            </a:r>
            <a:r>
              <a:rPr lang="en-US" sz="2400" dirty="0">
                <a:latin typeface="Rockwell Condensed" pitchFamily="18" charset="0"/>
              </a:rPr>
              <a:t> </a:t>
            </a:r>
            <a:r>
              <a:rPr lang="en-US" sz="2400" dirty="0" err="1">
                <a:latin typeface="Rockwell Condensed" pitchFamily="18" charset="0"/>
              </a:rPr>
              <a:t>mekanis</a:t>
            </a:r>
            <a:r>
              <a:rPr lang="en-US" sz="2400" dirty="0">
                <a:latin typeface="Rockwell Condensed" pitchFamily="18" charset="0"/>
              </a:rPr>
              <a:t> </a:t>
            </a:r>
            <a:r>
              <a:rPr lang="en-US" sz="2400" dirty="0" err="1">
                <a:latin typeface="Rockwell Condensed" pitchFamily="18" charset="0"/>
              </a:rPr>
              <a:t>dari</a:t>
            </a:r>
            <a:r>
              <a:rPr lang="en-US" sz="2400" dirty="0">
                <a:latin typeface="Rockwell Condensed" pitchFamily="18" charset="0"/>
              </a:rPr>
              <a:t> </a:t>
            </a:r>
            <a:r>
              <a:rPr lang="en-US" sz="2400" dirty="0" err="1">
                <a:latin typeface="Rockwell Condensed" pitchFamily="18" charset="0"/>
              </a:rPr>
              <a:t>suatu</a:t>
            </a:r>
            <a:r>
              <a:rPr lang="en-US" sz="2400" dirty="0">
                <a:latin typeface="Rockwell Condensed" pitchFamily="18" charset="0"/>
              </a:rPr>
              <a:t> </a:t>
            </a:r>
            <a:r>
              <a:rPr lang="en-US" sz="2400" dirty="0" err="1">
                <a:latin typeface="Rockwell Condensed" pitchFamily="18" charset="0"/>
              </a:rPr>
              <a:t>aktifitas</a:t>
            </a:r>
            <a:r>
              <a:rPr lang="en-US" sz="2400" dirty="0">
                <a:latin typeface="Rockwell Condensed" pitchFamily="18" charset="0"/>
              </a:rPr>
              <a:t>. </a:t>
            </a:r>
            <a:br>
              <a:rPr lang="en-US" sz="2400" dirty="0">
                <a:latin typeface="Rockwell Condensed" pitchFamily="18" charset="0"/>
              </a:rPr>
            </a:br>
            <a:r>
              <a:rPr lang="en-US" sz="2400" dirty="0" err="1">
                <a:latin typeface="Rockwell Condensed" pitchFamily="18" charset="0"/>
              </a:rPr>
              <a:t>Contohnya</a:t>
            </a:r>
            <a:r>
              <a:rPr lang="en-US" sz="2400" dirty="0">
                <a:latin typeface="Rockwell Condensed" pitchFamily="18" charset="0"/>
              </a:rPr>
              <a:t> : </a:t>
            </a:r>
            <a:r>
              <a:rPr lang="en-US" sz="2400" dirty="0" err="1">
                <a:latin typeface="Rockwell Condensed" pitchFamily="18" charset="0"/>
              </a:rPr>
              <a:t>dalam</a:t>
            </a:r>
            <a:r>
              <a:rPr lang="en-US" sz="2400" dirty="0">
                <a:latin typeface="Rockwell Condensed" pitchFamily="18" charset="0"/>
              </a:rPr>
              <a:t> </a:t>
            </a:r>
            <a:r>
              <a:rPr lang="en-US" sz="2400" dirty="0" err="1">
                <a:latin typeface="Rockwell Condensed" pitchFamily="18" charset="0"/>
              </a:rPr>
              <a:t>pengukuran</a:t>
            </a:r>
            <a:r>
              <a:rPr lang="en-US" sz="2400" dirty="0">
                <a:latin typeface="Rockwell Condensed" pitchFamily="18" charset="0"/>
              </a:rPr>
              <a:t> </a:t>
            </a:r>
            <a:r>
              <a:rPr lang="en-US" sz="2400" dirty="0" err="1">
                <a:latin typeface="Rockwell Condensed" pitchFamily="18" charset="0"/>
              </a:rPr>
              <a:t>performansi</a:t>
            </a:r>
            <a:r>
              <a:rPr lang="en-US" sz="2400" dirty="0">
                <a:latin typeface="Rockwell Condensed" pitchFamily="18" charset="0"/>
              </a:rPr>
              <a:t> </a:t>
            </a:r>
            <a:r>
              <a:rPr lang="en-US" sz="2400" dirty="0" err="1">
                <a:latin typeface="Rockwell Condensed" pitchFamily="18" charset="0"/>
              </a:rPr>
              <a:t>atlet</a:t>
            </a:r>
            <a:r>
              <a:rPr lang="en-US" sz="2400" dirty="0" smtClean="0">
                <a:latin typeface="Rockwell Condensed" pitchFamily="18" charset="0"/>
              </a:rPr>
              <a:t>.</a:t>
            </a:r>
          </a:p>
          <a:p>
            <a:pPr marL="457200" indent="-457200">
              <a:buFont typeface="+mj-lt"/>
              <a:buAutoNum type="arabicPeriod"/>
            </a:pPr>
            <a:endParaRPr lang="en-US" sz="2400" dirty="0" smtClean="0">
              <a:latin typeface="Rockwell Condensed" pitchFamily="18" charset="0"/>
            </a:endParaRPr>
          </a:p>
          <a:p>
            <a:pPr marL="457200" indent="-457200">
              <a:buFont typeface="+mj-lt"/>
              <a:buAutoNum type="arabicPeriod"/>
            </a:pPr>
            <a:r>
              <a:rPr lang="en-US" sz="2400" dirty="0" err="1" smtClean="0">
                <a:solidFill>
                  <a:srgbClr val="0070C0"/>
                </a:solidFill>
                <a:latin typeface="Rockwell Condensed" pitchFamily="18" charset="0"/>
              </a:rPr>
              <a:t>Pengukuran</a:t>
            </a:r>
            <a:r>
              <a:rPr lang="en-US" sz="2400" dirty="0" smtClean="0">
                <a:solidFill>
                  <a:srgbClr val="0070C0"/>
                </a:solidFill>
                <a:latin typeface="Rockwell Condensed" pitchFamily="18" charset="0"/>
              </a:rPr>
              <a:t> </a:t>
            </a:r>
            <a:r>
              <a:rPr lang="en-US" sz="2400" dirty="0" err="1">
                <a:solidFill>
                  <a:srgbClr val="0070C0"/>
                </a:solidFill>
                <a:latin typeface="Rockwell Condensed" pitchFamily="18" charset="0"/>
              </a:rPr>
              <a:t>jangkauan</a:t>
            </a:r>
            <a:r>
              <a:rPr lang="en-US" sz="2400" dirty="0">
                <a:solidFill>
                  <a:srgbClr val="0070C0"/>
                </a:solidFill>
                <a:latin typeface="Rockwell Condensed" pitchFamily="18" charset="0"/>
              </a:rPr>
              <a:t> </a:t>
            </a:r>
            <a:r>
              <a:rPr lang="en-US" sz="2400" dirty="0" err="1">
                <a:solidFill>
                  <a:srgbClr val="0070C0"/>
                </a:solidFill>
                <a:latin typeface="Rockwell Condensed" pitchFamily="18" charset="0"/>
              </a:rPr>
              <a:t>ruang</a:t>
            </a:r>
            <a:r>
              <a:rPr lang="en-US" sz="2400" dirty="0">
                <a:solidFill>
                  <a:srgbClr val="0070C0"/>
                </a:solidFill>
                <a:latin typeface="Rockwell Condensed" pitchFamily="18" charset="0"/>
              </a:rPr>
              <a:t> </a:t>
            </a:r>
            <a:r>
              <a:rPr lang="en-US" sz="2400" dirty="0">
                <a:latin typeface="Rockwell Condensed" pitchFamily="18" charset="0"/>
              </a:rPr>
              <a:t>yang </a:t>
            </a:r>
            <a:r>
              <a:rPr lang="en-US" sz="2400" dirty="0" err="1">
                <a:latin typeface="Rockwell Condensed" pitchFamily="18" charset="0"/>
              </a:rPr>
              <a:t>dibutuhkan</a:t>
            </a:r>
            <a:r>
              <a:rPr lang="en-US" sz="2400" dirty="0">
                <a:latin typeface="Rockwell Condensed" pitchFamily="18" charset="0"/>
              </a:rPr>
              <a:t> </a:t>
            </a:r>
            <a:r>
              <a:rPr lang="en-US" sz="2400" dirty="0" err="1">
                <a:latin typeface="Rockwell Condensed" pitchFamily="18" charset="0"/>
              </a:rPr>
              <a:t>saat</a:t>
            </a:r>
            <a:r>
              <a:rPr lang="en-US" sz="2400" dirty="0">
                <a:latin typeface="Rockwell Condensed" pitchFamily="18" charset="0"/>
              </a:rPr>
              <a:t> </a:t>
            </a:r>
            <a:r>
              <a:rPr lang="en-US" sz="2400" dirty="0" err="1">
                <a:latin typeface="Rockwell Condensed" pitchFamily="18" charset="0"/>
              </a:rPr>
              <a:t>kerja</a:t>
            </a:r>
            <a:r>
              <a:rPr lang="en-US" sz="2400" dirty="0">
                <a:latin typeface="Rockwell Condensed" pitchFamily="18" charset="0"/>
              </a:rPr>
              <a:t>. </a:t>
            </a:r>
            <a:r>
              <a:rPr lang="en-US" sz="2400" dirty="0" err="1">
                <a:latin typeface="Rockwell Condensed" pitchFamily="18" charset="0"/>
              </a:rPr>
              <a:t>Contohnya</a:t>
            </a:r>
            <a:r>
              <a:rPr lang="en-US" sz="2400" dirty="0">
                <a:latin typeface="Rockwell Condensed" pitchFamily="18" charset="0"/>
              </a:rPr>
              <a:t>: </a:t>
            </a:r>
            <a:r>
              <a:rPr lang="en-US" sz="2400" dirty="0" err="1">
                <a:latin typeface="Rockwell Condensed" pitchFamily="18" charset="0"/>
              </a:rPr>
              <a:t>jangkauan</a:t>
            </a:r>
            <a:r>
              <a:rPr lang="en-US" sz="2400" dirty="0">
                <a:latin typeface="Rockwell Condensed" pitchFamily="18" charset="0"/>
              </a:rPr>
              <a:t> </a:t>
            </a:r>
            <a:r>
              <a:rPr lang="en-US" sz="2400" dirty="0" err="1">
                <a:latin typeface="Rockwell Condensed" pitchFamily="18" charset="0"/>
              </a:rPr>
              <a:t>dari</a:t>
            </a:r>
            <a:r>
              <a:rPr lang="en-US" sz="2400" dirty="0">
                <a:latin typeface="Rockwell Condensed" pitchFamily="18" charset="0"/>
              </a:rPr>
              <a:t> </a:t>
            </a:r>
            <a:r>
              <a:rPr lang="en-US" sz="2400" dirty="0" err="1">
                <a:latin typeface="Rockwell Condensed" pitchFamily="18" charset="0"/>
              </a:rPr>
              <a:t>gerakan</a:t>
            </a:r>
            <a:r>
              <a:rPr lang="en-US" sz="2400" dirty="0">
                <a:latin typeface="Rockwell Condensed" pitchFamily="18" charset="0"/>
              </a:rPr>
              <a:t> </a:t>
            </a:r>
            <a:r>
              <a:rPr lang="en-US" sz="2400" dirty="0" err="1">
                <a:latin typeface="Rockwell Condensed" pitchFamily="18" charset="0"/>
              </a:rPr>
              <a:t>tangan</a:t>
            </a:r>
            <a:r>
              <a:rPr lang="en-US" sz="2400" dirty="0">
                <a:latin typeface="Rockwell Condensed" pitchFamily="18" charset="0"/>
              </a:rPr>
              <a:t> </a:t>
            </a:r>
            <a:r>
              <a:rPr lang="en-US" sz="2400" dirty="0" err="1">
                <a:latin typeface="Rockwell Condensed" pitchFamily="18" charset="0"/>
              </a:rPr>
              <a:t>dan</a:t>
            </a:r>
            <a:r>
              <a:rPr lang="en-US" sz="2400" dirty="0">
                <a:latin typeface="Rockwell Condensed" pitchFamily="18" charset="0"/>
              </a:rPr>
              <a:t> kaki </a:t>
            </a:r>
            <a:r>
              <a:rPr lang="en-US" sz="2400" dirty="0" err="1">
                <a:latin typeface="Rockwell Condensed" pitchFamily="18" charset="0"/>
              </a:rPr>
              <a:t>efektif</a:t>
            </a:r>
            <a:r>
              <a:rPr lang="en-US" sz="2400" dirty="0">
                <a:latin typeface="Rockwell Condensed" pitchFamily="18" charset="0"/>
              </a:rPr>
              <a:t> </a:t>
            </a:r>
            <a:r>
              <a:rPr lang="en-US" sz="2400" dirty="0" err="1">
                <a:latin typeface="Rockwell Condensed" pitchFamily="18" charset="0"/>
              </a:rPr>
              <a:t>pada</a:t>
            </a:r>
            <a:r>
              <a:rPr lang="en-US" sz="2400" dirty="0">
                <a:latin typeface="Rockwell Condensed" pitchFamily="18" charset="0"/>
              </a:rPr>
              <a:t> </a:t>
            </a:r>
            <a:r>
              <a:rPr lang="en-US" sz="2400" dirty="0" err="1">
                <a:latin typeface="Rockwell Condensed" pitchFamily="18" charset="0"/>
              </a:rPr>
              <a:t>saat</a:t>
            </a:r>
            <a:r>
              <a:rPr lang="en-US" sz="2400" dirty="0">
                <a:latin typeface="Rockwell Condensed" pitchFamily="18" charset="0"/>
              </a:rPr>
              <a:t> </a:t>
            </a:r>
            <a:r>
              <a:rPr lang="en-US" sz="2400" dirty="0" err="1">
                <a:latin typeface="Rockwell Condensed" pitchFamily="18" charset="0"/>
              </a:rPr>
              <a:t>bekerja</a:t>
            </a:r>
            <a:r>
              <a:rPr lang="en-US" sz="2400" dirty="0">
                <a:latin typeface="Rockwell Condensed" pitchFamily="18" charset="0"/>
              </a:rPr>
              <a:t>, yang </a:t>
            </a:r>
            <a:r>
              <a:rPr lang="en-US" sz="2400" dirty="0" err="1">
                <a:latin typeface="Rockwell Condensed" pitchFamily="18" charset="0"/>
              </a:rPr>
              <a:t>dilakukan</a:t>
            </a:r>
            <a:r>
              <a:rPr lang="en-US" sz="2400" dirty="0">
                <a:latin typeface="Rockwell Condensed" pitchFamily="18" charset="0"/>
              </a:rPr>
              <a:t> </a:t>
            </a:r>
            <a:r>
              <a:rPr lang="en-US" sz="2400" dirty="0" err="1">
                <a:latin typeface="Rockwell Condensed" pitchFamily="18" charset="0"/>
              </a:rPr>
              <a:t>dengan</a:t>
            </a:r>
            <a:r>
              <a:rPr lang="en-US" sz="2400" dirty="0">
                <a:latin typeface="Rockwell Condensed" pitchFamily="18" charset="0"/>
              </a:rPr>
              <a:t> </a:t>
            </a:r>
            <a:r>
              <a:rPr lang="en-US" sz="2400" dirty="0" err="1">
                <a:latin typeface="Rockwell Condensed" pitchFamily="18" charset="0"/>
              </a:rPr>
              <a:t>berdiri</a:t>
            </a:r>
            <a:r>
              <a:rPr lang="en-US" sz="2400" dirty="0">
                <a:latin typeface="Rockwell Condensed" pitchFamily="18" charset="0"/>
              </a:rPr>
              <a:t> </a:t>
            </a:r>
            <a:r>
              <a:rPr lang="en-US" sz="2400" dirty="0" err="1">
                <a:latin typeface="Rockwell Condensed" pitchFamily="18" charset="0"/>
              </a:rPr>
              <a:t>atu</a:t>
            </a:r>
            <a:r>
              <a:rPr lang="en-US" sz="2400" dirty="0">
                <a:latin typeface="Rockwell Condensed" pitchFamily="18" charset="0"/>
              </a:rPr>
              <a:t> </a:t>
            </a:r>
            <a:r>
              <a:rPr lang="en-US" sz="2400" dirty="0" err="1">
                <a:latin typeface="Rockwell Condensed" pitchFamily="18" charset="0"/>
              </a:rPr>
              <a:t>duduk</a:t>
            </a:r>
            <a:r>
              <a:rPr lang="en-US" sz="2400" dirty="0" smtClean="0">
                <a:latin typeface="Rockwell Condensed" pitchFamily="18" charset="0"/>
              </a:rPr>
              <a:t>.</a:t>
            </a:r>
          </a:p>
          <a:p>
            <a:pPr marL="457200" indent="-457200">
              <a:buFont typeface="+mj-lt"/>
              <a:buAutoNum type="arabicPeriod"/>
            </a:pPr>
            <a:endParaRPr lang="en-US" sz="2400" dirty="0" smtClean="0">
              <a:latin typeface="Rockwell Condensed" pitchFamily="18" charset="0"/>
            </a:endParaRPr>
          </a:p>
          <a:p>
            <a:pPr marL="457200" indent="-457200">
              <a:buFont typeface="+mj-lt"/>
              <a:buAutoNum type="arabicPeriod"/>
            </a:pPr>
            <a:r>
              <a:rPr lang="en-US" sz="2400" dirty="0" err="1" smtClean="0">
                <a:solidFill>
                  <a:srgbClr val="0070C0"/>
                </a:solidFill>
                <a:latin typeface="Rockwell Condensed" pitchFamily="18" charset="0"/>
              </a:rPr>
              <a:t>Pengukuran</a:t>
            </a:r>
            <a:r>
              <a:rPr lang="en-US" sz="2400" dirty="0" smtClean="0">
                <a:solidFill>
                  <a:srgbClr val="0070C0"/>
                </a:solidFill>
                <a:latin typeface="Rockwell Condensed" pitchFamily="18" charset="0"/>
              </a:rPr>
              <a:t> </a:t>
            </a:r>
            <a:r>
              <a:rPr lang="en-US" sz="2400" dirty="0" err="1">
                <a:solidFill>
                  <a:srgbClr val="0070C0"/>
                </a:solidFill>
                <a:latin typeface="Rockwell Condensed" pitchFamily="18" charset="0"/>
              </a:rPr>
              <a:t>variabilitas</a:t>
            </a:r>
            <a:r>
              <a:rPr lang="en-US" sz="2400" dirty="0">
                <a:solidFill>
                  <a:srgbClr val="0070C0"/>
                </a:solidFill>
                <a:latin typeface="Rockwell Condensed" pitchFamily="18" charset="0"/>
              </a:rPr>
              <a:t> </a:t>
            </a:r>
            <a:r>
              <a:rPr lang="en-US" sz="2400" dirty="0" err="1">
                <a:solidFill>
                  <a:srgbClr val="0070C0"/>
                </a:solidFill>
                <a:latin typeface="Rockwell Condensed" pitchFamily="18" charset="0"/>
              </a:rPr>
              <a:t>kerja</a:t>
            </a:r>
            <a:r>
              <a:rPr lang="en-US" sz="2400" dirty="0">
                <a:latin typeface="Rockwell Condensed" pitchFamily="18" charset="0"/>
              </a:rPr>
              <a:t>. </a:t>
            </a:r>
            <a:br>
              <a:rPr lang="en-US" sz="2400" dirty="0">
                <a:latin typeface="Rockwell Condensed" pitchFamily="18" charset="0"/>
              </a:rPr>
            </a:br>
            <a:r>
              <a:rPr lang="en-US" sz="2400" dirty="0" err="1">
                <a:latin typeface="Rockwell Condensed" pitchFamily="18" charset="0"/>
              </a:rPr>
              <a:t>Contohnya</a:t>
            </a:r>
            <a:r>
              <a:rPr lang="en-US" sz="2400" dirty="0">
                <a:latin typeface="Rockwell Condensed" pitchFamily="18" charset="0"/>
              </a:rPr>
              <a:t>: </a:t>
            </a:r>
            <a:r>
              <a:rPr lang="en-US" sz="2400" dirty="0" err="1">
                <a:latin typeface="Rockwell Condensed" pitchFamily="18" charset="0"/>
              </a:rPr>
              <a:t>analisis</a:t>
            </a:r>
            <a:r>
              <a:rPr lang="en-US" sz="2400" dirty="0">
                <a:latin typeface="Rockwell Condensed" pitchFamily="18" charset="0"/>
              </a:rPr>
              <a:t> </a:t>
            </a:r>
            <a:r>
              <a:rPr lang="en-US" sz="2400" dirty="0" err="1">
                <a:latin typeface="Rockwell Condensed" pitchFamily="18" charset="0"/>
              </a:rPr>
              <a:t>kinematika</a:t>
            </a:r>
            <a:r>
              <a:rPr lang="en-US" sz="2400" dirty="0">
                <a:latin typeface="Rockwell Condensed" pitchFamily="18" charset="0"/>
              </a:rPr>
              <a:t> </a:t>
            </a:r>
            <a:r>
              <a:rPr lang="en-US" sz="2400" dirty="0" err="1">
                <a:latin typeface="Rockwell Condensed" pitchFamily="18" charset="0"/>
              </a:rPr>
              <a:t>dan</a:t>
            </a:r>
            <a:r>
              <a:rPr lang="en-US" sz="2400" dirty="0">
                <a:latin typeface="Rockwell Condensed" pitchFamily="18" charset="0"/>
              </a:rPr>
              <a:t> </a:t>
            </a:r>
            <a:r>
              <a:rPr lang="en-US" sz="2400" dirty="0" err="1">
                <a:latin typeface="Rockwell Condensed" pitchFamily="18" charset="0"/>
              </a:rPr>
              <a:t>kemampuan</a:t>
            </a:r>
            <a:r>
              <a:rPr lang="en-US" sz="2400" dirty="0">
                <a:latin typeface="Rockwell Condensed" pitchFamily="18" charset="0"/>
              </a:rPr>
              <a:t> </a:t>
            </a:r>
            <a:r>
              <a:rPr lang="en-US" sz="2400" dirty="0" err="1">
                <a:latin typeface="Rockwell Condensed" pitchFamily="18" charset="0"/>
              </a:rPr>
              <a:t>jari-jari</a:t>
            </a:r>
            <a:r>
              <a:rPr lang="en-US" sz="2400" dirty="0">
                <a:latin typeface="Rockwell Condensed" pitchFamily="18" charset="0"/>
              </a:rPr>
              <a:t> </a:t>
            </a:r>
            <a:r>
              <a:rPr lang="en-US" sz="2400" dirty="0" err="1">
                <a:latin typeface="Rockwell Condensed" pitchFamily="18" charset="0"/>
              </a:rPr>
              <a:t>tangan</a:t>
            </a:r>
            <a:r>
              <a:rPr lang="en-US" sz="2400" dirty="0">
                <a:latin typeface="Rockwell Condensed" pitchFamily="18" charset="0"/>
              </a:rPr>
              <a:t> </a:t>
            </a:r>
            <a:r>
              <a:rPr lang="en-US" sz="2400" dirty="0" err="1">
                <a:latin typeface="Rockwell Condensed" pitchFamily="18" charset="0"/>
              </a:rPr>
              <a:t>dari</a:t>
            </a:r>
            <a:r>
              <a:rPr lang="en-US" sz="2400" dirty="0">
                <a:latin typeface="Rockwell Condensed" pitchFamily="18" charset="0"/>
              </a:rPr>
              <a:t> </a:t>
            </a:r>
            <a:r>
              <a:rPr lang="en-US" sz="2400" dirty="0" err="1">
                <a:latin typeface="Rockwell Condensed" pitchFamily="18" charset="0"/>
              </a:rPr>
              <a:t>seseorang</a:t>
            </a:r>
            <a:r>
              <a:rPr lang="en-US" sz="2400" dirty="0">
                <a:latin typeface="Rockwell Condensed" pitchFamily="18" charset="0"/>
              </a:rPr>
              <a:t> </a:t>
            </a:r>
            <a:r>
              <a:rPr lang="en-US" sz="2400" dirty="0" err="1">
                <a:latin typeface="Rockwell Condensed" pitchFamily="18" charset="0"/>
              </a:rPr>
              <a:t>juru</a:t>
            </a:r>
            <a:r>
              <a:rPr lang="en-US" sz="2400" dirty="0">
                <a:latin typeface="Rockwell Condensed" pitchFamily="18" charset="0"/>
              </a:rPr>
              <a:t> </a:t>
            </a:r>
            <a:r>
              <a:rPr lang="en-US" sz="2400" dirty="0" err="1">
                <a:latin typeface="Rockwell Condensed" pitchFamily="18" charset="0"/>
              </a:rPr>
              <a:t>ketik</a:t>
            </a:r>
            <a:r>
              <a:rPr lang="en-US" sz="2400" dirty="0">
                <a:latin typeface="Rockwell Condensed" pitchFamily="18" charset="0"/>
              </a:rPr>
              <a:t> </a:t>
            </a:r>
            <a:r>
              <a:rPr lang="en-US" sz="2400" dirty="0" err="1">
                <a:latin typeface="Rockwell Condensed" pitchFamily="18" charset="0"/>
              </a:rPr>
              <a:t>atau</a:t>
            </a:r>
            <a:r>
              <a:rPr lang="en-US" sz="2400" dirty="0">
                <a:latin typeface="Rockwell Condensed" pitchFamily="18" charset="0"/>
              </a:rPr>
              <a:t> operator </a:t>
            </a:r>
            <a:r>
              <a:rPr lang="en-US" sz="2400" dirty="0" err="1">
                <a:latin typeface="Rockwell Condensed" pitchFamily="18" charset="0"/>
              </a:rPr>
              <a:t>komputer</a:t>
            </a:r>
            <a:r>
              <a:rPr lang="en-US" sz="2400" dirty="0">
                <a:latin typeface="Rockwell Condensed" pitchFamily="18" charset="0"/>
              </a:rPr>
              <a:t>.</a:t>
            </a:r>
          </a:p>
        </p:txBody>
      </p:sp>
      <p:sp>
        <p:nvSpPr>
          <p:cNvPr id="3" name="Footer Placeholder 2"/>
          <p:cNvSpPr>
            <a:spLocks noGrp="1"/>
          </p:cNvSpPr>
          <p:nvPr>
            <p:ph type="ftr" sz="quarter" idx="11"/>
          </p:nvPr>
        </p:nvSpPr>
        <p:spPr/>
        <p:txBody>
          <a:bodyPr/>
          <a:lstStyle/>
          <a:p>
            <a:pPr>
              <a:defRPr/>
            </a:pPr>
            <a:r>
              <a:rPr lang="en-US" smtClean="0">
                <a:solidFill>
                  <a:prstClr val="black"/>
                </a:solidFill>
              </a:rPr>
              <a:t>Modul-3, data M Arief Latar</a:t>
            </a:r>
            <a:endParaRPr lang="en-US">
              <a:solidFill>
                <a:prstClr val="black"/>
              </a:solidFill>
            </a:endParaRPr>
          </a:p>
        </p:txBody>
      </p:sp>
    </p:spTree>
    <p:extLst>
      <p:ext uri="{BB962C8B-B14F-4D97-AF65-F5344CB8AC3E}">
        <p14:creationId xmlns:p14="http://schemas.microsoft.com/office/powerpoint/2010/main" val="2724846538"/>
      </p:ext>
    </p:extLst>
  </p:cSld>
  <p:clrMapOvr>
    <a:masterClrMapping/>
  </p:clrMapOvr>
  <p:transition>
    <p:plu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524000" y="2590800"/>
            <a:ext cx="6324600" cy="762000"/>
          </a:xfrm>
          <a:prstGeom prst="rect">
            <a:avLst/>
          </a:prstGeom>
        </p:spPr>
        <p:style>
          <a:lnRef idx="1">
            <a:schemeClr val="dk1"/>
          </a:lnRef>
          <a:fillRef idx="2">
            <a:schemeClr val="dk1"/>
          </a:fillRef>
          <a:effectRef idx="1">
            <a:schemeClr val="dk1"/>
          </a:effectRef>
          <a:fontRef idx="minor">
            <a:schemeClr val="dk1"/>
          </a:fontRef>
        </p:style>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r>
              <a:rPr lang="en-US" sz="3600" dirty="0" smtClean="0"/>
              <a:t>II. Measurements/</a:t>
            </a:r>
            <a:r>
              <a:rPr lang="en-US" sz="3600" dirty="0" err="1" smtClean="0"/>
              <a:t>Pengukuran</a:t>
            </a:r>
            <a:endParaRPr lang="en-US" sz="3600" dirty="0"/>
          </a:p>
        </p:txBody>
      </p:sp>
      <p:sp>
        <p:nvSpPr>
          <p:cNvPr id="3" name="Footer Placeholder 2"/>
          <p:cNvSpPr>
            <a:spLocks noGrp="1"/>
          </p:cNvSpPr>
          <p:nvPr>
            <p:ph type="ftr" sz="quarter" idx="11"/>
          </p:nvPr>
        </p:nvSpPr>
        <p:spPr/>
        <p:txBody>
          <a:bodyPr/>
          <a:lstStyle/>
          <a:p>
            <a:pPr>
              <a:defRPr/>
            </a:pPr>
            <a:r>
              <a:rPr lang="en-US" smtClean="0">
                <a:solidFill>
                  <a:prstClr val="black"/>
                </a:solidFill>
              </a:rPr>
              <a:t>Modul-3, data M Arief Latar</a:t>
            </a:r>
            <a:endParaRPr lang="en-US">
              <a:solidFill>
                <a:prstClr val="black"/>
              </a:solidFill>
            </a:endParaRPr>
          </a:p>
        </p:txBody>
      </p:sp>
    </p:spTree>
    <p:extLst>
      <p:ext uri="{BB962C8B-B14F-4D97-AF65-F5344CB8AC3E}">
        <p14:creationId xmlns:p14="http://schemas.microsoft.com/office/powerpoint/2010/main" val="3758191268"/>
      </p:ext>
    </p:extLst>
  </p:cSld>
  <p:clrMapOvr>
    <a:masterClrMapping/>
  </p:clrMapOvr>
  <p:transition>
    <p:plus/>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00200" y="2819400"/>
            <a:ext cx="6976056" cy="2246769"/>
          </a:xfrm>
          <a:prstGeom prst="rect">
            <a:avLst/>
          </a:prstGeom>
        </p:spPr>
        <p:txBody>
          <a:bodyPr wrap="square">
            <a:spAutoFit/>
          </a:bodyPr>
          <a:lstStyle/>
          <a:p>
            <a:pPr lvl="0"/>
            <a:r>
              <a:rPr lang="en-US" sz="2000" b="1" dirty="0" err="1" smtClean="0"/>
              <a:t>Tujuan</a:t>
            </a:r>
            <a:r>
              <a:rPr lang="en-US" sz="2000" b="1" dirty="0" smtClean="0"/>
              <a:t>   </a:t>
            </a:r>
            <a:r>
              <a:rPr lang="en-US" sz="2000" b="1" dirty="0" err="1" smtClean="0"/>
              <a:t>Umum</a:t>
            </a:r>
            <a:r>
              <a:rPr lang="en-US" sz="2000" b="1" dirty="0" smtClean="0"/>
              <a:t> :</a:t>
            </a:r>
          </a:p>
          <a:p>
            <a:pPr lvl="0"/>
            <a:endParaRPr lang="en-US" sz="2000" b="1" dirty="0" smtClean="0"/>
          </a:p>
          <a:p>
            <a:pPr marL="342900" lvl="0" indent="-342900">
              <a:buFont typeface="+mj-lt"/>
              <a:buAutoNum type="arabicPeriod"/>
            </a:pPr>
            <a:r>
              <a:rPr lang="id-ID" sz="2000" dirty="0" smtClean="0"/>
              <a:t>Mengetahui </a:t>
            </a:r>
            <a:r>
              <a:rPr lang="id-ID" sz="2000" dirty="0"/>
              <a:t>kelebihan dan kekurangan yang dimiliki manusia dari sisi antropometri serta mampu menggunakannya untuk mengoptimalkan sistem kerja.</a:t>
            </a:r>
            <a:endParaRPr lang="en-US" sz="2000" dirty="0"/>
          </a:p>
          <a:p>
            <a:pPr marL="342900" lvl="0" indent="-342900">
              <a:buFont typeface="+mj-lt"/>
              <a:buAutoNum type="arabicPeriod"/>
            </a:pPr>
            <a:r>
              <a:rPr lang="id-ID" sz="2000" dirty="0"/>
              <a:t>Memahami manfaat biomekanika dan mampu menggunakannya untuk memperbaiki sistem kerja.</a:t>
            </a:r>
            <a:endParaRPr lang="en-US" sz="2000" dirty="0"/>
          </a:p>
        </p:txBody>
      </p:sp>
      <p:sp>
        <p:nvSpPr>
          <p:cNvPr id="4" name="TextBox 3"/>
          <p:cNvSpPr txBox="1"/>
          <p:nvPr/>
        </p:nvSpPr>
        <p:spPr>
          <a:xfrm>
            <a:off x="1600200" y="1524000"/>
            <a:ext cx="4110741" cy="461665"/>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r>
              <a:rPr lang="en-US" sz="2400" b="1" dirty="0" smtClean="0">
                <a:latin typeface="Rockwell" pitchFamily="18" charset="0"/>
              </a:rPr>
              <a:t>2.1.	</a:t>
            </a:r>
            <a:r>
              <a:rPr lang="en-US" sz="2400" b="1" dirty="0" err="1" smtClean="0">
                <a:latin typeface="Rockwell" pitchFamily="18" charset="0"/>
              </a:rPr>
              <a:t>Tujuan</a:t>
            </a:r>
            <a:r>
              <a:rPr lang="en-US" sz="2400" b="1" dirty="0" smtClean="0">
                <a:latin typeface="Rockwell" pitchFamily="18" charset="0"/>
              </a:rPr>
              <a:t> </a:t>
            </a:r>
            <a:r>
              <a:rPr lang="en-US" sz="2400" b="1" dirty="0" err="1" smtClean="0">
                <a:latin typeface="Rockwell" pitchFamily="18" charset="0"/>
              </a:rPr>
              <a:t>Pengukuran</a:t>
            </a:r>
            <a:endParaRPr lang="en-US" sz="2400" b="1" dirty="0">
              <a:latin typeface="Rockwell" pitchFamily="18" charset="0"/>
            </a:endParaRPr>
          </a:p>
        </p:txBody>
      </p:sp>
      <p:sp>
        <p:nvSpPr>
          <p:cNvPr id="2" name="Footer Placeholder 1"/>
          <p:cNvSpPr>
            <a:spLocks noGrp="1"/>
          </p:cNvSpPr>
          <p:nvPr>
            <p:ph type="ftr" sz="quarter" idx="11"/>
          </p:nvPr>
        </p:nvSpPr>
        <p:spPr/>
        <p:txBody>
          <a:bodyPr/>
          <a:lstStyle/>
          <a:p>
            <a:pPr>
              <a:defRPr/>
            </a:pPr>
            <a:r>
              <a:rPr lang="en-US" smtClean="0">
                <a:solidFill>
                  <a:prstClr val="black"/>
                </a:solidFill>
              </a:rPr>
              <a:t>Modul-3, data M Arief Latar</a:t>
            </a:r>
            <a:endParaRPr lang="en-US">
              <a:solidFill>
                <a:prstClr val="black"/>
              </a:solidFill>
            </a:endParaRPr>
          </a:p>
        </p:txBody>
      </p:sp>
    </p:spTree>
    <p:extLst>
      <p:ext uri="{BB962C8B-B14F-4D97-AF65-F5344CB8AC3E}">
        <p14:creationId xmlns:p14="http://schemas.microsoft.com/office/powerpoint/2010/main" val="46968011"/>
      </p:ext>
    </p:extLst>
  </p:cSld>
  <p:clrMapOvr>
    <a:masterClrMapping/>
  </p:clrMapOvr>
  <p:transition>
    <p:plu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685800"/>
            <a:ext cx="7086600" cy="4647426"/>
          </a:xfrm>
          <a:prstGeom prst="rect">
            <a:avLst/>
          </a:prstGeom>
        </p:spPr>
        <p:txBody>
          <a:bodyPr wrap="square">
            <a:spAutoFit/>
          </a:bodyPr>
          <a:lstStyle/>
          <a:p>
            <a:pPr lvl="0"/>
            <a:r>
              <a:rPr lang="en-US" sz="2400" b="1" dirty="0" err="1" smtClean="0"/>
              <a:t>Tujuan</a:t>
            </a:r>
            <a:r>
              <a:rPr lang="en-US" sz="2400" b="1" dirty="0"/>
              <a:t> </a:t>
            </a:r>
            <a:r>
              <a:rPr lang="en-US" sz="2400" b="1" dirty="0" err="1"/>
              <a:t>Khusus</a:t>
            </a:r>
            <a:r>
              <a:rPr lang="en-US" sz="2400" b="1" dirty="0"/>
              <a:t> </a:t>
            </a:r>
            <a:r>
              <a:rPr lang="en-US" sz="2400" b="1" dirty="0" smtClean="0"/>
              <a:t>: </a:t>
            </a:r>
          </a:p>
          <a:p>
            <a:pPr lvl="0"/>
            <a:endParaRPr lang="en-US" sz="1600" dirty="0" smtClean="0"/>
          </a:p>
          <a:p>
            <a:pPr marL="342900" lvl="0" indent="-342900">
              <a:buFont typeface="+mj-lt"/>
              <a:buAutoNum type="arabicPeriod"/>
            </a:pPr>
            <a:r>
              <a:rPr lang="id-ID" sz="1600" dirty="0" smtClean="0"/>
              <a:t>Mengaplikasikan </a:t>
            </a:r>
            <a:r>
              <a:rPr lang="id-ID" sz="1600" dirty="0"/>
              <a:t>metode pengukuran antropometri (</a:t>
            </a:r>
            <a:r>
              <a:rPr lang="id-ID" sz="1600" i="1" dirty="0"/>
              <a:t>antropometric methods</a:t>
            </a:r>
            <a:r>
              <a:rPr lang="id-ID" sz="1600" dirty="0"/>
              <a:t> ) dalam perancangan sistem kerja.</a:t>
            </a:r>
            <a:endParaRPr lang="en-US" sz="1600" dirty="0"/>
          </a:p>
          <a:p>
            <a:pPr marL="342900" lvl="0" indent="-342900">
              <a:buFont typeface="+mj-lt"/>
              <a:buAutoNum type="arabicPeriod"/>
            </a:pPr>
            <a:r>
              <a:rPr lang="id-ID" sz="1600" dirty="0"/>
              <a:t>Mengidentifikasikan data-data dimensional manusia (termasuk menentukan sampel) yang dibutuhkan dalam merancang stasiun kerja, serta mampu menggunakan berbagai alat pengukuran antropometri untuk pengambilan data-data tersebut.</a:t>
            </a:r>
            <a:endParaRPr lang="en-US" sz="1600" dirty="0"/>
          </a:p>
          <a:p>
            <a:pPr marL="342900" lvl="0" indent="-342900">
              <a:buFont typeface="+mj-lt"/>
              <a:buAutoNum type="arabicPeriod"/>
            </a:pPr>
            <a:r>
              <a:rPr lang="id-ID" sz="1600" dirty="0"/>
              <a:t>Menggunakan metode pengolahan data antropometri untuk mendapatkan informasi yang valid untuk keperluan perancangan stasiun kerja.</a:t>
            </a:r>
            <a:endParaRPr lang="en-US" sz="1600" dirty="0"/>
          </a:p>
          <a:p>
            <a:pPr marL="342900" lvl="0" indent="-342900">
              <a:buFont typeface="+mj-lt"/>
              <a:buAutoNum type="arabicPeriod"/>
            </a:pPr>
            <a:r>
              <a:rPr lang="id-ID" sz="1600" dirty="0"/>
              <a:t>Merancang berbagai berbagai ruang kerja (</a:t>
            </a:r>
            <a:r>
              <a:rPr lang="id-ID" sz="1600" i="1" dirty="0"/>
              <a:t>workspace</a:t>
            </a:r>
            <a:r>
              <a:rPr lang="id-ID" sz="1600" dirty="0"/>
              <a:t>)  dari sistem kerja berdasarkan data antropometri yang telah diolah.</a:t>
            </a:r>
            <a:endParaRPr lang="en-US" sz="1600" dirty="0"/>
          </a:p>
          <a:p>
            <a:pPr marL="342900" lvl="0" indent="-342900">
              <a:buFont typeface="+mj-lt"/>
              <a:buAutoNum type="arabicPeriod"/>
            </a:pPr>
            <a:r>
              <a:rPr lang="id-ID" sz="1600" dirty="0" smtClean="0"/>
              <a:t>Melakukan </a:t>
            </a:r>
            <a:r>
              <a:rPr lang="id-ID" sz="1600" dirty="0"/>
              <a:t>operasi penanganan material secara manual dan merancang sistem kerja penanganan material secara manual dengan memperhatikan prinsip-prinsip keselamatan dan kesehatan kerja.</a:t>
            </a:r>
            <a:endParaRPr lang="en-US" sz="1600" dirty="0"/>
          </a:p>
          <a:p>
            <a:pPr marL="342900" indent="-342900">
              <a:buFont typeface="+mj-lt"/>
              <a:buAutoNum type="arabicPeriod"/>
            </a:pPr>
            <a:r>
              <a:rPr lang="id-ID" sz="1600" dirty="0"/>
              <a:t>Memahami pengaruh dari lingkungan fisik pada manusia dalam suatu sistem kerja</a:t>
            </a:r>
            <a:endParaRPr lang="en-US" sz="1600" dirty="0"/>
          </a:p>
        </p:txBody>
      </p:sp>
      <p:sp>
        <p:nvSpPr>
          <p:cNvPr id="3" name="Footer Placeholder 2"/>
          <p:cNvSpPr>
            <a:spLocks noGrp="1"/>
          </p:cNvSpPr>
          <p:nvPr>
            <p:ph type="ftr" sz="quarter" idx="11"/>
          </p:nvPr>
        </p:nvSpPr>
        <p:spPr/>
        <p:txBody>
          <a:bodyPr/>
          <a:lstStyle/>
          <a:p>
            <a:pPr>
              <a:defRPr/>
            </a:pPr>
            <a:r>
              <a:rPr lang="en-US" smtClean="0">
                <a:solidFill>
                  <a:prstClr val="black"/>
                </a:solidFill>
              </a:rPr>
              <a:t>Modul-3, data M Arief Latar</a:t>
            </a:r>
            <a:endParaRPr lang="en-US">
              <a:solidFill>
                <a:prstClr val="black"/>
              </a:solidFill>
            </a:endParaRPr>
          </a:p>
        </p:txBody>
      </p:sp>
    </p:spTree>
    <p:extLst>
      <p:ext uri="{BB962C8B-B14F-4D97-AF65-F5344CB8AC3E}">
        <p14:creationId xmlns:p14="http://schemas.microsoft.com/office/powerpoint/2010/main" val="439835630"/>
      </p:ext>
    </p:extLst>
  </p:cSld>
  <p:clrMapOvr>
    <a:masterClrMapping/>
  </p:clrMapOvr>
  <p:transition>
    <p:plu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9511" y="228600"/>
            <a:ext cx="6780190" cy="83099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sz="2400" dirty="0" smtClean="0">
                <a:latin typeface="Rockwell" pitchFamily="18" charset="0"/>
              </a:rPr>
              <a:t>2.2.	</a:t>
            </a:r>
            <a:r>
              <a:rPr lang="id-ID" sz="2400" dirty="0" smtClean="0">
                <a:latin typeface="Rockwell" pitchFamily="18" charset="0"/>
              </a:rPr>
              <a:t>Metode </a:t>
            </a:r>
            <a:r>
              <a:rPr lang="id-ID" sz="2400" dirty="0">
                <a:latin typeface="Rockwell" pitchFamily="18" charset="0"/>
              </a:rPr>
              <a:t>Perancangan dengan </a:t>
            </a:r>
            <a:r>
              <a:rPr lang="en-US" sz="2400" dirty="0" smtClean="0">
                <a:latin typeface="Rockwell" pitchFamily="18" charset="0"/>
              </a:rPr>
              <a:t>	</a:t>
            </a:r>
            <a:r>
              <a:rPr lang="id-ID" sz="2400" dirty="0" smtClean="0">
                <a:latin typeface="Rockwell" pitchFamily="18" charset="0"/>
              </a:rPr>
              <a:t>Antropometri </a:t>
            </a:r>
            <a:r>
              <a:rPr lang="en-US" sz="2400" dirty="0" smtClean="0">
                <a:latin typeface="Rockwell" pitchFamily="18" charset="0"/>
              </a:rPr>
              <a:t> </a:t>
            </a:r>
            <a:r>
              <a:rPr lang="id-ID" sz="2400" dirty="0" smtClean="0">
                <a:latin typeface="Rockwell" pitchFamily="18" charset="0"/>
              </a:rPr>
              <a:t>(</a:t>
            </a:r>
            <a:r>
              <a:rPr lang="id-ID" sz="2400" dirty="0">
                <a:latin typeface="Rockwell" pitchFamily="18" charset="0"/>
              </a:rPr>
              <a:t>Antropometric Method)</a:t>
            </a:r>
            <a:endParaRPr lang="en-US" sz="2400" dirty="0">
              <a:latin typeface="Rockwell" pitchFamily="18" charset="0"/>
            </a:endParaRPr>
          </a:p>
        </p:txBody>
      </p:sp>
      <p:sp>
        <p:nvSpPr>
          <p:cNvPr id="3" name="Rectangle 2"/>
          <p:cNvSpPr/>
          <p:nvPr/>
        </p:nvSpPr>
        <p:spPr>
          <a:xfrm>
            <a:off x="1179490" y="1305341"/>
            <a:ext cx="7086600" cy="923330"/>
          </a:xfrm>
          <a:prstGeom prst="rect">
            <a:avLst/>
          </a:prstGeom>
        </p:spPr>
        <p:txBody>
          <a:bodyPr wrap="square">
            <a:spAutoFit/>
          </a:bodyPr>
          <a:lstStyle/>
          <a:p>
            <a:r>
              <a:rPr lang="id-ID" dirty="0"/>
              <a:t>Tahapan perancangan sistem kerja menyangkut </a:t>
            </a:r>
            <a:r>
              <a:rPr lang="id-ID" i="1" dirty="0"/>
              <a:t>work space design</a:t>
            </a:r>
            <a:r>
              <a:rPr lang="id-ID" dirty="0"/>
              <a:t> dengan memperhatikan faktor antropometri secara umum adalah sebagai berikut (</a:t>
            </a:r>
            <a:r>
              <a:rPr lang="id-ID" b="1" dirty="0"/>
              <a:t>Roebuck,1995</a:t>
            </a:r>
            <a:r>
              <a:rPr lang="id-ID" dirty="0"/>
              <a:t>):</a:t>
            </a:r>
            <a:endParaRPr lang="en-US" dirty="0"/>
          </a:p>
        </p:txBody>
      </p:sp>
      <p:sp>
        <p:nvSpPr>
          <p:cNvPr id="4" name="Rectangle 3"/>
          <p:cNvSpPr/>
          <p:nvPr/>
        </p:nvSpPr>
        <p:spPr>
          <a:xfrm>
            <a:off x="1485900" y="2438400"/>
            <a:ext cx="6780190" cy="2862322"/>
          </a:xfrm>
          <a:prstGeom prst="rect">
            <a:avLst/>
          </a:prstGeom>
        </p:spPr>
        <p:txBody>
          <a:bodyPr wrap="square">
            <a:spAutoFit/>
          </a:bodyPr>
          <a:lstStyle/>
          <a:p>
            <a:pPr marL="342900" lvl="0" indent="-342900">
              <a:buFont typeface="+mj-lt"/>
              <a:buAutoNum type="arabicPeriod"/>
            </a:pPr>
            <a:r>
              <a:rPr lang="id-ID" dirty="0"/>
              <a:t>Menentukan kebutuhan perancangan dan kebutuhannya (</a:t>
            </a:r>
            <a:r>
              <a:rPr lang="id-ID" i="1" dirty="0"/>
              <a:t>establish requirement</a:t>
            </a:r>
            <a:r>
              <a:rPr lang="id-ID" dirty="0"/>
              <a:t>)</a:t>
            </a:r>
            <a:endParaRPr lang="en-US" dirty="0"/>
          </a:p>
          <a:p>
            <a:pPr marL="342900" lvl="0" indent="-342900">
              <a:buFont typeface="+mj-lt"/>
              <a:buAutoNum type="arabicPeriod"/>
            </a:pPr>
            <a:r>
              <a:rPr lang="id-ID" dirty="0"/>
              <a:t>Mendefinisikan dan mendiskripsikan populasi pemakai</a:t>
            </a:r>
            <a:endParaRPr lang="en-US" dirty="0"/>
          </a:p>
          <a:p>
            <a:pPr marL="342900" lvl="0" indent="-342900">
              <a:buFont typeface="+mj-lt"/>
              <a:buAutoNum type="arabicPeriod"/>
            </a:pPr>
            <a:r>
              <a:rPr lang="id-ID" dirty="0"/>
              <a:t>Pemilihan sampel yang akan diambil datanya </a:t>
            </a:r>
            <a:endParaRPr lang="en-US" dirty="0"/>
          </a:p>
          <a:p>
            <a:pPr marL="342900" lvl="0" indent="-342900">
              <a:buFont typeface="+mj-lt"/>
              <a:buAutoNum type="arabicPeriod"/>
            </a:pPr>
            <a:r>
              <a:rPr lang="id-ID" dirty="0"/>
              <a:t>Penentuan kebutuhan data (dimensi tubuh yang akan diambil).</a:t>
            </a:r>
            <a:endParaRPr lang="en-US" dirty="0"/>
          </a:p>
          <a:p>
            <a:pPr marL="342900" lvl="0" indent="-342900">
              <a:buFont typeface="+mj-lt"/>
              <a:buAutoNum type="arabicPeriod"/>
            </a:pPr>
            <a:r>
              <a:rPr lang="id-ID" dirty="0"/>
              <a:t>Penentuan sumber data (dimensi tubuh yang akan diambil) dan pemilihan persentil yang akan dipakai</a:t>
            </a:r>
            <a:endParaRPr lang="en-US" dirty="0"/>
          </a:p>
          <a:p>
            <a:pPr marL="342900" lvl="0" indent="-342900">
              <a:buFont typeface="+mj-lt"/>
              <a:buAutoNum type="arabicPeriod"/>
            </a:pPr>
            <a:r>
              <a:rPr lang="id-ID" dirty="0"/>
              <a:t>Penyiapan alat ukur yang akan dipakai </a:t>
            </a:r>
            <a:endParaRPr lang="en-US" dirty="0"/>
          </a:p>
          <a:p>
            <a:pPr marL="342900" indent="-342900">
              <a:buFont typeface="+mj-lt"/>
              <a:buAutoNum type="arabicPeriod"/>
            </a:pPr>
            <a:r>
              <a:rPr lang="id-ID" dirty="0"/>
              <a:t>Pengambilan data</a:t>
            </a:r>
            <a:endParaRPr lang="en-US" dirty="0"/>
          </a:p>
        </p:txBody>
      </p:sp>
      <p:sp>
        <p:nvSpPr>
          <p:cNvPr id="5" name="Footer Placeholder 4"/>
          <p:cNvSpPr>
            <a:spLocks noGrp="1"/>
          </p:cNvSpPr>
          <p:nvPr>
            <p:ph type="ftr" sz="quarter" idx="11"/>
          </p:nvPr>
        </p:nvSpPr>
        <p:spPr/>
        <p:txBody>
          <a:bodyPr/>
          <a:lstStyle/>
          <a:p>
            <a:pPr>
              <a:defRPr/>
            </a:pPr>
            <a:r>
              <a:rPr lang="en-US" smtClean="0">
                <a:solidFill>
                  <a:prstClr val="black"/>
                </a:solidFill>
              </a:rPr>
              <a:t>Modul-3, data M Arief Latar</a:t>
            </a:r>
            <a:endParaRPr lang="en-US">
              <a:solidFill>
                <a:prstClr val="black"/>
              </a:solidFill>
            </a:endParaRPr>
          </a:p>
        </p:txBody>
      </p:sp>
    </p:spTree>
    <p:extLst>
      <p:ext uri="{BB962C8B-B14F-4D97-AF65-F5344CB8AC3E}">
        <p14:creationId xmlns:p14="http://schemas.microsoft.com/office/powerpoint/2010/main" val="925597501"/>
      </p:ext>
    </p:extLst>
  </p:cSld>
  <p:clrMapOvr>
    <a:masterClrMapping/>
  </p:clrMapOvr>
  <p:transition>
    <p:plu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1"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3355975"/>
            <a:ext cx="3505200" cy="3254375"/>
          </a:xfrm>
          <a:prstGeom prst="rect">
            <a:avLst/>
          </a:prstGeom>
          <a:noFill/>
          <a:extLst>
            <a:ext uri="{909E8E84-426E-40DD-AFC4-6F175D3DCCD1}">
              <a14:hiddenFill xmlns:a14="http://schemas.microsoft.com/office/drawing/2010/main">
                <a:solidFill>
                  <a:srgbClr val="FFFFFF"/>
                </a:solidFill>
              </a14:hiddenFill>
            </a:ext>
          </a:extLst>
        </p:spPr>
      </p:pic>
      <p:pic>
        <p:nvPicPr>
          <p:cNvPr id="76802"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3355975"/>
            <a:ext cx="3130551" cy="29718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5"/>
          <p:cNvSpPr>
            <a:spLocks noChangeArrowheads="1"/>
          </p:cNvSpPr>
          <p:nvPr/>
        </p:nvSpPr>
        <p:spPr bwMode="auto">
          <a:xfrm>
            <a:off x="4247162" y="6479545"/>
            <a:ext cx="3546164"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id-ID" sz="1100" b="0" i="0" u="none" strike="noStrike" cap="none" normalizeH="0" baseline="0" dirty="0" smtClean="0">
                <a:ln>
                  <a:noFill/>
                </a:ln>
                <a:solidFill>
                  <a:schemeClr val="tx1"/>
                </a:solidFill>
                <a:effectLst/>
                <a:latin typeface="Calisto MT" pitchFamily="18" charset="0"/>
                <a:ea typeface="Times New Roman" pitchFamily="18" charset="0"/>
              </a:rPr>
              <a:t>Gambr </a:t>
            </a:r>
            <a:r>
              <a:rPr kumimoji="0" lang="en-US" sz="1100" b="0" i="0" u="none" strike="noStrike" cap="none" normalizeH="0" baseline="0" dirty="0" smtClean="0">
                <a:ln>
                  <a:noFill/>
                </a:ln>
                <a:solidFill>
                  <a:schemeClr val="tx1"/>
                </a:solidFill>
                <a:effectLst/>
                <a:latin typeface="Calisto MT" pitchFamily="18" charset="0"/>
                <a:ea typeface="Times New Roman" pitchFamily="18" charset="0"/>
              </a:rPr>
              <a:t>,</a:t>
            </a:r>
            <a:r>
              <a:rPr kumimoji="0" lang="id-ID" sz="1100" b="0" i="0" u="none" strike="noStrike" cap="none" normalizeH="0" baseline="0" dirty="0" smtClean="0">
                <a:ln>
                  <a:noFill/>
                </a:ln>
                <a:solidFill>
                  <a:schemeClr val="tx1"/>
                </a:solidFill>
                <a:effectLst/>
                <a:latin typeface="Calisto MT" pitchFamily="18" charset="0"/>
                <a:ea typeface="Times New Roman" pitchFamily="18" charset="0"/>
              </a:rPr>
              <a:t>.Contoh visualisasi sederhana hasil rancangan </a:t>
            </a:r>
            <a:endParaRPr kumimoji="0" lang="id-ID" sz="1800" b="0" i="0" u="none" strike="noStrike" cap="none" normalizeH="0" baseline="0" dirty="0" smtClean="0">
              <a:ln>
                <a:noFill/>
              </a:ln>
              <a:solidFill>
                <a:schemeClr val="tx1"/>
              </a:solidFill>
              <a:effectLst/>
              <a:latin typeface="Arial" pitchFamily="34" charset="0"/>
            </a:endParaRPr>
          </a:p>
        </p:txBody>
      </p:sp>
      <p:sp>
        <p:nvSpPr>
          <p:cNvPr id="5" name="Rectangle 4"/>
          <p:cNvSpPr/>
          <p:nvPr/>
        </p:nvSpPr>
        <p:spPr>
          <a:xfrm>
            <a:off x="1295401" y="393680"/>
            <a:ext cx="7391400" cy="3139321"/>
          </a:xfrm>
          <a:prstGeom prst="rect">
            <a:avLst/>
          </a:prstGeom>
        </p:spPr>
        <p:txBody>
          <a:bodyPr wrap="square">
            <a:spAutoFit/>
          </a:bodyPr>
          <a:lstStyle/>
          <a:p>
            <a:pPr marL="342900" lvl="0" indent="-342900">
              <a:buFont typeface="+mj-lt"/>
              <a:buAutoNum type="arabicPeriod" startAt="8"/>
            </a:pPr>
            <a:r>
              <a:rPr lang="id-ID" dirty="0"/>
              <a:t>Pengolahan data</a:t>
            </a:r>
            <a:endParaRPr lang="en-US" dirty="0"/>
          </a:p>
          <a:p>
            <a:pPr marL="800100" lvl="1" indent="-342900">
              <a:buFont typeface="Courier New" pitchFamily="49" charset="0"/>
              <a:buChar char="o"/>
            </a:pPr>
            <a:r>
              <a:rPr lang="id-ID" dirty="0"/>
              <a:t>Uji kenormalan data</a:t>
            </a:r>
            <a:endParaRPr lang="en-US" dirty="0"/>
          </a:p>
          <a:p>
            <a:pPr marL="800100" lvl="1" indent="-342900">
              <a:buFont typeface="Courier New" pitchFamily="49" charset="0"/>
              <a:buChar char="o"/>
            </a:pPr>
            <a:r>
              <a:rPr lang="id-ID" dirty="0"/>
              <a:t>Uji keseragaman data</a:t>
            </a:r>
            <a:endParaRPr lang="en-US" dirty="0"/>
          </a:p>
          <a:p>
            <a:pPr marL="800100" lvl="1" indent="-342900">
              <a:buFont typeface="Courier New" pitchFamily="49" charset="0"/>
              <a:buChar char="o"/>
            </a:pPr>
            <a:r>
              <a:rPr lang="id-ID" dirty="0"/>
              <a:t>Uji kecukupan data</a:t>
            </a:r>
            <a:endParaRPr lang="en-US" dirty="0"/>
          </a:p>
          <a:p>
            <a:pPr marL="800100" lvl="1" indent="-342900">
              <a:buFont typeface="Courier New" pitchFamily="49" charset="0"/>
              <a:buChar char="o"/>
            </a:pPr>
            <a:r>
              <a:rPr lang="id-ID" dirty="0"/>
              <a:t>Perhitungan persentil data (persentil kecil, rata-rata dan besar)</a:t>
            </a:r>
            <a:endParaRPr lang="en-US" dirty="0"/>
          </a:p>
          <a:p>
            <a:pPr marL="342900" lvl="0" indent="-342900">
              <a:buFont typeface="+mj-lt"/>
              <a:buAutoNum type="arabicPeriod" startAt="8"/>
            </a:pPr>
            <a:r>
              <a:rPr lang="id-ID" dirty="0"/>
              <a:t>Visualisasi rancangan dengan memperhatikan:</a:t>
            </a:r>
            <a:endParaRPr lang="en-US" dirty="0"/>
          </a:p>
          <a:p>
            <a:pPr marL="800100" lvl="1" indent="-342900">
              <a:buFont typeface="Courier New" pitchFamily="49" charset="0"/>
              <a:buChar char="o"/>
            </a:pPr>
            <a:r>
              <a:rPr lang="id-ID" dirty="0" smtClean="0"/>
              <a:t>Posisi </a:t>
            </a:r>
            <a:r>
              <a:rPr lang="id-ID" dirty="0"/>
              <a:t>tubuh secara normal</a:t>
            </a:r>
            <a:endParaRPr lang="en-US" dirty="0"/>
          </a:p>
          <a:p>
            <a:pPr marL="800100" lvl="1" indent="-342900">
              <a:buFont typeface="Courier New" pitchFamily="49" charset="0"/>
              <a:buChar char="o"/>
            </a:pPr>
            <a:r>
              <a:rPr lang="id-ID" dirty="0"/>
              <a:t>Kelonggaran (pakaian dan ruang)</a:t>
            </a:r>
            <a:endParaRPr lang="en-US" dirty="0"/>
          </a:p>
          <a:p>
            <a:pPr marL="800100" lvl="1" indent="-342900">
              <a:buFont typeface="Courier New" pitchFamily="49" charset="0"/>
              <a:buChar char="o"/>
            </a:pPr>
            <a:r>
              <a:rPr lang="id-ID" dirty="0"/>
              <a:t>Variasi gerak</a:t>
            </a:r>
            <a:endParaRPr lang="en-US" dirty="0"/>
          </a:p>
          <a:p>
            <a:pPr marL="342900" lvl="0" indent="-342900">
              <a:buFont typeface="+mj-lt"/>
              <a:buAutoNum type="arabicPeriod" startAt="8"/>
            </a:pPr>
            <a:r>
              <a:rPr lang="id-ID" dirty="0"/>
              <a:t>Analisis hasil rancangan</a:t>
            </a:r>
            <a:endParaRPr lang="en-US" dirty="0"/>
          </a:p>
          <a:p>
            <a:endParaRPr lang="en-US" dirty="0"/>
          </a:p>
        </p:txBody>
      </p:sp>
      <p:sp>
        <p:nvSpPr>
          <p:cNvPr id="2" name="Footer Placeholder 1"/>
          <p:cNvSpPr>
            <a:spLocks noGrp="1"/>
          </p:cNvSpPr>
          <p:nvPr>
            <p:ph type="ftr" sz="quarter" idx="11"/>
          </p:nvPr>
        </p:nvSpPr>
        <p:spPr/>
        <p:txBody>
          <a:bodyPr/>
          <a:lstStyle/>
          <a:p>
            <a:pPr>
              <a:defRPr/>
            </a:pPr>
            <a:r>
              <a:rPr lang="en-US" smtClean="0">
                <a:solidFill>
                  <a:prstClr val="black"/>
                </a:solidFill>
              </a:rPr>
              <a:t>Modul-3, data M Arief Latar</a:t>
            </a:r>
            <a:endParaRPr lang="en-US">
              <a:solidFill>
                <a:prstClr val="black"/>
              </a:solidFill>
            </a:endParaRPr>
          </a:p>
        </p:txBody>
      </p:sp>
    </p:spTree>
    <p:extLst>
      <p:ext uri="{BB962C8B-B14F-4D97-AF65-F5344CB8AC3E}">
        <p14:creationId xmlns:p14="http://schemas.microsoft.com/office/powerpoint/2010/main" val="758055091"/>
      </p:ext>
    </p:extLst>
  </p:cSld>
  <p:clrMapOvr>
    <a:masterClrMapping/>
  </p:clrMapOvr>
  <p:transition>
    <p:plus/>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0" y="2630905"/>
            <a:ext cx="6232796" cy="707886"/>
          </a:xfrm>
          <a:prstGeom prst="rect">
            <a:avLst/>
          </a:prstGeom>
        </p:spPr>
        <p:style>
          <a:lnRef idx="1">
            <a:schemeClr val="dk1"/>
          </a:lnRef>
          <a:fillRef idx="2">
            <a:schemeClr val="dk1"/>
          </a:fillRef>
          <a:effectRef idx="1">
            <a:schemeClr val="dk1"/>
          </a:effectRef>
          <a:fontRef idx="minor">
            <a:schemeClr val="dk1"/>
          </a:fontRef>
        </p:style>
        <p:txBody>
          <a:bodyPr wrap="none">
            <a:spAutoFit/>
          </a:bodyPr>
          <a:lstStyle/>
          <a:p>
            <a:r>
              <a:rPr lang="en-US" sz="4000" b="1" dirty="0" smtClean="0">
                <a:latin typeface="+mj-lt"/>
              </a:rPr>
              <a:t>IIII.  </a:t>
            </a:r>
            <a:r>
              <a:rPr lang="en-US" sz="4000" b="1" dirty="0" err="1" smtClean="0">
                <a:latin typeface="+mj-lt"/>
              </a:rPr>
              <a:t>Desain</a:t>
            </a:r>
            <a:r>
              <a:rPr lang="en-US" sz="4000" b="1" dirty="0" smtClean="0">
                <a:latin typeface="+mj-lt"/>
              </a:rPr>
              <a:t>  S</a:t>
            </a:r>
            <a:r>
              <a:rPr lang="id-ID" sz="4000" b="1" dirty="0" smtClean="0">
                <a:latin typeface="+mj-lt"/>
              </a:rPr>
              <a:t>istem </a:t>
            </a:r>
            <a:r>
              <a:rPr lang="en-US" sz="4000" b="1" dirty="0" smtClean="0">
                <a:latin typeface="+mj-lt"/>
              </a:rPr>
              <a:t> K</a:t>
            </a:r>
            <a:r>
              <a:rPr lang="id-ID" sz="4000" b="1" dirty="0" smtClean="0">
                <a:latin typeface="+mj-lt"/>
              </a:rPr>
              <a:t>erja </a:t>
            </a:r>
            <a:endParaRPr lang="en-US" sz="4000" b="1" dirty="0">
              <a:latin typeface="+mj-lt"/>
            </a:endParaRPr>
          </a:p>
        </p:txBody>
      </p:sp>
      <p:sp>
        <p:nvSpPr>
          <p:cNvPr id="3" name="Footer Placeholder 2"/>
          <p:cNvSpPr>
            <a:spLocks noGrp="1"/>
          </p:cNvSpPr>
          <p:nvPr>
            <p:ph type="ftr" sz="quarter" idx="11"/>
          </p:nvPr>
        </p:nvSpPr>
        <p:spPr/>
        <p:txBody>
          <a:bodyPr/>
          <a:lstStyle/>
          <a:p>
            <a:pPr>
              <a:defRPr/>
            </a:pPr>
            <a:r>
              <a:rPr lang="en-US" smtClean="0">
                <a:solidFill>
                  <a:prstClr val="black"/>
                </a:solidFill>
              </a:rPr>
              <a:t>Modul-3, data M Arief Latar</a:t>
            </a:r>
            <a:endParaRPr lang="en-US">
              <a:solidFill>
                <a:prstClr val="black"/>
              </a:solidFill>
            </a:endParaRPr>
          </a:p>
        </p:txBody>
      </p:sp>
    </p:spTree>
    <p:extLst>
      <p:ext uri="{BB962C8B-B14F-4D97-AF65-F5344CB8AC3E}">
        <p14:creationId xmlns:p14="http://schemas.microsoft.com/office/powerpoint/2010/main" val="274353873"/>
      </p:ext>
    </p:extLst>
  </p:cSld>
  <p:clrMapOvr>
    <a:masterClrMapping/>
  </p:clrMapOvr>
  <p:transition>
    <p:plus/>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5842" y="641911"/>
            <a:ext cx="7086600" cy="3539430"/>
          </a:xfrm>
          <a:prstGeom prst="rect">
            <a:avLst/>
          </a:prstGeom>
        </p:spPr>
        <p:txBody>
          <a:bodyPr wrap="square">
            <a:spAutoFit/>
          </a:bodyPr>
          <a:lstStyle/>
          <a:p>
            <a:r>
              <a:rPr lang="id-ID" sz="2800" dirty="0">
                <a:latin typeface="Rockwell" pitchFamily="18" charset="0"/>
              </a:rPr>
              <a:t>Terdapat dua pilihan dalam merancang sistem kerja berdasarkan data antropometri, yaitu:</a:t>
            </a:r>
            <a:endParaRPr lang="en-US" sz="2800" dirty="0">
              <a:latin typeface="Rockwell" pitchFamily="18" charset="0"/>
            </a:endParaRPr>
          </a:p>
          <a:p>
            <a:pPr marL="342900" lvl="0" indent="-342900">
              <a:buFont typeface="+mj-lt"/>
              <a:buAutoNum type="arabicPeriod"/>
            </a:pPr>
            <a:r>
              <a:rPr lang="id-ID" sz="2800" dirty="0">
                <a:latin typeface="Rockwell" pitchFamily="18" charset="0"/>
              </a:rPr>
              <a:t>Sesuai dengan tubuh pekerja yang bersangkutan (perancangan individual), yang terbaik secara ergonomi</a:t>
            </a:r>
            <a:endParaRPr lang="en-US" sz="2800" dirty="0">
              <a:latin typeface="Rockwell" pitchFamily="18" charset="0"/>
            </a:endParaRPr>
          </a:p>
          <a:p>
            <a:pPr marL="342900" lvl="0" indent="-342900">
              <a:buFont typeface="+mj-lt"/>
              <a:buAutoNum type="arabicPeriod"/>
            </a:pPr>
            <a:r>
              <a:rPr lang="id-ID" sz="2800" dirty="0">
                <a:latin typeface="Rockwell" pitchFamily="18" charset="0"/>
              </a:rPr>
              <a:t>Sesuai dengan populasi pemakai/pekerja</a:t>
            </a:r>
            <a:endParaRPr lang="en-US" sz="2800" dirty="0">
              <a:latin typeface="Rockwell" pitchFamily="18" charset="0"/>
            </a:endParaRPr>
          </a:p>
        </p:txBody>
      </p:sp>
      <p:sp>
        <p:nvSpPr>
          <p:cNvPr id="3" name="Footer Placeholder 2"/>
          <p:cNvSpPr>
            <a:spLocks noGrp="1"/>
          </p:cNvSpPr>
          <p:nvPr>
            <p:ph type="ftr" sz="quarter" idx="11"/>
          </p:nvPr>
        </p:nvSpPr>
        <p:spPr/>
        <p:txBody>
          <a:bodyPr/>
          <a:lstStyle/>
          <a:p>
            <a:pPr>
              <a:defRPr/>
            </a:pPr>
            <a:r>
              <a:rPr lang="en-US" smtClean="0">
                <a:solidFill>
                  <a:prstClr val="black"/>
                </a:solidFill>
              </a:rPr>
              <a:t>Modul-3, data M Arief Latar</a:t>
            </a:r>
            <a:endParaRPr lang="en-US">
              <a:solidFill>
                <a:prstClr val="black"/>
              </a:solidFill>
            </a:endParaRPr>
          </a:p>
        </p:txBody>
      </p:sp>
    </p:spTree>
    <p:extLst>
      <p:ext uri="{BB962C8B-B14F-4D97-AF65-F5344CB8AC3E}">
        <p14:creationId xmlns:p14="http://schemas.microsoft.com/office/powerpoint/2010/main" val="4142459767"/>
      </p:ext>
    </p:extLst>
  </p:cSld>
  <p:clrMapOvr>
    <a:masterClrMapping/>
  </p:clrMapOvr>
  <p:transition>
    <p:plus/>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2212974" y="381000"/>
            <a:ext cx="4691063" cy="533400"/>
          </a:xfrm>
        </p:spPr>
        <p:txBody>
          <a:bodyPr/>
          <a:lstStyle/>
          <a:p>
            <a:r>
              <a:rPr lang="en-US" sz="2800" dirty="0"/>
              <a:t>Anatomical Landmarks</a:t>
            </a:r>
          </a:p>
        </p:txBody>
      </p:sp>
      <p:pic>
        <p:nvPicPr>
          <p:cNvPr id="91140" name="Picture 4" descr="Synovial Joint0002"/>
          <p:cNvPicPr>
            <a:picLocks noChangeAspect="1" noChangeArrowheads="1"/>
          </p:cNvPicPr>
          <p:nvPr/>
        </p:nvPicPr>
        <p:blipFill>
          <a:blip r:embed="rId2" cstate="print">
            <a:lum contrast="18000"/>
            <a:extLst>
              <a:ext uri="{28A0092B-C50C-407E-A947-70E740481C1C}">
                <a14:useLocalDpi xmlns:a14="http://schemas.microsoft.com/office/drawing/2010/main" val="0"/>
              </a:ext>
            </a:extLst>
          </a:blip>
          <a:srcRect l="21582" t="21246" r="32289" b="42494"/>
          <a:stretch>
            <a:fillRect/>
          </a:stretch>
        </p:blipFill>
        <p:spPr bwMode="auto">
          <a:xfrm>
            <a:off x="1828800" y="1447800"/>
            <a:ext cx="25908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1141" name="Picture 5" descr="Synovial Joint0002"/>
          <p:cNvPicPr>
            <a:picLocks noChangeAspect="1" noChangeArrowheads="1"/>
          </p:cNvPicPr>
          <p:nvPr/>
        </p:nvPicPr>
        <p:blipFill>
          <a:blip r:embed="rId2" cstate="print">
            <a:lum contrast="18000"/>
            <a:extLst>
              <a:ext uri="{28A0092B-C50C-407E-A947-70E740481C1C}">
                <a14:useLocalDpi xmlns:a14="http://schemas.microsoft.com/office/drawing/2010/main" val="0"/>
              </a:ext>
            </a:extLst>
          </a:blip>
          <a:srcRect l="21582" t="57506" r="32289" b="6743"/>
          <a:stretch>
            <a:fillRect/>
          </a:stretch>
        </p:blipFill>
        <p:spPr bwMode="auto">
          <a:xfrm>
            <a:off x="5791200" y="1600200"/>
            <a:ext cx="2819399" cy="4360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C:\My Documents\My Pictures\spinskel.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364087"/>
            <a:ext cx="1230077" cy="427153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shared\My Documents\My Pictures\back2spinnoback1.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419600" y="2351107"/>
            <a:ext cx="1175734" cy="3135291"/>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pPr>
              <a:defRPr/>
            </a:pPr>
            <a:r>
              <a:rPr lang="en-US" smtClean="0">
                <a:solidFill>
                  <a:prstClr val="black"/>
                </a:solidFill>
              </a:rPr>
              <a:t>Modul-3, data M Arief Latar</a:t>
            </a:r>
            <a:endParaRPr lang="en-US">
              <a:solidFill>
                <a:prstClr val="black"/>
              </a:solidFill>
            </a:endParaRP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381000"/>
            <a:ext cx="6929610"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pPr>
              <a:defRPr/>
            </a:pPr>
            <a:r>
              <a:rPr lang="en-US" smtClean="0">
                <a:solidFill>
                  <a:prstClr val="black"/>
                </a:solidFill>
              </a:rPr>
              <a:t>Modul-3, data M Arief Latar</a:t>
            </a:r>
            <a:endParaRPr lang="en-US">
              <a:solidFill>
                <a:prstClr val="black"/>
              </a:solidFill>
            </a:endParaRPr>
          </a:p>
        </p:txBody>
      </p:sp>
    </p:spTree>
    <p:extLst>
      <p:ext uri="{BB962C8B-B14F-4D97-AF65-F5344CB8AC3E}">
        <p14:creationId xmlns:p14="http://schemas.microsoft.com/office/powerpoint/2010/main" val="942119902"/>
      </p:ext>
    </p:extLst>
  </p:cSld>
  <p:clrMapOvr>
    <a:masterClrMapping/>
  </p:clrMapOvr>
  <p:transition>
    <p:plu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1828800" y="2133600"/>
            <a:ext cx="7086600" cy="2490787"/>
          </a:xfrm>
        </p:spPr>
        <p:txBody>
          <a:bodyPr/>
          <a:lstStyle/>
          <a:p>
            <a:pPr marL="342900" indent="-342900">
              <a:buFont typeface="Arial" pitchFamily="34" charset="0"/>
              <a:buChar char="•"/>
            </a:pPr>
            <a:r>
              <a:rPr lang="en-US" sz="3200" dirty="0" smtClean="0">
                <a:latin typeface="Bernard MT Condensed" pitchFamily="18" charset="0"/>
              </a:rPr>
              <a:t>KONSEP DASAR DAN APLIKASI</a:t>
            </a:r>
          </a:p>
          <a:p>
            <a:pPr marL="342900" indent="-342900">
              <a:buFont typeface="Arial" pitchFamily="34" charset="0"/>
              <a:buChar char="•"/>
            </a:pPr>
            <a:r>
              <a:rPr lang="en-US" sz="3200" dirty="0" smtClean="0">
                <a:latin typeface="Bernard MT Condensed" pitchFamily="18" charset="0"/>
              </a:rPr>
              <a:t>PENGUKURAN ANTROPOMETRI</a:t>
            </a:r>
          </a:p>
          <a:p>
            <a:pPr marL="342900" indent="-342900">
              <a:buFont typeface="Arial" pitchFamily="34" charset="0"/>
              <a:buChar char="•"/>
            </a:pPr>
            <a:r>
              <a:rPr lang="en-US" sz="3200" dirty="0" smtClean="0">
                <a:latin typeface="Bernard MT Condensed" pitchFamily="18" charset="0"/>
              </a:rPr>
              <a:t>VARIABEL ANTROPOMETRI</a:t>
            </a:r>
            <a:endParaRPr lang="en-US" sz="3200" dirty="0">
              <a:latin typeface="Bernard MT Condensed" pitchFamily="18" charset="0"/>
            </a:endParaRPr>
          </a:p>
          <a:p>
            <a:pPr marL="342900" indent="-342900">
              <a:buFont typeface="Arial" pitchFamily="34" charset="0"/>
              <a:buChar char="•"/>
            </a:pPr>
            <a:endParaRPr lang="en-US" sz="3200" dirty="0">
              <a:latin typeface="Bernard MT Condensed" pitchFamily="18" charset="0"/>
            </a:endParaRPr>
          </a:p>
        </p:txBody>
      </p:sp>
      <p:sp>
        <p:nvSpPr>
          <p:cNvPr id="2" name="TextBox 1"/>
          <p:cNvSpPr txBox="1"/>
          <p:nvPr/>
        </p:nvSpPr>
        <p:spPr>
          <a:xfrm>
            <a:off x="1828800" y="1177413"/>
            <a:ext cx="3971728" cy="584775"/>
          </a:xfrm>
          <a:prstGeom prst="rect">
            <a:avLst/>
          </a:prstGeom>
          <a:noFill/>
        </p:spPr>
        <p:txBody>
          <a:bodyPr wrap="none" rtlCol="0">
            <a:spAutoFit/>
          </a:bodyPr>
          <a:lstStyle/>
          <a:p>
            <a:r>
              <a:rPr lang="en-US" sz="3200" dirty="0" smtClean="0">
                <a:latin typeface="Arial Rounded MT Bold" pitchFamily="34" charset="0"/>
              </a:rPr>
              <a:t>POKOK BAHASAN </a:t>
            </a:r>
            <a:endParaRPr lang="en-US" sz="3200" dirty="0">
              <a:latin typeface="Arial Rounded MT Bold" pitchFamily="34" charset="0"/>
            </a:endParaRPr>
          </a:p>
        </p:txBody>
      </p:sp>
      <p:sp>
        <p:nvSpPr>
          <p:cNvPr id="3" name="Footer Placeholder 2"/>
          <p:cNvSpPr>
            <a:spLocks noGrp="1"/>
          </p:cNvSpPr>
          <p:nvPr>
            <p:ph type="ftr" sz="quarter" idx="11"/>
          </p:nvPr>
        </p:nvSpPr>
        <p:spPr/>
        <p:txBody>
          <a:bodyPr/>
          <a:lstStyle/>
          <a:p>
            <a:pPr>
              <a:defRPr/>
            </a:pPr>
            <a:r>
              <a:rPr lang="en-US" smtClean="0">
                <a:solidFill>
                  <a:prstClr val="black"/>
                </a:solidFill>
              </a:rPr>
              <a:t>Modul-3, data M Arief Latar</a:t>
            </a:r>
            <a:endParaRPr lang="en-US">
              <a:solidFill>
                <a:prstClr val="black"/>
              </a:solidFill>
            </a:endParaRPr>
          </a:p>
        </p:txBody>
      </p:sp>
    </p:spTree>
    <p:extLst>
      <p:ext uri="{BB962C8B-B14F-4D97-AF65-F5344CB8AC3E}">
        <p14:creationId xmlns:p14="http://schemas.microsoft.com/office/powerpoint/2010/main" val="3990585142"/>
      </p:ext>
    </p:extLst>
  </p:cSld>
  <p:clrMapOvr>
    <a:masterClrMapping/>
  </p:clrMapOvr>
  <p:transition>
    <p:plus/>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2743200" y="304800"/>
            <a:ext cx="4403725" cy="533400"/>
          </a:xfrm>
        </p:spPr>
        <p:txBody>
          <a:bodyPr/>
          <a:lstStyle/>
          <a:p>
            <a:r>
              <a:rPr lang="en-US" sz="2400" dirty="0"/>
              <a:t>Measurement Postures</a:t>
            </a:r>
          </a:p>
        </p:txBody>
      </p:sp>
      <p:pic>
        <p:nvPicPr>
          <p:cNvPr id="92164" name="Picture 4" descr="Synovial Joint0003"/>
          <p:cNvPicPr>
            <a:picLocks noChangeAspect="1" noChangeArrowheads="1"/>
          </p:cNvPicPr>
          <p:nvPr/>
        </p:nvPicPr>
        <p:blipFill>
          <a:blip r:embed="rId2">
            <a:lum contrast="18000"/>
            <a:extLst>
              <a:ext uri="{28A0092B-C50C-407E-A947-70E740481C1C}">
                <a14:useLocalDpi xmlns:a14="http://schemas.microsoft.com/office/drawing/2010/main" val="0"/>
              </a:ext>
            </a:extLst>
          </a:blip>
          <a:srcRect/>
          <a:stretch>
            <a:fillRect/>
          </a:stretch>
        </p:blipFill>
        <p:spPr bwMode="auto">
          <a:xfrm>
            <a:off x="2238777" y="762000"/>
            <a:ext cx="4937125"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pPr>
              <a:defRPr/>
            </a:pPr>
            <a:r>
              <a:rPr lang="en-US" smtClean="0">
                <a:solidFill>
                  <a:prstClr val="black"/>
                </a:solidFill>
              </a:rPr>
              <a:t>Modul-3, data M Arief Latar</a:t>
            </a:r>
            <a:endParaRPr lang="en-US">
              <a:solidFill>
                <a:prstClr val="black"/>
              </a:solidFill>
            </a:endParaRPr>
          </a:p>
        </p:txBody>
      </p:sp>
    </p:spTree>
  </p:cSld>
  <p:clrMapOvr>
    <a:masterClrMapping/>
  </p:clrMapOvr>
  <p:transition>
    <p:plus/>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1676400"/>
            <a:ext cx="7620000" cy="2554545"/>
          </a:xfrm>
          <a:prstGeom prst="rect">
            <a:avLst/>
          </a:prstGeom>
        </p:spPr>
        <p:txBody>
          <a:bodyPr wrap="square">
            <a:spAutoFit/>
          </a:bodyPr>
          <a:lstStyle/>
          <a:p>
            <a:r>
              <a:rPr lang="id-ID" sz="3200" dirty="0">
                <a:latin typeface="Rockwell" pitchFamily="18" charset="0"/>
              </a:rPr>
              <a:t>Perancangan untuk populasi sendiri memiliki tiga pilihan yaitu:</a:t>
            </a:r>
            <a:endParaRPr lang="en-US" sz="3200" dirty="0">
              <a:latin typeface="Rockwell" pitchFamily="18" charset="0"/>
            </a:endParaRPr>
          </a:p>
          <a:p>
            <a:pPr marL="800100" lvl="1" indent="-342900">
              <a:buFont typeface="+mj-lt"/>
              <a:buAutoNum type="alphaLcPeriod"/>
            </a:pPr>
            <a:r>
              <a:rPr lang="id-ID" sz="3200" dirty="0">
                <a:latin typeface="Rockwell" pitchFamily="18" charset="0"/>
              </a:rPr>
              <a:t>Design for extreme individuals </a:t>
            </a:r>
            <a:endParaRPr lang="en-US" sz="3200" dirty="0">
              <a:latin typeface="Rockwell" pitchFamily="18" charset="0"/>
            </a:endParaRPr>
          </a:p>
          <a:p>
            <a:pPr marL="800100" lvl="1" indent="-342900">
              <a:buFont typeface="+mj-lt"/>
              <a:buAutoNum type="alphaLcPeriod"/>
            </a:pPr>
            <a:r>
              <a:rPr lang="id-ID" sz="3200" dirty="0">
                <a:latin typeface="Rockwell" pitchFamily="18" charset="0"/>
              </a:rPr>
              <a:t>Design for adjustable range</a:t>
            </a:r>
            <a:endParaRPr lang="en-US" sz="3200" dirty="0">
              <a:latin typeface="Rockwell" pitchFamily="18" charset="0"/>
            </a:endParaRPr>
          </a:p>
          <a:p>
            <a:pPr marL="800100" lvl="1" indent="-342900">
              <a:buFont typeface="+mj-lt"/>
              <a:buAutoNum type="alphaLcPeriod"/>
            </a:pPr>
            <a:r>
              <a:rPr lang="id-ID" sz="3200" dirty="0">
                <a:latin typeface="Rockwell" pitchFamily="18" charset="0"/>
              </a:rPr>
              <a:t>Design for average</a:t>
            </a:r>
            <a:endParaRPr lang="en-US" sz="3200" dirty="0">
              <a:latin typeface="Rockwell" pitchFamily="18" charset="0"/>
            </a:endParaRPr>
          </a:p>
        </p:txBody>
      </p:sp>
      <p:sp>
        <p:nvSpPr>
          <p:cNvPr id="3" name="Footer Placeholder 2"/>
          <p:cNvSpPr>
            <a:spLocks noGrp="1"/>
          </p:cNvSpPr>
          <p:nvPr>
            <p:ph type="ftr" sz="quarter" idx="11"/>
          </p:nvPr>
        </p:nvSpPr>
        <p:spPr/>
        <p:txBody>
          <a:bodyPr/>
          <a:lstStyle/>
          <a:p>
            <a:pPr>
              <a:defRPr/>
            </a:pPr>
            <a:r>
              <a:rPr lang="en-US" smtClean="0">
                <a:solidFill>
                  <a:prstClr val="black"/>
                </a:solidFill>
              </a:rPr>
              <a:t>Modul-3, data M Arief Latar</a:t>
            </a:r>
            <a:endParaRPr lang="en-US">
              <a:solidFill>
                <a:prstClr val="black"/>
              </a:solidFill>
            </a:endParaRPr>
          </a:p>
        </p:txBody>
      </p:sp>
    </p:spTree>
    <p:extLst>
      <p:ext uri="{BB962C8B-B14F-4D97-AF65-F5344CB8AC3E}">
        <p14:creationId xmlns:p14="http://schemas.microsoft.com/office/powerpoint/2010/main" val="97177408"/>
      </p:ext>
    </p:extLst>
  </p:cSld>
  <p:clrMapOvr>
    <a:masterClrMapping/>
  </p:clrMapOvr>
  <p:transition>
    <p:plus/>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71600" y="457200"/>
            <a:ext cx="7620000" cy="5355312"/>
          </a:xfrm>
          <a:prstGeom prst="rect">
            <a:avLst/>
          </a:prstGeom>
        </p:spPr>
        <p:txBody>
          <a:bodyPr wrap="square">
            <a:spAutoFit/>
          </a:bodyPr>
          <a:lstStyle/>
          <a:p>
            <a:pPr marL="342900" indent="-342900">
              <a:buFont typeface="+mj-lt"/>
              <a:buAutoNum type="arabicPeriod"/>
            </a:pPr>
            <a:r>
              <a:rPr lang="en-US" dirty="0" err="1">
                <a:latin typeface="Rockwell" pitchFamily="18" charset="0"/>
              </a:rPr>
              <a:t>Prinsip</a:t>
            </a:r>
            <a:r>
              <a:rPr lang="en-US" dirty="0">
                <a:latin typeface="Rockwell" pitchFamily="18" charset="0"/>
              </a:rPr>
              <a:t> </a:t>
            </a:r>
            <a:r>
              <a:rPr lang="en-US" dirty="0" err="1">
                <a:latin typeface="Rockwell" pitchFamily="18" charset="0"/>
              </a:rPr>
              <a:t>perancangan</a:t>
            </a:r>
            <a:r>
              <a:rPr lang="en-US" dirty="0">
                <a:latin typeface="Rockwell" pitchFamily="18" charset="0"/>
              </a:rPr>
              <a:t> </a:t>
            </a:r>
            <a:r>
              <a:rPr lang="en-US" dirty="0" err="1">
                <a:latin typeface="Rockwell" pitchFamily="18" charset="0"/>
              </a:rPr>
              <a:t>bagi</a:t>
            </a:r>
            <a:r>
              <a:rPr lang="en-US" dirty="0">
                <a:latin typeface="Rockwell" pitchFamily="18" charset="0"/>
              </a:rPr>
              <a:t> </a:t>
            </a:r>
            <a:r>
              <a:rPr lang="en-US" dirty="0" err="1">
                <a:latin typeface="Rockwell" pitchFamily="18" charset="0"/>
              </a:rPr>
              <a:t>individu</a:t>
            </a:r>
            <a:r>
              <a:rPr lang="en-US" dirty="0">
                <a:latin typeface="Rockwell" pitchFamily="18" charset="0"/>
              </a:rPr>
              <a:t> </a:t>
            </a:r>
            <a:r>
              <a:rPr lang="en-US" dirty="0" err="1">
                <a:latin typeface="Rockwell" pitchFamily="18" charset="0"/>
              </a:rPr>
              <a:t>dengan</a:t>
            </a:r>
            <a:r>
              <a:rPr lang="en-US" dirty="0">
                <a:latin typeface="Rockwell" pitchFamily="18" charset="0"/>
              </a:rPr>
              <a:t> </a:t>
            </a:r>
            <a:r>
              <a:rPr lang="en-US" dirty="0" err="1">
                <a:latin typeface="Rockwell" pitchFamily="18" charset="0"/>
              </a:rPr>
              <a:t>ukuran</a:t>
            </a:r>
            <a:r>
              <a:rPr lang="en-US" dirty="0">
                <a:latin typeface="Rockwell" pitchFamily="18" charset="0"/>
              </a:rPr>
              <a:t> </a:t>
            </a:r>
            <a:r>
              <a:rPr lang="en-US" dirty="0" err="1">
                <a:latin typeface="Rockwell" pitchFamily="18" charset="0"/>
              </a:rPr>
              <a:t>ekstrim</a:t>
            </a:r>
            <a:r>
              <a:rPr lang="en-US" dirty="0">
                <a:latin typeface="Rockwell" pitchFamily="18" charset="0"/>
              </a:rPr>
              <a:t>.</a:t>
            </a:r>
            <a:br>
              <a:rPr lang="en-US" dirty="0">
                <a:latin typeface="Rockwell" pitchFamily="18" charset="0"/>
              </a:rPr>
            </a:br>
            <a:r>
              <a:rPr lang="en-US" dirty="0" err="1">
                <a:latin typeface="Rockwell" pitchFamily="18" charset="0"/>
              </a:rPr>
              <a:t>Berdasarkan</a:t>
            </a:r>
            <a:r>
              <a:rPr lang="en-US" dirty="0">
                <a:latin typeface="Rockwell" pitchFamily="18" charset="0"/>
              </a:rPr>
              <a:t> </a:t>
            </a:r>
            <a:r>
              <a:rPr lang="en-US" dirty="0" err="1">
                <a:latin typeface="Rockwell" pitchFamily="18" charset="0"/>
              </a:rPr>
              <a:t>prinsip</a:t>
            </a:r>
            <a:r>
              <a:rPr lang="en-US" dirty="0">
                <a:latin typeface="Rockwell" pitchFamily="18" charset="0"/>
              </a:rPr>
              <a:t> </a:t>
            </a:r>
            <a:r>
              <a:rPr lang="en-US" dirty="0" err="1">
                <a:latin typeface="Rockwell" pitchFamily="18" charset="0"/>
              </a:rPr>
              <a:t>ini</a:t>
            </a:r>
            <a:r>
              <a:rPr lang="en-US" dirty="0">
                <a:latin typeface="Rockwell" pitchFamily="18" charset="0"/>
              </a:rPr>
              <a:t>, </a:t>
            </a:r>
            <a:r>
              <a:rPr lang="en-US" dirty="0" err="1">
                <a:latin typeface="Rockwell" pitchFamily="18" charset="0"/>
              </a:rPr>
              <a:t>rancangan</a:t>
            </a:r>
            <a:r>
              <a:rPr lang="en-US" dirty="0">
                <a:latin typeface="Rockwell" pitchFamily="18" charset="0"/>
              </a:rPr>
              <a:t> yang </a:t>
            </a:r>
            <a:r>
              <a:rPr lang="en-US" dirty="0" err="1">
                <a:latin typeface="Rockwell" pitchFamily="18" charset="0"/>
              </a:rPr>
              <a:t>dibuat</a:t>
            </a:r>
            <a:r>
              <a:rPr lang="en-US" dirty="0">
                <a:latin typeface="Rockwell" pitchFamily="18" charset="0"/>
              </a:rPr>
              <a:t> </a:t>
            </a:r>
            <a:r>
              <a:rPr lang="en-US" dirty="0" err="1">
                <a:latin typeface="Rockwell" pitchFamily="18" charset="0"/>
              </a:rPr>
              <a:t>bisa</a:t>
            </a:r>
            <a:r>
              <a:rPr lang="en-US" dirty="0">
                <a:latin typeface="Rockwell" pitchFamily="18" charset="0"/>
              </a:rPr>
              <a:t> </a:t>
            </a:r>
            <a:r>
              <a:rPr lang="en-US" dirty="0" err="1">
                <a:latin typeface="Rockwell" pitchFamily="18" charset="0"/>
              </a:rPr>
              <a:t>digunakan</a:t>
            </a:r>
            <a:r>
              <a:rPr lang="en-US" dirty="0">
                <a:latin typeface="Rockwell" pitchFamily="18" charset="0"/>
              </a:rPr>
              <a:t> </a:t>
            </a:r>
            <a:r>
              <a:rPr lang="en-US" dirty="0" err="1">
                <a:latin typeface="Rockwell" pitchFamily="18" charset="0"/>
              </a:rPr>
              <a:t>oleh</a:t>
            </a:r>
            <a:r>
              <a:rPr lang="en-US" dirty="0">
                <a:latin typeface="Rockwell" pitchFamily="18" charset="0"/>
              </a:rPr>
              <a:t> </a:t>
            </a:r>
            <a:r>
              <a:rPr lang="en-US" dirty="0" err="1">
                <a:latin typeface="Rockwell" pitchFamily="18" charset="0"/>
              </a:rPr>
              <a:t>individu</a:t>
            </a:r>
            <a:r>
              <a:rPr lang="en-US" dirty="0">
                <a:latin typeface="Rockwell" pitchFamily="18" charset="0"/>
              </a:rPr>
              <a:t> </a:t>
            </a:r>
            <a:r>
              <a:rPr lang="en-US" dirty="0" err="1">
                <a:latin typeface="Rockwell" pitchFamily="18" charset="0"/>
              </a:rPr>
              <a:t>ekstrim</a:t>
            </a:r>
            <a:r>
              <a:rPr lang="en-US" dirty="0">
                <a:latin typeface="Rockwell" pitchFamily="18" charset="0"/>
              </a:rPr>
              <a:t> </a:t>
            </a:r>
            <a:r>
              <a:rPr lang="en-US" dirty="0" err="1">
                <a:latin typeface="Rockwell" pitchFamily="18" charset="0"/>
              </a:rPr>
              <a:t>yaitu</a:t>
            </a:r>
            <a:r>
              <a:rPr lang="en-US" dirty="0">
                <a:latin typeface="Rockwell" pitchFamily="18" charset="0"/>
              </a:rPr>
              <a:t> </a:t>
            </a:r>
            <a:r>
              <a:rPr lang="en-US" dirty="0" err="1">
                <a:latin typeface="Rockwell" pitchFamily="18" charset="0"/>
              </a:rPr>
              <a:t>terlalu</a:t>
            </a:r>
            <a:r>
              <a:rPr lang="en-US" dirty="0">
                <a:latin typeface="Rockwell" pitchFamily="18" charset="0"/>
              </a:rPr>
              <a:t> </a:t>
            </a:r>
            <a:r>
              <a:rPr lang="en-US" dirty="0" err="1">
                <a:latin typeface="Rockwell" pitchFamily="18" charset="0"/>
              </a:rPr>
              <a:t>besar</a:t>
            </a:r>
            <a:r>
              <a:rPr lang="en-US" dirty="0">
                <a:latin typeface="Rockwell" pitchFamily="18" charset="0"/>
              </a:rPr>
              <a:t> </a:t>
            </a:r>
            <a:r>
              <a:rPr lang="en-US" dirty="0" err="1">
                <a:latin typeface="Rockwell" pitchFamily="18" charset="0"/>
              </a:rPr>
              <a:t>atau</a:t>
            </a:r>
            <a:r>
              <a:rPr lang="en-US" dirty="0">
                <a:latin typeface="Rockwell" pitchFamily="18" charset="0"/>
              </a:rPr>
              <a:t> </a:t>
            </a:r>
            <a:r>
              <a:rPr lang="en-US" dirty="0" err="1">
                <a:latin typeface="Rockwell" pitchFamily="18" charset="0"/>
              </a:rPr>
              <a:t>kecil</a:t>
            </a:r>
            <a:r>
              <a:rPr lang="en-US" dirty="0">
                <a:latin typeface="Rockwell" pitchFamily="18" charset="0"/>
              </a:rPr>
              <a:t> </a:t>
            </a:r>
            <a:r>
              <a:rPr lang="en-US" dirty="0" err="1">
                <a:latin typeface="Rockwell" pitchFamily="18" charset="0"/>
              </a:rPr>
              <a:t>dibandingkan</a:t>
            </a:r>
            <a:r>
              <a:rPr lang="en-US" dirty="0">
                <a:latin typeface="Rockwell" pitchFamily="18" charset="0"/>
              </a:rPr>
              <a:t> </a:t>
            </a:r>
            <a:r>
              <a:rPr lang="en-US" dirty="0" err="1">
                <a:latin typeface="Rockwell" pitchFamily="18" charset="0"/>
              </a:rPr>
              <a:t>dengan</a:t>
            </a:r>
            <a:r>
              <a:rPr lang="en-US" dirty="0">
                <a:latin typeface="Rockwell" pitchFamily="18" charset="0"/>
              </a:rPr>
              <a:t> rata- </a:t>
            </a:r>
            <a:r>
              <a:rPr lang="en-US" dirty="0" err="1">
                <a:latin typeface="Rockwell" pitchFamily="18" charset="0"/>
              </a:rPr>
              <a:t>ratanya</a:t>
            </a:r>
            <a:r>
              <a:rPr lang="en-US" dirty="0">
                <a:latin typeface="Rockwell" pitchFamily="18" charset="0"/>
              </a:rPr>
              <a:t> agar </a:t>
            </a:r>
            <a:r>
              <a:rPr lang="en-US" dirty="0" err="1">
                <a:latin typeface="Rockwell" pitchFamily="18" charset="0"/>
              </a:rPr>
              <a:t>memenuhi</a:t>
            </a:r>
            <a:r>
              <a:rPr lang="en-US" dirty="0">
                <a:latin typeface="Rockwell" pitchFamily="18" charset="0"/>
              </a:rPr>
              <a:t> </a:t>
            </a:r>
            <a:r>
              <a:rPr lang="en-US" dirty="0" err="1">
                <a:latin typeface="Rockwell" pitchFamily="18" charset="0"/>
              </a:rPr>
              <a:t>sasaran</a:t>
            </a:r>
            <a:r>
              <a:rPr lang="en-US" dirty="0">
                <a:latin typeface="Rockwell" pitchFamily="18" charset="0"/>
              </a:rPr>
              <a:t>, </a:t>
            </a:r>
            <a:r>
              <a:rPr lang="en-US" dirty="0" err="1">
                <a:latin typeface="Rockwell" pitchFamily="18" charset="0"/>
              </a:rPr>
              <a:t>maka</a:t>
            </a:r>
            <a:r>
              <a:rPr lang="en-US" dirty="0">
                <a:latin typeface="Rockwell" pitchFamily="18" charset="0"/>
              </a:rPr>
              <a:t> </a:t>
            </a:r>
            <a:r>
              <a:rPr lang="en-US" dirty="0" err="1">
                <a:latin typeface="Rockwell" pitchFamily="18" charset="0"/>
              </a:rPr>
              <a:t>digunakan</a:t>
            </a:r>
            <a:r>
              <a:rPr lang="en-US" dirty="0">
                <a:latin typeface="Rockwell" pitchFamily="18" charset="0"/>
              </a:rPr>
              <a:t> </a:t>
            </a:r>
            <a:r>
              <a:rPr lang="en-US" dirty="0" err="1">
                <a:latin typeface="Rockwell" pitchFamily="18" charset="0"/>
              </a:rPr>
              <a:t>persentil</a:t>
            </a:r>
            <a:r>
              <a:rPr lang="en-US" dirty="0">
                <a:latin typeface="Rockwell" pitchFamily="18" charset="0"/>
              </a:rPr>
              <a:t> </a:t>
            </a:r>
            <a:r>
              <a:rPr lang="en-US" dirty="0" err="1">
                <a:latin typeface="Rockwell" pitchFamily="18" charset="0"/>
              </a:rPr>
              <a:t>besar</a:t>
            </a:r>
            <a:r>
              <a:rPr lang="en-US" dirty="0">
                <a:latin typeface="Rockwell" pitchFamily="18" charset="0"/>
              </a:rPr>
              <a:t> (90th, 95th </a:t>
            </a:r>
            <a:r>
              <a:rPr lang="en-US" dirty="0" err="1">
                <a:latin typeface="Rockwell" pitchFamily="18" charset="0"/>
              </a:rPr>
              <a:t>atau</a:t>
            </a:r>
            <a:r>
              <a:rPr lang="en-US" dirty="0">
                <a:latin typeface="Rockwell" pitchFamily="18" charset="0"/>
              </a:rPr>
              <a:t> 99th percentile) </a:t>
            </a:r>
            <a:r>
              <a:rPr lang="en-US" dirty="0" err="1">
                <a:latin typeface="Rockwell" pitchFamily="18" charset="0"/>
              </a:rPr>
              <a:t>atau</a:t>
            </a:r>
            <a:r>
              <a:rPr lang="en-US" dirty="0">
                <a:latin typeface="Rockwell" pitchFamily="18" charset="0"/>
              </a:rPr>
              <a:t> </a:t>
            </a:r>
            <a:r>
              <a:rPr lang="en-US" dirty="0" err="1">
                <a:latin typeface="Rockwell" pitchFamily="18" charset="0"/>
              </a:rPr>
              <a:t>persentil</a:t>
            </a:r>
            <a:r>
              <a:rPr lang="en-US" dirty="0">
                <a:latin typeface="Rockwell" pitchFamily="18" charset="0"/>
              </a:rPr>
              <a:t> </a:t>
            </a:r>
            <a:r>
              <a:rPr lang="en-US" dirty="0" err="1">
                <a:latin typeface="Rockwell" pitchFamily="18" charset="0"/>
              </a:rPr>
              <a:t>kecil</a:t>
            </a:r>
            <a:r>
              <a:rPr lang="en-US" dirty="0">
                <a:latin typeface="Rockwell" pitchFamily="18" charset="0"/>
              </a:rPr>
              <a:t> (1st, 5h </a:t>
            </a:r>
            <a:r>
              <a:rPr lang="en-US" dirty="0" err="1">
                <a:latin typeface="Rockwell" pitchFamily="18" charset="0"/>
              </a:rPr>
              <a:t>atau</a:t>
            </a:r>
            <a:r>
              <a:rPr lang="en-US" dirty="0">
                <a:latin typeface="Rockwell" pitchFamily="18" charset="0"/>
              </a:rPr>
              <a:t> 10th percentile</a:t>
            </a:r>
            <a:r>
              <a:rPr lang="en-US" dirty="0" smtClean="0">
                <a:latin typeface="Rockwell" pitchFamily="18" charset="0"/>
              </a:rPr>
              <a:t>)</a:t>
            </a:r>
          </a:p>
          <a:p>
            <a:pPr marL="342900" indent="-342900">
              <a:buFont typeface="+mj-lt"/>
              <a:buAutoNum type="arabicPeriod"/>
            </a:pPr>
            <a:endParaRPr lang="en-US" dirty="0" smtClean="0">
              <a:latin typeface="Rockwell" pitchFamily="18" charset="0"/>
            </a:endParaRPr>
          </a:p>
          <a:p>
            <a:pPr marL="342900" indent="-342900">
              <a:buFont typeface="+mj-lt"/>
              <a:buAutoNum type="arabicPeriod"/>
            </a:pPr>
            <a:r>
              <a:rPr lang="en-US" dirty="0" err="1">
                <a:latin typeface="Rockwell" pitchFamily="18" charset="0"/>
              </a:rPr>
              <a:t>Prinsip</a:t>
            </a:r>
            <a:r>
              <a:rPr lang="en-US" dirty="0">
                <a:latin typeface="Rockwell" pitchFamily="18" charset="0"/>
              </a:rPr>
              <a:t> </a:t>
            </a:r>
            <a:r>
              <a:rPr lang="en-US" dirty="0" err="1">
                <a:latin typeface="Rockwell" pitchFamily="18" charset="0"/>
              </a:rPr>
              <a:t>perancangan</a:t>
            </a:r>
            <a:r>
              <a:rPr lang="en-US" dirty="0">
                <a:latin typeface="Rockwell" pitchFamily="18" charset="0"/>
              </a:rPr>
              <a:t> yang </a:t>
            </a:r>
            <a:r>
              <a:rPr lang="en-US" dirty="0" err="1">
                <a:latin typeface="Rockwell" pitchFamily="18" charset="0"/>
              </a:rPr>
              <a:t>bisa</a:t>
            </a:r>
            <a:r>
              <a:rPr lang="en-US" dirty="0">
                <a:latin typeface="Rockwell" pitchFamily="18" charset="0"/>
              </a:rPr>
              <a:t> </a:t>
            </a:r>
            <a:r>
              <a:rPr lang="en-US" dirty="0" err="1">
                <a:latin typeface="Rockwell" pitchFamily="18" charset="0"/>
              </a:rPr>
              <a:t>disesuaikan</a:t>
            </a:r>
            <a:r>
              <a:rPr lang="en-US" dirty="0">
                <a:latin typeface="Rockwell" pitchFamily="18" charset="0"/>
              </a:rPr>
              <a:t>.</a:t>
            </a:r>
            <a:br>
              <a:rPr lang="en-US" dirty="0">
                <a:latin typeface="Rockwell" pitchFamily="18" charset="0"/>
              </a:rPr>
            </a:br>
            <a:r>
              <a:rPr lang="en-US" dirty="0" err="1">
                <a:latin typeface="Rockwell" pitchFamily="18" charset="0"/>
              </a:rPr>
              <a:t>Disini</a:t>
            </a:r>
            <a:r>
              <a:rPr lang="en-US" dirty="0">
                <a:latin typeface="Rockwell" pitchFamily="18" charset="0"/>
              </a:rPr>
              <a:t>, </a:t>
            </a:r>
            <a:r>
              <a:rPr lang="en-US" dirty="0" err="1">
                <a:latin typeface="Rockwell" pitchFamily="18" charset="0"/>
              </a:rPr>
              <a:t>rancangan</a:t>
            </a:r>
            <a:r>
              <a:rPr lang="en-US" dirty="0">
                <a:latin typeface="Rockwell" pitchFamily="18" charset="0"/>
              </a:rPr>
              <a:t> </a:t>
            </a:r>
            <a:r>
              <a:rPr lang="en-US" dirty="0" err="1">
                <a:latin typeface="Rockwell" pitchFamily="18" charset="0"/>
              </a:rPr>
              <a:t>bisa</a:t>
            </a:r>
            <a:r>
              <a:rPr lang="en-US" dirty="0">
                <a:latin typeface="Rockwell" pitchFamily="18" charset="0"/>
              </a:rPr>
              <a:t> </a:t>
            </a:r>
            <a:r>
              <a:rPr lang="en-US" dirty="0" err="1">
                <a:latin typeface="Rockwell" pitchFamily="18" charset="0"/>
              </a:rPr>
              <a:t>diubah</a:t>
            </a:r>
            <a:r>
              <a:rPr lang="en-US" dirty="0">
                <a:latin typeface="Rockwell" pitchFamily="18" charset="0"/>
              </a:rPr>
              <a:t> – </a:t>
            </a:r>
            <a:r>
              <a:rPr lang="en-US" dirty="0" err="1">
                <a:latin typeface="Rockwell" pitchFamily="18" charset="0"/>
              </a:rPr>
              <a:t>ubah</a:t>
            </a:r>
            <a:r>
              <a:rPr lang="en-US" dirty="0">
                <a:latin typeface="Rockwell" pitchFamily="18" charset="0"/>
              </a:rPr>
              <a:t> </a:t>
            </a:r>
            <a:r>
              <a:rPr lang="en-US" dirty="0" err="1">
                <a:latin typeface="Rockwell" pitchFamily="18" charset="0"/>
              </a:rPr>
              <a:t>ukurannya</a:t>
            </a:r>
            <a:r>
              <a:rPr lang="en-US" dirty="0">
                <a:latin typeface="Rockwell" pitchFamily="18" charset="0"/>
              </a:rPr>
              <a:t> </a:t>
            </a:r>
            <a:r>
              <a:rPr lang="en-US" dirty="0" err="1">
                <a:latin typeface="Rockwell" pitchFamily="18" charset="0"/>
              </a:rPr>
              <a:t>sehingga</a:t>
            </a:r>
            <a:r>
              <a:rPr lang="en-US" dirty="0">
                <a:latin typeface="Rockwell" pitchFamily="18" charset="0"/>
              </a:rPr>
              <a:t> </a:t>
            </a:r>
            <a:r>
              <a:rPr lang="en-US" dirty="0" err="1">
                <a:latin typeface="Rockwell" pitchFamily="18" charset="0"/>
              </a:rPr>
              <a:t>cukup</a:t>
            </a:r>
            <a:r>
              <a:rPr lang="en-US" dirty="0">
                <a:latin typeface="Rockwell" pitchFamily="18" charset="0"/>
              </a:rPr>
              <a:t> </a:t>
            </a:r>
            <a:r>
              <a:rPr lang="en-US" dirty="0" err="1">
                <a:latin typeface="Rockwell" pitchFamily="18" charset="0"/>
              </a:rPr>
              <a:t>fleksibel</a:t>
            </a:r>
            <a:r>
              <a:rPr lang="en-US" dirty="0">
                <a:latin typeface="Rockwell" pitchFamily="18" charset="0"/>
              </a:rPr>
              <a:t> </a:t>
            </a:r>
            <a:r>
              <a:rPr lang="en-US" dirty="0" err="1">
                <a:latin typeface="Rockwell" pitchFamily="18" charset="0"/>
              </a:rPr>
              <a:t>untuk</a:t>
            </a:r>
            <a:r>
              <a:rPr lang="en-US" dirty="0">
                <a:latin typeface="Rockwell" pitchFamily="18" charset="0"/>
              </a:rPr>
              <a:t> </a:t>
            </a:r>
            <a:r>
              <a:rPr lang="en-US" dirty="0" err="1">
                <a:latin typeface="Rockwell" pitchFamily="18" charset="0"/>
              </a:rPr>
              <a:t>diaplikasikan</a:t>
            </a:r>
            <a:r>
              <a:rPr lang="en-US" dirty="0">
                <a:latin typeface="Rockwell" pitchFamily="18" charset="0"/>
              </a:rPr>
              <a:t> </a:t>
            </a:r>
            <a:r>
              <a:rPr lang="en-US" dirty="0" err="1">
                <a:latin typeface="Rockwell" pitchFamily="18" charset="0"/>
              </a:rPr>
              <a:t>pada</a:t>
            </a:r>
            <a:r>
              <a:rPr lang="en-US" dirty="0">
                <a:latin typeface="Rockwell" pitchFamily="18" charset="0"/>
              </a:rPr>
              <a:t> </a:t>
            </a:r>
            <a:r>
              <a:rPr lang="en-US" dirty="0" err="1">
                <a:latin typeface="Rockwell" pitchFamily="18" charset="0"/>
              </a:rPr>
              <a:t>berbagai</a:t>
            </a:r>
            <a:r>
              <a:rPr lang="en-US" dirty="0">
                <a:latin typeface="Rockwell" pitchFamily="18" charset="0"/>
              </a:rPr>
              <a:t> </a:t>
            </a:r>
            <a:r>
              <a:rPr lang="en-US" dirty="0" err="1">
                <a:latin typeface="Rockwell" pitchFamily="18" charset="0"/>
              </a:rPr>
              <a:t>ukuran</a:t>
            </a:r>
            <a:r>
              <a:rPr lang="en-US" dirty="0">
                <a:latin typeface="Rockwell" pitchFamily="18" charset="0"/>
              </a:rPr>
              <a:t> </a:t>
            </a:r>
            <a:r>
              <a:rPr lang="en-US" dirty="0" err="1">
                <a:latin typeface="Rockwell" pitchFamily="18" charset="0"/>
              </a:rPr>
              <a:t>tubuh</a:t>
            </a:r>
            <a:r>
              <a:rPr lang="en-US" dirty="0">
                <a:latin typeface="Rockwell" pitchFamily="18" charset="0"/>
              </a:rPr>
              <a:t> (</a:t>
            </a:r>
            <a:r>
              <a:rPr lang="en-US" dirty="0" err="1">
                <a:latin typeface="Rockwell" pitchFamily="18" charset="0"/>
              </a:rPr>
              <a:t>berbagai</a:t>
            </a:r>
            <a:r>
              <a:rPr lang="en-US" dirty="0">
                <a:latin typeface="Rockwell" pitchFamily="18" charset="0"/>
              </a:rPr>
              <a:t> </a:t>
            </a:r>
            <a:r>
              <a:rPr lang="en-US" dirty="0" err="1">
                <a:latin typeface="Rockwell" pitchFamily="18" charset="0"/>
              </a:rPr>
              <a:t>populasi</a:t>
            </a:r>
            <a:r>
              <a:rPr lang="en-US" dirty="0">
                <a:latin typeface="Rockwell" pitchFamily="18" charset="0"/>
              </a:rPr>
              <a:t>). </a:t>
            </a:r>
            <a:r>
              <a:rPr lang="en-US" dirty="0" err="1">
                <a:latin typeface="Rockwell" pitchFamily="18" charset="0"/>
              </a:rPr>
              <a:t>Dengan</a:t>
            </a:r>
            <a:r>
              <a:rPr lang="en-US" dirty="0">
                <a:latin typeface="Rockwell" pitchFamily="18" charset="0"/>
              </a:rPr>
              <a:t> </a:t>
            </a:r>
            <a:r>
              <a:rPr lang="en-US" dirty="0" err="1">
                <a:latin typeface="Rockwell" pitchFamily="18" charset="0"/>
              </a:rPr>
              <a:t>menggunakan</a:t>
            </a:r>
            <a:r>
              <a:rPr lang="en-US" dirty="0">
                <a:latin typeface="Rockwell" pitchFamily="18" charset="0"/>
              </a:rPr>
              <a:t> </a:t>
            </a:r>
            <a:r>
              <a:rPr lang="en-US" dirty="0" err="1">
                <a:latin typeface="Rockwell" pitchFamily="18" charset="0"/>
              </a:rPr>
              <a:t>prinsip</a:t>
            </a:r>
            <a:r>
              <a:rPr lang="en-US" dirty="0">
                <a:latin typeface="Rockwell" pitchFamily="18" charset="0"/>
              </a:rPr>
              <a:t> </a:t>
            </a:r>
            <a:r>
              <a:rPr lang="en-US" dirty="0" err="1">
                <a:latin typeface="Rockwell" pitchFamily="18" charset="0"/>
              </a:rPr>
              <a:t>ini</a:t>
            </a:r>
            <a:r>
              <a:rPr lang="en-US" dirty="0">
                <a:latin typeface="Rockwell" pitchFamily="18" charset="0"/>
              </a:rPr>
              <a:t> </a:t>
            </a:r>
            <a:r>
              <a:rPr lang="en-US" dirty="0" err="1">
                <a:latin typeface="Rockwell" pitchFamily="18" charset="0"/>
              </a:rPr>
              <a:t>maka</a:t>
            </a:r>
            <a:r>
              <a:rPr lang="en-US" dirty="0">
                <a:latin typeface="Rockwell" pitchFamily="18" charset="0"/>
              </a:rPr>
              <a:t> </a:t>
            </a:r>
            <a:r>
              <a:rPr lang="en-US" dirty="0" err="1">
                <a:latin typeface="Rockwell" pitchFamily="18" charset="0"/>
              </a:rPr>
              <a:t>kita</a:t>
            </a:r>
            <a:r>
              <a:rPr lang="en-US" dirty="0">
                <a:latin typeface="Rockwell" pitchFamily="18" charset="0"/>
              </a:rPr>
              <a:t> </a:t>
            </a:r>
            <a:r>
              <a:rPr lang="en-US" dirty="0" err="1">
                <a:latin typeface="Rockwell" pitchFamily="18" charset="0"/>
              </a:rPr>
              <a:t>dapat</a:t>
            </a:r>
            <a:r>
              <a:rPr lang="en-US" dirty="0">
                <a:latin typeface="Rockwell" pitchFamily="18" charset="0"/>
              </a:rPr>
              <a:t> </a:t>
            </a:r>
            <a:r>
              <a:rPr lang="en-US" dirty="0" err="1">
                <a:latin typeface="Rockwell" pitchFamily="18" charset="0"/>
              </a:rPr>
              <a:t>merancang</a:t>
            </a:r>
            <a:r>
              <a:rPr lang="en-US" dirty="0">
                <a:latin typeface="Rockwell" pitchFamily="18" charset="0"/>
              </a:rPr>
              <a:t> </a:t>
            </a:r>
            <a:r>
              <a:rPr lang="en-US" dirty="0" err="1">
                <a:latin typeface="Rockwell" pitchFamily="18" charset="0"/>
              </a:rPr>
              <a:t>produk</a:t>
            </a:r>
            <a:r>
              <a:rPr lang="en-US" dirty="0">
                <a:latin typeface="Rockwell" pitchFamily="18" charset="0"/>
              </a:rPr>
              <a:t> yang </a:t>
            </a:r>
            <a:r>
              <a:rPr lang="en-US" dirty="0" err="1">
                <a:latin typeface="Rockwell" pitchFamily="18" charset="0"/>
              </a:rPr>
              <a:t>dapat</a:t>
            </a:r>
            <a:r>
              <a:rPr lang="en-US" dirty="0">
                <a:latin typeface="Rockwell" pitchFamily="18" charset="0"/>
              </a:rPr>
              <a:t> </a:t>
            </a:r>
            <a:r>
              <a:rPr lang="en-US" dirty="0" err="1">
                <a:latin typeface="Rockwell" pitchFamily="18" charset="0"/>
              </a:rPr>
              <a:t>disesuaikan</a:t>
            </a:r>
            <a:r>
              <a:rPr lang="en-US" dirty="0">
                <a:latin typeface="Rockwell" pitchFamily="18" charset="0"/>
              </a:rPr>
              <a:t> </a:t>
            </a:r>
            <a:r>
              <a:rPr lang="en-US" dirty="0" err="1">
                <a:latin typeface="Rockwell" pitchFamily="18" charset="0"/>
              </a:rPr>
              <a:t>dengan</a:t>
            </a:r>
            <a:r>
              <a:rPr lang="en-US" dirty="0">
                <a:latin typeface="Rockwell" pitchFamily="18" charset="0"/>
              </a:rPr>
              <a:t> </a:t>
            </a:r>
            <a:r>
              <a:rPr lang="en-US" dirty="0" err="1">
                <a:latin typeface="Rockwell" pitchFamily="18" charset="0"/>
              </a:rPr>
              <a:t>keinginan</a:t>
            </a:r>
            <a:r>
              <a:rPr lang="en-US" dirty="0">
                <a:latin typeface="Rockwell" pitchFamily="18" charset="0"/>
              </a:rPr>
              <a:t> </a:t>
            </a:r>
            <a:r>
              <a:rPr lang="en-US" dirty="0" err="1">
                <a:latin typeface="Rockwell" pitchFamily="18" charset="0"/>
              </a:rPr>
              <a:t>konsumen</a:t>
            </a:r>
            <a:r>
              <a:rPr lang="en-US" dirty="0">
                <a:latin typeface="Rockwell" pitchFamily="18" charset="0"/>
              </a:rPr>
              <a:t>. </a:t>
            </a:r>
            <a:r>
              <a:rPr lang="en-US" dirty="0" err="1">
                <a:latin typeface="Rockwell" pitchFamily="18" charset="0"/>
              </a:rPr>
              <a:t>Misalnya</a:t>
            </a:r>
            <a:r>
              <a:rPr lang="en-US" dirty="0">
                <a:latin typeface="Rockwell" pitchFamily="18" charset="0"/>
              </a:rPr>
              <a:t> </a:t>
            </a:r>
            <a:r>
              <a:rPr lang="en-US" dirty="0" err="1">
                <a:latin typeface="Rockwell" pitchFamily="18" charset="0"/>
              </a:rPr>
              <a:t>kursi</a:t>
            </a:r>
            <a:r>
              <a:rPr lang="en-US" dirty="0">
                <a:latin typeface="Rockwell" pitchFamily="18" charset="0"/>
              </a:rPr>
              <a:t> </a:t>
            </a:r>
            <a:r>
              <a:rPr lang="en-US" dirty="0" err="1">
                <a:latin typeface="Rockwell" pitchFamily="18" charset="0"/>
              </a:rPr>
              <a:t>pengemudi</a:t>
            </a:r>
            <a:r>
              <a:rPr lang="en-US" dirty="0">
                <a:latin typeface="Rockwell" pitchFamily="18" charset="0"/>
              </a:rPr>
              <a:t> </a:t>
            </a:r>
            <a:r>
              <a:rPr lang="en-US" dirty="0" err="1">
                <a:latin typeface="Rockwell" pitchFamily="18" charset="0"/>
              </a:rPr>
              <a:t>pada</a:t>
            </a:r>
            <a:r>
              <a:rPr lang="en-US" dirty="0">
                <a:latin typeface="Rockwell" pitchFamily="18" charset="0"/>
              </a:rPr>
              <a:t> </a:t>
            </a:r>
            <a:r>
              <a:rPr lang="en-US" dirty="0" err="1">
                <a:latin typeface="Rockwell" pitchFamily="18" charset="0"/>
              </a:rPr>
              <a:t>kendaraan</a:t>
            </a:r>
            <a:r>
              <a:rPr lang="en-US" dirty="0" smtClean="0">
                <a:latin typeface="Rockwell" pitchFamily="18" charset="0"/>
              </a:rPr>
              <a:t>.</a:t>
            </a:r>
          </a:p>
          <a:p>
            <a:pPr marL="342900" indent="-342900">
              <a:buFont typeface="+mj-lt"/>
              <a:buAutoNum type="arabicPeriod"/>
            </a:pPr>
            <a:endParaRPr lang="en-US" dirty="0" smtClean="0">
              <a:latin typeface="Rockwell" pitchFamily="18" charset="0"/>
            </a:endParaRPr>
          </a:p>
          <a:p>
            <a:pPr marL="342900" indent="-342900">
              <a:buFont typeface="+mj-lt"/>
              <a:buAutoNum type="arabicPeriod"/>
            </a:pPr>
            <a:r>
              <a:rPr lang="en-US" dirty="0" err="1">
                <a:latin typeface="Rockwell" pitchFamily="18" charset="0"/>
              </a:rPr>
              <a:t>Prinsip</a:t>
            </a:r>
            <a:r>
              <a:rPr lang="en-US" dirty="0">
                <a:latin typeface="Rockwell" pitchFamily="18" charset="0"/>
              </a:rPr>
              <a:t> </a:t>
            </a:r>
            <a:r>
              <a:rPr lang="en-US" dirty="0" err="1">
                <a:latin typeface="Rockwell" pitchFamily="18" charset="0"/>
              </a:rPr>
              <a:t>perancangan</a:t>
            </a:r>
            <a:r>
              <a:rPr lang="en-US" dirty="0">
                <a:latin typeface="Rockwell" pitchFamily="18" charset="0"/>
              </a:rPr>
              <a:t> </a:t>
            </a:r>
            <a:r>
              <a:rPr lang="en-US" dirty="0" err="1">
                <a:latin typeface="Rockwell" pitchFamily="18" charset="0"/>
              </a:rPr>
              <a:t>dengan</a:t>
            </a:r>
            <a:r>
              <a:rPr lang="en-US" dirty="0">
                <a:latin typeface="Rockwell" pitchFamily="18" charset="0"/>
              </a:rPr>
              <a:t> </a:t>
            </a:r>
            <a:r>
              <a:rPr lang="en-US" dirty="0" err="1">
                <a:latin typeface="Rockwell" pitchFamily="18" charset="0"/>
              </a:rPr>
              <a:t>ukuran</a:t>
            </a:r>
            <a:r>
              <a:rPr lang="en-US" dirty="0">
                <a:latin typeface="Rockwell" pitchFamily="18" charset="0"/>
              </a:rPr>
              <a:t> rata – rata.</a:t>
            </a:r>
            <a:br>
              <a:rPr lang="en-US" dirty="0">
                <a:latin typeface="Rockwell" pitchFamily="18" charset="0"/>
              </a:rPr>
            </a:br>
            <a:r>
              <a:rPr lang="en-US" dirty="0" err="1">
                <a:latin typeface="Rockwell" pitchFamily="18" charset="0"/>
              </a:rPr>
              <a:t>Rancangan</a:t>
            </a:r>
            <a:r>
              <a:rPr lang="en-US" dirty="0">
                <a:latin typeface="Rockwell" pitchFamily="18" charset="0"/>
              </a:rPr>
              <a:t> </a:t>
            </a:r>
            <a:r>
              <a:rPr lang="en-US" dirty="0" err="1">
                <a:latin typeface="Rockwell" pitchFamily="18" charset="0"/>
              </a:rPr>
              <a:t>didasarkan</a:t>
            </a:r>
            <a:r>
              <a:rPr lang="en-US" dirty="0">
                <a:latin typeface="Rockwell" pitchFamily="18" charset="0"/>
              </a:rPr>
              <a:t> </a:t>
            </a:r>
            <a:r>
              <a:rPr lang="en-US" dirty="0" err="1">
                <a:latin typeface="Rockwell" pitchFamily="18" charset="0"/>
              </a:rPr>
              <a:t>atas</a:t>
            </a:r>
            <a:r>
              <a:rPr lang="en-US" dirty="0">
                <a:latin typeface="Rockwell" pitchFamily="18" charset="0"/>
              </a:rPr>
              <a:t> rata – rata </a:t>
            </a:r>
            <a:r>
              <a:rPr lang="en-US" dirty="0" err="1">
                <a:latin typeface="Rockwell" pitchFamily="18" charset="0"/>
              </a:rPr>
              <a:t>ukuran</a:t>
            </a:r>
            <a:r>
              <a:rPr lang="en-US" dirty="0">
                <a:latin typeface="Rockwell" pitchFamily="18" charset="0"/>
              </a:rPr>
              <a:t> </a:t>
            </a:r>
            <a:r>
              <a:rPr lang="en-US" dirty="0" err="1">
                <a:latin typeface="Rockwell" pitchFamily="18" charset="0"/>
              </a:rPr>
              <a:t>manusia</a:t>
            </a:r>
            <a:r>
              <a:rPr lang="en-US" dirty="0">
                <a:latin typeface="Rockwell" pitchFamily="18" charset="0"/>
              </a:rPr>
              <a:t>. </a:t>
            </a:r>
            <a:r>
              <a:rPr lang="en-US" dirty="0" err="1">
                <a:latin typeface="Rockwell" pitchFamily="18" charset="0"/>
              </a:rPr>
              <a:t>Prinsip</a:t>
            </a:r>
            <a:r>
              <a:rPr lang="en-US" dirty="0">
                <a:latin typeface="Rockwell" pitchFamily="18" charset="0"/>
              </a:rPr>
              <a:t> </a:t>
            </a:r>
            <a:r>
              <a:rPr lang="en-US" dirty="0" err="1">
                <a:latin typeface="Rockwell" pitchFamily="18" charset="0"/>
              </a:rPr>
              <a:t>ini</a:t>
            </a:r>
            <a:r>
              <a:rPr lang="en-US" dirty="0">
                <a:latin typeface="Rockwell" pitchFamily="18" charset="0"/>
              </a:rPr>
              <a:t> </a:t>
            </a:r>
            <a:r>
              <a:rPr lang="en-US" dirty="0" err="1">
                <a:latin typeface="Rockwell" pitchFamily="18" charset="0"/>
              </a:rPr>
              <a:t>dipakai</a:t>
            </a:r>
            <a:r>
              <a:rPr lang="en-US" dirty="0">
                <a:latin typeface="Rockwell" pitchFamily="18" charset="0"/>
              </a:rPr>
              <a:t> </a:t>
            </a:r>
            <a:r>
              <a:rPr lang="en-US" dirty="0" err="1">
                <a:latin typeface="Rockwell" pitchFamily="18" charset="0"/>
              </a:rPr>
              <a:t>jika</a:t>
            </a:r>
            <a:r>
              <a:rPr lang="en-US" dirty="0">
                <a:latin typeface="Rockwell" pitchFamily="18" charset="0"/>
              </a:rPr>
              <a:t> </a:t>
            </a:r>
            <a:r>
              <a:rPr lang="en-US" dirty="0" err="1">
                <a:latin typeface="Rockwell" pitchFamily="18" charset="0"/>
              </a:rPr>
              <a:t>peralatan</a:t>
            </a:r>
            <a:r>
              <a:rPr lang="en-US" dirty="0">
                <a:latin typeface="Rockwell" pitchFamily="18" charset="0"/>
              </a:rPr>
              <a:t> yang </a:t>
            </a:r>
            <a:r>
              <a:rPr lang="en-US" dirty="0" err="1">
                <a:latin typeface="Rockwell" pitchFamily="18" charset="0"/>
              </a:rPr>
              <a:t>didisain</a:t>
            </a:r>
            <a:r>
              <a:rPr lang="en-US" dirty="0">
                <a:latin typeface="Rockwell" pitchFamily="18" charset="0"/>
              </a:rPr>
              <a:t> </a:t>
            </a:r>
            <a:r>
              <a:rPr lang="en-US" dirty="0" err="1">
                <a:latin typeface="Rockwell" pitchFamily="18" charset="0"/>
              </a:rPr>
              <a:t>harus</a:t>
            </a:r>
            <a:r>
              <a:rPr lang="en-US" dirty="0">
                <a:latin typeface="Rockwell" pitchFamily="18" charset="0"/>
              </a:rPr>
              <a:t> </a:t>
            </a:r>
            <a:r>
              <a:rPr lang="en-US" dirty="0" err="1">
                <a:latin typeface="Rockwell" pitchFamily="18" charset="0"/>
              </a:rPr>
              <a:t>dapat</a:t>
            </a:r>
            <a:r>
              <a:rPr lang="en-US" dirty="0">
                <a:latin typeface="Rockwell" pitchFamily="18" charset="0"/>
              </a:rPr>
              <a:t> </a:t>
            </a:r>
            <a:r>
              <a:rPr lang="en-US" dirty="0" err="1">
                <a:latin typeface="Rockwell" pitchFamily="18" charset="0"/>
              </a:rPr>
              <a:t>dipkai</a:t>
            </a:r>
            <a:r>
              <a:rPr lang="en-US" dirty="0">
                <a:latin typeface="Rockwell" pitchFamily="18" charset="0"/>
              </a:rPr>
              <a:t> </a:t>
            </a:r>
            <a:r>
              <a:rPr lang="en-US" dirty="0" err="1">
                <a:latin typeface="Rockwell" pitchFamily="18" charset="0"/>
              </a:rPr>
              <a:t>untuk</a:t>
            </a:r>
            <a:r>
              <a:rPr lang="en-US" dirty="0">
                <a:latin typeface="Rockwell" pitchFamily="18" charset="0"/>
              </a:rPr>
              <a:t> </a:t>
            </a:r>
            <a:r>
              <a:rPr lang="en-US" dirty="0" err="1">
                <a:latin typeface="Rockwell" pitchFamily="18" charset="0"/>
              </a:rPr>
              <a:t>berbagai</a:t>
            </a:r>
            <a:r>
              <a:rPr lang="en-US" dirty="0">
                <a:latin typeface="Rockwell" pitchFamily="18" charset="0"/>
              </a:rPr>
              <a:t> </a:t>
            </a:r>
            <a:r>
              <a:rPr lang="en-US" dirty="0" err="1">
                <a:latin typeface="Rockwell" pitchFamily="18" charset="0"/>
              </a:rPr>
              <a:t>ukuran</a:t>
            </a:r>
            <a:r>
              <a:rPr lang="en-US" dirty="0">
                <a:latin typeface="Rockwell" pitchFamily="18" charset="0"/>
              </a:rPr>
              <a:t> </a:t>
            </a:r>
            <a:r>
              <a:rPr lang="en-US" dirty="0" err="1">
                <a:latin typeface="Rockwell" pitchFamily="18" charset="0"/>
              </a:rPr>
              <a:t>tubuh</a:t>
            </a:r>
            <a:r>
              <a:rPr lang="en-US" dirty="0">
                <a:latin typeface="Rockwell" pitchFamily="18" charset="0"/>
              </a:rPr>
              <a:t> </a:t>
            </a:r>
            <a:r>
              <a:rPr lang="en-US" dirty="0" err="1">
                <a:latin typeface="Rockwell" pitchFamily="18" charset="0"/>
              </a:rPr>
              <a:t>manusia</a:t>
            </a:r>
            <a:r>
              <a:rPr lang="en-US" dirty="0">
                <a:latin typeface="Rockwell" pitchFamily="18" charset="0"/>
              </a:rPr>
              <a:t>. </a:t>
            </a:r>
            <a:r>
              <a:rPr lang="en-US" dirty="0" err="1">
                <a:latin typeface="Rockwell" pitchFamily="18" charset="0"/>
              </a:rPr>
              <a:t>Disain</a:t>
            </a:r>
            <a:r>
              <a:rPr lang="en-US" dirty="0">
                <a:latin typeface="Rockwell" pitchFamily="18" charset="0"/>
              </a:rPr>
              <a:t> </a:t>
            </a:r>
            <a:r>
              <a:rPr lang="en-US" dirty="0" err="1">
                <a:latin typeface="Rockwell" pitchFamily="18" charset="0"/>
              </a:rPr>
              <a:t>dengan</a:t>
            </a:r>
            <a:r>
              <a:rPr lang="en-US" dirty="0">
                <a:latin typeface="Rockwell" pitchFamily="18" charset="0"/>
              </a:rPr>
              <a:t> </a:t>
            </a:r>
            <a:r>
              <a:rPr lang="en-US" dirty="0" err="1">
                <a:latin typeface="Rockwell" pitchFamily="18" charset="0"/>
              </a:rPr>
              <a:t>prinsip</a:t>
            </a:r>
            <a:r>
              <a:rPr lang="en-US" dirty="0">
                <a:latin typeface="Rockwell" pitchFamily="18" charset="0"/>
              </a:rPr>
              <a:t> </a:t>
            </a:r>
            <a:r>
              <a:rPr lang="en-US" dirty="0" err="1">
                <a:latin typeface="Rockwell" pitchFamily="18" charset="0"/>
              </a:rPr>
              <a:t>ini</a:t>
            </a:r>
            <a:r>
              <a:rPr lang="en-US" dirty="0">
                <a:latin typeface="Rockwell" pitchFamily="18" charset="0"/>
              </a:rPr>
              <a:t> </a:t>
            </a:r>
            <a:r>
              <a:rPr lang="en-US" dirty="0" err="1">
                <a:latin typeface="Rockwell" pitchFamily="18" charset="0"/>
              </a:rPr>
              <a:t>dapat</a:t>
            </a:r>
            <a:r>
              <a:rPr lang="en-US" dirty="0">
                <a:latin typeface="Rockwell" pitchFamily="18" charset="0"/>
              </a:rPr>
              <a:t> </a:t>
            </a:r>
            <a:r>
              <a:rPr lang="en-US" dirty="0" err="1">
                <a:latin typeface="Rockwell" pitchFamily="18" charset="0"/>
              </a:rPr>
              <a:t>dikatakan</a:t>
            </a:r>
            <a:r>
              <a:rPr lang="en-US" dirty="0">
                <a:latin typeface="Rockwell" pitchFamily="18" charset="0"/>
              </a:rPr>
              <a:t> </a:t>
            </a:r>
            <a:r>
              <a:rPr lang="en-US" dirty="0" err="1">
                <a:latin typeface="Rockwell" pitchFamily="18" charset="0"/>
              </a:rPr>
              <a:t>perancangan</a:t>
            </a:r>
            <a:r>
              <a:rPr lang="en-US" dirty="0">
                <a:latin typeface="Rockwell" pitchFamily="18" charset="0"/>
              </a:rPr>
              <a:t> </a:t>
            </a:r>
            <a:r>
              <a:rPr lang="en-US" dirty="0" err="1">
                <a:latin typeface="Rockwell" pitchFamily="18" charset="0"/>
              </a:rPr>
              <a:t>dengan</a:t>
            </a:r>
            <a:r>
              <a:rPr lang="en-US" dirty="0">
                <a:latin typeface="Rockwell" pitchFamily="18" charset="0"/>
              </a:rPr>
              <a:t> </a:t>
            </a:r>
            <a:r>
              <a:rPr lang="en-US" dirty="0" err="1">
                <a:latin typeface="Rockwell" pitchFamily="18" charset="0"/>
              </a:rPr>
              <a:t>persentil</a:t>
            </a:r>
            <a:r>
              <a:rPr lang="en-US" dirty="0">
                <a:latin typeface="Rockwell" pitchFamily="18" charset="0"/>
              </a:rPr>
              <a:t> 50. </a:t>
            </a:r>
          </a:p>
        </p:txBody>
      </p:sp>
      <p:sp>
        <p:nvSpPr>
          <p:cNvPr id="2" name="Footer Placeholder 1"/>
          <p:cNvSpPr>
            <a:spLocks noGrp="1"/>
          </p:cNvSpPr>
          <p:nvPr>
            <p:ph type="ftr" sz="quarter" idx="11"/>
          </p:nvPr>
        </p:nvSpPr>
        <p:spPr/>
        <p:txBody>
          <a:bodyPr/>
          <a:lstStyle/>
          <a:p>
            <a:pPr>
              <a:defRPr/>
            </a:pPr>
            <a:r>
              <a:rPr lang="en-US" smtClean="0">
                <a:solidFill>
                  <a:prstClr val="black"/>
                </a:solidFill>
              </a:rPr>
              <a:t>Modul-3, data M Arief Latar</a:t>
            </a:r>
            <a:endParaRPr lang="en-US">
              <a:solidFill>
                <a:prstClr val="black"/>
              </a:solidFill>
            </a:endParaRPr>
          </a:p>
        </p:txBody>
      </p:sp>
    </p:spTree>
    <p:extLst>
      <p:ext uri="{BB962C8B-B14F-4D97-AF65-F5344CB8AC3E}">
        <p14:creationId xmlns:p14="http://schemas.microsoft.com/office/powerpoint/2010/main" val="1971510071"/>
      </p:ext>
    </p:extLst>
  </p:cSld>
  <p:clrMapOvr>
    <a:masterClrMapping/>
  </p:clrMapOvr>
  <p:transition>
    <p:plus/>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4001" y="1447800"/>
            <a:ext cx="7467600" cy="923330"/>
          </a:xfrm>
          <a:prstGeom prst="rect">
            <a:avLst/>
          </a:prstGeom>
        </p:spPr>
        <p:txBody>
          <a:bodyPr wrap="square">
            <a:spAutoFit/>
          </a:bodyPr>
          <a:lstStyle/>
          <a:p>
            <a:r>
              <a:rPr lang="id-ID" i="1" dirty="0" smtClean="0">
                <a:latin typeface="+mn-lt"/>
              </a:rPr>
              <a:t>Persentil </a:t>
            </a:r>
            <a:r>
              <a:rPr lang="id-ID" i="1" dirty="0">
                <a:latin typeface="+mn-lt"/>
              </a:rPr>
              <a:t>pada dasarnya menyatakan persentase manusia dalam suatu populasi yang memiliki dimensi tubuh yang sama atau lebih kecil dari nilai tersebut. </a:t>
            </a:r>
            <a:endParaRPr lang="en-US" i="1" dirty="0">
              <a:latin typeface="+mn-lt"/>
            </a:endParaRPr>
          </a:p>
        </p:txBody>
      </p:sp>
      <p:sp>
        <p:nvSpPr>
          <p:cNvPr id="3" name="Rectangle 2"/>
          <p:cNvSpPr/>
          <p:nvPr/>
        </p:nvSpPr>
        <p:spPr>
          <a:xfrm>
            <a:off x="1114894" y="616803"/>
            <a:ext cx="7416824" cy="830997"/>
          </a:xfrm>
          <a:prstGeom prst="rect">
            <a:avLst/>
          </a:prstGeom>
        </p:spPr>
        <p:txBody>
          <a:bodyPr wrap="square">
            <a:spAutoFit/>
          </a:bodyPr>
          <a:lstStyle/>
          <a:p>
            <a:r>
              <a:rPr lang="en-US" sz="2400" dirty="0" err="1">
                <a:latin typeface="Pristina" pitchFamily="66" charset="0"/>
              </a:rPr>
              <a:t>Persentil</a:t>
            </a:r>
            <a:r>
              <a:rPr lang="en-US" sz="2400" dirty="0">
                <a:latin typeface="Pristina" pitchFamily="66" charset="0"/>
              </a:rPr>
              <a:t> </a:t>
            </a:r>
            <a:r>
              <a:rPr lang="en-US" sz="2400" dirty="0" err="1">
                <a:latin typeface="Pristina" pitchFamily="66" charset="0"/>
              </a:rPr>
              <a:t>adalah</a:t>
            </a:r>
            <a:r>
              <a:rPr lang="en-US" sz="2400" dirty="0">
                <a:latin typeface="Pristina" pitchFamily="66" charset="0"/>
              </a:rPr>
              <a:t> </a:t>
            </a:r>
            <a:r>
              <a:rPr lang="en-US" sz="2400" dirty="0" err="1">
                <a:latin typeface="Pristina" pitchFamily="66" charset="0"/>
              </a:rPr>
              <a:t>suatu</a:t>
            </a:r>
            <a:r>
              <a:rPr lang="en-US" sz="2400" dirty="0">
                <a:latin typeface="Pristina" pitchFamily="66" charset="0"/>
              </a:rPr>
              <a:t> </a:t>
            </a:r>
            <a:r>
              <a:rPr lang="en-US" sz="2400" dirty="0" err="1">
                <a:latin typeface="Pristina" pitchFamily="66" charset="0"/>
              </a:rPr>
              <a:t>nilai</a:t>
            </a:r>
            <a:r>
              <a:rPr lang="en-US" sz="2400" dirty="0">
                <a:latin typeface="Pristina" pitchFamily="66" charset="0"/>
              </a:rPr>
              <a:t> yang </a:t>
            </a:r>
            <a:r>
              <a:rPr lang="en-US" sz="2400" dirty="0" err="1">
                <a:latin typeface="Pristina" pitchFamily="66" charset="0"/>
              </a:rPr>
              <a:t>menunjukkan</a:t>
            </a:r>
            <a:r>
              <a:rPr lang="en-US" sz="2400" dirty="0">
                <a:latin typeface="Pristina" pitchFamily="66" charset="0"/>
              </a:rPr>
              <a:t> </a:t>
            </a:r>
            <a:r>
              <a:rPr lang="en-US" sz="2400" dirty="0" err="1">
                <a:latin typeface="Pristina" pitchFamily="66" charset="0"/>
              </a:rPr>
              <a:t>persentase</a:t>
            </a:r>
            <a:r>
              <a:rPr lang="en-US" sz="2400" dirty="0">
                <a:latin typeface="Pristina" pitchFamily="66" charset="0"/>
              </a:rPr>
              <a:t> </a:t>
            </a:r>
            <a:r>
              <a:rPr lang="en-US" sz="2400" dirty="0" err="1">
                <a:latin typeface="Pristina" pitchFamily="66" charset="0"/>
              </a:rPr>
              <a:t>tertentu</a:t>
            </a:r>
            <a:r>
              <a:rPr lang="en-US" sz="2400" dirty="0">
                <a:latin typeface="Pristina" pitchFamily="66" charset="0"/>
              </a:rPr>
              <a:t> </a:t>
            </a:r>
            <a:r>
              <a:rPr lang="en-US" sz="2400" dirty="0" err="1">
                <a:latin typeface="Pristina" pitchFamily="66" charset="0"/>
              </a:rPr>
              <a:t>dari</a:t>
            </a:r>
            <a:r>
              <a:rPr lang="en-US" sz="2400" dirty="0">
                <a:latin typeface="Pristina" pitchFamily="66" charset="0"/>
              </a:rPr>
              <a:t> orang yang </a:t>
            </a:r>
            <a:r>
              <a:rPr lang="en-US" sz="2400" dirty="0" err="1">
                <a:latin typeface="Pristina" pitchFamily="66" charset="0"/>
              </a:rPr>
              <a:t>memiliki</a:t>
            </a:r>
            <a:r>
              <a:rPr lang="en-US" sz="2400" dirty="0">
                <a:latin typeface="Pristina" pitchFamily="66" charset="0"/>
              </a:rPr>
              <a:t> </a:t>
            </a:r>
            <a:r>
              <a:rPr lang="en-US" sz="2400" dirty="0" err="1">
                <a:latin typeface="Pristina" pitchFamily="66" charset="0"/>
              </a:rPr>
              <a:t>ukuran</a:t>
            </a:r>
            <a:r>
              <a:rPr lang="en-US" sz="2400" dirty="0">
                <a:latin typeface="Pristina" pitchFamily="66" charset="0"/>
              </a:rPr>
              <a:t> </a:t>
            </a:r>
            <a:r>
              <a:rPr lang="en-US" sz="2400" dirty="0" err="1">
                <a:latin typeface="Pristina" pitchFamily="66" charset="0"/>
              </a:rPr>
              <a:t>pada</a:t>
            </a:r>
            <a:r>
              <a:rPr lang="en-US" sz="2400" dirty="0">
                <a:latin typeface="Pristina" pitchFamily="66" charset="0"/>
              </a:rPr>
              <a:t> </a:t>
            </a:r>
            <a:r>
              <a:rPr lang="en-US" sz="2400" dirty="0" err="1">
                <a:latin typeface="Pristina" pitchFamily="66" charset="0"/>
              </a:rPr>
              <a:t>atau</a:t>
            </a:r>
            <a:r>
              <a:rPr lang="en-US" sz="2400" dirty="0">
                <a:latin typeface="Pristina" pitchFamily="66" charset="0"/>
              </a:rPr>
              <a:t> </a:t>
            </a:r>
            <a:r>
              <a:rPr lang="en-US" sz="2400" dirty="0" err="1">
                <a:latin typeface="Pristina" pitchFamily="66" charset="0"/>
              </a:rPr>
              <a:t>dibawah</a:t>
            </a:r>
            <a:r>
              <a:rPr lang="en-US" sz="2400" dirty="0">
                <a:latin typeface="Pristina" pitchFamily="66" charset="0"/>
              </a:rPr>
              <a:t> </a:t>
            </a:r>
            <a:r>
              <a:rPr lang="en-US" sz="2400" dirty="0" err="1">
                <a:latin typeface="Pristina" pitchFamily="66" charset="0"/>
              </a:rPr>
              <a:t>nilai</a:t>
            </a:r>
            <a:r>
              <a:rPr lang="en-US" sz="2400" dirty="0">
                <a:latin typeface="Pristina" pitchFamily="66" charset="0"/>
              </a:rPr>
              <a:t> </a:t>
            </a:r>
            <a:r>
              <a:rPr lang="en-US" sz="2400" dirty="0" err="1">
                <a:latin typeface="Pristina" pitchFamily="66" charset="0"/>
              </a:rPr>
              <a:t>tersebut</a:t>
            </a:r>
            <a:r>
              <a:rPr lang="en-US" sz="2400" dirty="0">
                <a:latin typeface="Pristina" pitchFamily="66" charset="0"/>
              </a:rPr>
              <a:t>. </a:t>
            </a:r>
          </a:p>
        </p:txBody>
      </p:sp>
      <p:sp>
        <p:nvSpPr>
          <p:cNvPr id="4" name="Rectangle 3"/>
          <p:cNvSpPr/>
          <p:nvPr/>
        </p:nvSpPr>
        <p:spPr>
          <a:xfrm>
            <a:off x="1090209" y="2590800"/>
            <a:ext cx="7531392" cy="3477875"/>
          </a:xfrm>
          <a:prstGeom prst="rect">
            <a:avLst/>
          </a:prstGeom>
        </p:spPr>
        <p:txBody>
          <a:bodyPr wrap="square">
            <a:spAutoFit/>
          </a:bodyPr>
          <a:lstStyle/>
          <a:p>
            <a:r>
              <a:rPr lang="en-US" sz="2000" i="1" dirty="0" err="1" smtClean="0">
                <a:solidFill>
                  <a:srgbClr val="0070C0"/>
                </a:solidFill>
                <a:latin typeface="+mn-lt"/>
              </a:rPr>
              <a:t>Sebagai</a:t>
            </a:r>
            <a:r>
              <a:rPr lang="en-US" sz="2000" i="1" dirty="0" smtClean="0">
                <a:solidFill>
                  <a:srgbClr val="0070C0"/>
                </a:solidFill>
                <a:latin typeface="+mn-lt"/>
              </a:rPr>
              <a:t> </a:t>
            </a:r>
            <a:r>
              <a:rPr lang="en-US" sz="2000" i="1" dirty="0" err="1">
                <a:solidFill>
                  <a:srgbClr val="0070C0"/>
                </a:solidFill>
                <a:latin typeface="+mn-lt"/>
              </a:rPr>
              <a:t>contoh</a:t>
            </a:r>
            <a:r>
              <a:rPr lang="en-US" sz="2000" dirty="0">
                <a:solidFill>
                  <a:srgbClr val="0070C0"/>
                </a:solidFill>
                <a:latin typeface="+mn-lt"/>
              </a:rPr>
              <a:t>, </a:t>
            </a:r>
            <a:endParaRPr lang="en-US" sz="2000" dirty="0" smtClean="0">
              <a:solidFill>
                <a:srgbClr val="0070C0"/>
              </a:solidFill>
              <a:latin typeface="+mn-lt"/>
            </a:endParaRPr>
          </a:p>
          <a:p>
            <a:r>
              <a:rPr lang="en-US" sz="2000" dirty="0" err="1" smtClean="0">
                <a:latin typeface="+mn-lt"/>
              </a:rPr>
              <a:t>persentil</a:t>
            </a:r>
            <a:r>
              <a:rPr lang="en-US" sz="2000" dirty="0" smtClean="0">
                <a:latin typeface="+mn-lt"/>
              </a:rPr>
              <a:t> </a:t>
            </a:r>
            <a:r>
              <a:rPr lang="en-US" sz="2000" dirty="0">
                <a:latin typeface="+mn-lt"/>
              </a:rPr>
              <a:t>ke-95 </a:t>
            </a:r>
            <a:r>
              <a:rPr lang="en-US" sz="2000" dirty="0" err="1">
                <a:latin typeface="+mn-lt"/>
              </a:rPr>
              <a:t>akan</a:t>
            </a:r>
            <a:r>
              <a:rPr lang="en-US" sz="2000" dirty="0">
                <a:latin typeface="+mn-lt"/>
              </a:rPr>
              <a:t> </a:t>
            </a:r>
            <a:r>
              <a:rPr lang="en-US" sz="2000" dirty="0" err="1">
                <a:latin typeface="+mn-lt"/>
              </a:rPr>
              <a:t>menunjukkan</a:t>
            </a:r>
            <a:r>
              <a:rPr lang="en-US" sz="2000" dirty="0">
                <a:latin typeface="+mn-lt"/>
              </a:rPr>
              <a:t> 95% </a:t>
            </a:r>
            <a:r>
              <a:rPr lang="en-US" sz="2000" dirty="0" err="1">
                <a:latin typeface="+mn-lt"/>
              </a:rPr>
              <a:t>populasi</a:t>
            </a:r>
            <a:r>
              <a:rPr lang="en-US" sz="2000" dirty="0">
                <a:latin typeface="+mn-lt"/>
              </a:rPr>
              <a:t> </a:t>
            </a:r>
            <a:r>
              <a:rPr lang="en-US" sz="2000" dirty="0" err="1">
                <a:latin typeface="+mn-lt"/>
              </a:rPr>
              <a:t>akan</a:t>
            </a:r>
            <a:r>
              <a:rPr lang="en-US" sz="2000" dirty="0">
                <a:latin typeface="+mn-lt"/>
              </a:rPr>
              <a:t> </a:t>
            </a:r>
            <a:r>
              <a:rPr lang="en-US" sz="2000" dirty="0" err="1">
                <a:latin typeface="+mn-lt"/>
              </a:rPr>
              <a:t>berada</a:t>
            </a:r>
            <a:r>
              <a:rPr lang="en-US" sz="2000" dirty="0">
                <a:latin typeface="+mn-lt"/>
              </a:rPr>
              <a:t> </a:t>
            </a:r>
            <a:r>
              <a:rPr lang="en-US" sz="2000" dirty="0" err="1">
                <a:latin typeface="+mn-lt"/>
              </a:rPr>
              <a:t>pada</a:t>
            </a:r>
            <a:r>
              <a:rPr lang="en-US" sz="2000" dirty="0">
                <a:latin typeface="+mn-lt"/>
              </a:rPr>
              <a:t> </a:t>
            </a:r>
            <a:r>
              <a:rPr lang="en-US" sz="2000" dirty="0" err="1">
                <a:latin typeface="+mn-lt"/>
              </a:rPr>
              <a:t>atau</a:t>
            </a:r>
            <a:r>
              <a:rPr lang="en-US" sz="2000" dirty="0">
                <a:latin typeface="+mn-lt"/>
              </a:rPr>
              <a:t> </a:t>
            </a:r>
            <a:r>
              <a:rPr lang="en-US" sz="2000" dirty="0" err="1">
                <a:latin typeface="+mn-lt"/>
              </a:rPr>
              <a:t>dibawah</a:t>
            </a:r>
            <a:r>
              <a:rPr lang="en-US" sz="2000" dirty="0">
                <a:latin typeface="+mn-lt"/>
              </a:rPr>
              <a:t> </a:t>
            </a:r>
            <a:r>
              <a:rPr lang="en-US" sz="2000" dirty="0" err="1">
                <a:latin typeface="+mn-lt"/>
              </a:rPr>
              <a:t>ukuran</a:t>
            </a:r>
            <a:r>
              <a:rPr lang="en-US" sz="2000" dirty="0">
                <a:latin typeface="+mn-lt"/>
              </a:rPr>
              <a:t> </a:t>
            </a:r>
            <a:r>
              <a:rPr lang="en-US" sz="2000" dirty="0" err="1">
                <a:latin typeface="+mn-lt"/>
              </a:rPr>
              <a:t>tersebut</a:t>
            </a:r>
            <a:r>
              <a:rPr lang="en-US" sz="2000" dirty="0">
                <a:latin typeface="+mn-lt"/>
              </a:rPr>
              <a:t>, </a:t>
            </a:r>
            <a:r>
              <a:rPr lang="en-US" sz="2000" dirty="0" err="1">
                <a:latin typeface="+mn-lt"/>
              </a:rPr>
              <a:t>sedangkan</a:t>
            </a:r>
            <a:r>
              <a:rPr lang="en-US" sz="2000" dirty="0">
                <a:latin typeface="+mn-lt"/>
              </a:rPr>
              <a:t> </a:t>
            </a:r>
            <a:r>
              <a:rPr lang="en-US" sz="2000" dirty="0" err="1">
                <a:latin typeface="+mn-lt"/>
              </a:rPr>
              <a:t>persentil</a:t>
            </a:r>
            <a:r>
              <a:rPr lang="en-US" sz="2000" dirty="0">
                <a:latin typeface="+mn-lt"/>
              </a:rPr>
              <a:t> ke-5 </a:t>
            </a:r>
            <a:r>
              <a:rPr lang="en-US" sz="2000" dirty="0" err="1">
                <a:latin typeface="+mn-lt"/>
              </a:rPr>
              <a:t>akan</a:t>
            </a:r>
            <a:r>
              <a:rPr lang="en-US" sz="2000" dirty="0">
                <a:latin typeface="+mn-lt"/>
              </a:rPr>
              <a:t> </a:t>
            </a:r>
            <a:r>
              <a:rPr lang="en-US" sz="2000" dirty="0" err="1">
                <a:latin typeface="+mn-lt"/>
              </a:rPr>
              <a:t>menunjukkan</a:t>
            </a:r>
            <a:r>
              <a:rPr lang="en-US" sz="2000" dirty="0">
                <a:latin typeface="+mn-lt"/>
              </a:rPr>
              <a:t> 5% </a:t>
            </a:r>
            <a:r>
              <a:rPr lang="en-US" sz="2000" dirty="0" err="1">
                <a:latin typeface="+mn-lt"/>
              </a:rPr>
              <a:t>populasi</a:t>
            </a:r>
            <a:r>
              <a:rPr lang="en-US" sz="2000" dirty="0">
                <a:latin typeface="+mn-lt"/>
              </a:rPr>
              <a:t> </a:t>
            </a:r>
            <a:r>
              <a:rPr lang="en-US" sz="2000" dirty="0" err="1">
                <a:latin typeface="+mn-lt"/>
              </a:rPr>
              <a:t>akan</a:t>
            </a:r>
            <a:r>
              <a:rPr lang="en-US" sz="2000" dirty="0">
                <a:latin typeface="+mn-lt"/>
              </a:rPr>
              <a:t> </a:t>
            </a:r>
            <a:r>
              <a:rPr lang="en-US" sz="2000" dirty="0" err="1">
                <a:latin typeface="+mn-lt"/>
              </a:rPr>
              <a:t>berada</a:t>
            </a:r>
            <a:r>
              <a:rPr lang="en-US" sz="2000" dirty="0">
                <a:latin typeface="+mn-lt"/>
              </a:rPr>
              <a:t> </a:t>
            </a:r>
            <a:r>
              <a:rPr lang="en-US" sz="2000" dirty="0" err="1">
                <a:latin typeface="+mn-lt"/>
              </a:rPr>
              <a:t>pada</a:t>
            </a:r>
            <a:r>
              <a:rPr lang="en-US" sz="2000" dirty="0">
                <a:latin typeface="+mn-lt"/>
              </a:rPr>
              <a:t> </a:t>
            </a:r>
            <a:r>
              <a:rPr lang="en-US" sz="2000" dirty="0" err="1">
                <a:latin typeface="+mn-lt"/>
              </a:rPr>
              <a:t>atau</a:t>
            </a:r>
            <a:r>
              <a:rPr lang="en-US" sz="2000" dirty="0">
                <a:latin typeface="+mn-lt"/>
              </a:rPr>
              <a:t> </a:t>
            </a:r>
            <a:r>
              <a:rPr lang="en-US" sz="2000" dirty="0" err="1">
                <a:latin typeface="+mn-lt"/>
              </a:rPr>
              <a:t>dibawah</a:t>
            </a:r>
            <a:r>
              <a:rPr lang="en-US" sz="2000" dirty="0">
                <a:latin typeface="+mn-lt"/>
              </a:rPr>
              <a:t> </a:t>
            </a:r>
            <a:r>
              <a:rPr lang="en-US" sz="2000" dirty="0" err="1">
                <a:latin typeface="+mn-lt"/>
              </a:rPr>
              <a:t>ukuran</a:t>
            </a:r>
            <a:r>
              <a:rPr lang="en-US" sz="2000" dirty="0">
                <a:latin typeface="+mn-lt"/>
              </a:rPr>
              <a:t> </a:t>
            </a:r>
            <a:r>
              <a:rPr lang="en-US" sz="2000" dirty="0" err="1">
                <a:latin typeface="+mn-lt"/>
              </a:rPr>
              <a:t>itu</a:t>
            </a:r>
            <a:r>
              <a:rPr lang="en-US" sz="2000" dirty="0">
                <a:latin typeface="+mn-lt"/>
              </a:rPr>
              <a:t>. </a:t>
            </a:r>
            <a:r>
              <a:rPr lang="en-US" sz="2000" dirty="0" err="1">
                <a:latin typeface="+mn-lt"/>
              </a:rPr>
              <a:t>Dalam</a:t>
            </a:r>
            <a:r>
              <a:rPr lang="en-US" sz="2000" dirty="0">
                <a:latin typeface="+mn-lt"/>
              </a:rPr>
              <a:t> </a:t>
            </a:r>
            <a:r>
              <a:rPr lang="en-US" sz="2000" dirty="0" err="1">
                <a:latin typeface="+mn-lt"/>
              </a:rPr>
              <a:t>antropometri</a:t>
            </a:r>
            <a:r>
              <a:rPr lang="en-US" sz="2000" dirty="0">
                <a:latin typeface="+mn-lt"/>
              </a:rPr>
              <a:t>, </a:t>
            </a:r>
            <a:r>
              <a:rPr lang="en-US" sz="2000" dirty="0" err="1">
                <a:latin typeface="+mn-lt"/>
              </a:rPr>
              <a:t>angka</a:t>
            </a:r>
            <a:r>
              <a:rPr lang="en-US" sz="2000" dirty="0">
                <a:latin typeface="+mn-lt"/>
              </a:rPr>
              <a:t> </a:t>
            </a:r>
            <a:r>
              <a:rPr lang="en-US" sz="2000" dirty="0" err="1">
                <a:latin typeface="+mn-lt"/>
              </a:rPr>
              <a:t>persentil</a:t>
            </a:r>
            <a:r>
              <a:rPr lang="en-US" sz="2000" dirty="0">
                <a:latin typeface="+mn-lt"/>
              </a:rPr>
              <a:t> ke-95 </a:t>
            </a:r>
            <a:r>
              <a:rPr lang="en-US" sz="2000" dirty="0" err="1">
                <a:latin typeface="+mn-lt"/>
              </a:rPr>
              <a:t>akan</a:t>
            </a:r>
            <a:r>
              <a:rPr lang="en-US" sz="2000" dirty="0">
                <a:latin typeface="+mn-lt"/>
              </a:rPr>
              <a:t> </a:t>
            </a:r>
            <a:r>
              <a:rPr lang="en-US" sz="2000" dirty="0" err="1">
                <a:latin typeface="+mn-lt"/>
              </a:rPr>
              <a:t>menggambarkan</a:t>
            </a:r>
            <a:r>
              <a:rPr lang="en-US" sz="2000" dirty="0">
                <a:latin typeface="+mn-lt"/>
              </a:rPr>
              <a:t> </a:t>
            </a:r>
            <a:r>
              <a:rPr lang="en-US" sz="2000" dirty="0" err="1">
                <a:latin typeface="+mn-lt"/>
              </a:rPr>
              <a:t>ukuran</a:t>
            </a:r>
            <a:r>
              <a:rPr lang="en-US" sz="2000" dirty="0">
                <a:latin typeface="+mn-lt"/>
              </a:rPr>
              <a:t> </a:t>
            </a:r>
            <a:r>
              <a:rPr lang="en-US" sz="2000" dirty="0" err="1">
                <a:latin typeface="+mn-lt"/>
              </a:rPr>
              <a:t>manusia</a:t>
            </a:r>
            <a:r>
              <a:rPr lang="en-US" sz="2000" dirty="0">
                <a:latin typeface="+mn-lt"/>
              </a:rPr>
              <a:t> yang “</a:t>
            </a:r>
            <a:r>
              <a:rPr lang="en-US" sz="2000" dirty="0" err="1">
                <a:latin typeface="+mn-lt"/>
              </a:rPr>
              <a:t>terbesar</a:t>
            </a:r>
            <a:r>
              <a:rPr lang="en-US" sz="2000" dirty="0">
                <a:latin typeface="+mn-lt"/>
              </a:rPr>
              <a:t>” </a:t>
            </a:r>
            <a:r>
              <a:rPr lang="en-US" sz="2000" dirty="0" err="1">
                <a:latin typeface="+mn-lt"/>
              </a:rPr>
              <a:t>dan</a:t>
            </a:r>
            <a:r>
              <a:rPr lang="en-US" sz="2000" dirty="0">
                <a:latin typeface="+mn-lt"/>
              </a:rPr>
              <a:t> </a:t>
            </a:r>
            <a:r>
              <a:rPr lang="en-US" sz="2000" dirty="0" err="1">
                <a:latin typeface="+mn-lt"/>
              </a:rPr>
              <a:t>persentil</a:t>
            </a:r>
            <a:r>
              <a:rPr lang="en-US" sz="2000" dirty="0">
                <a:latin typeface="+mn-lt"/>
              </a:rPr>
              <a:t> ke-5 </a:t>
            </a:r>
            <a:r>
              <a:rPr lang="en-US" sz="2000" dirty="0" err="1">
                <a:latin typeface="+mn-lt"/>
              </a:rPr>
              <a:t>sebaliknya</a:t>
            </a:r>
            <a:r>
              <a:rPr lang="en-US" sz="2000" dirty="0">
                <a:latin typeface="+mn-lt"/>
              </a:rPr>
              <a:t> </a:t>
            </a:r>
            <a:r>
              <a:rPr lang="en-US" sz="2000" dirty="0" err="1">
                <a:latin typeface="+mn-lt"/>
              </a:rPr>
              <a:t>akan</a:t>
            </a:r>
            <a:r>
              <a:rPr lang="en-US" sz="2000" dirty="0">
                <a:latin typeface="+mn-lt"/>
              </a:rPr>
              <a:t> </a:t>
            </a:r>
            <a:r>
              <a:rPr lang="en-US" sz="2000" dirty="0" err="1">
                <a:latin typeface="+mn-lt"/>
              </a:rPr>
              <a:t>menunjukkan</a:t>
            </a:r>
            <a:r>
              <a:rPr lang="en-US" sz="2000" dirty="0">
                <a:latin typeface="+mn-lt"/>
              </a:rPr>
              <a:t> </a:t>
            </a:r>
            <a:r>
              <a:rPr lang="en-US" sz="2000" dirty="0" err="1">
                <a:latin typeface="+mn-lt"/>
              </a:rPr>
              <a:t>ukuran</a:t>
            </a:r>
            <a:r>
              <a:rPr lang="en-US" sz="2000" dirty="0">
                <a:latin typeface="+mn-lt"/>
              </a:rPr>
              <a:t> “</a:t>
            </a:r>
            <a:r>
              <a:rPr lang="en-US" sz="2000" dirty="0" err="1">
                <a:latin typeface="+mn-lt"/>
              </a:rPr>
              <a:t>terkecil</a:t>
            </a:r>
            <a:r>
              <a:rPr lang="en-US" sz="2000" dirty="0">
                <a:latin typeface="+mn-lt"/>
              </a:rPr>
              <a:t>”. </a:t>
            </a:r>
            <a:r>
              <a:rPr lang="en-US" sz="2000" dirty="0" err="1">
                <a:latin typeface="+mn-lt"/>
              </a:rPr>
              <a:t>Bilamana</a:t>
            </a:r>
            <a:r>
              <a:rPr lang="en-US" sz="2000" dirty="0">
                <a:latin typeface="+mn-lt"/>
              </a:rPr>
              <a:t> </a:t>
            </a:r>
            <a:r>
              <a:rPr lang="en-US" sz="2000" dirty="0" err="1">
                <a:latin typeface="+mn-lt"/>
              </a:rPr>
              <a:t>diharapkan</a:t>
            </a:r>
            <a:r>
              <a:rPr lang="en-US" sz="2000" dirty="0">
                <a:latin typeface="+mn-lt"/>
              </a:rPr>
              <a:t> </a:t>
            </a:r>
            <a:r>
              <a:rPr lang="en-US" sz="2000" dirty="0" err="1">
                <a:latin typeface="+mn-lt"/>
              </a:rPr>
              <a:t>ukuran</a:t>
            </a:r>
            <a:r>
              <a:rPr lang="en-US" sz="2000" dirty="0">
                <a:latin typeface="+mn-lt"/>
              </a:rPr>
              <a:t> yang </a:t>
            </a:r>
            <a:r>
              <a:rPr lang="en-US" sz="2000" dirty="0" err="1">
                <a:latin typeface="+mn-lt"/>
              </a:rPr>
              <a:t>mampu</a:t>
            </a:r>
            <a:r>
              <a:rPr lang="en-US" sz="2000" dirty="0">
                <a:latin typeface="+mn-lt"/>
              </a:rPr>
              <a:t> </a:t>
            </a:r>
            <a:r>
              <a:rPr lang="en-US" sz="2000" dirty="0" err="1">
                <a:latin typeface="+mn-lt"/>
              </a:rPr>
              <a:t>mengakomodasikan</a:t>
            </a:r>
            <a:r>
              <a:rPr lang="en-US" sz="2000" dirty="0">
                <a:latin typeface="+mn-lt"/>
              </a:rPr>
              <a:t> 95% </a:t>
            </a:r>
            <a:r>
              <a:rPr lang="en-US" sz="2000" dirty="0" err="1">
                <a:latin typeface="+mn-lt"/>
              </a:rPr>
              <a:t>dari</a:t>
            </a:r>
            <a:r>
              <a:rPr lang="en-US" sz="2000" dirty="0">
                <a:latin typeface="+mn-lt"/>
              </a:rPr>
              <a:t> </a:t>
            </a:r>
            <a:r>
              <a:rPr lang="en-US" sz="2000" dirty="0" err="1">
                <a:latin typeface="+mn-lt"/>
              </a:rPr>
              <a:t>populasi</a:t>
            </a:r>
            <a:r>
              <a:rPr lang="en-US" sz="2000" dirty="0">
                <a:latin typeface="+mn-lt"/>
              </a:rPr>
              <a:t> yang </a:t>
            </a:r>
            <a:r>
              <a:rPr lang="en-US" sz="2000" dirty="0" err="1">
                <a:latin typeface="+mn-lt"/>
              </a:rPr>
              <a:t>ada</a:t>
            </a:r>
            <a:r>
              <a:rPr lang="en-US" sz="2000" dirty="0">
                <a:latin typeface="+mn-lt"/>
              </a:rPr>
              <a:t>, </a:t>
            </a:r>
            <a:r>
              <a:rPr lang="en-US" sz="2000" dirty="0" err="1">
                <a:latin typeface="+mn-lt"/>
              </a:rPr>
              <a:t>maka</a:t>
            </a:r>
            <a:r>
              <a:rPr lang="en-US" sz="2000" dirty="0">
                <a:latin typeface="+mn-lt"/>
              </a:rPr>
              <a:t> </a:t>
            </a:r>
            <a:r>
              <a:rPr lang="en-US" sz="2000" dirty="0" err="1">
                <a:latin typeface="+mn-lt"/>
              </a:rPr>
              <a:t>diambil</a:t>
            </a:r>
            <a:r>
              <a:rPr lang="en-US" sz="2000" dirty="0">
                <a:latin typeface="+mn-lt"/>
              </a:rPr>
              <a:t> </a:t>
            </a:r>
            <a:r>
              <a:rPr lang="en-US" sz="2000" dirty="0" err="1">
                <a:latin typeface="+mn-lt"/>
              </a:rPr>
              <a:t>rentang</a:t>
            </a:r>
            <a:r>
              <a:rPr lang="en-US" sz="2000" dirty="0">
                <a:latin typeface="+mn-lt"/>
              </a:rPr>
              <a:t> 2.5-th </a:t>
            </a:r>
            <a:r>
              <a:rPr lang="en-US" sz="2000" dirty="0" err="1">
                <a:latin typeface="+mn-lt"/>
              </a:rPr>
              <a:t>dan</a:t>
            </a:r>
            <a:r>
              <a:rPr lang="en-US" sz="2000" dirty="0">
                <a:latin typeface="+mn-lt"/>
              </a:rPr>
              <a:t> 97.5-th </a:t>
            </a:r>
            <a:r>
              <a:rPr lang="en-US" sz="2000" dirty="0" err="1">
                <a:latin typeface="+mn-lt"/>
              </a:rPr>
              <a:t>persentil</a:t>
            </a:r>
            <a:r>
              <a:rPr lang="en-US" sz="2000" dirty="0">
                <a:latin typeface="+mn-lt"/>
              </a:rPr>
              <a:t> </a:t>
            </a:r>
            <a:r>
              <a:rPr lang="en-US" sz="2000" dirty="0" err="1">
                <a:latin typeface="+mn-lt"/>
              </a:rPr>
              <a:t>sebagai</a:t>
            </a:r>
            <a:r>
              <a:rPr lang="en-US" sz="2000" dirty="0">
                <a:latin typeface="+mn-lt"/>
              </a:rPr>
              <a:t> </a:t>
            </a:r>
            <a:r>
              <a:rPr lang="en-US" sz="2000" dirty="0" err="1">
                <a:latin typeface="+mn-lt"/>
              </a:rPr>
              <a:t>batas-batasnya</a:t>
            </a:r>
            <a:r>
              <a:rPr lang="en-US" sz="2000" dirty="0">
                <a:latin typeface="+mn-lt"/>
              </a:rPr>
              <a:t>. </a:t>
            </a:r>
            <a:r>
              <a:rPr lang="en-US" sz="2000" dirty="0" err="1">
                <a:latin typeface="+mn-lt"/>
              </a:rPr>
              <a:t>Pemakaian</a:t>
            </a:r>
            <a:r>
              <a:rPr lang="en-US" sz="2000" dirty="0">
                <a:latin typeface="+mn-lt"/>
              </a:rPr>
              <a:t> </a:t>
            </a:r>
            <a:r>
              <a:rPr lang="en-US" sz="2000" dirty="0" err="1">
                <a:latin typeface="+mn-lt"/>
              </a:rPr>
              <a:t>nilai-nilai</a:t>
            </a:r>
            <a:r>
              <a:rPr lang="en-US" sz="2000" dirty="0">
                <a:latin typeface="+mn-lt"/>
              </a:rPr>
              <a:t> </a:t>
            </a:r>
            <a:r>
              <a:rPr lang="en-US" sz="2000" dirty="0" err="1">
                <a:latin typeface="+mn-lt"/>
              </a:rPr>
              <a:t>persentil</a:t>
            </a:r>
            <a:r>
              <a:rPr lang="en-US" sz="2000" dirty="0">
                <a:latin typeface="+mn-lt"/>
              </a:rPr>
              <a:t> yang </a:t>
            </a:r>
            <a:r>
              <a:rPr lang="en-US" sz="2000" dirty="0" err="1">
                <a:latin typeface="+mn-lt"/>
              </a:rPr>
              <a:t>umum</a:t>
            </a:r>
            <a:r>
              <a:rPr lang="en-US" sz="2000" dirty="0">
                <a:latin typeface="+mn-lt"/>
              </a:rPr>
              <a:t> </a:t>
            </a:r>
            <a:r>
              <a:rPr lang="en-US" sz="2000" dirty="0" err="1">
                <a:latin typeface="+mn-lt"/>
              </a:rPr>
              <a:t>diaplikasikan</a:t>
            </a:r>
            <a:r>
              <a:rPr lang="en-US" sz="2000" dirty="0">
                <a:latin typeface="+mn-lt"/>
              </a:rPr>
              <a:t> </a:t>
            </a:r>
            <a:r>
              <a:rPr lang="en-US" sz="2000" dirty="0" err="1">
                <a:latin typeface="+mn-lt"/>
              </a:rPr>
              <a:t>dalam</a:t>
            </a:r>
            <a:r>
              <a:rPr lang="en-US" sz="2000" dirty="0">
                <a:latin typeface="+mn-lt"/>
              </a:rPr>
              <a:t> </a:t>
            </a:r>
            <a:r>
              <a:rPr lang="en-US" sz="2000" dirty="0" err="1">
                <a:latin typeface="+mn-lt"/>
              </a:rPr>
              <a:t>perhitungan</a:t>
            </a:r>
            <a:r>
              <a:rPr lang="en-US" sz="2000" dirty="0">
                <a:latin typeface="+mn-lt"/>
              </a:rPr>
              <a:t> data </a:t>
            </a:r>
            <a:r>
              <a:rPr lang="en-US" sz="2000" dirty="0" err="1">
                <a:latin typeface="+mn-lt"/>
              </a:rPr>
              <a:t>antropometri</a:t>
            </a:r>
            <a:r>
              <a:rPr lang="en-US" sz="2000" dirty="0">
                <a:latin typeface="+mn-lt"/>
              </a:rPr>
              <a:t> </a:t>
            </a:r>
            <a:r>
              <a:rPr lang="en-US" sz="2000" dirty="0" err="1">
                <a:latin typeface="+mn-lt"/>
              </a:rPr>
              <a:t>ada</a:t>
            </a:r>
            <a:r>
              <a:rPr lang="en-US" sz="2000" dirty="0">
                <a:latin typeface="+mn-lt"/>
              </a:rPr>
              <a:t> </a:t>
            </a:r>
            <a:r>
              <a:rPr lang="en-US" sz="2000" dirty="0" err="1">
                <a:latin typeface="+mn-lt"/>
              </a:rPr>
              <a:t>pada</a:t>
            </a:r>
            <a:r>
              <a:rPr lang="en-US" sz="2000" dirty="0">
                <a:latin typeface="+mn-lt"/>
              </a:rPr>
              <a:t> </a:t>
            </a:r>
            <a:r>
              <a:rPr lang="en-US" sz="2000" dirty="0" err="1">
                <a:latin typeface="+mn-lt"/>
              </a:rPr>
              <a:t>tabel</a:t>
            </a:r>
            <a:r>
              <a:rPr lang="en-US" sz="2000" dirty="0">
                <a:latin typeface="+mn-lt"/>
              </a:rPr>
              <a:t> </a:t>
            </a:r>
            <a:r>
              <a:rPr lang="en-US" sz="2000" dirty="0" err="1">
                <a:latin typeface="+mn-lt"/>
              </a:rPr>
              <a:t>berikut</a:t>
            </a:r>
            <a:r>
              <a:rPr lang="en-US" sz="2000" dirty="0">
                <a:latin typeface="+mn-lt"/>
              </a:rPr>
              <a:t>.</a:t>
            </a:r>
          </a:p>
        </p:txBody>
      </p:sp>
      <p:sp>
        <p:nvSpPr>
          <p:cNvPr id="5" name="Footer Placeholder 4"/>
          <p:cNvSpPr>
            <a:spLocks noGrp="1"/>
          </p:cNvSpPr>
          <p:nvPr>
            <p:ph type="ftr" sz="quarter" idx="11"/>
          </p:nvPr>
        </p:nvSpPr>
        <p:spPr/>
        <p:txBody>
          <a:bodyPr/>
          <a:lstStyle/>
          <a:p>
            <a:pPr>
              <a:defRPr/>
            </a:pPr>
            <a:r>
              <a:rPr lang="en-US" smtClean="0">
                <a:solidFill>
                  <a:prstClr val="black"/>
                </a:solidFill>
              </a:rPr>
              <a:t>Modul-3, data M Arief Latar</a:t>
            </a:r>
            <a:endParaRPr lang="en-US">
              <a:solidFill>
                <a:prstClr val="black"/>
              </a:solidFill>
            </a:endParaRPr>
          </a:p>
        </p:txBody>
      </p:sp>
    </p:spTree>
    <p:extLst>
      <p:ext uri="{BB962C8B-B14F-4D97-AF65-F5344CB8AC3E}">
        <p14:creationId xmlns:p14="http://schemas.microsoft.com/office/powerpoint/2010/main" val="616453458"/>
      </p:ext>
    </p:extLst>
  </p:cSld>
  <p:clrMapOvr>
    <a:masterClrMapping/>
  </p:clrMapOvr>
  <p:transition>
    <p:plus/>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rot="16200000">
            <a:off x="-990600" y="2590800"/>
            <a:ext cx="5334000" cy="609600"/>
          </a:xfrm>
        </p:spPr>
        <p:txBody>
          <a:bodyPr/>
          <a:lstStyle/>
          <a:p>
            <a:r>
              <a:rPr lang="en-US" sz="2800" dirty="0"/>
              <a:t>Functional Anthropometry</a:t>
            </a:r>
          </a:p>
        </p:txBody>
      </p:sp>
      <p:pic>
        <p:nvPicPr>
          <p:cNvPr id="7373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33600" y="609600"/>
            <a:ext cx="6324600" cy="5167313"/>
          </a:xfrm>
          <a:noFill/>
          <a:ln/>
        </p:spPr>
      </p:pic>
      <p:sp>
        <p:nvSpPr>
          <p:cNvPr id="2" name="Footer Placeholder 1"/>
          <p:cNvSpPr>
            <a:spLocks noGrp="1"/>
          </p:cNvSpPr>
          <p:nvPr>
            <p:ph type="ftr" sz="quarter" idx="11"/>
          </p:nvPr>
        </p:nvSpPr>
        <p:spPr/>
        <p:txBody>
          <a:bodyPr/>
          <a:lstStyle/>
          <a:p>
            <a:pPr>
              <a:defRPr/>
            </a:pPr>
            <a:r>
              <a:rPr lang="en-US" dirty="0" smtClean="0">
                <a:solidFill>
                  <a:prstClr val="black"/>
                </a:solidFill>
              </a:rPr>
              <a:t>Modul-3, data M </a:t>
            </a:r>
            <a:r>
              <a:rPr lang="en-US" dirty="0" err="1" smtClean="0">
                <a:solidFill>
                  <a:prstClr val="black"/>
                </a:solidFill>
              </a:rPr>
              <a:t>Arief</a:t>
            </a:r>
            <a:r>
              <a:rPr lang="en-US" dirty="0" smtClean="0">
                <a:solidFill>
                  <a:prstClr val="black"/>
                </a:solidFill>
              </a:rPr>
              <a:t> </a:t>
            </a:r>
            <a:r>
              <a:rPr lang="en-US" dirty="0" err="1" smtClean="0">
                <a:solidFill>
                  <a:prstClr val="black"/>
                </a:solidFill>
              </a:rPr>
              <a:t>Latar</a:t>
            </a:r>
            <a:endParaRPr lang="en-US" dirty="0">
              <a:solidFill>
                <a:prstClr val="black"/>
              </a:solidFill>
            </a:endParaRPr>
          </a:p>
        </p:txBody>
      </p:sp>
    </p:spTree>
    <p:extLst>
      <p:ext uri="{BB962C8B-B14F-4D97-AF65-F5344CB8AC3E}">
        <p14:creationId xmlns:p14="http://schemas.microsoft.com/office/powerpoint/2010/main" val="3958789185"/>
      </p:ext>
    </p:extLst>
  </p:cSld>
  <p:clrMapOvr>
    <a:masterClrMapping/>
  </p:clrMapOvr>
  <p:transition>
    <p:plus/>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447800" y="304800"/>
            <a:ext cx="2743200" cy="685800"/>
          </a:xfrm>
        </p:spPr>
        <p:txBody>
          <a:bodyPr/>
          <a:lstStyle/>
          <a:p>
            <a:pPr algn="l"/>
            <a:r>
              <a:rPr lang="en-US" sz="2400" dirty="0" err="1" smtClean="0"/>
              <a:t>Referensi</a:t>
            </a:r>
            <a:r>
              <a:rPr lang="en-US" sz="2400" dirty="0" smtClean="0"/>
              <a:t>,</a:t>
            </a:r>
            <a:endParaRPr lang="en-US" sz="2400" dirty="0"/>
          </a:p>
        </p:txBody>
      </p:sp>
      <p:sp>
        <p:nvSpPr>
          <p:cNvPr id="7" name="Subtitle 6"/>
          <p:cNvSpPr>
            <a:spLocks noGrp="1"/>
          </p:cNvSpPr>
          <p:nvPr>
            <p:ph type="subTitle" idx="1"/>
          </p:nvPr>
        </p:nvSpPr>
        <p:spPr>
          <a:xfrm>
            <a:off x="1085556" y="1219200"/>
            <a:ext cx="7677444" cy="3048000"/>
          </a:xfrm>
        </p:spPr>
        <p:txBody>
          <a:bodyPr/>
          <a:lstStyle/>
          <a:p>
            <a:pPr marL="285750" indent="-285750" algn="l">
              <a:buFont typeface="Arial" pitchFamily="34" charset="0"/>
              <a:buChar char="•"/>
            </a:pPr>
            <a:r>
              <a:rPr lang="en-US" sz="1800" dirty="0"/>
              <a:t>Barnes RM. 1963. 2002. </a:t>
            </a:r>
            <a:r>
              <a:rPr lang="en-US" sz="1800" b="1" i="1" dirty="0"/>
              <a:t>Motion and Time Study : Design and Measurement of Work. John Wiley and Sons</a:t>
            </a:r>
            <a:r>
              <a:rPr lang="en-US" sz="1800" dirty="0"/>
              <a:t/>
            </a:r>
            <a:br>
              <a:rPr lang="en-US" sz="1800" dirty="0"/>
            </a:br>
            <a:r>
              <a:rPr lang="en-US" sz="1800" dirty="0"/>
              <a:t>Bridger, 1995. </a:t>
            </a:r>
            <a:r>
              <a:rPr lang="en-US" sz="1800" i="1" dirty="0"/>
              <a:t>Introduction to ergonomics. </a:t>
            </a:r>
            <a:r>
              <a:rPr lang="en-US" sz="1800" i="1" dirty="0" err="1"/>
              <a:t>Mc</a:t>
            </a:r>
            <a:r>
              <a:rPr lang="en-US" sz="1800" i="1" dirty="0"/>
              <a:t> </a:t>
            </a:r>
            <a:r>
              <a:rPr lang="en-US" sz="1800" i="1" dirty="0" err="1"/>
              <a:t>Graw</a:t>
            </a:r>
            <a:r>
              <a:rPr lang="en-US" sz="1800" i="1" dirty="0"/>
              <a:t> Hill. Singapore</a:t>
            </a:r>
            <a:endParaRPr lang="en-US" sz="1800" i="1" dirty="0" smtClean="0"/>
          </a:p>
          <a:p>
            <a:pPr marL="285750" indent="-285750" algn="l">
              <a:buFont typeface="Arial" pitchFamily="34" charset="0"/>
              <a:buChar char="•"/>
            </a:pPr>
            <a:r>
              <a:rPr lang="en-US" sz="1800" dirty="0" err="1" smtClean="0"/>
              <a:t>Departemen</a:t>
            </a:r>
            <a:r>
              <a:rPr lang="en-US" sz="1800" dirty="0" smtClean="0"/>
              <a:t> </a:t>
            </a:r>
            <a:r>
              <a:rPr lang="en-US" sz="1800" dirty="0" err="1" smtClean="0"/>
              <a:t>Tenaga</a:t>
            </a:r>
            <a:r>
              <a:rPr lang="en-US" sz="1800" dirty="0" smtClean="0"/>
              <a:t> </a:t>
            </a:r>
            <a:r>
              <a:rPr lang="en-US" sz="1800" dirty="0" err="1" smtClean="0"/>
              <a:t>Kerja</a:t>
            </a:r>
            <a:r>
              <a:rPr lang="en-US" sz="1800" dirty="0" smtClean="0"/>
              <a:t> RI, </a:t>
            </a:r>
            <a:r>
              <a:rPr lang="en-US" sz="1800" dirty="0" err="1" smtClean="0"/>
              <a:t>Pusat</a:t>
            </a:r>
            <a:r>
              <a:rPr lang="en-US" sz="1800" dirty="0" smtClean="0"/>
              <a:t> </a:t>
            </a:r>
            <a:r>
              <a:rPr lang="en-US" sz="1800" dirty="0" err="1" smtClean="0"/>
              <a:t>Pengembangan</a:t>
            </a:r>
            <a:r>
              <a:rPr lang="en-US" sz="1800" dirty="0" smtClean="0"/>
              <a:t> </a:t>
            </a:r>
            <a:r>
              <a:rPr lang="en-US" sz="1800" dirty="0" err="1" smtClean="0"/>
              <a:t>Keselamatan</a:t>
            </a:r>
            <a:r>
              <a:rPr lang="en-US" sz="1800" dirty="0" smtClean="0"/>
              <a:t> </a:t>
            </a:r>
            <a:r>
              <a:rPr lang="en-US" sz="1800" dirty="0" err="1" smtClean="0"/>
              <a:t>Kerja</a:t>
            </a:r>
            <a:r>
              <a:rPr lang="en-US" sz="1800" dirty="0" smtClean="0"/>
              <a:t> </a:t>
            </a:r>
            <a:r>
              <a:rPr lang="en-US" sz="1800" dirty="0" err="1" smtClean="0"/>
              <a:t>dan</a:t>
            </a:r>
            <a:r>
              <a:rPr lang="en-US" sz="1800" dirty="0" smtClean="0"/>
              <a:t> </a:t>
            </a:r>
            <a:r>
              <a:rPr lang="en-US" sz="1800" dirty="0" err="1" smtClean="0"/>
              <a:t>Hiperkes</a:t>
            </a:r>
            <a:r>
              <a:rPr lang="en-US" sz="1800" dirty="0" smtClean="0"/>
              <a:t>, 2004 . </a:t>
            </a:r>
            <a:r>
              <a:rPr lang="en-US" sz="1800" b="1" i="1" dirty="0" err="1" smtClean="0"/>
              <a:t>Modul</a:t>
            </a:r>
            <a:r>
              <a:rPr lang="en-US" sz="1800" b="1" i="1" dirty="0" smtClean="0"/>
              <a:t> </a:t>
            </a:r>
            <a:r>
              <a:rPr lang="en-US" sz="1800" b="1" i="1" dirty="0" err="1" smtClean="0"/>
              <a:t>Ergonomi</a:t>
            </a:r>
            <a:r>
              <a:rPr lang="en-US" sz="1800" b="1" i="1" dirty="0" smtClean="0"/>
              <a:t> </a:t>
            </a:r>
            <a:r>
              <a:rPr lang="en-US" sz="1800" b="1" i="1" dirty="0" err="1" smtClean="0"/>
              <a:t>dan</a:t>
            </a:r>
            <a:r>
              <a:rPr lang="en-US" sz="1800" b="1" i="1" dirty="0" smtClean="0"/>
              <a:t> </a:t>
            </a:r>
            <a:r>
              <a:rPr lang="en-US" sz="1800" b="1" i="1" dirty="0" err="1" smtClean="0"/>
              <a:t>Fisiologi</a:t>
            </a:r>
            <a:r>
              <a:rPr lang="en-US" sz="1800" b="1" i="1" dirty="0" smtClean="0"/>
              <a:t> </a:t>
            </a:r>
            <a:r>
              <a:rPr lang="en-US" sz="1800" b="1" i="1" dirty="0" err="1" smtClean="0"/>
              <a:t>Kerja</a:t>
            </a:r>
            <a:endParaRPr lang="en-US" sz="1800" b="1" i="1" dirty="0" smtClean="0"/>
          </a:p>
          <a:p>
            <a:pPr marL="285750" indent="-285750" algn="l">
              <a:buFont typeface="Arial" pitchFamily="34" charset="0"/>
              <a:buChar char="•"/>
            </a:pPr>
            <a:r>
              <a:rPr lang="en-US" sz="1800" dirty="0" err="1" smtClean="0"/>
              <a:t>Mc</a:t>
            </a:r>
            <a:r>
              <a:rPr lang="en-US" sz="1800" dirty="0" smtClean="0"/>
              <a:t> </a:t>
            </a:r>
            <a:r>
              <a:rPr lang="en-US" sz="1800" dirty="0" err="1"/>
              <a:t>Cormick</a:t>
            </a:r>
            <a:r>
              <a:rPr lang="en-US" sz="1800" dirty="0"/>
              <a:t> EJ, Sander MS. 1982. </a:t>
            </a:r>
            <a:r>
              <a:rPr lang="en-US" sz="1800" b="1" i="1" dirty="0"/>
              <a:t>Human Factors in Engineering and Design. </a:t>
            </a:r>
            <a:r>
              <a:rPr lang="en-US" sz="1800" b="1" i="1" dirty="0" err="1"/>
              <a:t>Mc</a:t>
            </a:r>
            <a:r>
              <a:rPr lang="en-US" sz="1800" b="1" i="1" dirty="0"/>
              <a:t> </a:t>
            </a:r>
            <a:r>
              <a:rPr lang="en-US" sz="1800" b="1" i="1" dirty="0" err="1"/>
              <a:t>Graw</a:t>
            </a:r>
            <a:r>
              <a:rPr lang="en-US" sz="1800" b="1" i="1" dirty="0"/>
              <a:t> Hill. New York. </a:t>
            </a:r>
          </a:p>
          <a:p>
            <a:pPr marL="285750" lvl="0" indent="-285750" algn="l">
              <a:buFont typeface="Arial" pitchFamily="34" charset="0"/>
              <a:buChar char="•"/>
            </a:pPr>
            <a:r>
              <a:rPr lang="en-US" sz="1800" dirty="0"/>
              <a:t>Taylor &amp; Francis 1988, </a:t>
            </a:r>
            <a:r>
              <a:rPr lang="en-US" sz="1800" b="1" i="1" dirty="0"/>
              <a:t>Fitting the task to the Man, A textbook of </a:t>
            </a:r>
            <a:r>
              <a:rPr lang="en-US" sz="1800" b="1" i="1" dirty="0" smtClean="0"/>
              <a:t>Occupational Ergonomics </a:t>
            </a:r>
            <a:r>
              <a:rPr lang="en-US" sz="1800" b="1" i="1" dirty="0"/>
              <a:t>4</a:t>
            </a:r>
            <a:r>
              <a:rPr lang="en-US" sz="1800" b="1" i="1" baseline="30000" dirty="0"/>
              <a:t>th</a:t>
            </a:r>
            <a:r>
              <a:rPr lang="en-US" sz="1800" b="1" i="1" dirty="0"/>
              <a:t> Edition, London New York ,Philadelphia 1988</a:t>
            </a:r>
          </a:p>
          <a:p>
            <a:pPr marL="285750" indent="-285750" algn="l">
              <a:buFont typeface="Arial" pitchFamily="34" charset="0"/>
              <a:buChar char="•"/>
            </a:pPr>
            <a:endParaRPr lang="en-US" sz="1800" b="1" i="1" dirty="0"/>
          </a:p>
          <a:p>
            <a:pPr marL="285750" indent="-285750" algn="l">
              <a:buFont typeface="Arial" pitchFamily="34" charset="0"/>
              <a:buChar char="•"/>
            </a:pPr>
            <a:endParaRPr lang="en-US" sz="1800" dirty="0"/>
          </a:p>
        </p:txBody>
      </p:sp>
      <p:sp>
        <p:nvSpPr>
          <p:cNvPr id="4" name="Rectangle 10"/>
          <p:cNvSpPr>
            <a:spLocks noGrp="1" noChangeArrowheads="1"/>
          </p:cNvSpPr>
          <p:nvPr>
            <p:ph type="ftr" sz="quarter" idx="11"/>
          </p:nvPr>
        </p:nvSpPr>
        <p:spPr/>
        <p:txBody>
          <a:bodyPr/>
          <a:lstStyle/>
          <a:p>
            <a:r>
              <a:rPr lang="en-US" dirty="0" smtClean="0"/>
              <a:t>Modul-4, data M </a:t>
            </a:r>
            <a:r>
              <a:rPr lang="en-US" dirty="0" err="1" smtClean="0"/>
              <a:t>Arief</a:t>
            </a:r>
            <a:r>
              <a:rPr lang="en-US" dirty="0" smtClean="0"/>
              <a:t> </a:t>
            </a:r>
            <a:r>
              <a:rPr lang="en-US" dirty="0" err="1" smtClean="0"/>
              <a:t>Latar</a:t>
            </a:r>
            <a:endParaRPr lang="en-US" dirty="0"/>
          </a:p>
        </p:txBody>
      </p:sp>
      <p:sp>
        <p:nvSpPr>
          <p:cNvPr id="9" name="Rectangle 2"/>
          <p:cNvSpPr txBox="1">
            <a:spLocks noChangeArrowheads="1"/>
          </p:cNvSpPr>
          <p:nvPr/>
        </p:nvSpPr>
        <p:spPr bwMode="auto">
          <a:xfrm>
            <a:off x="1085556" y="5351345"/>
            <a:ext cx="4324644" cy="5312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en-US" sz="2000" dirty="0" smtClean="0"/>
              <a:t>Online Reading:</a:t>
            </a:r>
          </a:p>
          <a:p>
            <a:pPr algn="l"/>
            <a:r>
              <a:rPr lang="en-US" sz="2000" i="1" dirty="0"/>
              <a:t>http://www.emedicine.com</a:t>
            </a:r>
            <a:endParaRPr lang="en-US" sz="2000" dirty="0"/>
          </a:p>
        </p:txBody>
      </p:sp>
    </p:spTree>
    <p:extLst>
      <p:ext uri="{BB962C8B-B14F-4D97-AF65-F5344CB8AC3E}">
        <p14:creationId xmlns:p14="http://schemas.microsoft.com/office/powerpoint/2010/main" val="111907390"/>
      </p:ext>
    </p:extLst>
  </p:cSld>
  <p:clrMapOvr>
    <a:masterClrMapping/>
  </p:clrMapOvr>
  <p:transition>
    <p:plu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19672" y="2780928"/>
            <a:ext cx="6793719" cy="646331"/>
          </a:xfrm>
          <a:prstGeom prst="rect">
            <a:avLst/>
          </a:prstGeom>
        </p:spPr>
        <p:style>
          <a:lnRef idx="1">
            <a:schemeClr val="dk1"/>
          </a:lnRef>
          <a:fillRef idx="2">
            <a:schemeClr val="dk1"/>
          </a:fillRef>
          <a:effectRef idx="1">
            <a:schemeClr val="dk1"/>
          </a:effectRef>
          <a:fontRef idx="minor">
            <a:schemeClr val="dk1"/>
          </a:fontRef>
        </p:style>
        <p:txBody>
          <a:bodyPr wrap="none">
            <a:spAutoFit/>
          </a:bodyPr>
          <a:lstStyle/>
          <a:p>
            <a:r>
              <a:rPr lang="en-US" sz="3600" b="1" dirty="0" smtClean="0">
                <a:solidFill>
                  <a:prstClr val="black"/>
                </a:solidFill>
                <a:latin typeface="Times New Roman" pitchFamily="18" charset="0"/>
              </a:rPr>
              <a:t>I.  </a:t>
            </a:r>
            <a:r>
              <a:rPr lang="en-US" sz="3600" b="1" dirty="0" err="1" smtClean="0">
                <a:solidFill>
                  <a:prstClr val="black"/>
                </a:solidFill>
                <a:latin typeface="Times New Roman" pitchFamily="18" charset="0"/>
              </a:rPr>
              <a:t>Konsep</a:t>
            </a:r>
            <a:r>
              <a:rPr lang="en-US" sz="3600" b="1" dirty="0" smtClean="0">
                <a:solidFill>
                  <a:prstClr val="black"/>
                </a:solidFill>
                <a:latin typeface="Times New Roman" pitchFamily="18" charset="0"/>
              </a:rPr>
              <a:t> </a:t>
            </a:r>
            <a:r>
              <a:rPr lang="en-US" sz="3600" b="1" dirty="0" err="1">
                <a:solidFill>
                  <a:prstClr val="black"/>
                </a:solidFill>
                <a:latin typeface="Times New Roman" pitchFamily="18" charset="0"/>
              </a:rPr>
              <a:t>Dasar</a:t>
            </a:r>
            <a:r>
              <a:rPr lang="en-US" sz="3600" b="1" dirty="0">
                <a:solidFill>
                  <a:prstClr val="black"/>
                </a:solidFill>
                <a:latin typeface="Times New Roman" pitchFamily="18" charset="0"/>
              </a:rPr>
              <a:t> </a:t>
            </a:r>
            <a:r>
              <a:rPr lang="en-US" sz="3600" b="1" dirty="0" err="1">
                <a:solidFill>
                  <a:prstClr val="black"/>
                </a:solidFill>
                <a:latin typeface="Times New Roman" pitchFamily="18" charset="0"/>
              </a:rPr>
              <a:t>dan</a:t>
            </a:r>
            <a:r>
              <a:rPr lang="en-US" sz="3600" b="1" dirty="0">
                <a:solidFill>
                  <a:prstClr val="black"/>
                </a:solidFill>
                <a:latin typeface="Times New Roman" pitchFamily="18" charset="0"/>
              </a:rPr>
              <a:t> </a:t>
            </a:r>
            <a:r>
              <a:rPr lang="en-US" sz="3600" b="1" dirty="0" err="1">
                <a:solidFill>
                  <a:prstClr val="black"/>
                </a:solidFill>
                <a:latin typeface="Times New Roman" pitchFamily="18" charset="0"/>
              </a:rPr>
              <a:t>Aplikasinya</a:t>
            </a:r>
            <a:endParaRPr lang="en-US" sz="3600" b="1" dirty="0">
              <a:solidFill>
                <a:prstClr val="black"/>
              </a:solidFill>
              <a:latin typeface="Times New Roman" pitchFamily="18" charset="0"/>
            </a:endParaRPr>
          </a:p>
        </p:txBody>
      </p:sp>
      <p:sp>
        <p:nvSpPr>
          <p:cNvPr id="2" name="Footer Placeholder 1"/>
          <p:cNvSpPr>
            <a:spLocks noGrp="1"/>
          </p:cNvSpPr>
          <p:nvPr>
            <p:ph type="ftr" sz="quarter" idx="11"/>
          </p:nvPr>
        </p:nvSpPr>
        <p:spPr/>
        <p:txBody>
          <a:bodyPr/>
          <a:lstStyle/>
          <a:p>
            <a:pPr>
              <a:defRPr/>
            </a:pPr>
            <a:r>
              <a:rPr lang="en-US" smtClean="0">
                <a:solidFill>
                  <a:prstClr val="black"/>
                </a:solidFill>
              </a:rPr>
              <a:t>Modul-3, data M Arief Latar</a:t>
            </a:r>
            <a:endParaRPr lang="en-US">
              <a:solidFill>
                <a:prstClr val="black"/>
              </a:solidFill>
            </a:endParaRPr>
          </a:p>
        </p:txBody>
      </p:sp>
    </p:spTree>
    <p:extLst>
      <p:ext uri="{BB962C8B-B14F-4D97-AF65-F5344CB8AC3E}">
        <p14:creationId xmlns:p14="http://schemas.microsoft.com/office/powerpoint/2010/main" val="3975375688"/>
      </p:ext>
    </p:extLst>
  </p:cSld>
  <p:clrMapOvr>
    <a:masterClrMapping/>
  </p:clrMapOvr>
  <p:transition>
    <p:plu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5501" y="1752600"/>
            <a:ext cx="7124700" cy="1569660"/>
          </a:xfrm>
          <a:prstGeom prst="rect">
            <a:avLst/>
          </a:prstGeom>
        </p:spPr>
        <p:txBody>
          <a:bodyPr wrap="square">
            <a:spAutoFit/>
          </a:bodyPr>
          <a:lstStyle/>
          <a:p>
            <a:r>
              <a:rPr lang="en-US" sz="2800" dirty="0" err="1" smtClean="0">
                <a:latin typeface="Rockwell Condensed" pitchFamily="18" charset="0"/>
              </a:rPr>
              <a:t>Istilah</a:t>
            </a:r>
            <a:r>
              <a:rPr lang="en-US" sz="2800" dirty="0" smtClean="0">
                <a:latin typeface="Rockwell Condensed" pitchFamily="18" charset="0"/>
              </a:rPr>
              <a:t> </a:t>
            </a:r>
            <a:r>
              <a:rPr lang="en-US" sz="4000" dirty="0" err="1" smtClean="0">
                <a:solidFill>
                  <a:srgbClr val="0070C0"/>
                </a:solidFill>
                <a:latin typeface="Rockwell Condensed" pitchFamily="18" charset="0"/>
              </a:rPr>
              <a:t>anthropometri</a:t>
            </a:r>
            <a:r>
              <a:rPr lang="en-US" sz="4000" dirty="0" smtClean="0">
                <a:solidFill>
                  <a:srgbClr val="0070C0"/>
                </a:solidFill>
                <a:latin typeface="Rockwell Condensed" pitchFamily="18" charset="0"/>
              </a:rPr>
              <a:t> </a:t>
            </a:r>
            <a:r>
              <a:rPr lang="en-US" sz="2800" dirty="0" err="1" smtClean="0">
                <a:latin typeface="Rockwell Condensed" pitchFamily="18" charset="0"/>
              </a:rPr>
              <a:t>berasal</a:t>
            </a:r>
            <a:r>
              <a:rPr lang="en-US" sz="2800" dirty="0" smtClean="0">
                <a:latin typeface="Rockwell Condensed" pitchFamily="18" charset="0"/>
              </a:rPr>
              <a:t> </a:t>
            </a:r>
            <a:r>
              <a:rPr lang="en-US" sz="2800" dirty="0" err="1" smtClean="0">
                <a:latin typeface="Rockwell Condensed" pitchFamily="18" charset="0"/>
              </a:rPr>
              <a:t>dari</a:t>
            </a:r>
            <a:r>
              <a:rPr lang="en-US" sz="2800" dirty="0" smtClean="0">
                <a:latin typeface="Rockwell Condensed" pitchFamily="18" charset="0"/>
              </a:rPr>
              <a:t> kata</a:t>
            </a:r>
          </a:p>
          <a:p>
            <a:r>
              <a:rPr lang="en-US" sz="2800" dirty="0" smtClean="0">
                <a:latin typeface="Rockwell Condensed" pitchFamily="18" charset="0"/>
              </a:rPr>
              <a:t> “</a:t>
            </a:r>
            <a:r>
              <a:rPr lang="en-US" sz="2800" dirty="0" err="1" smtClean="0">
                <a:solidFill>
                  <a:srgbClr val="FF0000"/>
                </a:solidFill>
                <a:latin typeface="Rockwell Condensed" pitchFamily="18" charset="0"/>
              </a:rPr>
              <a:t>anthropos</a:t>
            </a:r>
            <a:r>
              <a:rPr lang="en-US" sz="2800" dirty="0" smtClean="0">
                <a:latin typeface="Rockwell Condensed" pitchFamily="18" charset="0"/>
              </a:rPr>
              <a:t> (man)” yang </a:t>
            </a:r>
            <a:r>
              <a:rPr lang="en-US" sz="2800" dirty="0" err="1" smtClean="0">
                <a:latin typeface="Rockwell Condensed" pitchFamily="18" charset="0"/>
              </a:rPr>
              <a:t>berarti</a:t>
            </a:r>
            <a:r>
              <a:rPr lang="en-US" sz="2800" dirty="0" smtClean="0">
                <a:latin typeface="Rockwell Condensed" pitchFamily="18" charset="0"/>
              </a:rPr>
              <a:t> </a:t>
            </a:r>
            <a:r>
              <a:rPr lang="en-US" sz="2800" dirty="0" err="1" smtClean="0">
                <a:latin typeface="Rockwell Condensed" pitchFamily="18" charset="0"/>
              </a:rPr>
              <a:t>manusia</a:t>
            </a:r>
            <a:r>
              <a:rPr lang="en-US" sz="2800" dirty="0" smtClean="0">
                <a:latin typeface="Rockwell Condensed" pitchFamily="18" charset="0"/>
              </a:rPr>
              <a:t> </a:t>
            </a:r>
            <a:r>
              <a:rPr lang="en-US" sz="2800" dirty="0" err="1" smtClean="0">
                <a:latin typeface="Rockwell Condensed" pitchFamily="18" charset="0"/>
              </a:rPr>
              <a:t>dan</a:t>
            </a:r>
            <a:endParaRPr lang="en-US" sz="2800" dirty="0" smtClean="0">
              <a:latin typeface="Rockwell Condensed" pitchFamily="18" charset="0"/>
            </a:endParaRPr>
          </a:p>
          <a:p>
            <a:r>
              <a:rPr lang="en-US" sz="2800" dirty="0" smtClean="0">
                <a:latin typeface="Rockwell Condensed" pitchFamily="18" charset="0"/>
              </a:rPr>
              <a:t> “</a:t>
            </a:r>
            <a:r>
              <a:rPr lang="en-US" sz="2800" dirty="0" err="1" smtClean="0">
                <a:solidFill>
                  <a:srgbClr val="FF0000"/>
                </a:solidFill>
                <a:latin typeface="Rockwell Condensed" pitchFamily="18" charset="0"/>
              </a:rPr>
              <a:t>metron</a:t>
            </a:r>
            <a:r>
              <a:rPr lang="en-US" sz="2800" dirty="0" smtClean="0">
                <a:latin typeface="Rockwell Condensed" pitchFamily="18" charset="0"/>
              </a:rPr>
              <a:t> (measure)” yang </a:t>
            </a:r>
            <a:r>
              <a:rPr lang="en-US" sz="2800" dirty="0" err="1" smtClean="0">
                <a:latin typeface="Rockwell Condensed" pitchFamily="18" charset="0"/>
              </a:rPr>
              <a:t>berarti</a:t>
            </a:r>
            <a:r>
              <a:rPr lang="en-US" sz="2800" dirty="0" smtClean="0">
                <a:latin typeface="Rockwell Condensed" pitchFamily="18" charset="0"/>
              </a:rPr>
              <a:t> </a:t>
            </a:r>
            <a:r>
              <a:rPr lang="en-US" sz="2800" dirty="0" err="1" smtClean="0">
                <a:latin typeface="Rockwell Condensed" pitchFamily="18" charset="0"/>
              </a:rPr>
              <a:t>ukuran</a:t>
            </a:r>
            <a:r>
              <a:rPr lang="en-US" sz="2800" dirty="0" smtClean="0">
                <a:latin typeface="Rockwell Condensed" pitchFamily="18" charset="0"/>
              </a:rPr>
              <a:t> (Bridger, 1995). </a:t>
            </a:r>
            <a:endParaRPr lang="en-US" sz="2800" dirty="0">
              <a:latin typeface="Rockwell Condensed" pitchFamily="18" charset="0"/>
            </a:endParaRPr>
          </a:p>
        </p:txBody>
      </p:sp>
      <p:sp>
        <p:nvSpPr>
          <p:cNvPr id="6" name="Rectangle 3"/>
          <p:cNvSpPr txBox="1">
            <a:spLocks noChangeArrowheads="1"/>
          </p:cNvSpPr>
          <p:nvPr/>
        </p:nvSpPr>
        <p:spPr>
          <a:xfrm>
            <a:off x="1371600" y="3657600"/>
            <a:ext cx="7124700" cy="23622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id-ID" altLang="ja-JP" sz="2400" dirty="0" smtClean="0">
                <a:latin typeface="Rockwell" pitchFamily="18" charset="0"/>
              </a:rPr>
              <a:t>Menurut Stevenson (1989, dalam Nurmianto, 1991), antropometri adalah satu kumpulan data numerik yang berhubungan dengan karakteristik fisik tubuh manusia, ukuran, bentuk dan kekuatan, serta penerapan dari data tersebut untuk penanganan desain. </a:t>
            </a:r>
            <a:endParaRPr lang="ja-JP" altLang="en-US" sz="2400" dirty="0">
              <a:latin typeface="Rockwell" pitchFamily="18" charset="0"/>
              <a:ea typeface="ＭＳ Ｐゴシック" pitchFamily="50" charset="-128"/>
            </a:endParaRPr>
          </a:p>
        </p:txBody>
      </p:sp>
      <p:sp>
        <p:nvSpPr>
          <p:cNvPr id="3" name="TextBox 2"/>
          <p:cNvSpPr txBox="1"/>
          <p:nvPr/>
        </p:nvSpPr>
        <p:spPr>
          <a:xfrm>
            <a:off x="1752600" y="914400"/>
            <a:ext cx="6091411" cy="584775"/>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r>
              <a:rPr lang="en-US" sz="3200" b="1" dirty="0" smtClean="0">
                <a:latin typeface="Rockwell" pitchFamily="18" charset="0"/>
              </a:rPr>
              <a:t>1.1.   </a:t>
            </a:r>
            <a:r>
              <a:rPr lang="en-US" sz="3200" b="1" dirty="0" err="1" smtClean="0">
                <a:latin typeface="Rockwell" pitchFamily="18" charset="0"/>
              </a:rPr>
              <a:t>Pengertian</a:t>
            </a:r>
            <a:r>
              <a:rPr lang="en-US" sz="3200" b="1" dirty="0" smtClean="0">
                <a:latin typeface="Rockwell" pitchFamily="18" charset="0"/>
              </a:rPr>
              <a:t> </a:t>
            </a:r>
            <a:r>
              <a:rPr lang="en-US" sz="3200" b="1" dirty="0" err="1" smtClean="0">
                <a:latin typeface="Rockwell" pitchFamily="18" charset="0"/>
              </a:rPr>
              <a:t>dan</a:t>
            </a:r>
            <a:r>
              <a:rPr lang="en-US" sz="3200" b="1" dirty="0" smtClean="0">
                <a:latin typeface="Rockwell" pitchFamily="18" charset="0"/>
              </a:rPr>
              <a:t> </a:t>
            </a:r>
            <a:r>
              <a:rPr lang="en-US" sz="3200" b="1" dirty="0" err="1" smtClean="0">
                <a:latin typeface="Rockwell" pitchFamily="18" charset="0"/>
              </a:rPr>
              <a:t>Defenisi</a:t>
            </a:r>
            <a:endParaRPr lang="en-US" sz="3200" b="1" dirty="0">
              <a:latin typeface="Rockwell" pitchFamily="18" charset="0"/>
            </a:endParaRPr>
          </a:p>
        </p:txBody>
      </p:sp>
      <p:sp>
        <p:nvSpPr>
          <p:cNvPr id="4" name="Footer Placeholder 3"/>
          <p:cNvSpPr>
            <a:spLocks noGrp="1"/>
          </p:cNvSpPr>
          <p:nvPr>
            <p:ph type="ftr" sz="quarter" idx="11"/>
          </p:nvPr>
        </p:nvSpPr>
        <p:spPr/>
        <p:txBody>
          <a:bodyPr/>
          <a:lstStyle/>
          <a:p>
            <a:pPr>
              <a:defRPr/>
            </a:pPr>
            <a:r>
              <a:rPr lang="en-US" smtClean="0">
                <a:solidFill>
                  <a:prstClr val="black"/>
                </a:solidFill>
              </a:rPr>
              <a:t>Modul-3, data M Arief Latar</a:t>
            </a:r>
            <a:endParaRPr lang="en-US">
              <a:solidFill>
                <a:prstClr val="black"/>
              </a:solidFill>
            </a:endParaRPr>
          </a:p>
        </p:txBody>
      </p:sp>
    </p:spTree>
    <p:extLst>
      <p:ext uri="{BB962C8B-B14F-4D97-AF65-F5344CB8AC3E}">
        <p14:creationId xmlns:p14="http://schemas.microsoft.com/office/powerpoint/2010/main" val="3545136033"/>
      </p:ext>
    </p:extLst>
  </p:cSld>
  <p:clrMapOvr>
    <a:masterClrMapping/>
  </p:clrMapOvr>
  <p:transition>
    <p:plu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71600" y="3429000"/>
            <a:ext cx="7086600" cy="1938992"/>
          </a:xfrm>
          <a:prstGeom prst="rect">
            <a:avLst/>
          </a:prstGeom>
        </p:spPr>
        <p:txBody>
          <a:bodyPr wrap="square">
            <a:spAutoFit/>
          </a:bodyPr>
          <a:lstStyle/>
          <a:p>
            <a:r>
              <a:rPr lang="id-ID" sz="2400" dirty="0">
                <a:latin typeface="Rockwell" pitchFamily="18" charset="0"/>
              </a:rPr>
              <a:t>Antropometri adalah pengetahuan yang menyangkut pengukuran dimensi tubuh manusia dan karakteristik khusus lain dari tubuh yang relevan dengan perancangan alat-alat/benda-benda yang digunakan manusia. </a:t>
            </a:r>
            <a:endParaRPr lang="en-US" sz="2400" dirty="0">
              <a:latin typeface="Rockwell" pitchFamily="18" charset="0"/>
            </a:endParaRPr>
          </a:p>
        </p:txBody>
      </p:sp>
      <p:sp>
        <p:nvSpPr>
          <p:cNvPr id="3" name="Rectangle 2"/>
          <p:cNvSpPr/>
          <p:nvPr/>
        </p:nvSpPr>
        <p:spPr>
          <a:xfrm>
            <a:off x="1181100" y="609600"/>
            <a:ext cx="7467600" cy="2308324"/>
          </a:xfrm>
          <a:prstGeom prst="rect">
            <a:avLst/>
          </a:prstGeom>
        </p:spPr>
        <p:txBody>
          <a:bodyPr wrap="square">
            <a:spAutoFit/>
          </a:bodyPr>
          <a:lstStyle/>
          <a:p>
            <a:r>
              <a:rPr lang="en-US" sz="2400" dirty="0" err="1" smtClean="0">
                <a:latin typeface="Rockwell" pitchFamily="18" charset="0"/>
              </a:rPr>
              <a:t>Secara</a:t>
            </a:r>
            <a:r>
              <a:rPr lang="en-US" sz="2400" dirty="0" smtClean="0">
                <a:latin typeface="Rockwell" pitchFamily="18" charset="0"/>
              </a:rPr>
              <a:t> </a:t>
            </a:r>
            <a:r>
              <a:rPr lang="en-US" sz="2400" dirty="0" err="1">
                <a:latin typeface="Rockwell" pitchFamily="18" charset="0"/>
              </a:rPr>
              <a:t>definisi</a:t>
            </a:r>
            <a:r>
              <a:rPr lang="en-US" sz="2400" dirty="0">
                <a:latin typeface="Rockwell" pitchFamily="18" charset="0"/>
              </a:rPr>
              <a:t> </a:t>
            </a:r>
            <a:r>
              <a:rPr lang="en-US" sz="2400" dirty="0" err="1">
                <a:latin typeface="Rockwell" pitchFamily="18" charset="0"/>
              </a:rPr>
              <a:t>anthropometri</a:t>
            </a:r>
            <a:r>
              <a:rPr lang="en-US" sz="2400" dirty="0">
                <a:latin typeface="Rockwell" pitchFamily="18" charset="0"/>
              </a:rPr>
              <a:t> </a:t>
            </a:r>
            <a:r>
              <a:rPr lang="en-US" sz="2400" dirty="0" err="1">
                <a:latin typeface="Rockwell" pitchFamily="18" charset="0"/>
              </a:rPr>
              <a:t>dapat</a:t>
            </a:r>
            <a:r>
              <a:rPr lang="en-US" sz="2400" dirty="0">
                <a:latin typeface="Rockwell" pitchFamily="18" charset="0"/>
              </a:rPr>
              <a:t> </a:t>
            </a:r>
            <a:r>
              <a:rPr lang="en-US" sz="2400" dirty="0" err="1">
                <a:latin typeface="Rockwell" pitchFamily="18" charset="0"/>
              </a:rPr>
              <a:t>dinyatakan</a:t>
            </a:r>
            <a:r>
              <a:rPr lang="en-US" sz="2400" dirty="0">
                <a:latin typeface="Rockwell" pitchFamily="18" charset="0"/>
              </a:rPr>
              <a:t> </a:t>
            </a:r>
            <a:r>
              <a:rPr lang="en-US" sz="2400" dirty="0" err="1">
                <a:latin typeface="Rockwell" pitchFamily="18" charset="0"/>
              </a:rPr>
              <a:t>sebagai</a:t>
            </a:r>
            <a:r>
              <a:rPr lang="en-US" sz="2400" dirty="0">
                <a:latin typeface="Rockwell" pitchFamily="18" charset="0"/>
              </a:rPr>
              <a:t> </a:t>
            </a:r>
            <a:r>
              <a:rPr lang="en-US" sz="2400" dirty="0" err="1">
                <a:latin typeface="Rockwell" pitchFamily="18" charset="0"/>
              </a:rPr>
              <a:t>suatu</a:t>
            </a:r>
            <a:r>
              <a:rPr lang="en-US" sz="2400" dirty="0">
                <a:latin typeface="Rockwell" pitchFamily="18" charset="0"/>
              </a:rPr>
              <a:t> </a:t>
            </a:r>
            <a:r>
              <a:rPr lang="en-US" sz="2400" dirty="0" err="1">
                <a:latin typeface="Rockwell" pitchFamily="18" charset="0"/>
              </a:rPr>
              <a:t>studi</a:t>
            </a:r>
            <a:r>
              <a:rPr lang="en-US" sz="2400" dirty="0">
                <a:latin typeface="Rockwell" pitchFamily="18" charset="0"/>
              </a:rPr>
              <a:t> yang </a:t>
            </a:r>
            <a:r>
              <a:rPr lang="en-US" sz="2400" dirty="0" err="1">
                <a:latin typeface="Rockwell" pitchFamily="18" charset="0"/>
              </a:rPr>
              <a:t>berkaitan</a:t>
            </a:r>
            <a:r>
              <a:rPr lang="en-US" sz="2400" dirty="0">
                <a:latin typeface="Rockwell" pitchFamily="18" charset="0"/>
              </a:rPr>
              <a:t> </a:t>
            </a:r>
            <a:r>
              <a:rPr lang="en-US" sz="2400" dirty="0" err="1">
                <a:latin typeface="Rockwell" pitchFamily="18" charset="0"/>
              </a:rPr>
              <a:t>dengan</a:t>
            </a:r>
            <a:r>
              <a:rPr lang="en-US" sz="2400" dirty="0">
                <a:latin typeface="Rockwell" pitchFamily="18" charset="0"/>
              </a:rPr>
              <a:t> </a:t>
            </a:r>
            <a:r>
              <a:rPr lang="en-US" sz="2400" dirty="0" err="1">
                <a:latin typeface="Rockwell" pitchFamily="18" charset="0"/>
              </a:rPr>
              <a:t>pengukuran</a:t>
            </a:r>
            <a:r>
              <a:rPr lang="en-US" sz="2400" dirty="0">
                <a:latin typeface="Rockwell" pitchFamily="18" charset="0"/>
              </a:rPr>
              <a:t> </a:t>
            </a:r>
            <a:r>
              <a:rPr lang="en-US" sz="2400" dirty="0" err="1">
                <a:latin typeface="Rockwell" pitchFamily="18" charset="0"/>
              </a:rPr>
              <a:t>dimensi</a:t>
            </a:r>
            <a:r>
              <a:rPr lang="en-US" sz="2400" dirty="0">
                <a:latin typeface="Rockwell" pitchFamily="18" charset="0"/>
              </a:rPr>
              <a:t> </a:t>
            </a:r>
            <a:r>
              <a:rPr lang="en-US" sz="2400" dirty="0" err="1">
                <a:latin typeface="Rockwell" pitchFamily="18" charset="0"/>
              </a:rPr>
              <a:t>tubuh</a:t>
            </a:r>
            <a:r>
              <a:rPr lang="en-US" sz="2400" dirty="0">
                <a:latin typeface="Rockwell" pitchFamily="18" charset="0"/>
              </a:rPr>
              <a:t> </a:t>
            </a:r>
            <a:r>
              <a:rPr lang="en-US" sz="2400" dirty="0" err="1">
                <a:latin typeface="Rockwell" pitchFamily="18" charset="0"/>
              </a:rPr>
              <a:t>manusia</a:t>
            </a:r>
            <a:r>
              <a:rPr lang="en-US" sz="2400" dirty="0">
                <a:latin typeface="Rockwell" pitchFamily="18" charset="0"/>
              </a:rPr>
              <a:t>. </a:t>
            </a:r>
            <a:r>
              <a:rPr lang="en-US" sz="2400" dirty="0" err="1">
                <a:latin typeface="Rockwell" pitchFamily="18" charset="0"/>
              </a:rPr>
              <a:t>Manusia</a:t>
            </a:r>
            <a:r>
              <a:rPr lang="en-US" sz="2400" dirty="0">
                <a:latin typeface="Rockwell" pitchFamily="18" charset="0"/>
              </a:rPr>
              <a:t> </a:t>
            </a:r>
            <a:r>
              <a:rPr lang="en-US" sz="2400" dirty="0" err="1">
                <a:latin typeface="Rockwell" pitchFamily="18" charset="0"/>
              </a:rPr>
              <a:t>pada</a:t>
            </a:r>
            <a:r>
              <a:rPr lang="en-US" sz="2400" dirty="0">
                <a:latin typeface="Rockwell" pitchFamily="18" charset="0"/>
              </a:rPr>
              <a:t> </a:t>
            </a:r>
            <a:r>
              <a:rPr lang="en-US" sz="2400" dirty="0" err="1">
                <a:latin typeface="Rockwell" pitchFamily="18" charset="0"/>
              </a:rPr>
              <a:t>dasarnya</a:t>
            </a:r>
            <a:r>
              <a:rPr lang="en-US" sz="2400" dirty="0">
                <a:latin typeface="Rockwell" pitchFamily="18" charset="0"/>
              </a:rPr>
              <a:t> </a:t>
            </a:r>
            <a:r>
              <a:rPr lang="en-US" sz="2400" dirty="0" err="1">
                <a:latin typeface="Rockwell" pitchFamily="18" charset="0"/>
              </a:rPr>
              <a:t>akan</a:t>
            </a:r>
            <a:r>
              <a:rPr lang="en-US" sz="2400" dirty="0">
                <a:latin typeface="Rockwell" pitchFamily="18" charset="0"/>
              </a:rPr>
              <a:t> </a:t>
            </a:r>
            <a:r>
              <a:rPr lang="en-US" sz="2400" dirty="0" err="1">
                <a:latin typeface="Rockwell" pitchFamily="18" charset="0"/>
              </a:rPr>
              <a:t>memiliki</a:t>
            </a:r>
            <a:r>
              <a:rPr lang="en-US" sz="2400" dirty="0">
                <a:latin typeface="Rockwell" pitchFamily="18" charset="0"/>
              </a:rPr>
              <a:t> </a:t>
            </a:r>
            <a:r>
              <a:rPr lang="en-US" sz="2400" dirty="0" err="1">
                <a:latin typeface="Rockwell" pitchFamily="18" charset="0"/>
              </a:rPr>
              <a:t>bentuk</a:t>
            </a:r>
            <a:r>
              <a:rPr lang="en-US" sz="2400" dirty="0">
                <a:latin typeface="Rockwell" pitchFamily="18" charset="0"/>
              </a:rPr>
              <a:t>, </a:t>
            </a:r>
            <a:r>
              <a:rPr lang="en-US" sz="2400" dirty="0" err="1">
                <a:latin typeface="Rockwell" pitchFamily="18" charset="0"/>
              </a:rPr>
              <a:t>ukuran</a:t>
            </a:r>
            <a:r>
              <a:rPr lang="en-US" sz="2400" dirty="0">
                <a:latin typeface="Rockwell" pitchFamily="18" charset="0"/>
              </a:rPr>
              <a:t>, </a:t>
            </a:r>
            <a:r>
              <a:rPr lang="en-US" sz="2400" dirty="0" err="1">
                <a:latin typeface="Rockwell" pitchFamily="18" charset="0"/>
              </a:rPr>
              <a:t>berat</a:t>
            </a:r>
            <a:r>
              <a:rPr lang="en-US" sz="2400" dirty="0">
                <a:latin typeface="Rockwell" pitchFamily="18" charset="0"/>
              </a:rPr>
              <a:t> </a:t>
            </a:r>
            <a:r>
              <a:rPr lang="en-US" sz="2400" dirty="0" err="1">
                <a:latin typeface="Rockwell" pitchFamily="18" charset="0"/>
              </a:rPr>
              <a:t>dan</a:t>
            </a:r>
            <a:r>
              <a:rPr lang="en-US" sz="2400" dirty="0">
                <a:latin typeface="Rockwell" pitchFamily="18" charset="0"/>
              </a:rPr>
              <a:t> lain yang </a:t>
            </a:r>
            <a:r>
              <a:rPr lang="en-US" sz="2400" dirty="0" err="1">
                <a:latin typeface="Rockwell" pitchFamily="18" charset="0"/>
              </a:rPr>
              <a:t>berbeda</a:t>
            </a:r>
            <a:r>
              <a:rPr lang="en-US" sz="2400" dirty="0">
                <a:latin typeface="Rockwell" pitchFamily="18" charset="0"/>
              </a:rPr>
              <a:t> </a:t>
            </a:r>
            <a:r>
              <a:rPr lang="en-US" sz="2400" dirty="0" err="1">
                <a:latin typeface="Rockwell" pitchFamily="18" charset="0"/>
              </a:rPr>
              <a:t>satu</a:t>
            </a:r>
            <a:r>
              <a:rPr lang="en-US" sz="2400" dirty="0">
                <a:latin typeface="Rockwell" pitchFamily="18" charset="0"/>
              </a:rPr>
              <a:t> </a:t>
            </a:r>
            <a:r>
              <a:rPr lang="en-US" sz="2400" dirty="0" err="1">
                <a:latin typeface="Rockwell" pitchFamily="18" charset="0"/>
              </a:rPr>
              <a:t>dengan</a:t>
            </a:r>
            <a:r>
              <a:rPr lang="en-US" sz="2400" dirty="0">
                <a:latin typeface="Rockwell" pitchFamily="18" charset="0"/>
              </a:rPr>
              <a:t> </a:t>
            </a:r>
            <a:r>
              <a:rPr lang="en-US" sz="2400" dirty="0" err="1">
                <a:latin typeface="Rockwell" pitchFamily="18" charset="0"/>
              </a:rPr>
              <a:t>lainnya</a:t>
            </a:r>
            <a:r>
              <a:rPr lang="en-US" sz="2400" dirty="0">
                <a:latin typeface="Rockwell" pitchFamily="18" charset="0"/>
              </a:rPr>
              <a:t> (Wignjosoebroto,2003).</a:t>
            </a:r>
          </a:p>
        </p:txBody>
      </p:sp>
      <p:sp>
        <p:nvSpPr>
          <p:cNvPr id="2" name="Footer Placeholder 1"/>
          <p:cNvSpPr>
            <a:spLocks noGrp="1"/>
          </p:cNvSpPr>
          <p:nvPr>
            <p:ph type="ftr" sz="quarter" idx="11"/>
          </p:nvPr>
        </p:nvSpPr>
        <p:spPr/>
        <p:txBody>
          <a:bodyPr/>
          <a:lstStyle/>
          <a:p>
            <a:pPr>
              <a:defRPr/>
            </a:pPr>
            <a:r>
              <a:rPr lang="en-US" smtClean="0">
                <a:solidFill>
                  <a:prstClr val="black"/>
                </a:solidFill>
              </a:rPr>
              <a:t>Modul-3, data M Arief Latar</a:t>
            </a:r>
            <a:endParaRPr lang="en-US">
              <a:solidFill>
                <a:prstClr val="black"/>
              </a:solidFill>
            </a:endParaRPr>
          </a:p>
        </p:txBody>
      </p:sp>
    </p:spTree>
    <p:extLst>
      <p:ext uri="{BB962C8B-B14F-4D97-AF65-F5344CB8AC3E}">
        <p14:creationId xmlns:p14="http://schemas.microsoft.com/office/powerpoint/2010/main" val="3134847352"/>
      </p:ext>
    </p:extLst>
  </p:cSld>
  <p:clrMapOvr>
    <a:masterClrMapping/>
  </p:clrMapOvr>
  <p:transition>
    <p:plu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295400"/>
            <a:ext cx="7000875" cy="381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pPr>
              <a:defRPr/>
            </a:pPr>
            <a:r>
              <a:rPr lang="en-US" smtClean="0">
                <a:solidFill>
                  <a:prstClr val="black"/>
                </a:solidFill>
              </a:rPr>
              <a:t>Modul-3, data M Arief Latar</a:t>
            </a:r>
            <a:endParaRPr lang="en-US">
              <a:solidFill>
                <a:prstClr val="black"/>
              </a:solidFill>
            </a:endParaRPr>
          </a:p>
        </p:txBody>
      </p:sp>
    </p:spTree>
    <p:extLst>
      <p:ext uri="{BB962C8B-B14F-4D97-AF65-F5344CB8AC3E}">
        <p14:creationId xmlns:p14="http://schemas.microsoft.com/office/powerpoint/2010/main" val="1325421086"/>
      </p:ext>
    </p:extLst>
  </p:cSld>
  <p:clrMapOvr>
    <a:masterClrMapping/>
  </p:clrMapOvr>
  <p:transition>
    <p:plus/>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Rectangle 2"/>
          <p:cNvSpPr>
            <a:spLocks noGrp="1" noChangeArrowheads="1"/>
          </p:cNvSpPr>
          <p:nvPr>
            <p:ph type="title"/>
          </p:nvPr>
        </p:nvSpPr>
        <p:spPr>
          <a:xfrm>
            <a:off x="1295400" y="1143000"/>
            <a:ext cx="2819400" cy="457200"/>
          </a:xfrm>
        </p:spPr>
        <p:txBody>
          <a:bodyPr>
            <a:normAutofit/>
          </a:bodyPr>
          <a:lstStyle/>
          <a:p>
            <a:r>
              <a:rPr lang="en-US" altLang="ja-JP" sz="2000" dirty="0" err="1" smtClean="0">
                <a:latin typeface="Rockwell Condensed" pitchFamily="18" charset="0"/>
                <a:ea typeface="ＭＳ Ｐゴシック" pitchFamily="50" charset="-128"/>
              </a:rPr>
              <a:t>Antropmert</a:t>
            </a:r>
            <a:r>
              <a:rPr lang="en-US" altLang="ja-JP" sz="2000" dirty="0" smtClean="0">
                <a:latin typeface="Rockwell Condensed" pitchFamily="18" charset="0"/>
                <a:ea typeface="ＭＳ Ｐゴシック" pitchFamily="50" charset="-128"/>
              </a:rPr>
              <a:t> </a:t>
            </a:r>
            <a:r>
              <a:rPr lang="en-US" altLang="ja-JP" sz="2000" dirty="0" err="1" smtClean="0">
                <a:latin typeface="Rockwell Condensed" pitchFamily="18" charset="0"/>
                <a:ea typeface="ＭＳ Ｐゴシック" pitchFamily="50" charset="-128"/>
              </a:rPr>
              <a:t>dibagi</a:t>
            </a:r>
            <a:r>
              <a:rPr lang="en-US" altLang="ja-JP" sz="2000" dirty="0" smtClean="0">
                <a:latin typeface="Rockwell Condensed" pitchFamily="18" charset="0"/>
                <a:ea typeface="ＭＳ Ｐゴシック" pitchFamily="50" charset="-128"/>
              </a:rPr>
              <a:t>  </a:t>
            </a:r>
            <a:r>
              <a:rPr lang="en-US" altLang="ja-JP" sz="2000" dirty="0" err="1" smtClean="0">
                <a:latin typeface="Rockwell Condensed" pitchFamily="18" charset="0"/>
                <a:ea typeface="ＭＳ Ｐゴシック" pitchFamily="50" charset="-128"/>
              </a:rPr>
              <a:t>atas</a:t>
            </a:r>
            <a:r>
              <a:rPr lang="en-US" altLang="ja-JP" sz="2000" dirty="0" smtClean="0">
                <a:latin typeface="Rockwell Condensed" pitchFamily="18" charset="0"/>
                <a:ea typeface="ＭＳ Ｐゴシック" pitchFamily="50" charset="-128"/>
              </a:rPr>
              <a:t>   :</a:t>
            </a:r>
            <a:r>
              <a:rPr lang="id-ID" altLang="ja-JP" sz="2000" dirty="0" smtClean="0">
                <a:latin typeface="Rockwell Condensed" pitchFamily="18" charset="0"/>
              </a:rPr>
              <a:t> </a:t>
            </a:r>
            <a:endParaRPr lang="ja-JP" altLang="en-US" sz="2000" dirty="0">
              <a:latin typeface="Rockwell Condensed" pitchFamily="18" charset="0"/>
              <a:ea typeface="ＭＳ Ｐゴシック" pitchFamily="50" charset="-128"/>
            </a:endParaRPr>
          </a:p>
        </p:txBody>
      </p:sp>
      <p:sp>
        <p:nvSpPr>
          <p:cNvPr id="527363" name="Rectangle 3"/>
          <p:cNvSpPr>
            <a:spLocks noGrp="1" noChangeArrowheads="1"/>
          </p:cNvSpPr>
          <p:nvPr>
            <p:ph idx="1"/>
          </p:nvPr>
        </p:nvSpPr>
        <p:spPr>
          <a:xfrm>
            <a:off x="1143000" y="1828800"/>
            <a:ext cx="7750175" cy="4572000"/>
          </a:xfrm>
        </p:spPr>
        <p:txBody>
          <a:bodyPr/>
          <a:lstStyle/>
          <a:p>
            <a:pPr marL="457200" indent="-457200">
              <a:lnSpc>
                <a:spcPct val="80000"/>
              </a:lnSpc>
              <a:buFont typeface="+mj-lt"/>
              <a:buAutoNum type="arabicPeriod"/>
            </a:pPr>
            <a:r>
              <a:rPr lang="id-ID" altLang="ja-JP" sz="2400" dirty="0">
                <a:solidFill>
                  <a:srgbClr val="0070C0"/>
                </a:solidFill>
                <a:latin typeface="Rockwell Condensed" pitchFamily="18" charset="0"/>
              </a:rPr>
              <a:t>Antropometri </a:t>
            </a:r>
            <a:r>
              <a:rPr lang="en-US" altLang="ja-JP" sz="2400" dirty="0" smtClean="0">
                <a:solidFill>
                  <a:srgbClr val="0070C0"/>
                </a:solidFill>
                <a:latin typeface="Rockwell Condensed" pitchFamily="18" charset="0"/>
              </a:rPr>
              <a:t>S</a:t>
            </a:r>
            <a:r>
              <a:rPr lang="id-ID" altLang="ja-JP" sz="2400" dirty="0" smtClean="0">
                <a:solidFill>
                  <a:srgbClr val="0070C0"/>
                </a:solidFill>
                <a:latin typeface="Rockwell Condensed" pitchFamily="18" charset="0"/>
              </a:rPr>
              <a:t>tatis</a:t>
            </a:r>
            <a:r>
              <a:rPr lang="en-US" altLang="ja-JP" sz="2400" dirty="0" smtClean="0">
                <a:solidFill>
                  <a:srgbClr val="0070C0"/>
                </a:solidFill>
                <a:latin typeface="Rockwell Condensed" pitchFamily="18" charset="0"/>
              </a:rPr>
              <a:t>/</a:t>
            </a:r>
            <a:r>
              <a:rPr lang="en-US" altLang="ja-JP" sz="2400" dirty="0" err="1" smtClean="0">
                <a:solidFill>
                  <a:srgbClr val="0070C0"/>
                </a:solidFill>
                <a:latin typeface="Rockwell Condensed" pitchFamily="18" charset="0"/>
              </a:rPr>
              <a:t>struktural</a:t>
            </a:r>
            <a:r>
              <a:rPr lang="id-ID" altLang="ja-JP" sz="2400" dirty="0" smtClean="0">
                <a:solidFill>
                  <a:srgbClr val="0070C0"/>
                </a:solidFill>
                <a:latin typeface="Rockwell Condensed" pitchFamily="18" charset="0"/>
              </a:rPr>
              <a:t> </a:t>
            </a:r>
            <a:r>
              <a:rPr lang="id-ID" altLang="ja-JP" sz="2400" dirty="0">
                <a:latin typeface="Rockwell Condensed" pitchFamily="18" charset="0"/>
              </a:rPr>
              <a:t>berkaitan dengan pengukuran dimensi tubuh manusia dalam keadaan diam atau dalam posisi yang dibakukan. Misalnya tinggi badan, panjang lengan, tinggi siku, tebal paha, dan lain sebagainya. </a:t>
            </a:r>
            <a:endParaRPr lang="en-US" altLang="ja-JP" sz="2400" dirty="0" smtClean="0">
              <a:latin typeface="Rockwell Condensed" pitchFamily="18" charset="0"/>
            </a:endParaRPr>
          </a:p>
          <a:p>
            <a:pPr marL="457200" indent="-457200">
              <a:lnSpc>
                <a:spcPct val="80000"/>
              </a:lnSpc>
              <a:buFont typeface="+mj-lt"/>
              <a:buAutoNum type="arabicPeriod"/>
            </a:pPr>
            <a:endParaRPr lang="en-US" altLang="ja-JP" sz="2400" dirty="0">
              <a:latin typeface="Rockwell Condensed" pitchFamily="18" charset="0"/>
              <a:ea typeface="ＭＳ Ｐゴシック" pitchFamily="50" charset="-128"/>
            </a:endParaRPr>
          </a:p>
          <a:p>
            <a:pPr marL="457200" indent="-457200">
              <a:lnSpc>
                <a:spcPct val="80000"/>
              </a:lnSpc>
              <a:buFont typeface="+mj-lt"/>
              <a:buAutoNum type="arabicPeriod"/>
            </a:pPr>
            <a:r>
              <a:rPr lang="en-US" altLang="ja-JP" sz="2400" dirty="0">
                <a:solidFill>
                  <a:srgbClr val="0070C0"/>
                </a:solidFill>
                <a:latin typeface="Rockwell Condensed" pitchFamily="18" charset="0"/>
                <a:ea typeface="ＭＳ Ｐゴシック" pitchFamily="50" charset="-128"/>
              </a:rPr>
              <a:t>A</a:t>
            </a:r>
            <a:r>
              <a:rPr lang="id-ID" altLang="ja-JP" sz="2400" dirty="0">
                <a:solidFill>
                  <a:srgbClr val="0070C0"/>
                </a:solidFill>
                <a:latin typeface="Rockwell Condensed" pitchFamily="18" charset="0"/>
              </a:rPr>
              <a:t>ntropometri </a:t>
            </a:r>
            <a:r>
              <a:rPr lang="en-US" altLang="ja-JP" sz="2400" dirty="0" smtClean="0">
                <a:solidFill>
                  <a:srgbClr val="0070C0"/>
                </a:solidFill>
                <a:latin typeface="Rockwell Condensed" pitchFamily="18" charset="0"/>
              </a:rPr>
              <a:t>D</a:t>
            </a:r>
            <a:r>
              <a:rPr lang="id-ID" altLang="ja-JP" sz="2400" dirty="0" smtClean="0">
                <a:solidFill>
                  <a:srgbClr val="0070C0"/>
                </a:solidFill>
                <a:latin typeface="Rockwell Condensed" pitchFamily="18" charset="0"/>
              </a:rPr>
              <a:t>inamis</a:t>
            </a:r>
            <a:r>
              <a:rPr lang="en-US" altLang="ja-JP" sz="2400" dirty="0" smtClean="0">
                <a:solidFill>
                  <a:srgbClr val="0070C0"/>
                </a:solidFill>
                <a:latin typeface="Rockwell Condensed" pitchFamily="18" charset="0"/>
              </a:rPr>
              <a:t>/</a:t>
            </a:r>
            <a:r>
              <a:rPr lang="en-US" altLang="ja-JP" sz="2400" dirty="0" err="1" smtClean="0">
                <a:solidFill>
                  <a:srgbClr val="0070C0"/>
                </a:solidFill>
                <a:latin typeface="Rockwell Condensed" pitchFamily="18" charset="0"/>
              </a:rPr>
              <a:t>fungsional</a:t>
            </a:r>
            <a:r>
              <a:rPr lang="id-ID" altLang="ja-JP" sz="2400" dirty="0" smtClean="0">
                <a:solidFill>
                  <a:srgbClr val="0070C0"/>
                </a:solidFill>
                <a:latin typeface="Rockwell Condensed" pitchFamily="18" charset="0"/>
              </a:rPr>
              <a:t> </a:t>
            </a:r>
            <a:r>
              <a:rPr lang="id-ID" altLang="ja-JP" sz="2400" dirty="0">
                <a:solidFill>
                  <a:schemeClr val="tx2"/>
                </a:solidFill>
                <a:latin typeface="Rockwell Condensed" pitchFamily="18" charset="0"/>
              </a:rPr>
              <a:t>berhubungan dengan pengukuran keadaan dan ciri-ciri fisik manusia dalam keadaan bergerak atau memperhatikan gerakan-gerakan yang mungkin terjadi selama manusia melakukan pekerjaannya, misalnya ketika memutar stir mobil, merakit komponen, dan lain sebagainya.</a:t>
            </a:r>
            <a:r>
              <a:rPr lang="id-ID" altLang="ja-JP" sz="2400" dirty="0">
                <a:latin typeface="Rockwell Condensed" pitchFamily="18" charset="0"/>
              </a:rPr>
              <a:t> </a:t>
            </a:r>
            <a:endParaRPr lang="en-US" altLang="ja-JP" sz="2400" dirty="0" smtClean="0">
              <a:latin typeface="Rockwell Condensed" pitchFamily="18" charset="0"/>
            </a:endParaRPr>
          </a:p>
          <a:p>
            <a:pPr>
              <a:lnSpc>
                <a:spcPct val="80000"/>
              </a:lnSpc>
            </a:pPr>
            <a:endParaRPr lang="en-US" altLang="ja-JP" sz="2400" dirty="0">
              <a:latin typeface="Rockwell Condensed" pitchFamily="18" charset="0"/>
              <a:ea typeface="ＭＳ Ｐゴシック" pitchFamily="50" charset="-128"/>
            </a:endParaRPr>
          </a:p>
          <a:p>
            <a:pPr>
              <a:lnSpc>
                <a:spcPct val="80000"/>
              </a:lnSpc>
            </a:pPr>
            <a:r>
              <a:rPr lang="id-ID" altLang="ja-JP" sz="2400" dirty="0">
                <a:latin typeface="Rockwell Condensed" pitchFamily="18" charset="0"/>
              </a:rPr>
              <a:t>Aplikasi dari dari kedua jenis data tersebut dilakukan secara bersamaan dalam rangka mendapatkan suatu perancangan yang optimum dari suatu ruang dan fasilitas akomodasi.</a:t>
            </a:r>
            <a:endParaRPr lang="ja-JP" altLang="en-US" sz="2400" dirty="0">
              <a:latin typeface="Rockwell Condensed" pitchFamily="18" charset="0"/>
              <a:ea typeface="ＭＳ Ｐゴシック" pitchFamily="50" charset="-128"/>
            </a:endParaRPr>
          </a:p>
        </p:txBody>
      </p:sp>
      <p:sp>
        <p:nvSpPr>
          <p:cNvPr id="2" name="TextBox 1"/>
          <p:cNvSpPr txBox="1"/>
          <p:nvPr/>
        </p:nvSpPr>
        <p:spPr>
          <a:xfrm>
            <a:off x="2362200" y="317212"/>
            <a:ext cx="4876800" cy="58477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3200" dirty="0" smtClean="0">
                <a:latin typeface="Rockwell" pitchFamily="18" charset="0"/>
              </a:rPr>
              <a:t>1.2.	</a:t>
            </a:r>
            <a:r>
              <a:rPr lang="en-US" sz="3200" dirty="0" err="1" smtClean="0">
                <a:latin typeface="Rockwell" pitchFamily="18" charset="0"/>
              </a:rPr>
              <a:t>Ruang</a:t>
            </a:r>
            <a:r>
              <a:rPr lang="en-US" sz="3200" dirty="0" smtClean="0">
                <a:latin typeface="Rockwell" pitchFamily="18" charset="0"/>
              </a:rPr>
              <a:t>  </a:t>
            </a:r>
            <a:r>
              <a:rPr lang="en-US" sz="3200" dirty="0" err="1" smtClean="0">
                <a:latin typeface="Rockwell" pitchFamily="18" charset="0"/>
              </a:rPr>
              <a:t>Lingkup</a:t>
            </a:r>
            <a:endParaRPr lang="en-US" sz="3200" dirty="0">
              <a:latin typeface="Rockwell" pitchFamily="18" charset="0"/>
            </a:endParaRPr>
          </a:p>
        </p:txBody>
      </p:sp>
      <p:sp>
        <p:nvSpPr>
          <p:cNvPr id="3" name="Footer Placeholder 2"/>
          <p:cNvSpPr>
            <a:spLocks noGrp="1"/>
          </p:cNvSpPr>
          <p:nvPr>
            <p:ph type="ftr" sz="quarter" idx="11"/>
          </p:nvPr>
        </p:nvSpPr>
        <p:spPr/>
        <p:txBody>
          <a:bodyPr/>
          <a:lstStyle/>
          <a:p>
            <a:pPr>
              <a:defRPr/>
            </a:pPr>
            <a:r>
              <a:rPr lang="en-US" smtClean="0">
                <a:solidFill>
                  <a:prstClr val="black"/>
                </a:solidFill>
              </a:rPr>
              <a:t>Modul-3, data M Arief Latar</a:t>
            </a:r>
            <a:endParaRPr lang="en-US">
              <a:solidFill>
                <a:prstClr val="black"/>
              </a:solidFill>
            </a:endParaRPr>
          </a:p>
        </p:txBody>
      </p:sp>
    </p:spTree>
    <p:extLst>
      <p:ext uri="{BB962C8B-B14F-4D97-AF65-F5344CB8AC3E}">
        <p14:creationId xmlns:p14="http://schemas.microsoft.com/office/powerpoint/2010/main" val="4086015416"/>
      </p:ext>
    </p:extLst>
  </p:cSld>
  <p:clrMapOvr>
    <a:masterClrMapping/>
  </p:clrMapOvr>
  <p:transition>
    <p:plu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96284" y="304800"/>
            <a:ext cx="6833316" cy="1200329"/>
          </a:xfrm>
          <a:prstGeom prst="rect">
            <a:avLst/>
          </a:prstGeom>
        </p:spPr>
        <p:txBody>
          <a:bodyPr wrap="square">
            <a:spAutoFit/>
          </a:bodyPr>
          <a:lstStyle/>
          <a:p>
            <a:r>
              <a:rPr lang="en-US" sz="3200" b="1" dirty="0" smtClean="0">
                <a:solidFill>
                  <a:srgbClr val="0070C0"/>
                </a:solidFill>
                <a:latin typeface="Rockwell" pitchFamily="18" charset="0"/>
              </a:rPr>
              <a:t>1.2.1.	</a:t>
            </a:r>
            <a:r>
              <a:rPr lang="en-US" sz="3200" b="1" dirty="0" err="1" smtClean="0">
                <a:solidFill>
                  <a:srgbClr val="0070C0"/>
                </a:solidFill>
                <a:latin typeface="Rockwell" pitchFamily="18" charset="0"/>
              </a:rPr>
              <a:t>Anthropometri</a:t>
            </a:r>
            <a:r>
              <a:rPr lang="en-US" sz="3200" b="1" dirty="0" smtClean="0">
                <a:solidFill>
                  <a:srgbClr val="0070C0"/>
                </a:solidFill>
                <a:latin typeface="Rockwell" pitchFamily="18" charset="0"/>
              </a:rPr>
              <a:t> </a:t>
            </a:r>
            <a:r>
              <a:rPr lang="en-US" sz="3200" b="1" dirty="0" err="1">
                <a:solidFill>
                  <a:srgbClr val="0070C0"/>
                </a:solidFill>
                <a:latin typeface="Rockwell" pitchFamily="18" charset="0"/>
              </a:rPr>
              <a:t>Statis</a:t>
            </a:r>
            <a:r>
              <a:rPr lang="en-US" sz="3600" b="1" dirty="0">
                <a:solidFill>
                  <a:srgbClr val="0070C0"/>
                </a:solidFill>
                <a:latin typeface="Rockwell" pitchFamily="18" charset="0"/>
              </a:rPr>
              <a:t/>
            </a:r>
            <a:br>
              <a:rPr lang="en-US" sz="3600" b="1" dirty="0">
                <a:solidFill>
                  <a:srgbClr val="0070C0"/>
                </a:solidFill>
                <a:latin typeface="Rockwell" pitchFamily="18" charset="0"/>
              </a:rPr>
            </a:br>
            <a:r>
              <a:rPr lang="en-US" sz="2000" dirty="0" err="1">
                <a:latin typeface="Rockwell" pitchFamily="18" charset="0"/>
              </a:rPr>
              <a:t>Pengukuran</a:t>
            </a:r>
            <a:r>
              <a:rPr lang="en-US" sz="2000" dirty="0">
                <a:latin typeface="Rockwell" pitchFamily="18" charset="0"/>
              </a:rPr>
              <a:t> </a:t>
            </a:r>
            <a:r>
              <a:rPr lang="en-US" sz="2000" dirty="0" err="1">
                <a:latin typeface="Rockwell" pitchFamily="18" charset="0"/>
              </a:rPr>
              <a:t>manusia</a:t>
            </a:r>
            <a:r>
              <a:rPr lang="en-US" sz="2000" dirty="0">
                <a:latin typeface="Rockwell" pitchFamily="18" charset="0"/>
              </a:rPr>
              <a:t> </a:t>
            </a:r>
            <a:r>
              <a:rPr lang="en-US" sz="2000" dirty="0" err="1">
                <a:latin typeface="Rockwell" pitchFamily="18" charset="0"/>
              </a:rPr>
              <a:t>pada</a:t>
            </a:r>
            <a:r>
              <a:rPr lang="en-US" sz="2000" dirty="0">
                <a:latin typeface="Rockwell" pitchFamily="18" charset="0"/>
              </a:rPr>
              <a:t> </a:t>
            </a:r>
            <a:r>
              <a:rPr lang="en-US" sz="2000" dirty="0" err="1">
                <a:latin typeface="Rockwell" pitchFamily="18" charset="0"/>
              </a:rPr>
              <a:t>posisi</a:t>
            </a:r>
            <a:r>
              <a:rPr lang="en-US" sz="2000" dirty="0">
                <a:latin typeface="Rockwell" pitchFamily="18" charset="0"/>
              </a:rPr>
              <a:t> </a:t>
            </a:r>
            <a:r>
              <a:rPr lang="en-US" sz="2000" dirty="0" err="1">
                <a:latin typeface="Rockwell" pitchFamily="18" charset="0"/>
              </a:rPr>
              <a:t>diam</a:t>
            </a:r>
            <a:r>
              <a:rPr lang="en-US" sz="2000" dirty="0">
                <a:latin typeface="Rockwell" pitchFamily="18" charset="0"/>
              </a:rPr>
              <a:t> </a:t>
            </a:r>
            <a:r>
              <a:rPr lang="en-US" sz="2000" dirty="0" err="1">
                <a:latin typeface="Rockwell" pitchFamily="18" charset="0"/>
              </a:rPr>
              <a:t>dan</a:t>
            </a:r>
            <a:r>
              <a:rPr lang="en-US" sz="2000" dirty="0">
                <a:latin typeface="Rockwell" pitchFamily="18" charset="0"/>
              </a:rPr>
              <a:t> linear </a:t>
            </a:r>
            <a:r>
              <a:rPr lang="en-US" sz="2000" dirty="0" err="1">
                <a:latin typeface="Rockwell" pitchFamily="18" charset="0"/>
              </a:rPr>
              <a:t>pada</a:t>
            </a:r>
            <a:r>
              <a:rPr lang="en-US" sz="2000" dirty="0">
                <a:latin typeface="Rockwell" pitchFamily="18" charset="0"/>
              </a:rPr>
              <a:t> </a:t>
            </a:r>
            <a:r>
              <a:rPr lang="en-US" sz="2000" dirty="0" err="1">
                <a:latin typeface="Rockwell" pitchFamily="18" charset="0"/>
              </a:rPr>
              <a:t>permukaan</a:t>
            </a:r>
            <a:r>
              <a:rPr lang="en-US" sz="2000" dirty="0">
                <a:latin typeface="Rockwell" pitchFamily="18" charset="0"/>
              </a:rPr>
              <a:t> </a:t>
            </a:r>
            <a:r>
              <a:rPr lang="en-US" sz="2000" dirty="0" err="1">
                <a:latin typeface="Rockwell" pitchFamily="18" charset="0"/>
              </a:rPr>
              <a:t>tubuh</a:t>
            </a:r>
            <a:r>
              <a:rPr lang="en-US" sz="2000" dirty="0" smtClean="0">
                <a:latin typeface="Rockwell" pitchFamily="18" charset="0"/>
              </a:rPr>
              <a:t>. </a:t>
            </a:r>
            <a:endParaRPr lang="en-US" sz="2000" dirty="0">
              <a:latin typeface="Rockwell" pitchFamily="18" charset="0"/>
            </a:endParaRPr>
          </a:p>
        </p:txBody>
      </p:sp>
      <p:sp>
        <p:nvSpPr>
          <p:cNvPr id="6" name="Rectangle 5"/>
          <p:cNvSpPr/>
          <p:nvPr/>
        </p:nvSpPr>
        <p:spPr>
          <a:xfrm>
            <a:off x="1295401" y="1524000"/>
            <a:ext cx="7543800" cy="5115246"/>
          </a:xfrm>
          <a:prstGeom prst="rect">
            <a:avLst/>
          </a:prstGeom>
        </p:spPr>
        <p:txBody>
          <a:bodyPr wrap="square">
            <a:spAutoFit/>
          </a:bodyPr>
          <a:lstStyle/>
          <a:p>
            <a:r>
              <a:rPr lang="id-ID" sz="2000" dirty="0">
                <a:latin typeface="Rockwell Condensed" pitchFamily="18" charset="0"/>
              </a:rPr>
              <a:t>Dimensi tubuh manusia itu sendiri dipengaruhi oleh beberapa faktor yang harus menjadi salah satu pertimbangan dalam menentukan sampel data yang akan diambil. Faktor-faktor tersebut adalah: </a:t>
            </a:r>
            <a:endParaRPr lang="en-US" sz="2000" dirty="0">
              <a:latin typeface="Rockwell Condensed" pitchFamily="18" charset="0"/>
            </a:endParaRPr>
          </a:p>
          <a:p>
            <a:pPr marL="342900" lvl="0" indent="-342900">
              <a:buFont typeface="+mj-lt"/>
              <a:buAutoNum type="arabicPeriod"/>
            </a:pPr>
            <a:r>
              <a:rPr lang="id-ID" sz="2000" dirty="0">
                <a:latin typeface="Rockwell Condensed" pitchFamily="18" charset="0"/>
              </a:rPr>
              <a:t>Umur</a:t>
            </a:r>
            <a:endParaRPr lang="en-US" sz="2000" dirty="0">
              <a:latin typeface="Rockwell Condensed" pitchFamily="18" charset="0"/>
            </a:endParaRPr>
          </a:p>
          <a:p>
            <a:pPr lvl="1"/>
            <a:r>
              <a:rPr lang="id-ID" sz="2000" dirty="0">
                <a:latin typeface="Rockwell Condensed" pitchFamily="18" charset="0"/>
              </a:rPr>
              <a:t>Ukuran tubuh manusia akan berkembang dari saat lahir sampai sekitar 20 tahun untuk pria dan 17 tahun untuk wanita. Ada kecenderungan berkurang setelah 60 tahun</a:t>
            </a:r>
            <a:r>
              <a:rPr lang="id-ID" sz="2000" dirty="0" smtClean="0">
                <a:latin typeface="Rockwell Condensed" pitchFamily="18" charset="0"/>
              </a:rPr>
              <a:t>.</a:t>
            </a:r>
            <a:endParaRPr lang="en-US" sz="2000" dirty="0" smtClean="0">
              <a:latin typeface="Rockwell Condensed" pitchFamily="18" charset="0"/>
            </a:endParaRPr>
          </a:p>
          <a:p>
            <a:pPr marL="1066800" lvl="1" indent="-609600">
              <a:lnSpc>
                <a:spcPct val="80000"/>
              </a:lnSpc>
              <a:buFont typeface="Wingdings" pitchFamily="2" charset="2"/>
              <a:buNone/>
            </a:pPr>
            <a:r>
              <a:rPr lang="id-ID" altLang="ja-JP" dirty="0">
                <a:latin typeface="Rockwell Condensed" pitchFamily="18" charset="0"/>
              </a:rPr>
              <a:t>Dapat digolongkan ke dalam beberapa kelompok :</a:t>
            </a:r>
          </a:p>
          <a:p>
            <a:pPr marL="1066800" lvl="1" indent="-609600">
              <a:lnSpc>
                <a:spcPct val="80000"/>
              </a:lnSpc>
              <a:buFont typeface="Wingdings" pitchFamily="2" charset="2"/>
              <a:buNone/>
            </a:pPr>
            <a:r>
              <a:rPr lang="en-US" altLang="ja-JP" dirty="0">
                <a:latin typeface="Rockwell Condensed" pitchFamily="18" charset="0"/>
                <a:ea typeface="ＭＳ Ｐゴシック" pitchFamily="50" charset="-128"/>
              </a:rPr>
              <a:t>		- </a:t>
            </a:r>
            <a:r>
              <a:rPr lang="id-ID" altLang="ja-JP" dirty="0">
                <a:latin typeface="Rockwell Condensed" pitchFamily="18" charset="0"/>
              </a:rPr>
              <a:t>Balita</a:t>
            </a:r>
          </a:p>
          <a:p>
            <a:pPr marL="1066800" lvl="1" indent="-609600">
              <a:lnSpc>
                <a:spcPct val="80000"/>
              </a:lnSpc>
              <a:buFont typeface="Wingdings" pitchFamily="2" charset="2"/>
              <a:buNone/>
            </a:pPr>
            <a:r>
              <a:rPr lang="en-US" altLang="ja-JP" dirty="0">
                <a:latin typeface="Rockwell Condensed" pitchFamily="18" charset="0"/>
                <a:ea typeface="ＭＳ Ｐゴシック" pitchFamily="50" charset="-128"/>
              </a:rPr>
              <a:t>		- </a:t>
            </a:r>
            <a:r>
              <a:rPr lang="id-ID" altLang="ja-JP" dirty="0">
                <a:latin typeface="Rockwell Condensed" pitchFamily="18" charset="0"/>
              </a:rPr>
              <a:t>Anak-anak</a:t>
            </a:r>
            <a:endParaRPr lang="en-US" altLang="ja-JP" dirty="0">
              <a:latin typeface="Rockwell Condensed" pitchFamily="18" charset="0"/>
              <a:ea typeface="ＭＳ Ｐゴシック" pitchFamily="50" charset="-128"/>
            </a:endParaRPr>
          </a:p>
          <a:p>
            <a:pPr marL="1066800" lvl="1" indent="-609600">
              <a:lnSpc>
                <a:spcPct val="80000"/>
              </a:lnSpc>
              <a:buFont typeface="Wingdings" pitchFamily="2" charset="2"/>
              <a:buNone/>
            </a:pPr>
            <a:r>
              <a:rPr lang="en-US" altLang="ja-JP" dirty="0">
                <a:latin typeface="Rockwell Condensed" pitchFamily="18" charset="0"/>
                <a:ea typeface="ＭＳ Ｐゴシック" pitchFamily="50" charset="-128"/>
              </a:rPr>
              <a:t>		- </a:t>
            </a:r>
            <a:r>
              <a:rPr lang="id-ID" altLang="ja-JP" dirty="0">
                <a:latin typeface="Rockwell Condensed" pitchFamily="18" charset="0"/>
              </a:rPr>
              <a:t>Remaja</a:t>
            </a:r>
          </a:p>
          <a:p>
            <a:pPr marL="1066800" lvl="1" indent="-609600">
              <a:lnSpc>
                <a:spcPct val="80000"/>
              </a:lnSpc>
              <a:buFont typeface="Wingdings" pitchFamily="2" charset="2"/>
              <a:buNone/>
            </a:pPr>
            <a:r>
              <a:rPr lang="en-US" altLang="ja-JP" dirty="0">
                <a:latin typeface="Rockwell Condensed" pitchFamily="18" charset="0"/>
                <a:ea typeface="ＭＳ Ｐゴシック" pitchFamily="50" charset="-128"/>
              </a:rPr>
              <a:t>		- </a:t>
            </a:r>
            <a:r>
              <a:rPr lang="id-ID" altLang="ja-JP" dirty="0">
                <a:latin typeface="Rockwell Condensed" pitchFamily="18" charset="0"/>
              </a:rPr>
              <a:t>Dewasa</a:t>
            </a:r>
          </a:p>
          <a:p>
            <a:pPr marL="1066800" lvl="1" indent="-609600">
              <a:lnSpc>
                <a:spcPct val="80000"/>
              </a:lnSpc>
              <a:buFont typeface="Wingdings" pitchFamily="2" charset="2"/>
              <a:buNone/>
            </a:pPr>
            <a:r>
              <a:rPr lang="en-US" altLang="ja-JP" dirty="0">
                <a:latin typeface="Rockwell Condensed" pitchFamily="18" charset="0"/>
                <a:ea typeface="ＭＳ Ｐゴシック" pitchFamily="50" charset="-128"/>
              </a:rPr>
              <a:t>		- </a:t>
            </a:r>
            <a:r>
              <a:rPr lang="id-ID" altLang="ja-JP" dirty="0">
                <a:latin typeface="Rockwell Condensed" pitchFamily="18" charset="0"/>
              </a:rPr>
              <a:t>Lanjut usi</a:t>
            </a:r>
            <a:r>
              <a:rPr lang="id-ID" altLang="ja-JP" dirty="0"/>
              <a:t>a</a:t>
            </a:r>
            <a:endParaRPr lang="ja-JP" altLang="en-US" dirty="0">
              <a:ea typeface="ＭＳ Ｐゴシック" pitchFamily="50" charset="-128"/>
            </a:endParaRPr>
          </a:p>
          <a:p>
            <a:pPr marL="342900" lvl="0" indent="-342900">
              <a:buFont typeface="+mj-lt"/>
              <a:buAutoNum type="arabicPeriod"/>
            </a:pPr>
            <a:r>
              <a:rPr lang="id-ID" sz="2000" dirty="0" smtClean="0">
                <a:latin typeface="Rockwell Condensed" pitchFamily="18" charset="0"/>
              </a:rPr>
              <a:t>Jenis </a:t>
            </a:r>
            <a:r>
              <a:rPr lang="id-ID" sz="2000" dirty="0">
                <a:latin typeface="Rockwell Condensed" pitchFamily="18" charset="0"/>
              </a:rPr>
              <a:t>kelamin</a:t>
            </a:r>
            <a:endParaRPr lang="en-US" sz="2000" dirty="0">
              <a:latin typeface="Rockwell Condensed" pitchFamily="18" charset="0"/>
            </a:endParaRPr>
          </a:p>
          <a:p>
            <a:pPr lvl="1"/>
            <a:r>
              <a:rPr lang="id-ID" sz="2000" dirty="0">
                <a:latin typeface="Rockwell Condensed" pitchFamily="18" charset="0"/>
              </a:rPr>
              <a:t>Pria pada umumnya memiliki dimensi tubuh yang lebih besar kecuali bagian dada dan pinggul</a:t>
            </a:r>
            <a:r>
              <a:rPr lang="id-ID" sz="2000" dirty="0" smtClean="0">
                <a:latin typeface="Rockwell Condensed" pitchFamily="18" charset="0"/>
              </a:rPr>
              <a:t>.</a:t>
            </a:r>
            <a:endParaRPr lang="en-US" sz="2000" dirty="0" smtClean="0">
              <a:latin typeface="Rockwell Condensed" pitchFamily="18" charset="0"/>
            </a:endParaRPr>
          </a:p>
          <a:p>
            <a:pPr lvl="1"/>
            <a:r>
              <a:rPr lang="id-ID" altLang="ja-JP" sz="2000" dirty="0">
                <a:latin typeface="Rockwell Condensed" pitchFamily="18" charset="0"/>
              </a:rPr>
              <a:t>Oleh karenanya data antropometri untuk kedua jenis kelamin ini selalu disajikan terpisah</a:t>
            </a:r>
            <a:endParaRPr lang="en-US" sz="2000" dirty="0">
              <a:latin typeface="Rockwell Condensed" pitchFamily="18" charset="0"/>
            </a:endParaRPr>
          </a:p>
        </p:txBody>
      </p:sp>
      <p:sp>
        <p:nvSpPr>
          <p:cNvPr id="2" name="Footer Placeholder 1"/>
          <p:cNvSpPr>
            <a:spLocks noGrp="1"/>
          </p:cNvSpPr>
          <p:nvPr>
            <p:ph type="ftr" sz="quarter" idx="11"/>
          </p:nvPr>
        </p:nvSpPr>
        <p:spPr/>
        <p:txBody>
          <a:bodyPr/>
          <a:lstStyle/>
          <a:p>
            <a:pPr>
              <a:defRPr/>
            </a:pPr>
            <a:r>
              <a:rPr lang="en-US" smtClean="0">
                <a:solidFill>
                  <a:prstClr val="black"/>
                </a:solidFill>
              </a:rPr>
              <a:t>Modul-3, data M Arief Latar</a:t>
            </a:r>
            <a:endParaRPr lang="en-US">
              <a:solidFill>
                <a:prstClr val="black"/>
              </a:solidFill>
            </a:endParaRPr>
          </a:p>
        </p:txBody>
      </p:sp>
    </p:spTree>
    <p:extLst>
      <p:ext uri="{BB962C8B-B14F-4D97-AF65-F5344CB8AC3E}">
        <p14:creationId xmlns:p14="http://schemas.microsoft.com/office/powerpoint/2010/main" val="227415669"/>
      </p:ext>
    </p:extLst>
  </p:cSld>
  <p:clrMapOvr>
    <a:masterClrMapping/>
  </p:clrMapOvr>
  <p:transition>
    <p:plu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7" name="Rectangle 3"/>
          <p:cNvSpPr>
            <a:spLocks noGrp="1" noChangeArrowheads="1"/>
          </p:cNvSpPr>
          <p:nvPr>
            <p:ph idx="4294967295"/>
          </p:nvPr>
        </p:nvSpPr>
        <p:spPr>
          <a:xfrm>
            <a:off x="1143000" y="609600"/>
            <a:ext cx="7620000" cy="5334000"/>
          </a:xfrm>
        </p:spPr>
        <p:txBody>
          <a:bodyPr/>
          <a:lstStyle/>
          <a:p>
            <a:pPr marL="609600" indent="-609600">
              <a:lnSpc>
                <a:spcPct val="80000"/>
              </a:lnSpc>
              <a:buFont typeface="+mj-lt"/>
              <a:buAutoNum type="arabicPeriod" startAt="3"/>
            </a:pPr>
            <a:r>
              <a:rPr lang="en-US" altLang="ja-JP" sz="2000" b="1" dirty="0" smtClean="0">
                <a:latin typeface="Rockwell Condensed" pitchFamily="18" charset="0"/>
                <a:ea typeface="ＭＳ Ｐゴシック" pitchFamily="50" charset="-128"/>
              </a:rPr>
              <a:t> </a:t>
            </a:r>
            <a:r>
              <a:rPr lang="id-ID" altLang="ja-JP" sz="2000" b="1" dirty="0">
                <a:latin typeface="Rockwell Condensed" pitchFamily="18" charset="0"/>
              </a:rPr>
              <a:t>Suku Bangsa (</a:t>
            </a:r>
            <a:r>
              <a:rPr lang="id-ID" altLang="ja-JP" sz="2000" b="1" i="1" dirty="0">
                <a:latin typeface="Rockwell Condensed" pitchFamily="18" charset="0"/>
              </a:rPr>
              <a:t>Ethnic variability</a:t>
            </a:r>
            <a:r>
              <a:rPr lang="id-ID" altLang="ja-JP" sz="2000" b="1" dirty="0">
                <a:latin typeface="Rockwell Condensed" pitchFamily="18" charset="0"/>
              </a:rPr>
              <a:t>)</a:t>
            </a:r>
            <a:endParaRPr lang="id-ID" altLang="ja-JP" sz="2000" dirty="0">
              <a:latin typeface="Rockwell Condensed" pitchFamily="18" charset="0"/>
            </a:endParaRPr>
          </a:p>
          <a:p>
            <a:pPr marL="609600" indent="-609600">
              <a:lnSpc>
                <a:spcPct val="80000"/>
              </a:lnSpc>
              <a:buFont typeface="Wingdings" pitchFamily="2" charset="2"/>
              <a:buNone/>
            </a:pPr>
            <a:r>
              <a:rPr lang="en-US" altLang="ja-JP" sz="2000" dirty="0">
                <a:latin typeface="Rockwell Condensed" pitchFamily="18" charset="0"/>
                <a:ea typeface="ＭＳ Ｐゴシック" pitchFamily="50" charset="-128"/>
              </a:rPr>
              <a:t>	</a:t>
            </a:r>
            <a:r>
              <a:rPr lang="en-US" altLang="ja-JP" sz="2000" dirty="0" smtClean="0">
                <a:latin typeface="Rockwell Condensed" pitchFamily="18" charset="0"/>
                <a:ea typeface="ＭＳ Ｐゴシック" pitchFamily="50" charset="-128"/>
              </a:rPr>
              <a:t> </a:t>
            </a:r>
            <a:r>
              <a:rPr lang="id-ID" altLang="ja-JP" sz="2000" dirty="0" smtClean="0">
                <a:latin typeface="Rockwell Condensed" pitchFamily="18" charset="0"/>
              </a:rPr>
              <a:t>Variasi </a:t>
            </a:r>
            <a:r>
              <a:rPr lang="id-ID" altLang="ja-JP" sz="2000" dirty="0">
                <a:latin typeface="Rockwell Condensed" pitchFamily="18" charset="0"/>
              </a:rPr>
              <a:t>diantara beberapa kelompok suku bangsa telah menjadi hal yang tidak kalah penting terutama dengan semakin meningkatnya jumlah migrasi dari suatu negara ke negara lain</a:t>
            </a:r>
            <a:r>
              <a:rPr lang="id-ID" altLang="ja-JP" sz="2000" dirty="0" smtClean="0">
                <a:latin typeface="Rockwell Condensed" pitchFamily="18" charset="0"/>
              </a:rPr>
              <a:t>.</a:t>
            </a:r>
            <a:endParaRPr lang="en-US" altLang="ja-JP" sz="2000" dirty="0" smtClean="0">
              <a:latin typeface="Rockwell Condensed" pitchFamily="18" charset="0"/>
            </a:endParaRPr>
          </a:p>
          <a:p>
            <a:pPr marL="609600" indent="-609600">
              <a:lnSpc>
                <a:spcPct val="80000"/>
              </a:lnSpc>
              <a:buFont typeface="Wingdings" pitchFamily="2" charset="2"/>
              <a:buNone/>
            </a:pPr>
            <a:endParaRPr lang="en-US" altLang="ja-JP" sz="2000" dirty="0">
              <a:latin typeface="Rockwell Condensed" pitchFamily="18" charset="0"/>
              <a:ea typeface="ＭＳ Ｐゴシック" pitchFamily="50" charset="-128"/>
            </a:endParaRPr>
          </a:p>
          <a:p>
            <a:pPr marL="609600" indent="-609600">
              <a:lnSpc>
                <a:spcPct val="80000"/>
              </a:lnSpc>
              <a:buFont typeface="+mj-lt"/>
              <a:buAutoNum type="arabicPeriod" startAt="4"/>
            </a:pPr>
            <a:r>
              <a:rPr lang="id-ID" altLang="ja-JP" sz="2000" b="1" dirty="0" smtClean="0">
                <a:latin typeface="Rockwell Condensed" pitchFamily="18" charset="0"/>
              </a:rPr>
              <a:t>Jenis </a:t>
            </a:r>
            <a:r>
              <a:rPr lang="id-ID" altLang="ja-JP" sz="2000" b="1" dirty="0">
                <a:latin typeface="Rockwell Condensed" pitchFamily="18" charset="0"/>
              </a:rPr>
              <a:t>Pekerjaan</a:t>
            </a:r>
            <a:endParaRPr lang="id-ID" altLang="ja-JP" sz="2000" dirty="0">
              <a:latin typeface="Rockwell Condensed" pitchFamily="18" charset="0"/>
            </a:endParaRPr>
          </a:p>
          <a:p>
            <a:pPr marL="609600" indent="-609600">
              <a:lnSpc>
                <a:spcPct val="80000"/>
              </a:lnSpc>
              <a:buFont typeface="Wingdings" pitchFamily="2" charset="2"/>
              <a:buNone/>
            </a:pPr>
            <a:r>
              <a:rPr lang="en-US" altLang="ja-JP" sz="2000" dirty="0">
                <a:latin typeface="Rockwell Condensed" pitchFamily="18" charset="0"/>
                <a:ea typeface="ＭＳ Ｐゴシック" pitchFamily="50" charset="-128"/>
              </a:rPr>
              <a:t>	</a:t>
            </a:r>
            <a:r>
              <a:rPr lang="id-ID" altLang="ja-JP" sz="2000" dirty="0">
                <a:latin typeface="Rockwell Condensed" pitchFamily="18" charset="0"/>
              </a:rPr>
              <a:t>Seperti misalnya : buruh dermaga/pelabuhan adalah mempunyai postur tubuh yang relatif lebih besar dibandingkan dengan karyawan perkantoran pada umumnya. Apalagi jika dibandingkan dengan jenis pekerjaan militer.</a:t>
            </a:r>
            <a:endParaRPr lang="en-US" altLang="ja-JP" sz="2000" dirty="0">
              <a:latin typeface="Rockwell Condensed" pitchFamily="18" charset="0"/>
              <a:ea typeface="ＭＳ Ｐゴシック" pitchFamily="50" charset="-128"/>
            </a:endParaRPr>
          </a:p>
          <a:p>
            <a:pPr marL="609600" indent="-609600">
              <a:lnSpc>
                <a:spcPct val="80000"/>
              </a:lnSpc>
              <a:buFont typeface="Wingdings" pitchFamily="2" charset="2"/>
              <a:buNone/>
            </a:pPr>
            <a:endParaRPr lang="id-ID" altLang="ja-JP" sz="2000" dirty="0">
              <a:latin typeface="Rockwell Condensed" pitchFamily="18" charset="0"/>
            </a:endParaRPr>
          </a:p>
          <a:p>
            <a:pPr marL="609600" indent="-609600">
              <a:lnSpc>
                <a:spcPct val="80000"/>
              </a:lnSpc>
              <a:buFont typeface="+mj-lt"/>
              <a:buAutoNum type="arabicPeriod" startAt="5"/>
            </a:pPr>
            <a:r>
              <a:rPr lang="en-US" altLang="ja-JP" sz="2000" b="1" dirty="0" smtClean="0">
                <a:latin typeface="Rockwell Condensed" pitchFamily="18" charset="0"/>
                <a:ea typeface="ＭＳ Ｐゴシック" pitchFamily="50" charset="-128"/>
              </a:rPr>
              <a:t> </a:t>
            </a:r>
            <a:r>
              <a:rPr lang="id-ID" altLang="ja-JP" sz="2000" b="1" dirty="0">
                <a:latin typeface="Rockwell Condensed" pitchFamily="18" charset="0"/>
              </a:rPr>
              <a:t>Pakaian</a:t>
            </a:r>
            <a:endParaRPr lang="id-ID" altLang="ja-JP" sz="2000" dirty="0">
              <a:latin typeface="Rockwell Condensed" pitchFamily="18" charset="0"/>
            </a:endParaRPr>
          </a:p>
          <a:p>
            <a:pPr marL="609600" indent="-609600">
              <a:lnSpc>
                <a:spcPct val="80000"/>
              </a:lnSpc>
              <a:buFont typeface="Wingdings" pitchFamily="2" charset="2"/>
              <a:buNone/>
            </a:pPr>
            <a:r>
              <a:rPr lang="en-US" altLang="ja-JP" sz="2000" dirty="0">
                <a:latin typeface="Rockwell Condensed" pitchFamily="18" charset="0"/>
                <a:ea typeface="ＭＳ Ｐゴシック" pitchFamily="50" charset="-128"/>
              </a:rPr>
              <a:t>	T</a:t>
            </a:r>
            <a:r>
              <a:rPr lang="id-ID" altLang="ja-JP" sz="2000" dirty="0">
                <a:latin typeface="Rockwell Condensed" pitchFamily="18" charset="0"/>
              </a:rPr>
              <a:t>erutama untuk daerah dengan empat musim. Misalnya pada waktu musim dingin manusia akan memakai pakaian yang relatif tebal dan ukuran yang relatif lebih besar. </a:t>
            </a:r>
            <a:endParaRPr lang="en-US" altLang="ja-JP" sz="2000" dirty="0">
              <a:latin typeface="Rockwell Condensed" pitchFamily="18" charset="0"/>
              <a:ea typeface="ＭＳ Ｐゴシック" pitchFamily="50" charset="-128"/>
            </a:endParaRPr>
          </a:p>
          <a:p>
            <a:pPr marL="609600" indent="-609600">
              <a:lnSpc>
                <a:spcPct val="80000"/>
              </a:lnSpc>
              <a:buFont typeface="Wingdings" pitchFamily="2" charset="2"/>
              <a:buNone/>
            </a:pPr>
            <a:endParaRPr lang="id-ID" altLang="ja-JP" sz="2000" dirty="0">
              <a:latin typeface="Rockwell Condensed" pitchFamily="18" charset="0"/>
            </a:endParaRPr>
          </a:p>
          <a:p>
            <a:pPr marL="609600" indent="-609600">
              <a:lnSpc>
                <a:spcPct val="80000"/>
              </a:lnSpc>
              <a:buFont typeface="+mj-lt"/>
              <a:buAutoNum type="arabicPeriod" startAt="6"/>
            </a:pPr>
            <a:r>
              <a:rPr lang="id-ID" altLang="ja-JP" sz="2000" b="1" dirty="0" smtClean="0">
                <a:latin typeface="Rockwell Condensed" pitchFamily="18" charset="0"/>
              </a:rPr>
              <a:t>Faktor </a:t>
            </a:r>
            <a:r>
              <a:rPr lang="id-ID" altLang="ja-JP" sz="2000" b="1" dirty="0">
                <a:latin typeface="Rockwell Condensed" pitchFamily="18" charset="0"/>
              </a:rPr>
              <a:t>kehamilan pada wanita</a:t>
            </a:r>
            <a:endParaRPr lang="id-ID" altLang="ja-JP" sz="2000" dirty="0">
              <a:latin typeface="Rockwell Condensed" pitchFamily="18" charset="0"/>
            </a:endParaRPr>
          </a:p>
          <a:p>
            <a:pPr marL="609600" indent="-609600">
              <a:lnSpc>
                <a:spcPct val="80000"/>
              </a:lnSpc>
              <a:buFont typeface="Wingdings" pitchFamily="2" charset="2"/>
              <a:buNone/>
            </a:pPr>
            <a:r>
              <a:rPr lang="en-US" altLang="ja-JP" sz="2000" dirty="0">
                <a:latin typeface="Rockwell Condensed" pitchFamily="18" charset="0"/>
                <a:ea typeface="ＭＳ Ｐゴシック" pitchFamily="50" charset="-128"/>
              </a:rPr>
              <a:t>	</a:t>
            </a:r>
            <a:r>
              <a:rPr lang="id-ID" altLang="ja-JP" sz="2000" dirty="0">
                <a:latin typeface="Rockwell Condensed" pitchFamily="18" charset="0"/>
              </a:rPr>
              <a:t>Faktor ini sudah jelas akan mempunyai pengaruh perbedaan yang berarti dibandingkan dengan wanita yang tidak hamil, terutama dalam analisis perancangan produk (APP) dan analisis perancangan kerja (APK).</a:t>
            </a:r>
          </a:p>
          <a:p>
            <a:pPr marL="609600" indent="-609600">
              <a:lnSpc>
                <a:spcPct val="80000"/>
              </a:lnSpc>
              <a:buFont typeface="Wingdings" pitchFamily="2" charset="2"/>
              <a:buNone/>
            </a:pPr>
            <a:r>
              <a:rPr lang="en-US" altLang="ja-JP" sz="2000" b="1" dirty="0">
                <a:latin typeface="Rockwell Condensed" pitchFamily="18" charset="0"/>
                <a:ea typeface="ＭＳ Ｐゴシック" pitchFamily="50" charset="-128"/>
              </a:rPr>
              <a:t>	</a:t>
            </a:r>
          </a:p>
          <a:p>
            <a:pPr marL="609600" indent="-609600">
              <a:lnSpc>
                <a:spcPct val="80000"/>
              </a:lnSpc>
              <a:buFont typeface="Wingdings" pitchFamily="2" charset="2"/>
              <a:buNone/>
            </a:pPr>
            <a:endParaRPr lang="id-ID" altLang="ja-JP" sz="2000" dirty="0">
              <a:latin typeface="Rockwell Condensed" pitchFamily="18" charset="0"/>
            </a:endParaRPr>
          </a:p>
          <a:p>
            <a:pPr marL="609600" indent="-609600">
              <a:lnSpc>
                <a:spcPct val="80000"/>
              </a:lnSpc>
              <a:buFont typeface="Wingdings" pitchFamily="2" charset="2"/>
              <a:buNone/>
            </a:pPr>
            <a:r>
              <a:rPr lang="en-US" altLang="ja-JP" sz="2000" b="1" dirty="0">
                <a:latin typeface="Rockwell Condensed" pitchFamily="18" charset="0"/>
                <a:ea typeface="ＭＳ Ｐゴシック" pitchFamily="50" charset="-128"/>
              </a:rPr>
              <a:t>	</a:t>
            </a:r>
            <a:endParaRPr lang="ja-JP" altLang="en-US" sz="2000" dirty="0">
              <a:latin typeface="Rockwell Condensed" pitchFamily="18" charset="0"/>
              <a:ea typeface="ＭＳ Ｐゴシック" pitchFamily="50" charset="-128"/>
            </a:endParaRPr>
          </a:p>
        </p:txBody>
      </p:sp>
      <p:sp>
        <p:nvSpPr>
          <p:cNvPr id="2" name="Footer Placeholder 1"/>
          <p:cNvSpPr>
            <a:spLocks noGrp="1"/>
          </p:cNvSpPr>
          <p:nvPr>
            <p:ph type="ftr" sz="quarter" idx="11"/>
          </p:nvPr>
        </p:nvSpPr>
        <p:spPr/>
        <p:txBody>
          <a:bodyPr/>
          <a:lstStyle/>
          <a:p>
            <a:pPr>
              <a:defRPr/>
            </a:pPr>
            <a:r>
              <a:rPr lang="en-US" smtClean="0">
                <a:solidFill>
                  <a:prstClr val="black"/>
                </a:solidFill>
              </a:rPr>
              <a:t>Modul-3, data M Arief Latar</a:t>
            </a:r>
            <a:endParaRPr lang="en-US">
              <a:solidFill>
                <a:prstClr val="black"/>
              </a:solidFill>
            </a:endParaRPr>
          </a:p>
        </p:txBody>
      </p:sp>
    </p:spTree>
    <p:extLst>
      <p:ext uri="{BB962C8B-B14F-4D97-AF65-F5344CB8AC3E}">
        <p14:creationId xmlns:p14="http://schemas.microsoft.com/office/powerpoint/2010/main" val="172568136"/>
      </p:ext>
    </p:extLst>
  </p:cSld>
  <p:clrMapOvr>
    <a:masterClrMapping/>
  </p:clrMapOvr>
  <p:transition>
    <p:plu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otebook">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Notebook">
      <a:majorFont>
        <a:latin typeface="Times New Roman"/>
        <a:ea typeface=""/>
        <a:cs typeface=""/>
      </a:majorFont>
      <a:minorFont>
        <a:latin typeface="Times New Roman"/>
        <a:ea typeface=""/>
        <a:cs typeface=""/>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2">
        <a:dk1>
          <a:srgbClr val="000000"/>
        </a:dk1>
        <a:lt1>
          <a:srgbClr val="FFFFFF"/>
        </a:lt1>
        <a:dk2>
          <a:srgbClr val="221304"/>
        </a:dk2>
        <a:lt2>
          <a:srgbClr val="CBBD83"/>
        </a:lt2>
        <a:accent1>
          <a:srgbClr val="A1BD69"/>
        </a:accent1>
        <a:accent2>
          <a:srgbClr val="3694B6"/>
        </a:accent2>
        <a:accent3>
          <a:srgbClr val="FFFFF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DDDDDD"/>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2076</TotalTime>
  <Words>1013</Words>
  <Application>Microsoft Office PowerPoint</Application>
  <PresentationFormat>On-screen Show (4:3)</PresentationFormat>
  <Paragraphs>145</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Notebook</vt:lpstr>
      <vt:lpstr>Antropometri Dan Aplikasinya Dalam Perancangan Fasilitas Kerja</vt:lpstr>
      <vt:lpstr>PowerPoint Presentation</vt:lpstr>
      <vt:lpstr>PowerPoint Presentation</vt:lpstr>
      <vt:lpstr>PowerPoint Presentation</vt:lpstr>
      <vt:lpstr>PowerPoint Presentation</vt:lpstr>
      <vt:lpstr>PowerPoint Presentation</vt:lpstr>
      <vt:lpstr>Antropmert dibagi  atas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Anatomical Landmarks</vt:lpstr>
      <vt:lpstr>PowerPoint Presentation</vt:lpstr>
      <vt:lpstr>Measurement Postures</vt:lpstr>
      <vt:lpstr>PowerPoint Presentation</vt:lpstr>
      <vt:lpstr>PowerPoint Presentation</vt:lpstr>
      <vt:lpstr>PowerPoint Presentation</vt:lpstr>
      <vt:lpstr>Functional Anthropometry</vt:lpstr>
      <vt:lpstr>Referensi,</vt:lpstr>
    </vt:vector>
  </TitlesOfParts>
  <Company>SDSMT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Anthropometry</dc:title>
  <dc:creator>kcombs</dc:creator>
  <cp:lastModifiedBy>Rismal</cp:lastModifiedBy>
  <cp:revision>69</cp:revision>
  <dcterms:created xsi:type="dcterms:W3CDTF">2008-02-11T16:33:28Z</dcterms:created>
  <dcterms:modified xsi:type="dcterms:W3CDTF">2011-10-13T03:32:59Z</dcterms:modified>
</cp:coreProperties>
</file>