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7"/>
  </p:notesMasterIdLst>
  <p:sldIdLst>
    <p:sldId id="349" r:id="rId2"/>
    <p:sldId id="344" r:id="rId3"/>
    <p:sldId id="345" r:id="rId4"/>
    <p:sldId id="350" r:id="rId5"/>
    <p:sldId id="347" r:id="rId6"/>
    <p:sldId id="336" r:id="rId7"/>
    <p:sldId id="294" r:id="rId8"/>
    <p:sldId id="297" r:id="rId9"/>
    <p:sldId id="338" r:id="rId10"/>
    <p:sldId id="337" r:id="rId11"/>
    <p:sldId id="339" r:id="rId12"/>
    <p:sldId id="340" r:id="rId13"/>
    <p:sldId id="341" r:id="rId14"/>
    <p:sldId id="342" r:id="rId15"/>
    <p:sldId id="34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3B27F-9934-44E2-9A58-3B08DD3EC62E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7A859-C772-4063-A3AD-B2737D88C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8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103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4103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5A72B5-D0BA-46A7-973B-3DF3C394E1C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504779"/>
      </p:ext>
    </p:extLst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99E0D-8B47-42D9-80FA-5374451BF7D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88908"/>
      </p:ext>
    </p:extLst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1CF9F-D1E2-42CE-878B-6E7416065AC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740147"/>
      </p:ext>
    </p:extLst>
  </p:cSld>
  <p:clrMapOvr>
    <a:masterClrMapping/>
  </p:clrMapOvr>
  <p:transition>
    <p:plu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67047-FAB0-4699-B65D-1644B147CA8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49195"/>
      </p:ext>
    </p:extLst>
  </p:cSld>
  <p:clrMapOvr>
    <a:masterClrMapping/>
  </p:clrMapOvr>
  <p:transition>
    <p:plu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8A4EC-4E18-40CD-BB86-FB2D0C7B638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99879"/>
      </p:ext>
    </p:extLst>
  </p:cSld>
  <p:clrMapOvr>
    <a:masterClrMapping/>
  </p:clrMapOvr>
  <p:transition>
    <p:plu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27956-AE64-40D1-8E74-2444206A173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406913"/>
      </p:ext>
    </p:extLst>
  </p:cSld>
  <p:clrMapOvr>
    <a:masterClrMapping/>
  </p:clrMapOvr>
  <p:transition>
    <p:plu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6957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A80CA-2D3E-4D94-AF47-38B6377D2B7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81913"/>
      </p:ext>
    </p:extLst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1C1B9-6413-4A78-A57F-A0EFD2A37EB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080098"/>
      </p:ext>
    </p:extLst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D9264-B612-4448-919B-5AAAF00A940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95148"/>
      </p:ext>
    </p:extLst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16BB-EAEA-4B06-92F8-42C66B59C84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388189"/>
      </p:ext>
    </p:extLst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A36FD-86AB-446F-9AE0-B197B5EAE13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122382"/>
      </p:ext>
    </p:extLst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60803-B980-4F49-9313-5E5806C4F58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55588"/>
      </p:ext>
    </p:extLst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5B422-3391-4F9A-8810-6C1892232E2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33767"/>
      </p:ext>
    </p:extLst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5DBD4-8940-4DFE-9F71-58DBEFCCA44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58508"/>
      </p:ext>
    </p:extLst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9DC3-A7EB-4C98-9E1A-D5CB1FB51E8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547330"/>
      </p:ext>
    </p:extLst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40003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7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7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00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400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400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40DD9D-9137-47DC-82FA-F03B8A2A3BFE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7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ransition>
    <p:plu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514600"/>
            <a:ext cx="44233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cap="all" dirty="0" err="1" smtClean="0">
                <a:ln w="9000" cmpd="sng">
                  <a:solidFill>
                    <a:srgbClr val="4E854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4E8542">
                        <a:shade val="20000"/>
                        <a:satMod val="245000"/>
                      </a:srgbClr>
                    </a:gs>
                    <a:gs pos="43000">
                      <a:srgbClr val="4E8542">
                        <a:satMod val="255000"/>
                      </a:srgbClr>
                    </a:gs>
                    <a:gs pos="48000">
                      <a:srgbClr val="4E8542">
                        <a:shade val="85000"/>
                        <a:satMod val="255000"/>
                      </a:srgbClr>
                    </a:gs>
                    <a:gs pos="100000">
                      <a:srgbClr val="4E854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Rockwell" pitchFamily="18" charset="0"/>
              </a:rPr>
              <a:t>Analisa</a:t>
            </a:r>
            <a:r>
              <a:rPr lang="en-US" sz="4400" b="1" cap="all" dirty="0" smtClean="0">
                <a:ln w="9000" cmpd="sng">
                  <a:solidFill>
                    <a:srgbClr val="4E854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4E8542">
                        <a:shade val="20000"/>
                        <a:satMod val="245000"/>
                      </a:srgbClr>
                    </a:gs>
                    <a:gs pos="43000">
                      <a:srgbClr val="4E8542">
                        <a:satMod val="255000"/>
                      </a:srgbClr>
                    </a:gs>
                    <a:gs pos="48000">
                      <a:srgbClr val="4E8542">
                        <a:shade val="85000"/>
                        <a:satMod val="255000"/>
                      </a:srgbClr>
                    </a:gs>
                    <a:gs pos="100000">
                      <a:srgbClr val="4E854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Rockwell" pitchFamily="18" charset="0"/>
              </a:rPr>
              <a:t> data</a:t>
            </a:r>
            <a:endParaRPr lang="en-US" sz="4400" b="1" cap="all" dirty="0">
              <a:ln w="9000" cmpd="sng">
                <a:solidFill>
                  <a:srgbClr val="4E854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4E8542">
                      <a:shade val="20000"/>
                      <a:satMod val="245000"/>
                    </a:srgbClr>
                  </a:gs>
                  <a:gs pos="43000">
                    <a:srgbClr val="4E8542">
                      <a:satMod val="255000"/>
                    </a:srgbClr>
                  </a:gs>
                  <a:gs pos="48000">
                    <a:srgbClr val="4E8542">
                      <a:shade val="85000"/>
                      <a:satMod val="255000"/>
                    </a:srgbClr>
                  </a:gs>
                  <a:gs pos="100000">
                    <a:srgbClr val="4E854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Rockwell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23728" y="5683514"/>
            <a:ext cx="5943600" cy="786774"/>
            <a:chOff x="2438400" y="5913005"/>
            <a:chExt cx="4689811" cy="78677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" name="Freeform 5"/>
            <p:cNvSpPr/>
            <p:nvPr/>
          </p:nvSpPr>
          <p:spPr>
            <a:xfrm>
              <a:off x="3164983" y="5913005"/>
              <a:ext cx="3963228" cy="644472"/>
            </a:xfrm>
            <a:custGeom>
              <a:avLst/>
              <a:gdLst>
                <a:gd name="connsiteX0" fmla="*/ 0 w 4524194"/>
                <a:gd name="connsiteY0" fmla="*/ 0 h 644470"/>
                <a:gd name="connsiteX1" fmla="*/ 4201959 w 4524194"/>
                <a:gd name="connsiteY1" fmla="*/ 0 h 644470"/>
                <a:gd name="connsiteX2" fmla="*/ 4524194 w 4524194"/>
                <a:gd name="connsiteY2" fmla="*/ 322235 h 644470"/>
                <a:gd name="connsiteX3" fmla="*/ 4201959 w 4524194"/>
                <a:gd name="connsiteY3" fmla="*/ 644470 h 644470"/>
                <a:gd name="connsiteX4" fmla="*/ 0 w 4524194"/>
                <a:gd name="connsiteY4" fmla="*/ 644470 h 644470"/>
                <a:gd name="connsiteX5" fmla="*/ 0 w 4524194"/>
                <a:gd name="connsiteY5" fmla="*/ 0 h 64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4194" h="644470">
                  <a:moveTo>
                    <a:pt x="4524194" y="644469"/>
                  </a:moveTo>
                  <a:lnTo>
                    <a:pt x="322235" y="644469"/>
                  </a:lnTo>
                  <a:lnTo>
                    <a:pt x="0" y="322235"/>
                  </a:lnTo>
                  <a:lnTo>
                    <a:pt x="322235" y="1"/>
                  </a:lnTo>
                  <a:lnTo>
                    <a:pt x="4524194" y="1"/>
                  </a:lnTo>
                  <a:lnTo>
                    <a:pt x="4524194" y="644469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2764" tIns="91441" rIns="170688" bIns="914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400" dirty="0" smtClean="0">
                  <a:solidFill>
                    <a:prstClr val="white"/>
                  </a:solidFill>
                </a:rPr>
                <a:t>Ir. MUH. ARIF LATAR, MSc</a:t>
              </a:r>
              <a:endParaRPr 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438400" y="5913005"/>
              <a:ext cx="726583" cy="786774"/>
            </a:xfrm>
            <a:prstGeom prst="ellipse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4000" b="-14000"/>
              </a:stretch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905000" y="1443036"/>
            <a:ext cx="4735513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33006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Anthropometry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330066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2376635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216229" y="2743200"/>
            <a:ext cx="6327571" cy="2574432"/>
            <a:chOff x="1881" y="1521"/>
            <a:chExt cx="4860" cy="2550"/>
          </a:xfrm>
        </p:grpSpPr>
        <p:cxnSp>
          <p:nvCxnSpPr>
            <p:cNvPr id="8" name="Line 3"/>
            <p:cNvCxnSpPr/>
            <p:nvPr/>
          </p:nvCxnSpPr>
          <p:spPr bwMode="auto">
            <a:xfrm>
              <a:off x="2421" y="2961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3321" y="1701"/>
              <a:ext cx="1800" cy="720"/>
            </a:xfrm>
            <a:custGeom>
              <a:avLst/>
              <a:gdLst>
                <a:gd name="T0" fmla="*/ 0 w 1440"/>
                <a:gd name="T1" fmla="*/ 1080 h 1080"/>
                <a:gd name="T2" fmla="*/ 720 w 1440"/>
                <a:gd name="T3" fmla="*/ 0 h 1080"/>
                <a:gd name="T4" fmla="*/ 1440 w 1440"/>
                <a:gd name="T5" fmla="*/ 1080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0" h="1080">
                  <a:moveTo>
                    <a:pt x="0" y="1080"/>
                  </a:moveTo>
                  <a:cubicBezTo>
                    <a:pt x="240" y="540"/>
                    <a:pt x="480" y="0"/>
                    <a:pt x="720" y="0"/>
                  </a:cubicBezTo>
                  <a:cubicBezTo>
                    <a:pt x="960" y="0"/>
                    <a:pt x="1320" y="900"/>
                    <a:pt x="1440" y="10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421" y="2421"/>
              <a:ext cx="900" cy="180"/>
            </a:xfrm>
            <a:custGeom>
              <a:avLst/>
              <a:gdLst>
                <a:gd name="T0" fmla="*/ 540 w 540"/>
                <a:gd name="T1" fmla="*/ 0 h 210"/>
                <a:gd name="T2" fmla="*/ 360 w 540"/>
                <a:gd name="T3" fmla="*/ 180 h 210"/>
                <a:gd name="T4" fmla="*/ 0 w 540"/>
                <a:gd name="T5" fmla="*/ 18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0" h="210">
                  <a:moveTo>
                    <a:pt x="540" y="0"/>
                  </a:moveTo>
                  <a:cubicBezTo>
                    <a:pt x="495" y="75"/>
                    <a:pt x="450" y="150"/>
                    <a:pt x="360" y="180"/>
                  </a:cubicBezTo>
                  <a:cubicBezTo>
                    <a:pt x="270" y="210"/>
                    <a:pt x="60" y="180"/>
                    <a:pt x="0" y="1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flipH="1">
              <a:off x="5121" y="2421"/>
              <a:ext cx="900" cy="180"/>
            </a:xfrm>
            <a:custGeom>
              <a:avLst/>
              <a:gdLst>
                <a:gd name="T0" fmla="*/ 540 w 540"/>
                <a:gd name="T1" fmla="*/ 0 h 210"/>
                <a:gd name="T2" fmla="*/ 360 w 540"/>
                <a:gd name="T3" fmla="*/ 180 h 210"/>
                <a:gd name="T4" fmla="*/ 0 w 540"/>
                <a:gd name="T5" fmla="*/ 18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0" h="210">
                  <a:moveTo>
                    <a:pt x="540" y="0"/>
                  </a:moveTo>
                  <a:cubicBezTo>
                    <a:pt x="495" y="75"/>
                    <a:pt x="450" y="150"/>
                    <a:pt x="360" y="180"/>
                  </a:cubicBezTo>
                  <a:cubicBezTo>
                    <a:pt x="270" y="210"/>
                    <a:pt x="60" y="180"/>
                    <a:pt x="0" y="1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2" name="Line 7"/>
            <p:cNvCxnSpPr/>
            <p:nvPr/>
          </p:nvCxnSpPr>
          <p:spPr bwMode="auto">
            <a:xfrm>
              <a:off x="4221" y="1566"/>
              <a:ext cx="0" cy="2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8"/>
            <p:cNvCxnSpPr/>
            <p:nvPr/>
          </p:nvCxnSpPr>
          <p:spPr bwMode="auto">
            <a:xfrm>
              <a:off x="3141" y="2421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9"/>
            <p:cNvCxnSpPr/>
            <p:nvPr/>
          </p:nvCxnSpPr>
          <p:spPr bwMode="auto">
            <a:xfrm>
              <a:off x="5271" y="2421"/>
              <a:ext cx="3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Rectangle 14" descr="Dark upward diagonal"/>
            <p:cNvSpPr>
              <a:spLocks noChangeArrowheads="1"/>
            </p:cNvSpPr>
            <p:nvPr/>
          </p:nvSpPr>
          <p:spPr bwMode="auto">
            <a:xfrm>
              <a:off x="2421" y="2601"/>
              <a:ext cx="720" cy="360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 descr="Dark upward diagonal"/>
            <p:cNvSpPr>
              <a:spLocks noChangeArrowheads="1"/>
            </p:cNvSpPr>
            <p:nvPr/>
          </p:nvSpPr>
          <p:spPr bwMode="auto">
            <a:xfrm>
              <a:off x="5262" y="2593"/>
              <a:ext cx="720" cy="360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7" name="Line 12"/>
            <p:cNvCxnSpPr/>
            <p:nvPr/>
          </p:nvCxnSpPr>
          <p:spPr bwMode="auto">
            <a:xfrm>
              <a:off x="3141" y="3501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13"/>
            <p:cNvCxnSpPr/>
            <p:nvPr/>
          </p:nvCxnSpPr>
          <p:spPr bwMode="auto">
            <a:xfrm>
              <a:off x="4221" y="3501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246" y="3021"/>
              <a:ext cx="90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800">
                  <a:effectLst/>
                  <a:latin typeface="Times New Roman"/>
                  <a:ea typeface="Times New Roman"/>
                </a:rPr>
                <a:t>1,96 </a:t>
              </a:r>
              <a:r>
                <a:rPr lang="en-US" sz="800">
                  <a:effectLst/>
                  <a:latin typeface="Times New Roman"/>
                  <a:ea typeface="Times New Roman"/>
                  <a:sym typeface="Symbol"/>
                </a:rPr>
                <a:t></a:t>
              </a:r>
              <a:r>
                <a:rPr lang="en-US" sz="800">
                  <a:effectLst/>
                  <a:latin typeface="Times New Roman"/>
                  <a:ea typeface="Times New Roman"/>
                </a:rPr>
                <a:t>X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4296" y="3036"/>
              <a:ext cx="90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800">
                  <a:effectLst/>
                  <a:latin typeface="Times New Roman"/>
                  <a:ea typeface="Times New Roman"/>
                </a:rPr>
                <a:t>1,96 </a:t>
              </a:r>
              <a:r>
                <a:rPr lang="en-US" sz="800">
                  <a:effectLst/>
                  <a:latin typeface="Times New Roman"/>
                  <a:ea typeface="Times New Roman"/>
                  <a:sym typeface="Symbol"/>
                </a:rPr>
                <a:t></a:t>
              </a:r>
              <a:r>
                <a:rPr lang="en-US" sz="800">
                  <a:effectLst/>
                  <a:latin typeface="Times New Roman"/>
                  <a:ea typeface="Times New Roman"/>
                </a:rPr>
                <a:t>X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4041" y="3711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800">
                  <a:effectLst/>
                  <a:latin typeface="Times New Roman"/>
                  <a:ea typeface="Times New Roman"/>
                </a:rPr>
                <a:t>X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6021" y="2061"/>
              <a:ext cx="7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800">
                  <a:effectLst/>
                  <a:latin typeface="Times New Roman"/>
                  <a:ea typeface="Times New Roman"/>
                </a:rPr>
                <a:t>2,5%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4941" y="1521"/>
              <a:ext cx="7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800">
                  <a:effectLst/>
                  <a:latin typeface="Times New Roman"/>
                  <a:ea typeface="Times New Roman"/>
                </a:rPr>
                <a:t>95%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1881" y="2061"/>
              <a:ext cx="7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800">
                  <a:effectLst/>
                  <a:latin typeface="Times New Roman"/>
                  <a:ea typeface="Times New Roman"/>
                </a:rPr>
                <a:t>2,5%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2601" y="1521"/>
              <a:ext cx="108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800">
                  <a:effectLst/>
                  <a:latin typeface="Times New Roman"/>
                  <a:ea typeface="Times New Roman"/>
                </a:rPr>
                <a:t>N(X, </a:t>
              </a:r>
              <a:r>
                <a:rPr lang="en-US" sz="800">
                  <a:effectLst/>
                  <a:latin typeface="Times New Roman"/>
                  <a:ea typeface="Times New Roman"/>
                  <a:sym typeface="Symbol"/>
                </a:rPr>
                <a:t></a:t>
              </a:r>
              <a:r>
                <a:rPr lang="en-US" sz="800">
                  <a:effectLst/>
                  <a:latin typeface="Times New Roman"/>
                  <a:ea typeface="Times New Roman"/>
                </a:rPr>
                <a:t>X)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6" name="Text Box 21"/>
            <p:cNvSpPr txBox="1">
              <a:spLocks noChangeArrowheads="1"/>
            </p:cNvSpPr>
            <p:nvPr/>
          </p:nvSpPr>
          <p:spPr bwMode="auto">
            <a:xfrm>
              <a:off x="2241" y="3681"/>
              <a:ext cx="14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>
                  <a:effectLst/>
                  <a:latin typeface="Times New Roman"/>
                  <a:ea typeface="Times New Roman"/>
                </a:rPr>
                <a:t>2,5-th percentile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4581" y="3681"/>
              <a:ext cx="14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>
                  <a:effectLst/>
                  <a:latin typeface="Times New Roman"/>
                  <a:ea typeface="Times New Roman"/>
                </a:rPr>
                <a:t>97,5-th percentile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8" name="Line 23"/>
            <p:cNvCxnSpPr/>
            <p:nvPr/>
          </p:nvCxnSpPr>
          <p:spPr bwMode="auto">
            <a:xfrm flipH="1">
              <a:off x="5841" y="2421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24"/>
            <p:cNvCxnSpPr/>
            <p:nvPr/>
          </p:nvCxnSpPr>
          <p:spPr bwMode="auto">
            <a:xfrm flipH="1">
              <a:off x="4581" y="1881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25"/>
            <p:cNvCxnSpPr/>
            <p:nvPr/>
          </p:nvCxnSpPr>
          <p:spPr bwMode="auto">
            <a:xfrm>
              <a:off x="3021" y="1926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26"/>
            <p:cNvCxnSpPr/>
            <p:nvPr/>
          </p:nvCxnSpPr>
          <p:spPr bwMode="auto">
            <a:xfrm>
              <a:off x="2241" y="2421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" name="Rectangle 31"/>
          <p:cNvSpPr/>
          <p:nvPr/>
        </p:nvSpPr>
        <p:spPr>
          <a:xfrm>
            <a:off x="828002" y="838200"/>
            <a:ext cx="1521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u="sng" dirty="0"/>
              <a:t>uji normal</a:t>
            </a:r>
            <a:endParaRPr lang="en-US" sz="2400" dirty="0"/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295" y="402682"/>
            <a:ext cx="2803759" cy="1794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1216229" y="5739893"/>
            <a:ext cx="64109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latin typeface="+mn-lt"/>
              </a:rPr>
              <a:t>Gambar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.</a:t>
            </a:r>
            <a:r>
              <a:rPr lang="en-US" sz="1200" dirty="0">
                <a:latin typeface="+mn-lt"/>
              </a:rPr>
              <a:t>1. </a:t>
            </a:r>
            <a:r>
              <a:rPr lang="en-US" sz="1200" dirty="0" err="1">
                <a:latin typeface="+mn-lt"/>
              </a:rPr>
              <a:t>Distribusi</a:t>
            </a:r>
            <a:r>
              <a:rPr lang="en-US" sz="1200" dirty="0">
                <a:latin typeface="+mn-lt"/>
              </a:rPr>
              <a:t> Normal </a:t>
            </a:r>
            <a:r>
              <a:rPr lang="en-US" sz="1200" dirty="0" err="1">
                <a:latin typeface="+mn-lt"/>
              </a:rPr>
              <a:t>dengan</a:t>
            </a:r>
            <a:r>
              <a:rPr lang="en-US" sz="1200" dirty="0">
                <a:latin typeface="+mn-lt"/>
              </a:rPr>
              <a:t> Data </a:t>
            </a:r>
            <a:r>
              <a:rPr lang="en-US" sz="1200" dirty="0" err="1">
                <a:latin typeface="+mn-lt"/>
              </a:rPr>
              <a:t>Antropometri</a:t>
            </a:r>
            <a:r>
              <a:rPr lang="en-US" sz="1200" dirty="0">
                <a:latin typeface="+mn-lt"/>
              </a:rPr>
              <a:t> 95-th Percentile</a:t>
            </a:r>
          </a:p>
        </p:txBody>
      </p:sp>
    </p:spTree>
    <p:extLst>
      <p:ext uri="{BB962C8B-B14F-4D97-AF65-F5344CB8AC3E}">
        <p14:creationId xmlns:p14="http://schemas.microsoft.com/office/powerpoint/2010/main" val="2115735276"/>
      </p:ext>
    </p:extLst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525607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Uji normal yang digunakan adalah uji Geary. Prosedurnya adalah sebagai berikut: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63326"/>
              </p:ext>
            </p:extLst>
          </p:nvPr>
        </p:nvGraphicFramePr>
        <p:xfrm>
          <a:off x="3470744" y="1171938"/>
          <a:ext cx="3116911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2" name="Equation" r:id="rId3" imgW="1866900" imgH="1092200" progId="Equation.3">
                  <p:embed/>
                </p:oleObj>
              </mc:Choice>
              <mc:Fallback>
                <p:oleObj name="Equation" r:id="rId3" imgW="1866900" imgH="1092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744" y="1171938"/>
                        <a:ext cx="3116911" cy="182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699033"/>
              </p:ext>
            </p:extLst>
          </p:nvPr>
        </p:nvGraphicFramePr>
        <p:xfrm>
          <a:off x="4191000" y="3124200"/>
          <a:ext cx="188976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3" name="Equation" r:id="rId5" imgW="888614" imgH="431613" progId="Equation.3">
                  <p:embed/>
                </p:oleObj>
              </mc:Choice>
              <mc:Fallback>
                <p:oleObj name="Equation" r:id="rId5" imgW="888614" imgH="4316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124200"/>
                        <a:ext cx="188976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1295399" y="4800600"/>
            <a:ext cx="75438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/>
              <a:t>Data berdistribusi normal jika -z</a:t>
            </a:r>
            <a:r>
              <a:rPr lang="id-ID" sz="1600" baseline="-25000" dirty="0"/>
              <a:t>α/2</a:t>
            </a:r>
            <a:r>
              <a:rPr lang="id-ID" sz="1600" dirty="0"/>
              <a:t> &lt; z &lt; z</a:t>
            </a:r>
            <a:r>
              <a:rPr lang="id-ID" sz="1600" baseline="-25000" dirty="0"/>
              <a:t> α/2 </a:t>
            </a:r>
            <a:r>
              <a:rPr lang="id-ID" sz="1600" dirty="0"/>
              <a:t> dengan α = 0,05</a:t>
            </a:r>
            <a:endParaRPr lang="en-US" sz="1600" dirty="0"/>
          </a:p>
          <a:p>
            <a:r>
              <a:rPr lang="id-ID" sz="1600" dirty="0"/>
              <a:t>Jika data tidak berdistribusi normal, maka data tersebut harus </a:t>
            </a:r>
            <a:r>
              <a:rPr lang="id-ID" sz="1600" i="1" u="sng" dirty="0"/>
              <a:t>diasumsikan normal.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7961399"/>
      </p:ext>
    </p:extLst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418746"/>
              </p:ext>
            </p:extLst>
          </p:nvPr>
        </p:nvGraphicFramePr>
        <p:xfrm>
          <a:off x="2743200" y="762000"/>
          <a:ext cx="1371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6" name="Equation" r:id="rId3" imgW="609336" imgH="431613" progId="Equation.3">
                  <p:embed/>
                </p:oleObj>
              </mc:Choice>
              <mc:Fallback>
                <p:oleObj name="Equation" r:id="rId3" imgW="609336" imgH="43161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762000"/>
                        <a:ext cx="1371600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214650"/>
              </p:ext>
            </p:extLst>
          </p:nvPr>
        </p:nvGraphicFramePr>
        <p:xfrm>
          <a:off x="1981200" y="2362200"/>
          <a:ext cx="3124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7" name="Equation" r:id="rId5" imgW="1054100" imgH="469900" progId="Equation.3">
                  <p:embed/>
                </p:oleObj>
              </mc:Choice>
              <mc:Fallback>
                <p:oleObj name="Equation" r:id="rId5" imgW="10541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362200"/>
                        <a:ext cx="31242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117231"/>
              </p:ext>
            </p:extLst>
          </p:nvPr>
        </p:nvGraphicFramePr>
        <p:xfrm>
          <a:off x="2819400" y="3890435"/>
          <a:ext cx="1639804" cy="481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8" name="Equation" r:id="rId7" imgW="812447" imgH="177723" progId="Equation.3">
                  <p:embed/>
                </p:oleObj>
              </mc:Choice>
              <mc:Fallback>
                <p:oleObj name="Equation" r:id="rId7" imgW="812447" imgH="17772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890435"/>
                        <a:ext cx="1639804" cy="4815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181100" y="4876800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Data yang digunakan adalah data individu sehingga n = jumlah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46626"/>
      </p:ext>
    </p:extLst>
  </p:cSld>
  <p:clrMapOvr>
    <a:masterClrMapping/>
  </p:clrMapOvr>
  <p:transition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856565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u="sng" dirty="0"/>
              <a:t>Uji cukup</a:t>
            </a:r>
            <a:endParaRPr lang="en-US" dirty="0"/>
          </a:p>
          <a:p>
            <a:r>
              <a:rPr lang="id-ID" dirty="0"/>
              <a:t>Gunakan tingkat ketelitian 5% dan tingkat keyakinan 95%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477590"/>
              </p:ext>
            </p:extLst>
          </p:nvPr>
        </p:nvGraphicFramePr>
        <p:xfrm>
          <a:off x="3352871" y="2514600"/>
          <a:ext cx="342885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6" name="Equation" r:id="rId3" imgW="2184400" imgH="660400" progId="Equation.3">
                  <p:embed/>
                </p:oleObj>
              </mc:Choice>
              <mc:Fallback>
                <p:oleObj name="Equation" r:id="rId3" imgW="2184400" imgH="660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71" y="2514600"/>
                        <a:ext cx="3428858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133600" y="434340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Jika data yang diperoleh ternyata tidak cukup, </a:t>
            </a:r>
            <a:r>
              <a:rPr lang="id-ID" i="1" u="sng" dirty="0"/>
              <a:t>asumsikan cukup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63918"/>
      </p:ext>
    </p:extLst>
  </p:cSld>
  <p:clrMapOvr>
    <a:masterClrMapping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6790" y="710625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u="sng" dirty="0"/>
              <a:t>Persentil</a:t>
            </a:r>
            <a:endParaRPr lang="en-US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30490" y="1295400"/>
            <a:ext cx="67818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itchFamily="18" charset="0"/>
              <a:ea typeface="Times New Roman" pitchFamily="18" charset="0"/>
            </a:endParaRPr>
          </a:p>
          <a:p>
            <a:pPr marL="0" marR="0" lvl="0" indent="17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sto MT" pitchFamily="18" charset="0"/>
              <a:ea typeface="Times New Roman" pitchFamily="18" charset="0"/>
            </a:endParaRPr>
          </a:p>
          <a:p>
            <a:pPr marL="0" marR="0" lvl="0" indent="17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itchFamily="18" charset="0"/>
              <a:ea typeface="Times New Roman" pitchFamily="18" charset="0"/>
            </a:endParaRPr>
          </a:p>
          <a:p>
            <a:pPr marL="0" marR="0" lvl="0" indent="17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sto MT" pitchFamily="18" charset="0"/>
              <a:ea typeface="Times New Roman" pitchFamily="18" charset="0"/>
            </a:endParaRPr>
          </a:p>
          <a:p>
            <a:pPr marL="0" marR="0" lvl="0" indent="17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itchFamily="18" charset="0"/>
                <a:ea typeface="Times New Roman" pitchFamily="18" charset="0"/>
              </a:rPr>
              <a:t>Persentil i = batas bawah kelas + [panjang kelas x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itchFamily="18" charset="0"/>
              <a:ea typeface="Times New Roman" pitchFamily="18" charset="0"/>
            </a:endParaRPr>
          </a:p>
          <a:p>
            <a:pPr marL="0" marR="0" lvl="0" indent="17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sto MT" pitchFamily="18" charset="0"/>
            </a:endParaRPr>
          </a:p>
          <a:p>
            <a:pPr marL="0" marR="0" lvl="0" indent="17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937513"/>
              </p:ext>
            </p:extLst>
          </p:nvPr>
        </p:nvGraphicFramePr>
        <p:xfrm>
          <a:off x="5715000" y="1618719"/>
          <a:ext cx="141362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1" name="Equation" r:id="rId3" imgW="825500" imgH="647700" progId="Equation.3">
                  <p:embed/>
                </p:oleObj>
              </mc:Choice>
              <mc:Fallback>
                <p:oleObj name="Equation" r:id="rId3" imgW="825500" imgH="647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618719"/>
                        <a:ext cx="1413622" cy="1104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 rot="10800000" flipV="1">
            <a:off x="3048000" y="2295674"/>
            <a:ext cx="42672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463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itchFamily="18" charset="0"/>
                <a:ea typeface="Times New Roman" pitchFamily="18" charset="0"/>
              </a:rPr>
              <a:t> ]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3429000"/>
            <a:ext cx="6629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/>
              <a:t>Jumlah kelas = 1+3,3 log n</a:t>
            </a:r>
            <a:endParaRPr lang="en-US" sz="2000" dirty="0"/>
          </a:p>
          <a:p>
            <a:r>
              <a:rPr lang="id-ID" sz="2000" dirty="0"/>
              <a:t>Range kelas = data</a:t>
            </a:r>
            <a:r>
              <a:rPr lang="id-ID" sz="2000" baseline="-25000" dirty="0"/>
              <a:t>max </a:t>
            </a:r>
            <a:r>
              <a:rPr lang="id-ID" sz="2000" dirty="0"/>
              <a:t>- data</a:t>
            </a:r>
            <a:r>
              <a:rPr lang="id-ID" sz="2000" baseline="-25000" dirty="0"/>
              <a:t>min</a:t>
            </a:r>
            <a:endParaRPr lang="en-US" sz="2000" dirty="0"/>
          </a:p>
          <a:p>
            <a:r>
              <a:rPr lang="id-ID" sz="2000" dirty="0"/>
              <a:t>Panjang kelas = range kelas/jumlah kelas</a:t>
            </a:r>
            <a:endParaRPr lang="en-US" sz="2000" dirty="0"/>
          </a:p>
          <a:p>
            <a:r>
              <a:rPr lang="id-ID" sz="2000" dirty="0"/>
              <a:t>f</a:t>
            </a:r>
            <a:r>
              <a:rPr lang="id-ID" sz="2000" baseline="-25000" dirty="0"/>
              <a:t>k</a:t>
            </a:r>
            <a:r>
              <a:rPr lang="id-ID" sz="2000" dirty="0"/>
              <a:t> = frekuensi kumulatif data pada kelas ke-i</a:t>
            </a:r>
            <a:endParaRPr lang="en-US" sz="2000" dirty="0"/>
          </a:p>
          <a:p>
            <a:r>
              <a:rPr lang="id-ID" sz="2000" dirty="0"/>
              <a:t>f</a:t>
            </a:r>
            <a:r>
              <a:rPr lang="id-ID" sz="2000" baseline="-25000" dirty="0"/>
              <a:t>i  </a:t>
            </a:r>
            <a:r>
              <a:rPr lang="id-ID" sz="2000" dirty="0"/>
              <a:t>= frekuensi data pada kelas ke-i</a:t>
            </a:r>
            <a:endParaRPr lang="en-US" sz="2000" dirty="0"/>
          </a:p>
          <a:p>
            <a:r>
              <a:rPr lang="id-ID" sz="2000" dirty="0"/>
              <a:t>n = jumlah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6191426"/>
      </p:ext>
    </p:extLst>
  </p:cSld>
  <p:clrMapOvr>
    <a:masterClrMapping/>
  </p:clrMapOvr>
  <p:transition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524000" y="685800"/>
            <a:ext cx="541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Tabel</a:t>
            </a:r>
            <a:r>
              <a:rPr lang="en-US" sz="1600" dirty="0"/>
              <a:t> </a:t>
            </a:r>
            <a:r>
              <a:rPr lang="en-US" sz="1600" dirty="0" smtClean="0"/>
              <a:t>-,   </a:t>
            </a:r>
            <a:r>
              <a:rPr lang="en-US" sz="1600" dirty="0" err="1"/>
              <a:t>Macam</a:t>
            </a:r>
            <a:r>
              <a:rPr lang="en-US" sz="1600" dirty="0"/>
              <a:t> Percentile </a:t>
            </a:r>
            <a:r>
              <a:rPr lang="en-US" sz="1600" dirty="0" err="1"/>
              <a:t>dan</a:t>
            </a:r>
            <a:r>
              <a:rPr lang="en-US" sz="1600" dirty="0"/>
              <a:t> Cara </a:t>
            </a:r>
            <a:r>
              <a:rPr lang="en-US" sz="1600" dirty="0" err="1"/>
              <a:t>Perhitungan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Distribusi</a:t>
            </a:r>
            <a:r>
              <a:rPr lang="en-US" sz="1600" dirty="0"/>
              <a:t> Normal</a:t>
            </a:r>
          </a:p>
        </p:txBody>
      </p:sp>
      <p:pic>
        <p:nvPicPr>
          <p:cNvPr id="80927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524000"/>
            <a:ext cx="6588459" cy="38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3402844"/>
      </p:ext>
    </p:extLst>
  </p:cSld>
  <p:clrMapOvr>
    <a:masterClrMapping/>
  </p:clrMapOvr>
  <p:transition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33400"/>
            <a:ext cx="6553200" cy="1143000"/>
          </a:xfrm>
        </p:spPr>
        <p:txBody>
          <a:bodyPr/>
          <a:lstStyle/>
          <a:p>
            <a:pPr lvl="0"/>
            <a:r>
              <a:rPr lang="en-US" sz="2400" dirty="0" err="1">
                <a:latin typeface="Haettenschweiler" pitchFamily="34" charset="0"/>
              </a:rPr>
              <a:t>Perhitungan</a:t>
            </a:r>
            <a:r>
              <a:rPr lang="en-US" sz="2400" dirty="0">
                <a:latin typeface="Haettenschweiler" pitchFamily="34" charset="0"/>
              </a:rPr>
              <a:t> Data </a:t>
            </a:r>
            <a:r>
              <a:rPr lang="en-US" sz="2400" dirty="0" err="1">
                <a:latin typeface="Haettenschweiler" pitchFamily="34" charset="0"/>
              </a:rPr>
              <a:t>Antropometri</a:t>
            </a:r>
            <a:r>
              <a:rPr lang="en-US" sz="2400" dirty="0">
                <a:latin typeface="Haettenschweiler" pitchFamily="34" charset="0"/>
              </a:rPr>
              <a:t> </a:t>
            </a:r>
            <a:r>
              <a:rPr lang="en-US" sz="2400" dirty="0" err="1">
                <a:latin typeface="Haettenschweiler" pitchFamily="34" charset="0"/>
              </a:rPr>
              <a:t>Dengan</a:t>
            </a:r>
            <a:r>
              <a:rPr lang="en-US" sz="2400" dirty="0">
                <a:latin typeface="Haettenschweiler" pitchFamily="34" charset="0"/>
              </a:rPr>
              <a:t> </a:t>
            </a:r>
            <a:r>
              <a:rPr lang="en-US" sz="2400" dirty="0" err="1">
                <a:latin typeface="Haettenschweiler" pitchFamily="34" charset="0"/>
              </a:rPr>
              <a:t>Menggunakan</a:t>
            </a:r>
            <a:r>
              <a:rPr lang="en-US" sz="2400" dirty="0">
                <a:latin typeface="Haettenschweiler" pitchFamily="34" charset="0"/>
              </a:rPr>
              <a:t> </a:t>
            </a:r>
            <a:r>
              <a:rPr lang="en-US" sz="2400" dirty="0" err="1">
                <a:latin typeface="Haettenschweiler" pitchFamily="34" charset="0"/>
              </a:rPr>
              <a:t>Rumus</a:t>
            </a:r>
            <a:r>
              <a:rPr lang="en-US" sz="2400" dirty="0">
                <a:latin typeface="Haettenschweiler" pitchFamily="34" charset="0"/>
              </a:rPr>
              <a:t> </a:t>
            </a:r>
            <a:r>
              <a:rPr lang="en-US" sz="2400" dirty="0" err="1">
                <a:latin typeface="Haettenschweiler" pitchFamily="34" charset="0"/>
              </a:rPr>
              <a:t>Persentil</a:t>
            </a:r>
            <a:r>
              <a:rPr lang="en-US" sz="2400" dirty="0">
                <a:latin typeface="Haettenschweiler" pitchFamily="34" charset="0"/>
              </a:rPr>
              <a:t> </a:t>
            </a:r>
            <a:r>
              <a:rPr lang="en-US" sz="2400" dirty="0" err="1">
                <a:latin typeface="Haettenschweiler" pitchFamily="34" charset="0"/>
              </a:rPr>
              <a:t>Statistik</a:t>
            </a:r>
            <a:r>
              <a:rPr lang="en-US" sz="2400" dirty="0">
                <a:latin typeface="Haettenschweiler" pitchFamily="34" charset="0"/>
              </a:rPr>
              <a:t/>
            </a:r>
            <a:br>
              <a:rPr lang="en-US" sz="2400" dirty="0">
                <a:latin typeface="Haettenschweiler" pitchFamily="34" charset="0"/>
              </a:rPr>
            </a:br>
            <a:endParaRPr lang="en-US" sz="2400" dirty="0">
              <a:latin typeface="Haettenschweiler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56498" y="3581400"/>
            <a:ext cx="3073277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latin typeface="Arial Rounded MT Bold" pitchFamily="34" charset="0"/>
              </a:rPr>
              <a:t>R = </a:t>
            </a:r>
            <a:r>
              <a:rPr lang="en-US" sz="2800" dirty="0" err="1">
                <a:latin typeface="Arial Rounded MT Bold" pitchFamily="34" charset="0"/>
              </a:rPr>
              <a:t>Dmax</a:t>
            </a:r>
            <a:r>
              <a:rPr lang="en-US" sz="2800" dirty="0">
                <a:latin typeface="Arial Rounded MT Bold" pitchFamily="34" charset="0"/>
              </a:rPr>
              <a:t> – </a:t>
            </a:r>
            <a:r>
              <a:rPr lang="en-US" sz="2800" dirty="0" err="1">
                <a:latin typeface="Arial Rounded MT Bold" pitchFamily="34" charset="0"/>
              </a:rPr>
              <a:t>Dmin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724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Dimana</a:t>
            </a:r>
            <a:r>
              <a:rPr lang="en-US" dirty="0"/>
              <a:t>	: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R</a:t>
            </a:r>
            <a:r>
              <a:rPr lang="en-US" dirty="0"/>
              <a:t>	= </a:t>
            </a:r>
            <a:r>
              <a:rPr lang="en-US" dirty="0" err="1"/>
              <a:t>Nilai</a:t>
            </a:r>
            <a:r>
              <a:rPr lang="en-US" dirty="0"/>
              <a:t> range</a:t>
            </a:r>
          </a:p>
          <a:p>
            <a:r>
              <a:rPr lang="en-US" dirty="0"/>
              <a:t>	</a:t>
            </a:r>
            <a:r>
              <a:rPr lang="en-US" dirty="0" err="1" smtClean="0"/>
              <a:t>Dmax</a:t>
            </a:r>
            <a:r>
              <a:rPr lang="en-US" dirty="0"/>
              <a:t>	= Data </a:t>
            </a:r>
            <a:r>
              <a:rPr lang="en-US" dirty="0" err="1"/>
              <a:t>terbesar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 smtClean="0"/>
              <a:t>Dmin</a:t>
            </a:r>
            <a:r>
              <a:rPr lang="en-US" dirty="0"/>
              <a:t>	= Data </a:t>
            </a:r>
            <a:r>
              <a:rPr lang="en-US" dirty="0" err="1"/>
              <a:t>terkecil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5400" y="1676400"/>
            <a:ext cx="6934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err="1">
                <a:latin typeface="Rockwell" pitchFamily="18" charset="0"/>
              </a:rPr>
              <a:t>Langkah</a:t>
            </a:r>
            <a:r>
              <a:rPr lang="en-US" b="1" u="sng" dirty="0">
                <a:latin typeface="Rockwell" pitchFamily="18" charset="0"/>
              </a:rPr>
              <a:t> yang </a:t>
            </a:r>
            <a:r>
              <a:rPr lang="en-US" b="1" u="sng" dirty="0" err="1">
                <a:latin typeface="Rockwell" pitchFamily="18" charset="0"/>
              </a:rPr>
              <a:t>pertama</a:t>
            </a:r>
            <a:r>
              <a:rPr lang="en-US" b="1" dirty="0">
                <a:latin typeface="Rockwell" pitchFamily="18" charset="0"/>
              </a:rPr>
              <a:t> </a:t>
            </a:r>
            <a:r>
              <a:rPr lang="en-US" b="1" dirty="0" smtClean="0">
                <a:latin typeface="Rockwell" pitchFamily="18" charset="0"/>
              </a:rPr>
              <a:t> </a:t>
            </a:r>
            <a:r>
              <a:rPr lang="en-US" dirty="0" smtClean="0">
                <a:latin typeface="Rockwell" pitchFamily="18" charset="0"/>
              </a:rPr>
              <a:t>:</a:t>
            </a:r>
          </a:p>
          <a:p>
            <a:r>
              <a:rPr lang="en-US" dirty="0" err="1" smtClean="0">
                <a:latin typeface="Rockwell" pitchFamily="18" charset="0"/>
              </a:rPr>
              <a:t>menentukan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nilai</a:t>
            </a:r>
            <a:r>
              <a:rPr lang="en-US" dirty="0">
                <a:latin typeface="Rockwell" pitchFamily="18" charset="0"/>
              </a:rPr>
              <a:t> yang </a:t>
            </a:r>
            <a:r>
              <a:rPr lang="en-US" dirty="0" err="1">
                <a:latin typeface="Rockwell" pitchFamily="18" charset="0"/>
              </a:rPr>
              <a:t>terkecil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sampai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nilai</a:t>
            </a:r>
            <a:r>
              <a:rPr lang="en-US" dirty="0">
                <a:latin typeface="Rockwell" pitchFamily="18" charset="0"/>
              </a:rPr>
              <a:t> yang </a:t>
            </a:r>
            <a:r>
              <a:rPr lang="en-US" dirty="0" err="1">
                <a:latin typeface="Rockwell" pitchFamily="18" charset="0"/>
              </a:rPr>
              <a:t>terbesar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dari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suatu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distribusi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kelompok</a:t>
            </a:r>
            <a:r>
              <a:rPr lang="en-US" dirty="0">
                <a:latin typeface="Rockwell" pitchFamily="18" charset="0"/>
              </a:rPr>
              <a:t>. </a:t>
            </a:r>
            <a:r>
              <a:rPr lang="en-US" dirty="0" err="1">
                <a:latin typeface="Rockwell" pitchFamily="18" charset="0"/>
              </a:rPr>
              <a:t>Nilai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tersebut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digunakan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untuk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menentukan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nilai</a:t>
            </a:r>
            <a:r>
              <a:rPr lang="en-US" dirty="0">
                <a:latin typeface="Rockwell" pitchFamily="18" charset="0"/>
              </a:rPr>
              <a:t> range, </a:t>
            </a:r>
            <a:r>
              <a:rPr lang="en-US" dirty="0" err="1">
                <a:latin typeface="Rockwell" pitchFamily="18" charset="0"/>
              </a:rPr>
              <a:t>adapun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rumus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dalam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menentukan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nilai</a:t>
            </a:r>
            <a:r>
              <a:rPr lang="en-US" dirty="0">
                <a:latin typeface="Rockwell" pitchFamily="18" charset="0"/>
              </a:rPr>
              <a:t> range </a:t>
            </a:r>
            <a:r>
              <a:rPr lang="en-US" dirty="0" err="1">
                <a:latin typeface="Rockwell" pitchFamily="18" charset="0"/>
              </a:rPr>
              <a:t>adalah</a:t>
            </a:r>
            <a:r>
              <a:rPr lang="en-US" dirty="0">
                <a:latin typeface="Rockwell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4644481"/>
      </p:ext>
    </p:extLst>
  </p:cSld>
  <p:clrMapOvr>
    <a:masterClrMapping/>
  </p:clrMapOvr>
  <p:transition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67600" cy="1676400"/>
          </a:xfrm>
        </p:spPr>
        <p:txBody>
          <a:bodyPr/>
          <a:lstStyle/>
          <a:p>
            <a:pPr algn="l"/>
            <a:r>
              <a:rPr lang="en-US" sz="2000" b="1" u="sng" dirty="0" err="1" smtClean="0">
                <a:latin typeface="Rockwell" pitchFamily="18" charset="0"/>
              </a:rPr>
              <a:t>Langkah</a:t>
            </a:r>
            <a:r>
              <a:rPr lang="en-US" sz="2000" b="1" u="sng" dirty="0" smtClean="0">
                <a:latin typeface="Rockwell" pitchFamily="18" charset="0"/>
              </a:rPr>
              <a:t> yang </a:t>
            </a:r>
            <a:r>
              <a:rPr lang="en-US" sz="2000" b="1" u="sng" dirty="0" err="1" smtClean="0">
                <a:latin typeface="Rockwell" pitchFamily="18" charset="0"/>
              </a:rPr>
              <a:t>kedua</a:t>
            </a:r>
            <a:r>
              <a:rPr lang="en-US" sz="2000" b="1" u="sng" dirty="0" smtClean="0">
                <a:latin typeface="Rockwell" pitchFamily="18" charset="0"/>
              </a:rPr>
              <a:t>:  </a:t>
            </a:r>
            <a:r>
              <a:rPr lang="en-US" sz="1800" u="sng" dirty="0" smtClean="0">
                <a:latin typeface="Rockwell" pitchFamily="18" charset="0"/>
              </a:rPr>
              <a:t/>
            </a:r>
            <a:br>
              <a:rPr lang="en-US" sz="1800" u="sng" dirty="0" smtClean="0">
                <a:latin typeface="Rockwell" pitchFamily="18" charset="0"/>
              </a:rPr>
            </a:br>
            <a:r>
              <a:rPr lang="en-US" sz="1800" u="sng" dirty="0" smtClean="0">
                <a:latin typeface="Rockwell" pitchFamily="18" charset="0"/>
              </a:rPr>
              <a:t/>
            </a:r>
            <a:br>
              <a:rPr lang="en-US" sz="1800" u="sng" dirty="0" smtClean="0">
                <a:latin typeface="Rockwell" pitchFamily="18" charset="0"/>
              </a:rPr>
            </a:br>
            <a:r>
              <a:rPr lang="en-US" sz="1800" dirty="0" err="1" smtClean="0">
                <a:latin typeface="Rockwell" pitchFamily="18" charset="0"/>
              </a:rPr>
              <a:t>yaitu</a:t>
            </a:r>
            <a:r>
              <a:rPr lang="en-US" sz="1800" dirty="0" smtClean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menentukan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kelas</a:t>
            </a:r>
            <a:r>
              <a:rPr lang="en-US" sz="1800" dirty="0">
                <a:latin typeface="Rockwell" pitchFamily="18" charset="0"/>
              </a:rPr>
              <a:t> interval </a:t>
            </a:r>
            <a:r>
              <a:rPr lang="en-US" sz="1800" dirty="0" err="1">
                <a:latin typeface="Rockwell" pitchFamily="18" charset="0"/>
              </a:rPr>
              <a:t>atau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biasa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disingkat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dengan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sebutan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kelas</a:t>
            </a:r>
            <a:r>
              <a:rPr lang="en-US" sz="1800" dirty="0">
                <a:latin typeface="Rockwell" pitchFamily="18" charset="0"/>
              </a:rPr>
              <a:t>, </a:t>
            </a:r>
            <a:r>
              <a:rPr lang="en-US" sz="1800" dirty="0" err="1">
                <a:latin typeface="Rockwell" pitchFamily="18" charset="0"/>
              </a:rPr>
              <a:t>adapun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rumus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dalam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menentukan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kelas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adalah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sebagai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berikut</a:t>
            </a:r>
            <a:r>
              <a:rPr lang="en-US" sz="1800" dirty="0">
                <a:latin typeface="Rockwell" pitchFamily="18" charset="0"/>
              </a:rPr>
              <a:t>:</a:t>
            </a:r>
            <a:br>
              <a:rPr lang="en-US" sz="1800" dirty="0">
                <a:latin typeface="Rockwell" pitchFamily="18" charset="0"/>
              </a:rPr>
            </a:br>
            <a:endParaRPr lang="en-US" sz="1800" dirty="0">
              <a:latin typeface="Rockwell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1802739"/>
            <a:ext cx="3398687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dirty="0"/>
              <a:t>K = 1 + 3,3 Log N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0" y="3475167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err="1"/>
              <a:t>Langkah</a:t>
            </a:r>
            <a:r>
              <a:rPr lang="en-US" b="1" u="sng" dirty="0"/>
              <a:t> yang </a:t>
            </a:r>
            <a:r>
              <a:rPr lang="en-US" b="1" u="sng" dirty="0" err="1"/>
              <a:t>ketiga</a:t>
            </a:r>
            <a:r>
              <a:rPr lang="en-US" b="1" u="sng" dirty="0"/>
              <a:t> </a:t>
            </a:r>
            <a:r>
              <a:rPr lang="en-US" b="1" u="sng" dirty="0" smtClean="0"/>
              <a:t>:</a:t>
            </a:r>
          </a:p>
          <a:p>
            <a:endParaRPr lang="en-US" b="1" u="sng" dirty="0" smtClean="0"/>
          </a:p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interval,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interval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554960"/>
              </p:ext>
            </p:extLst>
          </p:nvPr>
        </p:nvGraphicFramePr>
        <p:xfrm>
          <a:off x="3950179" y="4953000"/>
          <a:ext cx="161242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9" name="Equation" r:id="rId3" imgW="431613" imgH="393529" progId="Equation.3">
                  <p:embed/>
                </p:oleObj>
              </mc:Choice>
              <mc:Fallback>
                <p:oleObj name="Equation" r:id="rId3" imgW="431613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0179" y="4953000"/>
                        <a:ext cx="1612422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270375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Dimana</a:t>
            </a:r>
            <a:r>
              <a:rPr lang="en-US" dirty="0"/>
              <a:t>	: </a:t>
            </a:r>
            <a:r>
              <a:rPr lang="en-US" dirty="0" smtClean="0"/>
              <a:t>	K = </a:t>
            </a:r>
            <a:r>
              <a:rPr lang="en-US" dirty="0" err="1"/>
              <a:t>Kelas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		 </a:t>
            </a:r>
            <a:r>
              <a:rPr lang="en-US" dirty="0"/>
              <a:t>N </a:t>
            </a:r>
            <a:r>
              <a:rPr lang="en-US" dirty="0" smtClean="0"/>
              <a:t>= </a:t>
            </a:r>
            <a:r>
              <a:rPr lang="en-US" dirty="0" err="1"/>
              <a:t>Jumlah</a:t>
            </a:r>
            <a:r>
              <a:rPr lang="en-US" dirty="0"/>
              <a:t> data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2400" y="1000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483272"/>
      </p:ext>
    </p:extLst>
  </p:cSld>
  <p:clrMapOvr>
    <a:masterClrMapping/>
  </p:clrMapOvr>
  <p:transition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10800000" flipV="1">
            <a:off x="1371600" y="440589"/>
            <a:ext cx="71628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1" u="sng" dirty="0" err="1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en-GB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angkah</a:t>
            </a:r>
            <a:r>
              <a:rPr kumimoji="0" lang="en-GB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GB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terakhir</a:t>
            </a:r>
            <a:r>
              <a:rPr kumimoji="0" lang="en-GB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600" dirty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yaitu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menghitung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nilai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persentil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Adapun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dalam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menentukan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nilai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persentil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harus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dilakukan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terlebih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dahulu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yaitu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menentukan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letak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nilai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LCB,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adapun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rumus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dalam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menentukan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letak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persentil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adalah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sebagai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berikut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: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203068"/>
              </p:ext>
            </p:extLst>
          </p:nvPr>
        </p:nvGraphicFramePr>
        <p:xfrm>
          <a:off x="3810000" y="2362200"/>
          <a:ext cx="19050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9" name="Equation" r:id="rId3" imgW="698197" imgH="393529" progId="Equation.3">
                  <p:embed/>
                </p:oleObj>
              </mc:Choice>
              <mc:Fallback>
                <p:oleObj name="Equation" r:id="rId3" imgW="698197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362200"/>
                        <a:ext cx="1905000" cy="933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981200" y="386442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err="1"/>
              <a:t>Dimana</a:t>
            </a:r>
            <a:r>
              <a:rPr lang="en-GB" dirty="0"/>
              <a:t>	: Pi 	= </a:t>
            </a:r>
            <a:r>
              <a:rPr lang="en-GB" dirty="0" err="1"/>
              <a:t>Letak</a:t>
            </a:r>
            <a:r>
              <a:rPr lang="en-GB" dirty="0"/>
              <a:t> </a:t>
            </a:r>
            <a:r>
              <a:rPr lang="en-GB" dirty="0" err="1"/>
              <a:t>persentil</a:t>
            </a:r>
            <a:endParaRPr lang="en-US" dirty="0"/>
          </a:p>
          <a:p>
            <a:r>
              <a:rPr lang="en-GB" dirty="0"/>
              <a:t>	  i	=  </a:t>
            </a:r>
            <a:r>
              <a:rPr lang="en-GB" dirty="0" err="1"/>
              <a:t>nilai</a:t>
            </a:r>
            <a:r>
              <a:rPr lang="en-GB" dirty="0"/>
              <a:t> </a:t>
            </a:r>
            <a:r>
              <a:rPr lang="en-GB" dirty="0" err="1"/>
              <a:t>persentil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-n</a:t>
            </a:r>
            <a:endParaRPr lang="en-US" dirty="0"/>
          </a:p>
          <a:p>
            <a:r>
              <a:rPr lang="en-GB" dirty="0"/>
              <a:t>	  N 	= </a:t>
            </a:r>
            <a:r>
              <a:rPr lang="en-GB" dirty="0" err="1"/>
              <a:t>Jumlah</a:t>
            </a:r>
            <a:r>
              <a:rPr lang="en-GB" dirty="0"/>
              <a:t>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7495"/>
      </p:ext>
    </p:extLst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400" y="3048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Setelah</a:t>
            </a:r>
            <a:r>
              <a:rPr lang="en-GB" dirty="0"/>
              <a:t> </a:t>
            </a:r>
            <a:r>
              <a:rPr lang="en-GB" dirty="0" err="1"/>
              <a:t>diketahui</a:t>
            </a:r>
            <a:r>
              <a:rPr lang="en-GB" dirty="0"/>
              <a:t> </a:t>
            </a:r>
            <a:r>
              <a:rPr lang="en-GB" dirty="0" err="1"/>
              <a:t>letak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persentil</a:t>
            </a:r>
            <a:r>
              <a:rPr lang="en-GB" dirty="0"/>
              <a:t>, </a:t>
            </a:r>
            <a:r>
              <a:rPr lang="en-GB" dirty="0" err="1"/>
              <a:t>maka</a:t>
            </a:r>
            <a:r>
              <a:rPr lang="en-GB" dirty="0"/>
              <a:t> </a:t>
            </a:r>
            <a:r>
              <a:rPr lang="en-GB" dirty="0" err="1"/>
              <a:t>langkah</a:t>
            </a:r>
            <a:r>
              <a:rPr lang="en-GB" dirty="0"/>
              <a:t> </a:t>
            </a:r>
            <a:r>
              <a:rPr lang="en-GB" dirty="0" err="1"/>
              <a:t>selanjut</a:t>
            </a:r>
            <a:r>
              <a:rPr lang="en-GB" dirty="0"/>
              <a:t> </a:t>
            </a:r>
            <a:r>
              <a:rPr lang="en-GB" dirty="0" err="1"/>
              <a:t>menghitung</a:t>
            </a:r>
            <a:r>
              <a:rPr lang="en-GB" dirty="0"/>
              <a:t> </a:t>
            </a:r>
            <a:r>
              <a:rPr lang="en-GB" dirty="0" err="1"/>
              <a:t>nilai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persenti</a:t>
            </a:r>
            <a:r>
              <a:rPr lang="en-GB" dirty="0"/>
              <a:t>, </a:t>
            </a:r>
            <a:r>
              <a:rPr lang="en-GB" dirty="0" err="1"/>
              <a:t>adapun</a:t>
            </a:r>
            <a:r>
              <a:rPr lang="en-GB" dirty="0"/>
              <a:t> </a:t>
            </a:r>
            <a:r>
              <a:rPr lang="en-GB" dirty="0" err="1"/>
              <a:t>rumus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nilai</a:t>
            </a:r>
            <a:r>
              <a:rPr lang="en-GB" dirty="0"/>
              <a:t> </a:t>
            </a:r>
            <a:r>
              <a:rPr lang="en-GB" dirty="0" err="1"/>
              <a:t>persentil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177096"/>
              </p:ext>
            </p:extLst>
          </p:nvPr>
        </p:nvGraphicFramePr>
        <p:xfrm>
          <a:off x="2133600" y="1828801"/>
          <a:ext cx="4356100" cy="137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4" name="Equation" r:id="rId3" imgW="1739880" imgH="863280" progId="Equation.3">
                  <p:embed/>
                </p:oleObj>
              </mc:Choice>
              <mc:Fallback>
                <p:oleObj name="Equation" r:id="rId3" imgW="1739880" imgH="8632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828801"/>
                        <a:ext cx="4356100" cy="13715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066800" y="4495800"/>
            <a:ext cx="7086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Dimana</a:t>
            </a:r>
            <a:r>
              <a:rPr lang="en-GB" dirty="0"/>
              <a:t> :	P 	= </a:t>
            </a:r>
            <a:r>
              <a:rPr lang="en-GB" dirty="0" err="1"/>
              <a:t>Nilai</a:t>
            </a:r>
            <a:r>
              <a:rPr lang="en-GB" dirty="0"/>
              <a:t> </a:t>
            </a:r>
            <a:r>
              <a:rPr lang="en-GB" dirty="0" err="1" smtClean="0"/>
              <a:t>persentil</a:t>
            </a:r>
            <a:endParaRPr lang="en-GB" dirty="0" smtClean="0"/>
          </a:p>
          <a:p>
            <a:r>
              <a:rPr lang="en-US" dirty="0" smtClean="0"/>
              <a:t>		LCB</a:t>
            </a:r>
            <a:r>
              <a:rPr lang="en-US" dirty="0"/>
              <a:t>	= </a:t>
            </a:r>
            <a:r>
              <a:rPr lang="en-US" i="1" dirty="0"/>
              <a:t>Lower Class </a:t>
            </a:r>
            <a:r>
              <a:rPr lang="en-US" i="1" dirty="0" smtClean="0"/>
              <a:t>Boundary</a:t>
            </a:r>
          </a:p>
          <a:p>
            <a:r>
              <a:rPr lang="en-GB" dirty="0"/>
              <a:t>	</a:t>
            </a:r>
            <a:r>
              <a:rPr lang="en-GB" dirty="0" smtClean="0"/>
              <a:t>	F</a:t>
            </a:r>
            <a:r>
              <a:rPr lang="en-GB" baseline="-25000" dirty="0" smtClean="0"/>
              <a:t>-1	</a:t>
            </a:r>
            <a:r>
              <a:rPr lang="en-GB" dirty="0" smtClean="0"/>
              <a:t>= </a:t>
            </a:r>
            <a:r>
              <a:rPr lang="en-GB" dirty="0" err="1"/>
              <a:t>Nilai</a:t>
            </a:r>
            <a:r>
              <a:rPr lang="en-GB" dirty="0"/>
              <a:t> </a:t>
            </a:r>
            <a:r>
              <a:rPr lang="en-GB" dirty="0" err="1"/>
              <a:t>komulatif</a:t>
            </a:r>
            <a:r>
              <a:rPr lang="en-GB" dirty="0"/>
              <a:t> </a:t>
            </a:r>
            <a:r>
              <a:rPr lang="en-GB" dirty="0" err="1"/>
              <a:t>frekuensi</a:t>
            </a:r>
            <a:r>
              <a:rPr lang="en-GB" dirty="0"/>
              <a:t> </a:t>
            </a:r>
            <a:r>
              <a:rPr lang="en-GB" dirty="0" err="1"/>
              <a:t>sebelum</a:t>
            </a:r>
            <a:r>
              <a:rPr lang="en-GB" dirty="0"/>
              <a:t> </a:t>
            </a:r>
            <a:r>
              <a:rPr lang="en-GB" dirty="0" smtClean="0"/>
              <a:t>LCB</a:t>
            </a:r>
          </a:p>
          <a:p>
            <a:pPr lvl="4"/>
            <a:r>
              <a:rPr lang="en-US" dirty="0" err="1" smtClean="0"/>
              <a:t>F</a:t>
            </a:r>
            <a:r>
              <a:rPr lang="en-US" baseline="-25000" dirty="0" err="1" smtClean="0"/>
              <a:t>l</a:t>
            </a:r>
            <a:r>
              <a:rPr lang="en-US" baseline="-25000" dirty="0" smtClean="0"/>
              <a:t>	</a:t>
            </a:r>
            <a:r>
              <a:rPr lang="en-US" dirty="0" smtClean="0"/>
              <a:t>=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frekuensi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54904"/>
      </p:ext>
    </p:extLst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579438"/>
          </a:xfrm>
        </p:spPr>
        <p:txBody>
          <a:bodyPr/>
          <a:lstStyle/>
          <a:p>
            <a:r>
              <a:rPr lang="en-US" sz="3200" dirty="0"/>
              <a:t>Anthropometric Data Sets</a:t>
            </a:r>
          </a:p>
        </p:txBody>
      </p:sp>
      <p:pic>
        <p:nvPicPr>
          <p:cNvPr id="93188" name="Picture 4" descr="Synovial Joint0004"/>
          <p:cNvPicPr>
            <a:picLocks noChangeAspect="1" noChangeArrowheads="1"/>
          </p:cNvPicPr>
          <p:nvPr/>
        </p:nvPicPr>
        <p:blipFill>
          <a:blip r:embed="rId2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6858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81000" y="990600"/>
            <a:ext cx="71628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5" y="0"/>
            <a:ext cx="53403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609600"/>
            <a:ext cx="4185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/>
              <a:t> Pengumpulan dan Pengolahan Data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0239" y="1524000"/>
            <a:ext cx="6722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Uji kenormalan, uji keseragaman, uji kecukupan data, dan perhitungan persentil (P</a:t>
            </a:r>
            <a:r>
              <a:rPr lang="id-ID" baseline="-25000" dirty="0"/>
              <a:t>5</a:t>
            </a:r>
            <a:r>
              <a:rPr lang="id-ID" dirty="0"/>
              <a:t>, P</a:t>
            </a:r>
            <a:r>
              <a:rPr lang="id-ID" baseline="-25000" dirty="0"/>
              <a:t>50</a:t>
            </a:r>
            <a:r>
              <a:rPr lang="id-ID" dirty="0"/>
              <a:t>, P</a:t>
            </a:r>
            <a:r>
              <a:rPr lang="id-ID" baseline="-25000" dirty="0"/>
              <a:t>95</a:t>
            </a:r>
            <a:r>
              <a:rPr lang="id-ID" dirty="0"/>
              <a:t>) dari salah satu data antropometri satu angkatan. Pemilihan data antropometri ditentukan oleh asisten.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200400"/>
            <a:ext cx="49535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id-ID" dirty="0"/>
              <a:t>Uji kenormalan data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id-ID" dirty="0"/>
              <a:t>Uji keseragaman data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id-ID" dirty="0"/>
              <a:t>Uji kecukupan data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id-ID" dirty="0"/>
              <a:t>Perhitungan persentil data (persentil kecil, rata-rata dan besar)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439959"/>
      </p:ext>
    </p:extLst>
  </p:cSld>
  <p:clrMapOvr>
    <a:masterClrMapping/>
  </p:clrMapOvr>
  <p:transition>
    <p:plu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tebook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</TotalTime>
  <Words>384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Notebook</vt:lpstr>
      <vt:lpstr>Equation</vt:lpstr>
      <vt:lpstr>Microsoft Equation 3.0</vt:lpstr>
      <vt:lpstr>PowerPoint Presentation</vt:lpstr>
      <vt:lpstr>Perhitungan Data Antropometri Dengan Menggunakan Rumus Persentil Statistik </vt:lpstr>
      <vt:lpstr>Langkah yang kedua:    yaitu menentukan kelas interval atau biasa disingkat dengan sebutan kelas, adapun rumus dalam menentukan kelas adalah sebagai berikut: </vt:lpstr>
      <vt:lpstr>PowerPoint Presentation</vt:lpstr>
      <vt:lpstr>PowerPoint Presentation</vt:lpstr>
      <vt:lpstr>Anthropometric Data Sets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SDSMT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Anthropometry</dc:title>
  <dc:creator>kcombs</dc:creator>
  <cp:lastModifiedBy>Rismal</cp:lastModifiedBy>
  <cp:revision>31</cp:revision>
  <dcterms:created xsi:type="dcterms:W3CDTF">2008-02-11T16:33:28Z</dcterms:created>
  <dcterms:modified xsi:type="dcterms:W3CDTF">2011-11-14T08:19:02Z</dcterms:modified>
</cp:coreProperties>
</file>